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6" r:id="rId2"/>
    <p:sldId id="257" r:id="rId3"/>
    <p:sldId id="260" r:id="rId4"/>
    <p:sldId id="267" r:id="rId5"/>
    <p:sldId id="263" r:id="rId6"/>
    <p:sldId id="264" r:id="rId7"/>
    <p:sldId id="268" r:id="rId8"/>
    <p:sldId id="276" r:id="rId9"/>
    <p:sldId id="277" r:id="rId10"/>
    <p:sldId id="278" r:id="rId11"/>
    <p:sldId id="261" r:id="rId12"/>
    <p:sldId id="279" r:id="rId13"/>
    <p:sldId id="283" r:id="rId14"/>
    <p:sldId id="284" r:id="rId15"/>
    <p:sldId id="286" r:id="rId16"/>
    <p:sldId id="293" r:id="rId17"/>
    <p:sldId id="294" r:id="rId18"/>
    <p:sldId id="295" r:id="rId19"/>
    <p:sldId id="296" r:id="rId20"/>
    <p:sldId id="297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eeves" userId="e748b5bb-59f3-4b3f-80a3-3bf8c771a8a6" providerId="ADAL" clId="{8174780D-4948-4528-A034-11ECDC6892E5}"/>
    <pc:docChg chg="modNotesMaster">
      <pc:chgData name="Daniel Reeves" userId="e748b5bb-59f3-4b3f-80a3-3bf8c771a8a6" providerId="ADAL" clId="{8174780D-4948-4528-A034-11ECDC6892E5}" dt="2021-09-08T09:42:53.514" v="2"/>
      <pc:docMkLst>
        <pc:docMk/>
      </pc:docMkLst>
    </pc:docChg>
  </pc:docChgLst>
  <pc:docChgLst>
    <pc:chgData name="Daniel Reeves" userId="e748b5bb-59f3-4b3f-80a3-3bf8c771a8a6" providerId="ADAL" clId="{179A3130-3D26-4DA0-A419-545D0B696FD5}"/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BC697-0542-4EF8-A605-F7A31846E545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C67-DD35-4FED-AF40-FD294B34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56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7842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578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039B59-3C0C-5A43-9ED7-BB9FD38BF344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7292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5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4929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912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8638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309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0336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203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4831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198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086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8396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405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089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974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644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9A9C67-DD35-4FED-AF40-FD294B3454A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291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C6E46-1614-42F3-8609-C39C24EA9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F0EDB-C4AB-4E64-9EB8-08428FC16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CC5D3-6F67-4EE6-86DE-C759E421A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E127A-1E8A-450A-B308-F6EF6D5B3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CDB3A-C021-4432-B815-ACC3B6BB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919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C380A-8E6E-42A5-B2DE-6F95D70E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B53AE-07F1-49F7-B3D4-02035DB4E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C76AF-28A9-4737-B595-68BC58918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34FB7-84D3-46D7-B1BB-892B005A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9A4F5-0062-44C2-A8DC-849A7FB5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47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8960C0-CD11-49F0-BF54-EA0F553A7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1147F-C413-4849-9E05-6DBCF1596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8FA9C-0538-4502-BC38-ADE4B75CF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DFCB1-D0D4-4666-A361-E95781A51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55310-A0C9-47F4-9EF8-0665D19D7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4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D97C5-22AC-4965-A03F-B7EC6564A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D029C-D60E-4981-81C5-D2196BE8C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F7856-4FF7-4B62-93EA-421DC4880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6047-3870-4FFD-8C31-DE4378CB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F3688-50CC-46F4-A4B8-2C255A471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03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BCF64-346E-4B96-BA47-E900E6F8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6F8DC-221A-4E9F-B71E-ED149A11A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F15E3-3228-44AA-B838-E59973FC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E99F7-4D75-46D5-BC89-B28C3527B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114DB-7C0A-4768-B88F-9C3A1DFF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09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AEAE-0584-4713-B197-C25CD6AF5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6EB30-73AD-458C-AF06-CBFB54F2A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B6690-8AA8-4F51-9C33-CDDEAA750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C937F-E979-4653-A925-E6BB6131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9B14-0DFA-4B43-AFE8-146227D30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692D6-221A-44DC-A25C-2AB4B5E74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05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90913-7363-400A-8071-78B0C8A51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62700-65D2-4B42-A850-C4F277B39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FEAA0-F07C-451D-8052-16E1B0A5F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2C5DB2-BB09-4DD2-9F02-71F9751E7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1C26E-9F67-41DF-A7CF-FE91870C7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16624C-5ED1-4CF6-AFA4-5C9E57B1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A77102-8D09-4B1F-91D7-AAD59F8B0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A3FC9F-F2AF-4CD5-976E-22E1FAB42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47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99E25-A5C4-478A-956D-106822C8D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58343C-9ECD-47A8-BBD9-57370F644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EEDBF3-1E13-45A1-8AEF-03495E4F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6E7F5-ADE6-4EA0-B86A-952FF871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04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924ED4-295A-4E19-A269-B2C540A00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6466E9-ABEB-4D08-B555-CA48C5959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8C9F38-46BF-44D0-9BC9-C73883DEC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2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F3B21-106D-4CDC-83FE-DD424B3CA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15BE3-493C-4CF7-AD06-6798EFDD3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E9CCA-1143-495C-A948-076460B2B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44FB3-0AC6-4C8F-9322-0E5AE442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CF85B-0AD8-4F05-8D60-447B6F399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B949E-28FD-4D27-9377-DB5901D3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97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DEFE6-9AAC-4FAB-B05A-23203D571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83A06A-3BE9-4F90-8CDB-E3A6AC54B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FDE6D9-A2A8-413B-824E-680D8A03CE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F81C3-919C-4D51-AC4C-73F75D6A4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95F0A-956B-4C72-9D66-F1F7C1F29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9D257-6A5F-4905-B6E4-11AC6B03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378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29DD04-87C9-45F9-9FBA-522291FBC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92022-8DDC-4B21-94FF-A328EE4C8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19F7C-0F75-45E0-82C9-F5501B2FD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DF195-932A-4E77-8182-C9CB170F7F60}" type="datetimeFigureOut">
              <a:rPr lang="en-GB" smtClean="0"/>
              <a:t>07/09/2021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16241-81B0-492B-B528-FDAE0BC75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9811F-05F0-4AA9-98C2-3D6D22B5E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790D0-4747-4BE8-A848-F50492F095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7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7B1CBD-DEED-4528-86FD-41D2D61447E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58959" y="758825"/>
            <a:ext cx="11074082" cy="534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112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76200"/>
            <a:ext cx="11801475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God and time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AD53B5-9995-4F9B-B7B9-BDA7FE20B2A9}"/>
              </a:ext>
            </a:extLst>
          </p:cNvPr>
          <p:cNvSpPr txBox="1">
            <a:spLocks/>
          </p:cNvSpPr>
          <p:nvPr/>
        </p:nvSpPr>
        <p:spPr>
          <a:xfrm>
            <a:off x="361948" y="52339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F11F0E-6008-4CDD-9B47-6301AD00060F}"/>
              </a:ext>
            </a:extLst>
          </p:cNvPr>
          <p:cNvSpPr txBox="1"/>
          <p:nvPr/>
        </p:nvSpPr>
        <p:spPr>
          <a:xfrm>
            <a:off x="361948" y="673100"/>
            <a:ext cx="1159192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Atemporal duration</a:t>
            </a:r>
          </a:p>
          <a:p>
            <a:endParaRPr lang="en-US" sz="24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entury Schoolbook" panose="02040604050505020304" pitchFamily="18" charset="0"/>
              </a:rPr>
              <a:t>It is hard, perhaps impossible, to imagine an eternal ‘now’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entury Schoolbook" panose="02040604050505020304" pitchFamily="18" charset="0"/>
              </a:rPr>
              <a:t>‘Duration’: something that endures lasts through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Endurance, persistence, substance, permanence – the opposite of ephemeral or fleeting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Yet the existence of anything temporal is almost non-existent – your past does not (still) exist, and your future does not (yet) exist, so your existence consists in your existence now, yet that is a fleeting moment in which future becomes past!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entury Schoolbook" panose="02040604050505020304" pitchFamily="18" charset="0"/>
              </a:rPr>
              <a:t>God’s entire existence is present, neither past nor future – atemporal duration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802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271462"/>
            <a:ext cx="11201400" cy="981075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u="sng" dirty="0">
                <a:latin typeface="Century Schoolbook" panose="02040604050505020304" pitchFamily="18" charset="0"/>
              </a:rPr>
              <a:t>The paradox of the stone:</a:t>
            </a:r>
            <a:r>
              <a:rPr lang="en-US" sz="2400" b="1" dirty="0">
                <a:latin typeface="Century Schoolbook" panose="02040604050505020304" pitchFamily="18" charset="0"/>
              </a:rPr>
              <a:t> </a:t>
            </a:r>
            <a:br>
              <a:rPr lang="en-US" sz="2400" b="1" dirty="0">
                <a:latin typeface="Century Schoolbook" panose="02040604050505020304" pitchFamily="18" charset="0"/>
              </a:rPr>
            </a:br>
            <a:r>
              <a:rPr lang="en-GB" sz="2400" dirty="0">
                <a:latin typeface="Century Schoolbook" panose="02040604050505020304" pitchFamily="18" charset="0"/>
              </a:rPr>
              <a:t>Can God create a stone so heavy that he can’t lift it? </a:t>
            </a:r>
            <a:br>
              <a:rPr lang="en-GB" sz="2400" dirty="0">
                <a:latin typeface="Century Schoolbook" panose="02040604050505020304" pitchFamily="18" charset="0"/>
              </a:rPr>
            </a:br>
            <a:r>
              <a:rPr lang="en-GB" sz="2400" dirty="0">
                <a:latin typeface="Century Schoolbook" panose="02040604050505020304" pitchFamily="18" charset="0"/>
              </a:rPr>
              <a:t>If yes, he can’t lift it; if no, he can’t create it</a:t>
            </a:r>
            <a:br>
              <a:rPr lang="en-GB" sz="1400" dirty="0">
                <a:latin typeface="Century Schoolbook" panose="02040604050505020304" pitchFamily="18" charset="0"/>
              </a:rPr>
            </a:br>
            <a:endParaRPr lang="en-US" sz="3200" u="sng" dirty="0">
              <a:latin typeface="Century Schoolbook" panose="020406040505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66700" y="1119187"/>
            <a:ext cx="113538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1800" b="1" u="sng" dirty="0">
                <a:latin typeface="Century Schoolbook" panose="02040604050505020304" pitchFamily="18" charset="0"/>
              </a:rPr>
              <a:t>Solution 1</a:t>
            </a:r>
          </a:p>
          <a:p>
            <a:pPr>
              <a:lnSpc>
                <a:spcPct val="90000"/>
              </a:lnSpc>
            </a:pPr>
            <a:r>
              <a:rPr lang="en-GB" sz="1800" dirty="0">
                <a:latin typeface="Century Schoolbook" panose="02040604050505020304" pitchFamily="18" charset="0"/>
              </a:rPr>
              <a:t>‘A stone an omnipotent being can’t lift’ is a self-contradiction, something logically impossible</a:t>
            </a:r>
          </a:p>
          <a:p>
            <a:pPr lvl="1">
              <a:lnSpc>
                <a:spcPct val="90000"/>
              </a:lnSpc>
            </a:pPr>
            <a:r>
              <a:rPr lang="en-GB" sz="1600" dirty="0">
                <a:latin typeface="Century Schoolbook" panose="02040604050505020304" pitchFamily="18" charset="0"/>
              </a:rPr>
              <a:t>Hence ‘the power to life a stone an omnipotent being can’t lift’ is logically incoherent</a:t>
            </a:r>
          </a:p>
          <a:p>
            <a:pPr lvl="1">
              <a:lnSpc>
                <a:spcPct val="90000"/>
              </a:lnSpc>
            </a:pPr>
            <a:r>
              <a:rPr lang="en-GB" sz="1600" dirty="0">
                <a:latin typeface="Century Schoolbook" panose="02040604050505020304" pitchFamily="18" charset="0"/>
              </a:rPr>
              <a:t>So it’s not a possible power.</a:t>
            </a:r>
          </a:p>
          <a:p>
            <a:pPr>
              <a:lnSpc>
                <a:spcPct val="90000"/>
              </a:lnSpc>
            </a:pPr>
            <a:r>
              <a:rPr lang="en-GB" sz="1800" dirty="0">
                <a:latin typeface="Century Schoolbook" panose="02040604050505020304" pitchFamily="18" charset="0"/>
              </a:rPr>
              <a:t>God can’t create such a stone, but this is no limit on God’s omnipotence</a:t>
            </a:r>
          </a:p>
          <a:p>
            <a:pPr marL="0" indent="0">
              <a:buNone/>
            </a:pPr>
            <a:r>
              <a:rPr lang="en-GB" sz="1800" b="1" u="sng" dirty="0">
                <a:latin typeface="Century Schoolbook" panose="02040604050505020304" pitchFamily="18" charset="0"/>
              </a:rPr>
              <a:t>Objection:</a:t>
            </a:r>
          </a:p>
          <a:p>
            <a:r>
              <a:rPr lang="en-US" sz="1800" dirty="0">
                <a:latin typeface="Century Schoolbook" panose="02040604050505020304" pitchFamily="18" charset="0"/>
              </a:rPr>
              <a:t>This solution begs the question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In talking of ‘a stone that an omnipotent being cannot lift’, it assumes that the concept of an omnipotent being is coherent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But that is just what is at issue</a:t>
            </a:r>
          </a:p>
          <a:p>
            <a:pPr marL="0" indent="0">
              <a:buNone/>
            </a:pPr>
            <a:r>
              <a:rPr lang="en-US" sz="1800" b="1" u="sng" dirty="0">
                <a:latin typeface="Century Schoolbook" panose="02040604050505020304" pitchFamily="18" charset="0"/>
              </a:rPr>
              <a:t>Solution 2</a:t>
            </a:r>
          </a:p>
          <a:p>
            <a:r>
              <a:rPr lang="en-GB" sz="1800" dirty="0">
                <a:latin typeface="Century Schoolbook" panose="02040604050505020304" pitchFamily="18" charset="0"/>
              </a:rPr>
              <a:t>Allow that God can lift any stone. God cannot create a stone that he can’t lift.</a:t>
            </a:r>
          </a:p>
          <a:p>
            <a:r>
              <a:rPr lang="en-GB" sz="1800" dirty="0">
                <a:latin typeface="Century Schoolbook" panose="02040604050505020304" pitchFamily="18" charset="0"/>
              </a:rPr>
              <a:t>But </a:t>
            </a:r>
            <a:r>
              <a:rPr lang="en-US" sz="1800" dirty="0">
                <a:latin typeface="Century Schoolbook" panose="02040604050505020304" pitchFamily="18" charset="0"/>
              </a:rPr>
              <a:t>‘God cannot create a stone which God cannot lift’ only means that ‘if God can create a stone, then God can lift it’. </a:t>
            </a:r>
          </a:p>
          <a:p>
            <a:r>
              <a:rPr lang="en-US" sz="1800" dirty="0">
                <a:latin typeface="Century Schoolbook" panose="02040604050505020304" pitchFamily="18" charset="0"/>
              </a:rPr>
              <a:t>As t</a:t>
            </a:r>
            <a:r>
              <a:rPr lang="en-GB" sz="1800" dirty="0">
                <a:latin typeface="Century Schoolbook" panose="02040604050505020304" pitchFamily="18" charset="0"/>
              </a:rPr>
              <a:t>here is no limit on God’s power of lifting stones, so there is no limit on God’s power of creating stones either.</a:t>
            </a:r>
          </a:p>
          <a:p>
            <a:r>
              <a:rPr lang="en-GB" sz="1800" dirty="0">
                <a:latin typeface="Century Schoolbook" panose="02040604050505020304" pitchFamily="18" charset="0"/>
              </a:rPr>
              <a:t>So God lacks no power related to lifting or creating stones.</a:t>
            </a:r>
          </a:p>
          <a:p>
            <a:pPr marL="0" indent="0">
              <a:buNone/>
            </a:pPr>
            <a:endParaRPr lang="en-US" sz="1800" b="1" u="sng" dirty="0">
              <a:latin typeface="Century Schoolbook" panose="02040604050505020304" pitchFamily="18" charset="0"/>
            </a:endParaRPr>
          </a:p>
          <a:p>
            <a:pPr marL="457200" lvl="1" indent="0">
              <a:buNone/>
            </a:pPr>
            <a:endParaRPr lang="en-US" sz="1600" dirty="0">
              <a:latin typeface="Century Schoolbook" panose="02040604050505020304" pitchFamily="18" charset="0"/>
            </a:endParaRPr>
          </a:p>
          <a:p>
            <a:pPr>
              <a:lnSpc>
                <a:spcPct val="90000"/>
              </a:lnSpc>
            </a:pPr>
            <a:endParaRPr lang="en-GB" sz="18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3824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The Euthyphro 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822325"/>
            <a:ext cx="11610975" cy="5861049"/>
          </a:xfrm>
        </p:spPr>
        <p:txBody>
          <a:bodyPr>
            <a:normAutofit fontScale="92500" lnSpcReduction="20000"/>
          </a:bodyPr>
          <a:lstStyle/>
          <a:p>
            <a:r>
              <a:rPr lang="en-GB" sz="2000" dirty="0">
                <a:latin typeface="Century Schoolbook" panose="02040604050505020304" pitchFamily="18" charset="0"/>
              </a:rPr>
              <a:t>Is morality whatever God wills it to be or is morality something independent of God?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Can God make right be wrong, or good be bad?</a:t>
            </a:r>
          </a:p>
          <a:p>
            <a:pPr marL="457200" lvl="1" indent="0">
              <a:buNone/>
            </a:pPr>
            <a:endParaRPr lang="en-GB" sz="16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sz="2000" b="1" u="sng" dirty="0">
                <a:latin typeface="Century Schoolbook" panose="02040604050505020304" pitchFamily="18" charset="0"/>
              </a:rPr>
              <a:t>Option 1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Morality is independent of what God wills. To be good, God’s will must conform to something independent of God. 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God wills what is morally right because it is right. 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If correct, God is not omnipotent, because God cannot change morality.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sz="2000" b="1" u="sng" dirty="0">
                <a:latin typeface="Century Schoolbook" panose="02040604050505020304" pitchFamily="18" charset="0"/>
              </a:rPr>
              <a:t>Option 2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Morality is whatever God wills.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What is morally right is right because God wills it.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If this is right, if murdering babies were commanded by God, then it would be morally right of us to murder babies. 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This violates our sense of morality. It would not be right to murder babies </a:t>
            </a:r>
            <a:r>
              <a:rPr lang="en-GB" sz="1600" i="1" dirty="0">
                <a:latin typeface="Century Schoolbook" panose="02040604050505020304" pitchFamily="18" charset="0"/>
              </a:rPr>
              <a:t>even if God commanded it</a:t>
            </a:r>
            <a:r>
              <a:rPr lang="en-GB" sz="1600" dirty="0">
                <a:latin typeface="Century Schoolbook" panose="02040604050505020304" pitchFamily="18" charset="0"/>
              </a:rPr>
              <a:t>.</a:t>
            </a:r>
          </a:p>
          <a:p>
            <a:pPr lvl="1"/>
            <a:endParaRPr lang="en-GB" sz="1400" dirty="0">
              <a:latin typeface="Century Schoolbook" panose="02040604050505020304" pitchFamily="18" charset="0"/>
            </a:endParaRPr>
          </a:p>
          <a:p>
            <a:r>
              <a:rPr lang="en-US" sz="2100" dirty="0">
                <a:latin typeface="Century Schoolbook" panose="02040604050505020304" pitchFamily="18" charset="0"/>
              </a:rPr>
              <a:t>The answer must be one or other of these options.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But both face objections.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So is our concept of God, e.g. as both good and omnipotent, coherent?</a:t>
            </a:r>
          </a:p>
          <a:p>
            <a:r>
              <a:rPr lang="en-US" sz="2100" dirty="0">
                <a:latin typeface="Century Schoolbook" panose="02040604050505020304" pitchFamily="18" charset="0"/>
              </a:rPr>
              <a:t>(Assumption: morality is not subjective. It </a:t>
            </a:r>
            <a:r>
              <a:rPr lang="en-US" sz="2100" i="1" dirty="0">
                <a:latin typeface="Century Schoolbook" panose="02040604050505020304" pitchFamily="18" charset="0"/>
              </a:rPr>
              <a:t>is</a:t>
            </a:r>
            <a:r>
              <a:rPr lang="en-US" sz="2100" dirty="0">
                <a:latin typeface="Century Schoolbook" panose="02040604050505020304" pitchFamily="18" charset="0"/>
              </a:rPr>
              <a:t> wrong to murder babies… If God exists, it is highly unlikely that morality is subjective.)</a:t>
            </a:r>
          </a:p>
          <a:p>
            <a:pPr marL="0" indent="0">
              <a:buNone/>
            </a:pPr>
            <a:endParaRPr lang="en-GB" sz="16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3824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The Euthyphro 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822325"/>
            <a:ext cx="11610975" cy="5861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u="sng" dirty="0">
                <a:latin typeface="Century Schoolbook" panose="02040604050505020304" pitchFamily="18" charset="0"/>
              </a:rPr>
              <a:t>Is morality independent of God?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Can what is good change? Or </a:t>
            </a:r>
            <a:r>
              <a:rPr lang="en-US" sz="2000" i="1" dirty="0">
                <a:latin typeface="Century Schoolbook" panose="02040604050505020304" pitchFamily="18" charset="0"/>
              </a:rPr>
              <a:t>must </a:t>
            </a:r>
            <a:r>
              <a:rPr lang="en-US" sz="2000" dirty="0">
                <a:latin typeface="Century Schoolbook" panose="02040604050505020304" pitchFamily="18" charset="0"/>
              </a:rPr>
              <a:t>what is good be good?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If it is logically impossible to change morality, then morality is no limitation on God’s omnipotence.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But why think moral truths are necessarily true?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‘Murdering babies is right’ isn’t a contradiction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So what could make it impossible for an omnipotent being to change morality?</a:t>
            </a:r>
          </a:p>
          <a:p>
            <a:pPr lvl="1"/>
            <a:endParaRPr lang="en-US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000" b="1" u="sng" dirty="0">
                <a:latin typeface="Century Schoolbook" panose="02040604050505020304" pitchFamily="18" charset="0"/>
              </a:rPr>
              <a:t>Morality is arbitrary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If morality is dependent on God, whatever God willed would be morally right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Killing babies? If God willed it?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There are no reasons for God to will what he does: if God invents morality, there are no moral reasons for actions before God wills an action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Reply: God’s will is guided by God’s love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Obj: this makes love the standard of morality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Reply: no, God’s love – so nothing independent of God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But is God’s love arbitrary? Could God love something different?</a:t>
            </a: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04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3824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The Euthyphro 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822325"/>
            <a:ext cx="11610975" cy="58610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u="sng" dirty="0">
                <a:latin typeface="Century Schoolbook" panose="02040604050505020304" pitchFamily="18" charset="0"/>
              </a:rPr>
              <a:t>Properties and concepts</a:t>
            </a:r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It is not an analytic truth that God is good. </a:t>
            </a:r>
          </a:p>
          <a:p>
            <a:pPr lvl="1"/>
            <a:r>
              <a:rPr lang="en-GB" sz="1800" dirty="0">
                <a:latin typeface="Century Schoolbook" panose="02040604050505020304" pitchFamily="18" charset="0"/>
              </a:rPr>
              <a:t>‘God’ and ‘morally good’ are different concepts. 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However, goodness is the same property as what God wills.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Compare: It is not an analytic truth that water is H</a:t>
            </a:r>
            <a:r>
              <a:rPr lang="en-GB" sz="2000" baseline="-25000" dirty="0">
                <a:latin typeface="Century Schoolbook" panose="02040604050505020304" pitchFamily="18" charset="0"/>
              </a:rPr>
              <a:t>2</a:t>
            </a:r>
            <a:r>
              <a:rPr lang="en-GB" sz="2000" dirty="0">
                <a:latin typeface="Century Schoolbook" panose="02040604050505020304" pitchFamily="18" charset="0"/>
              </a:rPr>
              <a:t>O .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‘</a:t>
            </a:r>
            <a:r>
              <a:rPr lang="en-GB" sz="1800" dirty="0">
                <a:latin typeface="Century Schoolbook" panose="02040604050505020304" pitchFamily="18" charset="0"/>
              </a:rPr>
              <a:t>Water’ and ‘H</a:t>
            </a:r>
            <a:r>
              <a:rPr lang="en-GB" sz="1800" baseline="-25000" dirty="0">
                <a:latin typeface="Century Schoolbook" panose="02040604050505020304" pitchFamily="18" charset="0"/>
              </a:rPr>
              <a:t>2</a:t>
            </a:r>
            <a:r>
              <a:rPr lang="en-GB" sz="1800" dirty="0">
                <a:latin typeface="Century Schoolbook" panose="02040604050505020304" pitchFamily="18" charset="0"/>
              </a:rPr>
              <a:t>O’ are different concepts</a:t>
            </a:r>
          </a:p>
          <a:p>
            <a:pPr lvl="1"/>
            <a:r>
              <a:rPr lang="en-GB" sz="1800" dirty="0">
                <a:latin typeface="Century Schoolbook" panose="02040604050505020304" pitchFamily="18" charset="0"/>
              </a:rPr>
              <a:t>But water is identical to H</a:t>
            </a:r>
            <a:r>
              <a:rPr lang="en-GB" sz="1800" baseline="-25000" dirty="0">
                <a:latin typeface="Century Schoolbook" panose="02040604050505020304" pitchFamily="18" charset="0"/>
              </a:rPr>
              <a:t>2</a:t>
            </a:r>
            <a:r>
              <a:rPr lang="en-GB" sz="1800" dirty="0">
                <a:latin typeface="Century Schoolbook" panose="02040604050505020304" pitchFamily="18" charset="0"/>
              </a:rPr>
              <a:t>O.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 Good = what God wills, not conceptually but metaphysically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sz="2000" b="1" u="sng" dirty="0">
                <a:latin typeface="Century Schoolbook" panose="02040604050505020304" pitchFamily="18" charset="0"/>
              </a:rPr>
              <a:t>Knowledge and reality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But </a:t>
            </a:r>
            <a:r>
              <a:rPr lang="en-GB" sz="2000" dirty="0">
                <a:latin typeface="Century Schoolbook" panose="02040604050505020304" pitchFamily="18" charset="0"/>
              </a:rPr>
              <a:t>unless we have an </a:t>
            </a:r>
            <a:r>
              <a:rPr lang="en-GB" sz="2000" i="1" dirty="0">
                <a:latin typeface="Century Schoolbook" panose="02040604050505020304" pitchFamily="18" charset="0"/>
              </a:rPr>
              <a:t>independent</a:t>
            </a:r>
            <a:r>
              <a:rPr lang="en-GB" sz="2000" dirty="0">
                <a:latin typeface="Century Schoolbook" panose="02040604050505020304" pitchFamily="18" charset="0"/>
              </a:rPr>
              <a:t> standard of goodness, we cannot claim that God’s will and what is good are the same thing.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True, just as we can only judge that water is H</a:t>
            </a:r>
            <a:r>
              <a:rPr lang="en-GB" sz="2000" baseline="-25000" dirty="0">
                <a:latin typeface="Century Schoolbook" panose="02040604050505020304" pitchFamily="18" charset="0"/>
              </a:rPr>
              <a:t>2</a:t>
            </a:r>
            <a:r>
              <a:rPr lang="en-GB" sz="2000" dirty="0">
                <a:latin typeface="Century Schoolbook" panose="02040604050505020304" pitchFamily="18" charset="0"/>
              </a:rPr>
              <a:t>O if we have some independent idea of what water is. 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But this doesn’t show that water is not H</a:t>
            </a:r>
            <a:r>
              <a:rPr lang="en-GB" sz="2000" baseline="-25000" dirty="0">
                <a:latin typeface="Century Schoolbook" panose="02040604050505020304" pitchFamily="18" charset="0"/>
              </a:rPr>
              <a:t>2</a:t>
            </a:r>
            <a:r>
              <a:rPr lang="en-GB" sz="2000" dirty="0">
                <a:latin typeface="Century Schoolbook" panose="02040604050505020304" pitchFamily="18" charset="0"/>
              </a:rPr>
              <a:t>O.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So we need some reason to think that morality is what God wills, but that doesn’t show that they are distinct.</a:t>
            </a: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196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3824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Omniscience and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822325"/>
            <a:ext cx="11610975" cy="5861049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2000" dirty="0">
                <a:latin typeface="Century Schoolbook" panose="02040604050505020304" pitchFamily="18" charset="0"/>
              </a:rPr>
              <a:t>If God is outside, then yes: God knows all events in time in the same way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Past, present and future are the same to God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Is this compatible with free will?</a:t>
            </a: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pPr lvl="0"/>
            <a:r>
              <a:rPr lang="en-GB" sz="2000" dirty="0">
                <a:latin typeface="Century Schoolbook" panose="02040604050505020304" pitchFamily="18" charset="0"/>
              </a:rPr>
              <a:t>For me to do an action freely, I must be able to do it or refrain from doing it.</a:t>
            </a:r>
          </a:p>
          <a:p>
            <a:pPr lvl="0"/>
            <a:endParaRPr lang="en-GB" sz="2000" dirty="0">
              <a:latin typeface="Century Schoolbook" panose="02040604050505020304" pitchFamily="18" charset="0"/>
            </a:endParaRPr>
          </a:p>
          <a:p>
            <a:pPr lvl="0"/>
            <a:r>
              <a:rPr lang="en-GB" sz="2000" dirty="0">
                <a:latin typeface="Century Schoolbook" panose="02040604050505020304" pitchFamily="18" charset="0"/>
              </a:rPr>
              <a:t>If God knows what I will do before I do it, then it must be true that I do that action.</a:t>
            </a:r>
          </a:p>
          <a:p>
            <a:pPr lvl="0"/>
            <a:endParaRPr lang="en-GB" sz="2000" dirty="0">
              <a:latin typeface="Century Schoolbook" panose="02040604050505020304" pitchFamily="18" charset="0"/>
            </a:endParaRPr>
          </a:p>
          <a:p>
            <a:pPr lvl="0"/>
            <a:r>
              <a:rPr lang="en-GB" sz="2000" dirty="0">
                <a:latin typeface="Century Schoolbook" panose="02040604050505020304" pitchFamily="18" charset="0"/>
              </a:rPr>
              <a:t>Therefore, it cannot be true that God knows what I will do before I do it and be true that I don’t do that action. </a:t>
            </a:r>
          </a:p>
          <a:p>
            <a:pPr lvl="0"/>
            <a:endParaRPr lang="en-GB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If it is true that I do that action, then nothing I can do can prevent it coming true that I am doing that action.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lvl="0"/>
            <a:r>
              <a:rPr lang="en-GB" sz="2000" dirty="0">
                <a:latin typeface="Century" panose="02040604050505020304" pitchFamily="18" charset="0"/>
              </a:rPr>
              <a:t>Therefore, if God knows what I will do before I do it, then I cannot refrain from doing that action.</a:t>
            </a:r>
          </a:p>
          <a:p>
            <a:pPr lvl="0"/>
            <a:endParaRPr lang="en-GB" sz="2000" dirty="0">
              <a:latin typeface="Century" panose="02040604050505020304" pitchFamily="18" charset="0"/>
            </a:endParaRPr>
          </a:p>
          <a:p>
            <a:pPr lvl="0"/>
            <a:r>
              <a:rPr lang="en-GB" sz="2000" dirty="0">
                <a:latin typeface="Century" panose="02040604050505020304" pitchFamily="18" charset="0"/>
              </a:rPr>
              <a:t>Therefore, if God knows what I will do before I do it, then that action is not free.</a:t>
            </a:r>
          </a:p>
          <a:p>
            <a:pPr lvl="0"/>
            <a:endParaRPr lang="en-GB" sz="2000" dirty="0">
              <a:latin typeface="Century" panose="02040604050505020304" pitchFamily="18" charset="0"/>
            </a:endParaRPr>
          </a:p>
          <a:p>
            <a:r>
              <a:rPr lang="en-GB" sz="2000" dirty="0">
                <a:latin typeface="Century" panose="02040604050505020304" pitchFamily="18" charset="0"/>
              </a:rPr>
              <a:t>(Therefore, conversely, if my actions are free, God does not know what I will do before I do it.)</a:t>
            </a:r>
          </a:p>
          <a:p>
            <a:endParaRPr lang="en-GB" sz="2000" dirty="0">
              <a:latin typeface="Century" panose="02040604050505020304" pitchFamily="18" charset="0"/>
            </a:endParaRPr>
          </a:p>
          <a:p>
            <a:r>
              <a:rPr lang="en-GB" sz="2000" dirty="0">
                <a:latin typeface="Century" panose="02040604050505020304" pitchFamily="18" charset="0"/>
              </a:rPr>
              <a:t>This argument claims that omniscience and free will are incompatible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68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23824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4000" u="sng" dirty="0">
                <a:latin typeface="Century Schoolbook" panose="02040604050505020304" pitchFamily="18" charset="0"/>
              </a:rPr>
              <a:t>Omniscience and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917575"/>
            <a:ext cx="11610975" cy="5861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Goodness and free will</a:t>
            </a:r>
          </a:p>
          <a:p>
            <a:pPr marL="0" indent="0">
              <a:buNone/>
            </a:pPr>
            <a:endParaRPr lang="en-US" u="sng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We could just abandon free will and defend omniscience – but…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Free will is a great good that allows us to do good or evil and to willingly enter into a relationship with God or not 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If God is supremely good, he wants our lives to be morally significant and meaningful, so he has given us free will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So either God is omniscient or God is good, but not both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To avoid this, we have to make omniscience and free will compatible</a:t>
            </a:r>
          </a:p>
          <a:p>
            <a:pPr marL="0" indent="0">
              <a:buNone/>
            </a:pPr>
            <a:endParaRPr lang="en-US" sz="2400" u="sng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1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5249"/>
            <a:ext cx="12192000" cy="828674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Omniscience and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917575"/>
            <a:ext cx="11610975" cy="58610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u="sng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5CF9E9-9718-46BF-A9D9-50E1A4629924}"/>
              </a:ext>
            </a:extLst>
          </p:cNvPr>
          <p:cNvSpPr txBox="1"/>
          <p:nvPr/>
        </p:nvSpPr>
        <p:spPr>
          <a:xfrm>
            <a:off x="209550" y="593725"/>
            <a:ext cx="11801474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>
                <a:latin typeface="Century Schoolbook" panose="02040604050505020304" pitchFamily="18" charset="0"/>
              </a:rPr>
              <a:t>Solution 1: God is not eternal, but everlasting. </a:t>
            </a:r>
          </a:p>
          <a:p>
            <a:endParaRPr lang="en-US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Therefore, God does not know what we will choose.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But it is impossible to know what a free agent will choose, so there is nothing that it is possible to know that God doesn’t know.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Objection: Is this a satisfactory conception of omniscience?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r>
              <a:rPr lang="en-US" u="sng" dirty="0">
                <a:latin typeface="Century Schoolbook" panose="02040604050505020304" pitchFamily="18" charset="0"/>
              </a:rPr>
              <a:t>Solution 2: Compatibilism</a:t>
            </a:r>
          </a:p>
          <a:p>
            <a:endParaRPr lang="en-US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God can know what I will do before I do it and yet I can act freely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‘If God knows what I will do before I do it, then it must be true that I do that action’ is ambiguous.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Schoolbook" panose="02040604050505020304" pitchFamily="18" charset="0"/>
              </a:rPr>
              <a:t>‘If God knows x, then x is true’: this conditional is necessarily true. By the definition of knowledge, no one knows what is false.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Schoolbook" panose="02040604050505020304" pitchFamily="18" charset="0"/>
              </a:rPr>
              <a:t>‘If God knows x, then x is necessarily true’: this is false – we can know lots of contingent truths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‘I will do action x’ does not mean ‘I must do action x’. If it is true that I will do x, then I won’t refrain from x. But that doesn’t mean that I can’t refrain from 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pPr marL="342900" lvl="1" indent="-342900">
              <a:buClr>
                <a:srgbClr val="800000"/>
              </a:buClr>
              <a:buFont typeface="Arial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So God can know what I will do, but the fact that I will do it is contingent – it is not true that I </a:t>
            </a:r>
            <a:r>
              <a:rPr lang="en-US" i="1" dirty="0">
                <a:latin typeface="Century Schoolbook" panose="02040604050505020304" pitchFamily="18" charset="0"/>
              </a:rPr>
              <a:t>must </a:t>
            </a:r>
            <a:r>
              <a:rPr lang="en-US" dirty="0">
                <a:latin typeface="Century Schoolbook" panose="02040604050505020304" pitchFamily="18" charset="0"/>
              </a:rPr>
              <a:t>do it, only that I will do it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131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66699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Omniscience and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917575"/>
            <a:ext cx="11610975" cy="58610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u="sng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5CF9E9-9718-46BF-A9D9-50E1A4629924}"/>
              </a:ext>
            </a:extLst>
          </p:cNvPr>
          <p:cNvSpPr txBox="1"/>
          <p:nvPr/>
        </p:nvSpPr>
        <p:spPr>
          <a:xfrm>
            <a:off x="195262" y="546100"/>
            <a:ext cx="11801474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>
                <a:latin typeface="Century Schoolbook" panose="02040604050505020304" pitchFamily="18" charset="0"/>
              </a:rPr>
              <a:t>Solution 2: Compatibilism</a:t>
            </a:r>
          </a:p>
          <a:p>
            <a:endParaRPr lang="en-US" u="sng" dirty="0">
              <a:latin typeface="Century Schoolbook" panose="02040604050505020304" pitchFamily="18" charset="0"/>
            </a:endParaRPr>
          </a:p>
          <a:p>
            <a:r>
              <a:rPr lang="en-US" sz="2000" b="1" u="sng" dirty="0">
                <a:latin typeface="Century Schoolbook" panose="02040604050505020304" pitchFamily="18" charset="0"/>
              </a:rPr>
              <a:t>Objection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i="1" dirty="0">
                <a:latin typeface="Century Schoolbook" panose="02040604050505020304" pitchFamily="18" charset="0"/>
              </a:rPr>
              <a:t>How</a:t>
            </a:r>
            <a:r>
              <a:rPr lang="en-US" sz="2000" dirty="0">
                <a:latin typeface="Century Schoolbook" panose="02040604050505020304" pitchFamily="18" charset="0"/>
              </a:rPr>
              <a:t> does God know the future?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I can know that my friend will help this old lady across the street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He is kind, in a good, and he just said he would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But his action is still free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But God’s knowledge is complete and infallible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How, if our choices are not determined?</a:t>
            </a:r>
          </a:p>
          <a:p>
            <a:pPr lvl="1"/>
            <a:endParaRPr lang="en-US" sz="2000" dirty="0">
              <a:latin typeface="Century Schoolbook" panose="02040604050505020304" pitchFamily="18" charset="0"/>
            </a:endParaRPr>
          </a:p>
          <a:p>
            <a:pPr lvl="1"/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b="1" u="sng" dirty="0">
                <a:latin typeface="Century Schoolbook" panose="02040604050505020304" pitchFamily="18" charset="0"/>
              </a:rPr>
              <a:t>Objection 2</a:t>
            </a:r>
          </a:p>
          <a:p>
            <a:endParaRPr lang="en-US" sz="2000" u="sng" dirty="0">
              <a:latin typeface="Century Schoolbook" panose="02040604050505020304" pitchFamily="18" charset="0"/>
            </a:endParaRP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If God knows my future choices because he has infallible knowledge of my character, this won’t be enough to predict my future in detail, e.g. whether I’m alive! 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If God knows this, this suggests that the future is fixed in some way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If the future is not fixed, then how does God know the future?</a:t>
            </a:r>
          </a:p>
          <a:p>
            <a:endParaRPr lang="en-US" sz="2000" dirty="0"/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818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66699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Omniscience and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917575"/>
            <a:ext cx="11610975" cy="58610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u="sng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5CF9E9-9718-46BF-A9D9-50E1A4629924}"/>
              </a:ext>
            </a:extLst>
          </p:cNvPr>
          <p:cNvSpPr txBox="1"/>
          <p:nvPr/>
        </p:nvSpPr>
        <p:spPr>
          <a:xfrm>
            <a:off x="195262" y="460375"/>
            <a:ext cx="11801474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Solution 3: Eternity</a:t>
            </a:r>
          </a:p>
          <a:p>
            <a:endParaRPr lang="en-US" sz="20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An eternal being is timeless, no future, no past – its entire existence is timelessly present to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T-simultaneity (temporal simultaneity): </a:t>
            </a:r>
            <a:r>
              <a:rPr lang="en-GB" sz="2000" dirty="0">
                <a:latin typeface="Century Schoolbook" panose="02040604050505020304" pitchFamily="18" charset="0"/>
              </a:rPr>
              <a:t>two events or beings are simultaneous if they exist or occur at one and the same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Part of Descartes’ and Locke’s lives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‘E-simultaneity’ (eternal simultaneity). Two events or beings are E-simultaneous if they exist or occur in one and the same eternal present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All events in God’s life are E-simultaneous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‘ET-simultaneity’ (simultaneity between something eternal and something temporal):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Your reading this slide is ‘now’ in time; God’s whole life is ‘now’ in the eternal present. From your temporal perspective, you are reading this slide now and God is eternally present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entury Schoolbook" panose="02040604050505020304" pitchFamily="18" charset="0"/>
              </a:rPr>
              <a:t>God is ET-simultaneous with every point in time, so God is present at every point in time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GB" sz="1600" dirty="0">
              <a:latin typeface="Century Schoolbook" panose="020406040505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From God’s timeless perspective, every event in time occurs in the eternal present, i.e. all events in time are simultaneous with the whole of God’s eternal existence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Each moment in time, and so at every moment that a temporal being exists, God exists eternally</a:t>
            </a:r>
            <a:endParaRPr lang="en-US" sz="2000" dirty="0">
              <a:latin typeface="Century Schoolbook" panose="020406040505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27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0487"/>
            <a:ext cx="118872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The concept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6050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Augustine: God is ‘maximally great’: the greatest conceivable being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to think of God is to ‘attempt to conceive something than which nothing more excellent or sublime exists’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Descartes: ‘Supremely perfect being’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What is perfect as more real than what is not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Perfection as self-sufficiency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Ultimate reality as not dependent on anything else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4299"/>
            <a:ext cx="12192000" cy="1085850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Omniscience and free 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2" y="917575"/>
            <a:ext cx="11610975" cy="58610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u="sng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Century Schoolbook" panose="020406040505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5CF9E9-9718-46BF-A9D9-50E1A4629924}"/>
              </a:ext>
            </a:extLst>
          </p:cNvPr>
          <p:cNvSpPr txBox="1"/>
          <p:nvPr/>
        </p:nvSpPr>
        <p:spPr>
          <a:xfrm>
            <a:off x="195262" y="736600"/>
            <a:ext cx="11801474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Solution 3: Eternity</a:t>
            </a:r>
          </a:p>
          <a:p>
            <a:endParaRPr lang="en-US" sz="20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An event that is future to us is present to God,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But this doesn’t mean that the future ‘pre-exists’, as though the future exists ‘now’/’already’ in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God is </a:t>
            </a:r>
            <a:r>
              <a:rPr lang="en-US" dirty="0" err="1">
                <a:latin typeface="Century Schoolbook" panose="02040604050505020304" pitchFamily="18" charset="0"/>
              </a:rPr>
              <a:t>atemporally</a:t>
            </a:r>
            <a:r>
              <a:rPr lang="en-US" dirty="0">
                <a:latin typeface="Century Schoolbook" panose="02040604050505020304" pitchFamily="18" charset="0"/>
              </a:rPr>
              <a:t> aware of both our present and our future at once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But God does not know anything ‘now’ in time – God’s knowledge is not in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Hence God does not know what I do </a:t>
            </a:r>
            <a:r>
              <a:rPr lang="en-US" i="1" dirty="0">
                <a:latin typeface="Century Schoolbook" panose="02040604050505020304" pitchFamily="18" charset="0"/>
              </a:rPr>
              <a:t>before </a:t>
            </a:r>
            <a:r>
              <a:rPr lang="en-US" dirty="0">
                <a:latin typeface="Century Schoolbook" panose="02040604050505020304" pitchFamily="18" charset="0"/>
              </a:rPr>
              <a:t>I do 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God’s knowledge is ET-simultaneous with any temporal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This is compatible with free will, just as knowing what I am doing when I do it (T-simultaneity) doesn’t stop my actions being free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32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08769"/>
            <a:ext cx="10515600" cy="473075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>
                <a:latin typeface="Century Schoolbook" panose="02040604050505020304" pitchFamily="18" charset="0"/>
              </a:rPr>
              <a:t>Omniscience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2" y="1120775"/>
            <a:ext cx="11420475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entury Schoolbook" panose="02040604050505020304" pitchFamily="18" charset="0"/>
              </a:rPr>
              <a:t>Omni-: ‘all’; scient: ‘knowing’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Is it possible to know </a:t>
            </a:r>
            <a:r>
              <a:rPr lang="en-US" sz="2400" i="1" dirty="0">
                <a:latin typeface="Century Schoolbook" panose="02040604050505020304" pitchFamily="18" charset="0"/>
              </a:rPr>
              <a:t>everything</a:t>
            </a:r>
            <a:r>
              <a:rPr lang="en-US" sz="2400" dirty="0">
                <a:latin typeface="Century Schoolbook" panose="02040604050505020304" pitchFamily="18" charset="0"/>
              </a:rPr>
              <a:t>?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E.g. if we have free will, perhaps it is impossible to know what we will freely choose in the future</a:t>
            </a:r>
          </a:p>
          <a:p>
            <a:pPr lvl="1"/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God is the most perfect </a:t>
            </a:r>
            <a:r>
              <a:rPr lang="en-US" sz="2400" i="1" dirty="0">
                <a:latin typeface="Century Schoolbook" panose="02040604050505020304" pitchFamily="18" charset="0"/>
              </a:rPr>
              <a:t>possible </a:t>
            </a:r>
            <a:r>
              <a:rPr lang="en-US" sz="2400" dirty="0">
                <a:latin typeface="Century Schoolbook" panose="02040604050505020304" pitchFamily="18" charset="0"/>
              </a:rPr>
              <a:t>being. So omniscience is ‘</a:t>
            </a:r>
            <a:r>
              <a:rPr lang="en-GB" sz="2400" dirty="0">
                <a:latin typeface="Century Schoolbook" panose="02040604050505020304" pitchFamily="18" charset="0"/>
              </a:rPr>
              <a:t>knowing all the truths that it is possible to know’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What form does ‘perfect’ knowledge take?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Does God know via language or propositions or inference? Or only ‘directly’?</a:t>
            </a:r>
            <a:endParaRPr lang="en-US" sz="2000" dirty="0">
              <a:latin typeface="Century Schoolbook" panose="02040604050505020304" pitchFamily="18" charset="0"/>
            </a:endParaRPr>
          </a:p>
          <a:p>
            <a:pPr lvl="1"/>
            <a:endParaRPr lang="en-US" sz="20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4EBA0A4-0221-4816-A5AB-AC8FFE6D6F84}"/>
              </a:ext>
            </a:extLst>
          </p:cNvPr>
          <p:cNvSpPr txBox="1">
            <a:spLocks/>
          </p:cNvSpPr>
          <p:nvPr/>
        </p:nvSpPr>
        <p:spPr>
          <a:xfrm>
            <a:off x="838200" y="118268"/>
            <a:ext cx="10515600" cy="658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>
                <a:latin typeface="Century Schoolbook" panose="02040604050505020304" pitchFamily="18" charset="0"/>
              </a:rPr>
              <a:t>Omnipotence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F3E4069-0290-4AE1-92A0-EAC7951CE390}"/>
              </a:ext>
            </a:extLst>
          </p:cNvPr>
          <p:cNvSpPr txBox="1">
            <a:spLocks/>
          </p:cNvSpPr>
          <p:nvPr/>
        </p:nvSpPr>
        <p:spPr>
          <a:xfrm>
            <a:off x="400049" y="854075"/>
            <a:ext cx="10515600" cy="308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entury Schoolbook" panose="02040604050505020304" pitchFamily="18" charset="0"/>
              </a:rPr>
              <a:t>Omni-: all; potent: powerful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But is omnipotence the power to do everything?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What about the logically impossible?</a:t>
            </a:r>
          </a:p>
          <a:p>
            <a:pPr lvl="1"/>
            <a:r>
              <a:rPr lang="en-US" sz="2000" dirty="0">
                <a:latin typeface="Century Schoolbook" panose="02040604050505020304" pitchFamily="18" charset="0"/>
              </a:rPr>
              <a:t>Could God make 2 + 2 = 5?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Aquinas: No. </a:t>
            </a:r>
            <a:r>
              <a:rPr lang="en-GB" sz="2400" dirty="0">
                <a:latin typeface="Century Schoolbook" panose="02040604050505020304" pitchFamily="18" charset="0"/>
              </a:rPr>
              <a:t>What is impossible is a contradiction in terms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The words that you use to describe the impossible literally contradict each other. 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So any description of a logically impossible state of affairs or power is not meaningful 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So what is logically impossible is not anything at all.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This is no limitation on God’s power – there is still nothing that God can’t do.</a:t>
            </a:r>
            <a:endParaRPr lang="en-GB" sz="2400" dirty="0">
              <a:latin typeface="Century Schoolbook" panose="02040604050505020304" pitchFamily="18" charset="0"/>
            </a:endParaRPr>
          </a:p>
          <a:p>
            <a:endParaRPr lang="en-US" sz="2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67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Supreme goodness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281906"/>
            <a:ext cx="11229975" cy="4351338"/>
          </a:xfrm>
        </p:spPr>
        <p:txBody>
          <a:bodyPr>
            <a:norm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If good = perfect, then God is simply perfectly perfect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There are lots of ways of being perfect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This </a:t>
            </a:r>
            <a:r>
              <a:rPr lang="en-GB" dirty="0">
                <a:latin typeface="Century Schoolbook" panose="02040604050505020304" pitchFamily="18" charset="0"/>
              </a:rPr>
              <a:t>is a metaphysical sense of ‘goodness’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If good = morally good, then ‘God is good’ means God’s will is always in accordance with moral values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Connection: what is morally good is more perfect than what is not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Evil as a ‘lack’ or ‘absence’ of goodness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136526"/>
            <a:ext cx="11801475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God and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48" y="842962"/>
            <a:ext cx="11591925" cy="5824537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>
                <a:latin typeface="Century Schoolbook" panose="02040604050505020304" pitchFamily="18" charset="0"/>
              </a:rPr>
              <a:t>God is self-sufficient.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God is dependent on nothing else for existence.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Therefore, nothing can end God’s existence.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And nothing could bring God into existence.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So, if God exists, God’s existence has no beginning or end.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Everlasting: Lasting through all time without beginning or end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Eternal: Timeless, outside time, atemporal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‘Without beginning or end’ because these are temporal concepts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AD53B5-9995-4F9B-B7B9-BDA7FE20B2A9}"/>
              </a:ext>
            </a:extLst>
          </p:cNvPr>
          <p:cNvSpPr txBox="1">
            <a:spLocks/>
          </p:cNvSpPr>
          <p:nvPr/>
        </p:nvSpPr>
        <p:spPr>
          <a:xfrm>
            <a:off x="361948" y="52339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0"/>
            <a:ext cx="11801475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God and time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AD53B5-9995-4F9B-B7B9-BDA7FE20B2A9}"/>
              </a:ext>
            </a:extLst>
          </p:cNvPr>
          <p:cNvSpPr txBox="1">
            <a:spLocks/>
          </p:cNvSpPr>
          <p:nvPr/>
        </p:nvSpPr>
        <p:spPr>
          <a:xfrm>
            <a:off x="361948" y="52339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72A5CE-E138-4292-9C1B-8CD0F39AAA42}"/>
              </a:ext>
            </a:extLst>
          </p:cNvPr>
          <p:cNvSpPr txBox="1"/>
          <p:nvPr/>
        </p:nvSpPr>
        <p:spPr>
          <a:xfrm>
            <a:off x="152399" y="466726"/>
            <a:ext cx="1172527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>
                <a:latin typeface="Century Schoolbook" panose="02040604050505020304" pitchFamily="18" charset="0"/>
              </a:rPr>
              <a:t>Boethius on eternal being</a:t>
            </a:r>
          </a:p>
          <a:p>
            <a:endParaRPr lang="en-US" sz="24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An eternal being has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‘the complete possession all at once of illimitable life’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It possess its life in ‘whole fullness’, ‘such that nothing future is absent from it and nothing past has flowed away’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It is ‘always present to itself’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For us, ‘now’ names an instant, and is always immediately becoming the past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For an eternal being, ‘now’ remains – it marks the whole life of the being</a:t>
            </a:r>
            <a:endParaRPr lang="en-US" dirty="0">
              <a:latin typeface="Century Schoolbook" panose="02040604050505020304" pitchFamily="18" charset="0"/>
            </a:endParaRPr>
          </a:p>
          <a:p>
            <a:endParaRPr lang="en-GB" sz="2400" u="sng" dirty="0">
              <a:latin typeface="Century Schoolbook" panose="02040604050505020304" pitchFamily="18" charset="0"/>
            </a:endParaRPr>
          </a:p>
          <a:p>
            <a:r>
              <a:rPr lang="en-GB" sz="2400" u="sng" dirty="0">
                <a:latin typeface="Century Schoolbook" panose="02040604050505020304" pitchFamily="18" charset="0"/>
              </a:rPr>
              <a:t>4 characteristics of an eternal being</a:t>
            </a:r>
          </a:p>
          <a:p>
            <a:endParaRPr lang="en-GB" sz="2400" u="sng" dirty="0">
              <a:latin typeface="Century Schoolbook" panose="02040604050505020304" pitchFamily="18" charset="0"/>
            </a:endParaRPr>
          </a:p>
          <a:p>
            <a:pPr marL="342900" indent="-342900">
              <a:buAutoNum type="arabicParenBoth"/>
            </a:pPr>
            <a:r>
              <a:rPr lang="en-US" dirty="0">
                <a:latin typeface="Century Schoolbook" panose="02040604050505020304" pitchFamily="18" charset="0"/>
              </a:rPr>
              <a:t>Has ‘life’ - This can’t be physical or biological, so must be a kind of psychological life</a:t>
            </a:r>
          </a:p>
          <a:p>
            <a:pPr marL="342900" indent="-342900">
              <a:buAutoNum type="arabicParenBoth"/>
            </a:pPr>
            <a:endParaRPr lang="en-US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(2) Cannot have a beginning or an end, since it is ‘illimitable’ – not only limitless, but can’t be limited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(3) Is atemporal in possessing its whole life all at once, giving a distinct meaning to ‘now’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(4) Involves a special kind of duration, as no part of its life is ever absent </a:t>
            </a:r>
            <a:endParaRPr lang="en-US" dirty="0">
              <a:latin typeface="Century Schoolbook" panose="02040604050505020304" pitchFamily="18" charset="0"/>
            </a:endParaRPr>
          </a:p>
          <a:p>
            <a:endParaRPr lang="en-GB" sz="2400" u="sng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7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0"/>
            <a:ext cx="11801475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God and time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AD53B5-9995-4F9B-B7B9-BDA7FE20B2A9}"/>
              </a:ext>
            </a:extLst>
          </p:cNvPr>
          <p:cNvSpPr txBox="1">
            <a:spLocks/>
          </p:cNvSpPr>
          <p:nvPr/>
        </p:nvSpPr>
        <p:spPr>
          <a:xfrm>
            <a:off x="361948" y="52339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Century Schoolbook" panose="020406040505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AD4553-EFD2-41F4-AA3E-F38B572D1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9388" y="2036986"/>
            <a:ext cx="5588287" cy="14542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3C9907-A0B3-4391-B5D7-FC8624735191}"/>
              </a:ext>
            </a:extLst>
          </p:cNvPr>
          <p:cNvSpPr txBox="1"/>
          <p:nvPr/>
        </p:nvSpPr>
        <p:spPr>
          <a:xfrm>
            <a:off x="219075" y="712550"/>
            <a:ext cx="771525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>
                <a:latin typeface="Century Schoolbook" panose="02040604050505020304" pitchFamily="18" charset="0"/>
              </a:rPr>
              <a:t>Eternal ‘now’</a:t>
            </a:r>
          </a:p>
          <a:p>
            <a:endParaRPr lang="en-US" sz="28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Eternal present isn’t flanked by past and future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We are used to thinking of time as a timeline: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A perpendicular line marks simultaneous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We can’t fit an eternal being into this picture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Century Schoolbook" panose="020406040505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Boethius: picture time as a circle and God as the </a:t>
            </a:r>
            <a:r>
              <a:rPr lang="en-US" sz="2000" dirty="0" err="1">
                <a:latin typeface="Century Schoolbook" panose="02040604050505020304" pitchFamily="18" charset="0"/>
              </a:rPr>
              <a:t>centre</a:t>
            </a:r>
            <a:r>
              <a:rPr lang="en-US" sz="2000" dirty="0">
                <a:latin typeface="Century Schoolbook" panose="02040604050505020304" pitchFamily="18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entury Schoolbook" panose="02040604050505020304" pitchFamily="18" charset="0"/>
              </a:rPr>
              <a:t>Every point on the timeline is simultaneous with God’s whole existence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entury Schoolbook" panose="020406040505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CBE6A43-34B5-4D27-9166-463FFE69BD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4826" y="4165785"/>
            <a:ext cx="2133710" cy="205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83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0"/>
            <a:ext cx="11801475" cy="6731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God and time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AD53B5-9995-4F9B-B7B9-BDA7FE20B2A9}"/>
              </a:ext>
            </a:extLst>
          </p:cNvPr>
          <p:cNvSpPr txBox="1">
            <a:spLocks/>
          </p:cNvSpPr>
          <p:nvPr/>
        </p:nvSpPr>
        <p:spPr>
          <a:xfrm>
            <a:off x="361948" y="52339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Century Schoolbook" panose="020406040505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F11F0E-6008-4CDD-9B47-6301AD00060F}"/>
              </a:ext>
            </a:extLst>
          </p:cNvPr>
          <p:cNvSpPr txBox="1"/>
          <p:nvPr/>
        </p:nvSpPr>
        <p:spPr>
          <a:xfrm>
            <a:off x="361948" y="673100"/>
            <a:ext cx="11591926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>
                <a:latin typeface="Century Schoolbook" panose="02040604050505020304" pitchFamily="18" charset="0"/>
              </a:rPr>
              <a:t>Simultaneity</a:t>
            </a:r>
          </a:p>
          <a:p>
            <a:endParaRPr lang="en-US" sz="2000" u="sng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entury Schoolbook" panose="02040604050505020304" pitchFamily="18" charset="0"/>
              </a:rPr>
              <a:t>T-simultaneity (temporal simultaneity): </a:t>
            </a:r>
            <a:r>
              <a:rPr lang="en-GB" sz="2000" dirty="0">
                <a:latin typeface="Century Schoolbook" panose="02040604050505020304" pitchFamily="18" charset="0"/>
              </a:rPr>
              <a:t>two events or beings are simultaneous if they exist or occur at one and the same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Part of Descartes’ and Locke’s lives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‘E-simultaneity’ (eternal simultaneity). Two events or beings are E-simultaneous if they exist or occur in one and the same eternal present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All events in God’s life are E-simultaneous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‘ET-simultaneity’ (simultaneity between something eternal and something temporal):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Your reading this slide is ‘now’ in time; God’s whole life is ‘now’ in the eternal present. From your temporal perspective, you are reading this slide now and God is eternally present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latin typeface="Century Schoolbook" panose="02040604050505020304" pitchFamily="18" charset="0"/>
              </a:rPr>
              <a:t>God is ET-simultaneous with every point in time, so God is present at every point in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entury Schoolbook" panose="02040604050505020304" pitchFamily="18" charset="0"/>
              </a:rPr>
              <a:t>From God’s timeless perspective, every event in time occurs in the eternal present, i.e. all events in time are simultaneous with the whole of God’s eternal existence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entury Schoolbook" panose="02040604050505020304" pitchFamily="18" charset="0"/>
              </a:rPr>
              <a:t>Each moment in time, and so at every moment that a temporal being exists, God exists eternally</a:t>
            </a:r>
            <a:endParaRPr lang="en-US" sz="2000" dirty="0">
              <a:latin typeface="Century Schoolbook" panose="020406040505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92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2747</Words>
  <Application>Microsoft Office PowerPoint</Application>
  <PresentationFormat>Widescreen</PresentationFormat>
  <Paragraphs>351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Century</vt:lpstr>
      <vt:lpstr>Century Schoolbook</vt:lpstr>
      <vt:lpstr>Office Theme</vt:lpstr>
      <vt:lpstr>PowerPoint Presentation</vt:lpstr>
      <vt:lpstr>The concept of God</vt:lpstr>
      <vt:lpstr>Omniscience</vt:lpstr>
      <vt:lpstr>PowerPoint Presentation</vt:lpstr>
      <vt:lpstr>Supreme goodness</vt:lpstr>
      <vt:lpstr>God and time</vt:lpstr>
      <vt:lpstr>God and time</vt:lpstr>
      <vt:lpstr>God and time</vt:lpstr>
      <vt:lpstr>God and time</vt:lpstr>
      <vt:lpstr>God and time</vt:lpstr>
      <vt:lpstr>The paradox of the stone:  Can God create a stone so heavy that he can’t lift it?  If yes, he can’t lift it; if no, he can’t create it </vt:lpstr>
      <vt:lpstr>The Euthyphro Dilemma</vt:lpstr>
      <vt:lpstr>The Euthyphro Dilemma</vt:lpstr>
      <vt:lpstr>The Euthyphro Dilemma</vt:lpstr>
      <vt:lpstr>Omniscience and free will</vt:lpstr>
      <vt:lpstr>Omniscience and free will</vt:lpstr>
      <vt:lpstr>Omniscience and free will</vt:lpstr>
      <vt:lpstr>Omniscience and free will</vt:lpstr>
      <vt:lpstr>Omniscience and free will</vt:lpstr>
      <vt:lpstr>Omniscience and free will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Reeves</dc:creator>
  <cp:lastModifiedBy>Daniel Reeves</cp:lastModifiedBy>
  <cp:revision>5</cp:revision>
  <cp:lastPrinted>2021-09-08T09:42:57Z</cp:lastPrinted>
  <dcterms:created xsi:type="dcterms:W3CDTF">2020-11-09T07:58:18Z</dcterms:created>
  <dcterms:modified xsi:type="dcterms:W3CDTF">2021-09-08T09:43:59Z</dcterms:modified>
</cp:coreProperties>
</file>