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73" r:id="rId3"/>
    <p:sldId id="280" r:id="rId4"/>
    <p:sldId id="274" r:id="rId5"/>
    <p:sldId id="281" r:id="rId6"/>
    <p:sldId id="275" r:id="rId7"/>
    <p:sldId id="282" r:id="rId8"/>
    <p:sldId id="276" r:id="rId9"/>
    <p:sldId id="283" r:id="rId10"/>
    <p:sldId id="277" r:id="rId11"/>
    <p:sldId id="284" r:id="rId12"/>
    <p:sldId id="278" r:id="rId13"/>
    <p:sldId id="285" r:id="rId14"/>
    <p:sldId id="279" r:id="rId15"/>
    <p:sldId id="286" r:id="rId16"/>
    <p:sldId id="257" r:id="rId17"/>
    <p:sldId id="269" r:id="rId18"/>
    <p:sldId id="258" r:id="rId19"/>
    <p:sldId id="270" r:id="rId20"/>
    <p:sldId id="259" r:id="rId21"/>
    <p:sldId id="271" r:id="rId22"/>
    <p:sldId id="260" r:id="rId23"/>
    <p:sldId id="272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18F6-D121-493A-89BC-D5C5042AEF36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3C593-4CA2-4F02-ADC7-AD5F288027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244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18F6-D121-493A-89BC-D5C5042AEF36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3C593-4CA2-4F02-ADC7-AD5F288027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1978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18F6-D121-493A-89BC-D5C5042AEF36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3C593-4CA2-4F02-ADC7-AD5F288027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628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18F6-D121-493A-89BC-D5C5042AEF36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3C593-4CA2-4F02-ADC7-AD5F288027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6883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18F6-D121-493A-89BC-D5C5042AEF36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3C593-4CA2-4F02-ADC7-AD5F288027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033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18F6-D121-493A-89BC-D5C5042AEF36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3C593-4CA2-4F02-ADC7-AD5F288027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4922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18F6-D121-493A-89BC-D5C5042AEF36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3C593-4CA2-4F02-ADC7-AD5F288027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5036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18F6-D121-493A-89BC-D5C5042AEF36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3C593-4CA2-4F02-ADC7-AD5F288027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5748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18F6-D121-493A-89BC-D5C5042AEF36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3C593-4CA2-4F02-ADC7-AD5F288027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3830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18F6-D121-493A-89BC-D5C5042AEF36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3C593-4CA2-4F02-ADC7-AD5F288027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153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118F6-D121-493A-89BC-D5C5042AEF36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3C593-4CA2-4F02-ADC7-AD5F288027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6628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118F6-D121-493A-89BC-D5C5042AEF36}" type="datetimeFigureOut">
              <a:rPr lang="en-GB" smtClean="0"/>
              <a:t>26/05/2021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C3C593-4CA2-4F02-ADC7-AD5F288027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4704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7230" y="2857700"/>
            <a:ext cx="6126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rgbClr val="00B0F0"/>
                </a:solidFill>
                <a:latin typeface="Century Gothic" panose="020B0502020202020204" pitchFamily="34" charset="0"/>
              </a:rPr>
              <a:t>Tools and Equipment</a:t>
            </a:r>
            <a:endParaRPr lang="en-GB" sz="3600" dirty="0" smtClean="0">
              <a:solidFill>
                <a:srgbClr val="00B0F0"/>
              </a:solidFill>
              <a:latin typeface="Century Gothic" panose="020B0502020202020204" pitchFamily="34" charset="0"/>
            </a:endParaRPr>
          </a:p>
          <a:p>
            <a:pPr algn="ctr"/>
            <a:endParaRPr lang="en-GB" sz="3600" dirty="0">
              <a:solidFill>
                <a:srgbClr val="00B0F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395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3061391-D99D-094E-8F3C-876226C8ACD6}"/>
              </a:ext>
            </a:extLst>
          </p:cNvPr>
          <p:cNvSpPr txBox="1"/>
          <p:nvPr/>
        </p:nvSpPr>
        <p:spPr>
          <a:xfrm>
            <a:off x="365521" y="425052"/>
            <a:ext cx="86356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200" b="1" dirty="0">
                <a:latin typeface="Century Gothic" panose="020B0502020202020204" pitchFamily="34" charset="0"/>
              </a:rPr>
              <a:t>Reflection </a:t>
            </a:r>
            <a:endParaRPr lang="en-US" sz="3200" b="1" dirty="0"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E0AA8F0-9472-B545-9010-1AE6EF190FEB}"/>
              </a:ext>
            </a:extLst>
          </p:cNvPr>
          <p:cNvSpPr txBox="1"/>
          <p:nvPr/>
        </p:nvSpPr>
        <p:spPr>
          <a:xfrm>
            <a:off x="6377150" y="4061445"/>
            <a:ext cx="3735950" cy="206210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entury Gothic" panose="020B0502020202020204" pitchFamily="34" charset="0"/>
              </a:rPr>
              <a:t>lose their leaves and become dormant during the winter.</a:t>
            </a:r>
          </a:p>
        </p:txBody>
      </p:sp>
      <p:sp>
        <p:nvSpPr>
          <p:cNvPr id="6" name="Rectangle 5"/>
          <p:cNvSpPr/>
          <p:nvPr/>
        </p:nvSpPr>
        <p:spPr>
          <a:xfrm>
            <a:off x="3020468" y="3138115"/>
            <a:ext cx="6046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</a:t>
            </a:r>
            <a:endParaRPr lang="en-US" sz="54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760898" y="3141265"/>
            <a:ext cx="5725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</a:t>
            </a:r>
            <a:endParaRPr lang="en-US" sz="54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28001" y="1274178"/>
            <a:ext cx="8294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What is a deciduous tree?</a:t>
            </a:r>
            <a:endParaRPr lang="en-GB" sz="2800" b="1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405588" y="1707316"/>
            <a:ext cx="2411058" cy="3014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E0AA8F0-9472-B545-9010-1AE6EF190FEB}"/>
              </a:ext>
            </a:extLst>
          </p:cNvPr>
          <p:cNvSpPr txBox="1"/>
          <p:nvPr/>
        </p:nvSpPr>
        <p:spPr>
          <a:xfrm>
            <a:off x="1669638" y="4061444"/>
            <a:ext cx="3735950" cy="156966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entury Gothic" panose="020B0502020202020204" pitchFamily="34" charset="0"/>
              </a:rPr>
              <a:t>Have needle-like leaves all year round</a:t>
            </a:r>
            <a:endParaRPr lang="en-GB" sz="3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4713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3061391-D99D-094E-8F3C-876226C8ACD6}"/>
              </a:ext>
            </a:extLst>
          </p:cNvPr>
          <p:cNvSpPr txBox="1"/>
          <p:nvPr/>
        </p:nvSpPr>
        <p:spPr>
          <a:xfrm>
            <a:off x="365521" y="425052"/>
            <a:ext cx="86356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200" b="1" dirty="0">
                <a:latin typeface="Century Gothic" panose="020B0502020202020204" pitchFamily="34" charset="0"/>
              </a:rPr>
              <a:t>Reflection </a:t>
            </a:r>
            <a:endParaRPr lang="en-US" sz="3200" b="1" dirty="0"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E0AA8F0-9472-B545-9010-1AE6EF190FEB}"/>
              </a:ext>
            </a:extLst>
          </p:cNvPr>
          <p:cNvSpPr txBox="1"/>
          <p:nvPr/>
        </p:nvSpPr>
        <p:spPr>
          <a:xfrm>
            <a:off x="6377150" y="4061445"/>
            <a:ext cx="3735950" cy="206210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entury Gothic" panose="020B0502020202020204" pitchFamily="34" charset="0"/>
              </a:rPr>
              <a:t>lose their leaves and become dormant during the winter.</a:t>
            </a:r>
          </a:p>
        </p:txBody>
      </p:sp>
      <p:sp>
        <p:nvSpPr>
          <p:cNvPr id="8" name="Rectangle 7"/>
          <p:cNvSpPr/>
          <p:nvPr/>
        </p:nvSpPr>
        <p:spPr>
          <a:xfrm>
            <a:off x="7760898" y="3141265"/>
            <a:ext cx="5725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</a:t>
            </a:r>
            <a:endParaRPr lang="en-US" sz="54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28001" y="1274178"/>
            <a:ext cx="8294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What is a deciduous tree?</a:t>
            </a:r>
            <a:endParaRPr lang="en-GB" sz="2800" b="1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405588" y="1707316"/>
            <a:ext cx="2411058" cy="3014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1616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3061391-D99D-094E-8F3C-876226C8ACD6}"/>
              </a:ext>
            </a:extLst>
          </p:cNvPr>
          <p:cNvSpPr txBox="1"/>
          <p:nvPr/>
        </p:nvSpPr>
        <p:spPr>
          <a:xfrm>
            <a:off x="365521" y="425052"/>
            <a:ext cx="86356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200" b="1" dirty="0">
                <a:latin typeface="Century Gothic" panose="020B0502020202020204" pitchFamily="34" charset="0"/>
              </a:rPr>
              <a:t>Reflection </a:t>
            </a:r>
            <a:endParaRPr lang="en-US" sz="3200" b="1" dirty="0">
              <a:latin typeface="Century Gothic" panose="020B0502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A99B264-919E-514B-B391-6CE37740CD9F}"/>
              </a:ext>
            </a:extLst>
          </p:cNvPr>
          <p:cNvSpPr txBox="1"/>
          <p:nvPr/>
        </p:nvSpPr>
        <p:spPr>
          <a:xfrm>
            <a:off x="2237649" y="4285822"/>
            <a:ext cx="2008304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atin typeface="Century Gothic" panose="020B0502020202020204" pitchFamily="34" charset="0"/>
              </a:rPr>
              <a:t>Pine</a:t>
            </a:r>
            <a:endParaRPr lang="en-US" sz="3200" b="1" dirty="0"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E0AA8F0-9472-B545-9010-1AE6EF190FEB}"/>
              </a:ext>
            </a:extLst>
          </p:cNvPr>
          <p:cNvSpPr txBox="1"/>
          <p:nvPr/>
        </p:nvSpPr>
        <p:spPr>
          <a:xfrm>
            <a:off x="6968748" y="4285822"/>
            <a:ext cx="2190422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atin typeface="Century Gothic" panose="020B0502020202020204" pitchFamily="34" charset="0"/>
              </a:rPr>
              <a:t>Oak</a:t>
            </a:r>
            <a:endParaRPr lang="en-US" sz="3200" b="1" dirty="0">
              <a:latin typeface="Century Gothic" panose="020B0502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39301" y="3359342"/>
            <a:ext cx="6046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</a:t>
            </a:r>
            <a:endParaRPr lang="en-US" sz="54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579731" y="3362492"/>
            <a:ext cx="5725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</a:t>
            </a:r>
            <a:endParaRPr lang="en-US" sz="54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28001" y="1274178"/>
            <a:ext cx="8294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What of the woods below is a Hardwood?</a:t>
            </a:r>
            <a:endParaRPr lang="en-GB" sz="2800" b="1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405588" y="1707316"/>
            <a:ext cx="2411058" cy="3014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481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3061391-D99D-094E-8F3C-876226C8ACD6}"/>
              </a:ext>
            </a:extLst>
          </p:cNvPr>
          <p:cNvSpPr txBox="1"/>
          <p:nvPr/>
        </p:nvSpPr>
        <p:spPr>
          <a:xfrm>
            <a:off x="365521" y="425052"/>
            <a:ext cx="86356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200" b="1" dirty="0">
                <a:latin typeface="Century Gothic" panose="020B0502020202020204" pitchFamily="34" charset="0"/>
              </a:rPr>
              <a:t>Reflection </a:t>
            </a:r>
            <a:endParaRPr lang="en-US" sz="3200" b="1" dirty="0"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E0AA8F0-9472-B545-9010-1AE6EF190FEB}"/>
              </a:ext>
            </a:extLst>
          </p:cNvPr>
          <p:cNvSpPr txBox="1"/>
          <p:nvPr/>
        </p:nvSpPr>
        <p:spPr>
          <a:xfrm>
            <a:off x="6968748" y="4285822"/>
            <a:ext cx="2190422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atin typeface="Century Gothic" panose="020B0502020202020204" pitchFamily="34" charset="0"/>
              </a:rPr>
              <a:t>Oak</a:t>
            </a:r>
            <a:endParaRPr lang="en-US" sz="3200" b="1" dirty="0">
              <a:latin typeface="Century Gothic" panose="020B0502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579731" y="3362492"/>
            <a:ext cx="5725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</a:t>
            </a:r>
            <a:endParaRPr lang="en-US" sz="54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28001" y="1274178"/>
            <a:ext cx="8294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What of the woods below is a Hardwood?</a:t>
            </a:r>
            <a:endParaRPr lang="en-GB" sz="2800" b="1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405588" y="1707316"/>
            <a:ext cx="2411058" cy="3014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7327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3061391-D99D-094E-8F3C-876226C8ACD6}"/>
              </a:ext>
            </a:extLst>
          </p:cNvPr>
          <p:cNvSpPr txBox="1"/>
          <p:nvPr/>
        </p:nvSpPr>
        <p:spPr>
          <a:xfrm>
            <a:off x="365521" y="425052"/>
            <a:ext cx="86356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200" b="1" dirty="0">
                <a:latin typeface="Century Gothic" panose="020B0502020202020204" pitchFamily="34" charset="0"/>
              </a:rPr>
              <a:t>Reflection </a:t>
            </a:r>
            <a:endParaRPr lang="en-US" sz="3200" b="1" dirty="0">
              <a:latin typeface="Century Gothic" panose="020B0502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A99B264-919E-514B-B391-6CE37740CD9F}"/>
              </a:ext>
            </a:extLst>
          </p:cNvPr>
          <p:cNvSpPr txBox="1"/>
          <p:nvPr/>
        </p:nvSpPr>
        <p:spPr>
          <a:xfrm>
            <a:off x="2237649" y="4285822"/>
            <a:ext cx="2008304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atin typeface="Century Gothic" panose="020B0502020202020204" pitchFamily="34" charset="0"/>
              </a:rPr>
              <a:t>Beech</a:t>
            </a:r>
            <a:endParaRPr lang="en-US" sz="3200" b="1" dirty="0"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E0AA8F0-9472-B545-9010-1AE6EF190FEB}"/>
              </a:ext>
            </a:extLst>
          </p:cNvPr>
          <p:cNvSpPr txBox="1"/>
          <p:nvPr/>
        </p:nvSpPr>
        <p:spPr>
          <a:xfrm>
            <a:off x="6968748" y="4285822"/>
            <a:ext cx="2190422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atin typeface="Century Gothic" panose="020B0502020202020204" pitchFamily="34" charset="0"/>
              </a:rPr>
              <a:t>Spruce</a:t>
            </a:r>
            <a:endParaRPr lang="en-US" sz="3200" b="1" dirty="0">
              <a:latin typeface="Century Gothic" panose="020B0502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39301" y="3359342"/>
            <a:ext cx="6046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</a:t>
            </a:r>
            <a:endParaRPr lang="en-US" sz="54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579731" y="3362492"/>
            <a:ext cx="5725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</a:t>
            </a:r>
            <a:endParaRPr lang="en-US" sz="54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405588" y="1707316"/>
            <a:ext cx="2411058" cy="3014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2464023" y="1485504"/>
            <a:ext cx="8294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What of the woods below is a Softwood?</a:t>
            </a:r>
            <a:endParaRPr lang="en-GB" sz="2800" b="1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995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3061391-D99D-094E-8F3C-876226C8ACD6}"/>
              </a:ext>
            </a:extLst>
          </p:cNvPr>
          <p:cNvSpPr txBox="1"/>
          <p:nvPr/>
        </p:nvSpPr>
        <p:spPr>
          <a:xfrm>
            <a:off x="365521" y="425052"/>
            <a:ext cx="86356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200" b="1" dirty="0">
                <a:latin typeface="Century Gothic" panose="020B0502020202020204" pitchFamily="34" charset="0"/>
              </a:rPr>
              <a:t>Reflection </a:t>
            </a:r>
            <a:endParaRPr lang="en-US" sz="3200" b="1" dirty="0"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E0AA8F0-9472-B545-9010-1AE6EF190FEB}"/>
              </a:ext>
            </a:extLst>
          </p:cNvPr>
          <p:cNvSpPr txBox="1"/>
          <p:nvPr/>
        </p:nvSpPr>
        <p:spPr>
          <a:xfrm>
            <a:off x="6968748" y="4285822"/>
            <a:ext cx="2190422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atin typeface="Century Gothic" panose="020B0502020202020204" pitchFamily="34" charset="0"/>
              </a:rPr>
              <a:t>Spruce</a:t>
            </a:r>
            <a:endParaRPr lang="en-US" sz="3200" b="1" dirty="0">
              <a:latin typeface="Century Gothic" panose="020B0502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579731" y="3362492"/>
            <a:ext cx="5725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</a:t>
            </a:r>
            <a:endParaRPr lang="en-US" sz="54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405588" y="1707316"/>
            <a:ext cx="2411058" cy="3014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2464023" y="1485504"/>
            <a:ext cx="8294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What of the woods below is a Softwood?</a:t>
            </a:r>
            <a:endParaRPr lang="en-GB" sz="2800" b="1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62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55973" y="767643"/>
            <a:ext cx="61264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rgbClr val="00B0F0"/>
                </a:solidFill>
                <a:latin typeface="Century Gothic" panose="020B0502020202020204" pitchFamily="34" charset="0"/>
              </a:rPr>
              <a:t>1. What are the following tools called?</a:t>
            </a:r>
          </a:p>
          <a:p>
            <a:pPr algn="ctr"/>
            <a:endParaRPr lang="en-GB" sz="3600" dirty="0">
              <a:solidFill>
                <a:srgbClr val="00B0F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5494" y="2117147"/>
            <a:ext cx="4932651" cy="3694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345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55973" y="767643"/>
            <a:ext cx="61264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rgbClr val="00B0F0"/>
                </a:solidFill>
                <a:latin typeface="Century Gothic" panose="020B0502020202020204" pitchFamily="34" charset="0"/>
              </a:rPr>
              <a:t>1. What are the following tools called?</a:t>
            </a:r>
          </a:p>
          <a:p>
            <a:pPr algn="ctr"/>
            <a:endParaRPr lang="en-GB" sz="3600" dirty="0">
              <a:solidFill>
                <a:srgbClr val="00B0F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5494" y="2117147"/>
            <a:ext cx="4932651" cy="369472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588110" y="5200969"/>
            <a:ext cx="4627418" cy="1015663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 smtClean="0"/>
              <a:t>TRY SQUARE</a:t>
            </a:r>
            <a:endParaRPr lang="en-GB" sz="6000" b="1" dirty="0"/>
          </a:p>
        </p:txBody>
      </p:sp>
    </p:spTree>
    <p:extLst>
      <p:ext uri="{BB962C8B-B14F-4D97-AF65-F5344CB8AC3E}">
        <p14:creationId xmlns:p14="http://schemas.microsoft.com/office/powerpoint/2010/main" val="775999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69827" y="1141715"/>
            <a:ext cx="61264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rgbClr val="00B0F0"/>
                </a:solidFill>
                <a:latin typeface="Century Gothic" panose="020B0502020202020204" pitchFamily="34" charset="0"/>
              </a:rPr>
              <a:t>2.What are the following tools called?</a:t>
            </a:r>
          </a:p>
          <a:p>
            <a:pPr algn="ctr"/>
            <a:endParaRPr lang="en-GB" sz="3600" dirty="0">
              <a:solidFill>
                <a:srgbClr val="00B0F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1961" y="2422380"/>
            <a:ext cx="3472730" cy="3472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36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69827" y="1141715"/>
            <a:ext cx="61264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rgbClr val="00B0F0"/>
                </a:solidFill>
                <a:latin typeface="Century Gothic" panose="020B0502020202020204" pitchFamily="34" charset="0"/>
              </a:rPr>
              <a:t>2.What are the following tools called?</a:t>
            </a:r>
          </a:p>
          <a:p>
            <a:pPr algn="ctr"/>
            <a:endParaRPr lang="en-GB" sz="3600" dirty="0">
              <a:solidFill>
                <a:srgbClr val="00B0F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1961" y="2422380"/>
            <a:ext cx="3472730" cy="347273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588110" y="5200969"/>
            <a:ext cx="4627418" cy="1015663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 smtClean="0"/>
              <a:t>STEEL RULE</a:t>
            </a:r>
            <a:endParaRPr lang="en-GB" sz="6000" b="1" dirty="0"/>
          </a:p>
        </p:txBody>
      </p:sp>
    </p:spTree>
    <p:extLst>
      <p:ext uri="{BB962C8B-B14F-4D97-AF65-F5344CB8AC3E}">
        <p14:creationId xmlns:p14="http://schemas.microsoft.com/office/powerpoint/2010/main" val="3349492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A99B264-919E-514B-B391-6CE37740CD9F}"/>
              </a:ext>
            </a:extLst>
          </p:cNvPr>
          <p:cNvSpPr txBox="1"/>
          <p:nvPr/>
        </p:nvSpPr>
        <p:spPr>
          <a:xfrm>
            <a:off x="2404068" y="5155976"/>
            <a:ext cx="2008304" cy="10772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atin typeface="Century Gothic" panose="020B0502020202020204" pitchFamily="34" charset="0"/>
              </a:rPr>
              <a:t>TENAN SAW</a:t>
            </a:r>
            <a:endParaRPr lang="en-US" sz="3200" b="1" dirty="0"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E0AA8F0-9472-B545-9010-1AE6EF190FEB}"/>
              </a:ext>
            </a:extLst>
          </p:cNvPr>
          <p:cNvSpPr txBox="1"/>
          <p:nvPr/>
        </p:nvSpPr>
        <p:spPr>
          <a:xfrm>
            <a:off x="7135167" y="5155976"/>
            <a:ext cx="2190422" cy="10772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atin typeface="Century Gothic" panose="020B0502020202020204" pitchFamily="34" charset="0"/>
              </a:rPr>
              <a:t>TENON SAW</a:t>
            </a:r>
            <a:endParaRPr lang="en-US" sz="3200" b="1" dirty="0">
              <a:latin typeface="Century Gothic" panose="020B0502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05720" y="4229496"/>
            <a:ext cx="6046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</a:t>
            </a:r>
            <a:endParaRPr lang="en-US" sz="54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746150" y="4232646"/>
            <a:ext cx="5725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</a:t>
            </a:r>
            <a:endParaRPr lang="en-US" sz="54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04068" y="1431011"/>
            <a:ext cx="8294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What is the name of the tool below?</a:t>
            </a:r>
            <a:endParaRPr lang="en-GB" sz="2800" b="1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3" name="Picture 6">
            <a:extLst>
              <a:ext uri="{FF2B5EF4-FFF2-40B4-BE49-F238E27FC236}">
                <a16:creationId xmlns:a16="http://schemas.microsoft.com/office/drawing/2014/main" id="{E9C30316-132D-EE42-B884-173FD9F60C7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422" b="28467"/>
          <a:stretch/>
        </p:blipFill>
        <p:spPr>
          <a:xfrm>
            <a:off x="3835286" y="2325913"/>
            <a:ext cx="4821258" cy="1885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513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9209" y="2208516"/>
            <a:ext cx="61264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rgbClr val="00B0F0"/>
                </a:solidFill>
                <a:latin typeface="Century Gothic" panose="020B0502020202020204" pitchFamily="34" charset="0"/>
              </a:rPr>
              <a:t>3. What unit of measurement do we use in DT?</a:t>
            </a:r>
          </a:p>
          <a:p>
            <a:pPr algn="ctr"/>
            <a:endParaRPr lang="en-GB" sz="3600" dirty="0">
              <a:solidFill>
                <a:srgbClr val="00B0F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296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9209" y="2208516"/>
            <a:ext cx="61264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rgbClr val="00B0F0"/>
                </a:solidFill>
                <a:latin typeface="Century Gothic" panose="020B0502020202020204" pitchFamily="34" charset="0"/>
              </a:rPr>
              <a:t>3. What unit of measurement do we use in DT?</a:t>
            </a:r>
          </a:p>
          <a:p>
            <a:pPr algn="ctr"/>
            <a:endParaRPr lang="en-GB" sz="3600" dirty="0">
              <a:solidFill>
                <a:srgbClr val="00B0F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8110" y="5200969"/>
            <a:ext cx="4627418" cy="1015663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 smtClean="0"/>
              <a:t>Millimetres</a:t>
            </a:r>
            <a:endParaRPr lang="en-GB" sz="6000" b="1" dirty="0"/>
          </a:p>
        </p:txBody>
      </p:sp>
    </p:spTree>
    <p:extLst>
      <p:ext uri="{BB962C8B-B14F-4D97-AF65-F5344CB8AC3E}">
        <p14:creationId xmlns:p14="http://schemas.microsoft.com/office/powerpoint/2010/main" val="2198584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94518" y="2416334"/>
            <a:ext cx="61264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rgbClr val="00B0F0"/>
                </a:solidFill>
                <a:latin typeface="Century Gothic" panose="020B0502020202020204" pitchFamily="34" charset="0"/>
              </a:rPr>
              <a:t>4. Why do we use this measurement?</a:t>
            </a:r>
          </a:p>
          <a:p>
            <a:pPr algn="ctr"/>
            <a:endParaRPr lang="en-GB" sz="3600" dirty="0">
              <a:solidFill>
                <a:srgbClr val="00B0F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701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94518" y="2416334"/>
            <a:ext cx="61264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rgbClr val="00B0F0"/>
                </a:solidFill>
                <a:latin typeface="Century Gothic" panose="020B0502020202020204" pitchFamily="34" charset="0"/>
              </a:rPr>
              <a:t>4. Why do we use this measurement?</a:t>
            </a:r>
          </a:p>
          <a:p>
            <a:pPr algn="ctr"/>
            <a:endParaRPr lang="en-GB" sz="3600" dirty="0">
              <a:solidFill>
                <a:srgbClr val="00B0F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54365" y="4702205"/>
            <a:ext cx="4627418" cy="1015663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 smtClean="0"/>
              <a:t>Accuracy</a:t>
            </a:r>
            <a:endParaRPr lang="en-GB" sz="6000" b="1" dirty="0"/>
          </a:p>
        </p:txBody>
      </p:sp>
    </p:spTree>
    <p:extLst>
      <p:ext uri="{BB962C8B-B14F-4D97-AF65-F5344CB8AC3E}">
        <p14:creationId xmlns:p14="http://schemas.microsoft.com/office/powerpoint/2010/main" val="1985360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0E0AA8F0-9472-B545-9010-1AE6EF190FEB}"/>
              </a:ext>
            </a:extLst>
          </p:cNvPr>
          <p:cNvSpPr txBox="1"/>
          <p:nvPr/>
        </p:nvSpPr>
        <p:spPr>
          <a:xfrm>
            <a:off x="7135167" y="5155976"/>
            <a:ext cx="2190422" cy="10772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atin typeface="Century Gothic" panose="020B0502020202020204" pitchFamily="34" charset="0"/>
              </a:rPr>
              <a:t>TENON SAW</a:t>
            </a:r>
            <a:endParaRPr lang="en-US" sz="3200" b="1" dirty="0">
              <a:latin typeface="Century Gothic" panose="020B0502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746150" y="4232646"/>
            <a:ext cx="5725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</a:t>
            </a:r>
            <a:endParaRPr lang="en-US" sz="54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04068" y="1431011"/>
            <a:ext cx="8294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What is the name of the tool below?</a:t>
            </a:r>
            <a:endParaRPr lang="en-GB" sz="2800" b="1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3" name="Picture 6">
            <a:extLst>
              <a:ext uri="{FF2B5EF4-FFF2-40B4-BE49-F238E27FC236}">
                <a16:creationId xmlns:a16="http://schemas.microsoft.com/office/drawing/2014/main" id="{E9C30316-132D-EE42-B884-173FD9F60C7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422" b="28467"/>
          <a:stretch/>
        </p:blipFill>
        <p:spPr>
          <a:xfrm>
            <a:off x="3835286" y="2325913"/>
            <a:ext cx="4821258" cy="1885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1691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3061391-D99D-094E-8F3C-876226C8ACD6}"/>
              </a:ext>
            </a:extLst>
          </p:cNvPr>
          <p:cNvSpPr txBox="1"/>
          <p:nvPr/>
        </p:nvSpPr>
        <p:spPr>
          <a:xfrm>
            <a:off x="365521" y="425052"/>
            <a:ext cx="86356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200" b="1" dirty="0">
                <a:latin typeface="Century Gothic" panose="020B0502020202020204" pitchFamily="34" charset="0"/>
              </a:rPr>
              <a:t>Reflection </a:t>
            </a:r>
            <a:endParaRPr lang="en-US" sz="3200" b="1" dirty="0">
              <a:latin typeface="Century Gothic" panose="020B0502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A99B264-919E-514B-B391-6CE37740CD9F}"/>
              </a:ext>
            </a:extLst>
          </p:cNvPr>
          <p:cNvSpPr txBox="1"/>
          <p:nvPr/>
        </p:nvSpPr>
        <p:spPr>
          <a:xfrm>
            <a:off x="2079603" y="3754879"/>
            <a:ext cx="2008304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GB" sz="3200" b="1" dirty="0">
                <a:latin typeface="Century Gothic" panose="020B0502020202020204" pitchFamily="34" charset="0"/>
              </a:rPr>
              <a:t>CURVED</a:t>
            </a:r>
            <a:endParaRPr lang="en-US" sz="3200" b="1" dirty="0"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E0AA8F0-9472-B545-9010-1AE6EF190FEB}"/>
              </a:ext>
            </a:extLst>
          </p:cNvPr>
          <p:cNvSpPr txBox="1"/>
          <p:nvPr/>
        </p:nvSpPr>
        <p:spPr>
          <a:xfrm>
            <a:off x="6810702" y="3754879"/>
            <a:ext cx="2190422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GB" sz="3200" b="1" dirty="0">
                <a:latin typeface="Century Gothic" panose="020B0502020202020204" pitchFamily="34" charset="0"/>
              </a:rPr>
              <a:t>STRAIGHT</a:t>
            </a:r>
            <a:endParaRPr lang="en-US" sz="3200" b="1" dirty="0">
              <a:latin typeface="Century Gothic" panose="020B0502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81255" y="2828399"/>
            <a:ext cx="6046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</a:t>
            </a:r>
            <a:endParaRPr lang="en-US" sz="54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421685" y="2831549"/>
            <a:ext cx="5725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</a:t>
            </a:r>
            <a:endParaRPr lang="en-US" sz="54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82136" y="1657503"/>
            <a:ext cx="8294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What type of line does a Tenon Saw cut?</a:t>
            </a:r>
            <a:endParaRPr lang="en-GB" sz="2800" b="1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1332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3061391-D99D-094E-8F3C-876226C8ACD6}"/>
              </a:ext>
            </a:extLst>
          </p:cNvPr>
          <p:cNvSpPr txBox="1"/>
          <p:nvPr/>
        </p:nvSpPr>
        <p:spPr>
          <a:xfrm>
            <a:off x="365521" y="425052"/>
            <a:ext cx="86356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200" b="1" dirty="0">
                <a:latin typeface="Century Gothic" panose="020B0502020202020204" pitchFamily="34" charset="0"/>
              </a:rPr>
              <a:t>Reflection </a:t>
            </a:r>
            <a:endParaRPr lang="en-US" sz="3200" b="1" dirty="0"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E0AA8F0-9472-B545-9010-1AE6EF190FEB}"/>
              </a:ext>
            </a:extLst>
          </p:cNvPr>
          <p:cNvSpPr txBox="1"/>
          <p:nvPr/>
        </p:nvSpPr>
        <p:spPr>
          <a:xfrm>
            <a:off x="6810702" y="3754879"/>
            <a:ext cx="2190422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GB" sz="3200" b="1" dirty="0">
                <a:latin typeface="Century Gothic" panose="020B0502020202020204" pitchFamily="34" charset="0"/>
              </a:rPr>
              <a:t>STRAIGHT</a:t>
            </a:r>
            <a:endParaRPr lang="en-US" sz="3200" b="1" dirty="0">
              <a:latin typeface="Century Gothic" panose="020B0502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421685" y="2831549"/>
            <a:ext cx="5725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</a:t>
            </a:r>
            <a:endParaRPr lang="en-US" sz="54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82136" y="1657503"/>
            <a:ext cx="8294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What type of line does a Tenon Saw cut?</a:t>
            </a:r>
            <a:endParaRPr lang="en-GB" sz="2800" b="1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8019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3061391-D99D-094E-8F3C-876226C8ACD6}"/>
              </a:ext>
            </a:extLst>
          </p:cNvPr>
          <p:cNvSpPr txBox="1"/>
          <p:nvPr/>
        </p:nvSpPr>
        <p:spPr>
          <a:xfrm>
            <a:off x="365521" y="425052"/>
            <a:ext cx="86356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200" b="1" dirty="0">
                <a:latin typeface="Century Gothic" panose="020B0502020202020204" pitchFamily="34" charset="0"/>
              </a:rPr>
              <a:t>Reflection </a:t>
            </a:r>
            <a:endParaRPr lang="en-US" sz="3200" b="1" dirty="0">
              <a:latin typeface="Century Gothic" panose="020B0502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A99B264-919E-514B-B391-6CE37740CD9F}"/>
              </a:ext>
            </a:extLst>
          </p:cNvPr>
          <p:cNvSpPr txBox="1"/>
          <p:nvPr/>
        </p:nvSpPr>
        <p:spPr>
          <a:xfrm>
            <a:off x="2404068" y="5155976"/>
            <a:ext cx="2008304" cy="10772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atin typeface="Century Gothic" panose="020B0502020202020204" pitchFamily="34" charset="0"/>
              </a:rPr>
              <a:t>Wood block</a:t>
            </a:r>
            <a:endParaRPr lang="en-US" sz="3200" b="1" dirty="0"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E0AA8F0-9472-B545-9010-1AE6EF190FEB}"/>
              </a:ext>
            </a:extLst>
          </p:cNvPr>
          <p:cNvSpPr txBox="1"/>
          <p:nvPr/>
        </p:nvSpPr>
        <p:spPr>
          <a:xfrm>
            <a:off x="7135167" y="5155976"/>
            <a:ext cx="2190422" cy="10772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atin typeface="Century Gothic" panose="020B0502020202020204" pitchFamily="34" charset="0"/>
              </a:rPr>
              <a:t>Bench Hook</a:t>
            </a:r>
            <a:endParaRPr lang="en-US" sz="3200" b="1" dirty="0">
              <a:latin typeface="Century Gothic" panose="020B0502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05720" y="4229496"/>
            <a:ext cx="6046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</a:t>
            </a:r>
            <a:endParaRPr lang="en-US" sz="54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746150" y="4232646"/>
            <a:ext cx="5725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</a:t>
            </a:r>
            <a:endParaRPr lang="en-US" sz="54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55230" y="1671547"/>
            <a:ext cx="8294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What is the piece of equipment below called?</a:t>
            </a:r>
            <a:endParaRPr lang="en-GB" sz="2800" b="1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/>
          <a:srcRect t="17261" b="15916"/>
          <a:stretch/>
        </p:blipFill>
        <p:spPr>
          <a:xfrm>
            <a:off x="3821019" y="2194767"/>
            <a:ext cx="3619640" cy="241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691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3061391-D99D-094E-8F3C-876226C8ACD6}"/>
              </a:ext>
            </a:extLst>
          </p:cNvPr>
          <p:cNvSpPr txBox="1"/>
          <p:nvPr/>
        </p:nvSpPr>
        <p:spPr>
          <a:xfrm>
            <a:off x="365521" y="425052"/>
            <a:ext cx="86356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200" b="1" dirty="0">
                <a:latin typeface="Century Gothic" panose="020B0502020202020204" pitchFamily="34" charset="0"/>
              </a:rPr>
              <a:t>Reflection </a:t>
            </a:r>
            <a:endParaRPr lang="en-US" sz="3200" b="1" dirty="0"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E0AA8F0-9472-B545-9010-1AE6EF190FEB}"/>
              </a:ext>
            </a:extLst>
          </p:cNvPr>
          <p:cNvSpPr txBox="1"/>
          <p:nvPr/>
        </p:nvSpPr>
        <p:spPr>
          <a:xfrm>
            <a:off x="7135167" y="5155976"/>
            <a:ext cx="2190422" cy="10772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atin typeface="Century Gothic" panose="020B0502020202020204" pitchFamily="34" charset="0"/>
              </a:rPr>
              <a:t>Bench Hook</a:t>
            </a:r>
            <a:endParaRPr lang="en-US" sz="3200" b="1" dirty="0">
              <a:latin typeface="Century Gothic" panose="020B0502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746150" y="4232646"/>
            <a:ext cx="5725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</a:t>
            </a:r>
            <a:endParaRPr lang="en-US" sz="54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55230" y="1671547"/>
            <a:ext cx="8294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What is the piece of equipment below called?</a:t>
            </a:r>
            <a:endParaRPr lang="en-GB" sz="2800" b="1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/>
          <a:srcRect t="17261" b="15916"/>
          <a:stretch/>
        </p:blipFill>
        <p:spPr>
          <a:xfrm>
            <a:off x="3821019" y="2194767"/>
            <a:ext cx="3619640" cy="2418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136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3061391-D99D-094E-8F3C-876226C8ACD6}"/>
              </a:ext>
            </a:extLst>
          </p:cNvPr>
          <p:cNvSpPr txBox="1"/>
          <p:nvPr/>
        </p:nvSpPr>
        <p:spPr>
          <a:xfrm>
            <a:off x="365521" y="425052"/>
            <a:ext cx="86356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200" b="1" dirty="0">
                <a:latin typeface="Century Gothic" panose="020B0502020202020204" pitchFamily="34" charset="0"/>
              </a:rPr>
              <a:t>Reflection </a:t>
            </a:r>
            <a:endParaRPr lang="en-US" sz="3200" b="1" dirty="0">
              <a:latin typeface="Century Gothic" panose="020B0502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A99B264-919E-514B-B391-6CE37740CD9F}"/>
              </a:ext>
            </a:extLst>
          </p:cNvPr>
          <p:cNvSpPr txBox="1"/>
          <p:nvPr/>
        </p:nvSpPr>
        <p:spPr>
          <a:xfrm>
            <a:off x="2404068" y="5155976"/>
            <a:ext cx="2008304" cy="10772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atin typeface="Century Gothic" panose="020B0502020202020204" pitchFamily="34" charset="0"/>
              </a:rPr>
              <a:t>Waste Area</a:t>
            </a:r>
            <a:endParaRPr lang="en-US" sz="3200" b="1" dirty="0"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E0AA8F0-9472-B545-9010-1AE6EF190FEB}"/>
              </a:ext>
            </a:extLst>
          </p:cNvPr>
          <p:cNvSpPr txBox="1"/>
          <p:nvPr/>
        </p:nvSpPr>
        <p:spPr>
          <a:xfrm>
            <a:off x="7135167" y="5155976"/>
            <a:ext cx="2190422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atin typeface="Century Gothic" panose="020B0502020202020204" pitchFamily="34" charset="0"/>
              </a:rPr>
              <a:t>Gap Area</a:t>
            </a:r>
            <a:endParaRPr lang="en-US" sz="3200" b="1" dirty="0">
              <a:latin typeface="Century Gothic" panose="020B0502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05720" y="4229496"/>
            <a:ext cx="6046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</a:t>
            </a:r>
            <a:endParaRPr lang="en-US" sz="54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746150" y="4232646"/>
            <a:ext cx="5725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</a:t>
            </a:r>
            <a:endParaRPr lang="en-US" sz="54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28001" y="1274178"/>
            <a:ext cx="8294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What is the area called below?</a:t>
            </a:r>
            <a:endParaRPr lang="en-GB" sz="2800" b="1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5171" y="2014875"/>
            <a:ext cx="3644988" cy="2176121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5405588" y="1707316"/>
            <a:ext cx="2411058" cy="3014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ight Arrow 18"/>
          <p:cNvSpPr/>
          <p:nvPr/>
        </p:nvSpPr>
        <p:spPr>
          <a:xfrm>
            <a:off x="1886559" y="2603895"/>
            <a:ext cx="4491188" cy="796413"/>
          </a:xfrm>
          <a:prstGeom prst="rightArrow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0925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3061391-D99D-094E-8F3C-876226C8ACD6}"/>
              </a:ext>
            </a:extLst>
          </p:cNvPr>
          <p:cNvSpPr txBox="1"/>
          <p:nvPr/>
        </p:nvSpPr>
        <p:spPr>
          <a:xfrm>
            <a:off x="365521" y="425052"/>
            <a:ext cx="86356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200" b="1" dirty="0">
                <a:latin typeface="Century Gothic" panose="020B0502020202020204" pitchFamily="34" charset="0"/>
              </a:rPr>
              <a:t>Reflection </a:t>
            </a:r>
            <a:endParaRPr lang="en-US" sz="3200" b="1" dirty="0">
              <a:latin typeface="Century Gothic" panose="020B0502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A99B264-919E-514B-B391-6CE37740CD9F}"/>
              </a:ext>
            </a:extLst>
          </p:cNvPr>
          <p:cNvSpPr txBox="1"/>
          <p:nvPr/>
        </p:nvSpPr>
        <p:spPr>
          <a:xfrm>
            <a:off x="2404068" y="5155976"/>
            <a:ext cx="2008304" cy="10772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atin typeface="Century Gothic" panose="020B0502020202020204" pitchFamily="34" charset="0"/>
              </a:rPr>
              <a:t>Waste Area</a:t>
            </a:r>
            <a:endParaRPr lang="en-US" sz="3200" b="1" dirty="0">
              <a:latin typeface="Century Gothic" panose="020B0502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05720" y="4229496"/>
            <a:ext cx="6046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</a:t>
            </a:r>
            <a:endParaRPr lang="en-US" sz="54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28001" y="1274178"/>
            <a:ext cx="8294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What is the area called below?</a:t>
            </a:r>
            <a:endParaRPr lang="en-GB" sz="2800" b="1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5171" y="2014875"/>
            <a:ext cx="3644988" cy="2176121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5405588" y="1707316"/>
            <a:ext cx="2411058" cy="3014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ight Arrow 18"/>
          <p:cNvSpPr/>
          <p:nvPr/>
        </p:nvSpPr>
        <p:spPr>
          <a:xfrm>
            <a:off x="1886559" y="2603895"/>
            <a:ext cx="4491188" cy="796413"/>
          </a:xfrm>
          <a:prstGeom prst="rightArrow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8629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287</Words>
  <Application>Microsoft Office PowerPoint</Application>
  <PresentationFormat>Widescreen</PresentationFormat>
  <Paragraphs>81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Hazelden</dc:creator>
  <cp:lastModifiedBy>Sarah Hazelden</cp:lastModifiedBy>
  <cp:revision>2</cp:revision>
  <dcterms:created xsi:type="dcterms:W3CDTF">2021-05-26T09:04:18Z</dcterms:created>
  <dcterms:modified xsi:type="dcterms:W3CDTF">2021-05-26T09:05:46Z</dcterms:modified>
</cp:coreProperties>
</file>