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F6DCE-F74B-42D6-9AFB-75F8A4C2A8E6}" type="datetimeFigureOut">
              <a:rPr lang="en-GB" smtClean="0"/>
              <a:pPr/>
              <a:t>21/10/2022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22518-513F-4C8B-B1C6-B50F700C0E2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F6DCE-F74B-42D6-9AFB-75F8A4C2A8E6}" type="datetimeFigureOut">
              <a:rPr lang="en-GB" smtClean="0"/>
              <a:pPr/>
              <a:t>21/10/2022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22518-513F-4C8B-B1C6-B50F700C0E2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F6DCE-F74B-42D6-9AFB-75F8A4C2A8E6}" type="datetimeFigureOut">
              <a:rPr lang="en-GB" smtClean="0"/>
              <a:pPr/>
              <a:t>21/10/2022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22518-513F-4C8B-B1C6-B50F700C0E2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F6DCE-F74B-42D6-9AFB-75F8A4C2A8E6}" type="datetimeFigureOut">
              <a:rPr lang="en-GB" smtClean="0"/>
              <a:pPr/>
              <a:t>21/10/2022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22518-513F-4C8B-B1C6-B50F700C0E2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F6DCE-F74B-42D6-9AFB-75F8A4C2A8E6}" type="datetimeFigureOut">
              <a:rPr lang="en-GB" smtClean="0"/>
              <a:pPr/>
              <a:t>21/10/2022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22518-513F-4C8B-B1C6-B50F700C0E2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F6DCE-F74B-42D6-9AFB-75F8A4C2A8E6}" type="datetimeFigureOut">
              <a:rPr lang="en-GB" smtClean="0"/>
              <a:pPr/>
              <a:t>21/10/2022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22518-513F-4C8B-B1C6-B50F700C0E2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F6DCE-F74B-42D6-9AFB-75F8A4C2A8E6}" type="datetimeFigureOut">
              <a:rPr lang="en-GB" smtClean="0"/>
              <a:pPr/>
              <a:t>21/10/2022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22518-513F-4C8B-B1C6-B50F700C0E2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F6DCE-F74B-42D6-9AFB-75F8A4C2A8E6}" type="datetimeFigureOut">
              <a:rPr lang="en-GB" smtClean="0"/>
              <a:pPr/>
              <a:t>21/10/2022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22518-513F-4C8B-B1C6-B50F700C0E2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F6DCE-F74B-42D6-9AFB-75F8A4C2A8E6}" type="datetimeFigureOut">
              <a:rPr lang="en-GB" smtClean="0"/>
              <a:pPr/>
              <a:t>21/10/2022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22518-513F-4C8B-B1C6-B50F700C0E2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F6DCE-F74B-42D6-9AFB-75F8A4C2A8E6}" type="datetimeFigureOut">
              <a:rPr lang="en-GB" smtClean="0"/>
              <a:pPr/>
              <a:t>21/10/2022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22518-513F-4C8B-B1C6-B50F700C0E2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F6DCE-F74B-42D6-9AFB-75F8A4C2A8E6}" type="datetimeFigureOut">
              <a:rPr lang="en-GB" smtClean="0"/>
              <a:pPr/>
              <a:t>21/10/2022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22518-513F-4C8B-B1C6-B50F700C0E2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DF6DCE-F74B-42D6-9AFB-75F8A4C2A8E6}" type="datetimeFigureOut">
              <a:rPr lang="en-GB" smtClean="0"/>
              <a:pPr/>
              <a:t>21/10/2022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22518-513F-4C8B-B1C6-B50F700C0E2E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28800"/>
            <a:ext cx="7772400" cy="1470025"/>
          </a:xfrm>
        </p:spPr>
        <p:txBody>
          <a:bodyPr/>
          <a:lstStyle/>
          <a:p>
            <a:r>
              <a:rPr lang="en-GB" dirty="0"/>
              <a:t>Formulations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3140968"/>
            <a:ext cx="3360374" cy="252028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Foods</a:t>
            </a:r>
          </a:p>
        </p:txBody>
      </p:sp>
      <p:sp>
        <p:nvSpPr>
          <p:cNvPr id="2050" name="AutoShape 2" descr="Image result for PA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4" name="Picture 6" descr="Image result for ketchup"/>
          <p:cNvPicPr>
            <a:picLocks noChangeAspect="1" noChangeArrowheads="1"/>
          </p:cNvPicPr>
          <p:nvPr/>
        </p:nvPicPr>
        <p:blipFill>
          <a:blip r:embed="rId2" cstate="print"/>
          <a:srcRect l="28000" r="27668"/>
          <a:stretch>
            <a:fillRect/>
          </a:stretch>
        </p:blipFill>
        <p:spPr bwMode="auto">
          <a:xfrm>
            <a:off x="3995936" y="1340768"/>
            <a:ext cx="1009017" cy="3034681"/>
          </a:xfrm>
          <a:prstGeom prst="rect">
            <a:avLst/>
          </a:prstGeom>
          <a:noFill/>
        </p:spPr>
      </p:pic>
      <p:cxnSp>
        <p:nvCxnSpPr>
          <p:cNvPr id="12" name="Straight Arrow Connector 11"/>
          <p:cNvCxnSpPr/>
          <p:nvPr/>
        </p:nvCxnSpPr>
        <p:spPr>
          <a:xfrm>
            <a:off x="4513795" y="4365104"/>
            <a:ext cx="0" cy="7920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43607" y="5180999"/>
            <a:ext cx="75403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specific mixtures</a:t>
            </a:r>
          </a:p>
          <a:p>
            <a:pPr algn="ctr">
              <a:buFontTx/>
              <a:buChar char="-"/>
            </a:pPr>
            <a:r>
              <a:rPr lang="en-GB" sz="2400" dirty="0"/>
              <a:t> margarine (vegetable oils, water, emulsifiers, salt etc)</a:t>
            </a:r>
          </a:p>
          <a:p>
            <a:pPr algn="ctr">
              <a:buFontTx/>
              <a:buChar char="-"/>
            </a:pPr>
            <a:r>
              <a:rPr lang="en-GB" sz="2400" dirty="0"/>
              <a:t> tomato ketchup (tomatoes, vinegar, sugar, spices, salt etc)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03822" y="3068960"/>
            <a:ext cx="33620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bind ingredients together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5004048" y="3284984"/>
            <a:ext cx="57606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3131840" y="3284984"/>
            <a:ext cx="57606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195473" y="3068960"/>
            <a:ext cx="1720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adds flavour</a:t>
            </a:r>
          </a:p>
        </p:txBody>
      </p:sp>
    </p:spTree>
    <p:extLst>
      <p:ext uri="{BB962C8B-B14F-4D97-AF65-F5344CB8AC3E}">
        <p14:creationId xmlns:p14="http://schemas.microsoft.com/office/powerpoint/2010/main" val="6847079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Paints</a:t>
            </a:r>
          </a:p>
        </p:txBody>
      </p:sp>
      <p:sp>
        <p:nvSpPr>
          <p:cNvPr id="2050" name="AutoShape 2" descr="Image result for PA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2" name="Picture 4" descr="Image result for PAI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844824"/>
            <a:ext cx="2966890" cy="2054001"/>
          </a:xfrm>
          <a:prstGeom prst="rect">
            <a:avLst/>
          </a:prstGeom>
          <a:noFill/>
        </p:spPr>
      </p:pic>
      <p:cxnSp>
        <p:nvCxnSpPr>
          <p:cNvPr id="12" name="Straight Arrow Connector 11"/>
          <p:cNvCxnSpPr/>
          <p:nvPr/>
        </p:nvCxnSpPr>
        <p:spPr>
          <a:xfrm>
            <a:off x="4513795" y="4077072"/>
            <a:ext cx="0" cy="7920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689196" y="4941168"/>
            <a:ext cx="364920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specific mixtures containing</a:t>
            </a:r>
          </a:p>
          <a:p>
            <a:pPr algn="ctr">
              <a:buFontTx/>
              <a:buChar char="-"/>
            </a:pPr>
            <a:r>
              <a:rPr lang="en-GB" sz="2400" dirty="0"/>
              <a:t> solvent</a:t>
            </a:r>
          </a:p>
          <a:p>
            <a:pPr algn="ctr">
              <a:buFontTx/>
              <a:buChar char="-"/>
            </a:pPr>
            <a:r>
              <a:rPr lang="en-GB" sz="2400" dirty="0"/>
              <a:t> pigments</a:t>
            </a:r>
          </a:p>
          <a:p>
            <a:pPr algn="ctr">
              <a:buFontTx/>
              <a:buChar char="-"/>
            </a:pPr>
            <a:r>
              <a:rPr lang="en-GB" sz="2400" dirty="0"/>
              <a:t> binder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790551" y="2564904"/>
            <a:ext cx="16698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gives colour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6190777" y="2795736"/>
            <a:ext cx="57606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2330177" y="2795736"/>
            <a:ext cx="57606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03297" y="2204864"/>
            <a:ext cx="20364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holds pigment </a:t>
            </a:r>
          </a:p>
          <a:p>
            <a:r>
              <a:rPr lang="en-GB" sz="2400" dirty="0"/>
              <a:t>in place while </a:t>
            </a:r>
          </a:p>
          <a:p>
            <a:r>
              <a:rPr lang="en-GB" sz="2400" dirty="0"/>
              <a:t>paint dries</a:t>
            </a:r>
          </a:p>
        </p:txBody>
      </p:sp>
    </p:spTree>
    <p:extLst>
      <p:ext uri="{BB962C8B-B14F-4D97-AF65-F5344CB8AC3E}">
        <p14:creationId xmlns:p14="http://schemas.microsoft.com/office/powerpoint/2010/main" val="684707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Lesson objectives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Know what a </a:t>
            </a:r>
            <a:r>
              <a:rPr lang="en-GB" b="1"/>
              <a:t>formulation </a:t>
            </a:r>
            <a:r>
              <a:rPr lang="en-GB"/>
              <a:t>means</a:t>
            </a:r>
          </a:p>
          <a:p>
            <a:endParaRPr lang="en-GB" dirty="0"/>
          </a:p>
          <a:p>
            <a:r>
              <a:rPr lang="en-GB" dirty="0"/>
              <a:t>Give some examples of products with formulations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Definition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971600" y="1700808"/>
            <a:ext cx="7416824" cy="1815882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sz="2800" dirty="0"/>
              <a:t>A formulation is a mixture that has been designed as a useful product by mixing the components in carefully measured quantities to ensure that the product has the required properties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40" y="3717032"/>
            <a:ext cx="2161824" cy="28824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Everyday formulations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19" y="1690689"/>
            <a:ext cx="2671735" cy="24818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34006" y="1557434"/>
            <a:ext cx="2396950" cy="17995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92080" y="4149080"/>
            <a:ext cx="1838983" cy="18229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/>
          <a:srcRect l="12710" t="20910" r="11409" b="23702"/>
          <a:stretch>
            <a:fillRect/>
          </a:stretch>
        </p:blipFill>
        <p:spPr>
          <a:xfrm>
            <a:off x="3059832" y="1988840"/>
            <a:ext cx="2664296" cy="1296144"/>
          </a:xfrm>
          <a:prstGeom prst="rect">
            <a:avLst/>
          </a:prstGeom>
        </p:spPr>
      </p:pic>
      <p:sp>
        <p:nvSpPr>
          <p:cNvPr id="2050" name="AutoShape 2" descr="Image result for PA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2" name="Picture 4" descr="Image result for PAIN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4437112"/>
            <a:ext cx="2966890" cy="2054001"/>
          </a:xfrm>
          <a:prstGeom prst="rect">
            <a:avLst/>
          </a:prstGeom>
          <a:noFill/>
        </p:spPr>
      </p:pic>
      <p:pic>
        <p:nvPicPr>
          <p:cNvPr id="2054" name="Picture 6" descr="Image result for ketchup"/>
          <p:cNvPicPr>
            <a:picLocks noChangeAspect="1" noChangeArrowheads="1"/>
          </p:cNvPicPr>
          <p:nvPr/>
        </p:nvPicPr>
        <p:blipFill>
          <a:blip r:embed="rId8" cstate="print"/>
          <a:srcRect l="28000" r="27668"/>
          <a:stretch>
            <a:fillRect/>
          </a:stretch>
        </p:blipFill>
        <p:spPr bwMode="auto">
          <a:xfrm>
            <a:off x="7452320" y="3573016"/>
            <a:ext cx="1009017" cy="30346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84707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Alloys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864" y="2492896"/>
            <a:ext cx="1838983" cy="1822980"/>
          </a:xfrm>
          <a:prstGeom prst="rect">
            <a:avLst/>
          </a:prstGeom>
        </p:spPr>
      </p:pic>
      <p:sp>
        <p:nvSpPr>
          <p:cNvPr id="2050" name="AutoShape 2" descr="Image result for PA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1810830" y="5301208"/>
            <a:ext cx="49934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mixture of metals with other elements</a:t>
            </a:r>
          </a:p>
          <a:p>
            <a:pPr algn="ctr"/>
            <a:r>
              <a:rPr lang="en-GB" sz="2400" dirty="0"/>
              <a:t>- steel (iron &amp; carbon)</a:t>
            </a:r>
          </a:p>
          <a:p>
            <a:pPr algn="ctr"/>
            <a:r>
              <a:rPr lang="en-GB" sz="2400" dirty="0"/>
              <a:t>- brass (copper &amp; zinc 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283968" y="4437112"/>
            <a:ext cx="0" cy="7920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747838" y="3068960"/>
            <a:ext cx="3216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harder than pure metals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2699792" y="3284984"/>
            <a:ext cx="57606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5496" y="3068960"/>
            <a:ext cx="2633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different properties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5148064" y="3284984"/>
            <a:ext cx="57606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4707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39047" y="1412776"/>
            <a:ext cx="2161824" cy="28824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Fertilisers</a:t>
            </a:r>
          </a:p>
        </p:txBody>
      </p:sp>
      <p:sp>
        <p:nvSpPr>
          <p:cNvPr id="2050" name="AutoShape 2" descr="Image result for PA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365113" y="4335487"/>
            <a:ext cx="0" cy="7920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267744" y="5199583"/>
            <a:ext cx="419473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mixtures of different substances</a:t>
            </a:r>
          </a:p>
          <a:p>
            <a:pPr algn="ctr">
              <a:buFontTx/>
              <a:buChar char="-"/>
            </a:pPr>
            <a:r>
              <a:rPr lang="en-GB" sz="2400" dirty="0"/>
              <a:t> ammonium nitrate</a:t>
            </a:r>
          </a:p>
          <a:p>
            <a:pPr algn="ctr">
              <a:buFontTx/>
              <a:buChar char="-"/>
            </a:pPr>
            <a:r>
              <a:rPr lang="en-GB" sz="2400" dirty="0"/>
              <a:t> phosphorus oxide</a:t>
            </a:r>
          </a:p>
          <a:p>
            <a:pPr algn="ctr">
              <a:buFontTx/>
              <a:buChar char="-"/>
            </a:pPr>
            <a:r>
              <a:rPr lang="en-GB" sz="2400" dirty="0"/>
              <a:t> potassium oxide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595005" y="3068960"/>
            <a:ext cx="31933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used for different plants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995231" y="3284984"/>
            <a:ext cx="57606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3123023" y="3284984"/>
            <a:ext cx="57606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07504" y="3068960"/>
            <a:ext cx="29738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used for different soils</a:t>
            </a:r>
          </a:p>
        </p:txBody>
      </p:sp>
    </p:spTree>
    <p:extLst>
      <p:ext uri="{BB962C8B-B14F-4D97-AF65-F5344CB8AC3E}">
        <p14:creationId xmlns:p14="http://schemas.microsoft.com/office/powerpoint/2010/main" val="684707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Fuels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83162" y="2132856"/>
            <a:ext cx="2396950" cy="1799557"/>
          </a:xfrm>
          <a:prstGeom prst="rect">
            <a:avLst/>
          </a:prstGeom>
        </p:spPr>
      </p:pic>
      <p:sp>
        <p:nvSpPr>
          <p:cNvPr id="2050" name="AutoShape 2" descr="Image result for PA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365113" y="4077072"/>
            <a:ext cx="0" cy="7920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226789" y="4941168"/>
            <a:ext cx="22766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specific mixtures</a:t>
            </a:r>
          </a:p>
          <a:p>
            <a:pPr algn="ctr">
              <a:buFontTx/>
              <a:buChar char="-"/>
            </a:pPr>
            <a:r>
              <a:rPr lang="en-GB" sz="2400" dirty="0"/>
              <a:t> petrol</a:t>
            </a:r>
          </a:p>
          <a:p>
            <a:pPr algn="ctr">
              <a:buFontTx/>
              <a:buChar char="-"/>
            </a:pPr>
            <a:r>
              <a:rPr lang="en-GB" sz="2400" dirty="0"/>
              <a:t> diesel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23902" y="3068960"/>
            <a:ext cx="22509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clean the engine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5724128" y="3284984"/>
            <a:ext cx="57606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2483768" y="3284984"/>
            <a:ext cx="57606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125191" y="3068960"/>
            <a:ext cx="13585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burn well</a:t>
            </a:r>
          </a:p>
        </p:txBody>
      </p:sp>
    </p:spTree>
    <p:extLst>
      <p:ext uri="{BB962C8B-B14F-4D97-AF65-F5344CB8AC3E}">
        <p14:creationId xmlns:p14="http://schemas.microsoft.com/office/powerpoint/2010/main" val="684707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Medicines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/>
          <a:srcRect l="12710" t="20910" r="11409" b="23702"/>
          <a:stretch>
            <a:fillRect/>
          </a:stretch>
        </p:blipFill>
        <p:spPr>
          <a:xfrm>
            <a:off x="3059832" y="2852936"/>
            <a:ext cx="2664296" cy="1296144"/>
          </a:xfrm>
          <a:prstGeom prst="rect">
            <a:avLst/>
          </a:prstGeom>
        </p:spPr>
      </p:pic>
      <p:sp>
        <p:nvSpPr>
          <p:cNvPr id="2050" name="AutoShape 2" descr="Image result for PA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365113" y="4077072"/>
            <a:ext cx="0" cy="7920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330570" y="4941168"/>
            <a:ext cx="60690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specific mixtures</a:t>
            </a:r>
          </a:p>
          <a:p>
            <a:pPr algn="ctr">
              <a:buFontTx/>
              <a:buChar char="-"/>
            </a:pPr>
            <a:r>
              <a:rPr lang="en-GB" sz="2400" dirty="0"/>
              <a:t> aspirin (aspirin, cornstarch,)</a:t>
            </a:r>
          </a:p>
          <a:p>
            <a:pPr algn="ctr">
              <a:buFontTx/>
              <a:buChar char="-"/>
            </a:pPr>
            <a:r>
              <a:rPr lang="en-GB" sz="2400" dirty="0"/>
              <a:t> </a:t>
            </a:r>
            <a:r>
              <a:rPr lang="en-GB" sz="2400" dirty="0" err="1"/>
              <a:t>calpol</a:t>
            </a:r>
            <a:r>
              <a:rPr lang="en-GB" sz="2400" dirty="0"/>
              <a:t> (paracetamol, sugar, colouring, solvent)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23902" y="3068960"/>
            <a:ext cx="26992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bind the ingredients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5724128" y="3284984"/>
            <a:ext cx="57606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2483768" y="3284984"/>
            <a:ext cx="57606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55576" y="2852936"/>
            <a:ext cx="16705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taste better</a:t>
            </a:r>
          </a:p>
          <a:p>
            <a:r>
              <a:rPr lang="en-GB" sz="2400" dirty="0"/>
              <a:t>look better</a:t>
            </a:r>
          </a:p>
        </p:txBody>
      </p:sp>
    </p:spTree>
    <p:extLst>
      <p:ext uri="{BB962C8B-B14F-4D97-AF65-F5344CB8AC3E}">
        <p14:creationId xmlns:p14="http://schemas.microsoft.com/office/powerpoint/2010/main" val="684707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Cleaning products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2027319"/>
            <a:ext cx="2671735" cy="2481801"/>
          </a:xfrm>
          <a:prstGeom prst="rect">
            <a:avLst/>
          </a:prstGeom>
        </p:spPr>
      </p:pic>
      <p:sp>
        <p:nvSpPr>
          <p:cNvPr id="2050" name="AutoShape 2" descr="Image result for PA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365113" y="4460919"/>
            <a:ext cx="0" cy="7920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32628" y="5325015"/>
            <a:ext cx="74649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mixtures of different substances</a:t>
            </a:r>
          </a:p>
          <a:p>
            <a:pPr algn="ctr">
              <a:buFontTx/>
              <a:buChar char="-"/>
            </a:pPr>
            <a:r>
              <a:rPr lang="en-GB" sz="2400" dirty="0"/>
              <a:t> dishwasher tablets (detergent, rinse aid, bleaches, alkalis)</a:t>
            </a:r>
          </a:p>
          <a:p>
            <a:pPr algn="ctr">
              <a:buFontTx/>
              <a:buChar char="-"/>
            </a:pPr>
            <a:r>
              <a:rPr lang="en-GB" sz="2400" dirty="0"/>
              <a:t> toilet cleaners (detergents, bleach)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23902" y="3068960"/>
            <a:ext cx="162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kill bacteria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5724128" y="3284984"/>
            <a:ext cx="57606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2483768" y="3284984"/>
            <a:ext cx="57606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95536" y="2852936"/>
            <a:ext cx="20880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remove grease</a:t>
            </a:r>
          </a:p>
          <a:p>
            <a:r>
              <a:rPr lang="en-GB" sz="2400" dirty="0"/>
              <a:t>remove stains</a:t>
            </a:r>
          </a:p>
        </p:txBody>
      </p:sp>
    </p:spTree>
    <p:extLst>
      <p:ext uri="{BB962C8B-B14F-4D97-AF65-F5344CB8AC3E}">
        <p14:creationId xmlns:p14="http://schemas.microsoft.com/office/powerpoint/2010/main" val="6847079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224</Words>
  <Application>Microsoft Office PowerPoint</Application>
  <PresentationFormat>On-screen Show (4:3)</PresentationFormat>
  <Paragraphs>56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Formulations</vt:lpstr>
      <vt:lpstr>Lesson objectives</vt:lpstr>
      <vt:lpstr>Definition</vt:lpstr>
      <vt:lpstr>Everyday formulations</vt:lpstr>
      <vt:lpstr>Alloys</vt:lpstr>
      <vt:lpstr>Fertilisers</vt:lpstr>
      <vt:lpstr>Fuels</vt:lpstr>
      <vt:lpstr>Medicines</vt:lpstr>
      <vt:lpstr>Cleaning products</vt:lpstr>
      <vt:lpstr>Foods</vt:lpstr>
      <vt:lpstr>Paints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Formulations</dc:title>
  <dc:creator>Lesley</dc:creator>
  <cp:lastModifiedBy>Lesley Wood</cp:lastModifiedBy>
  <cp:revision>24</cp:revision>
  <dcterms:created xsi:type="dcterms:W3CDTF">2017-05-15T17:33:56Z</dcterms:created>
  <dcterms:modified xsi:type="dcterms:W3CDTF">2022-10-21T16:20:01Z</dcterms:modified>
</cp:coreProperties>
</file>