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&amp;ehk=pLdZJN7kWuE1WS8ZKcuxnw&amp;r=0&amp;pid=OfficeInsert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2" r:id="rId13"/>
    <p:sldId id="290" r:id="rId14"/>
    <p:sldId id="29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64DC6-0EE6-4ACF-87C5-53C3F0383CB6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</dgm:pt>
    <dgm:pt modelId="{F7CD91E0-52EE-44E3-BC0D-E335BED738F9}">
      <dgm:prSet phldrT="[Text]"/>
      <dgm:spPr/>
      <dgm:t>
        <a:bodyPr/>
        <a:lstStyle/>
        <a:p>
          <a:r>
            <a:rPr lang="en-US" dirty="0"/>
            <a:t>A</a:t>
          </a:r>
        </a:p>
      </dgm:t>
    </dgm:pt>
    <dgm:pt modelId="{DF013D05-E0A2-44ED-834C-BC9AABF55FE5}" type="parTrans" cxnId="{42263691-70DF-49E8-B721-135044D0B3EF}">
      <dgm:prSet/>
      <dgm:spPr/>
      <dgm:t>
        <a:bodyPr/>
        <a:lstStyle/>
        <a:p>
          <a:endParaRPr lang="en-US"/>
        </a:p>
      </dgm:t>
    </dgm:pt>
    <dgm:pt modelId="{9A76BCE4-566D-4309-9847-F14EE907890D}" type="sibTrans" cxnId="{42263691-70DF-49E8-B721-135044D0B3EF}">
      <dgm:prSet/>
      <dgm:spPr/>
      <dgm:t>
        <a:bodyPr/>
        <a:lstStyle/>
        <a:p>
          <a:endParaRPr lang="en-US" dirty="0"/>
        </a:p>
      </dgm:t>
    </dgm:pt>
    <dgm:pt modelId="{5A88100D-3EEF-432C-9E4A-F9636781C044}">
      <dgm:prSet phldrT="[Text]"/>
      <dgm:spPr/>
      <dgm:t>
        <a:bodyPr/>
        <a:lstStyle/>
        <a:p>
          <a:r>
            <a:rPr lang="en-US" dirty="0"/>
            <a:t>B</a:t>
          </a:r>
        </a:p>
      </dgm:t>
    </dgm:pt>
    <dgm:pt modelId="{10CA972C-81C6-44F1-A8A9-FBFE35B23991}" type="parTrans" cxnId="{9AAE330F-8062-442C-BC13-282ED98B44E7}">
      <dgm:prSet/>
      <dgm:spPr/>
      <dgm:t>
        <a:bodyPr/>
        <a:lstStyle/>
        <a:p>
          <a:endParaRPr lang="en-US"/>
        </a:p>
      </dgm:t>
    </dgm:pt>
    <dgm:pt modelId="{194763A1-6396-4841-83E8-D27B69A22868}" type="sibTrans" cxnId="{9AAE330F-8062-442C-BC13-282ED98B44E7}">
      <dgm:prSet/>
      <dgm:spPr/>
      <dgm:t>
        <a:bodyPr/>
        <a:lstStyle/>
        <a:p>
          <a:endParaRPr lang="en-US" dirty="0"/>
        </a:p>
      </dgm:t>
    </dgm:pt>
    <dgm:pt modelId="{D59E4AED-ACCD-490B-861B-59F63454FFB3}">
      <dgm:prSet phldrT="[Text]"/>
      <dgm:spPr/>
      <dgm:t>
        <a:bodyPr/>
        <a:lstStyle/>
        <a:p>
          <a:r>
            <a:rPr lang="en-US" dirty="0"/>
            <a:t>C</a:t>
          </a:r>
        </a:p>
      </dgm:t>
    </dgm:pt>
    <dgm:pt modelId="{5F655ED0-9AF7-4A22-8B9A-46E3AAB07EE2}" type="parTrans" cxnId="{FF16FA0A-00C5-4A0A-856A-0AACC1807157}">
      <dgm:prSet/>
      <dgm:spPr/>
      <dgm:t>
        <a:bodyPr/>
        <a:lstStyle/>
        <a:p>
          <a:endParaRPr lang="en-US"/>
        </a:p>
      </dgm:t>
    </dgm:pt>
    <dgm:pt modelId="{2CE854FB-E855-4A40-B962-1247882B664D}" type="sibTrans" cxnId="{FF16FA0A-00C5-4A0A-856A-0AACC1807157}">
      <dgm:prSet/>
      <dgm:spPr/>
      <dgm:t>
        <a:bodyPr/>
        <a:lstStyle/>
        <a:p>
          <a:endParaRPr lang="en-US"/>
        </a:p>
      </dgm:t>
    </dgm:pt>
    <dgm:pt modelId="{42D3F849-1684-47B3-AA6B-B5B3DB65F890}" type="pres">
      <dgm:prSet presAssocID="{58864DC6-0EE6-4ACF-87C5-53C3F0383CB6}" presName="Name0" presStyleCnt="0">
        <dgm:presLayoutVars>
          <dgm:dir/>
          <dgm:resizeHandles val="exact"/>
        </dgm:presLayoutVars>
      </dgm:prSet>
      <dgm:spPr/>
    </dgm:pt>
    <dgm:pt modelId="{9344189E-5B3E-45C1-8DB1-900168C7FC9A}" type="pres">
      <dgm:prSet presAssocID="{F7CD91E0-52EE-44E3-BC0D-E335BED738F9}" presName="node" presStyleLbl="node1" presStyleIdx="0" presStyleCnt="3">
        <dgm:presLayoutVars>
          <dgm:bulletEnabled val="1"/>
        </dgm:presLayoutVars>
      </dgm:prSet>
      <dgm:spPr/>
    </dgm:pt>
    <dgm:pt modelId="{56E9ECB1-C852-4676-A042-3DA340693A2C}" type="pres">
      <dgm:prSet presAssocID="{9A76BCE4-566D-4309-9847-F14EE907890D}" presName="sibTrans" presStyleLbl="sibTrans2D1" presStyleIdx="0" presStyleCnt="2"/>
      <dgm:spPr/>
    </dgm:pt>
    <dgm:pt modelId="{B3EA5DF2-5F11-48C3-9BAE-01E8BB23AE42}" type="pres">
      <dgm:prSet presAssocID="{9A76BCE4-566D-4309-9847-F14EE907890D}" presName="connectorText" presStyleLbl="sibTrans2D1" presStyleIdx="0" presStyleCnt="2"/>
      <dgm:spPr/>
    </dgm:pt>
    <dgm:pt modelId="{BBB4219F-DC3F-4A49-9DB7-CA1535E297CA}" type="pres">
      <dgm:prSet presAssocID="{5A88100D-3EEF-432C-9E4A-F9636781C044}" presName="node" presStyleLbl="node1" presStyleIdx="1" presStyleCnt="3">
        <dgm:presLayoutVars>
          <dgm:bulletEnabled val="1"/>
        </dgm:presLayoutVars>
      </dgm:prSet>
      <dgm:spPr/>
    </dgm:pt>
    <dgm:pt modelId="{90778FD6-4B5B-4D9E-8715-7259B1219469}" type="pres">
      <dgm:prSet presAssocID="{194763A1-6396-4841-83E8-D27B69A22868}" presName="sibTrans" presStyleLbl="sibTrans2D1" presStyleIdx="1" presStyleCnt="2"/>
      <dgm:spPr/>
    </dgm:pt>
    <dgm:pt modelId="{D107DAF0-8E49-42C5-A845-E3C951D613F3}" type="pres">
      <dgm:prSet presAssocID="{194763A1-6396-4841-83E8-D27B69A22868}" presName="connectorText" presStyleLbl="sibTrans2D1" presStyleIdx="1" presStyleCnt="2"/>
      <dgm:spPr/>
    </dgm:pt>
    <dgm:pt modelId="{2580BF12-CC83-402C-8F0C-96296D064753}" type="pres">
      <dgm:prSet presAssocID="{D59E4AED-ACCD-490B-861B-59F63454FFB3}" presName="node" presStyleLbl="node1" presStyleIdx="2" presStyleCnt="3">
        <dgm:presLayoutVars>
          <dgm:bulletEnabled val="1"/>
        </dgm:presLayoutVars>
      </dgm:prSet>
      <dgm:spPr/>
    </dgm:pt>
  </dgm:ptLst>
  <dgm:cxnLst>
    <dgm:cxn modelId="{FF16FA0A-00C5-4A0A-856A-0AACC1807157}" srcId="{58864DC6-0EE6-4ACF-87C5-53C3F0383CB6}" destId="{D59E4AED-ACCD-490B-861B-59F63454FFB3}" srcOrd="2" destOrd="0" parTransId="{5F655ED0-9AF7-4A22-8B9A-46E3AAB07EE2}" sibTransId="{2CE854FB-E855-4A40-B962-1247882B664D}"/>
    <dgm:cxn modelId="{9AAE330F-8062-442C-BC13-282ED98B44E7}" srcId="{58864DC6-0EE6-4ACF-87C5-53C3F0383CB6}" destId="{5A88100D-3EEF-432C-9E4A-F9636781C044}" srcOrd="1" destOrd="0" parTransId="{10CA972C-81C6-44F1-A8A9-FBFE35B23991}" sibTransId="{194763A1-6396-4841-83E8-D27B69A22868}"/>
    <dgm:cxn modelId="{1F8A6621-EE78-4D27-B7F4-242A6E8AD98A}" type="presOf" srcId="{194763A1-6396-4841-83E8-D27B69A22868}" destId="{90778FD6-4B5B-4D9E-8715-7259B1219469}" srcOrd="0" destOrd="0" presId="urn:microsoft.com/office/officeart/2005/8/layout/process1"/>
    <dgm:cxn modelId="{9FABFD3F-B630-47B8-BDB5-C44253CF0D1A}" type="presOf" srcId="{194763A1-6396-4841-83E8-D27B69A22868}" destId="{D107DAF0-8E49-42C5-A845-E3C951D613F3}" srcOrd="1" destOrd="0" presId="urn:microsoft.com/office/officeart/2005/8/layout/process1"/>
    <dgm:cxn modelId="{8BF9386B-676E-4714-90E5-54833768D286}" type="presOf" srcId="{D59E4AED-ACCD-490B-861B-59F63454FFB3}" destId="{2580BF12-CC83-402C-8F0C-96296D064753}" srcOrd="0" destOrd="0" presId="urn:microsoft.com/office/officeart/2005/8/layout/process1"/>
    <dgm:cxn modelId="{FCFDBE6C-E445-4036-8164-144B6AE3867E}" type="presOf" srcId="{9A76BCE4-566D-4309-9847-F14EE907890D}" destId="{56E9ECB1-C852-4676-A042-3DA340693A2C}" srcOrd="0" destOrd="0" presId="urn:microsoft.com/office/officeart/2005/8/layout/process1"/>
    <dgm:cxn modelId="{42263691-70DF-49E8-B721-135044D0B3EF}" srcId="{58864DC6-0EE6-4ACF-87C5-53C3F0383CB6}" destId="{F7CD91E0-52EE-44E3-BC0D-E335BED738F9}" srcOrd="0" destOrd="0" parTransId="{DF013D05-E0A2-44ED-834C-BC9AABF55FE5}" sibTransId="{9A76BCE4-566D-4309-9847-F14EE907890D}"/>
    <dgm:cxn modelId="{3290BE94-3D70-44B2-876F-2828EEC00D95}" type="presOf" srcId="{5A88100D-3EEF-432C-9E4A-F9636781C044}" destId="{BBB4219F-DC3F-4A49-9DB7-CA1535E297CA}" srcOrd="0" destOrd="0" presId="urn:microsoft.com/office/officeart/2005/8/layout/process1"/>
    <dgm:cxn modelId="{D4AE639E-612E-466F-BB97-7F1DC3786A04}" type="presOf" srcId="{F7CD91E0-52EE-44E3-BC0D-E335BED738F9}" destId="{9344189E-5B3E-45C1-8DB1-900168C7FC9A}" srcOrd="0" destOrd="0" presId="urn:microsoft.com/office/officeart/2005/8/layout/process1"/>
    <dgm:cxn modelId="{EBECB5C2-785E-4AE1-B1F5-95EFB50865D7}" type="presOf" srcId="{9A76BCE4-566D-4309-9847-F14EE907890D}" destId="{B3EA5DF2-5F11-48C3-9BAE-01E8BB23AE42}" srcOrd="1" destOrd="0" presId="urn:microsoft.com/office/officeart/2005/8/layout/process1"/>
    <dgm:cxn modelId="{A8DF12D9-6B1B-4075-97A3-0AC460175BB9}" type="presOf" srcId="{58864DC6-0EE6-4ACF-87C5-53C3F0383CB6}" destId="{42D3F849-1684-47B3-AA6B-B5B3DB65F890}" srcOrd="0" destOrd="0" presId="urn:microsoft.com/office/officeart/2005/8/layout/process1"/>
    <dgm:cxn modelId="{486D5F40-0BDC-4647-A4BE-96834FA5BBF7}" type="presParOf" srcId="{42D3F849-1684-47B3-AA6B-B5B3DB65F890}" destId="{9344189E-5B3E-45C1-8DB1-900168C7FC9A}" srcOrd="0" destOrd="0" presId="urn:microsoft.com/office/officeart/2005/8/layout/process1"/>
    <dgm:cxn modelId="{06AB944C-E540-4F4B-8AB8-F2A6EEB82FC3}" type="presParOf" srcId="{42D3F849-1684-47B3-AA6B-B5B3DB65F890}" destId="{56E9ECB1-C852-4676-A042-3DA340693A2C}" srcOrd="1" destOrd="0" presId="urn:microsoft.com/office/officeart/2005/8/layout/process1"/>
    <dgm:cxn modelId="{904BD494-8B64-460A-AC74-8D83DC3E7DF2}" type="presParOf" srcId="{56E9ECB1-C852-4676-A042-3DA340693A2C}" destId="{B3EA5DF2-5F11-48C3-9BAE-01E8BB23AE42}" srcOrd="0" destOrd="0" presId="urn:microsoft.com/office/officeart/2005/8/layout/process1"/>
    <dgm:cxn modelId="{0AE95AD8-FADB-4AE3-9FA8-33040E04B419}" type="presParOf" srcId="{42D3F849-1684-47B3-AA6B-B5B3DB65F890}" destId="{BBB4219F-DC3F-4A49-9DB7-CA1535E297CA}" srcOrd="2" destOrd="0" presId="urn:microsoft.com/office/officeart/2005/8/layout/process1"/>
    <dgm:cxn modelId="{98471026-60C9-4E50-B2CF-01772FD44DB6}" type="presParOf" srcId="{42D3F849-1684-47B3-AA6B-B5B3DB65F890}" destId="{90778FD6-4B5B-4D9E-8715-7259B1219469}" srcOrd="3" destOrd="0" presId="urn:microsoft.com/office/officeart/2005/8/layout/process1"/>
    <dgm:cxn modelId="{DCD0EEDD-5560-4D4C-91B0-F8C9CE30BB1E}" type="presParOf" srcId="{90778FD6-4B5B-4D9E-8715-7259B1219469}" destId="{D107DAF0-8E49-42C5-A845-E3C951D613F3}" srcOrd="0" destOrd="0" presId="urn:microsoft.com/office/officeart/2005/8/layout/process1"/>
    <dgm:cxn modelId="{B8C095FC-70C1-403D-B649-67ED28F20188}" type="presParOf" srcId="{42D3F849-1684-47B3-AA6B-B5B3DB65F890}" destId="{2580BF12-CC83-402C-8F0C-96296D06475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4189E-5B3E-45C1-8DB1-900168C7FC9A}">
      <dsp:nvSpPr>
        <dsp:cNvPr id="0" name=""/>
        <dsp:cNvSpPr/>
      </dsp:nvSpPr>
      <dsp:spPr>
        <a:xfrm>
          <a:off x="7143" y="471222"/>
          <a:ext cx="2135187" cy="1281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A</a:t>
          </a:r>
        </a:p>
      </dsp:txBody>
      <dsp:txXfrm>
        <a:off x="44665" y="508744"/>
        <a:ext cx="2060143" cy="1206068"/>
      </dsp:txXfrm>
    </dsp:sp>
    <dsp:sp modelId="{56E9ECB1-C852-4676-A042-3DA340693A2C}">
      <dsp:nvSpPr>
        <dsp:cNvPr id="0" name=""/>
        <dsp:cNvSpPr/>
      </dsp:nvSpPr>
      <dsp:spPr>
        <a:xfrm>
          <a:off x="2355850" y="847015"/>
          <a:ext cx="452659" cy="52952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2355850" y="952920"/>
        <a:ext cx="316861" cy="317716"/>
      </dsp:txXfrm>
    </dsp:sp>
    <dsp:sp modelId="{BBB4219F-DC3F-4A49-9DB7-CA1535E297CA}">
      <dsp:nvSpPr>
        <dsp:cNvPr id="0" name=""/>
        <dsp:cNvSpPr/>
      </dsp:nvSpPr>
      <dsp:spPr>
        <a:xfrm>
          <a:off x="2996406" y="471222"/>
          <a:ext cx="2135187" cy="1281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B</a:t>
          </a:r>
        </a:p>
      </dsp:txBody>
      <dsp:txXfrm>
        <a:off x="3033928" y="508744"/>
        <a:ext cx="2060143" cy="1206068"/>
      </dsp:txXfrm>
    </dsp:sp>
    <dsp:sp modelId="{90778FD6-4B5B-4D9E-8715-7259B1219469}">
      <dsp:nvSpPr>
        <dsp:cNvPr id="0" name=""/>
        <dsp:cNvSpPr/>
      </dsp:nvSpPr>
      <dsp:spPr>
        <a:xfrm>
          <a:off x="5345112" y="847015"/>
          <a:ext cx="452659" cy="52952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5345112" y="952920"/>
        <a:ext cx="316861" cy="317716"/>
      </dsp:txXfrm>
    </dsp:sp>
    <dsp:sp modelId="{2580BF12-CC83-402C-8F0C-96296D064753}">
      <dsp:nvSpPr>
        <dsp:cNvPr id="0" name=""/>
        <dsp:cNvSpPr/>
      </dsp:nvSpPr>
      <dsp:spPr>
        <a:xfrm>
          <a:off x="5985668" y="471222"/>
          <a:ext cx="2135187" cy="1281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 dirty="0"/>
            <a:t>C</a:t>
          </a:r>
        </a:p>
      </dsp:txBody>
      <dsp:txXfrm>
        <a:off x="6023190" y="508744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F58A0-AF3D-45D8-A0BF-128E81F842AE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A3500-F067-450B-96F9-15F853D68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5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98B882B-066C-4D1B-B55B-062F7E1D4D48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21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12C-C6CB-41E4-BF66-8DAE4B7EA2DB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14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7EDE-812A-4BEF-BB06-8FB0A4C9E59B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149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A211B-ECB0-48CB-B212-BC1B8EBAFD75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990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1295-BB8E-402C-9538-D68DDC3E77A5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3060-E552-407E-BD2E-1AAE530F3FAD}" type="datetime1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377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471D9-B6FC-4990-9725-18428D6B35D6}" type="datetime1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854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2D3F698-0B53-4D87-BCEA-9F2CF89540DA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76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B951B7E-A723-41E8-8287-728045CD0EBB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09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7438"/>
            <a:ext cx="10035785" cy="36623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2757D-A9D8-4CD7-9BBD-D987CDE6FBDA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fld id="{27331CF5-2BA3-4518-B74E-B04D988CA6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29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C75D1-4BBD-4A9F-B567-14A257F553C9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835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CD567-1900-4185-90E3-27AD89540936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54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A14A-FDD2-49DA-B7E5-EB451E98CF8E}" type="datetime1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7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8112-828E-4320-9D84-2AA931E96439}" type="datetime1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49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AE8D-89CD-4333-BBBC-BE2759B4FDAA}" type="datetime1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2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A899-71AB-48C4-8A94-EDBB0B43BFB0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7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3D63-5615-43BE-B73D-40931A30525E}" type="datetime1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71A7A853-397C-41DC-AD8F-94356F1052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51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3" y="2603500"/>
            <a:ext cx="10035785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EAF0CE8-8ADB-479D-B5B3-2063EAAF4173}" type="datetime1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005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&amp;ehk=pLdZJN7kWuE1WS8ZKcuxnw&amp;r=0&amp;pid=OfficeInsert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GCSE Computer Science (9-1)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Fundamentals of Algorithms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A853-397C-41DC-AD8F-94356F1052C2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gray">
          <a:xfrm>
            <a:off x="1154955" y="5265242"/>
            <a:ext cx="8825658" cy="861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/>
              <a:t>Lesson 2: Searching algorithms</a:t>
            </a:r>
          </a:p>
        </p:txBody>
      </p:sp>
    </p:spTree>
    <p:extLst>
      <p:ext uri="{BB962C8B-B14F-4D97-AF65-F5344CB8AC3E}">
        <p14:creationId xmlns:p14="http://schemas.microsoft.com/office/powerpoint/2010/main" val="878498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does binary sort work?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294170"/>
              </p:ext>
            </p:extLst>
          </p:nvPr>
        </p:nvGraphicFramePr>
        <p:xfrm>
          <a:off x="1156149" y="3929063"/>
          <a:ext cx="1003459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459">
                  <a:extLst>
                    <a:ext uri="{9D8B030D-6E8A-4147-A177-3AD203B41FA5}">
                      <a16:colId xmlns:a16="http://schemas.microsoft.com/office/drawing/2014/main" val="341427850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368460393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3003302640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365503278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1412995059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11273975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4216095552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2244487186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2466153412"/>
                    </a:ext>
                  </a:extLst>
                </a:gridCol>
                <a:gridCol w="1003459">
                  <a:extLst>
                    <a:ext uri="{9D8B030D-6E8A-4147-A177-3AD203B41FA5}">
                      <a16:colId xmlns:a16="http://schemas.microsoft.com/office/drawing/2014/main" val="32802594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7579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485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974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7102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10</a:t>
            </a:fld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2614660" y="2443163"/>
            <a:ext cx="7301707" cy="1285876"/>
            <a:chOff x="7143" y="471222"/>
            <a:chExt cx="2135187" cy="1281112"/>
          </a:xfrm>
          <a:scene3d>
            <a:camera prst="orthographicFront"/>
            <a:lightRig rig="flat" dir="t"/>
          </a:scene3d>
        </p:grpSpPr>
        <p:sp>
          <p:nvSpPr>
            <p:cNvPr id="7" name="Rectangle: Rounded Corners 6"/>
            <p:cNvSpPr/>
            <p:nvPr/>
          </p:nvSpPr>
          <p:spPr>
            <a:xfrm>
              <a:off x="7143" y="471222"/>
              <a:ext cx="2135187" cy="1281112"/>
            </a:xfrm>
            <a:prstGeom prst="roundRect">
              <a:avLst>
                <a:gd name="adj" fmla="val 10000"/>
              </a:avLst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ctangle: Rounded Corners 4"/>
            <p:cNvSpPr txBox="1"/>
            <p:nvPr/>
          </p:nvSpPr>
          <p:spPr>
            <a:xfrm>
              <a:off x="44665" y="508744"/>
              <a:ext cx="2060143" cy="12060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9550" tIns="209550" rIns="209550" bIns="209550" numCol="1" spcCol="1270" anchor="ctr" anchorCtr="0">
              <a:noAutofit/>
            </a:bodyPr>
            <a:lstStyle/>
            <a:p>
              <a:pPr marL="0" lvl="0" indent="0" algn="ctr" defTabSz="2444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5500" kern="1200" dirty="0"/>
                <a:t>Find the number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533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 for 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317" y="2400302"/>
            <a:ext cx="11118008" cy="42433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 USERINPUT	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Gets the search key from the user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KeyFound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False		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Sets a flag as to whether item is found or not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en-GB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KeyFound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False: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 the item has not been found…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Find midpoint of list						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IF Key = midpoint THEN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key is found at the mid point then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KeyFound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True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the flag to be true</a:t>
            </a:r>
          </a:p>
          <a:p>
            <a:pPr marL="0" indent="0">
              <a:buNone/>
            </a:pP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		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break from the iteration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ELSE IF Key before midpoint THEN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Otherwise, if key is before the midpoint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Discard 2</a:t>
            </a:r>
            <a:r>
              <a:rPr lang="en-GB" sz="1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half of list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discard anything after the mid-point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ELSE THEN			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otherwise,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Discard 1</a:t>
            </a:r>
            <a:r>
              <a:rPr lang="en-GB" sz="1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half of list					</a:t>
            </a:r>
            <a:r>
              <a:rPr lang="en-GB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discard anything before the mid-point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47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Comparing Binary and Linear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Binary search is a more time-effective algorithm</a:t>
            </a:r>
          </a:p>
          <a:p>
            <a:r>
              <a:rPr lang="en-GB" dirty="0"/>
              <a:t>Binary search requires input data</a:t>
            </a:r>
          </a:p>
          <a:p>
            <a:r>
              <a:rPr lang="en-GB" dirty="0"/>
              <a:t>Linear searches are based on equality comparisons, Binary searches are based on comparison </a:t>
            </a:r>
            <a:r>
              <a:rPr lang="en-GB"/>
              <a:t>of order</a:t>
            </a:r>
            <a:endParaRPr lang="en-GB" dirty="0"/>
          </a:p>
          <a:p>
            <a:r>
              <a:rPr lang="en-GB" dirty="0"/>
              <a:t>Linear searches use sequence to find data, Binary searches use random searches to find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5810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Create a new MS Word document</a:t>
            </a:r>
          </a:p>
          <a:p>
            <a:r>
              <a:rPr lang="en-GB" dirty="0"/>
              <a:t>Heading: </a:t>
            </a:r>
            <a:r>
              <a:rPr lang="en-GB" b="1" dirty="0"/>
              <a:t>Searching algorithms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Using the linear search and binary search guide-sheet, write a program that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Defines a list of numbers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Asks the user to enter a number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Returns whether the number is in the list or no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Uses the linear search/binary search algorithm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dirty="0"/>
              <a:t>Comment your code regularly to show your own knowledge and understanding!</a:t>
            </a:r>
          </a:p>
          <a:p>
            <a:pPr>
              <a:buFont typeface="Courier New" panose="02070309020205020404" pitchFamily="49" charset="0"/>
              <a:buChar char="o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541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EITHER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Create a flowchart for the linear/binary search algorithms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Create a poster showing how both algorithms work</a:t>
            </a:r>
          </a:p>
          <a:p>
            <a:pPr marL="0" indent="0">
              <a:buNone/>
            </a:pPr>
            <a:r>
              <a:rPr lang="en-GB" b="1" dirty="0"/>
              <a:t>Aim: </a:t>
            </a:r>
            <a:r>
              <a:rPr lang="en-GB" dirty="0"/>
              <a:t>To reinforce knowledge on the searching algorithms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154954" y="3665399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3179513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LcPeriod"/>
            </a:pPr>
            <a:r>
              <a:rPr lang="en-GB" dirty="0"/>
              <a:t>Understand how the linear and binary search algorithms work</a:t>
            </a:r>
          </a:p>
          <a:p>
            <a:pPr marL="571500" indent="-571500">
              <a:buFont typeface="+mj-lt"/>
              <a:buAutoNum type="romanLcPeriod"/>
            </a:pPr>
            <a:r>
              <a:rPr lang="en-GB" dirty="0"/>
              <a:t>Compare and contrast the linear and binary search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57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3" name="Group 12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1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26" name="Group 25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Oval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Oval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2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33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 rotWithShape="1">
          <a:blip r:embed="rId3"/>
          <a:srcRect b="17853"/>
          <a:stretch/>
        </p:blipFill>
        <p:spPr>
          <a:xfrm>
            <a:off x="5194607" y="803751"/>
            <a:ext cx="6391533" cy="5250498"/>
          </a:xfrm>
          <a:prstGeom prst="rect">
            <a:avLst/>
          </a:prstGeom>
        </p:spPr>
      </p:pic>
      <p:sp>
        <p:nvSpPr>
          <p:cNvPr id="35" name="Rectangle 3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2942210" cy="102023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+mj-lt"/>
                <a:cs typeface="+mj-cs"/>
              </a:rPr>
              <a:t>Deck of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1154955" y="2120900"/>
            <a:ext cx="3133726" cy="389890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 3" charset="2"/>
              <a:buChar char=""/>
            </a:pPr>
            <a:r>
              <a:rPr lang="en-US" sz="2800" dirty="0">
                <a:solidFill>
                  <a:schemeClr val="bg1"/>
                </a:solidFill>
                <a:latin typeface="+mn-lt"/>
                <a:cs typeface="+mn-cs"/>
              </a:rPr>
              <a:t>Imagine you were going to search for a card within a deck</a:t>
            </a:r>
          </a:p>
          <a:p>
            <a:pPr>
              <a:buFont typeface="Wingdings 3" charset="2"/>
              <a:buChar char=""/>
            </a:pPr>
            <a:r>
              <a:rPr lang="en-US" sz="2800" dirty="0">
                <a:solidFill>
                  <a:schemeClr val="bg1"/>
                </a:solidFill>
                <a:latin typeface="+mn-lt"/>
                <a:cs typeface="+mn-cs"/>
              </a:rPr>
              <a:t>For example: 3 of clubs</a:t>
            </a:r>
          </a:p>
          <a:p>
            <a:pPr>
              <a:buFont typeface="Wingdings 3" charset="2"/>
              <a:buChar char=""/>
            </a:pPr>
            <a:r>
              <a:rPr lang="en-US" sz="2800" dirty="0">
                <a:solidFill>
                  <a:schemeClr val="bg1"/>
                </a:solidFill>
                <a:latin typeface="+mn-lt"/>
                <a:cs typeface="+mn-cs"/>
              </a:rPr>
              <a:t>How would you go about searching?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fld id="{27331CF5-2BA3-4518-B74E-B04D988CA69C}" type="slidenum">
              <a:rPr lang="en-US" sz="2800" smtClean="0">
                <a:solidFill>
                  <a:schemeClr val="bg1"/>
                </a:solidFill>
              </a:rPr>
              <a:pPr algn="ctr" defTabSz="914400"/>
              <a:t>3</a:t>
            </a:fld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70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are algorithms used to search?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Algorithms can be used to search through a list where items are compared</a:t>
            </a:r>
          </a:p>
          <a:p>
            <a:r>
              <a:rPr lang="en-GB" dirty="0"/>
              <a:t>If the comparison does not return a positive/True value, the item is discarded and the search moves on</a:t>
            </a:r>
          </a:p>
          <a:p>
            <a:r>
              <a:rPr lang="en-GB" dirty="0"/>
              <a:t>There are two types of search: </a:t>
            </a:r>
            <a:r>
              <a:rPr lang="en-GB" b="1" dirty="0"/>
              <a:t>binary</a:t>
            </a:r>
            <a:r>
              <a:rPr lang="en-GB" dirty="0"/>
              <a:t> and </a:t>
            </a:r>
            <a:r>
              <a:rPr lang="en-GB" b="1" dirty="0"/>
              <a:t>linear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A853-397C-41DC-AD8F-94356F1052C2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74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809" y="1249436"/>
            <a:ext cx="4359128" cy="4359128"/>
          </a:xfrm>
          <a:prstGeom prst="rect">
            <a:avLst/>
          </a:prstGeom>
        </p:spPr>
      </p:pic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2942210" cy="102023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EBEBEB"/>
                </a:solidFill>
              </a:rPr>
              <a:t>Linear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120900"/>
            <a:ext cx="3133726" cy="38989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If you’re searching a deck of cards for the 3 of clubs, would it be worth-while looking through all four suits?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>
            <a:normAutofit/>
          </a:bodyPr>
          <a:lstStyle/>
          <a:p>
            <a:fld id="{27331CF5-2BA3-4518-B74E-B04D988CA69C}" type="slidenum">
              <a:rPr lang="en-GB">
                <a:solidFill>
                  <a:srgbClr val="FFFFFF"/>
                </a:solidFill>
              </a:rPr>
              <a:pPr/>
              <a:t>5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665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does linear search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Linear search moves sequentially through a collection of items looking for a comparison that returns a match</a:t>
            </a:r>
          </a:p>
          <a:p>
            <a:r>
              <a:rPr lang="en-GB" dirty="0"/>
              <a:t>Comparison where Item_To_Find == Current_Item</a:t>
            </a:r>
          </a:p>
          <a:p>
            <a:r>
              <a:rPr lang="en-GB" dirty="0"/>
              <a:t>The item to find is often referred to as the “key”</a:t>
            </a:r>
          </a:p>
          <a:p>
            <a:r>
              <a:rPr lang="en-GB" dirty="0"/>
              <a:t>In a linear search, the algorithm iterates through each item of the collection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1492395"/>
              </p:ext>
            </p:extLst>
          </p:nvPr>
        </p:nvGraphicFramePr>
        <p:xfrm>
          <a:off x="3575051" y="4657725"/>
          <a:ext cx="8128000" cy="2223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025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 for Linear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2357437"/>
            <a:ext cx="6400800" cy="43148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 USERINPUT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n1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record  READLINE(</a:t>
            </a:r>
            <a:r>
              <a:rPr lang="en-GB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file,n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WHILE record != key AND NOT EOF THEN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n  n+1</a:t>
            </a:r>
          </a:p>
          <a:p>
            <a:pPr marL="400050" lvl="1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record  READLINE(</a:t>
            </a:r>
            <a:r>
              <a:rPr lang="en-GB" sz="1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file,n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ENDWHILE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IF record = key THEN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OUTPUT “Found”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ELSE THEN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OUTPUT “No match found”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END IF</a:t>
            </a:r>
            <a:endParaRPr lang="en-GB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301184" y="1763246"/>
            <a:ext cx="3943350" cy="537218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The key is defined from the user’s input</a:t>
            </a:r>
          </a:p>
        </p:txBody>
      </p:sp>
      <p:sp>
        <p:nvSpPr>
          <p:cNvPr id="7" name="Rectangle 6"/>
          <p:cNvSpPr/>
          <p:nvPr/>
        </p:nvSpPr>
        <p:spPr>
          <a:xfrm>
            <a:off x="4201171" y="2534890"/>
            <a:ext cx="3943350" cy="647386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Where n=line number, begin counting from 1</a:t>
            </a:r>
          </a:p>
        </p:txBody>
      </p:sp>
      <p:sp>
        <p:nvSpPr>
          <p:cNvPr id="8" name="Rectangle 7"/>
          <p:cNvSpPr/>
          <p:nvPr/>
        </p:nvSpPr>
        <p:spPr>
          <a:xfrm>
            <a:off x="7725421" y="3356342"/>
            <a:ext cx="3943350" cy="647386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The current record is line n (here, line 1)</a:t>
            </a:r>
          </a:p>
        </p:txBody>
      </p:sp>
      <p:sp>
        <p:nvSpPr>
          <p:cNvPr id="9" name="Rectangle 8"/>
          <p:cNvSpPr/>
          <p:nvPr/>
        </p:nvSpPr>
        <p:spPr>
          <a:xfrm>
            <a:off x="5753746" y="4188619"/>
            <a:ext cx="3943350" cy="1157250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While the current line is not equal to the key and the file is not fully searched, the line number is increased and the record is checked again (until found)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01184" y="5556733"/>
            <a:ext cx="3943350" cy="463067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The result is then printed</a:t>
            </a:r>
          </a:p>
        </p:txBody>
      </p:sp>
    </p:spTree>
    <p:extLst>
      <p:ext uri="{BB962C8B-B14F-4D97-AF65-F5344CB8AC3E}">
        <p14:creationId xmlns:p14="http://schemas.microsoft.com/office/powerpoint/2010/main" val="39531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numberline 0-10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56481" y="3759236"/>
            <a:ext cx="6158802" cy="6074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EBEBEB"/>
                </a:solidFill>
              </a:rPr>
              <a:t>Half-n-half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973668"/>
            <a:ext cx="5673518" cy="6686550"/>
          </a:xfrm>
        </p:spPr>
        <p:txBody>
          <a:bodyPr anchor="ctr">
            <a:normAutofit/>
          </a:bodyPr>
          <a:lstStyle/>
          <a:p>
            <a:r>
              <a:rPr lang="en-GB" dirty="0"/>
              <a:t>If you were looking for the number 38, whereabouts on the number line would you begin looking?</a:t>
            </a:r>
          </a:p>
          <a:p>
            <a:r>
              <a:rPr lang="en-GB" dirty="0"/>
              <a:t>Normally, one would start by looking in the first half, as 38 is clearly not a number above 50</a:t>
            </a:r>
          </a:p>
          <a:p>
            <a:r>
              <a:rPr lang="en-GB" dirty="0"/>
              <a:t>This principle applies to the </a:t>
            </a:r>
            <a:r>
              <a:rPr lang="en-GB" b="1" dirty="0"/>
              <a:t>binary search algorithm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>
            <a:normAutofit/>
          </a:bodyPr>
          <a:lstStyle/>
          <a:p>
            <a:fld id="{27331CF5-2BA3-4518-B74E-B04D988CA69C}" type="slidenum">
              <a:rPr lang="en-GB">
                <a:solidFill>
                  <a:srgbClr val="FFFFFF"/>
                </a:solidFill>
              </a:rPr>
              <a:pPr/>
              <a:t>8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01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linear search is slow as each item is sequentially checked – however, the binary search algorithm is quicker</a:t>
            </a:r>
          </a:p>
          <a:p>
            <a:r>
              <a:rPr lang="en-GB" dirty="0"/>
              <a:t>The name is derived from the technique of half and half searching</a:t>
            </a:r>
          </a:p>
          <a:p>
            <a:r>
              <a:rPr lang="en-GB" dirty="0"/>
              <a:t>The items of data are repeatedly split in half, until the item in question has been found</a:t>
            </a:r>
          </a:p>
          <a:p>
            <a:r>
              <a:rPr lang="en-GB" dirty="0"/>
              <a:t>This means that only half the data is ever searched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31CF5-2BA3-4518-B74E-B04D988CA69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15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189</TotalTime>
  <Words>585</Words>
  <Application>Microsoft Office PowerPoint</Application>
  <PresentationFormat>Widescreen</PresentationFormat>
  <Paragraphs>118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Wingdings 3</vt:lpstr>
      <vt:lpstr>Ion Boardroom</vt:lpstr>
      <vt:lpstr>GCSE Computer Science (9-1)</vt:lpstr>
      <vt:lpstr>Lesson Objectives</vt:lpstr>
      <vt:lpstr>Deck of cards</vt:lpstr>
      <vt:lpstr>How are algorithms used to search?</vt:lpstr>
      <vt:lpstr>Linear search</vt:lpstr>
      <vt:lpstr>How does linear search work?</vt:lpstr>
      <vt:lpstr>Pseudocode for Linear Search</vt:lpstr>
      <vt:lpstr>Half-n-half</vt:lpstr>
      <vt:lpstr>Binary search</vt:lpstr>
      <vt:lpstr>How does binary sort work?</vt:lpstr>
      <vt:lpstr>Pseudocode for Binary search</vt:lpstr>
      <vt:lpstr>Comparing Binary and Linear sort</vt:lpstr>
      <vt:lpstr>Tasks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Computer Science (9-1)</dc:title>
  <dc:creator>Mr M Ledain</dc:creator>
  <cp:lastModifiedBy>Lesley Rhind - Columbus School - Class Teacher</cp:lastModifiedBy>
  <cp:revision>26</cp:revision>
  <dcterms:created xsi:type="dcterms:W3CDTF">2017-03-26T13:34:09Z</dcterms:created>
  <dcterms:modified xsi:type="dcterms:W3CDTF">2017-03-31T00:29:57Z</dcterms:modified>
</cp:coreProperties>
</file>