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8" r:id="rId8"/>
    <p:sldId id="261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13D0-FEEF-1E81-A36A-0ACEA302D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5879E-6F0D-202A-C2E6-7E42CFCC3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D6053-61F9-1F08-2924-470772C3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1F6-A8AD-41C3-9999-6D1A34E7F8C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7BDC1-6BE8-88DE-EBB1-530A772C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6E35-70BC-9CDB-6CC0-FC0B8B06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C417-68F3-4E12-8C24-1ACC8E1D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7275-6F97-FB03-5962-CD1C3885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1128B-5169-C452-4D3C-2094D6220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13AF-52EE-DE1A-141F-4E231AE7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1F6-A8AD-41C3-9999-6D1A34E7F8C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E771A-3DF3-F7D7-0502-DEB73571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20886-0B91-C8F9-5733-B89DD3A1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C417-68F3-4E12-8C24-1ACC8E1D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2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85A3DF-05E2-ECFA-EC07-65994DF04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6B5A1-3428-CCB1-F5E5-42DFA0FFE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C344B-5159-56C6-4B3C-C46F8C95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1F6-A8AD-41C3-9999-6D1A34E7F8C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02B6-7EC2-F5FE-0D07-CBE6F9C9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B1989-7057-CA4B-2E6D-E4E50D90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C417-68F3-4E12-8C24-1ACC8E1D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82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7089-D5F2-0C49-F4D5-221FEFD5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B3730-AC59-D9C9-D8D3-74485638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25CC3-E943-609A-3C83-89676F43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1F6-A8AD-41C3-9999-6D1A34E7F8C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BDC42-9140-43F6-8988-804FE23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929AA-D00D-5B5E-56E2-CD84D580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C417-68F3-4E12-8C24-1ACC8E1D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6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28C9-6929-773D-1963-3F1EFE4F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87DC6-C580-7329-7B4A-9E6B4CAC6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9C245-DDA2-F74E-4844-14232191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1F6-A8AD-41C3-9999-6D1A34E7F8C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D1012-09F1-06AF-AEF5-CA306274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2D29D-7D96-7369-B311-824F70E2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C417-68F3-4E12-8C24-1ACC8E1D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9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F6F5-B832-82EE-2AEA-81A29559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237F-0FEE-6A9F-3B50-89570B718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56766-B001-FC90-649F-BD92CE69A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AE169-8D84-A5EC-E715-94D56AE1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1F6-A8AD-41C3-9999-6D1A34E7F8C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752A-F3DB-8E71-3D0A-F7EF3243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E89F9-4C88-D7B0-34A3-FC97965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C417-68F3-4E12-8C24-1ACC8E1D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5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D6A1-B7A4-B351-1503-FCDCAB80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1A9D7-5B3E-BD15-A37E-B09422C0C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7749D-7DDF-B135-C9EC-47CAF6B0A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82F00-8C51-538C-E9B2-4AFE915AF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67D48-0871-7224-3E70-820C5F053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D9A72D-A27A-CEDD-FB8F-265ED1D8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1F6-A8AD-41C3-9999-6D1A34E7F8C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574C7-F7DD-CCC0-9F61-AEBDA0B0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EB6BD-D546-1590-CDF1-DD3DAB90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C417-68F3-4E12-8C24-1ACC8E1D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5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6A83-1EAC-8F5D-5D4A-4C75AAD9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A09B3-25ED-6CBA-14AB-08D9D13A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1F6-A8AD-41C3-9999-6D1A34E7F8C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8EB67-0D73-7E09-B063-A45B4E6A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1BAE2-9899-9BD5-5B26-423239A2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C417-68F3-4E12-8C24-1ACC8E1D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8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C9BD5-6A7A-0D06-D244-6F7066AF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1F6-A8AD-41C3-9999-6D1A34E7F8C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DE406-74F8-D7FA-5380-306BB670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54C38-6F6C-2697-63A8-42545E72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C417-68F3-4E12-8C24-1ACC8E1D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C4F0-684B-89E6-E1BE-624100ED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2B7DB-8256-39D4-E628-ED8FA50E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7EA93-E651-5F47-AEF9-9207C00C2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DC866-85CE-F1DF-9AEF-B0DB45AC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1F6-A8AD-41C3-9999-6D1A34E7F8C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A09BD-B69A-EA34-CCB2-EA54B526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1AC14-3B6C-5271-60EF-80B44061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C417-68F3-4E12-8C24-1ACC8E1D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5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7B5A-9F99-846D-9EDC-E82F549C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E6E3D-2C09-34B1-5A37-4C3015CD7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CF8B8-2A0E-E5F6-8361-EC8CEB03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0276D-7A52-1551-0868-A3C1735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1F6-A8AD-41C3-9999-6D1A34E7F8C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11AAD-4BFF-4898-1690-9B461F90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BEB0C-F784-7026-98BA-2EFC0FF3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C417-68F3-4E12-8C24-1ACC8E1D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93842-2C9B-D853-55BB-D80D1137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21F77-F575-3B2A-3BB7-7D78DC06E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23DB4-E5FB-DECA-3815-24C72E1D5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3531F6-A8AD-41C3-9999-6D1A34E7F8C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8C59-B117-CF60-9816-AC356D00A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2572D-5B18-4327-ADE8-4E621C0D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FC417-68F3-4E12-8C24-1ACC8E1D7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78ABE-4717-F11F-4136-409F7CC84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4000">
                <a:solidFill>
                  <a:schemeClr val="tx2"/>
                </a:solidFill>
              </a:rPr>
              <a:t>Revision for theories and debates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321CF-1019-554E-8A39-29D4AD6AD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endParaRPr lang="en-GB" sz="2000">
              <a:solidFill>
                <a:schemeClr val="tx2"/>
              </a:solidFill>
            </a:endParaRP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98C69C1C-F2FA-A8FC-C6E2-61D26289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9313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D012-C22B-4774-C897-BF0CD978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Top 5 Ethical Concerns">
            <a:extLst>
              <a:ext uri="{FF2B5EF4-FFF2-40B4-BE49-F238E27FC236}">
                <a16:creationId xmlns:a16="http://schemas.microsoft.com/office/drawing/2014/main" id="{6AB203E2-CF4A-C1DF-C048-2548B9BE0B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32" y="457200"/>
            <a:ext cx="9431276" cy="53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5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8F11-03EB-C4C9-2DB1-4EEF08E9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Sociology not informing policy">
            <a:extLst>
              <a:ext uri="{FF2B5EF4-FFF2-40B4-BE49-F238E27FC236}">
                <a16:creationId xmlns:a16="http://schemas.microsoft.com/office/drawing/2014/main" id="{E58A29ED-1AEB-AB9D-E21B-225CD7337A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25" y="584791"/>
            <a:ext cx="9743197" cy="55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21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EBF4-33A9-C1EC-A652-4512D073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Top 5 features of Social Action Theories">
            <a:extLst>
              <a:ext uri="{FF2B5EF4-FFF2-40B4-BE49-F238E27FC236}">
                <a16:creationId xmlns:a16="http://schemas.microsoft.com/office/drawing/2014/main" id="{DB7E50B6-4047-0E87-AE5B-5707676A17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3667"/>
            <a:ext cx="10515600" cy="523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807B-4F4B-D7AE-463D-4BD23011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an sociology be a science">
            <a:extLst>
              <a:ext uri="{FF2B5EF4-FFF2-40B4-BE49-F238E27FC236}">
                <a16:creationId xmlns:a16="http://schemas.microsoft.com/office/drawing/2014/main" id="{288BDF3E-9490-2CDA-3201-855C268E5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8" y="510363"/>
            <a:ext cx="10515600" cy="566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0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45B7A-340C-1809-E9DC-A15A1C82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Top 5 Features of Post Modernity">
            <a:extLst>
              <a:ext uri="{FF2B5EF4-FFF2-40B4-BE49-F238E27FC236}">
                <a16:creationId xmlns:a16="http://schemas.microsoft.com/office/drawing/2014/main" id="{DF87E00E-44E6-1E34-DAC2-84558484AD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3" y="616688"/>
            <a:ext cx="10349253" cy="55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2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stones balanced in a stack">
            <a:extLst>
              <a:ext uri="{FF2B5EF4-FFF2-40B4-BE49-F238E27FC236}">
                <a16:creationId xmlns:a16="http://schemas.microsoft.com/office/drawing/2014/main" id="{31A299F8-E498-69CD-52BB-D7E43CC0A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9" b="6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DDDD0-E784-DA7F-2F98-F43BD7AB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28" y="2299176"/>
            <a:ext cx="4131368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Theories are…..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8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770-8983-8DC8-BAE7-5E9E389D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90DD730-3AB1-5DBF-1727-42413C0F5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183965"/>
              </p:ext>
            </p:extLst>
          </p:nvPr>
        </p:nvGraphicFramePr>
        <p:xfrm>
          <a:off x="1148316" y="520995"/>
          <a:ext cx="9112103" cy="5550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2103">
                  <a:extLst>
                    <a:ext uri="{9D8B030D-6E8A-4147-A177-3AD203B41FA5}">
                      <a16:colId xmlns:a16="http://schemas.microsoft.com/office/drawing/2014/main" val="2622572472"/>
                    </a:ext>
                  </a:extLst>
                </a:gridCol>
              </a:tblGrid>
              <a:tr h="3455424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</a:pPr>
                      <a:r>
                        <a:rPr lang="en-GB" sz="3200" u="sng" dirty="0">
                          <a:effectLst/>
                        </a:rPr>
                        <a:t>consensus and conflict theories of society</a:t>
                      </a:r>
                    </a:p>
                    <a:p>
                      <a:pPr algn="l" fontAlgn="base">
                        <a:lnSpc>
                          <a:spcPts val="1800"/>
                        </a:lnSpc>
                      </a:pPr>
                      <a:r>
                        <a:rPr lang="en-GB" sz="2000" i="1" dirty="0">
                          <a:effectLst/>
                        </a:rPr>
                        <a:t>functionalism, the New Right, and conflict </a:t>
                      </a:r>
                      <a:r>
                        <a:rPr lang="en-GB" sz="2000" i="1" dirty="0" err="1">
                          <a:effectLst/>
                        </a:rPr>
                        <a:t>theoriesMarxism</a:t>
                      </a:r>
                      <a:r>
                        <a:rPr lang="en-GB" sz="2000" i="1" dirty="0">
                          <a:effectLst/>
                        </a:rPr>
                        <a:t> and feminism; the major variants of such theories, </a:t>
                      </a:r>
                      <a:r>
                        <a:rPr lang="en-GB" sz="2000" i="1" dirty="0" err="1">
                          <a:effectLst/>
                        </a:rPr>
                        <a:t>eg</a:t>
                      </a:r>
                      <a:r>
                        <a:rPr lang="en-GB" sz="2000" i="1" dirty="0">
                          <a:effectLst/>
                        </a:rPr>
                        <a:t> scientific and humanistic Marxism; liberal, radical, Marxist etc feminism.</a:t>
                      </a:r>
                    </a:p>
                    <a:p>
                      <a:pPr algn="l" fontAlgn="base">
                        <a:lnSpc>
                          <a:spcPts val="1800"/>
                        </a:lnSpc>
                      </a:pPr>
                      <a:endParaRPr lang="en-GB" sz="2000" i="1" dirty="0">
                        <a:effectLst/>
                      </a:endParaRPr>
                    </a:p>
                    <a:p>
                      <a:pPr algn="l" fontAlgn="base">
                        <a:lnSpc>
                          <a:spcPts val="1800"/>
                        </a:lnSpc>
                      </a:pPr>
                      <a:r>
                        <a:rPr lang="en-GB" sz="2000" i="1" dirty="0">
                          <a:effectLst/>
                        </a:rPr>
                        <a:t>Marx, Gramsci, Althusser, Durkheim, Parsons, Merton</a:t>
                      </a:r>
                    </a:p>
                    <a:p>
                      <a:pPr algn="l" fontAlgn="base">
                        <a:lnSpc>
                          <a:spcPts val="1800"/>
                        </a:lnSpc>
                      </a:pPr>
                      <a:endParaRPr lang="en-GB" sz="2000" dirty="0">
                        <a:effectLst/>
                      </a:endParaRPr>
                    </a:p>
                    <a:p>
                      <a:pPr algn="l" fontAlgn="base">
                        <a:lnSpc>
                          <a:spcPts val="1800"/>
                        </a:lnSpc>
                      </a:pPr>
                      <a:r>
                        <a:rPr lang="en-GB" sz="3600" u="sng" dirty="0">
                          <a:effectLst/>
                        </a:rPr>
                        <a:t>Structural vs action</a:t>
                      </a:r>
                    </a:p>
                    <a:p>
                      <a:pPr algn="l" fontAlgn="base">
                        <a:lnSpc>
                          <a:spcPts val="1800"/>
                        </a:lnSpc>
                      </a:pPr>
                      <a:r>
                        <a:rPr lang="en-GB" sz="2000" dirty="0">
                          <a:effectLst/>
                        </a:rPr>
                        <a:t>The difference between </a:t>
                      </a:r>
                      <a:r>
                        <a:rPr lang="en-GB" sz="2000" u="sng" dirty="0">
                          <a:effectLst/>
                        </a:rPr>
                        <a:t>structural theories </a:t>
                      </a:r>
                      <a:r>
                        <a:rPr lang="en-GB" sz="2000" dirty="0">
                          <a:effectLst/>
                        </a:rPr>
                        <a:t>such as functionalism and Marxism, and action theories; the main types of </a:t>
                      </a:r>
                      <a:r>
                        <a:rPr lang="en-GB" sz="2000" u="sng" dirty="0">
                          <a:effectLst/>
                        </a:rPr>
                        <a:t>action theory</a:t>
                      </a:r>
                      <a:r>
                        <a:rPr lang="en-GB" sz="2000" dirty="0">
                          <a:effectLst/>
                        </a:rPr>
                        <a:t>, such as social action theory, symbolic interactionism and ethnomethodology.</a:t>
                      </a:r>
                    </a:p>
                    <a:p>
                      <a:pPr algn="l" fontAlgn="base">
                        <a:lnSpc>
                          <a:spcPts val="1800"/>
                        </a:lnSpc>
                      </a:pPr>
                      <a:endParaRPr lang="en-GB" sz="2000" dirty="0">
                        <a:effectLst/>
                      </a:endParaRPr>
                    </a:p>
                    <a:p>
                      <a:pPr algn="l" fontAlgn="base">
                        <a:lnSpc>
                          <a:spcPts val="1800"/>
                        </a:lnSpc>
                      </a:pPr>
                      <a:r>
                        <a:rPr lang="en-GB" sz="2000" dirty="0">
                          <a:effectLst/>
                        </a:rPr>
                        <a:t>Weber, Mead, Blumer, Becker, Goffman, Garfinkel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3015056"/>
                  </a:ext>
                </a:extLst>
              </a:tr>
              <a:tr h="2094772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</a:pPr>
                      <a:r>
                        <a:rPr lang="en-GB" sz="3600" u="sng" dirty="0">
                          <a:effectLst/>
                        </a:rPr>
                        <a:t>Modernity and postmodernity</a:t>
                      </a:r>
                    </a:p>
                    <a:p>
                      <a:pPr algn="l" fontAlgn="base">
                        <a:lnSpc>
                          <a:spcPts val="1800"/>
                        </a:lnSpc>
                      </a:pPr>
                      <a:r>
                        <a:rPr lang="en-GB" sz="2000" dirty="0">
                          <a:effectLst/>
                        </a:rPr>
                        <a:t>The concepts of </a:t>
                      </a:r>
                      <a:r>
                        <a:rPr lang="en-GB" sz="2000" u="sng" dirty="0">
                          <a:effectLst/>
                        </a:rPr>
                        <a:t>modernity and postmodernity, </a:t>
                      </a:r>
                      <a:r>
                        <a:rPr lang="en-GB" sz="2000" dirty="0">
                          <a:effectLst/>
                        </a:rPr>
                        <a:t>including variants such as late modernity.</a:t>
                      </a:r>
                    </a:p>
                    <a:p>
                      <a:pPr algn="l" fontAlgn="base">
                        <a:lnSpc>
                          <a:spcPts val="1800"/>
                        </a:lnSpc>
                      </a:pPr>
                      <a:r>
                        <a:rPr lang="en-GB" sz="2000" dirty="0">
                          <a:effectLst/>
                        </a:rPr>
                        <a:t>Baudrillard, Giddens, Beck, Harvey</a:t>
                      </a:r>
                    </a:p>
                    <a:p>
                      <a:pPr algn="l" fontAlgn="base">
                        <a:lnSpc>
                          <a:spcPts val="1800"/>
                        </a:lnSpc>
                      </a:pPr>
                      <a:r>
                        <a:rPr lang="en-GB" sz="2000" dirty="0">
                          <a:effectLst/>
                        </a:rPr>
                        <a:t>Modernist and postmodernist theories of contemporary society.</a:t>
                      </a:r>
                    </a:p>
                    <a:p>
                      <a:pPr algn="l" fontAlgn="base">
                        <a:lnSpc>
                          <a:spcPts val="1800"/>
                        </a:lnSpc>
                      </a:pPr>
                      <a:r>
                        <a:rPr lang="en-GB" sz="2000" dirty="0">
                          <a:effectLst/>
                        </a:rPr>
                        <a:t>Baudrillard, Giddens, Beck, Harvey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646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4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1B878E1E-DF69-C761-E54E-E06B75C8C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" b="1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560E5-BF2B-5037-50E1-DAED7093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28" y="2299176"/>
            <a:ext cx="4131368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Debates are….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43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9A31B-1D83-E3B7-B9EB-035FCB52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448"/>
            <a:ext cx="10515600" cy="5900516"/>
          </a:xfrm>
        </p:spPr>
        <p:txBody>
          <a:bodyPr>
            <a:normAutofit fontScale="85000" lnSpcReduction="10000"/>
          </a:bodyPr>
          <a:lstStyle/>
          <a:p>
            <a:pPr marL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800" b="1" i="0" u="sng" strike="noStrike" kern="1200" dirty="0">
                <a:effectLst/>
                <a:latin typeface="Aptos" panose="020B0004020202020204" pitchFamily="34" charset="0"/>
              </a:rPr>
              <a:t>Is sociology a science?</a:t>
            </a:r>
          </a:p>
          <a:p>
            <a:pPr marL="0" indent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b="1" i="1" u="none" strike="noStrike" kern="1200" dirty="0">
                <a:effectLst/>
                <a:latin typeface="Aptos" panose="020B0004020202020204" pitchFamily="34" charset="0"/>
              </a:rPr>
              <a:t>Durkheim, Weber, Glaser &amp; Strauss, Atkinson</a:t>
            </a:r>
            <a:endParaRPr lang="en-GB" sz="2600" b="0" i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b="1" i="1" u="none" strike="noStrike" kern="1200" dirty="0">
                <a:effectLst/>
                <a:latin typeface="Aptos" panose="020B0004020202020204" pitchFamily="34" charset="0"/>
              </a:rPr>
              <a:t>Different views of the natural sciences, </a:t>
            </a:r>
            <a:r>
              <a:rPr lang="en-GB" sz="2600" b="1" i="1" u="none" strike="noStrike" kern="1200" dirty="0" err="1">
                <a:effectLst/>
                <a:latin typeface="Aptos" panose="020B0004020202020204" pitchFamily="34" charset="0"/>
              </a:rPr>
              <a:t>eg</a:t>
            </a:r>
            <a:r>
              <a:rPr lang="en-GB" sz="2600" b="1" i="1" u="none" strike="noStrike" kern="1200" dirty="0">
                <a:effectLst/>
                <a:latin typeface="Aptos" panose="020B0004020202020204" pitchFamily="34" charset="0"/>
              </a:rPr>
              <a:t> Popper, Kuhn, realism, and implications for sociology’s scientific status.</a:t>
            </a:r>
            <a:endParaRPr lang="en-GB" sz="2600" b="0" i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b="1" i="1" u="none" strike="noStrike" kern="1200" dirty="0">
                <a:effectLst/>
                <a:latin typeface="Aptos" panose="020B0004020202020204" pitchFamily="34" charset="0"/>
              </a:rPr>
              <a:t>Popper, Kuhn, </a:t>
            </a:r>
            <a:r>
              <a:rPr lang="en-GB" sz="2600" b="1" i="1" u="none" strike="noStrike" kern="1200" dirty="0" err="1">
                <a:effectLst/>
                <a:latin typeface="Aptos" panose="020B0004020202020204" pitchFamily="34" charset="0"/>
              </a:rPr>
              <a:t>Keat</a:t>
            </a:r>
            <a:r>
              <a:rPr lang="en-GB" sz="2600" b="1" i="1" u="none" strike="noStrike" kern="1200" dirty="0">
                <a:effectLst/>
                <a:latin typeface="Aptos" panose="020B0004020202020204" pitchFamily="34" charset="0"/>
              </a:rPr>
              <a:t> &amp; </a:t>
            </a:r>
            <a:r>
              <a:rPr lang="en-GB" sz="2600" b="1" i="1" u="none" strike="noStrike" kern="1200" dirty="0" err="1">
                <a:effectLst/>
                <a:latin typeface="Aptos" panose="020B0004020202020204" pitchFamily="34" charset="0"/>
              </a:rPr>
              <a:t>Urry</a:t>
            </a:r>
            <a:endParaRPr lang="en-GB" sz="2600" b="1" i="1" u="none" strike="noStrike" kern="1200" dirty="0">
              <a:effectLst/>
              <a:latin typeface="Aptos" panose="020B0004020202020204" pitchFamily="34" charset="0"/>
            </a:endParaRPr>
          </a:p>
          <a:p>
            <a:pPr marL="0" indent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3800" b="1" i="0" u="sng" strike="noStrike" kern="1200" dirty="0">
                <a:effectLst/>
                <a:latin typeface="Aptos" panose="020B0004020202020204" pitchFamily="34" charset="0"/>
              </a:rPr>
              <a:t>Why are certain methods chosen? </a:t>
            </a:r>
          </a:p>
          <a:p>
            <a:pPr marL="0" indent="0" algn="l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600" b="1" i="1" u="none" strike="noStrike" kern="1200" dirty="0" err="1">
                <a:effectLst/>
                <a:latin typeface="Aptos" panose="020B0004020202020204" pitchFamily="34" charset="0"/>
              </a:rPr>
              <a:t>eg</a:t>
            </a:r>
            <a:r>
              <a:rPr lang="en-GB" sz="2600" b="1" i="1" u="none" strike="noStrike" kern="1200" dirty="0">
                <a:effectLst/>
                <a:latin typeface="Aptos" panose="020B0004020202020204" pitchFamily="34" charset="0"/>
              </a:rPr>
              <a:t> positivism and quantitative data, interpretivism and qualitative data.</a:t>
            </a:r>
            <a:endParaRPr lang="en-GB" sz="2600" b="0" i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b="1" i="1" u="none" strike="noStrike" kern="1200" dirty="0">
                <a:effectLst/>
                <a:latin typeface="Aptos" panose="020B0004020202020204" pitchFamily="34" charset="0"/>
              </a:rPr>
              <a:t>Durkheim, Atkinson, Jack Douglas</a:t>
            </a:r>
            <a:endParaRPr lang="en-GB" sz="2600" b="0" i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GB" sz="2600" b="1" i="0" u="none" strike="noStrike" kern="1200" dirty="0">
              <a:effectLst/>
              <a:latin typeface="Aptos" panose="020B0004020202020204" pitchFamily="34" charset="0"/>
            </a:endParaRPr>
          </a:p>
          <a:p>
            <a:pPr marL="0" indent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600" b="1" dirty="0">
              <a:latin typeface="Aptos" panose="020B0004020202020204" pitchFamily="34" charset="0"/>
            </a:endParaRPr>
          </a:p>
          <a:p>
            <a:pPr marL="0" indent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 b="1" u="sng" dirty="0">
                <a:latin typeface="Aptos" panose="020B0004020202020204" pitchFamily="34" charset="0"/>
              </a:rPr>
              <a:t>Are sociologists objective or do values come in? </a:t>
            </a:r>
          </a:p>
          <a:p>
            <a:pPr marL="0" indent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i="1" u="none" strike="noStrike" kern="1200" dirty="0">
                <a:effectLst/>
                <a:latin typeface="Aptos" panose="020B0004020202020204" pitchFamily="34" charset="0"/>
              </a:rPr>
              <a:t>Comte, Durkheim, Marx, Weber, Becker, </a:t>
            </a:r>
            <a:r>
              <a:rPr lang="en-GB" sz="2600" b="1" i="1" u="none" strike="noStrike" kern="1200" dirty="0" err="1">
                <a:effectLst/>
                <a:latin typeface="Aptos" panose="020B0004020202020204" pitchFamily="34" charset="0"/>
              </a:rPr>
              <a:t>Gouldner</a:t>
            </a:r>
            <a:endParaRPr lang="en-GB" sz="2600" b="0" i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b="1" i="1" u="none" strike="noStrike" kern="1200" dirty="0">
                <a:effectLst/>
                <a:latin typeface="Aptos" panose="020B0004020202020204" pitchFamily="34" charset="0"/>
              </a:rPr>
              <a:t>Different views of whether sociology can and should be objective or value free, </a:t>
            </a:r>
            <a:r>
              <a:rPr lang="en-GB" sz="2600" b="1" i="1" u="none" strike="noStrike" kern="1200" dirty="0" err="1">
                <a:effectLst/>
                <a:latin typeface="Aptos" panose="020B0004020202020204" pitchFamily="34" charset="0"/>
              </a:rPr>
              <a:t>eg</a:t>
            </a:r>
            <a:r>
              <a:rPr lang="en-GB" sz="2600" b="1" i="1" u="none" strike="noStrike" kern="1200" dirty="0">
                <a:effectLst/>
                <a:latin typeface="Aptos" panose="020B0004020202020204" pitchFamily="34" charset="0"/>
              </a:rPr>
              <a:t> classical sociology, value neutrality and committed sociology; relativism.</a:t>
            </a:r>
            <a:endParaRPr lang="en-GB" sz="2600" b="0" i="1" u="none" strike="noStrike" dirty="0">
              <a:effectLst/>
              <a:latin typeface="Arial" panose="020B0604020202020204" pitchFamily="34" charset="0"/>
            </a:endParaRPr>
          </a:p>
          <a:p>
            <a:pPr marL="0" indent="0" algn="ctr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i="0" u="sng" strike="noStrike" kern="1200" dirty="0">
                <a:effectLst/>
                <a:latin typeface="Aptos" panose="020B0004020202020204" pitchFamily="34" charset="0"/>
              </a:rPr>
              <a:t> </a:t>
            </a:r>
            <a:endParaRPr lang="en-GB" sz="2600" b="0" i="0" u="sng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 b="1" u="sng" dirty="0">
                <a:latin typeface="Aptos" panose="020B0004020202020204" pitchFamily="34" charset="0"/>
              </a:rPr>
              <a:t>Should sociologists be involved in social policy? </a:t>
            </a:r>
            <a:endParaRPr lang="en-GB" sz="4100" b="1" i="0" u="sng" strike="noStrike" kern="1200" dirty="0">
              <a:effectLst/>
              <a:latin typeface="Aptos" panose="020B0004020202020204" pitchFamily="34" charset="0"/>
            </a:endParaRPr>
          </a:p>
          <a:p>
            <a:pPr marL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b="1" i="1" u="none" strike="noStrike" kern="1200" dirty="0">
                <a:effectLst/>
                <a:latin typeface="Aptos" panose="020B0004020202020204" pitchFamily="34" charset="0"/>
              </a:rPr>
              <a:t>The difference between social problems and sociological problems; perspectives on social policy and on the role of sociology in relation to policy.</a:t>
            </a:r>
            <a:endParaRPr lang="en-GB" sz="2600" b="0" i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b="1" i="1" u="none" strike="noStrike" kern="1200" dirty="0">
                <a:effectLst/>
                <a:latin typeface="Aptos" panose="020B0004020202020204" pitchFamily="34" charset="0"/>
              </a:rPr>
              <a:t>Worsley, Comte, Durkheim, Marx, Murray</a:t>
            </a:r>
            <a:endParaRPr lang="en-GB" sz="2600" b="0" i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1" u="none" strike="noStrike" kern="1200" dirty="0">
                <a:effectLst/>
                <a:latin typeface="Aptos" panose="020B0004020202020204" pitchFamily="34" charset="0"/>
              </a:rPr>
              <a:t> </a:t>
            </a:r>
            <a:endParaRPr lang="en-GB" sz="1800" b="0" i="1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17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EF495-7942-74D8-AB8A-350B66CD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/>
              <a:t>These could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C9E5-C67E-0E02-C384-9633B45C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/>
              <a:t>10 marker on paper 1 or paper 3 </a:t>
            </a:r>
          </a:p>
          <a:p>
            <a:endParaRPr lang="en-GB" sz="2000"/>
          </a:p>
          <a:p>
            <a:r>
              <a:rPr lang="en-GB" sz="2000"/>
              <a:t>Or 20 marker on paper 3 with item </a:t>
            </a:r>
          </a:p>
        </p:txBody>
      </p:sp>
      <p:pic>
        <p:nvPicPr>
          <p:cNvPr id="5" name="Picture 4" descr="A pencil drawing a line on a white surface">
            <a:extLst>
              <a:ext uri="{FF2B5EF4-FFF2-40B4-BE49-F238E27FC236}">
                <a16:creationId xmlns:a16="http://schemas.microsoft.com/office/drawing/2014/main" id="{11518777-C7FF-448D-E1E1-0C7474B22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96" r="103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7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2176-1957-BB83-A3FF-286C5199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38265"/>
            <a:ext cx="3056625" cy="2909296"/>
          </a:xfrm>
        </p:spPr>
        <p:txBody>
          <a:bodyPr anchor="t">
            <a:normAutofit/>
          </a:bodyPr>
          <a:lstStyle/>
          <a:p>
            <a:r>
              <a:rPr lang="en-GB" sz="3200"/>
              <a:t>Can you tell me the question…..?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5C575-4805-A9A2-F894-4969F355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753376"/>
            <a:ext cx="7696949" cy="5434637"/>
          </a:xfrm>
        </p:spPr>
        <p:txBody>
          <a:bodyPr>
            <a:normAutofit/>
          </a:bodyPr>
          <a:lstStyle/>
          <a:p>
            <a:r>
              <a:rPr lang="en-GB" sz="1700" b="0" i="0" dirty="0">
                <a:effectLst/>
                <a:latin typeface="Open Sans" panose="020B0606030504020204" pitchFamily="34" charset="0"/>
              </a:rPr>
              <a:t>Applying material from </a:t>
            </a:r>
            <a:r>
              <a:rPr lang="en-GB" sz="1700" b="1" i="0" dirty="0">
                <a:effectLst/>
                <a:latin typeface="Open Sans" panose="020B0606030504020204" pitchFamily="34" charset="0"/>
              </a:rPr>
              <a:t>the text</a:t>
            </a:r>
            <a:r>
              <a:rPr lang="en-GB" sz="1700" b="0" i="0" dirty="0">
                <a:effectLst/>
                <a:latin typeface="Open Sans" panose="020B0606030504020204" pitchFamily="34" charset="0"/>
              </a:rPr>
              <a:t> above and your knowledge, evaluate the usefulness of social action theories in explaining human behaviour.</a:t>
            </a:r>
          </a:p>
          <a:p>
            <a:r>
              <a:rPr lang="en-GB" sz="1700" b="0" i="0" dirty="0">
                <a:effectLst/>
                <a:latin typeface="Open Sans" panose="020B0606030504020204" pitchFamily="34" charset="0"/>
              </a:rPr>
              <a:t>Applying material from </a:t>
            </a:r>
            <a:r>
              <a:rPr lang="en-GB" sz="1700" b="1" i="0" dirty="0">
                <a:effectLst/>
                <a:latin typeface="Open Sans" panose="020B0606030504020204" pitchFamily="34" charset="0"/>
              </a:rPr>
              <a:t>the text</a:t>
            </a:r>
            <a:r>
              <a:rPr lang="en-GB" sz="1700" b="0" i="0" dirty="0">
                <a:effectLst/>
                <a:latin typeface="Open Sans" panose="020B0606030504020204" pitchFamily="34" charset="0"/>
              </a:rPr>
              <a:t> above and your knowledge, evaluate the view that theoretical factors are the most important influence on a sociologist's choice of research method.</a:t>
            </a:r>
            <a:endParaRPr lang="en-GB" sz="1700" dirty="0">
              <a:latin typeface="Open Sans" panose="020B0606030504020204" pitchFamily="34" charset="0"/>
            </a:endParaRPr>
          </a:p>
          <a:p>
            <a:r>
              <a:rPr lang="en-GB" sz="1700" b="0" i="0" dirty="0">
                <a:effectLst/>
                <a:latin typeface="Open Sans" panose="020B0606030504020204" pitchFamily="34" charset="0"/>
              </a:rPr>
              <a:t>Applying material from </a:t>
            </a:r>
            <a:r>
              <a:rPr lang="en-GB" sz="1700" b="1" i="0" dirty="0">
                <a:effectLst/>
                <a:latin typeface="Open Sans" panose="020B0606030504020204" pitchFamily="34" charset="0"/>
              </a:rPr>
              <a:t>the text</a:t>
            </a:r>
            <a:r>
              <a:rPr lang="en-GB" sz="1700" b="0" i="0" dirty="0">
                <a:effectLst/>
                <a:latin typeface="Open Sans" panose="020B0606030504020204" pitchFamily="34" charset="0"/>
              </a:rPr>
              <a:t> above and your knowledge, evaluate the view that society today should be described as postmodern.</a:t>
            </a:r>
          </a:p>
          <a:p>
            <a:r>
              <a:rPr lang="en-GB" sz="1700" b="0" i="0" dirty="0">
                <a:effectLst/>
                <a:latin typeface="Open Sans" panose="020B0606030504020204" pitchFamily="34" charset="0"/>
              </a:rPr>
              <a:t>Applying material from </a:t>
            </a:r>
            <a:r>
              <a:rPr lang="en-GB" sz="1700" b="1" i="0" dirty="0">
                <a:effectLst/>
                <a:latin typeface="Open Sans" panose="020B0606030504020204" pitchFamily="34" charset="0"/>
              </a:rPr>
              <a:t>the text</a:t>
            </a:r>
            <a:r>
              <a:rPr lang="en-GB" sz="1700" b="0" i="0" dirty="0">
                <a:effectLst/>
                <a:latin typeface="Open Sans" panose="020B0606030504020204" pitchFamily="34" charset="0"/>
              </a:rPr>
              <a:t> above and your knowledge, evaluate the contribution of Marxist approaches to understanding today's society.</a:t>
            </a:r>
          </a:p>
          <a:p>
            <a:r>
              <a:rPr lang="en-GB" sz="1700" b="0" i="0" dirty="0">
                <a:effectLst/>
                <a:latin typeface="Open Sans" panose="020B0606030504020204" pitchFamily="34" charset="0"/>
              </a:rPr>
              <a:t>Applying material from </a:t>
            </a:r>
            <a:r>
              <a:rPr lang="en-GB" sz="1700" b="1" i="0" dirty="0">
                <a:effectLst/>
                <a:latin typeface="Open Sans" panose="020B0606030504020204" pitchFamily="34" charset="0"/>
              </a:rPr>
              <a:t>the text</a:t>
            </a:r>
            <a:r>
              <a:rPr lang="en-GB" sz="1700" b="0" i="0" dirty="0">
                <a:effectLst/>
                <a:latin typeface="Open Sans" panose="020B0606030504020204" pitchFamily="34" charset="0"/>
              </a:rPr>
              <a:t> above and your knowledge, evaluate the advantages of using structured interviews in sociological research.</a:t>
            </a:r>
          </a:p>
          <a:p>
            <a:r>
              <a:rPr lang="en-GB" sz="1700" b="0" i="0" dirty="0">
                <a:effectLst/>
                <a:latin typeface="Open Sans" panose="020B0606030504020204" pitchFamily="34" charset="0"/>
              </a:rPr>
              <a:t>Applying material from </a:t>
            </a:r>
            <a:r>
              <a:rPr lang="en-GB" sz="1700" b="1" i="0" dirty="0">
                <a:effectLst/>
                <a:latin typeface="Open Sans" panose="020B0606030504020204" pitchFamily="34" charset="0"/>
              </a:rPr>
              <a:t>the text</a:t>
            </a:r>
            <a:r>
              <a:rPr lang="en-GB" sz="1700" b="0" i="0" dirty="0">
                <a:effectLst/>
                <a:latin typeface="Open Sans" panose="020B0606030504020204" pitchFamily="34" charset="0"/>
              </a:rPr>
              <a:t> above and your knowledge, evaluate the view that conflict approaches are more useful than consensus approaches to our understanding of society.</a:t>
            </a:r>
          </a:p>
          <a:p>
            <a:r>
              <a:rPr lang="en-GB" sz="1700" b="0" i="0" dirty="0">
                <a:effectLst/>
                <a:latin typeface="Open Sans" panose="020B0606030504020204" pitchFamily="34" charset="0"/>
              </a:rPr>
              <a:t>Applying material from </a:t>
            </a:r>
            <a:r>
              <a:rPr lang="en-GB" sz="1700" b="1" i="0" dirty="0">
                <a:effectLst/>
                <a:latin typeface="Open Sans" panose="020B0606030504020204" pitchFamily="34" charset="0"/>
              </a:rPr>
              <a:t>the text</a:t>
            </a:r>
            <a:r>
              <a:rPr lang="en-GB" sz="1700" b="0" i="0" dirty="0">
                <a:effectLst/>
                <a:latin typeface="Open Sans" panose="020B0606030504020204" pitchFamily="34" charset="0"/>
              </a:rPr>
              <a:t> above and your knowledge, evaluate the usefulness of interpretivist approaches to our understanding of society</a:t>
            </a:r>
            <a:r>
              <a:rPr lang="en-GB" sz="1400" b="0" i="0" dirty="0">
                <a:effectLst/>
                <a:latin typeface="Open Sans" panose="020B0606030504020204" pitchFamily="34" charset="0"/>
              </a:rPr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7955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50FF-71C3-007F-28CB-613BAA72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5F883A-D627-D930-98AC-DDE0ECB8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508" y="467832"/>
            <a:ext cx="9109938" cy="51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FE00-7323-8271-3519-19CE7040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Top 5 Interactionsim">
            <a:extLst>
              <a:ext uri="{FF2B5EF4-FFF2-40B4-BE49-F238E27FC236}">
                <a16:creationId xmlns:a16="http://schemas.microsoft.com/office/drawing/2014/main" id="{73B6ADD0-745C-21EE-25DD-C485AC9F81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49" y="520995"/>
            <a:ext cx="9686260" cy="56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1B96DDB4C5E4093D9A586BF4D7B6B" ma:contentTypeVersion="16" ma:contentTypeDescription="Create a new document." ma:contentTypeScope="" ma:versionID="fc8f1a02a1b37e1be824177aa1d111aa">
  <xsd:schema xmlns:xsd="http://www.w3.org/2001/XMLSchema" xmlns:xs="http://www.w3.org/2001/XMLSchema" xmlns:p="http://schemas.microsoft.com/office/2006/metadata/properties" xmlns:ns3="1884b4ca-d172-48fc-934f-c211f0fc4919" xmlns:ns4="8b6cce57-5574-4c8c-bf87-bfcef3d2ded6" targetNamespace="http://schemas.microsoft.com/office/2006/metadata/properties" ma:root="true" ma:fieldsID="60dbf6973f782c9a8147ec7aa0935bdc" ns3:_="" ns4:_="">
    <xsd:import namespace="1884b4ca-d172-48fc-934f-c211f0fc4919"/>
    <xsd:import namespace="8b6cce57-5574-4c8c-bf87-bfcef3d2de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4b4ca-d172-48fc-934f-c211f0fc4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cce57-5574-4c8c-bf87-bfcef3d2d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884b4ca-d172-48fc-934f-c211f0fc4919" xsi:nil="true"/>
  </documentManagement>
</p:properties>
</file>

<file path=customXml/itemProps1.xml><?xml version="1.0" encoding="utf-8"?>
<ds:datastoreItem xmlns:ds="http://schemas.openxmlformats.org/officeDocument/2006/customXml" ds:itemID="{8699669A-64CB-4473-AB78-8BC1B2F419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980ED-9444-48F3-898B-554277E9FA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4b4ca-d172-48fc-934f-c211f0fc4919"/>
    <ds:schemaRef ds:uri="8b6cce57-5574-4c8c-bf87-bfcef3d2d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E7CB4E-D086-4B55-B1DC-3A675FD06717}">
  <ds:schemaRefs>
    <ds:schemaRef ds:uri="http://purl.org/dc/elements/1.1/"/>
    <ds:schemaRef ds:uri="http://schemas.microsoft.com/office/2006/metadata/properties"/>
    <ds:schemaRef ds:uri="8b6cce57-5574-4c8c-bf87-bfcef3d2ded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884b4ca-d172-48fc-934f-c211f0fc491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494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Open Sans</vt:lpstr>
      <vt:lpstr>Office Theme</vt:lpstr>
      <vt:lpstr>Revision for theories and debates</vt:lpstr>
      <vt:lpstr>Theories are…..</vt:lpstr>
      <vt:lpstr>PowerPoint Presentation</vt:lpstr>
      <vt:lpstr>Debates are….</vt:lpstr>
      <vt:lpstr>PowerPoint Presentation</vt:lpstr>
      <vt:lpstr>These could be</vt:lpstr>
      <vt:lpstr>Can you tell me the question…..?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for theories and debates</dc:title>
  <dc:creator>Helen Bromley</dc:creator>
  <cp:lastModifiedBy>Helen Bromley</cp:lastModifiedBy>
  <cp:revision>1</cp:revision>
  <dcterms:created xsi:type="dcterms:W3CDTF">2024-03-17T19:14:50Z</dcterms:created>
  <dcterms:modified xsi:type="dcterms:W3CDTF">2024-03-17T19:54:49Z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0x010100C831B96DDB4C5E4093D9A586BF4D7B6B</vt:lpwstr>
  </property>
</Properties>
</file>