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4" r:id="rId3"/>
    <p:sldId id="283" r:id="rId4"/>
    <p:sldId id="282" r:id="rId5"/>
    <p:sldId id="281" r:id="rId6"/>
    <p:sldId id="279" r:id="rId7"/>
    <p:sldId id="277" r:id="rId8"/>
    <p:sldId id="285" r:id="rId9"/>
    <p:sldId id="287"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79D6D-899B-44EF-BC56-D5CF98C8E45B}" v="1" dt="2022-10-12T15:45:42.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Rayner" userId="7cef5c02-1cc3-43f0-8642-4bcef7fd7d9a" providerId="ADAL" clId="{72579D6D-899B-44EF-BC56-D5CF98C8E45B}"/>
    <pc:docChg chg="delSld modSld sldOrd">
      <pc:chgData name="Jo Rayner" userId="7cef5c02-1cc3-43f0-8642-4bcef7fd7d9a" providerId="ADAL" clId="{72579D6D-899B-44EF-BC56-D5CF98C8E45B}" dt="2022-10-12T15:46:35.289" v="11" actId="47"/>
      <pc:docMkLst>
        <pc:docMk/>
      </pc:docMkLst>
      <pc:sldChg chg="del">
        <pc:chgData name="Jo Rayner" userId="7cef5c02-1cc3-43f0-8642-4bcef7fd7d9a" providerId="ADAL" clId="{72579D6D-899B-44EF-BC56-D5CF98C8E45B}" dt="2022-10-12T15:45:46.573" v="0" actId="47"/>
        <pc:sldMkLst>
          <pc:docMk/>
          <pc:sldMk cId="2817556487" sldId="256"/>
        </pc:sldMkLst>
      </pc:sldChg>
      <pc:sldChg chg="del">
        <pc:chgData name="Jo Rayner" userId="7cef5c02-1cc3-43f0-8642-4bcef7fd7d9a" providerId="ADAL" clId="{72579D6D-899B-44EF-BC56-D5CF98C8E45B}" dt="2022-10-12T15:46:33.169" v="10" actId="47"/>
        <pc:sldMkLst>
          <pc:docMk/>
          <pc:sldMk cId="0" sldId="269"/>
        </pc:sldMkLst>
      </pc:sldChg>
      <pc:sldChg chg="del">
        <pc:chgData name="Jo Rayner" userId="7cef5c02-1cc3-43f0-8642-4bcef7fd7d9a" providerId="ADAL" clId="{72579D6D-899B-44EF-BC56-D5CF98C8E45B}" dt="2022-10-12T15:46:29.456" v="9" actId="47"/>
        <pc:sldMkLst>
          <pc:docMk/>
          <pc:sldMk cId="2435354892" sldId="271"/>
        </pc:sldMkLst>
      </pc:sldChg>
      <pc:sldChg chg="ord">
        <pc:chgData name="Jo Rayner" userId="7cef5c02-1cc3-43f0-8642-4bcef7fd7d9a" providerId="ADAL" clId="{72579D6D-899B-44EF-BC56-D5CF98C8E45B}" dt="2022-10-12T15:46:27.498" v="8"/>
        <pc:sldMkLst>
          <pc:docMk/>
          <pc:sldMk cId="2847447937" sldId="273"/>
        </pc:sldMkLst>
      </pc:sldChg>
      <pc:sldChg chg="ord">
        <pc:chgData name="Jo Rayner" userId="7cef5c02-1cc3-43f0-8642-4bcef7fd7d9a" providerId="ADAL" clId="{72579D6D-899B-44EF-BC56-D5CF98C8E45B}" dt="2022-10-12T15:46:24.068" v="6"/>
        <pc:sldMkLst>
          <pc:docMk/>
          <pc:sldMk cId="631052830" sldId="277"/>
        </pc:sldMkLst>
      </pc:sldChg>
      <pc:sldChg chg="modSp mod ord">
        <pc:chgData name="Jo Rayner" userId="7cef5c02-1cc3-43f0-8642-4bcef7fd7d9a" providerId="ADAL" clId="{72579D6D-899B-44EF-BC56-D5CF98C8E45B}" dt="2022-10-12T15:46:16.580" v="4" actId="114"/>
        <pc:sldMkLst>
          <pc:docMk/>
          <pc:sldMk cId="2693606846" sldId="279"/>
        </pc:sldMkLst>
        <pc:spChg chg="mod">
          <ac:chgData name="Jo Rayner" userId="7cef5c02-1cc3-43f0-8642-4bcef7fd7d9a" providerId="ADAL" clId="{72579D6D-899B-44EF-BC56-D5CF98C8E45B}" dt="2022-10-12T15:46:16.580" v="4" actId="114"/>
          <ac:spMkLst>
            <pc:docMk/>
            <pc:sldMk cId="2693606846" sldId="279"/>
            <ac:spMk id="10" creationId="{00000000-0000-0000-0000-000000000000}"/>
          </ac:spMkLst>
        </pc:spChg>
      </pc:sldChg>
      <pc:sldChg chg="del">
        <pc:chgData name="Jo Rayner" userId="7cef5c02-1cc3-43f0-8642-4bcef7fd7d9a" providerId="ADAL" clId="{72579D6D-899B-44EF-BC56-D5CF98C8E45B}" dt="2022-10-12T15:46:35.289" v="11" actId="47"/>
        <pc:sldMkLst>
          <pc:docMk/>
          <pc:sldMk cId="1042083071"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2085-1E0A-8359-54E2-DA3D3DADC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2B4B0-F70B-7EB6-1ACC-092B269AE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B10A0B-9DE8-5738-C8F1-8C32EE112DBA}"/>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5" name="Footer Placeholder 4">
            <a:extLst>
              <a:ext uri="{FF2B5EF4-FFF2-40B4-BE49-F238E27FC236}">
                <a16:creationId xmlns:a16="http://schemas.microsoft.com/office/drawing/2014/main" id="{1B04C83E-BA5A-0C17-4433-CA79D8E7CA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CEF44-436D-E554-FFEC-DD55122A41A0}"/>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45640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A989-1ADA-F0B3-2339-AEB3A411DA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8DDF3C-7A5C-8FB0-DF4A-2501E316ED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62482-7F88-F167-8FC7-983B657E3C2E}"/>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5" name="Footer Placeholder 4">
            <a:extLst>
              <a:ext uri="{FF2B5EF4-FFF2-40B4-BE49-F238E27FC236}">
                <a16:creationId xmlns:a16="http://schemas.microsoft.com/office/drawing/2014/main" id="{23A8EE19-5645-619B-31E1-F9858333D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102930-CA17-B8F8-A295-6799167D7660}"/>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383611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83193-A61D-90C4-2D4E-C99B4E3AB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F0660-610B-F9AD-29CC-D767CB43D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13569-C6A6-A1E5-3F7D-C9D1714A3DA2}"/>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5" name="Footer Placeholder 4">
            <a:extLst>
              <a:ext uri="{FF2B5EF4-FFF2-40B4-BE49-F238E27FC236}">
                <a16:creationId xmlns:a16="http://schemas.microsoft.com/office/drawing/2014/main" id="{E1A96333-3E99-E22D-CD3B-CDB71CF90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989B9-4D17-7BB6-1EDB-D26D8B7CCD04}"/>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160272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129B-4561-A0CE-9ED1-608F118148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0B1510-1BA4-2AAC-D2A2-024D27C11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A83B8B-3450-EC59-5999-F13DC8D39CEC}"/>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5" name="Footer Placeholder 4">
            <a:extLst>
              <a:ext uri="{FF2B5EF4-FFF2-40B4-BE49-F238E27FC236}">
                <a16:creationId xmlns:a16="http://schemas.microsoft.com/office/drawing/2014/main" id="{2BF9E230-39AB-5A3C-6733-32992A94D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31219-6AC9-8267-8CA7-653DAC4C9052}"/>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241856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2799-7D22-9B81-3353-66A9A4CB1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9AEC8A-8D88-16D0-C688-DF0714DC6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5C988D-4555-E7A1-FE6B-A678D1E36009}"/>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5" name="Footer Placeholder 4">
            <a:extLst>
              <a:ext uri="{FF2B5EF4-FFF2-40B4-BE49-F238E27FC236}">
                <a16:creationId xmlns:a16="http://schemas.microsoft.com/office/drawing/2014/main" id="{F0A997D0-2AD7-6999-1C2F-F8957E112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28EE8D-2E22-2AD6-CD16-C1B6A52D7E15}"/>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352088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03AA-0A0D-0565-25AB-FCDC70683B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0C17C6-343A-167A-75AA-4C12B6F77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C12B1A-6732-BB4B-803E-D0B55517F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F39212-B48B-6CA2-A23E-3AE4BBC9D2D9}"/>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6" name="Footer Placeholder 5">
            <a:extLst>
              <a:ext uri="{FF2B5EF4-FFF2-40B4-BE49-F238E27FC236}">
                <a16:creationId xmlns:a16="http://schemas.microsoft.com/office/drawing/2014/main" id="{DC18989F-C719-4604-708D-158E35EF37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B68DC-3CEC-C18B-BE28-1F5D10DBD7C6}"/>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394421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CBC4-FCCF-11F2-4FB0-A9CF08B8F4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B567B6-8868-8491-6D0A-BCE2FF1A2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0825D-C884-B6D1-E415-0316C7B5D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44AFA2-53E9-8CEF-E001-71B197786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9FD95-8E0D-25E6-E4F9-2629D9EBE4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1DD235-B362-10F4-08EA-399AF9E985C6}"/>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8" name="Footer Placeholder 7">
            <a:extLst>
              <a:ext uri="{FF2B5EF4-FFF2-40B4-BE49-F238E27FC236}">
                <a16:creationId xmlns:a16="http://schemas.microsoft.com/office/drawing/2014/main" id="{011C92E4-4DE6-B335-7494-052B39E7F9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F455E5-1774-FBDF-6C6E-64CBCC83B00C}"/>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138034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7ED6-FB9A-95ED-55AC-DE02E667E7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3D4329-EA7F-06E9-A819-F575A4EA76D0}"/>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4" name="Footer Placeholder 3">
            <a:extLst>
              <a:ext uri="{FF2B5EF4-FFF2-40B4-BE49-F238E27FC236}">
                <a16:creationId xmlns:a16="http://schemas.microsoft.com/office/drawing/2014/main" id="{9782395C-35B8-8D99-5C49-4896F6942E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7096CF-9EF0-36CC-E506-28C819C9A348}"/>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383628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7776D-BC22-7ED0-73AF-D668A36A5C71}"/>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3" name="Footer Placeholder 2">
            <a:extLst>
              <a:ext uri="{FF2B5EF4-FFF2-40B4-BE49-F238E27FC236}">
                <a16:creationId xmlns:a16="http://schemas.microsoft.com/office/drawing/2014/main" id="{2CB440AF-EA38-89F9-2F25-00AA342D17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C35FAA-8B9D-DB53-5E4B-4803F844036F}"/>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385062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E3B6-8A80-A689-25F8-5A3EC0BD6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B3F75A-4894-50EB-5D5C-5723D53C9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37AD07-8C00-F001-F30B-C091E1BFE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7960F-3DAC-EA22-580E-5DCD8B02288F}"/>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6" name="Footer Placeholder 5">
            <a:extLst>
              <a:ext uri="{FF2B5EF4-FFF2-40B4-BE49-F238E27FC236}">
                <a16:creationId xmlns:a16="http://schemas.microsoft.com/office/drawing/2014/main" id="{D7B6FDC9-BA8E-02AB-4E7B-56BDD6E190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B75586-2D67-B78B-B58D-771EB237F656}"/>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9866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E75-0672-7698-55FE-B38BE737B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18BD1E-F0B2-C55F-6519-AD70B10C4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FE9B3F-5A2C-8AB3-9EA1-B2C521A2F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AAC84-C9D1-9CCD-C468-9440BE68D1E3}"/>
              </a:ext>
            </a:extLst>
          </p:cNvPr>
          <p:cNvSpPr>
            <a:spLocks noGrp="1"/>
          </p:cNvSpPr>
          <p:nvPr>
            <p:ph type="dt" sz="half" idx="10"/>
          </p:nvPr>
        </p:nvSpPr>
        <p:spPr/>
        <p:txBody>
          <a:bodyPr/>
          <a:lstStyle/>
          <a:p>
            <a:fld id="{956C80D7-BC80-473B-89CA-4A32954F841A}" type="datetimeFigureOut">
              <a:rPr lang="en-GB" smtClean="0"/>
              <a:t>12/10/2022</a:t>
            </a:fld>
            <a:endParaRPr lang="en-GB"/>
          </a:p>
        </p:txBody>
      </p:sp>
      <p:sp>
        <p:nvSpPr>
          <p:cNvPr id="6" name="Footer Placeholder 5">
            <a:extLst>
              <a:ext uri="{FF2B5EF4-FFF2-40B4-BE49-F238E27FC236}">
                <a16:creationId xmlns:a16="http://schemas.microsoft.com/office/drawing/2014/main" id="{3CC10CC3-92B0-6308-3034-F4F44181E8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CF4BD8-6252-AFA8-38EE-1BA86B9D4178}"/>
              </a:ext>
            </a:extLst>
          </p:cNvPr>
          <p:cNvSpPr>
            <a:spLocks noGrp="1"/>
          </p:cNvSpPr>
          <p:nvPr>
            <p:ph type="sldNum" sz="quarter" idx="12"/>
          </p:nvPr>
        </p:nvSpPr>
        <p:spPr/>
        <p:txBody>
          <a:bodyPr/>
          <a:lstStyle/>
          <a:p>
            <a:fld id="{5D8DE95C-D610-4C30-86C4-963ACA5B2AD0}" type="slidenum">
              <a:rPr lang="en-GB" smtClean="0"/>
              <a:t>‹#›</a:t>
            </a:fld>
            <a:endParaRPr lang="en-GB"/>
          </a:p>
        </p:txBody>
      </p:sp>
    </p:spTree>
    <p:extLst>
      <p:ext uri="{BB962C8B-B14F-4D97-AF65-F5344CB8AC3E}">
        <p14:creationId xmlns:p14="http://schemas.microsoft.com/office/powerpoint/2010/main" val="44628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5C6BF-813E-4C15-F7A9-998E60D1A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97C20D-6DDD-FCE0-7078-421AE2849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1FE34-955A-5BF0-076B-CCA8ED9C0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C80D7-BC80-473B-89CA-4A32954F841A}" type="datetimeFigureOut">
              <a:rPr lang="en-GB" smtClean="0"/>
              <a:t>12/10/2022</a:t>
            </a:fld>
            <a:endParaRPr lang="en-GB"/>
          </a:p>
        </p:txBody>
      </p:sp>
      <p:sp>
        <p:nvSpPr>
          <p:cNvPr id="5" name="Footer Placeholder 4">
            <a:extLst>
              <a:ext uri="{FF2B5EF4-FFF2-40B4-BE49-F238E27FC236}">
                <a16:creationId xmlns:a16="http://schemas.microsoft.com/office/drawing/2014/main" id="{3D2C8F6B-3A03-52C9-3273-264585EB4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7E2165-348F-277D-2B12-E232F3F9A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DE95C-D610-4C30-86C4-963ACA5B2AD0}" type="slidenum">
              <a:rPr lang="en-GB" smtClean="0"/>
              <a:t>‹#›</a:t>
            </a:fld>
            <a:endParaRPr lang="en-GB"/>
          </a:p>
        </p:txBody>
      </p:sp>
    </p:spTree>
    <p:extLst>
      <p:ext uri="{BB962C8B-B14F-4D97-AF65-F5344CB8AC3E}">
        <p14:creationId xmlns:p14="http://schemas.microsoft.com/office/powerpoint/2010/main" val="3503585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GcT1-XaWgk"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www.youtube.com/watch?v=lhF5G2k45v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463" y="1776706"/>
            <a:ext cx="5025404" cy="4320052"/>
          </a:xfrm>
          <a:prstGeom prst="rect">
            <a:avLst/>
          </a:prstGeom>
        </p:spPr>
      </p:pic>
      <p:sp>
        <p:nvSpPr>
          <p:cNvPr id="2" name="Title 1"/>
          <p:cNvSpPr>
            <a:spLocks noGrp="1"/>
          </p:cNvSpPr>
          <p:nvPr>
            <p:ph type="title"/>
          </p:nvPr>
        </p:nvSpPr>
        <p:spPr>
          <a:xfrm>
            <a:off x="1847850" y="404664"/>
            <a:ext cx="8362950" cy="720874"/>
          </a:xfrm>
        </p:spPr>
        <p:txBody>
          <a:bodyPr>
            <a:normAutofit/>
          </a:bodyPr>
          <a:lstStyle/>
          <a:p>
            <a:pPr algn="l"/>
            <a:r>
              <a:rPr lang="en-GB" sz="2800" b="1" dirty="0"/>
              <a:t>Identify the plant, animal and bacterial cell</a:t>
            </a:r>
          </a:p>
        </p:txBody>
      </p:sp>
      <p:sp>
        <p:nvSpPr>
          <p:cNvPr id="5" name="TextBox 4"/>
          <p:cNvSpPr txBox="1"/>
          <p:nvPr/>
        </p:nvSpPr>
        <p:spPr>
          <a:xfrm>
            <a:off x="1847850" y="1340768"/>
            <a:ext cx="8568630" cy="400110"/>
          </a:xfrm>
          <a:prstGeom prst="rect">
            <a:avLst/>
          </a:prstGeom>
          <a:noFill/>
        </p:spPr>
        <p:txBody>
          <a:bodyPr wrap="square" rtlCol="0">
            <a:spAutoFit/>
          </a:bodyPr>
          <a:lstStyle/>
          <a:p>
            <a:r>
              <a:rPr lang="en-GB" sz="2000" dirty="0"/>
              <a:t>What are the main differences between these cells?</a:t>
            </a:r>
          </a:p>
        </p:txBody>
      </p:sp>
      <p:sp>
        <p:nvSpPr>
          <p:cNvPr id="6" name="TextBox 5"/>
          <p:cNvSpPr txBox="1"/>
          <p:nvPr/>
        </p:nvSpPr>
        <p:spPr>
          <a:xfrm>
            <a:off x="2063552" y="2420888"/>
            <a:ext cx="1440160" cy="400110"/>
          </a:xfrm>
          <a:prstGeom prst="rect">
            <a:avLst/>
          </a:prstGeom>
          <a:noFill/>
        </p:spPr>
        <p:txBody>
          <a:bodyPr wrap="square" rtlCol="0">
            <a:spAutoFit/>
          </a:bodyPr>
          <a:lstStyle/>
          <a:p>
            <a:pPr algn="ctr"/>
            <a:r>
              <a:rPr lang="en-GB" sz="2000" dirty="0"/>
              <a:t>Cell 1</a:t>
            </a:r>
          </a:p>
        </p:txBody>
      </p:sp>
      <p:sp>
        <p:nvSpPr>
          <p:cNvPr id="7" name="TextBox 6"/>
          <p:cNvSpPr txBox="1"/>
          <p:nvPr/>
        </p:nvSpPr>
        <p:spPr>
          <a:xfrm>
            <a:off x="8904312" y="2420888"/>
            <a:ext cx="1440160" cy="400110"/>
          </a:xfrm>
          <a:prstGeom prst="rect">
            <a:avLst/>
          </a:prstGeom>
          <a:noFill/>
        </p:spPr>
        <p:txBody>
          <a:bodyPr wrap="square" rtlCol="0">
            <a:spAutoFit/>
          </a:bodyPr>
          <a:lstStyle/>
          <a:p>
            <a:pPr algn="ctr"/>
            <a:r>
              <a:rPr lang="en-GB" sz="2000" dirty="0"/>
              <a:t>Cell 2</a:t>
            </a:r>
          </a:p>
        </p:txBody>
      </p:sp>
      <p:sp>
        <p:nvSpPr>
          <p:cNvPr id="9" name="TextBox 8"/>
          <p:cNvSpPr txBox="1"/>
          <p:nvPr/>
        </p:nvSpPr>
        <p:spPr>
          <a:xfrm>
            <a:off x="2063552" y="5301208"/>
            <a:ext cx="1440160" cy="400110"/>
          </a:xfrm>
          <a:prstGeom prst="rect">
            <a:avLst/>
          </a:prstGeom>
          <a:noFill/>
        </p:spPr>
        <p:txBody>
          <a:bodyPr wrap="square" rtlCol="0">
            <a:spAutoFit/>
          </a:bodyPr>
          <a:lstStyle/>
          <a:p>
            <a:pPr algn="ctr"/>
            <a:r>
              <a:rPr lang="en-GB" sz="2000" dirty="0"/>
              <a:t>Cell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7" y="1340768"/>
            <a:ext cx="8479773" cy="4365678"/>
          </a:xfrm>
          <a:prstGeom prst="rect">
            <a:avLst/>
          </a:prstGeom>
        </p:spPr>
      </p:pic>
    </p:spTree>
    <p:extLst>
      <p:ext uri="{BB962C8B-B14F-4D97-AF65-F5344CB8AC3E}">
        <p14:creationId xmlns:p14="http://schemas.microsoft.com/office/powerpoint/2010/main" val="284744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548681"/>
            <a:ext cx="8869336" cy="5350213"/>
          </a:xfrm>
          <a:prstGeom prst="rect">
            <a:avLst/>
          </a:prstGeom>
        </p:spPr>
      </p:pic>
    </p:spTree>
    <p:extLst>
      <p:ext uri="{BB962C8B-B14F-4D97-AF65-F5344CB8AC3E}">
        <p14:creationId xmlns:p14="http://schemas.microsoft.com/office/powerpoint/2010/main" val="93132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260648"/>
            <a:ext cx="3996648" cy="6124754"/>
          </a:xfrm>
          <a:prstGeom prst="rect">
            <a:avLst/>
          </a:prstGeom>
          <a:noFill/>
        </p:spPr>
        <p:txBody>
          <a:bodyPr wrap="square" rtlCol="0">
            <a:spAutoFit/>
          </a:bodyPr>
          <a:lstStyle/>
          <a:p>
            <a:r>
              <a:rPr lang="en-GB" sz="2800" b="1" i="1" dirty="0">
                <a:solidFill>
                  <a:srgbClr val="FF0000"/>
                </a:solidFill>
              </a:rPr>
              <a:t>Eukaryotic</a:t>
            </a:r>
            <a:r>
              <a:rPr lang="en-GB" sz="2800" dirty="0"/>
              <a:t> cells have a </a:t>
            </a:r>
            <a:r>
              <a:rPr lang="en-GB" sz="2800" dirty="0">
                <a:solidFill>
                  <a:srgbClr val="FF0000"/>
                </a:solidFill>
              </a:rPr>
              <a:t>true nucleus</a:t>
            </a:r>
            <a:r>
              <a:rPr lang="en-GB" sz="2800" dirty="0"/>
              <a:t>. (Eukaryotic means ‘good nucleus’). </a:t>
            </a:r>
            <a:r>
              <a:rPr lang="en-GB" sz="2800" dirty="0">
                <a:solidFill>
                  <a:srgbClr val="FF0000"/>
                </a:solidFill>
              </a:rPr>
              <a:t>Most living things</a:t>
            </a:r>
            <a:r>
              <a:rPr lang="en-GB" sz="2800" dirty="0"/>
              <a:t> have eukaryotic cells. </a:t>
            </a:r>
          </a:p>
          <a:p>
            <a:r>
              <a:rPr lang="en-GB" sz="2800" b="1" i="1" dirty="0">
                <a:solidFill>
                  <a:srgbClr val="00B0F0"/>
                </a:solidFill>
              </a:rPr>
              <a:t>Prokaryotic</a:t>
            </a:r>
            <a:r>
              <a:rPr lang="en-GB" sz="2800" dirty="0"/>
              <a:t> cells do </a:t>
            </a:r>
            <a:r>
              <a:rPr lang="en-GB" sz="2800" dirty="0">
                <a:solidFill>
                  <a:srgbClr val="00B0F0"/>
                </a:solidFill>
              </a:rPr>
              <a:t>NOT</a:t>
            </a:r>
            <a:r>
              <a:rPr lang="en-GB" sz="2800" dirty="0"/>
              <a:t> have a true nucleus. They just have an ‘area’ in the cell where most of the DNA is kept (sometimes called a </a:t>
            </a:r>
            <a:r>
              <a:rPr lang="en-GB" sz="2800" dirty="0">
                <a:solidFill>
                  <a:srgbClr val="00B0F0"/>
                </a:solidFill>
              </a:rPr>
              <a:t>nucleoid</a:t>
            </a:r>
            <a:r>
              <a:rPr lang="en-GB" sz="2800" dirty="0"/>
              <a:t>). </a:t>
            </a:r>
            <a:r>
              <a:rPr lang="en-GB" sz="2800" dirty="0">
                <a:solidFill>
                  <a:srgbClr val="00B0F0"/>
                </a:solidFill>
              </a:rPr>
              <a:t>Bacteria</a:t>
            </a:r>
            <a:r>
              <a:rPr lang="en-GB" sz="2800" dirty="0"/>
              <a:t> are the only living things with prokaryotic cells.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397" y="2264810"/>
            <a:ext cx="5103219" cy="3078394"/>
          </a:xfrm>
          <a:prstGeom prst="rect">
            <a:avLst/>
          </a:prstGeom>
        </p:spPr>
      </p:pic>
      <p:sp>
        <p:nvSpPr>
          <p:cNvPr id="5" name="TextBox 4"/>
          <p:cNvSpPr txBox="1"/>
          <p:nvPr/>
        </p:nvSpPr>
        <p:spPr>
          <a:xfrm>
            <a:off x="5400397" y="1007236"/>
            <a:ext cx="5054885" cy="461665"/>
          </a:xfrm>
          <a:prstGeom prst="rect">
            <a:avLst/>
          </a:prstGeom>
          <a:solidFill>
            <a:srgbClr val="FF00FF"/>
          </a:solidFill>
        </p:spPr>
        <p:txBody>
          <a:bodyPr wrap="square" rtlCol="0">
            <a:spAutoFit/>
          </a:bodyPr>
          <a:lstStyle/>
          <a:p>
            <a:r>
              <a:rPr lang="en-GB" sz="2400" b="1" dirty="0"/>
              <a:t>PROKARYOTE vs EUKARYOTE</a:t>
            </a:r>
          </a:p>
        </p:txBody>
      </p:sp>
    </p:spTree>
    <p:extLst>
      <p:ext uri="{BB962C8B-B14F-4D97-AF65-F5344CB8AC3E}">
        <p14:creationId xmlns:p14="http://schemas.microsoft.com/office/powerpoint/2010/main" val="155954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296" y="1136960"/>
            <a:ext cx="8096516" cy="5721041"/>
          </a:xfrm>
          <a:prstGeom prst="rect">
            <a:avLst/>
          </a:prstGeom>
        </p:spPr>
      </p:pic>
      <p:sp>
        <p:nvSpPr>
          <p:cNvPr id="3" name="TextBox 2"/>
          <p:cNvSpPr txBox="1"/>
          <p:nvPr/>
        </p:nvSpPr>
        <p:spPr>
          <a:xfrm>
            <a:off x="1919536" y="260649"/>
            <a:ext cx="8208912" cy="954107"/>
          </a:xfrm>
          <a:prstGeom prst="rect">
            <a:avLst/>
          </a:prstGeom>
          <a:noFill/>
        </p:spPr>
        <p:txBody>
          <a:bodyPr wrap="square" rtlCol="0">
            <a:spAutoFit/>
          </a:bodyPr>
          <a:lstStyle/>
          <a:p>
            <a:pPr algn="ctr"/>
            <a:r>
              <a:rPr lang="en-GB" sz="2800" b="1" dirty="0"/>
              <a:t>THE ‘OLD’ SYSTEM OF CLASSIFICATION: THE FIVE KINGDOMS OF LIFE</a:t>
            </a:r>
          </a:p>
        </p:txBody>
      </p:sp>
    </p:spTree>
    <p:extLst>
      <p:ext uri="{BB962C8B-B14F-4D97-AF65-F5344CB8AC3E}">
        <p14:creationId xmlns:p14="http://schemas.microsoft.com/office/powerpoint/2010/main" val="257099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571" y="28637"/>
            <a:ext cx="7704856" cy="646331"/>
          </a:xfrm>
          <a:prstGeom prst="rect">
            <a:avLst/>
          </a:prstGeom>
          <a:solidFill>
            <a:srgbClr val="FF0000"/>
          </a:solidFill>
        </p:spPr>
        <p:txBody>
          <a:bodyPr wrap="square" rtlCol="0">
            <a:spAutoFit/>
          </a:bodyPr>
          <a:lstStyle/>
          <a:p>
            <a:pPr algn="ctr"/>
            <a:r>
              <a:rPr lang="en-GB" sz="3600" b="1" dirty="0">
                <a:solidFill>
                  <a:schemeClr val="bg1"/>
                </a:solidFill>
              </a:rPr>
              <a:t>THE DOMAINS OF LIFE</a:t>
            </a:r>
          </a:p>
        </p:txBody>
      </p:sp>
      <p:sp>
        <p:nvSpPr>
          <p:cNvPr id="3" name="TextBox 2"/>
          <p:cNvSpPr txBox="1"/>
          <p:nvPr/>
        </p:nvSpPr>
        <p:spPr>
          <a:xfrm>
            <a:off x="1847527" y="674967"/>
            <a:ext cx="8496944" cy="1815882"/>
          </a:xfrm>
          <a:prstGeom prst="rect">
            <a:avLst/>
          </a:prstGeom>
          <a:noFill/>
        </p:spPr>
        <p:txBody>
          <a:bodyPr wrap="square" rtlCol="0">
            <a:spAutoFit/>
          </a:bodyPr>
          <a:lstStyle/>
          <a:p>
            <a:r>
              <a:rPr lang="en-GB" sz="2800" dirty="0"/>
              <a:t>Living things used to be divided into five KINGDOMS based on what their cells are like. The current system uses three DOMAINS, above the level of kingdom. This classification is also based on cell structure.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2490849"/>
            <a:ext cx="8945805" cy="4025612"/>
          </a:xfrm>
          <a:prstGeom prst="rect">
            <a:avLst/>
          </a:prstGeom>
        </p:spPr>
      </p:pic>
    </p:spTree>
    <p:extLst>
      <p:ext uri="{BB962C8B-B14F-4D97-AF65-F5344CB8AC3E}">
        <p14:creationId xmlns:p14="http://schemas.microsoft.com/office/powerpoint/2010/main" val="256180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105" y="1484785"/>
            <a:ext cx="6327509" cy="54911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391" y="4509120"/>
            <a:ext cx="2096559" cy="23488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115149" y="-72189"/>
            <a:ext cx="1505879" cy="20882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1918" y="249217"/>
            <a:ext cx="2116529" cy="13520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3724" y="1443771"/>
            <a:ext cx="1871193" cy="126876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295" y="2752401"/>
            <a:ext cx="2555776" cy="143868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5002" y="4890575"/>
            <a:ext cx="1632140" cy="175713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4469" y="4378890"/>
            <a:ext cx="2047784" cy="2374771"/>
          </a:xfrm>
          <a:prstGeom prst="rect">
            <a:avLst/>
          </a:prstGeom>
        </p:spPr>
      </p:pic>
      <p:sp>
        <p:nvSpPr>
          <p:cNvPr id="10" name="TextBox 9"/>
          <p:cNvSpPr txBox="1"/>
          <p:nvPr/>
        </p:nvSpPr>
        <p:spPr>
          <a:xfrm>
            <a:off x="6528160" y="149543"/>
            <a:ext cx="3960440" cy="1200329"/>
          </a:xfrm>
          <a:prstGeom prst="rect">
            <a:avLst/>
          </a:prstGeom>
          <a:solidFill>
            <a:srgbClr val="FFFF00"/>
          </a:solidFill>
        </p:spPr>
        <p:txBody>
          <a:bodyPr wrap="square" rtlCol="0">
            <a:spAutoFit/>
          </a:bodyPr>
          <a:lstStyle/>
          <a:p>
            <a:r>
              <a:rPr lang="en-GB" sz="2400" dirty="0"/>
              <a:t>THE NEW SYSTEM OF CLASSIFICATION: THE THREE </a:t>
            </a:r>
            <a:r>
              <a:rPr lang="en-GB" sz="2400" b="1" i="1" dirty="0"/>
              <a:t>DOMAINS</a:t>
            </a:r>
            <a:r>
              <a:rPr lang="en-GB" sz="2400" dirty="0"/>
              <a:t> OF LIFE</a:t>
            </a:r>
          </a:p>
        </p:txBody>
      </p:sp>
    </p:spTree>
    <p:extLst>
      <p:ext uri="{BB962C8B-B14F-4D97-AF65-F5344CB8AC3E}">
        <p14:creationId xmlns:p14="http://schemas.microsoft.com/office/powerpoint/2010/main" val="269360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91545" y="2430370"/>
          <a:ext cx="7632849" cy="1833880"/>
        </p:xfrm>
        <a:graphic>
          <a:graphicData uri="http://schemas.openxmlformats.org/drawingml/2006/table">
            <a:tbl>
              <a:tblPr firstRow="1" bandRow="1"/>
              <a:tblGrid>
                <a:gridCol w="2544283">
                  <a:extLst>
                    <a:ext uri="{9D8B030D-6E8A-4147-A177-3AD203B41FA5}">
                      <a16:colId xmlns:a16="http://schemas.microsoft.com/office/drawing/2014/main" val="20000"/>
                    </a:ext>
                  </a:extLst>
                </a:gridCol>
                <a:gridCol w="2544283">
                  <a:extLst>
                    <a:ext uri="{9D8B030D-6E8A-4147-A177-3AD203B41FA5}">
                      <a16:colId xmlns:a16="http://schemas.microsoft.com/office/drawing/2014/main" val="20001"/>
                    </a:ext>
                  </a:extLst>
                </a:gridCol>
                <a:gridCol w="2544283">
                  <a:extLst>
                    <a:ext uri="{9D8B030D-6E8A-4147-A177-3AD203B41FA5}">
                      <a16:colId xmlns:a16="http://schemas.microsoft.com/office/drawing/2014/main" val="20002"/>
                    </a:ext>
                  </a:extLst>
                </a:gridCol>
              </a:tblGrid>
              <a:tr h="370840">
                <a:tc gridSpan="3">
                  <a:txBody>
                    <a:bodyPr/>
                    <a:lstStyle/>
                    <a:p>
                      <a:pPr algn="ctr"/>
                      <a:r>
                        <a:rPr lang="en-GB" sz="2800" dirty="0"/>
                        <a:t>FEATURES OF DOMAIN</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2800" dirty="0"/>
                        <a:t>BACTERIA (PROKARYOTES)</a:t>
                      </a:r>
                    </a:p>
                  </a:txBody>
                  <a:tcPr/>
                </a:tc>
                <a:tc>
                  <a:txBody>
                    <a:bodyPr/>
                    <a:lstStyle/>
                    <a:p>
                      <a:r>
                        <a:rPr lang="en-GB" sz="2800" dirty="0"/>
                        <a:t>ARCHAEA</a:t>
                      </a:r>
                    </a:p>
                  </a:txBody>
                  <a:tcPr/>
                </a:tc>
                <a:tc>
                  <a:txBody>
                    <a:bodyPr/>
                    <a:lstStyle/>
                    <a:p>
                      <a:r>
                        <a:rPr lang="en-GB" sz="2800" dirty="0"/>
                        <a:t>EUKARYA</a:t>
                      </a:r>
                    </a:p>
                  </a:txBody>
                  <a:tcPr/>
                </a:tc>
                <a:extLst>
                  <a:ext uri="{0D108BD9-81ED-4DB2-BD59-A6C34878D82A}">
                    <a16:rowId xmlns:a16="http://schemas.microsoft.com/office/drawing/2014/main" val="10001"/>
                  </a:ext>
                </a:extLst>
              </a:tr>
              <a:tr h="37084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1883666" y="170947"/>
            <a:ext cx="3024336" cy="523220"/>
          </a:xfrm>
          <a:prstGeom prst="rect">
            <a:avLst/>
          </a:prstGeom>
          <a:solidFill>
            <a:srgbClr val="FFFF00"/>
          </a:solidFill>
        </p:spPr>
        <p:txBody>
          <a:bodyPr wrap="square" rtlCol="0">
            <a:spAutoFit/>
          </a:bodyPr>
          <a:lstStyle/>
          <a:p>
            <a:r>
              <a:rPr lang="en-GB" sz="2800" dirty="0"/>
              <a:t>Prokaryotic cells</a:t>
            </a:r>
          </a:p>
        </p:txBody>
      </p:sp>
      <p:sp>
        <p:nvSpPr>
          <p:cNvPr id="4" name="TextBox 3"/>
          <p:cNvSpPr txBox="1"/>
          <p:nvPr/>
        </p:nvSpPr>
        <p:spPr>
          <a:xfrm>
            <a:off x="5351484" y="413800"/>
            <a:ext cx="2544717" cy="523220"/>
          </a:xfrm>
          <a:prstGeom prst="rect">
            <a:avLst/>
          </a:prstGeom>
          <a:solidFill>
            <a:schemeClr val="accent5">
              <a:lumMod val="20000"/>
              <a:lumOff val="80000"/>
            </a:schemeClr>
          </a:solidFill>
        </p:spPr>
        <p:txBody>
          <a:bodyPr wrap="square" rtlCol="0">
            <a:spAutoFit/>
          </a:bodyPr>
          <a:lstStyle/>
          <a:p>
            <a:r>
              <a:rPr lang="en-GB" sz="2800" dirty="0"/>
              <a:t>Eukaryotic cells</a:t>
            </a:r>
          </a:p>
        </p:txBody>
      </p:sp>
      <p:sp>
        <p:nvSpPr>
          <p:cNvPr id="5" name="TextBox 4"/>
          <p:cNvSpPr txBox="1"/>
          <p:nvPr/>
        </p:nvSpPr>
        <p:spPr>
          <a:xfrm>
            <a:off x="1703906" y="962236"/>
            <a:ext cx="3672408" cy="1384995"/>
          </a:xfrm>
          <a:prstGeom prst="rect">
            <a:avLst/>
          </a:prstGeom>
          <a:solidFill>
            <a:schemeClr val="accent6">
              <a:lumMod val="40000"/>
              <a:lumOff val="60000"/>
            </a:schemeClr>
          </a:solidFill>
        </p:spPr>
        <p:txBody>
          <a:bodyPr wrap="square" rtlCol="0">
            <a:spAutoFit/>
          </a:bodyPr>
          <a:lstStyle/>
          <a:p>
            <a:r>
              <a:rPr lang="en-GB" sz="2800" dirty="0"/>
              <a:t>Contains kingdoms of Animals, Plants, Fungi and </a:t>
            </a:r>
            <a:r>
              <a:rPr lang="en-GB" sz="2800" dirty="0" err="1"/>
              <a:t>Protists</a:t>
            </a:r>
            <a:r>
              <a:rPr lang="en-GB" sz="2800" dirty="0"/>
              <a:t> </a:t>
            </a:r>
          </a:p>
        </p:txBody>
      </p:sp>
      <p:sp>
        <p:nvSpPr>
          <p:cNvPr id="6" name="TextBox 5"/>
          <p:cNvSpPr txBox="1"/>
          <p:nvPr/>
        </p:nvSpPr>
        <p:spPr>
          <a:xfrm>
            <a:off x="6672064" y="1412777"/>
            <a:ext cx="2304256" cy="954107"/>
          </a:xfrm>
          <a:prstGeom prst="rect">
            <a:avLst/>
          </a:prstGeom>
          <a:solidFill>
            <a:srgbClr val="FF99FF"/>
          </a:solidFill>
        </p:spPr>
        <p:txBody>
          <a:bodyPr wrap="square" rtlCol="0">
            <a:spAutoFit/>
          </a:bodyPr>
          <a:lstStyle/>
          <a:p>
            <a:r>
              <a:rPr lang="en-GB" sz="2800" dirty="0"/>
              <a:t>No true nucleus</a:t>
            </a:r>
          </a:p>
        </p:txBody>
      </p:sp>
      <p:sp>
        <p:nvSpPr>
          <p:cNvPr id="7" name="TextBox 6"/>
          <p:cNvSpPr txBox="1"/>
          <p:nvPr/>
        </p:nvSpPr>
        <p:spPr>
          <a:xfrm>
            <a:off x="6168009" y="4121724"/>
            <a:ext cx="4356483" cy="954107"/>
          </a:xfrm>
          <a:prstGeom prst="rect">
            <a:avLst/>
          </a:prstGeom>
          <a:solidFill>
            <a:srgbClr val="FFC000"/>
          </a:solidFill>
        </p:spPr>
        <p:txBody>
          <a:bodyPr wrap="square" rtlCol="0">
            <a:spAutoFit/>
          </a:bodyPr>
          <a:lstStyle/>
          <a:p>
            <a:r>
              <a:rPr lang="en-GB" sz="2800" dirty="0"/>
              <a:t>No true membrane-bound organelles.</a:t>
            </a:r>
          </a:p>
        </p:txBody>
      </p:sp>
      <p:sp>
        <p:nvSpPr>
          <p:cNvPr id="8" name="TextBox 7"/>
          <p:cNvSpPr txBox="1"/>
          <p:nvPr/>
        </p:nvSpPr>
        <p:spPr>
          <a:xfrm>
            <a:off x="1775520" y="4048572"/>
            <a:ext cx="3816424" cy="1384995"/>
          </a:xfrm>
          <a:prstGeom prst="rect">
            <a:avLst/>
          </a:prstGeom>
          <a:solidFill>
            <a:srgbClr val="CC99FF"/>
          </a:solidFill>
        </p:spPr>
        <p:txBody>
          <a:bodyPr wrap="square" rtlCol="0">
            <a:spAutoFit/>
          </a:bodyPr>
          <a:lstStyle/>
          <a:p>
            <a:r>
              <a:rPr lang="en-GB" sz="2800" dirty="0"/>
              <a:t>Often live in extreme environments </a:t>
            </a:r>
            <a:r>
              <a:rPr lang="en-GB" sz="2800" dirty="0" err="1"/>
              <a:t>eg</a:t>
            </a:r>
            <a:r>
              <a:rPr lang="en-GB" sz="2800" dirty="0"/>
              <a:t> high salinity or temperatures</a:t>
            </a:r>
          </a:p>
        </p:txBody>
      </p:sp>
      <p:sp>
        <p:nvSpPr>
          <p:cNvPr id="9" name="TextBox 8"/>
          <p:cNvSpPr txBox="1"/>
          <p:nvPr/>
        </p:nvSpPr>
        <p:spPr>
          <a:xfrm>
            <a:off x="6168008" y="5131619"/>
            <a:ext cx="3456384" cy="523220"/>
          </a:xfrm>
          <a:prstGeom prst="rect">
            <a:avLst/>
          </a:prstGeom>
          <a:solidFill>
            <a:srgbClr val="FFFFCC"/>
          </a:solidFill>
        </p:spPr>
        <p:txBody>
          <a:bodyPr wrap="square" rtlCol="0">
            <a:spAutoFit/>
          </a:bodyPr>
          <a:lstStyle/>
          <a:p>
            <a:r>
              <a:rPr lang="en-GB" sz="2800" dirty="0"/>
              <a:t>True nucleus</a:t>
            </a:r>
          </a:p>
        </p:txBody>
      </p:sp>
      <p:sp>
        <p:nvSpPr>
          <p:cNvPr id="11" name="TextBox 10"/>
          <p:cNvSpPr txBox="1"/>
          <p:nvPr/>
        </p:nvSpPr>
        <p:spPr>
          <a:xfrm>
            <a:off x="7428148" y="5766417"/>
            <a:ext cx="3096344" cy="954107"/>
          </a:xfrm>
          <a:prstGeom prst="rect">
            <a:avLst/>
          </a:prstGeom>
          <a:solidFill>
            <a:srgbClr val="92D050"/>
          </a:solidFill>
        </p:spPr>
        <p:txBody>
          <a:bodyPr wrap="square" rtlCol="0">
            <a:spAutoFit/>
          </a:bodyPr>
          <a:lstStyle/>
          <a:p>
            <a:r>
              <a:rPr lang="en-GB" sz="2800" dirty="0"/>
              <a:t>organelles with membranes</a:t>
            </a:r>
          </a:p>
        </p:txBody>
      </p:sp>
      <p:sp>
        <p:nvSpPr>
          <p:cNvPr id="12" name="TextBox 11"/>
          <p:cNvSpPr txBox="1"/>
          <p:nvPr/>
        </p:nvSpPr>
        <p:spPr>
          <a:xfrm>
            <a:off x="8112224" y="332657"/>
            <a:ext cx="2232248" cy="954107"/>
          </a:xfrm>
          <a:prstGeom prst="rect">
            <a:avLst/>
          </a:prstGeom>
          <a:solidFill>
            <a:schemeClr val="accent4">
              <a:lumMod val="20000"/>
              <a:lumOff val="80000"/>
            </a:schemeClr>
          </a:solidFill>
        </p:spPr>
        <p:txBody>
          <a:bodyPr wrap="square" rtlCol="0">
            <a:spAutoFit/>
          </a:bodyPr>
          <a:lstStyle/>
          <a:p>
            <a:r>
              <a:rPr lang="en-GB" sz="2800" dirty="0"/>
              <a:t>The most ancient group</a:t>
            </a:r>
          </a:p>
        </p:txBody>
      </p:sp>
      <p:sp>
        <p:nvSpPr>
          <p:cNvPr id="13" name="TextBox 12"/>
          <p:cNvSpPr txBox="1"/>
          <p:nvPr/>
        </p:nvSpPr>
        <p:spPr>
          <a:xfrm>
            <a:off x="1775520" y="5768390"/>
            <a:ext cx="2160240" cy="954107"/>
          </a:xfrm>
          <a:prstGeom prst="rect">
            <a:avLst/>
          </a:prstGeom>
          <a:solidFill>
            <a:srgbClr val="00B0F0"/>
          </a:solidFill>
        </p:spPr>
        <p:txBody>
          <a:bodyPr wrap="square" rtlCol="0">
            <a:spAutoFit/>
          </a:bodyPr>
          <a:lstStyle/>
          <a:p>
            <a:r>
              <a:rPr lang="en-GB" sz="2800"/>
              <a:t>Always unicellular</a:t>
            </a:r>
            <a:endParaRPr lang="en-GB" sz="2800" dirty="0"/>
          </a:p>
        </p:txBody>
      </p:sp>
      <p:sp>
        <p:nvSpPr>
          <p:cNvPr id="14" name="TextBox 13"/>
          <p:cNvSpPr txBox="1"/>
          <p:nvPr/>
        </p:nvSpPr>
        <p:spPr>
          <a:xfrm>
            <a:off x="4079776" y="5876112"/>
            <a:ext cx="2304256" cy="954107"/>
          </a:xfrm>
          <a:prstGeom prst="rect">
            <a:avLst/>
          </a:prstGeom>
          <a:solidFill>
            <a:srgbClr val="FF0000"/>
          </a:solidFill>
        </p:spPr>
        <p:txBody>
          <a:bodyPr wrap="square" rtlCol="0">
            <a:spAutoFit/>
          </a:bodyPr>
          <a:lstStyle/>
          <a:p>
            <a:r>
              <a:rPr lang="en-GB" sz="2800" dirty="0"/>
              <a:t>May be multicellular</a:t>
            </a:r>
          </a:p>
        </p:txBody>
      </p:sp>
    </p:spTree>
    <p:extLst>
      <p:ext uri="{BB962C8B-B14F-4D97-AF65-F5344CB8AC3E}">
        <p14:creationId xmlns:p14="http://schemas.microsoft.com/office/powerpoint/2010/main" val="63105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88640"/>
            <a:ext cx="7620000" cy="3810000"/>
          </a:xfrm>
          <a:prstGeom prst="rect">
            <a:avLst/>
          </a:prstGeom>
        </p:spPr>
      </p:pic>
      <p:sp>
        <p:nvSpPr>
          <p:cNvPr id="3" name="TextBox 2"/>
          <p:cNvSpPr txBox="1"/>
          <p:nvPr/>
        </p:nvSpPr>
        <p:spPr>
          <a:xfrm>
            <a:off x="2063552" y="4221089"/>
            <a:ext cx="7920880" cy="954107"/>
          </a:xfrm>
          <a:prstGeom prst="rect">
            <a:avLst/>
          </a:prstGeom>
          <a:noFill/>
        </p:spPr>
        <p:txBody>
          <a:bodyPr wrap="square" rtlCol="0">
            <a:spAutoFit/>
          </a:bodyPr>
          <a:lstStyle/>
          <a:p>
            <a:r>
              <a:rPr lang="en-GB" sz="2800" dirty="0"/>
              <a:t>Very similar, but archaea are smaller, simpler and live in extreme environments. </a:t>
            </a:r>
          </a:p>
        </p:txBody>
      </p:sp>
      <p:sp>
        <p:nvSpPr>
          <p:cNvPr id="4" name="TextBox 3">
            <a:extLst>
              <a:ext uri="{FF2B5EF4-FFF2-40B4-BE49-F238E27FC236}">
                <a16:creationId xmlns:a16="http://schemas.microsoft.com/office/drawing/2014/main" id="{C8096C84-F599-485F-A7CD-017E48EDB95D}"/>
              </a:ext>
            </a:extLst>
          </p:cNvPr>
          <p:cNvSpPr txBox="1"/>
          <p:nvPr/>
        </p:nvSpPr>
        <p:spPr>
          <a:xfrm>
            <a:off x="1775520" y="5301208"/>
            <a:ext cx="8352928" cy="369332"/>
          </a:xfrm>
          <a:prstGeom prst="rect">
            <a:avLst/>
          </a:prstGeom>
          <a:noFill/>
        </p:spPr>
        <p:txBody>
          <a:bodyPr wrap="square" rtlCol="0">
            <a:spAutoFit/>
          </a:bodyPr>
          <a:lstStyle/>
          <a:p>
            <a:r>
              <a:rPr lang="en-GB" dirty="0">
                <a:hlinkClick r:id="rId3"/>
              </a:rPr>
              <a:t>Bacteria and Archaea, Amoeba Sisters 5:09</a:t>
            </a:r>
            <a:endParaRPr lang="en-GB" dirty="0"/>
          </a:p>
        </p:txBody>
      </p:sp>
      <p:sp>
        <p:nvSpPr>
          <p:cNvPr id="5" name="TextBox 4">
            <a:extLst>
              <a:ext uri="{FF2B5EF4-FFF2-40B4-BE49-F238E27FC236}">
                <a16:creationId xmlns:a16="http://schemas.microsoft.com/office/drawing/2014/main" id="{86C38B05-1AD7-46BE-BF3B-F0A1B128E736}"/>
              </a:ext>
            </a:extLst>
          </p:cNvPr>
          <p:cNvSpPr txBox="1"/>
          <p:nvPr/>
        </p:nvSpPr>
        <p:spPr>
          <a:xfrm>
            <a:off x="1751439" y="6300028"/>
            <a:ext cx="8892480" cy="369332"/>
          </a:xfrm>
          <a:prstGeom prst="rect">
            <a:avLst/>
          </a:prstGeom>
          <a:noFill/>
        </p:spPr>
        <p:txBody>
          <a:bodyPr wrap="square" rtlCol="0">
            <a:spAutoFit/>
          </a:bodyPr>
          <a:lstStyle/>
          <a:p>
            <a:r>
              <a:rPr lang="en-GB" dirty="0">
                <a:hlinkClick r:id="rId4"/>
              </a:rPr>
              <a:t>How two microbes changed the world, Evolution of eukaryotes, interesting, HA 7:57</a:t>
            </a:r>
            <a:endParaRPr lang="en-GB" dirty="0"/>
          </a:p>
        </p:txBody>
      </p:sp>
      <p:sp>
        <p:nvSpPr>
          <p:cNvPr id="6" name="TextBox 5">
            <a:extLst>
              <a:ext uri="{FF2B5EF4-FFF2-40B4-BE49-F238E27FC236}">
                <a16:creationId xmlns:a16="http://schemas.microsoft.com/office/drawing/2014/main" id="{629CCEDC-4285-4FC9-98DE-163FE76E2F9D}"/>
              </a:ext>
            </a:extLst>
          </p:cNvPr>
          <p:cNvSpPr txBox="1"/>
          <p:nvPr/>
        </p:nvSpPr>
        <p:spPr>
          <a:xfrm>
            <a:off x="1775520" y="5670540"/>
            <a:ext cx="7848872" cy="369332"/>
          </a:xfrm>
          <a:prstGeom prst="rect">
            <a:avLst/>
          </a:prstGeom>
          <a:noFill/>
        </p:spPr>
        <p:txBody>
          <a:bodyPr wrap="square" rtlCol="0">
            <a:spAutoFit/>
          </a:bodyPr>
          <a:lstStyle/>
          <a:p>
            <a:r>
              <a:rPr lang="en-GB" dirty="0"/>
              <a:t>Extremophiles 2:33</a:t>
            </a:r>
          </a:p>
        </p:txBody>
      </p:sp>
    </p:spTree>
    <p:extLst>
      <p:ext uri="{BB962C8B-B14F-4D97-AF65-F5344CB8AC3E}">
        <p14:creationId xmlns:p14="http://schemas.microsoft.com/office/powerpoint/2010/main" val="28335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88640"/>
            <a:ext cx="5238750" cy="34480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3636691"/>
            <a:ext cx="4752528" cy="3036007"/>
          </a:xfrm>
          <a:prstGeom prst="rect">
            <a:avLst/>
          </a:prstGeom>
        </p:spPr>
      </p:pic>
      <p:sp>
        <p:nvSpPr>
          <p:cNvPr id="4" name="TextBox 3"/>
          <p:cNvSpPr txBox="1"/>
          <p:nvPr/>
        </p:nvSpPr>
        <p:spPr>
          <a:xfrm>
            <a:off x="1703512" y="3933057"/>
            <a:ext cx="3312368" cy="2246769"/>
          </a:xfrm>
          <a:prstGeom prst="rect">
            <a:avLst/>
          </a:prstGeom>
          <a:noFill/>
        </p:spPr>
        <p:txBody>
          <a:bodyPr wrap="square" rtlCol="0">
            <a:spAutoFit/>
          </a:bodyPr>
          <a:lstStyle/>
          <a:p>
            <a:r>
              <a:rPr lang="en-GB" sz="2000" dirty="0"/>
              <a:t>Archaea like it hot and inhospitable (to other organisms). They can live where few other organisms (even bacteria) can, </a:t>
            </a:r>
            <a:r>
              <a:rPr lang="en-GB" sz="2000" dirty="0" err="1"/>
              <a:t>eg</a:t>
            </a:r>
            <a:r>
              <a:rPr lang="en-GB" sz="2000" dirty="0"/>
              <a:t> boiling hot volcanic springs</a:t>
            </a:r>
            <a:r>
              <a:rPr lang="en-GB" sz="2000"/>
              <a:t>, or </a:t>
            </a:r>
            <a:r>
              <a:rPr lang="en-GB" sz="2000" dirty="0"/>
              <a:t>inside freezing cold rocks.</a:t>
            </a:r>
          </a:p>
        </p:txBody>
      </p:sp>
    </p:spTree>
    <p:extLst>
      <p:ext uri="{BB962C8B-B14F-4D97-AF65-F5344CB8AC3E}">
        <p14:creationId xmlns:p14="http://schemas.microsoft.com/office/powerpoint/2010/main" val="2412647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286</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Identify the plant, animal and bacterial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Rayner</dc:creator>
  <cp:lastModifiedBy>Jo Rayner</cp:lastModifiedBy>
  <cp:revision>1</cp:revision>
  <dcterms:created xsi:type="dcterms:W3CDTF">2022-10-12T15:43:59Z</dcterms:created>
  <dcterms:modified xsi:type="dcterms:W3CDTF">2022-10-12T15:46:37Z</dcterms:modified>
</cp:coreProperties>
</file>