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12" r:id="rId2"/>
    <p:sldId id="383" r:id="rId3"/>
    <p:sldId id="384" r:id="rId4"/>
    <p:sldId id="326" r:id="rId5"/>
    <p:sldId id="385" r:id="rId6"/>
    <p:sldId id="386" r:id="rId7"/>
  </p:sldIdLst>
  <p:sldSz cx="9144000" cy="6858000" type="screen4x3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43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008000"/>
    <a:srgbClr val="33CC33"/>
    <a:srgbClr val="9933FF"/>
    <a:srgbClr val="000099"/>
    <a:srgbClr val="6600CC"/>
    <a:srgbClr val="71F5F2"/>
    <a:srgbClr val="CC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3" y="48"/>
      </p:cViewPr>
      <p:guideLst>
        <p:guide orient="horz" pos="2160"/>
        <p:guide orient="horz" pos="663"/>
        <p:guide pos="4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5C8C7D8-911A-498C-8C96-238625B193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FAC73A5-E13F-4A3F-BD07-21D0328786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E22C43B5-28A1-4264-B041-7E0BE82957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D9D8E356-8413-4CD5-AD9D-BBCB1B9383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28CCCF-8383-4D47-8D52-687E9CCD59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4BC2D12-BCC7-4279-A687-8C0FE78F04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40C01C-9C1D-4526-9B45-21D15425EF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8FCA661-0EB3-435E-818A-39F8D18166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F8EE456-BC0C-4B89-B5FB-E0BA999A2E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6337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376F9F7-C226-42CB-8274-9A81DD6FDD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96ED061-C887-4756-A21C-1A8840AE2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218E-28DB-4DAD-A509-2428F16EF9C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8E7AA8A-582F-44B9-B6C8-FFBF7E557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17016F-1977-43A7-8B0B-20CF266A6B97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116B708-8FDD-4EDF-9779-E3F366F85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26CBF74-CC00-495E-A148-A84E8259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E89F842-102C-4778-8A2D-0A561B3742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F16C8A-92D9-468B-8EC8-DCAC76AF5CE5}" type="slidenum">
              <a:rPr lang="en-GB" altLang="en-US" sz="1200"/>
              <a:pPr/>
              <a:t>3</a:t>
            </a:fld>
            <a:endParaRPr lang="en-GB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403D28D-4E47-4332-88C7-48462E064A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AFC0039-83AC-460F-802E-831D21594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B6D6B72D-FDC0-4C07-BBE6-B6775C6CD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KS3 Science 2008 </a:t>
            </a:r>
          </a:p>
          <a:p>
            <a:r>
              <a:rPr lang="en-GB" altLang="en-US"/>
              <a:t>Solids, Liquids and Gases</a:t>
            </a:r>
          </a:p>
        </p:txBody>
      </p:sp>
      <p:sp>
        <p:nvSpPr>
          <p:cNvPr id="513026" name="Rectangle 2">
            <a:extLst>
              <a:ext uri="{FF2B5EF4-FFF2-40B4-BE49-F238E27FC236}">
                <a16:creationId xmlns:a16="http://schemas.microsoft.com/office/drawing/2014/main" id="{FA362A94-60FC-4403-9210-7CC042CD7F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B5789E11-CDEE-44DF-8A5B-7D1B9B3F1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E89F842-102C-4778-8A2D-0A561B3742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F16C8A-92D9-468B-8EC8-DCAC76AF5CE5}" type="slidenum">
              <a:rPr lang="en-GB" altLang="en-US" sz="1200"/>
              <a:pPr/>
              <a:t>5</a:t>
            </a:fld>
            <a:endParaRPr lang="en-GB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403D28D-4E47-4332-88C7-48462E064A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AFC0039-83AC-460F-802E-831D21594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7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9592BECF-1CFD-419A-AE0E-0162BBE32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855D6AE8-D7EE-416B-A0B4-68F666506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DA68CBBE-5C41-4ED3-B0CC-0F2D704E6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2CF1C1-4AD0-4849-8F7A-700E225E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F30018DE-7E72-4833-9CC8-6122EBB0C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AF278A33-46B4-4D9F-BBE6-E76A83C23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9AED94E9-9D91-4E61-AE56-663FC8C1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8E8385FF-D833-4F77-ADB1-907576428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730FE9AB-DCD5-4C38-BD61-A90A68D889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EF2E282-A7F9-4BC3-8A5B-7F6040F081CD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68604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8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3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6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3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42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645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2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>
            <a:extLst>
              <a:ext uri="{FF2B5EF4-FFF2-40B4-BE49-F238E27FC236}">
                <a16:creationId xmlns:a16="http://schemas.microsoft.com/office/drawing/2014/main" id="{D13A4B1C-2C34-469C-A939-F08912B51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extLst>
              <a:ext uri="{FF2B5EF4-FFF2-40B4-BE49-F238E27FC236}">
                <a16:creationId xmlns:a16="http://schemas.microsoft.com/office/drawing/2014/main" id="{2DBB5C32-FDBB-48E9-A28D-B55AD15C3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028" name="Picture 4" descr="swish">
            <a:extLst>
              <a:ext uri="{FF2B5EF4-FFF2-40B4-BE49-F238E27FC236}">
                <a16:creationId xmlns:a16="http://schemas.microsoft.com/office/drawing/2014/main" id="{93F9D450-83EE-4014-8FF2-BE14A8BA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>
            <a:extLst>
              <a:ext uri="{FF2B5EF4-FFF2-40B4-BE49-F238E27FC236}">
                <a16:creationId xmlns:a16="http://schemas.microsoft.com/office/drawing/2014/main" id="{5ABB22FC-D400-4F28-AFF2-56149BD1D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33757C6-ACCB-4D3E-99C0-049BA1320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>
            <a:extLst>
              <a:ext uri="{FF2B5EF4-FFF2-40B4-BE49-F238E27FC236}">
                <a16:creationId xmlns:a16="http://schemas.microsoft.com/office/drawing/2014/main" id="{2F3F354C-ACFD-4B88-806D-D59AFD9E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>
            <a:extLst>
              <a:ext uri="{FF2B5EF4-FFF2-40B4-BE49-F238E27FC236}">
                <a16:creationId xmlns:a16="http://schemas.microsoft.com/office/drawing/2014/main" id="{2BB35CAA-9AB6-4339-A71E-809DA30ED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1033" name="Picture 9" descr="underline">
            <a:extLst>
              <a:ext uri="{FF2B5EF4-FFF2-40B4-BE49-F238E27FC236}">
                <a16:creationId xmlns:a16="http://schemas.microsoft.com/office/drawing/2014/main" id="{5DEBE61E-D37F-4407-B910-AEB7D8EC7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978B3CDF-C232-4A26-A9DD-ED6E59CEB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1035" name="Picture 11" descr="swish">
            <a:extLst>
              <a:ext uri="{FF2B5EF4-FFF2-40B4-BE49-F238E27FC236}">
                <a16:creationId xmlns:a16="http://schemas.microsoft.com/office/drawing/2014/main" id="{9D3450F9-EE5E-4FA4-A97E-D19897492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>
            <a:extLst>
              <a:ext uri="{FF2B5EF4-FFF2-40B4-BE49-F238E27FC236}">
                <a16:creationId xmlns:a16="http://schemas.microsoft.com/office/drawing/2014/main" id="{9E97E36B-DA7E-44DB-A794-FEE3A15BB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D725F9D-B9DB-4D83-90BA-3EFFA753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5">
            <a:extLst>
              <a:ext uri="{FF2B5EF4-FFF2-40B4-BE49-F238E27FC236}">
                <a16:creationId xmlns:a16="http://schemas.microsoft.com/office/drawing/2014/main" id="{18E270AE-7420-4B2C-AC9B-C7A9EE870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271386" name="Text Box 26">
            <a:extLst>
              <a:ext uri="{FF2B5EF4-FFF2-40B4-BE49-F238E27FC236}">
                <a16:creationId xmlns:a16="http://schemas.microsoft.com/office/drawing/2014/main" id="{90B26647-7F2E-4F51-838A-0F06234F8E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4D71C0C-2005-432F-BD56-33307623734C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  <p:grpSp>
        <p:nvGrpSpPr>
          <p:cNvPr id="1040" name="Group 45">
            <a:extLst>
              <a:ext uri="{FF2B5EF4-FFF2-40B4-BE49-F238E27FC236}">
                <a16:creationId xmlns:a16="http://schemas.microsoft.com/office/drawing/2014/main" id="{7DDB52B5-0FF1-45FD-B6B2-E501E0C38C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4950" y="90488"/>
            <a:ext cx="360363" cy="360362"/>
            <a:chOff x="1247" y="890"/>
            <a:chExt cx="227" cy="227"/>
          </a:xfrm>
        </p:grpSpPr>
        <p:sp>
          <p:nvSpPr>
            <p:cNvPr id="1041" name="Oval 46">
              <a:extLst>
                <a:ext uri="{FF2B5EF4-FFF2-40B4-BE49-F238E27FC236}">
                  <a16:creationId xmlns:a16="http://schemas.microsoft.com/office/drawing/2014/main" id="{D2E455DE-FDE8-4C74-8040-152BFF182D2B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Oval 47">
              <a:extLst>
                <a:ext uri="{FF2B5EF4-FFF2-40B4-BE49-F238E27FC236}">
                  <a16:creationId xmlns:a16="http://schemas.microsoft.com/office/drawing/2014/main" id="{795DAF83-B146-47C5-BD58-DE622F205D16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1043" name="Picture 48" descr="KS3_chemistry_orange">
              <a:extLst>
                <a:ext uri="{FF2B5EF4-FFF2-40B4-BE49-F238E27FC236}">
                  <a16:creationId xmlns:a16="http://schemas.microsoft.com/office/drawing/2014/main" id="{E40DEDF9-8325-47F7-813C-80D5768C9A7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" y="90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7G_image1">
              <a:extLst>
                <a:ext uri="{FF2B5EF4-FFF2-40B4-BE49-F238E27FC236}">
                  <a16:creationId xmlns:a16="http://schemas.microsoft.com/office/drawing/2014/main" id="{FB2C24B2-19C2-4C85-8866-D6F50B6EFA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" y="9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7G_image2">
              <a:extLst>
                <a:ext uri="{FF2B5EF4-FFF2-40B4-BE49-F238E27FC236}">
                  <a16:creationId xmlns:a16="http://schemas.microsoft.com/office/drawing/2014/main" id="{EA3E2E36-3BB9-4DCB-A52C-A833615FB6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917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BCF2112C-FA1A-428A-9D0C-432B49994A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FA35CAC8-FF88-4E1F-AF18-FC63F00517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8829C97D-4727-46F0-A42E-4D1F35151F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744C9A8A-8E64-4033-B9BC-A8AC725DE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5127" name="Picture 7" descr="KS3_chemistry_orange">
            <a:extLst>
              <a:ext uri="{FF2B5EF4-FFF2-40B4-BE49-F238E27FC236}">
                <a16:creationId xmlns:a16="http://schemas.microsoft.com/office/drawing/2014/main" id="{7BEE4F64-5CA8-4473-8223-078C40195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KS3_chemistry_orange">
            <a:extLst>
              <a:ext uri="{FF2B5EF4-FFF2-40B4-BE49-F238E27FC236}">
                <a16:creationId xmlns:a16="http://schemas.microsoft.com/office/drawing/2014/main" id="{821AD56C-5BE2-418A-BB4D-61B4CD3CB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S3_chemistry_orange">
            <a:extLst>
              <a:ext uri="{FF2B5EF4-FFF2-40B4-BE49-F238E27FC236}">
                <a16:creationId xmlns:a16="http://schemas.microsoft.com/office/drawing/2014/main" id="{590813BF-0F3D-4291-A366-34A071E72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EB86918D-3B22-4CBB-9B0C-0FA1BBF60E0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A07AF2C5-12FE-4FFB-A1F6-0D150B68BDE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97325" y="5013226"/>
            <a:ext cx="5038725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</a:rPr>
              <a:t>The particle theory - R</a:t>
            </a:r>
          </a:p>
        </p:txBody>
      </p:sp>
      <p:pic>
        <p:nvPicPr>
          <p:cNvPr id="5132" name="Picture 16" descr="7G_image1">
            <a:extLst>
              <a:ext uri="{FF2B5EF4-FFF2-40B4-BE49-F238E27FC236}">
                <a16:creationId xmlns:a16="http://schemas.microsoft.com/office/drawing/2014/main" id="{6DA68C66-C239-4B87-87B1-04B39B91E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425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7" descr="7G_image2">
            <a:extLst>
              <a:ext uri="{FF2B5EF4-FFF2-40B4-BE49-F238E27FC236}">
                <a16:creationId xmlns:a16="http://schemas.microsoft.com/office/drawing/2014/main" id="{AA84BE81-2DB7-4E06-B815-3F7CC219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8" descr="7G_image1">
            <a:extLst>
              <a:ext uri="{FF2B5EF4-FFF2-40B4-BE49-F238E27FC236}">
                <a16:creationId xmlns:a16="http://schemas.microsoft.com/office/drawing/2014/main" id="{D798838F-176C-471B-BC81-81FAF6844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693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7G_image2">
            <a:extLst>
              <a:ext uri="{FF2B5EF4-FFF2-40B4-BE49-F238E27FC236}">
                <a16:creationId xmlns:a16="http://schemas.microsoft.com/office/drawing/2014/main" id="{53FDD3AB-2B2E-4833-AC95-EBDBBB57A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2852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3D48E81-EEBD-47C2-BCDA-29C7ACCA9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Lesson objectives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F86912-1635-412C-A165-8487D30E3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/>
              <a:t>Understand that all matter are made up of particles with different arrangements and movements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Draw and describe the arrangement of particles in a solid, liquid and gas</a:t>
            </a:r>
          </a:p>
          <a:p>
            <a:pPr marL="0" indent="0" eaLnBrk="1" hangingPunct="1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E6DD3256-54CE-469E-8E51-8A17B0CC8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The particle theory</a:t>
            </a:r>
          </a:p>
        </p:txBody>
      </p:sp>
      <p:pic>
        <p:nvPicPr>
          <p:cNvPr id="11" name="Picture 23" descr="http://www.fine-images.net/Hand%20holding%20Model%20House%20BE.gif">
            <a:extLst>
              <a:ext uri="{FF2B5EF4-FFF2-40B4-BE49-F238E27FC236}">
                <a16:creationId xmlns:a16="http://schemas.microsoft.com/office/drawing/2014/main" id="{6E025C31-F202-48D5-9950-2F619A036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3" b="23517"/>
          <a:stretch>
            <a:fillRect/>
          </a:stretch>
        </p:blipFill>
        <p:spPr bwMode="auto">
          <a:xfrm>
            <a:off x="2627667" y="1508048"/>
            <a:ext cx="2952446" cy="26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58E994-CBBF-4DB1-B062-E4ABF9C7F87D}"/>
              </a:ext>
            </a:extLst>
          </p:cNvPr>
          <p:cNvSpPr txBox="1"/>
          <p:nvPr/>
        </p:nvSpPr>
        <p:spPr>
          <a:xfrm>
            <a:off x="344918" y="908720"/>
            <a:ext cx="8643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A model can be used to explain how something looks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9EE97-9D43-4D04-9209-B56DD806CF7C}"/>
              </a:ext>
            </a:extLst>
          </p:cNvPr>
          <p:cNvSpPr txBox="1"/>
          <p:nvPr/>
        </p:nvSpPr>
        <p:spPr>
          <a:xfrm>
            <a:off x="1994116" y="4400061"/>
            <a:ext cx="534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6600"/>
                </a:solidFill>
              </a:rPr>
              <a:t>For example a model of a house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9D269-FD71-41F7-ABA0-DE897BE8F96F}"/>
              </a:ext>
            </a:extLst>
          </p:cNvPr>
          <p:cNvSpPr txBox="1"/>
          <p:nvPr/>
        </p:nvSpPr>
        <p:spPr>
          <a:xfrm>
            <a:off x="570981" y="5148018"/>
            <a:ext cx="8403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 particle theory uses models to represent how solids, liquids and gases are arranged and behave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9E4A9C2E-D566-41E1-B6DD-899ED7F62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600" y="0"/>
            <a:ext cx="6516688" cy="549275"/>
          </a:xfrm>
          <a:noFill/>
          <a:ln/>
        </p:spPr>
        <p:txBody>
          <a:bodyPr/>
          <a:lstStyle/>
          <a:p>
            <a:r>
              <a:rPr lang="en-GB" altLang="en-US" dirty="0"/>
              <a:t>Particles</a:t>
            </a:r>
          </a:p>
        </p:txBody>
      </p:sp>
      <p:sp>
        <p:nvSpPr>
          <p:cNvPr id="512004" name="Text Box 4">
            <a:extLst>
              <a:ext uri="{FF2B5EF4-FFF2-40B4-BE49-F238E27FC236}">
                <a16:creationId xmlns:a16="http://schemas.microsoft.com/office/drawing/2014/main" id="{6E1A6337-4E45-46C4-ABBD-1855301D2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029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b="0">
                <a:solidFill>
                  <a:srgbClr val="010067"/>
                </a:solidFill>
              </a:rPr>
              <a:t>The differences between solids, liquids and gases can be explained by looking at the </a:t>
            </a:r>
            <a:r>
              <a:rPr lang="en-GB" altLang="en-US">
                <a:solidFill>
                  <a:srgbClr val="FF6600"/>
                </a:solidFill>
              </a:rPr>
              <a:t>particles</a:t>
            </a:r>
            <a:r>
              <a:rPr lang="en-GB" altLang="en-US" b="0">
                <a:solidFill>
                  <a:srgbClr val="010067"/>
                </a:solidFill>
              </a:rPr>
              <a:t>.</a:t>
            </a:r>
          </a:p>
        </p:txBody>
      </p:sp>
      <p:pic>
        <p:nvPicPr>
          <p:cNvPr id="512013" name="Picture 13">
            <a:extLst>
              <a:ext uri="{FF2B5EF4-FFF2-40B4-BE49-F238E27FC236}">
                <a16:creationId xmlns:a16="http://schemas.microsoft.com/office/drawing/2014/main" id="{CD74284E-90BF-4DE6-9D10-916224BE0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1481"/>
            <a:ext cx="2808312" cy="469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15" name="Picture 15">
            <a:extLst>
              <a:ext uri="{FF2B5EF4-FFF2-40B4-BE49-F238E27FC236}">
                <a16:creationId xmlns:a16="http://schemas.microsoft.com/office/drawing/2014/main" id="{296A51F0-E859-48B2-ACC9-3831BC512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2300"/>
            <a:ext cx="15144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E6DD3256-54CE-469E-8E51-8A17B0CC8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The particle theory</a:t>
            </a:r>
          </a:p>
        </p:txBody>
      </p:sp>
      <p:sp>
        <p:nvSpPr>
          <p:cNvPr id="196619" name="Text Box 11">
            <a:extLst>
              <a:ext uri="{FF2B5EF4-FFF2-40B4-BE49-F238E27FC236}">
                <a16:creationId xmlns:a16="http://schemas.microsoft.com/office/drawing/2014/main" id="{104063BD-2FE6-45D4-8881-1D3F9C528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205359"/>
            <a:ext cx="8472933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 sz="2800" dirty="0">
                <a:solidFill>
                  <a:srgbClr val="010067"/>
                </a:solidFill>
              </a:rPr>
              <a:t> All substances are made up of spherical </a:t>
            </a:r>
            <a:r>
              <a:rPr lang="en-GB" altLang="en-US" sz="2800" b="1" dirty="0">
                <a:solidFill>
                  <a:srgbClr val="FF6600"/>
                </a:solidFill>
              </a:rPr>
              <a:t>particles</a:t>
            </a:r>
          </a:p>
        </p:txBody>
      </p:sp>
      <p:sp>
        <p:nvSpPr>
          <p:cNvPr id="196620" name="Text Box 12">
            <a:extLst>
              <a:ext uri="{FF2B5EF4-FFF2-40B4-BE49-F238E27FC236}">
                <a16:creationId xmlns:a16="http://schemas.microsoft.com/office/drawing/2014/main" id="{5179DCC3-F162-4D49-BB82-7C77CD595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62" y="2115896"/>
            <a:ext cx="77925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GB" altLang="en-US" sz="2800" dirty="0">
                <a:solidFill>
                  <a:srgbClr val="010067"/>
                </a:solidFill>
              </a:rPr>
              <a:t> The particles are </a:t>
            </a:r>
            <a:r>
              <a:rPr lang="en-GB" altLang="en-US" sz="2800" b="1" dirty="0">
                <a:solidFill>
                  <a:srgbClr val="FF6600"/>
                </a:solidFill>
              </a:rPr>
              <a:t>attracted</a:t>
            </a:r>
            <a:r>
              <a:rPr lang="en-GB" altLang="en-US" sz="2800" dirty="0">
                <a:solidFill>
                  <a:srgbClr val="010067"/>
                </a:solidFill>
              </a:rPr>
              <a:t> to each other </a:t>
            </a:r>
          </a:p>
        </p:txBody>
      </p:sp>
      <p:sp>
        <p:nvSpPr>
          <p:cNvPr id="196621" name="Text Box 13">
            <a:extLst>
              <a:ext uri="{FF2B5EF4-FFF2-40B4-BE49-F238E27FC236}">
                <a16:creationId xmlns:a16="http://schemas.microsoft.com/office/drawing/2014/main" id="{8F7CE1B6-C2F9-4A2F-B690-8C78D7BF9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37" y="3111677"/>
            <a:ext cx="7792573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 sz="2800" dirty="0">
                <a:solidFill>
                  <a:srgbClr val="010067"/>
                </a:solidFill>
              </a:rPr>
              <a:t>The particles </a:t>
            </a:r>
            <a:r>
              <a:rPr lang="en-GB" altLang="en-US" sz="2800" b="1" dirty="0">
                <a:solidFill>
                  <a:srgbClr val="FF6600"/>
                </a:solidFill>
              </a:rPr>
              <a:t>move</a:t>
            </a:r>
            <a:r>
              <a:rPr lang="en-GB" altLang="en-US" sz="2800" dirty="0">
                <a:solidFill>
                  <a:srgbClr val="010067"/>
                </a:solidFill>
              </a:rPr>
              <a:t> around - </a:t>
            </a:r>
            <a:r>
              <a:rPr lang="en-GB" altLang="en-US" sz="2800" b="1" dirty="0">
                <a:solidFill>
                  <a:srgbClr val="FF6600"/>
                </a:solidFill>
              </a:rPr>
              <a:t>kinetic</a:t>
            </a:r>
            <a:r>
              <a:rPr lang="en-GB" altLang="en-US" sz="2800" dirty="0">
                <a:solidFill>
                  <a:srgbClr val="010067"/>
                </a:solidFill>
              </a:rPr>
              <a:t> energy</a:t>
            </a:r>
          </a:p>
        </p:txBody>
      </p:sp>
      <p:sp>
        <p:nvSpPr>
          <p:cNvPr id="196623" name="Text Box 15">
            <a:extLst>
              <a:ext uri="{FF2B5EF4-FFF2-40B4-BE49-F238E27FC236}">
                <a16:creationId xmlns:a16="http://schemas.microsoft.com/office/drawing/2014/main" id="{488CA7EB-A008-41A5-B8A7-2615FC107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24" y="4021734"/>
            <a:ext cx="802609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 sz="2800" dirty="0">
                <a:solidFill>
                  <a:srgbClr val="010067"/>
                </a:solidFill>
              </a:rPr>
              <a:t>The particles have </a:t>
            </a:r>
            <a:r>
              <a:rPr lang="en-GB" altLang="en-US" sz="2800" b="1" dirty="0">
                <a:solidFill>
                  <a:srgbClr val="FF6600"/>
                </a:solidFill>
              </a:rPr>
              <a:t>different arrangements </a:t>
            </a:r>
            <a:r>
              <a:rPr lang="en-GB" altLang="en-US" sz="2800" dirty="0">
                <a:solidFill>
                  <a:srgbClr val="010067"/>
                </a:solidFill>
              </a:rPr>
              <a:t>in solids, liquids and gases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5D5BDDC5-409B-45A6-AFE3-26FF94584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62" y="5276982"/>
            <a:ext cx="8026098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 sz="2800" dirty="0">
                <a:solidFill>
                  <a:srgbClr val="010067"/>
                </a:solidFill>
              </a:rPr>
              <a:t>The </a:t>
            </a:r>
            <a:r>
              <a:rPr lang="en-GB" altLang="en-US" sz="2800" b="1" dirty="0">
                <a:solidFill>
                  <a:srgbClr val="FF6600"/>
                </a:solidFill>
              </a:rPr>
              <a:t>energy</a:t>
            </a:r>
            <a:r>
              <a:rPr lang="en-GB" altLang="en-US" sz="2800" dirty="0">
                <a:solidFill>
                  <a:srgbClr val="010067"/>
                </a:solidFill>
              </a:rPr>
              <a:t> </a:t>
            </a:r>
            <a:r>
              <a:rPr lang="en-GB" altLang="en-US" sz="2800" b="1" dirty="0">
                <a:solidFill>
                  <a:srgbClr val="FF6600"/>
                </a:solidFill>
              </a:rPr>
              <a:t>increases</a:t>
            </a:r>
            <a:r>
              <a:rPr lang="en-GB" altLang="en-US" sz="2800" dirty="0">
                <a:solidFill>
                  <a:srgbClr val="010067"/>
                </a:solidFill>
              </a:rPr>
              <a:t> with temperature </a:t>
            </a:r>
          </a:p>
        </p:txBody>
      </p:sp>
    </p:spTree>
    <p:extLst>
      <p:ext uri="{BB962C8B-B14F-4D97-AF65-F5344CB8AC3E}">
        <p14:creationId xmlns:p14="http://schemas.microsoft.com/office/powerpoint/2010/main" val="15137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C385313-603C-424F-ABC9-1853C46D4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001000" cy="549275"/>
          </a:xfrm>
        </p:spPr>
        <p:txBody>
          <a:bodyPr/>
          <a:lstStyle/>
          <a:p>
            <a:pPr eaLnBrk="1" hangingPunct="1"/>
            <a:r>
              <a:rPr lang="en-GB" altLang="en-US" dirty="0"/>
              <a:t>	Video: States of matter - particles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8CA799F-E112-47F6-8C2F-4D7A5C6CD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05474"/>
              </p:ext>
            </p:extLst>
          </p:nvPr>
        </p:nvGraphicFramePr>
        <p:xfrm>
          <a:off x="143508" y="980728"/>
          <a:ext cx="8876931" cy="558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1868659482"/>
                    </a:ext>
                  </a:extLst>
                </a:gridCol>
                <a:gridCol w="2406977">
                  <a:extLst>
                    <a:ext uri="{9D8B030D-6E8A-4147-A177-3AD203B41FA5}">
                      <a16:colId xmlns:a16="http://schemas.microsoft.com/office/drawing/2014/main" val="1973983428"/>
                    </a:ext>
                  </a:extLst>
                </a:gridCol>
                <a:gridCol w="2406977">
                  <a:extLst>
                    <a:ext uri="{9D8B030D-6E8A-4147-A177-3AD203B41FA5}">
                      <a16:colId xmlns:a16="http://schemas.microsoft.com/office/drawing/2014/main" val="2628954066"/>
                    </a:ext>
                  </a:extLst>
                </a:gridCol>
                <a:gridCol w="2406977">
                  <a:extLst>
                    <a:ext uri="{9D8B030D-6E8A-4147-A177-3AD203B41FA5}">
                      <a16:colId xmlns:a16="http://schemas.microsoft.com/office/drawing/2014/main" val="1485063624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Particle diagram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080403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Amount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48527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Movement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31395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Closeness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880971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Arrangement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159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372ADB-F511-41E0-9385-1464CA5A7563}"/>
              </a:ext>
            </a:extLst>
          </p:cNvPr>
          <p:cNvSpPr txBox="1"/>
          <p:nvPr/>
        </p:nvSpPr>
        <p:spPr>
          <a:xfrm>
            <a:off x="2595033" y="3240948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small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3E335-58F8-44C9-B1EA-392C83755220}"/>
              </a:ext>
            </a:extLst>
          </p:cNvPr>
          <p:cNvSpPr txBox="1"/>
          <p:nvPr/>
        </p:nvSpPr>
        <p:spPr>
          <a:xfrm>
            <a:off x="1761471" y="3944726"/>
            <a:ext cx="2451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vibrate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can’t change places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CA733-F313-4A48-BB69-B8E653BFC8E8}"/>
              </a:ext>
            </a:extLst>
          </p:cNvPr>
          <p:cNvSpPr txBox="1"/>
          <p:nvPr/>
        </p:nvSpPr>
        <p:spPr>
          <a:xfrm>
            <a:off x="2409886" y="5006505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touching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B36E9-D2DA-4F5E-B6ED-43386592A044}"/>
              </a:ext>
            </a:extLst>
          </p:cNvPr>
          <p:cNvSpPr txBox="1"/>
          <p:nvPr/>
        </p:nvSpPr>
        <p:spPr>
          <a:xfrm>
            <a:off x="2495647" y="590921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regular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0BB3F5-DA5E-40F9-B3D2-25BEF58EF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30400" r="73649" b="24801"/>
          <a:stretch/>
        </p:blipFill>
        <p:spPr>
          <a:xfrm>
            <a:off x="2201438" y="1124933"/>
            <a:ext cx="1650792" cy="1705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C9AFFF-646D-4012-8310-1FB51A18B7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84" t="30400" r="36718" b="24801"/>
          <a:stretch/>
        </p:blipFill>
        <p:spPr>
          <a:xfrm>
            <a:off x="4554412" y="1124933"/>
            <a:ext cx="1759830" cy="17057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5D23D8-E7E2-4DC5-82C3-F3B284F3AF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676" t="30400" r="1214" b="24801"/>
          <a:stretch/>
        </p:blipFill>
        <p:spPr>
          <a:xfrm>
            <a:off x="6832723" y="1111884"/>
            <a:ext cx="1699717" cy="17057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8BB2759-2ECF-4837-AAED-A563343C49EF}"/>
              </a:ext>
            </a:extLst>
          </p:cNvPr>
          <p:cNvSpPr txBox="1"/>
          <p:nvPr/>
        </p:nvSpPr>
        <p:spPr>
          <a:xfrm>
            <a:off x="4358466" y="3240948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more </a:t>
            </a:r>
            <a:r>
              <a:rPr lang="en-GB" sz="2000">
                <a:solidFill>
                  <a:schemeClr val="tx1"/>
                </a:solidFill>
              </a:rPr>
              <a:t>than solids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E73354-A125-43B7-A245-6C59137C7742}"/>
              </a:ext>
            </a:extLst>
          </p:cNvPr>
          <p:cNvSpPr txBox="1"/>
          <p:nvPr/>
        </p:nvSpPr>
        <p:spPr>
          <a:xfrm>
            <a:off x="4471472" y="3944726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move around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change places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3E28A1-5ED3-407E-866D-B7311FDE9312}"/>
              </a:ext>
            </a:extLst>
          </p:cNvPr>
          <p:cNvSpPr txBox="1"/>
          <p:nvPr/>
        </p:nvSpPr>
        <p:spPr>
          <a:xfrm>
            <a:off x="4813714" y="5006505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touching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D08530-A025-4448-AEB4-27991A3E7A52}"/>
              </a:ext>
            </a:extLst>
          </p:cNvPr>
          <p:cNvSpPr txBox="1"/>
          <p:nvPr/>
        </p:nvSpPr>
        <p:spPr>
          <a:xfrm>
            <a:off x="4864210" y="5909210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random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862E40-8D65-4192-8FEC-AD6951610554}"/>
              </a:ext>
            </a:extLst>
          </p:cNvPr>
          <p:cNvSpPr txBox="1"/>
          <p:nvPr/>
        </p:nvSpPr>
        <p:spPr>
          <a:xfrm>
            <a:off x="7390159" y="3240948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large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43BA89-4229-4E90-8E80-EF6E45DABC21}"/>
              </a:ext>
            </a:extLst>
          </p:cNvPr>
          <p:cNvSpPr txBox="1"/>
          <p:nvPr/>
        </p:nvSpPr>
        <p:spPr>
          <a:xfrm>
            <a:off x="6791439" y="3944726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rapid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in all directions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FEC732-3C42-4EA8-8282-0D807A49F7B6}"/>
              </a:ext>
            </a:extLst>
          </p:cNvPr>
          <p:cNvSpPr txBox="1"/>
          <p:nvPr/>
        </p:nvSpPr>
        <p:spPr>
          <a:xfrm>
            <a:off x="7199403" y="5006505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far apart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DA323E-0099-46D4-A9BB-C6601B36251B}"/>
              </a:ext>
            </a:extLst>
          </p:cNvPr>
          <p:cNvSpPr txBox="1"/>
          <p:nvPr/>
        </p:nvSpPr>
        <p:spPr>
          <a:xfrm>
            <a:off x="7241081" y="5909210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random</a:t>
            </a:r>
          </a:p>
        </p:txBody>
      </p:sp>
    </p:spTree>
    <p:extLst>
      <p:ext uri="{BB962C8B-B14F-4D97-AF65-F5344CB8AC3E}">
        <p14:creationId xmlns:p14="http://schemas.microsoft.com/office/powerpoint/2010/main" val="17847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8156</TotalTime>
  <Words>188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1_master</vt:lpstr>
      <vt:lpstr>Chemistry</vt:lpstr>
      <vt:lpstr> Lesson objectives</vt:lpstr>
      <vt:lpstr>      The particle theory</vt:lpstr>
      <vt:lpstr>Particles</vt:lpstr>
      <vt:lpstr>      The particle theory</vt:lpstr>
      <vt:lpstr> Video: States of matter - particles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Gases</dc:title>
  <dc:subject>KS3 Chemistry</dc:subject>
  <dc:creator>Boardworks Ltd</dc:creator>
  <cp:lastModifiedBy>Lesley Wood</cp:lastModifiedBy>
  <cp:revision>596</cp:revision>
  <cp:lastPrinted>2017-03-30T07:37:37Z</cp:lastPrinted>
  <dcterms:created xsi:type="dcterms:W3CDTF">2000-07-23T14:30:27Z</dcterms:created>
  <dcterms:modified xsi:type="dcterms:W3CDTF">2021-05-11T16:39:50Z</dcterms:modified>
</cp:coreProperties>
</file>