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312" r:id="rId2"/>
    <p:sldId id="383" r:id="rId3"/>
    <p:sldId id="384" r:id="rId4"/>
    <p:sldId id="326" r:id="rId5"/>
    <p:sldId id="385" r:id="rId6"/>
    <p:sldId id="386" r:id="rId7"/>
  </p:sldIdLst>
  <p:sldSz cx="9144000" cy="6858000" type="screen4x3"/>
  <p:notesSz cx="6799263" cy="99298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663">
          <p15:clr>
            <a:srgbClr val="A4A3A4"/>
          </p15:clr>
        </p15:guide>
        <p15:guide id="3" pos="431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9900"/>
    <a:srgbClr val="008000"/>
    <a:srgbClr val="33CC33"/>
    <a:srgbClr val="9933FF"/>
    <a:srgbClr val="000099"/>
    <a:srgbClr val="6600CC"/>
    <a:srgbClr val="71F5F2"/>
    <a:srgbClr val="CC66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4" autoAdjust="0"/>
    <p:restoredTop sz="94624" autoAdjust="0"/>
  </p:normalViewPr>
  <p:slideViewPr>
    <p:cSldViewPr>
      <p:cViewPr varScale="1">
        <p:scale>
          <a:sx n="81" d="100"/>
          <a:sy n="81" d="100"/>
        </p:scale>
        <p:origin x="1493" y="48"/>
      </p:cViewPr>
      <p:guideLst>
        <p:guide orient="horz" pos="2160"/>
        <p:guide orient="horz" pos="663"/>
        <p:guide pos="43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74" y="-84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95C8C7D8-911A-498C-8C96-238625B1937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7FAC73A5-E13F-4A3F-BD07-21D03287864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6980" name="Rectangle 4">
            <a:extLst>
              <a:ext uri="{FF2B5EF4-FFF2-40B4-BE49-F238E27FC236}">
                <a16:creationId xmlns:a16="http://schemas.microsoft.com/office/drawing/2014/main" id="{E22C43B5-28A1-4264-B041-7E0BE829574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6981" name="Rectangle 5">
            <a:extLst>
              <a:ext uri="{FF2B5EF4-FFF2-40B4-BE49-F238E27FC236}">
                <a16:creationId xmlns:a16="http://schemas.microsoft.com/office/drawing/2014/main" id="{D9D8E356-8413-4CD5-AD9D-BBCB1B9383D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B28CCCF-8383-4D47-8D52-687E9CCD591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04BC2D12-BCC7-4279-A687-8C0FE78F044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4940C01C-9C1D-4526-9B45-21D15425EFF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98FCA661-0EB3-435E-818A-39F8D181665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CF8EE456-BC0C-4B89-B5FB-E0BA999A2E8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6337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0376F9F7-C226-42CB-8274-9A81DD6FDDE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C96ED061-C887-4756-A21C-1A8840AE28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80B218E-28DB-4DAD-A509-2428F16EF9C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48E7AA8A-582F-44B9-B6C8-FFBF7E557A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817016F-1977-43A7-8B0B-20CF266A6B97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D116B708-8FDD-4EDF-9779-E3F366F85E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926CBF74-CC00-495E-A148-A84E8259FF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1E89F842-102C-4778-8A2D-0A561B3742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0F16C8A-92D9-468B-8EC8-DCAC76AF5CE5}" type="slidenum">
              <a:rPr lang="en-GB" altLang="en-US" sz="1200"/>
              <a:pPr/>
              <a:t>3</a:t>
            </a:fld>
            <a:endParaRPr lang="en-GB" altLang="en-US" sz="12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1403D28D-4E47-4332-88C7-48462E064A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3AFC0039-83AC-460F-802E-831D215941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>
            <a:extLst>
              <a:ext uri="{FF2B5EF4-FFF2-40B4-BE49-F238E27FC236}">
                <a16:creationId xmlns:a16="http://schemas.microsoft.com/office/drawing/2014/main" id="{B6D6B72D-FDC0-4C07-BBE6-B6775C6CD49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GB" altLang="en-US"/>
              <a:t>Boardworks KS3 Science 2008 </a:t>
            </a:r>
          </a:p>
          <a:p>
            <a:r>
              <a:rPr lang="en-GB" altLang="en-US"/>
              <a:t>Solids, Liquids and Gases</a:t>
            </a:r>
          </a:p>
        </p:txBody>
      </p:sp>
      <p:sp>
        <p:nvSpPr>
          <p:cNvPr id="513026" name="Rectangle 2">
            <a:extLst>
              <a:ext uri="{FF2B5EF4-FFF2-40B4-BE49-F238E27FC236}">
                <a16:creationId xmlns:a16="http://schemas.microsoft.com/office/drawing/2014/main" id="{FA362A94-60FC-4403-9210-7CC042CD7F8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3027" name="Rectangle 3">
            <a:extLst>
              <a:ext uri="{FF2B5EF4-FFF2-40B4-BE49-F238E27FC236}">
                <a16:creationId xmlns:a16="http://schemas.microsoft.com/office/drawing/2014/main" id="{B5789E11-CDEE-44DF-8A5B-7D1B9B3F1C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1E89F842-102C-4778-8A2D-0A561B3742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0F16C8A-92D9-468B-8EC8-DCAC76AF5CE5}" type="slidenum">
              <a:rPr lang="en-GB" altLang="en-US" sz="1200"/>
              <a:pPr/>
              <a:t>5</a:t>
            </a:fld>
            <a:endParaRPr lang="en-GB" altLang="en-US" sz="12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1403D28D-4E47-4332-88C7-48462E064A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3AFC0039-83AC-460F-802E-831D215941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777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underline">
            <a:extLst>
              <a:ext uri="{FF2B5EF4-FFF2-40B4-BE49-F238E27FC236}">
                <a16:creationId xmlns:a16="http://schemas.microsoft.com/office/drawing/2014/main" id="{9592BECF-1CFD-419A-AE0E-0162BBE32F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3">
            <a:extLst>
              <a:ext uri="{FF2B5EF4-FFF2-40B4-BE49-F238E27FC236}">
                <a16:creationId xmlns:a16="http://schemas.microsoft.com/office/drawing/2014/main" id="{855D6AE8-D7EE-416B-A0B4-68F666506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defRPr/>
            </a:pPr>
            <a:r>
              <a:rPr lang="en-GB" altLang="en-US" sz="1200" b="1">
                <a:solidFill>
                  <a:srgbClr val="9900CC"/>
                </a:solidFill>
              </a:rPr>
              <a:t>© Boardworks Ltd 2004</a:t>
            </a:r>
          </a:p>
        </p:txBody>
      </p:sp>
      <p:pic>
        <p:nvPicPr>
          <p:cNvPr id="4" name="Picture 4" descr="boardworks_logo">
            <a:extLst>
              <a:ext uri="{FF2B5EF4-FFF2-40B4-BE49-F238E27FC236}">
                <a16:creationId xmlns:a16="http://schemas.microsoft.com/office/drawing/2014/main" id="{DA68CBBE-5C41-4ED3-B0CC-0F2D704E68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right_button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D2CF1C1-4AD0-4849-8F7A-700E225EC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6">
            <a:extLst>
              <a:ext uri="{FF2B5EF4-FFF2-40B4-BE49-F238E27FC236}">
                <a16:creationId xmlns:a16="http://schemas.microsoft.com/office/drawing/2014/main" id="{F30018DE-7E72-4833-9CC8-6122EBB0CD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607175"/>
            <a:ext cx="6667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defRPr/>
            </a:pPr>
            <a:r>
              <a:rPr lang="en-GB" altLang="en-US" sz="1200" b="1">
                <a:solidFill>
                  <a:schemeClr val="bg1"/>
                </a:solidFill>
              </a:rPr>
              <a:t>1 of 20</a:t>
            </a:r>
            <a:endParaRPr lang="en-US" altLang="en-US" sz="1200" b="1">
              <a:solidFill>
                <a:schemeClr val="bg1"/>
              </a:solidFill>
            </a:endParaRPr>
          </a:p>
        </p:txBody>
      </p:sp>
      <p:pic>
        <p:nvPicPr>
          <p:cNvPr id="7" name="Picture 7" descr="underline">
            <a:extLst>
              <a:ext uri="{FF2B5EF4-FFF2-40B4-BE49-F238E27FC236}">
                <a16:creationId xmlns:a16="http://schemas.microsoft.com/office/drawing/2014/main" id="{AF278A33-46B4-4D9F-BBE6-E76A83C236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8">
            <a:extLst>
              <a:ext uri="{FF2B5EF4-FFF2-40B4-BE49-F238E27FC236}">
                <a16:creationId xmlns:a16="http://schemas.microsoft.com/office/drawing/2014/main" id="{9AED94E9-9D91-4E61-AE56-663FC8C1A5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defRPr/>
            </a:pPr>
            <a:r>
              <a:rPr lang="en-GB" altLang="en-US" sz="1200" b="1">
                <a:solidFill>
                  <a:srgbClr val="9900CC"/>
                </a:solidFill>
              </a:rPr>
              <a:t>© Boardworks Ltd 2005</a:t>
            </a:r>
          </a:p>
        </p:txBody>
      </p:sp>
      <p:pic>
        <p:nvPicPr>
          <p:cNvPr id="9" name="Picture 9" descr="boardworks_logo">
            <a:extLst>
              <a:ext uri="{FF2B5EF4-FFF2-40B4-BE49-F238E27FC236}">
                <a16:creationId xmlns:a16="http://schemas.microsoft.com/office/drawing/2014/main" id="{8E8385FF-D833-4F77-ADB1-907576428C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3">
            <a:extLst>
              <a:ext uri="{FF2B5EF4-FFF2-40B4-BE49-F238E27FC236}">
                <a16:creationId xmlns:a16="http://schemas.microsoft.com/office/drawing/2014/main" id="{730FE9AB-DCD5-4C38-BD61-A90A68D889B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24638"/>
            <a:ext cx="11160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EEF2E282-A7F9-4BC3-8A5B-7F6040F081CD}" type="slidenum">
              <a:rPr lang="en-GB" altLang="en-US" sz="1200" b="1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‹#›</a:t>
            </a:fld>
            <a:r>
              <a:rPr lang="en-GB" altLang="en-US" sz="1200" b="1">
                <a:solidFill>
                  <a:schemeClr val="bg1"/>
                </a:solidFill>
              </a:rPr>
              <a:t> of 25</a:t>
            </a:r>
          </a:p>
        </p:txBody>
      </p:sp>
    </p:spTree>
    <p:extLst>
      <p:ext uri="{BB962C8B-B14F-4D97-AF65-F5344CB8AC3E}">
        <p14:creationId xmlns:p14="http://schemas.microsoft.com/office/powerpoint/2010/main" val="2686047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482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0"/>
            <a:ext cx="2171700" cy="61261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3627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572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508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6232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464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714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035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5424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6451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6257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derline">
            <a:extLst>
              <a:ext uri="{FF2B5EF4-FFF2-40B4-BE49-F238E27FC236}">
                <a16:creationId xmlns:a16="http://schemas.microsoft.com/office/drawing/2014/main" id="{D13A4B1C-2C34-469C-A939-F08912B510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ext Box 3">
            <a:extLst>
              <a:ext uri="{FF2B5EF4-FFF2-40B4-BE49-F238E27FC236}">
                <a16:creationId xmlns:a16="http://schemas.microsoft.com/office/drawing/2014/main" id="{2DBB5C32-FDBB-48E9-A28D-B55AD15C30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defRPr/>
            </a:pPr>
            <a:r>
              <a:rPr lang="en-GB" altLang="en-US" sz="1200" b="1">
                <a:solidFill>
                  <a:srgbClr val="9900CC"/>
                </a:solidFill>
              </a:rPr>
              <a:t>© Boardworks Ltd 2004</a:t>
            </a:r>
          </a:p>
        </p:txBody>
      </p:sp>
      <p:pic>
        <p:nvPicPr>
          <p:cNvPr id="1028" name="Picture 4" descr="swish">
            <a:extLst>
              <a:ext uri="{FF2B5EF4-FFF2-40B4-BE49-F238E27FC236}">
                <a16:creationId xmlns:a16="http://schemas.microsoft.com/office/drawing/2014/main" id="{93F9D450-83EE-4014-8FF2-BE14A8BAD1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9275"/>
            <a:ext cx="72358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boardworks_logo">
            <a:extLst>
              <a:ext uri="{FF2B5EF4-FFF2-40B4-BE49-F238E27FC236}">
                <a16:creationId xmlns:a16="http://schemas.microsoft.com/office/drawing/2014/main" id="{5ABB22FC-D400-4F28-AFF2-56149BD1DA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right_button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33757C6-ACCB-4D3E-99C0-049BA1320E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left_button">
            <a:extLst>
              <a:ext uri="{FF2B5EF4-FFF2-40B4-BE49-F238E27FC236}">
                <a16:creationId xmlns:a16="http://schemas.microsoft.com/office/drawing/2014/main" id="{2F3F354C-ACFD-4B88-806D-D59AFD9E14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92825"/>
            <a:ext cx="5429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8">
            <a:extLst>
              <a:ext uri="{FF2B5EF4-FFF2-40B4-BE49-F238E27FC236}">
                <a16:creationId xmlns:a16="http://schemas.microsoft.com/office/drawing/2014/main" id="{2BB35CAA-9AB6-4339-A71E-809DA30ED9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610350"/>
            <a:ext cx="6667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defRPr/>
            </a:pPr>
            <a:r>
              <a:rPr lang="en-GB" altLang="en-US" sz="1200" b="1">
                <a:solidFill>
                  <a:schemeClr val="bg1"/>
                </a:solidFill>
              </a:rPr>
              <a:t>1 of 20</a:t>
            </a:r>
            <a:endParaRPr lang="en-US" altLang="en-US" sz="1200" b="1">
              <a:solidFill>
                <a:schemeClr val="bg1"/>
              </a:solidFill>
            </a:endParaRPr>
          </a:p>
        </p:txBody>
      </p:sp>
      <p:pic>
        <p:nvPicPr>
          <p:cNvPr id="1033" name="Picture 9" descr="underline">
            <a:extLst>
              <a:ext uri="{FF2B5EF4-FFF2-40B4-BE49-F238E27FC236}">
                <a16:creationId xmlns:a16="http://schemas.microsoft.com/office/drawing/2014/main" id="{5DEBE61E-D37F-4407-B910-AEB7D8EC78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10">
            <a:extLst>
              <a:ext uri="{FF2B5EF4-FFF2-40B4-BE49-F238E27FC236}">
                <a16:creationId xmlns:a16="http://schemas.microsoft.com/office/drawing/2014/main" id="{978B3CDF-C232-4A26-A9DD-ED6E59CEB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defRPr/>
            </a:pPr>
            <a:r>
              <a:rPr lang="en-GB" altLang="en-US" sz="1200" b="1">
                <a:solidFill>
                  <a:srgbClr val="9900CC"/>
                </a:solidFill>
              </a:rPr>
              <a:t>© Boardworks Ltd 2005</a:t>
            </a:r>
          </a:p>
        </p:txBody>
      </p:sp>
      <p:pic>
        <p:nvPicPr>
          <p:cNvPr id="1035" name="Picture 11" descr="swish">
            <a:extLst>
              <a:ext uri="{FF2B5EF4-FFF2-40B4-BE49-F238E27FC236}">
                <a16:creationId xmlns:a16="http://schemas.microsoft.com/office/drawing/2014/main" id="{9D3450F9-EE5E-4FA4-A97E-D198974928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9275"/>
            <a:ext cx="72358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boardworks_logo">
            <a:extLst>
              <a:ext uri="{FF2B5EF4-FFF2-40B4-BE49-F238E27FC236}">
                <a16:creationId xmlns:a16="http://schemas.microsoft.com/office/drawing/2014/main" id="{9E97E36B-DA7E-44DB-A794-FEE3A15BBB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left_button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5D725F9D-B9DB-4D83-90BA-3EFFA753EA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92825"/>
            <a:ext cx="5429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8" name="Rectangle 15">
            <a:extLst>
              <a:ext uri="{FF2B5EF4-FFF2-40B4-BE49-F238E27FC236}">
                <a16:creationId xmlns:a16="http://schemas.microsoft.com/office/drawing/2014/main" id="{18E270AE-7420-4B2C-AC9B-C7A9EE8706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651668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       Click to edit Master title style</a:t>
            </a:r>
          </a:p>
        </p:txBody>
      </p:sp>
      <p:sp>
        <p:nvSpPr>
          <p:cNvPr id="271386" name="Text Box 26">
            <a:extLst>
              <a:ext uri="{FF2B5EF4-FFF2-40B4-BE49-F238E27FC236}">
                <a16:creationId xmlns:a16="http://schemas.microsoft.com/office/drawing/2014/main" id="{90B26647-7F2E-4F51-838A-0F06234F8E3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24638"/>
            <a:ext cx="11160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14D71C0C-2005-432F-BD56-33307623734C}" type="slidenum">
              <a:rPr lang="en-GB" altLang="en-US" sz="1200" b="1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‹#›</a:t>
            </a:fld>
            <a:r>
              <a:rPr lang="en-GB" altLang="en-US" sz="1200" b="1">
                <a:solidFill>
                  <a:schemeClr val="bg1"/>
                </a:solidFill>
              </a:rPr>
              <a:t> of 25</a:t>
            </a:r>
          </a:p>
        </p:txBody>
      </p:sp>
      <p:grpSp>
        <p:nvGrpSpPr>
          <p:cNvPr id="1040" name="Group 45">
            <a:extLst>
              <a:ext uri="{FF2B5EF4-FFF2-40B4-BE49-F238E27FC236}">
                <a16:creationId xmlns:a16="http://schemas.microsoft.com/office/drawing/2014/main" id="{7DDB52B5-0FF1-45FD-B6B2-E501E0C38C8F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234950" y="90488"/>
            <a:ext cx="360363" cy="360362"/>
            <a:chOff x="1247" y="890"/>
            <a:chExt cx="227" cy="227"/>
          </a:xfrm>
        </p:grpSpPr>
        <p:sp>
          <p:nvSpPr>
            <p:cNvPr id="1041" name="Oval 46">
              <a:extLst>
                <a:ext uri="{FF2B5EF4-FFF2-40B4-BE49-F238E27FC236}">
                  <a16:creationId xmlns:a16="http://schemas.microsoft.com/office/drawing/2014/main" id="{D2E455DE-FDE8-4C74-8040-152BFF182D2B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1247" y="890"/>
              <a:ext cx="227" cy="227"/>
            </a:xfrm>
            <a:prstGeom prst="ellipse">
              <a:avLst/>
            </a:prstGeom>
            <a:solidFill>
              <a:srgbClr val="01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2" name="Oval 47">
              <a:extLst>
                <a:ext uri="{FF2B5EF4-FFF2-40B4-BE49-F238E27FC236}">
                  <a16:creationId xmlns:a16="http://schemas.microsoft.com/office/drawing/2014/main" id="{795DAF83-B146-47C5-BD58-DE622F205D16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1247" y="890"/>
              <a:ext cx="227" cy="227"/>
            </a:xfrm>
            <a:prstGeom prst="ellipse">
              <a:avLst/>
            </a:prstGeom>
            <a:noFill/>
            <a:ln w="22860">
              <a:solidFill>
                <a:srgbClr val="01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pic>
          <p:nvPicPr>
            <p:cNvPr id="1043" name="Picture 48" descr="KS3_chemistry_orange">
              <a:extLst>
                <a:ext uri="{FF2B5EF4-FFF2-40B4-BE49-F238E27FC236}">
                  <a16:creationId xmlns:a16="http://schemas.microsoft.com/office/drawing/2014/main" id="{E40DEDF9-8325-47F7-813C-80D5768C9A79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9" y="905"/>
              <a:ext cx="204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4" name="Picture 49" descr="7G_image1">
              <a:extLst>
                <a:ext uri="{FF2B5EF4-FFF2-40B4-BE49-F238E27FC236}">
                  <a16:creationId xmlns:a16="http://schemas.microsoft.com/office/drawing/2014/main" id="{FB2C24B2-19C2-4C85-8866-D6F50B6EFAC6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0" y="955"/>
              <a:ext cx="13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5" name="Picture 50" descr="7G_image2">
              <a:extLst>
                <a:ext uri="{FF2B5EF4-FFF2-40B4-BE49-F238E27FC236}">
                  <a16:creationId xmlns:a16="http://schemas.microsoft.com/office/drawing/2014/main" id="{EA3E2E36-3BB9-4DCB-A52C-A833615FB60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56" y="917"/>
              <a:ext cx="84" cy="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2">
            <a:extLst>
              <a:ext uri="{FF2B5EF4-FFF2-40B4-BE49-F238E27FC236}">
                <a16:creationId xmlns:a16="http://schemas.microsoft.com/office/drawing/2014/main" id="{BCF2112C-FA1A-428A-9D0C-432B49994AA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9538" y="773113"/>
            <a:ext cx="5578475" cy="5578475"/>
          </a:xfrm>
          <a:prstGeom prst="ellipse">
            <a:avLst/>
          </a:prstGeom>
          <a:solidFill>
            <a:srgbClr val="01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5123" name="Oval 3">
            <a:extLst>
              <a:ext uri="{FF2B5EF4-FFF2-40B4-BE49-F238E27FC236}">
                <a16:creationId xmlns:a16="http://schemas.microsoft.com/office/drawing/2014/main" id="{FA35CAC8-FF88-4E1F-AF18-FC63F005176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52413" y="928688"/>
            <a:ext cx="5289550" cy="5289550"/>
          </a:xfrm>
          <a:prstGeom prst="ellipse">
            <a:avLst/>
          </a:prstGeom>
          <a:noFill/>
          <a:ln w="279400">
            <a:solidFill>
              <a:srgbClr val="01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5124" name="Oval 4">
            <a:extLst>
              <a:ext uri="{FF2B5EF4-FFF2-40B4-BE49-F238E27FC236}">
                <a16:creationId xmlns:a16="http://schemas.microsoft.com/office/drawing/2014/main" id="{8829C97D-4727-46F0-A42E-4D1F35151F9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597525" y="2663825"/>
            <a:ext cx="2087563" cy="2087563"/>
          </a:xfrm>
          <a:prstGeom prst="ellipse">
            <a:avLst/>
          </a:prstGeom>
          <a:noFill/>
          <a:ln w="177800">
            <a:solidFill>
              <a:srgbClr val="01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5125" name="Oval 5">
            <a:extLst>
              <a:ext uri="{FF2B5EF4-FFF2-40B4-BE49-F238E27FC236}">
                <a16:creationId xmlns:a16="http://schemas.microsoft.com/office/drawing/2014/main" id="{744C9A8A-8E64-4033-B9BC-A8AC725DED0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229225" y="549275"/>
            <a:ext cx="2087563" cy="2087563"/>
          </a:xfrm>
          <a:prstGeom prst="ellipse">
            <a:avLst/>
          </a:prstGeom>
          <a:noFill/>
          <a:ln w="177800">
            <a:solidFill>
              <a:srgbClr val="01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pic>
        <p:nvPicPr>
          <p:cNvPr id="5127" name="Picture 7" descr="KS3_chemistry_orange">
            <a:extLst>
              <a:ext uri="{FF2B5EF4-FFF2-40B4-BE49-F238E27FC236}">
                <a16:creationId xmlns:a16="http://schemas.microsoft.com/office/drawing/2014/main" id="{7BEE4F64-5CA8-4473-8223-078C40195C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2741613"/>
            <a:ext cx="1925638" cy="192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 descr="KS3_chemistry_orange">
            <a:extLst>
              <a:ext uri="{FF2B5EF4-FFF2-40B4-BE49-F238E27FC236}">
                <a16:creationId xmlns:a16="http://schemas.microsoft.com/office/drawing/2014/main" id="{821AD56C-5BE2-418A-BB4D-61B4CD3CB3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5425" y="620713"/>
            <a:ext cx="1925638" cy="192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 descr="KS3_chemistry_orange">
            <a:extLst>
              <a:ext uri="{FF2B5EF4-FFF2-40B4-BE49-F238E27FC236}">
                <a16:creationId xmlns:a16="http://schemas.microsoft.com/office/drawing/2014/main" id="{590813BF-0F3D-4291-A366-34A071E723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1052513"/>
            <a:ext cx="5038725" cy="503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0" name="AutoShape 10">
            <a:extLst>
              <a:ext uri="{FF2B5EF4-FFF2-40B4-BE49-F238E27FC236}">
                <a16:creationId xmlns:a16="http://schemas.microsoft.com/office/drawing/2014/main" id="{EB86918D-3B22-4CBB-9B0C-0FA1BBF60E0C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52413" y="188913"/>
            <a:ext cx="5111750" cy="981075"/>
          </a:xfrm>
          <a:prstGeom prst="roundRect">
            <a:avLst>
              <a:gd name="adj" fmla="val 43579"/>
            </a:avLst>
          </a:prstGeom>
          <a:solidFill>
            <a:srgbClr val="010066"/>
          </a:solidFill>
          <a:ln w="63500">
            <a:solidFill>
              <a:srgbClr val="9900CC"/>
            </a:solidFill>
            <a:round/>
            <a:headEnd/>
            <a:tailEnd/>
          </a:ln>
        </p:spPr>
        <p:txBody>
          <a:bodyPr lIns="0" rIns="0"/>
          <a:lstStyle/>
          <a:p>
            <a:pPr algn="ctr" eaLnBrk="1" hangingPunct="1"/>
            <a:r>
              <a:rPr lang="en-GB" altLang="en-US" sz="4000">
                <a:solidFill>
                  <a:schemeClr val="bg1"/>
                </a:solidFill>
              </a:rPr>
              <a:t>Chemistry</a:t>
            </a:r>
          </a:p>
        </p:txBody>
      </p:sp>
      <p:sp>
        <p:nvSpPr>
          <p:cNvPr id="5131" name="AutoShape 11">
            <a:extLst>
              <a:ext uri="{FF2B5EF4-FFF2-40B4-BE49-F238E27FC236}">
                <a16:creationId xmlns:a16="http://schemas.microsoft.com/office/drawing/2014/main" id="{A07AF2C5-12FE-4FFB-A1F6-0D150B68BDEE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3997325" y="5013226"/>
            <a:ext cx="5038725" cy="1008062"/>
          </a:xfrm>
          <a:prstGeom prst="roundRect">
            <a:avLst>
              <a:gd name="adj" fmla="val 43579"/>
            </a:avLst>
          </a:prstGeom>
          <a:solidFill>
            <a:srgbClr val="010066"/>
          </a:solidFill>
          <a:ln w="63500">
            <a:solidFill>
              <a:srgbClr val="9900CC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marL="0" indent="0"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GB" altLang="en-US" sz="3400" b="1" dirty="0">
                <a:solidFill>
                  <a:schemeClr val="bg1"/>
                </a:solidFill>
              </a:rPr>
              <a:t>The particle theory - R</a:t>
            </a:r>
          </a:p>
        </p:txBody>
      </p:sp>
      <p:pic>
        <p:nvPicPr>
          <p:cNvPr id="5132" name="Picture 16" descr="7G_image1">
            <a:extLst>
              <a:ext uri="{FF2B5EF4-FFF2-40B4-BE49-F238E27FC236}">
                <a16:creationId xmlns:a16="http://schemas.microsoft.com/office/drawing/2014/main" id="{6DA68C66-C239-4B87-87B1-04B39B91E8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349500"/>
            <a:ext cx="3425825" cy="342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3" name="Picture 17" descr="7G_image2">
            <a:extLst>
              <a:ext uri="{FF2B5EF4-FFF2-40B4-BE49-F238E27FC236}">
                <a16:creationId xmlns:a16="http://schemas.microsoft.com/office/drawing/2014/main" id="{AA84BE81-2DB7-4E06-B815-3F7CC21963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1412875"/>
            <a:ext cx="2087563" cy="208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4" name="Picture 18" descr="7G_image1">
            <a:extLst>
              <a:ext uri="{FF2B5EF4-FFF2-40B4-BE49-F238E27FC236}">
                <a16:creationId xmlns:a16="http://schemas.microsoft.com/office/drawing/2014/main" id="{D798838F-176C-471B-BC81-81FAF6844B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3850" y="693738"/>
            <a:ext cx="17272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5" name="Picture 19" descr="7G_image2">
            <a:extLst>
              <a:ext uri="{FF2B5EF4-FFF2-40B4-BE49-F238E27FC236}">
                <a16:creationId xmlns:a16="http://schemas.microsoft.com/office/drawing/2014/main" id="{53FDD3AB-2B2E-4833-AC95-EBDBBB57A7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4850" y="2852738"/>
            <a:ext cx="17272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D3D48E81-EEBD-47C2-BCDA-29C7ACCA9E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	Lesson objectives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EF86912-1635-412C-A165-8487D30E33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dirty="0"/>
              <a:t>Understand that all matter are made up of particles with different arrangements and movements</a:t>
            </a:r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dirty="0"/>
              <a:t>Draw and describe the arrangement of particles in a solid, liquid and gas</a:t>
            </a:r>
          </a:p>
          <a:p>
            <a:pPr marL="0" indent="0" eaLnBrk="1" hangingPunct="1">
              <a:buNone/>
            </a:pPr>
            <a:endParaRPr lang="en-GB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E6DD3256-54CE-469E-8E51-8A17B0CC86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      The particle theory</a:t>
            </a:r>
          </a:p>
        </p:txBody>
      </p:sp>
      <p:pic>
        <p:nvPicPr>
          <p:cNvPr id="11" name="Picture 23" descr="http://www.fine-images.net/Hand%20holding%20Model%20House%20BE.gif">
            <a:extLst>
              <a:ext uri="{FF2B5EF4-FFF2-40B4-BE49-F238E27FC236}">
                <a16:creationId xmlns:a16="http://schemas.microsoft.com/office/drawing/2014/main" id="{6E025C31-F202-48D5-9950-2F619A036E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03" b="23517"/>
          <a:stretch>
            <a:fillRect/>
          </a:stretch>
        </p:blipFill>
        <p:spPr bwMode="auto">
          <a:xfrm>
            <a:off x="2627667" y="1508048"/>
            <a:ext cx="2952446" cy="2667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D58E994-CBBF-4DB1-B062-E4ABF9C7F87D}"/>
              </a:ext>
            </a:extLst>
          </p:cNvPr>
          <p:cNvSpPr txBox="1"/>
          <p:nvPr/>
        </p:nvSpPr>
        <p:spPr>
          <a:xfrm>
            <a:off x="344918" y="908720"/>
            <a:ext cx="86431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7030A0"/>
                </a:solidFill>
              </a:rPr>
              <a:t>A model can be used to explain how something looks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39EE97-9D43-4D04-9209-B56DD806CF7C}"/>
              </a:ext>
            </a:extLst>
          </p:cNvPr>
          <p:cNvSpPr txBox="1"/>
          <p:nvPr/>
        </p:nvSpPr>
        <p:spPr>
          <a:xfrm>
            <a:off x="1994116" y="4400061"/>
            <a:ext cx="53447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FF6600"/>
                </a:solidFill>
              </a:rPr>
              <a:t>For example a model of a house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A9D269-FD71-41F7-ABA0-DE897BE8F96F}"/>
              </a:ext>
            </a:extLst>
          </p:cNvPr>
          <p:cNvSpPr txBox="1"/>
          <p:nvPr/>
        </p:nvSpPr>
        <p:spPr>
          <a:xfrm>
            <a:off x="570981" y="5148018"/>
            <a:ext cx="84035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7030A0"/>
                </a:solidFill>
              </a:rPr>
              <a:t>The particle theory uses models to represent how solids, liquids and gases are arranged and behave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2" name="Rectangle 2">
            <a:extLst>
              <a:ext uri="{FF2B5EF4-FFF2-40B4-BE49-F238E27FC236}">
                <a16:creationId xmlns:a16="http://schemas.microsoft.com/office/drawing/2014/main" id="{9E4A9C2E-D566-41E1-B6DD-899ED7F62C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7600" y="0"/>
            <a:ext cx="6516688" cy="549275"/>
          </a:xfrm>
          <a:noFill/>
          <a:ln/>
        </p:spPr>
        <p:txBody>
          <a:bodyPr/>
          <a:lstStyle/>
          <a:p>
            <a:r>
              <a:rPr lang="en-GB" altLang="en-US" dirty="0"/>
              <a:t>Particles</a:t>
            </a:r>
          </a:p>
        </p:txBody>
      </p:sp>
      <p:sp>
        <p:nvSpPr>
          <p:cNvPr id="512004" name="Text Box 4">
            <a:extLst>
              <a:ext uri="{FF2B5EF4-FFF2-40B4-BE49-F238E27FC236}">
                <a16:creationId xmlns:a16="http://schemas.microsoft.com/office/drawing/2014/main" id="{6E1A6337-4E45-46C4-ABBD-1855301D2E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36613"/>
            <a:ext cx="80295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GB" altLang="en-US" b="0">
                <a:solidFill>
                  <a:srgbClr val="010067"/>
                </a:solidFill>
              </a:rPr>
              <a:t>The differences between solids, liquids and gases can be explained by looking at the </a:t>
            </a:r>
            <a:r>
              <a:rPr lang="en-GB" altLang="en-US">
                <a:solidFill>
                  <a:srgbClr val="FF6600"/>
                </a:solidFill>
              </a:rPr>
              <a:t>particles</a:t>
            </a:r>
            <a:r>
              <a:rPr lang="en-GB" altLang="en-US" b="0">
                <a:solidFill>
                  <a:srgbClr val="010067"/>
                </a:solidFill>
              </a:rPr>
              <a:t>.</a:t>
            </a:r>
          </a:p>
        </p:txBody>
      </p:sp>
      <p:pic>
        <p:nvPicPr>
          <p:cNvPr id="512013" name="Picture 13">
            <a:extLst>
              <a:ext uri="{FF2B5EF4-FFF2-40B4-BE49-F238E27FC236}">
                <a16:creationId xmlns:a16="http://schemas.microsoft.com/office/drawing/2014/main" id="{CD74284E-90BF-4DE6-9D10-916224BE04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771481"/>
            <a:ext cx="2808312" cy="469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015" name="Picture 15">
            <a:extLst>
              <a:ext uri="{FF2B5EF4-FFF2-40B4-BE49-F238E27FC236}">
                <a16:creationId xmlns:a16="http://schemas.microsoft.com/office/drawing/2014/main" id="{296A51F0-E859-48B2-ACC9-3831BC5122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622300"/>
            <a:ext cx="1514475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E6DD3256-54CE-469E-8E51-8A17B0CC86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      The particle theory</a:t>
            </a:r>
          </a:p>
        </p:txBody>
      </p:sp>
      <p:sp>
        <p:nvSpPr>
          <p:cNvPr id="196619" name="Text Box 11">
            <a:extLst>
              <a:ext uri="{FF2B5EF4-FFF2-40B4-BE49-F238E27FC236}">
                <a16:creationId xmlns:a16="http://schemas.microsoft.com/office/drawing/2014/main" id="{104063BD-2FE6-45D4-8881-1D3F9C5284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1205359"/>
            <a:ext cx="8472933" cy="43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6700" indent="-2667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Font typeface="Wingdings" panose="05000000000000000000" pitchFamily="2" charset="2"/>
              <a:buChar char="l"/>
            </a:pPr>
            <a:r>
              <a:rPr lang="en-GB" altLang="en-US" sz="2800" dirty="0">
                <a:solidFill>
                  <a:srgbClr val="010067"/>
                </a:solidFill>
              </a:rPr>
              <a:t> All substances are made up of spherical </a:t>
            </a:r>
            <a:r>
              <a:rPr lang="en-GB" altLang="en-US" sz="2800" b="1" dirty="0">
                <a:solidFill>
                  <a:srgbClr val="FF6600"/>
                </a:solidFill>
              </a:rPr>
              <a:t>particles</a:t>
            </a:r>
          </a:p>
        </p:txBody>
      </p:sp>
      <p:sp>
        <p:nvSpPr>
          <p:cNvPr id="196620" name="Text Box 12">
            <a:extLst>
              <a:ext uri="{FF2B5EF4-FFF2-40B4-BE49-F238E27FC236}">
                <a16:creationId xmlns:a16="http://schemas.microsoft.com/office/drawing/2014/main" id="{5179DCC3-F162-4D49-BB82-7C77CD5955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762" y="2115896"/>
            <a:ext cx="779257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6700" indent="-2667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l"/>
            </a:pPr>
            <a:r>
              <a:rPr lang="en-GB" altLang="en-US" sz="2800" dirty="0">
                <a:solidFill>
                  <a:srgbClr val="010067"/>
                </a:solidFill>
              </a:rPr>
              <a:t> The particles are </a:t>
            </a:r>
            <a:r>
              <a:rPr lang="en-GB" altLang="en-US" sz="2800" b="1" dirty="0">
                <a:solidFill>
                  <a:srgbClr val="FF6600"/>
                </a:solidFill>
              </a:rPr>
              <a:t>attracted</a:t>
            </a:r>
            <a:r>
              <a:rPr lang="en-GB" altLang="en-US" sz="2800" dirty="0">
                <a:solidFill>
                  <a:srgbClr val="010067"/>
                </a:solidFill>
              </a:rPr>
              <a:t> to each other </a:t>
            </a:r>
          </a:p>
        </p:txBody>
      </p:sp>
      <p:sp>
        <p:nvSpPr>
          <p:cNvPr id="196621" name="Text Box 13">
            <a:extLst>
              <a:ext uri="{FF2B5EF4-FFF2-40B4-BE49-F238E27FC236}">
                <a16:creationId xmlns:a16="http://schemas.microsoft.com/office/drawing/2014/main" id="{8F7CE1B6-C2F9-4A2F-B690-8C78D7BF9A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237" y="3111677"/>
            <a:ext cx="7792573" cy="43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6700" indent="-2667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Font typeface="Wingdings" panose="05000000000000000000" pitchFamily="2" charset="2"/>
              <a:buChar char="l"/>
            </a:pPr>
            <a:r>
              <a:rPr lang="en-GB" altLang="en-US" sz="2800" dirty="0">
                <a:solidFill>
                  <a:srgbClr val="010067"/>
                </a:solidFill>
              </a:rPr>
              <a:t>The particles </a:t>
            </a:r>
            <a:r>
              <a:rPr lang="en-GB" altLang="en-US" sz="2800" b="1" dirty="0">
                <a:solidFill>
                  <a:srgbClr val="FF6600"/>
                </a:solidFill>
              </a:rPr>
              <a:t>move</a:t>
            </a:r>
            <a:r>
              <a:rPr lang="en-GB" altLang="en-US" sz="2800" dirty="0">
                <a:solidFill>
                  <a:srgbClr val="010067"/>
                </a:solidFill>
              </a:rPr>
              <a:t> around - </a:t>
            </a:r>
            <a:r>
              <a:rPr lang="en-GB" altLang="en-US" sz="2800" b="1" dirty="0">
                <a:solidFill>
                  <a:srgbClr val="FF6600"/>
                </a:solidFill>
              </a:rPr>
              <a:t>kinetic</a:t>
            </a:r>
            <a:r>
              <a:rPr lang="en-GB" altLang="en-US" sz="2800" dirty="0">
                <a:solidFill>
                  <a:srgbClr val="010067"/>
                </a:solidFill>
              </a:rPr>
              <a:t> energy</a:t>
            </a:r>
          </a:p>
        </p:txBody>
      </p:sp>
      <p:sp>
        <p:nvSpPr>
          <p:cNvPr id="196623" name="Text Box 15">
            <a:extLst>
              <a:ext uri="{FF2B5EF4-FFF2-40B4-BE49-F238E27FC236}">
                <a16:creationId xmlns:a16="http://schemas.microsoft.com/office/drawing/2014/main" id="{488CA7EB-A008-41A5-B8A7-2615FC107E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824" y="4021734"/>
            <a:ext cx="8026098" cy="781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6700" indent="-2667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Font typeface="Wingdings" panose="05000000000000000000" pitchFamily="2" charset="2"/>
              <a:buChar char="l"/>
            </a:pPr>
            <a:r>
              <a:rPr lang="en-GB" altLang="en-US" sz="2800" dirty="0">
                <a:solidFill>
                  <a:srgbClr val="010067"/>
                </a:solidFill>
              </a:rPr>
              <a:t>The particles have </a:t>
            </a:r>
            <a:r>
              <a:rPr lang="en-GB" altLang="en-US" sz="2800" b="1" dirty="0">
                <a:solidFill>
                  <a:srgbClr val="FF6600"/>
                </a:solidFill>
              </a:rPr>
              <a:t>different arrangements </a:t>
            </a:r>
            <a:r>
              <a:rPr lang="en-GB" altLang="en-US" sz="2800" dirty="0">
                <a:solidFill>
                  <a:srgbClr val="010067"/>
                </a:solidFill>
              </a:rPr>
              <a:t>in solids, liquids and gases</a:t>
            </a:r>
          </a:p>
        </p:txBody>
      </p:sp>
      <p:sp>
        <p:nvSpPr>
          <p:cNvPr id="9" name="Text Box 15">
            <a:extLst>
              <a:ext uri="{FF2B5EF4-FFF2-40B4-BE49-F238E27FC236}">
                <a16:creationId xmlns:a16="http://schemas.microsoft.com/office/drawing/2014/main" id="{5D5BDDC5-409B-45A6-AFE3-26FF94584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762" y="5276982"/>
            <a:ext cx="8026098" cy="43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6700" indent="-2667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Font typeface="Wingdings" panose="05000000000000000000" pitchFamily="2" charset="2"/>
              <a:buChar char="l"/>
            </a:pPr>
            <a:r>
              <a:rPr lang="en-GB" altLang="en-US" sz="2800" dirty="0">
                <a:solidFill>
                  <a:srgbClr val="010067"/>
                </a:solidFill>
              </a:rPr>
              <a:t>The </a:t>
            </a:r>
            <a:r>
              <a:rPr lang="en-GB" altLang="en-US" sz="2800" b="1" dirty="0">
                <a:solidFill>
                  <a:srgbClr val="FF6600"/>
                </a:solidFill>
              </a:rPr>
              <a:t>energy</a:t>
            </a:r>
            <a:r>
              <a:rPr lang="en-GB" altLang="en-US" sz="2800" dirty="0">
                <a:solidFill>
                  <a:srgbClr val="010067"/>
                </a:solidFill>
              </a:rPr>
              <a:t> </a:t>
            </a:r>
            <a:r>
              <a:rPr lang="en-GB" altLang="en-US" sz="2800" b="1" dirty="0">
                <a:solidFill>
                  <a:srgbClr val="FF6600"/>
                </a:solidFill>
              </a:rPr>
              <a:t>increases</a:t>
            </a:r>
            <a:r>
              <a:rPr lang="en-GB" altLang="en-US" sz="2800" dirty="0">
                <a:solidFill>
                  <a:srgbClr val="010067"/>
                </a:solidFill>
              </a:rPr>
              <a:t> with temperature </a:t>
            </a:r>
          </a:p>
        </p:txBody>
      </p:sp>
    </p:spTree>
    <p:extLst>
      <p:ext uri="{BB962C8B-B14F-4D97-AF65-F5344CB8AC3E}">
        <p14:creationId xmlns:p14="http://schemas.microsoft.com/office/powerpoint/2010/main" val="1513776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96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196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96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196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CC385313-603C-424F-ABC9-1853C46D4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001000" cy="549275"/>
          </a:xfrm>
        </p:spPr>
        <p:txBody>
          <a:bodyPr/>
          <a:lstStyle/>
          <a:p>
            <a:pPr eaLnBrk="1" hangingPunct="1"/>
            <a:r>
              <a:rPr lang="en-GB" altLang="en-US" dirty="0"/>
              <a:t>	Video: States of matter - particles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A8CA799F-E112-47F6-8C2F-4D7A5C6CD6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805474"/>
              </p:ext>
            </p:extLst>
          </p:nvPr>
        </p:nvGraphicFramePr>
        <p:xfrm>
          <a:off x="143508" y="980728"/>
          <a:ext cx="8876931" cy="558000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656000">
                  <a:extLst>
                    <a:ext uri="{9D8B030D-6E8A-4147-A177-3AD203B41FA5}">
                      <a16:colId xmlns:a16="http://schemas.microsoft.com/office/drawing/2014/main" val="1868659482"/>
                    </a:ext>
                  </a:extLst>
                </a:gridCol>
                <a:gridCol w="2406977">
                  <a:extLst>
                    <a:ext uri="{9D8B030D-6E8A-4147-A177-3AD203B41FA5}">
                      <a16:colId xmlns:a16="http://schemas.microsoft.com/office/drawing/2014/main" val="1973983428"/>
                    </a:ext>
                  </a:extLst>
                </a:gridCol>
                <a:gridCol w="2406977">
                  <a:extLst>
                    <a:ext uri="{9D8B030D-6E8A-4147-A177-3AD203B41FA5}">
                      <a16:colId xmlns:a16="http://schemas.microsoft.com/office/drawing/2014/main" val="2628954066"/>
                    </a:ext>
                  </a:extLst>
                </a:gridCol>
                <a:gridCol w="2406977">
                  <a:extLst>
                    <a:ext uri="{9D8B030D-6E8A-4147-A177-3AD203B41FA5}">
                      <a16:colId xmlns:a16="http://schemas.microsoft.com/office/drawing/2014/main" val="1485063624"/>
                    </a:ext>
                  </a:extLst>
                </a:gridCol>
              </a:tblGrid>
              <a:tr h="1980000"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</a:rPr>
                        <a:t>Particle diagram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0804033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Amount energy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8485270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Movement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50313959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Closeness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68809717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Arrangement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771593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F372ADB-F511-41E0-9385-1464CA5A7563}"/>
              </a:ext>
            </a:extLst>
          </p:cNvPr>
          <p:cNvSpPr txBox="1"/>
          <p:nvPr/>
        </p:nvSpPr>
        <p:spPr>
          <a:xfrm>
            <a:off x="2595033" y="3240948"/>
            <a:ext cx="7841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small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93E335-58F8-44C9-B1EA-392C83755220}"/>
              </a:ext>
            </a:extLst>
          </p:cNvPr>
          <p:cNvSpPr txBox="1"/>
          <p:nvPr/>
        </p:nvSpPr>
        <p:spPr>
          <a:xfrm>
            <a:off x="1761471" y="3944726"/>
            <a:ext cx="24513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vibrate</a:t>
            </a:r>
          </a:p>
          <a:p>
            <a:pPr algn="ctr"/>
            <a:r>
              <a:rPr lang="en-GB" sz="2000" dirty="0">
                <a:solidFill>
                  <a:schemeClr val="tx1"/>
                </a:solidFill>
              </a:rPr>
              <a:t>can’t change places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7CA733-F313-4A48-BB69-B8E653BFC8E8}"/>
              </a:ext>
            </a:extLst>
          </p:cNvPr>
          <p:cNvSpPr txBox="1"/>
          <p:nvPr/>
        </p:nvSpPr>
        <p:spPr>
          <a:xfrm>
            <a:off x="2409886" y="5006505"/>
            <a:ext cx="11544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touching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BB36E9-D2DA-4F5E-B6ED-43386592A044}"/>
              </a:ext>
            </a:extLst>
          </p:cNvPr>
          <p:cNvSpPr txBox="1"/>
          <p:nvPr/>
        </p:nvSpPr>
        <p:spPr>
          <a:xfrm>
            <a:off x="2495647" y="5909210"/>
            <a:ext cx="982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regular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F0BB3F5-DA5E-40F9-B3D2-25BEF58EF9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64" t="30400" r="73649" b="24801"/>
          <a:stretch/>
        </p:blipFill>
        <p:spPr>
          <a:xfrm>
            <a:off x="2201438" y="1124933"/>
            <a:ext cx="1650792" cy="170577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5C9AFFF-646D-4012-8310-1FB51A18B7F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284" t="30400" r="36718" b="24801"/>
          <a:stretch/>
        </p:blipFill>
        <p:spPr>
          <a:xfrm>
            <a:off x="4554412" y="1124933"/>
            <a:ext cx="1759830" cy="170577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35D23D8-E7E2-4DC5-82C3-F3B284F3AF7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3676" t="30400" r="1214" b="24801"/>
          <a:stretch/>
        </p:blipFill>
        <p:spPr>
          <a:xfrm>
            <a:off x="6832723" y="1111884"/>
            <a:ext cx="1699717" cy="170577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8BB2759-2ECF-4837-AAED-A563343C49EF}"/>
              </a:ext>
            </a:extLst>
          </p:cNvPr>
          <p:cNvSpPr txBox="1"/>
          <p:nvPr/>
        </p:nvSpPr>
        <p:spPr>
          <a:xfrm>
            <a:off x="4358466" y="3240948"/>
            <a:ext cx="20649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more </a:t>
            </a:r>
            <a:r>
              <a:rPr lang="en-GB" sz="2000">
                <a:solidFill>
                  <a:schemeClr val="tx1"/>
                </a:solidFill>
              </a:rPr>
              <a:t>than solids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0E73354-A125-43B7-A245-6C59137C7742}"/>
              </a:ext>
            </a:extLst>
          </p:cNvPr>
          <p:cNvSpPr txBox="1"/>
          <p:nvPr/>
        </p:nvSpPr>
        <p:spPr>
          <a:xfrm>
            <a:off x="4471472" y="3944726"/>
            <a:ext cx="18389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move around</a:t>
            </a:r>
          </a:p>
          <a:p>
            <a:pPr algn="ctr"/>
            <a:r>
              <a:rPr lang="en-GB" sz="2000" dirty="0">
                <a:solidFill>
                  <a:schemeClr val="tx1"/>
                </a:solidFill>
              </a:rPr>
              <a:t>change places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B3E28A1-5ED3-407E-866D-B7311FDE9312}"/>
              </a:ext>
            </a:extLst>
          </p:cNvPr>
          <p:cNvSpPr txBox="1"/>
          <p:nvPr/>
        </p:nvSpPr>
        <p:spPr>
          <a:xfrm>
            <a:off x="4813714" y="5006505"/>
            <a:ext cx="11544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touching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7D08530-A025-4448-AEB4-27991A3E7A52}"/>
              </a:ext>
            </a:extLst>
          </p:cNvPr>
          <p:cNvSpPr txBox="1"/>
          <p:nvPr/>
        </p:nvSpPr>
        <p:spPr>
          <a:xfrm>
            <a:off x="4864210" y="5909210"/>
            <a:ext cx="10534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random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2862E40-8D65-4192-8FEC-AD6951610554}"/>
              </a:ext>
            </a:extLst>
          </p:cNvPr>
          <p:cNvSpPr txBox="1"/>
          <p:nvPr/>
        </p:nvSpPr>
        <p:spPr>
          <a:xfrm>
            <a:off x="7390159" y="3240948"/>
            <a:ext cx="7553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large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643BA89-4229-4E90-8E80-EF6E45DABC21}"/>
              </a:ext>
            </a:extLst>
          </p:cNvPr>
          <p:cNvSpPr txBox="1"/>
          <p:nvPr/>
        </p:nvSpPr>
        <p:spPr>
          <a:xfrm>
            <a:off x="6791439" y="3944726"/>
            <a:ext cx="19527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rapid</a:t>
            </a:r>
          </a:p>
          <a:p>
            <a:pPr algn="ctr"/>
            <a:r>
              <a:rPr lang="en-GB" sz="2000" dirty="0">
                <a:solidFill>
                  <a:schemeClr val="tx1"/>
                </a:solidFill>
              </a:rPr>
              <a:t>in all directions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0FEC732-3C42-4EA8-8282-0D807A49F7B6}"/>
              </a:ext>
            </a:extLst>
          </p:cNvPr>
          <p:cNvSpPr txBox="1"/>
          <p:nvPr/>
        </p:nvSpPr>
        <p:spPr>
          <a:xfrm>
            <a:off x="7199403" y="5006505"/>
            <a:ext cx="11368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far apart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BDA323E-0099-46D4-A9BB-C6601B36251B}"/>
              </a:ext>
            </a:extLst>
          </p:cNvPr>
          <p:cNvSpPr txBox="1"/>
          <p:nvPr/>
        </p:nvSpPr>
        <p:spPr>
          <a:xfrm>
            <a:off x="7241081" y="5909210"/>
            <a:ext cx="10534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random</a:t>
            </a:r>
          </a:p>
        </p:txBody>
      </p:sp>
    </p:spTree>
    <p:extLst>
      <p:ext uri="{BB962C8B-B14F-4D97-AF65-F5344CB8AC3E}">
        <p14:creationId xmlns:p14="http://schemas.microsoft.com/office/powerpoint/2010/main" val="1784743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2" grpId="0"/>
      <p:bldP spid="13" grpId="0"/>
      <p:bldP spid="14" grpId="0"/>
      <p:bldP spid="15" grpId="0"/>
      <p:bldP spid="17" grpId="0"/>
      <p:bldP spid="18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1_master">
  <a:themeElements>
    <a:clrScheme name="1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master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00FFFF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00FFFF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8156</TotalTime>
  <Words>188</Words>
  <Application>Microsoft Office PowerPoint</Application>
  <PresentationFormat>On-screen Show (4:3)</PresentationFormat>
  <Paragraphs>44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Wingdings</vt:lpstr>
      <vt:lpstr>1_master</vt:lpstr>
      <vt:lpstr>Chemistry</vt:lpstr>
      <vt:lpstr> Lesson objectives</vt:lpstr>
      <vt:lpstr>      The particle theory</vt:lpstr>
      <vt:lpstr>Particles</vt:lpstr>
      <vt:lpstr>      The particle theory</vt:lpstr>
      <vt:lpstr> Video: States of matter - particles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Solids, Liquids and Gases</dc:title>
  <dc:subject>KS3 Chemistry</dc:subject>
  <dc:creator>Boardworks Ltd</dc:creator>
  <cp:lastModifiedBy>Lesley Wood</cp:lastModifiedBy>
  <cp:revision>596</cp:revision>
  <cp:lastPrinted>2017-03-30T07:37:37Z</cp:lastPrinted>
  <dcterms:created xsi:type="dcterms:W3CDTF">2000-07-23T14:30:27Z</dcterms:created>
  <dcterms:modified xsi:type="dcterms:W3CDTF">2021-05-11T16:39:50Z</dcterms:modified>
</cp:coreProperties>
</file>