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1093" r:id="rId2"/>
    <p:sldId id="1107" r:id="rId3"/>
    <p:sldId id="1110" r:id="rId4"/>
    <p:sldId id="1113" r:id="rId5"/>
    <p:sldId id="1111" r:id="rId6"/>
    <p:sldId id="1112" r:id="rId7"/>
    <p:sldId id="1114" r:id="rId8"/>
    <p:sldId id="1115" r:id="rId9"/>
    <p:sldId id="1116" r:id="rId10"/>
    <p:sldId id="1117" r:id="rId11"/>
    <p:sldId id="1118" r:id="rId12"/>
    <p:sldId id="1126" r:id="rId13"/>
    <p:sldId id="1127" r:id="rId14"/>
    <p:sldId id="1128" r:id="rId15"/>
    <p:sldId id="1129" r:id="rId16"/>
    <p:sldId id="1131" r:id="rId17"/>
    <p:sldId id="1132" r:id="rId18"/>
    <p:sldId id="1133" r:id="rId19"/>
    <p:sldId id="1134" r:id="rId20"/>
    <p:sldId id="1135" r:id="rId21"/>
    <p:sldId id="1136" r:id="rId22"/>
    <p:sldId id="1137" r:id="rId23"/>
    <p:sldId id="1138" r:id="rId24"/>
    <p:sldId id="1139" r:id="rId25"/>
    <p:sldId id="1140" r:id="rId26"/>
    <p:sldId id="1141" r:id="rId27"/>
    <p:sldId id="1142" r:id="rId28"/>
    <p:sldId id="1143" r:id="rId29"/>
    <p:sldId id="1144" r:id="rId30"/>
    <p:sldId id="1145" r:id="rId31"/>
    <p:sldId id="1147" r:id="rId32"/>
    <p:sldId id="1148" r:id="rId33"/>
    <p:sldId id="1149" r:id="rId34"/>
    <p:sldId id="1150" r:id="rId35"/>
    <p:sldId id="1151" r:id="rId36"/>
    <p:sldId id="1152" r:id="rId37"/>
    <p:sldId id="115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4" autoAdjust="0"/>
    <p:restoredTop sz="92619" autoAdjust="0"/>
  </p:normalViewPr>
  <p:slideViewPr>
    <p:cSldViewPr>
      <p:cViewPr varScale="1">
        <p:scale>
          <a:sx n="47" d="100"/>
          <a:sy n="47" d="100"/>
        </p:scale>
        <p:origin x="-1152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EBD45-2CDE-482C-A5FF-0711A17C29FE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1A3BB-124C-443C-AC8C-F59CEB11F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503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5CB57-9F3A-40F5-A8C7-356496234F93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533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demonstration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demonstration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demonstration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demonstration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demonstration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demonstration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demonstration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demonstration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demonstration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demonstration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demonstration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5CB57-9F3A-40F5-A8C7-356496234F93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9868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def</a:t>
            </a:r>
            <a:r>
              <a:rPr lang="en-GB" dirty="0" smtClean="0"/>
              <a:t> game(</a:t>
            </a:r>
            <a:r>
              <a:rPr lang="en-GB" dirty="0" err="1" smtClean="0"/>
              <a:t>num</a:t>
            </a:r>
            <a:r>
              <a:rPr lang="en-GB" dirty="0" smtClean="0"/>
              <a:t>):</a:t>
            </a:r>
          </a:p>
          <a:p>
            <a:r>
              <a:rPr lang="en-GB" dirty="0" smtClean="0"/>
              <a:t>      if </a:t>
            </a:r>
            <a:r>
              <a:rPr lang="en-GB" dirty="0" err="1" smtClean="0"/>
              <a:t>num</a:t>
            </a:r>
            <a:r>
              <a:rPr lang="en-GB" dirty="0" smtClean="0"/>
              <a:t> &gt;100:</a:t>
            </a:r>
          </a:p>
          <a:p>
            <a:r>
              <a:rPr lang="en-GB" dirty="0" smtClean="0"/>
              <a:t>            print("High")</a:t>
            </a:r>
          </a:p>
          <a:p>
            <a:r>
              <a:rPr lang="en-GB" dirty="0" smtClean="0"/>
              <a:t>      </a:t>
            </a:r>
            <a:r>
              <a:rPr lang="en-GB" dirty="0" err="1" smtClean="0"/>
              <a:t>elif</a:t>
            </a:r>
            <a:r>
              <a:rPr lang="en-GB" dirty="0" smtClean="0"/>
              <a:t> </a:t>
            </a:r>
            <a:r>
              <a:rPr lang="en-GB" dirty="0" err="1" smtClean="0"/>
              <a:t>num</a:t>
            </a:r>
            <a:r>
              <a:rPr lang="en-GB" dirty="0" smtClean="0"/>
              <a:t> &lt; 100:</a:t>
            </a:r>
          </a:p>
          <a:p>
            <a:r>
              <a:rPr lang="en-GB" dirty="0" smtClean="0"/>
              <a:t>            print("Low")</a:t>
            </a:r>
          </a:p>
          <a:p>
            <a:r>
              <a:rPr lang="en-GB" dirty="0" smtClean="0"/>
              <a:t>      else:</a:t>
            </a:r>
          </a:p>
          <a:p>
            <a:r>
              <a:rPr lang="en-GB" dirty="0" smtClean="0"/>
              <a:t>            print("Bingo")</a:t>
            </a:r>
          </a:p>
          <a:p>
            <a:endParaRPr lang="en-GB" dirty="0" smtClean="0"/>
          </a:p>
          <a:p>
            <a:r>
              <a:rPr lang="en-GB" dirty="0" smtClean="0"/>
              <a:t>repeat = True</a:t>
            </a:r>
          </a:p>
          <a:p>
            <a:r>
              <a:rPr lang="en-GB" dirty="0" smtClean="0"/>
              <a:t>while repeat == True:</a:t>
            </a:r>
          </a:p>
          <a:p>
            <a:r>
              <a:rPr lang="en-GB" dirty="0" smtClean="0"/>
              <a:t>      </a:t>
            </a:r>
            <a:r>
              <a:rPr lang="en-GB" dirty="0" err="1" smtClean="0"/>
              <a:t>num</a:t>
            </a:r>
            <a:r>
              <a:rPr lang="en-GB" dirty="0" smtClean="0"/>
              <a:t> = </a:t>
            </a:r>
            <a:r>
              <a:rPr lang="en-GB" dirty="0" err="1" smtClean="0"/>
              <a:t>int</a:t>
            </a:r>
            <a:r>
              <a:rPr lang="en-GB" dirty="0" smtClean="0"/>
              <a:t>(input("Enter a number"))</a:t>
            </a:r>
          </a:p>
          <a:p>
            <a:r>
              <a:rPr lang="en-GB" dirty="0" smtClean="0"/>
              <a:t>      game(</a:t>
            </a:r>
            <a:r>
              <a:rPr lang="en-GB" dirty="0" err="1" smtClean="0"/>
              <a:t>num</a:t>
            </a:r>
            <a:r>
              <a:rPr lang="en-GB" dirty="0" smtClean="0"/>
              <a:t>)</a:t>
            </a:r>
          </a:p>
          <a:p>
            <a:r>
              <a:rPr lang="en-GB" dirty="0" smtClean="0"/>
              <a:t>      if </a:t>
            </a:r>
            <a:r>
              <a:rPr lang="en-GB" dirty="0" err="1" smtClean="0"/>
              <a:t>num</a:t>
            </a:r>
            <a:r>
              <a:rPr lang="en-GB" dirty="0" smtClean="0"/>
              <a:t> == 100:</a:t>
            </a:r>
          </a:p>
          <a:p>
            <a:r>
              <a:rPr lang="en-GB" dirty="0" smtClean="0"/>
              <a:t>            repeat = False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def</a:t>
            </a:r>
            <a:r>
              <a:rPr lang="en-GB" dirty="0" smtClean="0"/>
              <a:t> </a:t>
            </a:r>
            <a:r>
              <a:rPr lang="en-GB" dirty="0" err="1" smtClean="0"/>
              <a:t>fortnite</a:t>
            </a:r>
            <a:r>
              <a:rPr lang="en-GB" dirty="0" smtClean="0"/>
              <a:t>(x):</a:t>
            </a:r>
          </a:p>
          <a:p>
            <a:r>
              <a:rPr lang="en-GB" dirty="0" smtClean="0"/>
              <a:t>      age = 12+x</a:t>
            </a:r>
          </a:p>
          <a:p>
            <a:r>
              <a:rPr lang="en-GB" dirty="0" smtClean="0"/>
              <a:t>      print("Good game")</a:t>
            </a:r>
          </a:p>
          <a:p>
            <a:r>
              <a:rPr lang="en-GB" dirty="0" err="1" smtClean="0"/>
              <a:t>def</a:t>
            </a:r>
            <a:r>
              <a:rPr lang="en-GB" dirty="0" smtClean="0"/>
              <a:t> </a:t>
            </a:r>
            <a:r>
              <a:rPr lang="en-GB" dirty="0" err="1" smtClean="0"/>
              <a:t>overwatch</a:t>
            </a:r>
            <a:r>
              <a:rPr lang="en-GB" dirty="0" smtClean="0"/>
              <a:t>(x):</a:t>
            </a:r>
          </a:p>
          <a:p>
            <a:r>
              <a:rPr lang="en-GB" dirty="0" smtClean="0"/>
              <a:t>      age = 15+x</a:t>
            </a:r>
          </a:p>
          <a:p>
            <a:r>
              <a:rPr lang="en-GB" dirty="0" smtClean="0"/>
              <a:t>      print("Excellent")</a:t>
            </a:r>
          </a:p>
          <a:p>
            <a:r>
              <a:rPr lang="en-GB" dirty="0" err="1" smtClean="0"/>
              <a:t>def</a:t>
            </a:r>
            <a:r>
              <a:rPr lang="en-GB" dirty="0" smtClean="0"/>
              <a:t> </a:t>
            </a:r>
            <a:r>
              <a:rPr lang="en-GB" dirty="0" err="1" smtClean="0"/>
              <a:t>minecraft</a:t>
            </a:r>
            <a:r>
              <a:rPr lang="en-GB" dirty="0" smtClean="0"/>
              <a:t>(x):</a:t>
            </a:r>
          </a:p>
          <a:p>
            <a:r>
              <a:rPr lang="en-GB" dirty="0" smtClean="0"/>
              <a:t>      age = 9+x</a:t>
            </a:r>
          </a:p>
          <a:p>
            <a:r>
              <a:rPr lang="en-GB" dirty="0" smtClean="0"/>
              <a:t>      print("Decent")</a:t>
            </a:r>
          </a:p>
          <a:p>
            <a:r>
              <a:rPr lang="en-GB" dirty="0" smtClean="0"/>
              <a:t>for x in range(1,4):</a:t>
            </a:r>
          </a:p>
          <a:p>
            <a:r>
              <a:rPr lang="en-GB" dirty="0" smtClean="0"/>
              <a:t>      game = input("Enter a game")</a:t>
            </a:r>
          </a:p>
          <a:p>
            <a:r>
              <a:rPr lang="en-GB" dirty="0" smtClean="0"/>
              <a:t>      if game == "</a:t>
            </a:r>
            <a:r>
              <a:rPr lang="en-GB" dirty="0" err="1" smtClean="0"/>
              <a:t>overwatch</a:t>
            </a:r>
            <a:r>
              <a:rPr lang="en-GB" dirty="0" smtClean="0"/>
              <a:t>":</a:t>
            </a:r>
          </a:p>
          <a:p>
            <a:r>
              <a:rPr lang="en-GB" dirty="0" smtClean="0"/>
              <a:t>            </a:t>
            </a:r>
            <a:r>
              <a:rPr lang="en-GB" dirty="0" err="1" smtClean="0"/>
              <a:t>overwatch</a:t>
            </a:r>
            <a:r>
              <a:rPr lang="en-GB" dirty="0" smtClean="0"/>
              <a:t>(x)</a:t>
            </a:r>
          </a:p>
          <a:p>
            <a:r>
              <a:rPr lang="en-GB" dirty="0" smtClean="0"/>
              <a:t>      </a:t>
            </a:r>
            <a:r>
              <a:rPr lang="en-GB" dirty="0" err="1" smtClean="0"/>
              <a:t>elif</a:t>
            </a:r>
            <a:r>
              <a:rPr lang="en-GB" dirty="0" smtClean="0"/>
              <a:t> game == "</a:t>
            </a:r>
            <a:r>
              <a:rPr lang="en-GB" dirty="0" err="1" smtClean="0"/>
              <a:t>fortnite</a:t>
            </a:r>
            <a:r>
              <a:rPr lang="en-GB" dirty="0" smtClean="0"/>
              <a:t>":</a:t>
            </a:r>
          </a:p>
          <a:p>
            <a:r>
              <a:rPr lang="en-GB" dirty="0" smtClean="0"/>
              <a:t>            </a:t>
            </a:r>
            <a:r>
              <a:rPr lang="en-GB" dirty="0" err="1" smtClean="0"/>
              <a:t>fortnite</a:t>
            </a:r>
            <a:r>
              <a:rPr lang="en-GB" dirty="0" smtClean="0"/>
              <a:t>(x)</a:t>
            </a:r>
          </a:p>
          <a:p>
            <a:r>
              <a:rPr lang="en-GB" dirty="0" smtClean="0"/>
              <a:t>      else:</a:t>
            </a:r>
          </a:p>
          <a:p>
            <a:r>
              <a:rPr lang="en-GB" dirty="0" smtClean="0"/>
              <a:t>            </a:t>
            </a:r>
            <a:r>
              <a:rPr lang="en-GB" dirty="0" err="1" smtClean="0"/>
              <a:t>minecraft</a:t>
            </a:r>
            <a:r>
              <a:rPr lang="en-GB" dirty="0" smtClean="0"/>
              <a:t>(x)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demonstration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demonstration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demonstration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demonstration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demonstration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demonstration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er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07424" y="228600"/>
            <a:ext cx="8761210" cy="6857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3600" b="1" baseline="0"/>
            </a:lvl1pPr>
          </a:lstStyle>
          <a:p>
            <a:pPr lvl="0"/>
            <a:r>
              <a:rPr lang="en-GB" dirty="0"/>
              <a:t>Insert lesson title here…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07424" y="1066800"/>
            <a:ext cx="8740034" cy="55552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72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1" y="2322731"/>
            <a:ext cx="8699520" cy="43066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342900" indent="-342900">
              <a:buFont typeface="Wingdings" charset="2"/>
              <a:buChar char="q"/>
              <a:defRPr sz="2800">
                <a:solidFill>
                  <a:schemeClr val="tx1"/>
                </a:solidFill>
              </a:defRPr>
            </a:lvl1pPr>
            <a:lvl2pPr marL="742950" indent="-285750">
              <a:buFont typeface="Wingdings" charset="2"/>
              <a:buChar char="q"/>
              <a:defRPr sz="1800">
                <a:solidFill>
                  <a:schemeClr val="bg1"/>
                </a:solidFill>
              </a:defRPr>
            </a:lvl2pPr>
            <a:lvl3pPr marL="1143000" indent="-228600">
              <a:buFont typeface="Wingdings" charset="2"/>
              <a:buChar char="q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Wingdings" charset="2"/>
              <a:buChar char="q"/>
              <a:defRPr sz="1400">
                <a:solidFill>
                  <a:schemeClr val="bg1"/>
                </a:solidFill>
              </a:defRPr>
            </a:lvl4pPr>
            <a:lvl5pPr marL="2057400" indent="-228600">
              <a:buFont typeface="Wingdings" charset="2"/>
              <a:buChar char="q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lesson objectives here…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73463" y="261123"/>
            <a:ext cx="535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7C8929-5495-4503-B636-8D58CA5C7A7F}" type="datetime2">
              <a:rPr lang="en-US" b="0" smtClean="0"/>
              <a:t>Saturday, May 16, 2020</a:t>
            </a:fld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609600"/>
            <a:ext cx="8602213" cy="1002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  <a:lvl2pPr algn="ctr">
              <a:defRPr b="1"/>
            </a:lvl2pPr>
            <a:lvl3pPr algn="ctr">
              <a:defRPr b="1"/>
            </a:lvl3pPr>
            <a:lvl4pPr algn="ctr">
              <a:defRPr b="1"/>
            </a:lvl4pPr>
            <a:lvl5pPr algn="ctr">
              <a:defRPr b="1"/>
            </a:lvl5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28600" y="1676400"/>
            <a:ext cx="535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Lesson objectives…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9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1" y="2322731"/>
            <a:ext cx="8699520" cy="43066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342900" indent="-342900">
              <a:buFont typeface="Wingdings" charset="2"/>
              <a:buChar char="q"/>
              <a:defRPr sz="2800">
                <a:solidFill>
                  <a:schemeClr val="tx1"/>
                </a:solidFill>
              </a:defRPr>
            </a:lvl1pPr>
            <a:lvl2pPr marL="742950" indent="-285750">
              <a:buFont typeface="Wingdings" charset="2"/>
              <a:buChar char="q"/>
              <a:defRPr sz="1800">
                <a:solidFill>
                  <a:schemeClr val="bg1"/>
                </a:solidFill>
              </a:defRPr>
            </a:lvl2pPr>
            <a:lvl3pPr marL="1143000" indent="-228600">
              <a:buFont typeface="Wingdings" charset="2"/>
              <a:buChar char="q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Wingdings" charset="2"/>
              <a:buChar char="q"/>
              <a:defRPr sz="1400">
                <a:solidFill>
                  <a:schemeClr val="bg1"/>
                </a:solidFill>
              </a:defRPr>
            </a:lvl4pPr>
            <a:lvl5pPr marL="2057400" indent="-228600">
              <a:buFont typeface="Wingdings" charset="2"/>
              <a:buChar char="q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lesson objectives here…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73463" y="261123"/>
            <a:ext cx="535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7C8929-5495-4503-B636-8D58CA5C7A7F}" type="datetime2">
              <a:rPr lang="en-US" b="0" smtClean="0"/>
              <a:t>Saturday, May 16, 2020</a:t>
            </a:fld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609600"/>
            <a:ext cx="8602213" cy="1002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  <a:lvl2pPr algn="ctr">
              <a:defRPr b="1"/>
            </a:lvl2pPr>
            <a:lvl3pPr algn="ctr">
              <a:defRPr b="1"/>
            </a:lvl3pPr>
            <a:lvl4pPr algn="ctr">
              <a:defRPr b="1"/>
            </a:lvl4pPr>
            <a:lvl5pPr algn="ctr">
              <a:defRPr b="1"/>
            </a:lvl5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28600" y="1676400"/>
            <a:ext cx="535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Lesson objectives…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9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1" y="2322731"/>
            <a:ext cx="8699520" cy="43066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342900" indent="-342900">
              <a:buFont typeface="Wingdings" charset="2"/>
              <a:buChar char="q"/>
              <a:defRPr sz="2800">
                <a:solidFill>
                  <a:schemeClr val="tx1"/>
                </a:solidFill>
              </a:defRPr>
            </a:lvl1pPr>
            <a:lvl2pPr marL="742950" indent="-285750">
              <a:buFont typeface="Wingdings" charset="2"/>
              <a:buChar char="q"/>
              <a:defRPr sz="1800">
                <a:solidFill>
                  <a:schemeClr val="bg1"/>
                </a:solidFill>
              </a:defRPr>
            </a:lvl2pPr>
            <a:lvl3pPr marL="1143000" indent="-228600">
              <a:buFont typeface="Wingdings" charset="2"/>
              <a:buChar char="q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Wingdings" charset="2"/>
              <a:buChar char="q"/>
              <a:defRPr sz="1400">
                <a:solidFill>
                  <a:schemeClr val="bg1"/>
                </a:solidFill>
              </a:defRPr>
            </a:lvl4pPr>
            <a:lvl5pPr marL="2057400" indent="-228600">
              <a:buFont typeface="Wingdings" charset="2"/>
              <a:buChar char="q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lesson objectives here…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73463" y="261123"/>
            <a:ext cx="535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7C8929-5495-4503-B636-8D58CA5C7A7F}" type="datetime2">
              <a:rPr lang="en-US" b="0" smtClean="0"/>
              <a:t>Saturday, May 16, 2020</a:t>
            </a:fld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609600"/>
            <a:ext cx="8602213" cy="1002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  <a:lvl2pPr algn="ctr">
              <a:defRPr b="1"/>
            </a:lvl2pPr>
            <a:lvl3pPr algn="ctr">
              <a:defRPr b="1"/>
            </a:lvl3pPr>
            <a:lvl4pPr algn="ctr">
              <a:defRPr b="1"/>
            </a:lvl4pPr>
            <a:lvl5pPr algn="ctr">
              <a:defRPr b="1"/>
            </a:lvl5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28600" y="1676400"/>
            <a:ext cx="535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Lesson objectives…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9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1" y="2322731"/>
            <a:ext cx="8699520" cy="43066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342900" indent="-342900">
              <a:buFont typeface="Wingdings" charset="2"/>
              <a:buChar char="q"/>
              <a:defRPr sz="2800">
                <a:solidFill>
                  <a:schemeClr val="tx1"/>
                </a:solidFill>
              </a:defRPr>
            </a:lvl1pPr>
            <a:lvl2pPr marL="742950" indent="-285750">
              <a:buFont typeface="Wingdings" charset="2"/>
              <a:buChar char="q"/>
              <a:defRPr sz="1800">
                <a:solidFill>
                  <a:schemeClr val="bg1"/>
                </a:solidFill>
              </a:defRPr>
            </a:lvl2pPr>
            <a:lvl3pPr marL="1143000" indent="-228600">
              <a:buFont typeface="Wingdings" charset="2"/>
              <a:buChar char="q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Wingdings" charset="2"/>
              <a:buChar char="q"/>
              <a:defRPr sz="1400">
                <a:solidFill>
                  <a:schemeClr val="bg1"/>
                </a:solidFill>
              </a:defRPr>
            </a:lvl4pPr>
            <a:lvl5pPr marL="2057400" indent="-228600">
              <a:buFont typeface="Wingdings" charset="2"/>
              <a:buChar char="q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lesson objectives here…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73463" y="261123"/>
            <a:ext cx="535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7C8929-5495-4503-B636-8D58CA5C7A7F}" type="datetime2">
              <a:rPr lang="en-US" b="0" smtClean="0"/>
              <a:t>Saturday, May 16, 2020</a:t>
            </a:fld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609600"/>
            <a:ext cx="8602213" cy="1002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  <a:lvl2pPr algn="ctr">
              <a:defRPr b="1"/>
            </a:lvl2pPr>
            <a:lvl3pPr algn="ctr">
              <a:defRPr b="1"/>
            </a:lvl3pPr>
            <a:lvl4pPr algn="ctr">
              <a:defRPr b="1"/>
            </a:lvl4pPr>
            <a:lvl5pPr algn="ctr">
              <a:defRPr b="1"/>
            </a:lvl5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28600" y="1676400"/>
            <a:ext cx="535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Lesson objectives…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9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1" y="2322731"/>
            <a:ext cx="8699520" cy="43066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342900" indent="-342900">
              <a:buFont typeface="Wingdings" charset="2"/>
              <a:buChar char="q"/>
              <a:defRPr sz="2800">
                <a:solidFill>
                  <a:schemeClr val="tx1"/>
                </a:solidFill>
              </a:defRPr>
            </a:lvl1pPr>
            <a:lvl2pPr marL="742950" indent="-285750">
              <a:buFont typeface="Wingdings" charset="2"/>
              <a:buChar char="q"/>
              <a:defRPr sz="1800">
                <a:solidFill>
                  <a:schemeClr val="bg1"/>
                </a:solidFill>
              </a:defRPr>
            </a:lvl2pPr>
            <a:lvl3pPr marL="1143000" indent="-228600">
              <a:buFont typeface="Wingdings" charset="2"/>
              <a:buChar char="q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Wingdings" charset="2"/>
              <a:buChar char="q"/>
              <a:defRPr sz="1400">
                <a:solidFill>
                  <a:schemeClr val="bg1"/>
                </a:solidFill>
              </a:defRPr>
            </a:lvl4pPr>
            <a:lvl5pPr marL="2057400" indent="-228600">
              <a:buFont typeface="Wingdings" charset="2"/>
              <a:buChar char="q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lesson objectives here…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73463" y="261123"/>
            <a:ext cx="535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7C8929-5495-4503-B636-8D58CA5C7A7F}" type="datetime2">
              <a:rPr lang="en-US" b="0" smtClean="0"/>
              <a:t>Saturday, May 16, 2020</a:t>
            </a:fld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609600"/>
            <a:ext cx="8602213" cy="1002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  <a:lvl2pPr algn="ctr">
              <a:defRPr b="1"/>
            </a:lvl2pPr>
            <a:lvl3pPr algn="ctr">
              <a:defRPr b="1"/>
            </a:lvl3pPr>
            <a:lvl4pPr algn="ctr">
              <a:defRPr b="1"/>
            </a:lvl4pPr>
            <a:lvl5pPr algn="ctr">
              <a:defRPr b="1"/>
            </a:lvl5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28600" y="1676400"/>
            <a:ext cx="535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Lesson objectives…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9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1" y="2322731"/>
            <a:ext cx="8699520" cy="43066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342900" indent="-342900">
              <a:buFont typeface="Wingdings" charset="2"/>
              <a:buChar char="q"/>
              <a:defRPr sz="2800">
                <a:solidFill>
                  <a:schemeClr val="tx1"/>
                </a:solidFill>
              </a:defRPr>
            </a:lvl1pPr>
            <a:lvl2pPr marL="742950" indent="-285750">
              <a:buFont typeface="Wingdings" charset="2"/>
              <a:buChar char="q"/>
              <a:defRPr sz="1800">
                <a:solidFill>
                  <a:schemeClr val="bg1"/>
                </a:solidFill>
              </a:defRPr>
            </a:lvl2pPr>
            <a:lvl3pPr marL="1143000" indent="-228600">
              <a:buFont typeface="Wingdings" charset="2"/>
              <a:buChar char="q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Wingdings" charset="2"/>
              <a:buChar char="q"/>
              <a:defRPr sz="1400">
                <a:solidFill>
                  <a:schemeClr val="bg1"/>
                </a:solidFill>
              </a:defRPr>
            </a:lvl4pPr>
            <a:lvl5pPr marL="2057400" indent="-228600">
              <a:buFont typeface="Wingdings" charset="2"/>
              <a:buChar char="q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lesson objectives here…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73463" y="261123"/>
            <a:ext cx="535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7C8929-5495-4503-B636-8D58CA5C7A7F}" type="datetime2">
              <a:rPr lang="en-US" b="0" smtClean="0"/>
              <a:t>Saturday, May 16, 2020</a:t>
            </a:fld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609600"/>
            <a:ext cx="8602213" cy="1002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  <a:lvl2pPr algn="ctr">
              <a:defRPr b="1"/>
            </a:lvl2pPr>
            <a:lvl3pPr algn="ctr">
              <a:defRPr b="1"/>
            </a:lvl3pPr>
            <a:lvl4pPr algn="ctr">
              <a:defRPr b="1"/>
            </a:lvl4pPr>
            <a:lvl5pPr algn="ctr">
              <a:defRPr b="1"/>
            </a:lvl5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28600" y="1676400"/>
            <a:ext cx="535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Lesson objectives…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9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1" y="2322731"/>
            <a:ext cx="8699520" cy="43066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342900" indent="-342900">
              <a:buFont typeface="Wingdings" charset="2"/>
              <a:buChar char="q"/>
              <a:defRPr sz="2800">
                <a:solidFill>
                  <a:schemeClr val="tx1"/>
                </a:solidFill>
              </a:defRPr>
            </a:lvl1pPr>
            <a:lvl2pPr marL="742950" indent="-285750">
              <a:buFont typeface="Wingdings" charset="2"/>
              <a:buChar char="q"/>
              <a:defRPr sz="1800">
                <a:solidFill>
                  <a:schemeClr val="bg1"/>
                </a:solidFill>
              </a:defRPr>
            </a:lvl2pPr>
            <a:lvl3pPr marL="1143000" indent="-228600">
              <a:buFont typeface="Wingdings" charset="2"/>
              <a:buChar char="q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Wingdings" charset="2"/>
              <a:buChar char="q"/>
              <a:defRPr sz="1400">
                <a:solidFill>
                  <a:schemeClr val="bg1"/>
                </a:solidFill>
              </a:defRPr>
            </a:lvl4pPr>
            <a:lvl5pPr marL="2057400" indent="-228600">
              <a:buFont typeface="Wingdings" charset="2"/>
              <a:buChar char="q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lesson objectives here…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73463" y="261123"/>
            <a:ext cx="535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7C8929-5495-4503-B636-8D58CA5C7A7F}" type="datetime2">
              <a:rPr lang="en-US" b="0" smtClean="0"/>
              <a:t>Saturday, May 16, 2020</a:t>
            </a:fld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609600"/>
            <a:ext cx="8602213" cy="1002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  <a:lvl2pPr algn="ctr">
              <a:defRPr b="1"/>
            </a:lvl2pPr>
            <a:lvl3pPr algn="ctr">
              <a:defRPr b="1"/>
            </a:lvl3pPr>
            <a:lvl4pPr algn="ctr">
              <a:defRPr b="1"/>
            </a:lvl4pPr>
            <a:lvl5pPr algn="ctr">
              <a:defRPr b="1"/>
            </a:lvl5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28600" y="1676400"/>
            <a:ext cx="535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Lesson objectives…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9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07424" y="228600"/>
            <a:ext cx="8761210" cy="6857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3600" b="1" baseline="0"/>
            </a:lvl1pPr>
          </a:lstStyle>
          <a:p>
            <a:pPr lvl="0"/>
            <a:r>
              <a:rPr lang="en-GB" dirty="0"/>
              <a:t>Insert lesson title here…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07424" y="1066800"/>
            <a:ext cx="8740034" cy="55552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49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1" y="2322731"/>
            <a:ext cx="8699520" cy="43066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342900" indent="-342900">
              <a:buFont typeface="Wingdings" charset="2"/>
              <a:buChar char="q"/>
              <a:defRPr sz="2800">
                <a:solidFill>
                  <a:schemeClr val="tx1"/>
                </a:solidFill>
              </a:defRPr>
            </a:lvl1pPr>
            <a:lvl2pPr marL="742950" indent="-285750">
              <a:buFont typeface="Wingdings" charset="2"/>
              <a:buChar char="q"/>
              <a:defRPr sz="1800">
                <a:solidFill>
                  <a:schemeClr val="bg1"/>
                </a:solidFill>
              </a:defRPr>
            </a:lvl2pPr>
            <a:lvl3pPr marL="1143000" indent="-228600">
              <a:buFont typeface="Wingdings" charset="2"/>
              <a:buChar char="q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Wingdings" charset="2"/>
              <a:buChar char="q"/>
              <a:defRPr sz="1400">
                <a:solidFill>
                  <a:schemeClr val="bg1"/>
                </a:solidFill>
              </a:defRPr>
            </a:lvl4pPr>
            <a:lvl5pPr marL="2057400" indent="-228600">
              <a:buFont typeface="Wingdings" charset="2"/>
              <a:buChar char="q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lesson objectives here…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73463" y="261123"/>
            <a:ext cx="535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7C8929-5495-4503-B636-8D58CA5C7A7F}" type="datetime2">
              <a:rPr lang="en-US" b="0" smtClean="0"/>
              <a:t>Saturday, May 16, 2020</a:t>
            </a:fld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609600"/>
            <a:ext cx="8602213" cy="1002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  <a:lvl2pPr algn="ctr">
              <a:defRPr b="1"/>
            </a:lvl2pPr>
            <a:lvl3pPr algn="ctr">
              <a:defRPr b="1"/>
            </a:lvl3pPr>
            <a:lvl4pPr algn="ctr">
              <a:defRPr b="1"/>
            </a:lvl4pPr>
            <a:lvl5pPr algn="ctr">
              <a:defRPr b="1"/>
            </a:lvl5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28600" y="1676400"/>
            <a:ext cx="535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Lesson objectives…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9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1" y="2322731"/>
            <a:ext cx="8699520" cy="43066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342900" indent="-342900">
              <a:buFont typeface="Wingdings" charset="2"/>
              <a:buChar char="q"/>
              <a:defRPr sz="2800">
                <a:solidFill>
                  <a:schemeClr val="tx1"/>
                </a:solidFill>
              </a:defRPr>
            </a:lvl1pPr>
            <a:lvl2pPr marL="742950" indent="-285750">
              <a:buFont typeface="Wingdings" charset="2"/>
              <a:buChar char="q"/>
              <a:defRPr sz="1800">
                <a:solidFill>
                  <a:schemeClr val="bg1"/>
                </a:solidFill>
              </a:defRPr>
            </a:lvl2pPr>
            <a:lvl3pPr marL="1143000" indent="-228600">
              <a:buFont typeface="Wingdings" charset="2"/>
              <a:buChar char="q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Wingdings" charset="2"/>
              <a:buChar char="q"/>
              <a:defRPr sz="1400">
                <a:solidFill>
                  <a:schemeClr val="bg1"/>
                </a:solidFill>
              </a:defRPr>
            </a:lvl4pPr>
            <a:lvl5pPr marL="2057400" indent="-228600">
              <a:buFont typeface="Wingdings" charset="2"/>
              <a:buChar char="q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lesson objectives here…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73463" y="261123"/>
            <a:ext cx="535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7C8929-5495-4503-B636-8D58CA5C7A7F}" type="datetime2">
              <a:rPr lang="en-US" b="0" smtClean="0"/>
              <a:t>Saturday, May 16, 2020</a:t>
            </a:fld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609600"/>
            <a:ext cx="8602213" cy="1002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  <a:lvl2pPr algn="ctr">
              <a:defRPr b="1"/>
            </a:lvl2pPr>
            <a:lvl3pPr algn="ctr">
              <a:defRPr b="1"/>
            </a:lvl3pPr>
            <a:lvl4pPr algn="ctr">
              <a:defRPr b="1"/>
            </a:lvl4pPr>
            <a:lvl5pPr algn="ctr">
              <a:defRPr b="1"/>
            </a:lvl5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28600" y="1676400"/>
            <a:ext cx="535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Lesson objectives…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9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60984" y="125945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accent3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FF0000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FF0000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78343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07424" y="228600"/>
            <a:ext cx="8761210" cy="6857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3600" b="1" baseline="0"/>
            </a:lvl1pPr>
          </a:lstStyle>
          <a:p>
            <a:pPr lvl="0"/>
            <a:r>
              <a:rPr lang="en-GB" dirty="0"/>
              <a:t>Insert lesson title here…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207424" y="1066800"/>
            <a:ext cx="8740034" cy="55552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708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xmlns="" id="{5D2D3111-EC1C-4AA7-9218-8DC2F63DF9A4}"/>
              </a:ext>
            </a:extLst>
          </p:cNvPr>
          <p:cNvSpPr/>
          <p:nvPr userDrawn="1"/>
        </p:nvSpPr>
        <p:spPr>
          <a:xfrm>
            <a:off x="0" y="0"/>
            <a:ext cx="9144000" cy="136525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xmlns="" id="{DE69CB61-A0C2-4D28-A337-BF0C9B6E0C44}"/>
              </a:ext>
            </a:extLst>
          </p:cNvPr>
          <p:cNvSpPr/>
          <p:nvPr userDrawn="1"/>
        </p:nvSpPr>
        <p:spPr>
          <a:xfrm>
            <a:off x="0" y="6721475"/>
            <a:ext cx="9144000" cy="136525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163224D-E75F-4F53-B717-0D5A7BFBA71F}"/>
              </a:ext>
            </a:extLst>
          </p:cNvPr>
          <p:cNvSpPr/>
          <p:nvPr userDrawn="1"/>
        </p:nvSpPr>
        <p:spPr>
          <a:xfrm>
            <a:off x="0" y="0"/>
            <a:ext cx="114300" cy="67214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0B9045F-0439-4089-A2D3-ADE36E6E7875}"/>
              </a:ext>
            </a:extLst>
          </p:cNvPr>
          <p:cNvSpPr/>
          <p:nvPr userDrawn="1"/>
        </p:nvSpPr>
        <p:spPr>
          <a:xfrm>
            <a:off x="9029700" y="136525"/>
            <a:ext cx="114300" cy="65849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7393B28-1847-43A9-8078-47F28248DA32}"/>
              </a:ext>
            </a:extLst>
          </p:cNvPr>
          <p:cNvSpPr txBox="1"/>
          <p:nvPr userDrawn="1"/>
        </p:nvSpPr>
        <p:spPr>
          <a:xfrm>
            <a:off x="7886700" y="6672875"/>
            <a:ext cx="4000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tx1"/>
                </a:solidFill>
              </a:rPr>
              <a:t>Created by Mr Suffar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yrDzifn_s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EzhzWsoBd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PPdK7qyWC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cX4DMxqAK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9-cXSiAoS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NKu5Z96Xr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T69M2pO9I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leEze5i0Y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3600" b="1" dirty="0" smtClean="0"/>
              <a:t>Trace table</a:t>
            </a:r>
            <a:endParaRPr lang="en-GB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11430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Trace table is used to: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Find the output of programs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Find the changes in the values of variables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Find errors in the program.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2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400" y="152400"/>
            <a:ext cx="8915400" cy="65532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9. </a:t>
            </a:r>
            <a:r>
              <a:rPr lang="en-US" sz="2000" b="1" dirty="0"/>
              <a:t>Assume the user enters the following values: </a:t>
            </a:r>
            <a:r>
              <a:rPr lang="en-US" sz="2000" b="1" dirty="0" smtClean="0">
                <a:solidFill>
                  <a:srgbClr val="FF0000"/>
                </a:solidFill>
              </a:rPr>
              <a:t>4, *, 3, % ,6, %, 5, *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Hint: % = MOD (finding the remainder)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52400" y="1524000"/>
            <a:ext cx="5029200" cy="224676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for</a:t>
            </a:r>
            <a:r>
              <a:rPr lang="en-US" sz="2000" b="1" dirty="0"/>
              <a:t> x </a:t>
            </a:r>
            <a:r>
              <a:rPr lang="en-US" sz="2000" b="1" dirty="0">
                <a:solidFill>
                  <a:srgbClr val="FFC000"/>
                </a:solidFill>
              </a:rPr>
              <a:t>in</a:t>
            </a:r>
            <a:r>
              <a:rPr lang="en-US" sz="2000" b="1" dirty="0"/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range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smtClean="0"/>
              <a:t>(1,5):</a:t>
            </a:r>
          </a:p>
          <a:p>
            <a:r>
              <a:rPr lang="en-US" sz="2000" b="1" dirty="0" smtClean="0"/>
              <a:t>     </a:t>
            </a:r>
            <a:r>
              <a:rPr lang="en-US" sz="2000" b="1" dirty="0" err="1" smtClean="0"/>
              <a:t>num</a:t>
            </a:r>
            <a:r>
              <a:rPr lang="en-US" sz="2000" b="1" dirty="0" smtClean="0"/>
              <a:t> </a:t>
            </a:r>
            <a:r>
              <a:rPr lang="en-US" sz="2000" b="1" dirty="0"/>
              <a:t>= </a:t>
            </a:r>
            <a:r>
              <a:rPr lang="en-US" sz="2000" b="1" dirty="0" err="1">
                <a:solidFill>
                  <a:srgbClr val="7030A0"/>
                </a:solidFill>
              </a:rPr>
              <a:t>int</a:t>
            </a:r>
            <a:r>
              <a:rPr lang="en-US" sz="2000" b="1" dirty="0"/>
              <a:t>(</a:t>
            </a:r>
            <a:r>
              <a:rPr lang="en-US" sz="2000" b="1" dirty="0">
                <a:solidFill>
                  <a:srgbClr val="7030A0"/>
                </a:solidFill>
              </a:rPr>
              <a:t>input</a:t>
            </a:r>
            <a:r>
              <a:rPr lang="en-US" sz="2000" b="1" dirty="0"/>
              <a:t>("</a:t>
            </a:r>
            <a:r>
              <a:rPr lang="en-US" sz="2000" b="1" dirty="0">
                <a:solidFill>
                  <a:srgbClr val="00B050"/>
                </a:solidFill>
              </a:rPr>
              <a:t>Enter a number</a:t>
            </a:r>
            <a:r>
              <a:rPr lang="en-US" sz="2000" b="1" dirty="0" smtClean="0"/>
              <a:t>"))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operator = </a:t>
            </a:r>
            <a:r>
              <a:rPr lang="en-US" sz="2000" b="1" dirty="0" smtClean="0">
                <a:solidFill>
                  <a:srgbClr val="7030A0"/>
                </a:solidFill>
              </a:rPr>
              <a:t>input</a:t>
            </a:r>
            <a:r>
              <a:rPr lang="en-US" sz="2000" b="1" dirty="0" smtClean="0"/>
              <a:t>(</a:t>
            </a:r>
            <a:r>
              <a:rPr lang="en-US" sz="2000" b="1" dirty="0"/>
              <a:t>"</a:t>
            </a:r>
            <a:r>
              <a:rPr lang="en-US" sz="2000" b="1" dirty="0" smtClean="0">
                <a:solidFill>
                  <a:srgbClr val="00B050"/>
                </a:solidFill>
              </a:rPr>
              <a:t>Enter operator</a:t>
            </a:r>
            <a:r>
              <a:rPr lang="en-US" sz="2000" b="1" dirty="0"/>
              <a:t>"</a:t>
            </a:r>
            <a:r>
              <a:rPr lang="en-US" sz="2000" b="1" dirty="0" smtClean="0"/>
              <a:t>)</a:t>
            </a:r>
            <a:endParaRPr lang="en-US" sz="2000" b="1" dirty="0"/>
          </a:p>
          <a:p>
            <a:r>
              <a:rPr lang="en-US" sz="2000" b="1" dirty="0"/>
              <a:t>     </a:t>
            </a:r>
            <a:r>
              <a:rPr lang="en-US" sz="2000" b="1" dirty="0">
                <a:solidFill>
                  <a:srgbClr val="FFC000"/>
                </a:solidFill>
              </a:rPr>
              <a:t>if</a:t>
            </a:r>
            <a:r>
              <a:rPr lang="en-US" sz="2000" b="1" dirty="0"/>
              <a:t> operator == </a:t>
            </a:r>
            <a:r>
              <a:rPr lang="en-US" sz="2000" b="1" dirty="0" smtClean="0"/>
              <a:t>"%":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</a:t>
            </a:r>
            <a:r>
              <a:rPr lang="en-US" sz="2000" b="1" dirty="0" smtClean="0">
                <a:solidFill>
                  <a:srgbClr val="7030A0"/>
                </a:solidFill>
              </a:rPr>
              <a:t>print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num</a:t>
            </a:r>
            <a:r>
              <a:rPr lang="en-US" sz="2000" b="1" dirty="0" smtClean="0"/>
              <a:t> % x)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</a:t>
            </a:r>
            <a:r>
              <a:rPr lang="en-US" sz="2000" b="1" dirty="0" smtClean="0">
                <a:solidFill>
                  <a:srgbClr val="FFC000"/>
                </a:solidFill>
              </a:rPr>
              <a:t>else</a:t>
            </a:r>
            <a:r>
              <a:rPr lang="en-US" sz="2000" b="1" dirty="0" smtClean="0"/>
              <a:t>: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</a:t>
            </a:r>
            <a:r>
              <a:rPr lang="en-US" sz="2000" b="1" dirty="0" smtClean="0">
                <a:solidFill>
                  <a:srgbClr val="7030A0"/>
                </a:solidFill>
              </a:rPr>
              <a:t>print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num</a:t>
            </a:r>
            <a:r>
              <a:rPr lang="en-US" sz="2000" b="1" dirty="0" smtClean="0"/>
              <a:t>*x)</a:t>
            </a:r>
            <a:endParaRPr lang="en-GB" sz="2000" b="1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982316"/>
              </p:ext>
            </p:extLst>
          </p:nvPr>
        </p:nvGraphicFramePr>
        <p:xfrm>
          <a:off x="5257800" y="914400"/>
          <a:ext cx="3548063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328"/>
                <a:gridCol w="1035135"/>
                <a:gridCol w="1011300"/>
                <a:gridCol w="1011300"/>
              </a:tblGrid>
              <a:tr h="131056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num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operator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630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301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301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301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52400" y="4267200"/>
            <a:ext cx="3087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hlinkClick r:id="rId3"/>
              </a:rPr>
              <a:t>https://youtu.be/VyrDzifn_s4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122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400" y="152400"/>
            <a:ext cx="8915400" cy="655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10. Complete the trace table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35527" y="1524000"/>
            <a:ext cx="4946073" cy="175432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for</a:t>
            </a:r>
            <a:r>
              <a:rPr lang="en-US" sz="3600" b="1" dirty="0"/>
              <a:t> x </a:t>
            </a:r>
            <a:r>
              <a:rPr lang="en-US" sz="3600" b="1" dirty="0">
                <a:solidFill>
                  <a:srgbClr val="FFC000"/>
                </a:solidFill>
              </a:rPr>
              <a:t>in</a:t>
            </a:r>
            <a:r>
              <a:rPr lang="en-US" sz="3600" b="1" dirty="0"/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range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r>
              <a:rPr lang="en-US" sz="3600" b="1" dirty="0" smtClean="0"/>
              <a:t>(1,4):</a:t>
            </a:r>
          </a:p>
          <a:p>
            <a:r>
              <a:rPr lang="en-US" sz="3600" b="1" dirty="0" smtClean="0"/>
              <a:t>    </a:t>
            </a:r>
            <a:r>
              <a:rPr lang="en-US" sz="3600" b="1" dirty="0">
                <a:solidFill>
                  <a:srgbClr val="FFC000"/>
                </a:solidFill>
              </a:rPr>
              <a:t>for</a:t>
            </a:r>
            <a:r>
              <a:rPr lang="en-US" sz="3600" b="1" dirty="0"/>
              <a:t> </a:t>
            </a:r>
            <a:r>
              <a:rPr lang="en-US" sz="3600" b="1" dirty="0" smtClean="0"/>
              <a:t>y </a:t>
            </a:r>
            <a:r>
              <a:rPr lang="en-US" sz="3600" b="1" dirty="0">
                <a:solidFill>
                  <a:srgbClr val="FFC000"/>
                </a:solidFill>
              </a:rPr>
              <a:t>in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7030A0"/>
                </a:solidFill>
              </a:rPr>
              <a:t>range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/>
              <a:t>(</a:t>
            </a:r>
            <a:r>
              <a:rPr lang="en-US" sz="3600" b="1" dirty="0" smtClean="0"/>
              <a:t>1,4):</a:t>
            </a:r>
            <a:endParaRPr lang="en-US" sz="3600" b="1" dirty="0"/>
          </a:p>
          <a:p>
            <a:r>
              <a:rPr lang="en-US" sz="3600" b="1" dirty="0" smtClean="0"/>
              <a:t>         </a:t>
            </a:r>
            <a:r>
              <a:rPr lang="en-US" sz="3600" b="1" dirty="0" smtClean="0">
                <a:solidFill>
                  <a:srgbClr val="7030A0"/>
                </a:solidFill>
              </a:rPr>
              <a:t>print</a:t>
            </a:r>
            <a:r>
              <a:rPr lang="en-US" sz="3600" b="1" dirty="0" smtClean="0"/>
              <a:t>( x * y )</a:t>
            </a:r>
            <a:endParaRPr lang="en-GB" sz="3600" b="1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413831"/>
              </p:ext>
            </p:extLst>
          </p:nvPr>
        </p:nvGraphicFramePr>
        <p:xfrm>
          <a:off x="5867400" y="685800"/>
          <a:ext cx="3124199" cy="5867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762000"/>
                <a:gridCol w="1447799"/>
              </a:tblGrid>
              <a:tr h="54416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9147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147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147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147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147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147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147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147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147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4800" y="375667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hlinkClick r:id="rId3"/>
              </a:rPr>
              <a:t>https://youtu.be/lEzhzWsoBds </a:t>
            </a:r>
            <a:r>
              <a:rPr lang="en-GB" b="1" dirty="0" smtClean="0"/>
              <a:t>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8989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400" y="152400"/>
            <a:ext cx="8915400" cy="655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11. Complete the trace table.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28600" y="1524000"/>
            <a:ext cx="3962400" cy="175432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for </a:t>
            </a:r>
            <a:r>
              <a:rPr lang="en-US" sz="3600" b="1" dirty="0"/>
              <a:t>x </a:t>
            </a:r>
            <a:r>
              <a:rPr lang="en-US" sz="3600" b="1" dirty="0">
                <a:solidFill>
                  <a:srgbClr val="FFC000"/>
                </a:solidFill>
              </a:rPr>
              <a:t>in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7030A0"/>
                </a:solidFill>
              </a:rPr>
              <a:t>range</a:t>
            </a:r>
            <a:r>
              <a:rPr lang="en-US" sz="3600" b="1" dirty="0"/>
              <a:t> (</a:t>
            </a:r>
            <a:r>
              <a:rPr lang="en-US" sz="3600" b="1" dirty="0" smtClean="0"/>
              <a:t>1,7):</a:t>
            </a:r>
            <a:endParaRPr lang="en-US" sz="3600" b="1" dirty="0"/>
          </a:p>
          <a:p>
            <a:r>
              <a:rPr lang="en-US" sz="3600" b="1" dirty="0"/>
              <a:t>      </a:t>
            </a:r>
            <a:r>
              <a:rPr lang="en-US" sz="3600" b="1" dirty="0">
                <a:solidFill>
                  <a:srgbClr val="FFC000"/>
                </a:solidFill>
              </a:rPr>
              <a:t>if</a:t>
            </a:r>
            <a:r>
              <a:rPr lang="en-US" sz="3600" b="1" dirty="0"/>
              <a:t> x % 2 == 0:</a:t>
            </a:r>
          </a:p>
          <a:p>
            <a:r>
              <a:rPr lang="en-US" sz="3600" b="1" dirty="0"/>
              <a:t>            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print</a:t>
            </a:r>
            <a:r>
              <a:rPr lang="en-US" sz="3600" b="1" dirty="0" smtClean="0"/>
              <a:t>(x</a:t>
            </a:r>
            <a:r>
              <a:rPr lang="en-US" sz="3600" b="1" dirty="0"/>
              <a:t>)</a:t>
            </a:r>
            <a:endParaRPr lang="en-GB" sz="3600" b="1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13468"/>
              </p:ext>
            </p:extLst>
          </p:nvPr>
        </p:nvGraphicFramePr>
        <p:xfrm>
          <a:off x="4648199" y="609601"/>
          <a:ext cx="4267202" cy="5867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803"/>
                <a:gridCol w="1994598"/>
                <a:gridCol w="1447801"/>
              </a:tblGrid>
              <a:tr h="100012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Is x % 2 == 0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1121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121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121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121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121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121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81000" y="3429000"/>
            <a:ext cx="3408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hlinkClick r:id="rId3"/>
              </a:rPr>
              <a:t>https://youtu.be/GPPdK7qyWCA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0114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12. Complete the trace table.</a:t>
            </a:r>
          </a:p>
          <a:p>
            <a:pPr marL="0" indent="0">
              <a:buNone/>
            </a:pPr>
            <a:endParaRPr lang="en-US" b="1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621612"/>
              </p:ext>
            </p:extLst>
          </p:nvPr>
        </p:nvGraphicFramePr>
        <p:xfrm>
          <a:off x="4572000" y="1066800"/>
          <a:ext cx="4191000" cy="480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524000"/>
                <a:gridCol w="1676400"/>
              </a:tblGrid>
              <a:tr h="949569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</a:rPr>
                        <a:t>x &lt; 5</a:t>
                      </a:r>
                      <a:endParaRPr lang="en-GB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70206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206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206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206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206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3964" y="1524000"/>
            <a:ext cx="4225636" cy="317009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 smtClean="0"/>
              <a:t>x = 1</a:t>
            </a:r>
          </a:p>
          <a:p>
            <a:r>
              <a:rPr lang="en-US" sz="4000" b="1" dirty="0" smtClean="0">
                <a:solidFill>
                  <a:srgbClr val="FFC000"/>
                </a:solidFill>
              </a:rPr>
              <a:t>While </a:t>
            </a:r>
            <a:r>
              <a:rPr lang="en-US" sz="4000" b="1" dirty="0" smtClean="0"/>
              <a:t>x &lt; 5:</a:t>
            </a:r>
            <a:endParaRPr lang="en-US" sz="4000" b="1" dirty="0"/>
          </a:p>
          <a:p>
            <a:r>
              <a:rPr lang="en-US" sz="4000" b="1" dirty="0"/>
              <a:t>      </a:t>
            </a:r>
            <a:r>
              <a:rPr lang="en-US" sz="4000" b="1" dirty="0">
                <a:solidFill>
                  <a:srgbClr val="7030A0"/>
                </a:solidFill>
              </a:rPr>
              <a:t>print</a:t>
            </a:r>
            <a:r>
              <a:rPr lang="en-US" sz="4000" b="1" dirty="0"/>
              <a:t>(x*2</a:t>
            </a:r>
            <a:r>
              <a:rPr lang="en-US" sz="4000" b="1" dirty="0" smtClean="0"/>
              <a:t>)</a:t>
            </a:r>
          </a:p>
          <a:p>
            <a:r>
              <a:rPr lang="en-US" sz="4000" b="1" dirty="0"/>
              <a:t> </a:t>
            </a:r>
            <a:r>
              <a:rPr lang="en-US" sz="4000" b="1" dirty="0" smtClean="0"/>
              <a:t>     x = x + 1</a:t>
            </a:r>
          </a:p>
          <a:p>
            <a:r>
              <a:rPr lang="en-US" sz="4000" b="1" dirty="0">
                <a:solidFill>
                  <a:srgbClr val="7030A0"/>
                </a:solidFill>
              </a:rPr>
              <a:t>print</a:t>
            </a:r>
            <a:r>
              <a:rPr lang="en-US" sz="4000" b="1" dirty="0"/>
              <a:t>(" </a:t>
            </a:r>
            <a:r>
              <a:rPr lang="en-US" sz="4000" b="1" dirty="0">
                <a:solidFill>
                  <a:srgbClr val="00B050"/>
                </a:solidFill>
              </a:rPr>
              <a:t>The end </a:t>
            </a:r>
            <a:r>
              <a:rPr lang="en-US" sz="4000" b="1" dirty="0"/>
              <a:t>")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97322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13. Assume the user enters the following inputs: 12,10,20,9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887950"/>
              </p:ext>
            </p:extLst>
          </p:nvPr>
        </p:nvGraphicFramePr>
        <p:xfrm>
          <a:off x="4572000" y="1066800"/>
          <a:ext cx="4191000" cy="4030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524000"/>
                <a:gridCol w="1676400"/>
              </a:tblGrid>
              <a:tr h="9495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num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chemeClr val="tx1"/>
                          </a:solidFill>
                        </a:rPr>
                        <a:t>num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&gt;=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70206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206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206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206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3964" y="1524000"/>
            <a:ext cx="4225636" cy="169277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num</a:t>
            </a:r>
            <a:r>
              <a:rPr lang="en-US" sz="2000" b="1" dirty="0" smtClean="0"/>
              <a:t> </a:t>
            </a:r>
            <a:r>
              <a:rPr lang="en-US" sz="2000" b="1" dirty="0"/>
              <a:t>= </a:t>
            </a:r>
            <a:r>
              <a:rPr lang="en-US" sz="2000" b="1" dirty="0" err="1">
                <a:solidFill>
                  <a:srgbClr val="7030A0"/>
                </a:solidFill>
              </a:rPr>
              <a:t>int</a:t>
            </a:r>
            <a:r>
              <a:rPr lang="en-US" sz="2000" b="1" dirty="0"/>
              <a:t>(</a:t>
            </a:r>
            <a:r>
              <a:rPr lang="en-US" sz="2000" b="1" dirty="0">
                <a:solidFill>
                  <a:srgbClr val="7030A0"/>
                </a:solidFill>
              </a:rPr>
              <a:t>input</a:t>
            </a:r>
            <a:r>
              <a:rPr lang="en-US" sz="2000" b="1" dirty="0"/>
              <a:t>("</a:t>
            </a:r>
            <a:r>
              <a:rPr lang="en-US" sz="2000" b="1" dirty="0">
                <a:solidFill>
                  <a:srgbClr val="00B050"/>
                </a:solidFill>
              </a:rPr>
              <a:t>Enter number</a:t>
            </a:r>
            <a:r>
              <a:rPr lang="en-US" sz="2000" b="1" dirty="0"/>
              <a:t>"))</a:t>
            </a:r>
          </a:p>
          <a:p>
            <a:r>
              <a:rPr lang="en-US" sz="2000" b="1" dirty="0">
                <a:solidFill>
                  <a:srgbClr val="FFC000"/>
                </a:solidFill>
              </a:rPr>
              <a:t>while</a:t>
            </a:r>
            <a:r>
              <a:rPr lang="en-US" sz="2000" b="1" dirty="0"/>
              <a:t> </a:t>
            </a:r>
            <a:r>
              <a:rPr lang="en-US" sz="2000" b="1" dirty="0" err="1" smtClean="0"/>
              <a:t>num</a:t>
            </a:r>
            <a:r>
              <a:rPr lang="en-US" sz="2000" b="1" dirty="0" smtClean="0"/>
              <a:t> </a:t>
            </a:r>
            <a:r>
              <a:rPr lang="en-US" sz="2400" b="1" dirty="0" smtClean="0"/>
              <a:t>&gt;=</a:t>
            </a:r>
            <a:r>
              <a:rPr lang="en-US" sz="2000" b="1" dirty="0" smtClean="0"/>
              <a:t> 10:</a:t>
            </a:r>
            <a:endParaRPr lang="en-US" sz="2000" b="1" dirty="0"/>
          </a:p>
          <a:p>
            <a:r>
              <a:rPr lang="en-US" sz="2000" b="1" dirty="0"/>
              <a:t>      </a:t>
            </a:r>
            <a:r>
              <a:rPr lang="en-US" sz="2000" b="1" dirty="0">
                <a:solidFill>
                  <a:srgbClr val="7030A0"/>
                </a:solidFill>
              </a:rPr>
              <a:t>print</a:t>
            </a:r>
            <a:r>
              <a:rPr lang="en-US" sz="2000" b="1" dirty="0"/>
              <a:t>("</a:t>
            </a:r>
            <a:r>
              <a:rPr lang="en-US" sz="2000" b="1" dirty="0">
                <a:solidFill>
                  <a:srgbClr val="00B050"/>
                </a:solidFill>
              </a:rPr>
              <a:t>Incorrect</a:t>
            </a:r>
            <a:r>
              <a:rPr lang="en-US" sz="2000" b="1" dirty="0"/>
              <a:t>")</a:t>
            </a:r>
          </a:p>
          <a:p>
            <a:r>
              <a:rPr lang="en-US" sz="2000" b="1" dirty="0"/>
              <a:t>      </a:t>
            </a:r>
            <a:r>
              <a:rPr lang="en-US" sz="2000" b="1" dirty="0" err="1" smtClean="0"/>
              <a:t>num</a:t>
            </a:r>
            <a:r>
              <a:rPr lang="en-US" sz="2000" b="1" dirty="0" smtClean="0"/>
              <a:t> </a:t>
            </a:r>
            <a:r>
              <a:rPr lang="en-US" sz="2000" b="1" dirty="0"/>
              <a:t>= </a:t>
            </a:r>
            <a:r>
              <a:rPr lang="en-US" sz="2000" b="1" dirty="0" err="1">
                <a:solidFill>
                  <a:srgbClr val="7030A0"/>
                </a:solidFill>
              </a:rPr>
              <a:t>int</a:t>
            </a:r>
            <a:r>
              <a:rPr lang="en-US" sz="2000" b="1" dirty="0"/>
              <a:t>(</a:t>
            </a:r>
            <a:r>
              <a:rPr lang="en-US" sz="2000" b="1" dirty="0">
                <a:solidFill>
                  <a:srgbClr val="7030A0"/>
                </a:solidFill>
              </a:rPr>
              <a:t>input</a:t>
            </a:r>
            <a:r>
              <a:rPr lang="en-US" sz="2000" b="1" dirty="0"/>
              <a:t>("</a:t>
            </a:r>
            <a:r>
              <a:rPr lang="en-US" sz="2000" b="1" dirty="0">
                <a:solidFill>
                  <a:srgbClr val="00B050"/>
                </a:solidFill>
              </a:rPr>
              <a:t>Enter number</a:t>
            </a:r>
            <a:r>
              <a:rPr lang="en-US" sz="2000" b="1" dirty="0"/>
              <a:t>"))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print</a:t>
            </a:r>
            <a:r>
              <a:rPr lang="en-US" sz="2000" b="1" dirty="0"/>
              <a:t>("</a:t>
            </a:r>
            <a:r>
              <a:rPr lang="en-US" sz="2000" b="1" dirty="0">
                <a:solidFill>
                  <a:srgbClr val="00B050"/>
                </a:solidFill>
              </a:rPr>
              <a:t>Correct</a:t>
            </a:r>
            <a:r>
              <a:rPr lang="en-US" sz="2000" b="1" dirty="0"/>
              <a:t>")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76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152400"/>
            <a:ext cx="88392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14. Assume the user enters the following values: </a:t>
            </a:r>
            <a:r>
              <a:rPr lang="en-US" sz="2800" b="1" dirty="0" smtClean="0">
                <a:solidFill>
                  <a:srgbClr val="FF0000"/>
                </a:solidFill>
              </a:rPr>
              <a:t>“yes”, “no”, “chicken”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564333"/>
              </p:ext>
            </p:extLst>
          </p:nvPr>
        </p:nvGraphicFramePr>
        <p:xfrm>
          <a:off x="4038600" y="958335"/>
          <a:ext cx="4648200" cy="5518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914400"/>
                <a:gridCol w="838200"/>
                <a:gridCol w="1143000"/>
                <a:gridCol w="1219200"/>
              </a:tblGrid>
              <a:tr h="130021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dancer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 &lt; 3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choice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54614"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4614"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4614"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4614"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79099"/>
            <a:ext cx="3379491" cy="360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83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400" y="152400"/>
            <a:ext cx="89154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15. Complete the trace table. Assume the user enters the following values: </a:t>
            </a:r>
            <a:r>
              <a:rPr lang="en-US" sz="1800" b="1" dirty="0" smtClean="0">
                <a:solidFill>
                  <a:srgbClr val="00B050"/>
                </a:solidFill>
              </a:rPr>
              <a:t>“</a:t>
            </a:r>
            <a:r>
              <a:rPr lang="en-US" sz="1800" b="1" dirty="0" err="1" smtClean="0">
                <a:solidFill>
                  <a:srgbClr val="00B050"/>
                </a:solidFill>
              </a:rPr>
              <a:t>Tom”,”Sarah”,”Andy”,”Ed</a:t>
            </a:r>
            <a:r>
              <a:rPr lang="en-US" sz="1800" b="1" dirty="0" smtClean="0">
                <a:solidFill>
                  <a:srgbClr val="00B050"/>
                </a:solidFill>
              </a:rPr>
              <a:t>”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144587"/>
              </p:ext>
            </p:extLst>
          </p:nvPr>
        </p:nvGraphicFramePr>
        <p:xfrm>
          <a:off x="4495800" y="990599"/>
          <a:ext cx="4419600" cy="5297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676400"/>
                <a:gridCol w="1447800"/>
              </a:tblGrid>
              <a:tr h="60960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singer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singer != "Ed"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72087"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72087">
                <a:tc>
                  <a:txBody>
                    <a:bodyPr/>
                    <a:lstStyle/>
                    <a:p>
                      <a:pPr algn="ctr"/>
                      <a:endParaRPr lang="en-GB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72087">
                <a:tc>
                  <a:txBody>
                    <a:bodyPr/>
                    <a:lstStyle/>
                    <a:p>
                      <a:pPr algn="ctr"/>
                      <a:endParaRPr lang="en-GB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72087"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3886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38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152400"/>
            <a:ext cx="88392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16. Complete the trace table.</a:t>
            </a:r>
            <a:endParaRPr lang="en-US" sz="2800" b="1" dirty="0" smtClean="0">
              <a:solidFill>
                <a:srgbClr val="00B05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015128"/>
              </p:ext>
            </p:extLst>
          </p:nvPr>
        </p:nvGraphicFramePr>
        <p:xfrm>
          <a:off x="4495800" y="842628"/>
          <a:ext cx="4343400" cy="5568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609600"/>
                <a:gridCol w="914400"/>
                <a:gridCol w="990600"/>
                <a:gridCol w="1066800"/>
              </a:tblGrid>
              <a:tr h="60517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 &lt; 5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 &lt; 3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0907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907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907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907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907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907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907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3352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35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152400"/>
            <a:ext cx="88392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17. Complete the trace table. Then write the final value of letter: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Final value of letter: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725424"/>
              </p:ext>
            </p:extLst>
          </p:nvPr>
        </p:nvGraphicFramePr>
        <p:xfrm>
          <a:off x="4572000" y="914400"/>
          <a:ext cx="4343401" cy="5163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423"/>
                <a:gridCol w="1025577"/>
                <a:gridCol w="762000"/>
                <a:gridCol w="1143000"/>
                <a:gridCol w="914401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 &lt; 4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letter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80236"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0236"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0236"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0236"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0236"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91407"/>
            <a:ext cx="3352800" cy="367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30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400" y="152400"/>
            <a:ext cx="89154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18. Complete the trace table. Assume the user enters the following numbers: </a:t>
            </a:r>
            <a:r>
              <a:rPr lang="en-US" sz="2000" b="1" dirty="0" smtClean="0">
                <a:solidFill>
                  <a:srgbClr val="FF0000"/>
                </a:solidFill>
              </a:rPr>
              <a:t>10, 50, 300,5, 1000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00321"/>
              </p:ext>
            </p:extLst>
          </p:nvPr>
        </p:nvGraphicFramePr>
        <p:xfrm>
          <a:off x="4343400" y="762000"/>
          <a:ext cx="4572001" cy="4876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129"/>
                <a:gridCol w="1179871"/>
                <a:gridCol w="1106129"/>
                <a:gridCol w="1179872"/>
              </a:tblGrid>
              <a:tr h="68107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Highest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lowest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number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38987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8987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8987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8987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8987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810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23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1. Complete the trace table.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974283"/>
              </p:ext>
            </p:extLst>
          </p:nvPr>
        </p:nvGraphicFramePr>
        <p:xfrm>
          <a:off x="4572000" y="1066800"/>
          <a:ext cx="4191000" cy="480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</a:tblGrid>
              <a:tr h="949569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70206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206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206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206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206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3964" y="1524000"/>
            <a:ext cx="4225636" cy="132343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for</a:t>
            </a:r>
            <a:r>
              <a:rPr lang="en-US" sz="4000" b="1" dirty="0"/>
              <a:t> x </a:t>
            </a:r>
            <a:r>
              <a:rPr lang="en-US" sz="4000" b="1" dirty="0">
                <a:solidFill>
                  <a:srgbClr val="FFC000"/>
                </a:solidFill>
              </a:rPr>
              <a:t>in</a:t>
            </a:r>
            <a:r>
              <a:rPr lang="en-US" sz="4000" b="1" dirty="0"/>
              <a:t> </a:t>
            </a:r>
            <a:r>
              <a:rPr lang="en-US" sz="4000" b="1" dirty="0" smtClean="0">
                <a:solidFill>
                  <a:srgbClr val="7030A0"/>
                </a:solidFill>
              </a:rPr>
              <a:t>range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smtClean="0"/>
              <a:t>(</a:t>
            </a:r>
            <a:r>
              <a:rPr lang="en-US" sz="4000" b="1" dirty="0"/>
              <a:t>1,6):</a:t>
            </a:r>
          </a:p>
          <a:p>
            <a:r>
              <a:rPr lang="en-US" sz="4000" b="1" dirty="0"/>
              <a:t>      </a:t>
            </a:r>
            <a:r>
              <a:rPr lang="en-US" sz="4000" b="1" dirty="0">
                <a:solidFill>
                  <a:srgbClr val="7030A0"/>
                </a:solidFill>
              </a:rPr>
              <a:t>print</a:t>
            </a:r>
            <a:r>
              <a:rPr lang="en-US" sz="4000" b="1" dirty="0"/>
              <a:t>(x*2)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29324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400" y="152400"/>
            <a:ext cx="89154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19. Complete the trace table. </a:t>
            </a:r>
            <a:r>
              <a:rPr lang="en-US" sz="2000" b="1" dirty="0" smtClean="0">
                <a:solidFill>
                  <a:srgbClr val="FF0000"/>
                </a:solidFill>
              </a:rPr>
              <a:t>You may not need all the spaces in the  trace table.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Enter the final value of z: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 z = 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997147"/>
              </p:ext>
            </p:extLst>
          </p:nvPr>
        </p:nvGraphicFramePr>
        <p:xfrm>
          <a:off x="4800600" y="609600"/>
          <a:ext cx="4114800" cy="5442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307"/>
                <a:gridCol w="844062"/>
                <a:gridCol w="650631"/>
                <a:gridCol w="838200"/>
                <a:gridCol w="990600"/>
              </a:tblGrid>
              <a:tr h="71874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80930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80930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80930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80930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3657600" cy="447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03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400" y="152400"/>
            <a:ext cx="89154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20. Complete the trace table. </a:t>
            </a:r>
            <a:endParaRPr lang="en-US" sz="2000" b="1" dirty="0" smtClean="0">
              <a:solidFill>
                <a:srgbClr val="00B05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041368"/>
              </p:ext>
            </p:extLst>
          </p:nvPr>
        </p:nvGraphicFramePr>
        <p:xfrm>
          <a:off x="4191000" y="1034534"/>
          <a:ext cx="4724401" cy="4860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219200"/>
                <a:gridCol w="1143000"/>
                <a:gridCol w="1219201"/>
              </a:tblGrid>
              <a:tr h="64186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54614"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4614"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4614"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4614"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2828925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63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400" y="152400"/>
            <a:ext cx="89154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21. Complete the trace table. </a:t>
            </a:r>
            <a:endParaRPr lang="en-US" sz="2000" b="1" dirty="0" smtClean="0">
              <a:solidFill>
                <a:srgbClr val="00B05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781345"/>
              </p:ext>
            </p:extLst>
          </p:nvPr>
        </p:nvGraphicFramePr>
        <p:xfrm>
          <a:off x="5105400" y="304800"/>
          <a:ext cx="3733800" cy="5716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638"/>
                <a:gridCol w="1271080"/>
                <a:gridCol w="1271082"/>
              </a:tblGrid>
              <a:tr h="695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num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num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&lt; 5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04101"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4101"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4101"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4101"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4101"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25701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94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22. Lets see how it works in a trace table: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432683"/>
              </p:ext>
            </p:extLst>
          </p:nvPr>
        </p:nvGraphicFramePr>
        <p:xfrm>
          <a:off x="5784084" y="1066801"/>
          <a:ext cx="3055116" cy="3762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757"/>
                <a:gridCol w="1920359"/>
              </a:tblGrid>
              <a:tr h="129176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23687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3687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3687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3964" y="1524000"/>
            <a:ext cx="5444836" cy="120032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films = ["</a:t>
            </a:r>
            <a:r>
              <a:rPr lang="en-US" sz="2400" b="1" dirty="0">
                <a:solidFill>
                  <a:srgbClr val="00B050"/>
                </a:solidFill>
              </a:rPr>
              <a:t>Saw</a:t>
            </a:r>
            <a:r>
              <a:rPr lang="en-US" sz="2400" b="1" dirty="0"/>
              <a:t>", "</a:t>
            </a:r>
            <a:r>
              <a:rPr lang="en-US" sz="2400" b="1" dirty="0">
                <a:solidFill>
                  <a:srgbClr val="00B050"/>
                </a:solidFill>
              </a:rPr>
              <a:t>Sharks</a:t>
            </a:r>
            <a:r>
              <a:rPr lang="en-US" sz="2400" b="1" dirty="0"/>
              <a:t>", "</a:t>
            </a:r>
            <a:r>
              <a:rPr lang="en-US" sz="2400" b="1" dirty="0">
                <a:solidFill>
                  <a:srgbClr val="00B050"/>
                </a:solidFill>
              </a:rPr>
              <a:t>Lion king</a:t>
            </a:r>
            <a:r>
              <a:rPr lang="en-US" sz="2400" b="1" dirty="0"/>
              <a:t>"]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for</a:t>
            </a:r>
            <a:r>
              <a:rPr lang="en-US" sz="2400" b="1" dirty="0"/>
              <a:t> x </a:t>
            </a:r>
            <a:r>
              <a:rPr lang="en-US" sz="2400" b="1" dirty="0">
                <a:solidFill>
                  <a:srgbClr val="FFC000"/>
                </a:solidFill>
              </a:rPr>
              <a:t>in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7030A0"/>
                </a:solidFill>
              </a:rPr>
              <a:t>range</a:t>
            </a:r>
            <a:r>
              <a:rPr lang="en-US" sz="2400" b="1" dirty="0"/>
              <a:t>(0,</a:t>
            </a:r>
            <a:r>
              <a:rPr lang="en-US" sz="2400" b="1" dirty="0">
                <a:solidFill>
                  <a:srgbClr val="7030A0"/>
                </a:solidFill>
              </a:rPr>
              <a:t>len</a:t>
            </a:r>
            <a:r>
              <a:rPr lang="en-US" sz="2400" b="1" dirty="0"/>
              <a:t>(films)):</a:t>
            </a:r>
          </a:p>
          <a:p>
            <a:r>
              <a:rPr lang="en-US" sz="2400" b="1" dirty="0"/>
              <a:t>      </a:t>
            </a:r>
            <a:r>
              <a:rPr lang="en-US" sz="2400" b="1" dirty="0">
                <a:solidFill>
                  <a:srgbClr val="7030A0"/>
                </a:solidFill>
              </a:rPr>
              <a:t>print</a:t>
            </a:r>
            <a:r>
              <a:rPr lang="en-US" sz="2400" b="1" dirty="0"/>
              <a:t>(films[x])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86212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23. </a:t>
            </a:r>
            <a:r>
              <a:rPr lang="en-US" b="1" dirty="0"/>
              <a:t>Complete the trace table.</a:t>
            </a:r>
          </a:p>
          <a:p>
            <a:pPr marL="0" indent="0">
              <a:buNone/>
            </a:pPr>
            <a:endParaRPr lang="en-US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895788"/>
              </p:ext>
            </p:extLst>
          </p:nvPr>
        </p:nvGraphicFramePr>
        <p:xfrm>
          <a:off x="5784084" y="1066801"/>
          <a:ext cx="3055116" cy="3762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757"/>
                <a:gridCol w="1920359"/>
              </a:tblGrid>
              <a:tr h="129176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23687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3687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3687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3964" y="1524000"/>
            <a:ext cx="5444836" cy="120032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names </a:t>
            </a:r>
            <a:r>
              <a:rPr lang="en-US" sz="2400" b="1" dirty="0"/>
              <a:t>= ["</a:t>
            </a:r>
            <a:r>
              <a:rPr lang="en-US" sz="2400" b="1" dirty="0" smtClean="0">
                <a:solidFill>
                  <a:srgbClr val="00B050"/>
                </a:solidFill>
              </a:rPr>
              <a:t>Tom</a:t>
            </a:r>
            <a:r>
              <a:rPr lang="en-US" sz="2400" b="1" dirty="0"/>
              <a:t>", "</a:t>
            </a:r>
            <a:r>
              <a:rPr lang="en-US" sz="2400" b="1" dirty="0" smtClean="0">
                <a:solidFill>
                  <a:srgbClr val="00B050"/>
                </a:solidFill>
              </a:rPr>
              <a:t>Mark</a:t>
            </a:r>
            <a:r>
              <a:rPr lang="en-US" sz="2400" b="1" dirty="0"/>
              <a:t>", "</a:t>
            </a:r>
            <a:r>
              <a:rPr lang="en-US" sz="2400" b="1" dirty="0" smtClean="0">
                <a:solidFill>
                  <a:srgbClr val="00B050"/>
                </a:solidFill>
              </a:rPr>
              <a:t>Sam</a:t>
            </a:r>
            <a:r>
              <a:rPr lang="en-US" sz="2400" b="1" dirty="0" smtClean="0"/>
              <a:t>"]</a:t>
            </a:r>
            <a:endParaRPr lang="en-US" sz="2400" b="1" dirty="0"/>
          </a:p>
          <a:p>
            <a:r>
              <a:rPr lang="en-US" sz="2400" b="1" dirty="0">
                <a:solidFill>
                  <a:srgbClr val="FFC000"/>
                </a:solidFill>
              </a:rPr>
              <a:t>for</a:t>
            </a:r>
            <a:r>
              <a:rPr lang="en-US" sz="2400" b="1" dirty="0"/>
              <a:t> x </a:t>
            </a:r>
            <a:r>
              <a:rPr lang="en-US" sz="2400" b="1" dirty="0">
                <a:solidFill>
                  <a:srgbClr val="FFC000"/>
                </a:solidFill>
              </a:rPr>
              <a:t>in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7030A0"/>
                </a:solidFill>
              </a:rPr>
              <a:t>range</a:t>
            </a:r>
            <a:r>
              <a:rPr lang="en-US" sz="2400" b="1" dirty="0"/>
              <a:t>(0,</a:t>
            </a:r>
            <a:r>
              <a:rPr lang="en-US" sz="2400" b="1" dirty="0">
                <a:solidFill>
                  <a:srgbClr val="7030A0"/>
                </a:solidFill>
              </a:rPr>
              <a:t>len</a:t>
            </a:r>
            <a:r>
              <a:rPr lang="en-US" sz="2400" b="1" dirty="0"/>
              <a:t>(films)):</a:t>
            </a:r>
          </a:p>
          <a:p>
            <a:r>
              <a:rPr lang="en-US" sz="2400" b="1" dirty="0"/>
              <a:t>      </a:t>
            </a:r>
            <a:r>
              <a:rPr lang="en-US" sz="2400" b="1" dirty="0" smtClean="0">
                <a:solidFill>
                  <a:srgbClr val="7030A0"/>
                </a:solidFill>
              </a:rPr>
              <a:t>print</a:t>
            </a:r>
            <a:r>
              <a:rPr lang="en-US" sz="2400" b="1" dirty="0" smtClean="0"/>
              <a:t>(names[x</a:t>
            </a:r>
            <a:r>
              <a:rPr lang="en-US" sz="2400" b="1" dirty="0"/>
              <a:t>])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0282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24. Complete the trace table.</a:t>
            </a:r>
          </a:p>
          <a:p>
            <a:pPr marL="0" indent="0">
              <a:buNone/>
            </a:pPr>
            <a:endParaRPr lang="en-US" b="1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726300"/>
              </p:ext>
            </p:extLst>
          </p:nvPr>
        </p:nvGraphicFramePr>
        <p:xfrm>
          <a:off x="4954533" y="1066801"/>
          <a:ext cx="3884669" cy="4920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977"/>
                <a:gridCol w="1499346"/>
                <a:gridCol w="1499346"/>
              </a:tblGrid>
              <a:tr h="68579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letter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46889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6889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6889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6889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6889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4343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68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25. Complete the trace table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880832"/>
              </p:ext>
            </p:extLst>
          </p:nvPr>
        </p:nvGraphicFramePr>
        <p:xfrm>
          <a:off x="5029200" y="633667"/>
          <a:ext cx="3884669" cy="5767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977"/>
                <a:gridCol w="1499346"/>
                <a:gridCol w="1499346"/>
              </a:tblGrid>
              <a:tr h="68579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new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num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46889">
                <a:tc>
                  <a:txBody>
                    <a:bodyPr/>
                    <a:lstStyle/>
                    <a:p>
                      <a:pPr algn="ctr"/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6889">
                <a:tc>
                  <a:txBody>
                    <a:bodyPr/>
                    <a:lstStyle/>
                    <a:p>
                      <a:pPr algn="ctr"/>
                      <a:endParaRPr lang="en-GB" sz="3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6889">
                <a:tc>
                  <a:txBody>
                    <a:bodyPr/>
                    <a:lstStyle/>
                    <a:p>
                      <a:pPr algn="ctr"/>
                      <a:endParaRPr lang="en-GB" sz="3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6889">
                <a:tc>
                  <a:txBody>
                    <a:bodyPr/>
                    <a:lstStyle/>
                    <a:p>
                      <a:pPr algn="ctr"/>
                      <a:endParaRPr lang="en-GB" sz="3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6889">
                <a:tc>
                  <a:txBody>
                    <a:bodyPr/>
                    <a:lstStyle/>
                    <a:p>
                      <a:pPr algn="ctr"/>
                      <a:endParaRPr lang="en-GB" sz="3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6889">
                <a:tc>
                  <a:txBody>
                    <a:bodyPr/>
                    <a:lstStyle/>
                    <a:p>
                      <a:pPr algn="ctr"/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"/>
          <a:stretch/>
        </p:blipFill>
        <p:spPr bwMode="auto">
          <a:xfrm>
            <a:off x="228600" y="1343890"/>
            <a:ext cx="3886201" cy="368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70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26. Complete the trace table – Assume the user enters the following as inputs: </a:t>
            </a:r>
            <a:r>
              <a:rPr lang="en-US" b="1" dirty="0" smtClean="0">
                <a:solidFill>
                  <a:srgbClr val="FF0000"/>
                </a:solidFill>
              </a:rPr>
              <a:t>Metallica, Idles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700062"/>
              </p:ext>
            </p:extLst>
          </p:nvPr>
        </p:nvGraphicFramePr>
        <p:xfrm>
          <a:off x="4954533" y="1066801"/>
          <a:ext cx="3884669" cy="4920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267"/>
                <a:gridCol w="1320056"/>
                <a:gridCol w="1499346"/>
              </a:tblGrid>
              <a:tr h="68579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band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4688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688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688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688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688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38862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18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27. Complete the trace table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311891"/>
              </p:ext>
            </p:extLst>
          </p:nvPr>
        </p:nvGraphicFramePr>
        <p:xfrm>
          <a:off x="4038600" y="597797"/>
          <a:ext cx="4800603" cy="5879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  <a:gridCol w="1177726"/>
                <a:gridCol w="1336877"/>
              </a:tblGrid>
              <a:tr h="9218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highest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lowest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num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item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2622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622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622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622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622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622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3200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6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28. Complete the trace table – Assume the user enters </a:t>
            </a:r>
            <a:r>
              <a:rPr lang="en-US" b="1" dirty="0" smtClean="0">
                <a:solidFill>
                  <a:srgbClr val="FF0000"/>
                </a:solidFill>
              </a:rPr>
              <a:t>5,2,8,1,4</a:t>
            </a:r>
            <a:r>
              <a:rPr lang="en-US" b="1" dirty="0" smtClean="0"/>
              <a:t>  as inputs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06849"/>
              </p:ext>
            </p:extLst>
          </p:nvPr>
        </p:nvGraphicFramePr>
        <p:xfrm>
          <a:off x="5029200" y="597797"/>
          <a:ext cx="3810003" cy="5502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143"/>
                <a:gridCol w="769257"/>
                <a:gridCol w="1072589"/>
                <a:gridCol w="1061014"/>
              </a:tblGrid>
              <a:tr h="54520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num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number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item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26229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622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622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622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622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6229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524000"/>
            <a:ext cx="464567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19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2. Complete the trace table.</a:t>
            </a:r>
          </a:p>
          <a:p>
            <a:pPr marL="0" indent="0">
              <a:buNone/>
            </a:pPr>
            <a:endParaRPr lang="en-US" b="1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685585"/>
              </p:ext>
            </p:extLst>
          </p:nvPr>
        </p:nvGraphicFramePr>
        <p:xfrm>
          <a:off x="4572000" y="1066800"/>
          <a:ext cx="4419600" cy="4745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219200"/>
                <a:gridCol w="2362200"/>
              </a:tblGrid>
              <a:tr h="111804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</a:rPr>
                        <a:t> &lt; 3</a:t>
                      </a: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06855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6855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6855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6855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52400" y="1870393"/>
            <a:ext cx="4225636" cy="224676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for</a:t>
            </a:r>
            <a:r>
              <a:rPr lang="en-US" sz="2800" b="1" dirty="0"/>
              <a:t> x </a:t>
            </a:r>
            <a:r>
              <a:rPr lang="en-US" sz="2800" b="1" dirty="0">
                <a:solidFill>
                  <a:srgbClr val="FFC000"/>
                </a:solidFill>
              </a:rPr>
              <a:t>in</a:t>
            </a:r>
            <a:r>
              <a:rPr lang="en-US" sz="2800" b="1" dirty="0"/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range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smtClean="0"/>
              <a:t>(1,5):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</a:t>
            </a:r>
            <a:r>
              <a:rPr lang="en-US" sz="2800" b="1" dirty="0" smtClean="0">
                <a:solidFill>
                  <a:srgbClr val="FFC000"/>
                </a:solidFill>
              </a:rPr>
              <a:t>if</a:t>
            </a:r>
            <a:r>
              <a:rPr lang="en-US" sz="2800" b="1" dirty="0" smtClean="0"/>
              <a:t> </a:t>
            </a:r>
            <a:r>
              <a:rPr lang="en-US" sz="2800" b="1" dirty="0"/>
              <a:t>x </a:t>
            </a:r>
            <a:r>
              <a:rPr lang="en-US" sz="2800" b="1" dirty="0" smtClean="0"/>
              <a:t>&lt; </a:t>
            </a:r>
            <a:r>
              <a:rPr lang="en-US" sz="2800" b="1" dirty="0"/>
              <a:t>3:</a:t>
            </a:r>
          </a:p>
          <a:p>
            <a:r>
              <a:rPr lang="en-US" sz="2800" b="1" dirty="0"/>
              <a:t>            </a:t>
            </a:r>
            <a:r>
              <a:rPr lang="en-US" sz="2800" b="1" dirty="0">
                <a:solidFill>
                  <a:srgbClr val="7030A0"/>
                </a:solidFill>
              </a:rPr>
              <a:t>print</a:t>
            </a:r>
            <a:r>
              <a:rPr lang="en-US" sz="2800" b="1" dirty="0"/>
              <a:t>("</a:t>
            </a:r>
            <a:r>
              <a:rPr lang="en-US" sz="2800" b="1" dirty="0">
                <a:solidFill>
                  <a:srgbClr val="00B050"/>
                </a:solidFill>
              </a:rPr>
              <a:t>less than 3</a:t>
            </a:r>
            <a:r>
              <a:rPr lang="en-US" sz="2800" b="1" dirty="0"/>
              <a:t>")</a:t>
            </a:r>
          </a:p>
          <a:p>
            <a:r>
              <a:rPr lang="en-US" sz="2800" b="1" dirty="0" smtClean="0">
                <a:solidFill>
                  <a:srgbClr val="FFC000"/>
                </a:solidFill>
              </a:rPr>
              <a:t>      else</a:t>
            </a:r>
            <a:r>
              <a:rPr lang="en-US" sz="2800" b="1" dirty="0"/>
              <a:t>:</a:t>
            </a:r>
          </a:p>
          <a:p>
            <a:r>
              <a:rPr lang="en-US" sz="2800" b="1" dirty="0"/>
              <a:t>            </a:t>
            </a:r>
            <a:r>
              <a:rPr lang="en-US" sz="2800" b="1" dirty="0">
                <a:solidFill>
                  <a:srgbClr val="7030A0"/>
                </a:solidFill>
              </a:rPr>
              <a:t>print</a:t>
            </a:r>
            <a:r>
              <a:rPr lang="en-US" sz="2800" b="1" dirty="0" smtClean="0"/>
              <a:t>(</a:t>
            </a:r>
            <a:r>
              <a:rPr lang="en-US" sz="2800" b="1" dirty="0"/>
              <a:t>"</a:t>
            </a:r>
            <a:r>
              <a:rPr lang="en-US" sz="2800" b="1" dirty="0" smtClean="0">
                <a:solidFill>
                  <a:srgbClr val="00B050"/>
                </a:solidFill>
              </a:rPr>
              <a:t>3 or above</a:t>
            </a:r>
            <a:r>
              <a:rPr lang="en-US" sz="2800" b="1" dirty="0" smtClean="0"/>
              <a:t>")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13606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sz="quarter" idx="4294967295"/>
          </p:nvPr>
        </p:nvSpPr>
        <p:spPr>
          <a:xfrm>
            <a:off x="382588" y="228600"/>
            <a:ext cx="8761412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29. Complete the trace table</a:t>
            </a:r>
            <a:endParaRPr lang="en-GB" sz="48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601775"/>
              </p:ext>
            </p:extLst>
          </p:nvPr>
        </p:nvGraphicFramePr>
        <p:xfrm>
          <a:off x="4648200" y="1143000"/>
          <a:ext cx="4190999" cy="5194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550"/>
                <a:gridCol w="1397550"/>
                <a:gridCol w="1395899"/>
              </a:tblGrid>
              <a:tr h="81029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row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column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806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81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81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81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81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81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4343400" cy="275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29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4558011"/>
          </a:xfrm>
        </p:spPr>
        <p:txBody>
          <a:bodyPr>
            <a:normAutofit/>
          </a:bodyPr>
          <a:lstStyle/>
          <a:p>
            <a:pPr marL="0" lvl="0" indent="0" eaLnBrk="1" hangingPunct="1">
              <a:spcBef>
                <a:spcPct val="0"/>
              </a:spcBef>
              <a:buNone/>
              <a:tabLst>
                <a:tab pos="457200" algn="l"/>
              </a:tabLst>
            </a:pPr>
            <a:r>
              <a:rPr lang="en-GB" sz="1800" b="1" dirty="0" smtClean="0"/>
              <a:t>30)</a:t>
            </a:r>
            <a:r>
              <a:rPr lang="en-US" sz="1800" b="1" dirty="0" smtClean="0"/>
              <a:t> </a:t>
            </a:r>
            <a:r>
              <a:rPr lang="en-GB" sz="18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Complete the trace table. </a:t>
            </a:r>
            <a:endParaRPr lang="en-GB" sz="1800" b="1" dirty="0">
              <a:solidFill>
                <a:srgbClr val="FF0000"/>
              </a:solidFill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852246"/>
              </p:ext>
            </p:extLst>
          </p:nvPr>
        </p:nvGraphicFramePr>
        <p:xfrm>
          <a:off x="4038600" y="609600"/>
          <a:ext cx="4953001" cy="4501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570"/>
                <a:gridCol w="1793328"/>
                <a:gridCol w="1497939"/>
                <a:gridCol w="893164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row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grades[row][0]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grades[row][1]</a:t>
                      </a:r>
                      <a:endParaRPr lang="en-GB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318518"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17600">
                <a:tc>
                  <a:txBody>
                    <a:bodyPr/>
                    <a:lstStyle/>
                    <a:p>
                      <a:pPr algn="ctr"/>
                      <a:endParaRPr lang="en-GB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3867"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31892"/>
            <a:ext cx="3810000" cy="1782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29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4558011"/>
          </a:xfrm>
        </p:spPr>
        <p:txBody>
          <a:bodyPr>
            <a:normAutofit/>
          </a:bodyPr>
          <a:lstStyle/>
          <a:p>
            <a:pPr marL="0" lvl="0" indent="0" eaLnBrk="1" hangingPunct="1">
              <a:spcBef>
                <a:spcPct val="0"/>
              </a:spcBef>
              <a:buNone/>
              <a:tabLst>
                <a:tab pos="457200" algn="l"/>
              </a:tabLst>
            </a:pPr>
            <a:r>
              <a:rPr lang="en-GB" sz="1800" b="1" dirty="0" smtClean="0"/>
              <a:t>31)</a:t>
            </a:r>
            <a:r>
              <a:rPr lang="en-US" sz="1800" b="1" dirty="0" smtClean="0"/>
              <a:t> </a:t>
            </a:r>
            <a:r>
              <a:rPr lang="en-GB" sz="18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Complete the trace table. Assume the user enters the following inputs: </a:t>
            </a:r>
            <a:r>
              <a:rPr lang="en-GB" sz="1800" b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15,40,20,7,55,21</a:t>
            </a:r>
            <a:endParaRPr lang="en-GB" sz="1800" b="1" dirty="0">
              <a:solidFill>
                <a:srgbClr val="FF0000"/>
              </a:solidFill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374019"/>
              </p:ext>
            </p:extLst>
          </p:nvPr>
        </p:nvGraphicFramePr>
        <p:xfrm>
          <a:off x="4572000" y="685798"/>
          <a:ext cx="4419600" cy="5562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838200"/>
                <a:gridCol w="990600"/>
                <a:gridCol w="1828800"/>
              </a:tblGrid>
              <a:tr h="80209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num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numbers[x][y]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20328">
                <a:tc>
                  <a:txBody>
                    <a:bodyPr/>
                    <a:lstStyle/>
                    <a:p>
                      <a:pPr algn="ctr"/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algn="ctr"/>
                      <a:endParaRPr lang="en-GB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algn="ctr"/>
                      <a:endParaRPr lang="en-GB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algn="ctr"/>
                      <a:endParaRPr lang="en-GB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algn="ctr"/>
                      <a:endParaRPr lang="en-GB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algn="ctr"/>
                      <a:endParaRPr lang="en-GB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076450"/>
            <a:ext cx="40576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7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4558011"/>
          </a:xfrm>
        </p:spPr>
        <p:txBody>
          <a:bodyPr>
            <a:normAutofit/>
          </a:bodyPr>
          <a:lstStyle/>
          <a:p>
            <a:pPr marL="0" lvl="0" indent="0" eaLnBrk="1" hangingPunct="1">
              <a:spcBef>
                <a:spcPct val="0"/>
              </a:spcBef>
              <a:buNone/>
              <a:tabLst>
                <a:tab pos="457200" algn="l"/>
              </a:tabLst>
            </a:pPr>
            <a:r>
              <a:rPr lang="en-GB" sz="1800" b="1" dirty="0" smtClean="0"/>
              <a:t>32)</a:t>
            </a:r>
            <a:r>
              <a:rPr lang="en-US" sz="1800" b="1" dirty="0" smtClean="0"/>
              <a:t> </a:t>
            </a:r>
            <a:r>
              <a:rPr lang="en-GB" sz="18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Complete the trace table. Assume the user enters the following inputs: </a:t>
            </a:r>
            <a:r>
              <a:rPr lang="en-GB" sz="1800" b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25,90,50</a:t>
            </a:r>
            <a:endParaRPr lang="en-GB" sz="1800" b="1" dirty="0">
              <a:solidFill>
                <a:srgbClr val="FF0000"/>
              </a:solidFill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556874"/>
              </p:ext>
            </p:extLst>
          </p:nvPr>
        </p:nvGraphicFramePr>
        <p:xfrm>
          <a:off x="4343401" y="609600"/>
          <a:ext cx="4648199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274"/>
                <a:gridCol w="1682968"/>
                <a:gridCol w="801413"/>
                <a:gridCol w="1442544"/>
              </a:tblGrid>
              <a:tr h="105481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row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score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grades[row][1]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78787"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GB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68500"/>
            <a:ext cx="4114800" cy="252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21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400" y="152400"/>
            <a:ext cx="89154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33. Starter: Revisit phase – Complete the trace table Assume the user enters the following values: </a:t>
            </a:r>
            <a:r>
              <a:rPr lang="en-US" sz="1800" b="1" dirty="0" smtClean="0">
                <a:solidFill>
                  <a:srgbClr val="FF0000"/>
                </a:solidFill>
              </a:rPr>
              <a:t>5,106,200,100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112848"/>
              </p:ext>
            </p:extLst>
          </p:nvPr>
        </p:nvGraphicFramePr>
        <p:xfrm>
          <a:off x="4724400" y="1093767"/>
          <a:ext cx="4191000" cy="5036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295400"/>
                <a:gridCol w="1600200"/>
              </a:tblGrid>
              <a:tr h="37397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start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num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15805"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5805">
                <a:tc>
                  <a:txBody>
                    <a:bodyPr/>
                    <a:lstStyle/>
                    <a:p>
                      <a:endParaRPr lang="en-GB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5805">
                <a:tc>
                  <a:txBody>
                    <a:bodyPr/>
                    <a:lstStyle/>
                    <a:p>
                      <a:endParaRPr lang="en-GB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5805">
                <a:tc>
                  <a:txBody>
                    <a:bodyPr/>
                    <a:lstStyle/>
                    <a:p>
                      <a:endParaRPr lang="en-GB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5805"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4343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71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400" y="152400"/>
            <a:ext cx="89154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34. Procedure trace table - Assume the user enters the following values: </a:t>
            </a:r>
            <a:r>
              <a:rPr lang="en-US" sz="2800" b="1" u="sng" dirty="0" smtClean="0">
                <a:solidFill>
                  <a:srgbClr val="FF0000"/>
                </a:solidFill>
              </a:rPr>
              <a:t>5,18,15,100,17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571987"/>
              </p:ext>
            </p:extLst>
          </p:nvPr>
        </p:nvGraphicFramePr>
        <p:xfrm>
          <a:off x="4724400" y="1093767"/>
          <a:ext cx="4191000" cy="5036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295400"/>
                <a:gridCol w="1600200"/>
              </a:tblGrid>
              <a:tr h="37397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choice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num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15805">
                <a:tc>
                  <a:txBody>
                    <a:bodyPr/>
                    <a:lstStyle/>
                    <a:p>
                      <a:pPr algn="ctr"/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58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580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58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5805">
                <a:tc>
                  <a:txBody>
                    <a:bodyPr/>
                    <a:lstStyle/>
                    <a:p>
                      <a:pPr algn="ctr"/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4419600" cy="517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99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400" y="152400"/>
            <a:ext cx="89154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35. Procedure trace table - Assume the user enters the following values: </a:t>
            </a:r>
            <a:r>
              <a:rPr lang="en-US" sz="2400" b="1" u="sng" dirty="0" smtClean="0">
                <a:solidFill>
                  <a:srgbClr val="FF0000"/>
                </a:solidFill>
              </a:rPr>
              <a:t>88,155,15,102,100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181926"/>
              </p:ext>
            </p:extLst>
          </p:nvPr>
        </p:nvGraphicFramePr>
        <p:xfrm>
          <a:off x="3581401" y="1093767"/>
          <a:ext cx="5486400" cy="4621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518"/>
                <a:gridCol w="1446881"/>
                <a:gridCol w="990600"/>
                <a:gridCol w="914400"/>
                <a:gridCol w="1143001"/>
              </a:tblGrid>
              <a:tr h="6101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Repeat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Repeat == True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num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num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==100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34481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3276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0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400" y="152400"/>
            <a:ext cx="89154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36. Procedure trace table - Assume the user enters the following values: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fortnite</a:t>
            </a:r>
            <a:r>
              <a:rPr lang="en-US" sz="2400" b="1" u="sng" dirty="0" smtClean="0">
                <a:solidFill>
                  <a:srgbClr val="FF0000"/>
                </a:solidFill>
              </a:rPr>
              <a:t>,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minecraft</a:t>
            </a:r>
            <a:r>
              <a:rPr lang="en-US" sz="2400" b="1" u="sng" dirty="0" smtClean="0">
                <a:solidFill>
                  <a:srgbClr val="FF0000"/>
                </a:solidFill>
              </a:rPr>
              <a:t>,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overwatch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846762"/>
              </p:ext>
            </p:extLst>
          </p:nvPr>
        </p:nvGraphicFramePr>
        <p:xfrm>
          <a:off x="4191001" y="1117600"/>
          <a:ext cx="4648199" cy="5011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651"/>
                <a:gridCol w="1499419"/>
                <a:gridCol w="1049593"/>
                <a:gridCol w="1199536"/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game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age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83576"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05129"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05129"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82338"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35052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18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3. Assume the user enters the following values: “Sam”, “upper”, “Ayo”,</a:t>
            </a:r>
            <a:r>
              <a:rPr lang="en-US" b="1" dirty="0"/>
              <a:t> </a:t>
            </a:r>
            <a:r>
              <a:rPr lang="en-US" b="1" dirty="0" smtClean="0"/>
              <a:t>“lower”, “</a:t>
            </a:r>
            <a:r>
              <a:rPr lang="en-US" b="1" dirty="0" err="1" smtClean="0"/>
              <a:t>Zoe”,”upper</a:t>
            </a:r>
            <a:r>
              <a:rPr lang="en-US" b="1" dirty="0" smtClean="0"/>
              <a:t>”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499010"/>
              </p:ext>
            </p:extLst>
          </p:nvPr>
        </p:nvGraphicFramePr>
        <p:xfrm>
          <a:off x="4114800" y="1066800"/>
          <a:ext cx="4876800" cy="5486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751"/>
                <a:gridCol w="1331153"/>
                <a:gridCol w="1345324"/>
                <a:gridCol w="1597572"/>
              </a:tblGrid>
              <a:tr h="159798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choice</a:t>
                      </a: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case</a:t>
                      </a: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296140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6140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6140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52400" y="1870393"/>
            <a:ext cx="3810000" cy="224676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for</a:t>
            </a:r>
            <a:r>
              <a:rPr lang="en-US" sz="2000" b="1" dirty="0"/>
              <a:t> x in </a:t>
            </a:r>
            <a:r>
              <a:rPr lang="en-US" sz="2000" b="1" dirty="0">
                <a:solidFill>
                  <a:srgbClr val="FFC000"/>
                </a:solidFill>
              </a:rPr>
              <a:t>range</a:t>
            </a:r>
            <a:r>
              <a:rPr lang="en-US" sz="2000" b="1" dirty="0"/>
              <a:t>(1,4):</a:t>
            </a:r>
          </a:p>
          <a:p>
            <a:r>
              <a:rPr lang="en-US" sz="2000" b="1" dirty="0"/>
              <a:t>      choice = </a:t>
            </a:r>
            <a:r>
              <a:rPr lang="en-US" sz="2000" b="1" dirty="0">
                <a:solidFill>
                  <a:srgbClr val="7030A0"/>
                </a:solidFill>
              </a:rPr>
              <a:t>input</a:t>
            </a:r>
            <a:r>
              <a:rPr lang="en-US" sz="2000" b="1" dirty="0"/>
              <a:t>("</a:t>
            </a:r>
            <a:r>
              <a:rPr lang="en-US" sz="2000" b="1" dirty="0">
                <a:solidFill>
                  <a:srgbClr val="00B050"/>
                </a:solidFill>
              </a:rPr>
              <a:t>Enter a word</a:t>
            </a:r>
            <a:r>
              <a:rPr lang="en-US" sz="2000" b="1" dirty="0"/>
              <a:t>")</a:t>
            </a:r>
          </a:p>
          <a:p>
            <a:r>
              <a:rPr lang="en-US" sz="2000" b="1" dirty="0"/>
              <a:t>      case = </a:t>
            </a:r>
            <a:r>
              <a:rPr lang="en-US" sz="2000" b="1" dirty="0">
                <a:solidFill>
                  <a:srgbClr val="7030A0"/>
                </a:solidFill>
              </a:rPr>
              <a:t>input</a:t>
            </a:r>
            <a:r>
              <a:rPr lang="en-US" sz="2000" b="1" dirty="0"/>
              <a:t>("</a:t>
            </a:r>
            <a:r>
              <a:rPr lang="en-US" sz="2000" b="1" dirty="0">
                <a:solidFill>
                  <a:srgbClr val="00B050"/>
                </a:solidFill>
              </a:rPr>
              <a:t>upper or lower</a:t>
            </a:r>
            <a:r>
              <a:rPr lang="en-US" sz="2000" b="1" dirty="0"/>
              <a:t>")</a:t>
            </a:r>
          </a:p>
          <a:p>
            <a:r>
              <a:rPr lang="en-US" sz="2000" b="1" dirty="0"/>
              <a:t>      </a:t>
            </a:r>
            <a:r>
              <a:rPr lang="en-US" sz="2000" b="1" dirty="0">
                <a:solidFill>
                  <a:srgbClr val="FFC000"/>
                </a:solidFill>
              </a:rPr>
              <a:t>if</a:t>
            </a:r>
            <a:r>
              <a:rPr lang="en-US" sz="2000" b="1" dirty="0"/>
              <a:t> case == "</a:t>
            </a:r>
            <a:r>
              <a:rPr lang="en-US" sz="2000" b="1" dirty="0">
                <a:solidFill>
                  <a:srgbClr val="00B050"/>
                </a:solidFill>
              </a:rPr>
              <a:t>upper</a:t>
            </a:r>
            <a:r>
              <a:rPr lang="en-US" sz="2000" b="1" dirty="0"/>
              <a:t>":</a:t>
            </a:r>
          </a:p>
          <a:p>
            <a:r>
              <a:rPr lang="en-US" sz="2000" b="1" dirty="0"/>
              <a:t>            </a:t>
            </a:r>
            <a:r>
              <a:rPr lang="en-US" sz="2000" b="1" dirty="0" smtClean="0">
                <a:solidFill>
                  <a:srgbClr val="7030A0"/>
                </a:solidFill>
              </a:rPr>
              <a:t>print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choice.upper</a:t>
            </a:r>
            <a:r>
              <a:rPr lang="en-US" sz="2000" b="1" dirty="0" smtClean="0"/>
              <a:t> () )</a:t>
            </a:r>
            <a:endParaRPr lang="en-US" sz="2000" b="1" dirty="0"/>
          </a:p>
          <a:p>
            <a:r>
              <a:rPr lang="en-US" sz="2000" b="1" dirty="0"/>
              <a:t>      </a:t>
            </a:r>
            <a:r>
              <a:rPr lang="en-US" sz="2000" b="1" dirty="0">
                <a:solidFill>
                  <a:srgbClr val="FFC000"/>
                </a:solidFill>
              </a:rPr>
              <a:t>else</a:t>
            </a:r>
            <a:r>
              <a:rPr lang="en-US" sz="2000" b="1" dirty="0"/>
              <a:t>:</a:t>
            </a:r>
          </a:p>
          <a:p>
            <a:r>
              <a:rPr lang="en-US" sz="2000" b="1" dirty="0"/>
              <a:t>            </a:t>
            </a:r>
            <a:r>
              <a:rPr lang="en-US" sz="2000" b="1" dirty="0" smtClean="0">
                <a:solidFill>
                  <a:srgbClr val="7030A0"/>
                </a:solidFill>
              </a:rPr>
              <a:t>print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choice.lower</a:t>
            </a:r>
            <a:r>
              <a:rPr lang="en-US" sz="2000" b="1" dirty="0" smtClean="0"/>
              <a:t> () )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36170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4. </a:t>
            </a:r>
            <a:r>
              <a:rPr lang="en-US" b="1" dirty="0"/>
              <a:t>Complete the trace table</a:t>
            </a:r>
            <a:r>
              <a:rPr lang="en-US" b="1" dirty="0" smtClean="0"/>
              <a:t>.</a:t>
            </a:r>
            <a:endParaRPr lang="en-US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22240"/>
              </p:ext>
            </p:extLst>
          </p:nvPr>
        </p:nvGraphicFramePr>
        <p:xfrm>
          <a:off x="4572000" y="1066800"/>
          <a:ext cx="4191000" cy="480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</a:tblGrid>
              <a:tr h="949569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70206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206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206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206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206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3964" y="1524000"/>
            <a:ext cx="4225636" cy="132343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for</a:t>
            </a:r>
            <a:r>
              <a:rPr lang="en-US" sz="4000" b="1" dirty="0"/>
              <a:t> </a:t>
            </a:r>
            <a:r>
              <a:rPr lang="en-US" sz="4000" b="1" dirty="0" smtClean="0"/>
              <a:t>x </a:t>
            </a:r>
            <a:r>
              <a:rPr lang="en-US" sz="4000" b="1" dirty="0">
                <a:solidFill>
                  <a:srgbClr val="FFC000"/>
                </a:solidFill>
              </a:rPr>
              <a:t>in</a:t>
            </a:r>
            <a:r>
              <a:rPr lang="en-US" sz="4000" b="1" dirty="0"/>
              <a:t> </a:t>
            </a:r>
            <a:r>
              <a:rPr lang="en-US" sz="4000" b="1" dirty="0" smtClean="0">
                <a:solidFill>
                  <a:srgbClr val="7030A0"/>
                </a:solidFill>
              </a:rPr>
              <a:t>range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smtClean="0"/>
              <a:t>(1,6):</a:t>
            </a:r>
            <a:endParaRPr lang="en-US" sz="4000" b="1" dirty="0"/>
          </a:p>
          <a:p>
            <a:r>
              <a:rPr lang="en-US" sz="4000" b="1" dirty="0"/>
              <a:t>      </a:t>
            </a:r>
            <a:r>
              <a:rPr lang="en-US" sz="4000" b="1" dirty="0">
                <a:solidFill>
                  <a:srgbClr val="7030A0"/>
                </a:solidFill>
              </a:rPr>
              <a:t>print</a:t>
            </a:r>
            <a:r>
              <a:rPr lang="en-US" sz="4000" b="1" dirty="0"/>
              <a:t>(x</a:t>
            </a:r>
            <a:r>
              <a:rPr lang="en-US" sz="4000" b="1" dirty="0" smtClean="0"/>
              <a:t>**2</a:t>
            </a:r>
            <a:r>
              <a:rPr lang="en-US" sz="4000" b="1" dirty="0"/>
              <a:t>)</a:t>
            </a:r>
            <a:endParaRPr lang="en-GB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5181600" y="381000"/>
            <a:ext cx="330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hlinkClick r:id="rId3"/>
              </a:rPr>
              <a:t>https://youtu.be/IcX4DMxqAKY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3165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5. Complete the trace table.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57200" y="1524000"/>
            <a:ext cx="3581400" cy="13849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for</a:t>
            </a:r>
            <a:r>
              <a:rPr lang="en-US" sz="2800" b="1" dirty="0"/>
              <a:t> x </a:t>
            </a:r>
            <a:r>
              <a:rPr lang="en-US" sz="2800" b="1" dirty="0">
                <a:solidFill>
                  <a:srgbClr val="FFC000"/>
                </a:solidFill>
              </a:rPr>
              <a:t>in</a:t>
            </a:r>
            <a:r>
              <a:rPr lang="en-US" sz="2800" b="1" dirty="0"/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range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smtClean="0"/>
              <a:t>(1,5):</a:t>
            </a:r>
          </a:p>
          <a:p>
            <a:r>
              <a:rPr lang="en-US" sz="2800" b="1" dirty="0" smtClean="0"/>
              <a:t>     country </a:t>
            </a:r>
            <a:r>
              <a:rPr lang="en-US" sz="2800" b="1" dirty="0"/>
              <a:t>= </a:t>
            </a:r>
            <a:r>
              <a:rPr lang="en-US" sz="2800" b="1" dirty="0">
                <a:solidFill>
                  <a:srgbClr val="00B050"/>
                </a:solidFill>
              </a:rPr>
              <a:t>"France"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     print</a:t>
            </a:r>
            <a:r>
              <a:rPr lang="en-US" sz="2800" b="1" dirty="0" smtClean="0"/>
              <a:t>(country[x])</a:t>
            </a:r>
            <a:endParaRPr lang="en-GB" sz="2800" b="1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724844"/>
              </p:ext>
            </p:extLst>
          </p:nvPr>
        </p:nvGraphicFramePr>
        <p:xfrm>
          <a:off x="4495799" y="914401"/>
          <a:ext cx="3548063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1"/>
                <a:gridCol w="1447800"/>
                <a:gridCol w="1414462"/>
              </a:tblGrid>
              <a:tr h="131056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country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630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301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301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30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181600" y="228600"/>
            <a:ext cx="3179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hlinkClick r:id="rId3"/>
              </a:rPr>
              <a:t>https://youtu.be/_9-cXSiAoSw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2299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400" y="152400"/>
            <a:ext cx="8915400" cy="655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6. </a:t>
            </a:r>
            <a:r>
              <a:rPr lang="en-US" b="1" dirty="0"/>
              <a:t>Assume the user enters the following values: </a:t>
            </a:r>
            <a:r>
              <a:rPr lang="en-US" b="1" dirty="0" smtClean="0">
                <a:solidFill>
                  <a:srgbClr val="FF0000"/>
                </a:solidFill>
              </a:rPr>
              <a:t>0, 3, 2, 5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9327" y="1524000"/>
            <a:ext cx="4184073" cy="175432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for</a:t>
            </a:r>
            <a:r>
              <a:rPr lang="en-US" b="1" dirty="0"/>
              <a:t> x </a:t>
            </a:r>
            <a:r>
              <a:rPr lang="en-US" b="1" dirty="0">
                <a:solidFill>
                  <a:srgbClr val="FFC000"/>
                </a:solidFill>
              </a:rPr>
              <a:t>in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range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/>
              <a:t>(2,7):</a:t>
            </a:r>
          </a:p>
          <a:p>
            <a:r>
              <a:rPr lang="en-US" b="1" dirty="0" smtClean="0"/>
              <a:t>    </a:t>
            </a:r>
            <a:r>
              <a:rPr lang="en-US" b="1" dirty="0" smtClean="0">
                <a:solidFill>
                  <a:srgbClr val="FFC000"/>
                </a:solidFill>
              </a:rPr>
              <a:t>if</a:t>
            </a:r>
            <a:r>
              <a:rPr lang="en-US" b="1" dirty="0" smtClean="0"/>
              <a:t> x &lt; 3:</a:t>
            </a:r>
          </a:p>
          <a:p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         </a:t>
            </a:r>
            <a:r>
              <a:rPr lang="en-US" b="1" dirty="0" smtClean="0">
                <a:solidFill>
                  <a:srgbClr val="7030A0"/>
                </a:solidFill>
              </a:rPr>
              <a:t>print</a:t>
            </a:r>
            <a:r>
              <a:rPr lang="en-US" b="1" dirty="0" smtClean="0"/>
              <a:t>(</a:t>
            </a:r>
            <a:r>
              <a:rPr lang="en-US" b="1" dirty="0"/>
              <a:t>"</a:t>
            </a:r>
            <a:r>
              <a:rPr lang="en-US" b="1" dirty="0" smtClean="0">
                <a:solidFill>
                  <a:srgbClr val="00B050"/>
                </a:solidFill>
              </a:rPr>
              <a:t>it’s Jeff</a:t>
            </a:r>
            <a:r>
              <a:rPr lang="en-US" b="1" dirty="0"/>
              <a:t>"</a:t>
            </a:r>
            <a:r>
              <a:rPr lang="en-US" b="1" dirty="0" smtClean="0"/>
              <a:t>)</a:t>
            </a:r>
            <a:r>
              <a:rPr lang="en-US" b="1" dirty="0" smtClean="0">
                <a:solidFill>
                  <a:srgbClr val="00B050"/>
                </a:solidFill>
              </a:rPr>
              <a:t>    </a:t>
            </a:r>
            <a:endParaRPr lang="en-US" b="1" dirty="0">
              <a:solidFill>
                <a:srgbClr val="00B050"/>
              </a:solidFill>
            </a:endParaRPr>
          </a:p>
          <a:p>
            <a:r>
              <a:rPr lang="en-US" b="1" dirty="0"/>
              <a:t>  </a:t>
            </a:r>
            <a:r>
              <a:rPr lang="en-US" b="1" dirty="0" smtClean="0"/>
              <a:t>  </a:t>
            </a:r>
            <a:r>
              <a:rPr lang="en-US" b="1" dirty="0" smtClean="0">
                <a:solidFill>
                  <a:srgbClr val="FFC000"/>
                </a:solidFill>
              </a:rPr>
              <a:t>else</a:t>
            </a:r>
            <a:r>
              <a:rPr lang="en-US" b="1" dirty="0" smtClean="0"/>
              <a:t>:</a:t>
            </a:r>
          </a:p>
          <a:p>
            <a:r>
              <a:rPr lang="en-US" b="1" dirty="0" smtClean="0"/>
              <a:t>          </a:t>
            </a:r>
            <a:r>
              <a:rPr lang="en-US" b="1" dirty="0" err="1" smtClean="0"/>
              <a:t>num</a:t>
            </a:r>
            <a:r>
              <a:rPr lang="en-US" b="1" dirty="0" smtClean="0"/>
              <a:t> </a:t>
            </a:r>
            <a:r>
              <a:rPr lang="en-US" b="1" dirty="0"/>
              <a:t>= </a:t>
            </a:r>
            <a:r>
              <a:rPr lang="en-US" b="1" dirty="0" err="1">
                <a:solidFill>
                  <a:srgbClr val="7030A0"/>
                </a:solidFill>
              </a:rPr>
              <a:t>int</a:t>
            </a:r>
            <a:r>
              <a:rPr lang="en-US" b="1" dirty="0"/>
              <a:t>(</a:t>
            </a:r>
            <a:r>
              <a:rPr lang="en-US" b="1" dirty="0">
                <a:solidFill>
                  <a:srgbClr val="7030A0"/>
                </a:solidFill>
              </a:rPr>
              <a:t>input</a:t>
            </a:r>
            <a:r>
              <a:rPr lang="en-US" b="1" dirty="0"/>
              <a:t>("</a:t>
            </a:r>
            <a:r>
              <a:rPr lang="en-US" b="1" dirty="0">
                <a:solidFill>
                  <a:srgbClr val="00B050"/>
                </a:solidFill>
              </a:rPr>
              <a:t>Enter a number</a:t>
            </a:r>
            <a:r>
              <a:rPr lang="en-US" b="1" dirty="0"/>
              <a:t>"))</a:t>
            </a:r>
          </a:p>
          <a:p>
            <a:r>
              <a:rPr lang="en-US" b="1" dirty="0"/>
              <a:t>     </a:t>
            </a:r>
            <a:r>
              <a:rPr lang="en-US" b="1" dirty="0" smtClean="0"/>
              <a:t>     </a:t>
            </a:r>
            <a:r>
              <a:rPr lang="en-US" b="1" dirty="0" smtClean="0">
                <a:solidFill>
                  <a:srgbClr val="7030A0"/>
                </a:solidFill>
              </a:rPr>
              <a:t>print</a:t>
            </a:r>
            <a:r>
              <a:rPr lang="en-US" b="1" dirty="0" smtClean="0"/>
              <a:t>(x * </a:t>
            </a:r>
            <a:r>
              <a:rPr lang="en-US" b="1" dirty="0" err="1" smtClean="0"/>
              <a:t>num</a:t>
            </a:r>
            <a:r>
              <a:rPr lang="en-US" b="1" dirty="0" smtClean="0"/>
              <a:t>)</a:t>
            </a:r>
            <a:endParaRPr lang="en-GB" b="1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341844"/>
              </p:ext>
            </p:extLst>
          </p:nvPr>
        </p:nvGraphicFramePr>
        <p:xfrm>
          <a:off x="4495800" y="914400"/>
          <a:ext cx="4419599" cy="563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1371600"/>
                <a:gridCol w="854112"/>
                <a:gridCol w="1584287"/>
              </a:tblGrid>
              <a:tr h="7488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Is x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&lt; 3</a:t>
                      </a:r>
                      <a:endParaRPr lang="en-GB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num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6274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274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274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274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274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59327" y="3433557"/>
            <a:ext cx="3225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hlinkClick r:id="rId3"/>
              </a:rPr>
              <a:t>https://youtu.be/TNKu5Z96Xrc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102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400" y="152400"/>
            <a:ext cx="8915400" cy="655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7</a:t>
            </a:r>
            <a:r>
              <a:rPr lang="en-US" b="1" dirty="0" smtClean="0"/>
              <a:t>. </a:t>
            </a:r>
            <a:r>
              <a:rPr lang="en-US" b="1" dirty="0"/>
              <a:t>Assume the user enters the following values: </a:t>
            </a:r>
            <a:r>
              <a:rPr lang="en-US" b="1" dirty="0" smtClean="0"/>
              <a:t>“Nick”, “Lukas”, “Lara”, “Tim”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59327" y="1524000"/>
            <a:ext cx="3650674" cy="132343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for</a:t>
            </a:r>
            <a:r>
              <a:rPr lang="en-US" sz="2000" b="1" dirty="0"/>
              <a:t> x </a:t>
            </a:r>
            <a:r>
              <a:rPr lang="en-US" sz="2000" b="1" dirty="0">
                <a:solidFill>
                  <a:srgbClr val="FFC000"/>
                </a:solidFill>
              </a:rPr>
              <a:t>in</a:t>
            </a:r>
            <a:r>
              <a:rPr lang="en-US" sz="2000" b="1" dirty="0"/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range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smtClean="0"/>
              <a:t>(1,5):</a:t>
            </a:r>
          </a:p>
          <a:p>
            <a:r>
              <a:rPr lang="en-US" sz="2000" b="1" dirty="0" smtClean="0"/>
              <a:t>    </a:t>
            </a:r>
            <a:r>
              <a:rPr lang="en-US" sz="2000" b="1" dirty="0"/>
              <a:t> </a:t>
            </a:r>
            <a:r>
              <a:rPr lang="en-US" sz="2000" b="1" dirty="0" smtClean="0"/>
              <a:t> name</a:t>
            </a:r>
            <a:r>
              <a:rPr lang="en-US" sz="2000" b="1" dirty="0"/>
              <a:t>= </a:t>
            </a:r>
            <a:r>
              <a:rPr lang="en-US" sz="2000" b="1" dirty="0">
                <a:solidFill>
                  <a:srgbClr val="7030A0"/>
                </a:solidFill>
              </a:rPr>
              <a:t>input</a:t>
            </a:r>
            <a:r>
              <a:rPr lang="en-US" sz="2000" b="1" dirty="0"/>
              <a:t>("</a:t>
            </a:r>
            <a:r>
              <a:rPr lang="en-US" sz="2000" b="1" dirty="0">
                <a:solidFill>
                  <a:srgbClr val="00B050"/>
                </a:solidFill>
              </a:rPr>
              <a:t>Enter a name</a:t>
            </a:r>
            <a:r>
              <a:rPr lang="en-US" sz="2000" b="1" dirty="0"/>
              <a:t>")</a:t>
            </a:r>
          </a:p>
          <a:p>
            <a:r>
              <a:rPr lang="en-US" sz="2000" b="1" dirty="0"/>
              <a:t>      length = </a:t>
            </a:r>
            <a:r>
              <a:rPr lang="en-US" sz="2000" b="1" dirty="0" err="1">
                <a:solidFill>
                  <a:srgbClr val="7030A0"/>
                </a:solidFill>
              </a:rPr>
              <a:t>len</a:t>
            </a:r>
            <a:r>
              <a:rPr lang="en-US" sz="2000" b="1" dirty="0"/>
              <a:t>(name)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      print</a:t>
            </a:r>
            <a:r>
              <a:rPr lang="en-US" sz="2000" b="1" dirty="0" smtClean="0"/>
              <a:t>(x * length)</a:t>
            </a:r>
            <a:endParaRPr lang="en-GB" sz="2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491736"/>
              </p:ext>
            </p:extLst>
          </p:nvPr>
        </p:nvGraphicFramePr>
        <p:xfrm>
          <a:off x="4114800" y="914400"/>
          <a:ext cx="4876800" cy="5714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751"/>
                <a:gridCol w="1331153"/>
                <a:gridCol w="1345324"/>
                <a:gridCol w="1597572"/>
              </a:tblGrid>
              <a:tr h="134646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length</a:t>
                      </a: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9213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9213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9213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9213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32833" y="3082820"/>
            <a:ext cx="3303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hlinkClick r:id="rId3"/>
              </a:rPr>
              <a:t>https://youtu.be/kT69M2pO9IY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0246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400" y="152400"/>
            <a:ext cx="8915400" cy="655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8</a:t>
            </a:r>
            <a:r>
              <a:rPr lang="en-US" b="1" dirty="0" smtClean="0"/>
              <a:t>. </a:t>
            </a:r>
            <a:r>
              <a:rPr lang="en-US" b="1" dirty="0"/>
              <a:t>Assume the user enters the following values: </a:t>
            </a:r>
            <a:r>
              <a:rPr lang="en-US" b="1" dirty="0" smtClean="0"/>
              <a:t>7, 0, 4, 8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52400" y="1524000"/>
            <a:ext cx="3429000" cy="135421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C000"/>
                </a:solidFill>
              </a:rPr>
              <a:t>for</a:t>
            </a:r>
            <a:r>
              <a:rPr lang="en-US" sz="1600" b="1" dirty="0"/>
              <a:t> x </a:t>
            </a:r>
            <a:r>
              <a:rPr lang="en-US" sz="1600" b="1" dirty="0">
                <a:solidFill>
                  <a:srgbClr val="FFC000"/>
                </a:solidFill>
              </a:rPr>
              <a:t>in</a:t>
            </a:r>
            <a:r>
              <a:rPr lang="en-US" sz="1600" b="1" dirty="0"/>
              <a:t> </a:t>
            </a:r>
            <a:r>
              <a:rPr lang="en-US" sz="1600" b="1" dirty="0" smtClean="0">
                <a:solidFill>
                  <a:srgbClr val="7030A0"/>
                </a:solidFill>
              </a:rPr>
              <a:t>range</a:t>
            </a:r>
            <a:r>
              <a:rPr lang="en-US" sz="1600" b="1" dirty="0" smtClean="0">
                <a:solidFill>
                  <a:srgbClr val="FFC000"/>
                </a:solidFill>
              </a:rPr>
              <a:t> </a:t>
            </a:r>
            <a:r>
              <a:rPr lang="en-US" sz="1600" b="1" dirty="0" smtClean="0"/>
              <a:t>(1,5):</a:t>
            </a:r>
          </a:p>
          <a:p>
            <a:r>
              <a:rPr lang="en-US" sz="1600" b="1" dirty="0"/>
              <a:t> </a:t>
            </a:r>
            <a:r>
              <a:rPr lang="en-US" sz="1600" b="1" dirty="0" smtClean="0"/>
              <a:t>    country = </a:t>
            </a:r>
            <a:r>
              <a:rPr lang="en-US" sz="1600" b="1" dirty="0"/>
              <a:t>"</a:t>
            </a:r>
            <a:r>
              <a:rPr lang="en-US" sz="1600" b="1" dirty="0" smtClean="0"/>
              <a:t>United States</a:t>
            </a:r>
            <a:r>
              <a:rPr lang="en-US" sz="1600" b="1" dirty="0"/>
              <a:t>"</a:t>
            </a:r>
            <a:r>
              <a:rPr lang="en-US" sz="1600" b="1" dirty="0" smtClean="0"/>
              <a:t>     </a:t>
            </a:r>
          </a:p>
          <a:p>
            <a:r>
              <a:rPr lang="en-US" sz="1600" b="1" dirty="0"/>
              <a:t> </a:t>
            </a:r>
            <a:r>
              <a:rPr lang="en-US" sz="1600" b="1" dirty="0" smtClean="0"/>
              <a:t>    </a:t>
            </a:r>
            <a:r>
              <a:rPr lang="en-US" sz="1600" b="1" dirty="0" err="1" smtClean="0"/>
              <a:t>num</a:t>
            </a:r>
            <a:r>
              <a:rPr lang="en-US" sz="1600" b="1" dirty="0" smtClean="0"/>
              <a:t> </a:t>
            </a:r>
            <a:r>
              <a:rPr lang="en-US" sz="1600" b="1" dirty="0"/>
              <a:t>= </a:t>
            </a:r>
            <a:r>
              <a:rPr lang="en-US" sz="1600" b="1" dirty="0" err="1">
                <a:solidFill>
                  <a:srgbClr val="7030A0"/>
                </a:solidFill>
              </a:rPr>
              <a:t>int</a:t>
            </a:r>
            <a:r>
              <a:rPr lang="en-US" sz="1600" b="1" dirty="0"/>
              <a:t>(</a:t>
            </a:r>
            <a:r>
              <a:rPr lang="en-US" sz="1600" b="1" dirty="0">
                <a:solidFill>
                  <a:srgbClr val="7030A0"/>
                </a:solidFill>
              </a:rPr>
              <a:t>input</a:t>
            </a:r>
            <a:r>
              <a:rPr lang="en-US" sz="1600" b="1" dirty="0"/>
              <a:t>("</a:t>
            </a:r>
            <a:r>
              <a:rPr lang="en-US" sz="1600" b="1" dirty="0">
                <a:solidFill>
                  <a:srgbClr val="00B050"/>
                </a:solidFill>
              </a:rPr>
              <a:t>Enter a number</a:t>
            </a:r>
            <a:r>
              <a:rPr lang="en-US" sz="1600" b="1" dirty="0" smtClean="0"/>
              <a:t>"))</a:t>
            </a:r>
          </a:p>
          <a:p>
            <a:r>
              <a:rPr lang="en-US" sz="1600" b="1" dirty="0"/>
              <a:t> </a:t>
            </a:r>
            <a:r>
              <a:rPr lang="en-US" sz="1600" b="1" dirty="0" smtClean="0"/>
              <a:t>    letter = country[</a:t>
            </a:r>
            <a:r>
              <a:rPr lang="en-US" sz="1600" b="1" dirty="0" err="1" smtClean="0"/>
              <a:t>num</a:t>
            </a:r>
            <a:r>
              <a:rPr lang="en-US" sz="1600" b="1" dirty="0" smtClean="0"/>
              <a:t>]</a:t>
            </a:r>
            <a:endParaRPr lang="en-US" sz="1600" b="1" dirty="0"/>
          </a:p>
          <a:p>
            <a:r>
              <a:rPr lang="en-US" sz="1600" b="1" dirty="0" smtClean="0">
                <a:solidFill>
                  <a:srgbClr val="7030A0"/>
                </a:solidFill>
              </a:rPr>
              <a:t>     print</a:t>
            </a:r>
            <a:r>
              <a:rPr lang="en-US" sz="1600" b="1" dirty="0" smtClean="0"/>
              <a:t>(country[x] + letter)</a:t>
            </a:r>
            <a:endParaRPr lang="en-GB" sz="1600" b="1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484379"/>
              </p:ext>
            </p:extLst>
          </p:nvPr>
        </p:nvGraphicFramePr>
        <p:xfrm>
          <a:off x="3733801" y="838199"/>
          <a:ext cx="5072061" cy="5638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466"/>
                <a:gridCol w="1151535"/>
                <a:gridCol w="1125020"/>
                <a:gridCol w="1125020"/>
                <a:gridCol w="1125020"/>
              </a:tblGrid>
              <a:tr h="132851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country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num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letter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7757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75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75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75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80109" y="3059668"/>
            <a:ext cx="3018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hlinkClick r:id="rId3"/>
              </a:rPr>
              <a:t>https://youtu.be/IleEze5i0YE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3131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9959</TotalTime>
  <Words>1306</Words>
  <Application>Microsoft Office PowerPoint</Application>
  <PresentationFormat>On-screen Show (4:3)</PresentationFormat>
  <Paragraphs>328</Paragraphs>
  <Slides>37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Bara</dc:creator>
  <cp:lastModifiedBy>Windows User</cp:lastModifiedBy>
  <cp:revision>1611</cp:revision>
  <dcterms:created xsi:type="dcterms:W3CDTF">2006-08-16T00:00:00Z</dcterms:created>
  <dcterms:modified xsi:type="dcterms:W3CDTF">2020-05-16T15:55:49Z</dcterms:modified>
</cp:coreProperties>
</file>