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4" r:id="rId4"/>
    <p:sldId id="262" r:id="rId5"/>
    <p:sldId id="265" r:id="rId6"/>
    <p:sldId id="266" r:id="rId7"/>
    <p:sldId id="267" r:id="rId8"/>
    <p:sldId id="269" r:id="rId9"/>
    <p:sldId id="270" r:id="rId10"/>
    <p:sldId id="271" r:id="rId11"/>
    <p:sldId id="272" r:id="rId12"/>
    <p:sldId id="273" r:id="rId13"/>
    <p:sldId id="27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81" d="100"/>
          <a:sy n="81" d="100"/>
        </p:scale>
        <p:origin x="-1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8687F-FEB9-47FD-B90D-E642267ED286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486DDA-59E0-4D8F-8200-BE3C39C037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062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DFF75-212D-4D27-885E-C367889815AB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861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133F-E2E9-4EBB-96ED-4C31A15C30FE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7DDAC-7B2A-4355-8B5D-BD5230D990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397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133F-E2E9-4EBB-96ED-4C31A15C30FE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7DDAC-7B2A-4355-8B5D-BD5230D990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377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133F-E2E9-4EBB-96ED-4C31A15C30FE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7DDAC-7B2A-4355-8B5D-BD5230D990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285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133F-E2E9-4EBB-96ED-4C31A15C30FE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7DDAC-7B2A-4355-8B5D-BD5230D990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48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133F-E2E9-4EBB-96ED-4C31A15C30FE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7DDAC-7B2A-4355-8B5D-BD5230D990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214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133F-E2E9-4EBB-96ED-4C31A15C30FE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7DDAC-7B2A-4355-8B5D-BD5230D990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768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133F-E2E9-4EBB-96ED-4C31A15C30FE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7DDAC-7B2A-4355-8B5D-BD5230D990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811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133F-E2E9-4EBB-96ED-4C31A15C30FE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7DDAC-7B2A-4355-8B5D-BD5230D990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054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133F-E2E9-4EBB-96ED-4C31A15C30FE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7DDAC-7B2A-4355-8B5D-BD5230D990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66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133F-E2E9-4EBB-96ED-4C31A15C30FE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7DDAC-7B2A-4355-8B5D-BD5230D990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554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133F-E2E9-4EBB-96ED-4C31A15C30FE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7DDAC-7B2A-4355-8B5D-BD5230D990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095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7133F-E2E9-4EBB-96ED-4C31A15C30FE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7DDAC-7B2A-4355-8B5D-BD5230D990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402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46260" y="1852246"/>
            <a:ext cx="66028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Sound</a:t>
            </a:r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Waves Revision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220" y="4102151"/>
            <a:ext cx="121077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u="sng" dirty="0" smtClean="0">
                <a:latin typeface="Comic Sans MS" panose="030F0702030302020204" pitchFamily="66" charset="0"/>
              </a:rPr>
              <a:t>LO:  </a:t>
            </a:r>
            <a:r>
              <a:rPr lang="en-GB" sz="2400" dirty="0" smtClean="0">
                <a:latin typeface="Comic Sans MS" panose="030F0702030302020204" pitchFamily="66" charset="0"/>
              </a:rPr>
              <a:t>To review the topic of waves and sound waves</a:t>
            </a:r>
            <a:endParaRPr lang="en-GB" sz="2400" dirty="0" smtClean="0">
              <a:latin typeface="Comic Sans MS" panose="030F0702030302020204" pitchFamily="66" charset="0"/>
            </a:endParaRPr>
          </a:p>
          <a:p>
            <a:endParaRPr lang="en-GB" sz="2400" u="sng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28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35360" y="188641"/>
            <a:ext cx="2081019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How we hear.</a:t>
            </a:r>
            <a:endParaRPr lang="en-GB" sz="2400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4388815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GB" sz="2400" dirty="0" smtClean="0">
                <a:latin typeface="Comic Sans MS" pitchFamily="66" charset="0"/>
              </a:rPr>
              <a:t> The </a:t>
            </a:r>
            <a:r>
              <a:rPr lang="en-GB" sz="2400" u="sng" dirty="0" smtClean="0">
                <a:latin typeface="Comic Sans MS" pitchFamily="66" charset="0"/>
              </a:rPr>
              <a:t>eardrum vibrates </a:t>
            </a:r>
            <a:r>
              <a:rPr lang="en-GB" sz="2400" dirty="0" smtClean="0">
                <a:latin typeface="Comic Sans MS" pitchFamily="66" charset="0"/>
              </a:rPr>
              <a:t>when sound enters the ear.</a:t>
            </a:r>
            <a:endParaRPr lang="en-GB" sz="24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5180903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GB" sz="2400" dirty="0" smtClean="0">
                <a:latin typeface="Comic Sans MS" pitchFamily="66" charset="0"/>
              </a:rPr>
              <a:t> The vibrations then </a:t>
            </a:r>
            <a:r>
              <a:rPr lang="en-GB" sz="2400" u="sng" dirty="0" smtClean="0">
                <a:latin typeface="Comic Sans MS" pitchFamily="66" charset="0"/>
              </a:rPr>
              <a:t>transfer to the inner ear</a:t>
            </a:r>
            <a:r>
              <a:rPr lang="en-GB" sz="2400" dirty="0" smtClean="0">
                <a:latin typeface="Comic Sans MS" pitchFamily="66" charset="0"/>
              </a:rPr>
              <a:t>.</a:t>
            </a:r>
            <a:endParaRPr lang="en-GB" sz="2400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6189015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GB" sz="2400" dirty="0" smtClean="0">
                <a:latin typeface="Comic Sans MS" pitchFamily="66" charset="0"/>
              </a:rPr>
              <a:t> The vibrations are </a:t>
            </a:r>
            <a:r>
              <a:rPr lang="en-GB" sz="2400" u="sng" dirty="0" smtClean="0">
                <a:latin typeface="Comic Sans MS" pitchFamily="66" charset="0"/>
              </a:rPr>
              <a:t>transformed into electrical signals </a:t>
            </a:r>
            <a:r>
              <a:rPr lang="en-GB" sz="2400" dirty="0" smtClean="0">
                <a:latin typeface="Comic Sans MS" pitchFamily="66" charset="0"/>
              </a:rPr>
              <a:t>which pass to the brain.</a:t>
            </a:r>
            <a:endParaRPr lang="en-GB" sz="2400" dirty="0">
              <a:latin typeface="Comic Sans MS" pitchFamily="66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8413" y="971923"/>
            <a:ext cx="7115175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6951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62704"/>
            <a:ext cx="12192000" cy="585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Clr>
                <a:srgbClr val="FFC000"/>
              </a:buClr>
              <a:buFont typeface="Wingdings" pitchFamily="2" charset="2"/>
              <a:buChar char="v"/>
            </a:pPr>
            <a:r>
              <a:rPr lang="en-GB" sz="2400" dirty="0" smtClean="0">
                <a:latin typeface="Comic Sans MS" pitchFamily="66" charset="0"/>
              </a:rPr>
              <a:t>  Some animals hear sounds at different frequencies to </a:t>
            </a:r>
            <a:r>
              <a:rPr lang="en-GB" sz="2400" dirty="0" smtClean="0">
                <a:latin typeface="Comic Sans MS" pitchFamily="66" charset="0"/>
              </a:rPr>
              <a:t>humans</a:t>
            </a:r>
            <a:endParaRPr lang="en-GB" sz="2400" dirty="0" smtClean="0">
              <a:latin typeface="Comic Sans MS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476434"/>
            <a:ext cx="1219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200000"/>
              </a:lnSpc>
              <a:buClr>
                <a:srgbClr val="FFC000"/>
              </a:buClr>
              <a:buFont typeface="Wingdings" pitchFamily="2" charset="2"/>
              <a:buChar char="v"/>
            </a:pPr>
            <a:r>
              <a:rPr lang="en-GB" sz="2400" dirty="0" err="1" smtClean="0">
                <a:latin typeface="Comic Sans MS" pitchFamily="66" charset="0"/>
              </a:rPr>
              <a:t>Eg</a:t>
            </a:r>
            <a:r>
              <a:rPr lang="en-GB" sz="2400" dirty="0" smtClean="0">
                <a:latin typeface="Comic Sans MS" pitchFamily="66" charset="0"/>
              </a:rPr>
              <a:t>. Dogs, bats and dolphins </a:t>
            </a:r>
            <a:r>
              <a:rPr lang="en-GB" sz="2400" u="sng" dirty="0" smtClean="0">
                <a:latin typeface="Comic Sans MS" pitchFamily="66" charset="0"/>
              </a:rPr>
              <a:t>hear higher </a:t>
            </a:r>
            <a:r>
              <a:rPr lang="en-GB" sz="2400" dirty="0" smtClean="0">
                <a:latin typeface="Comic Sans MS" pitchFamily="66" charset="0"/>
              </a:rPr>
              <a:t>frequencies</a:t>
            </a:r>
          </a:p>
          <a:p>
            <a:pPr lvl="0">
              <a:lnSpc>
                <a:spcPct val="200000"/>
              </a:lnSpc>
              <a:buClr>
                <a:srgbClr val="FFC000"/>
              </a:buClr>
            </a:pPr>
            <a:r>
              <a:rPr lang="en-GB" sz="2400" dirty="0">
                <a:latin typeface="Comic Sans MS" pitchFamily="66" charset="0"/>
              </a:rPr>
              <a:t> </a:t>
            </a:r>
            <a:r>
              <a:rPr lang="en-GB" sz="2400" dirty="0" smtClean="0">
                <a:latin typeface="Comic Sans MS" pitchFamily="66" charset="0"/>
              </a:rPr>
              <a:t>       whales, frogs and elephants </a:t>
            </a:r>
            <a:r>
              <a:rPr lang="en-GB" sz="2400" u="sng" dirty="0" smtClean="0">
                <a:latin typeface="Comic Sans MS" pitchFamily="66" charset="0"/>
              </a:rPr>
              <a:t>hear lower </a:t>
            </a:r>
            <a:r>
              <a:rPr lang="en-GB" sz="2400" dirty="0" smtClean="0">
                <a:latin typeface="Comic Sans MS" pitchFamily="66" charset="0"/>
              </a:rPr>
              <a:t>frequencies</a:t>
            </a:r>
          </a:p>
        </p:txBody>
      </p:sp>
      <p:sp>
        <p:nvSpPr>
          <p:cNvPr id="5" name="Rectangle 4"/>
          <p:cNvSpPr/>
          <p:nvPr/>
        </p:nvSpPr>
        <p:spPr>
          <a:xfrm>
            <a:off x="-48683" y="3216025"/>
            <a:ext cx="1219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200000"/>
              </a:lnSpc>
              <a:buClr>
                <a:srgbClr val="FFC000"/>
              </a:buClr>
              <a:buFont typeface="Wingdings" pitchFamily="2" charset="2"/>
              <a:buChar char="v"/>
            </a:pPr>
            <a:r>
              <a:rPr lang="en-GB" sz="2400" dirty="0" smtClean="0">
                <a:latin typeface="Comic Sans MS" pitchFamily="66" charset="0"/>
              </a:rPr>
              <a:t> </a:t>
            </a:r>
            <a:r>
              <a:rPr lang="en-GB" sz="2400" b="1" dirty="0" smtClean="0">
                <a:latin typeface="Comic Sans MS" pitchFamily="66" charset="0"/>
              </a:rPr>
              <a:t>Extremely high frequency </a:t>
            </a:r>
            <a:r>
              <a:rPr lang="en-GB" sz="2400" dirty="0" smtClean="0">
                <a:latin typeface="Comic Sans MS" pitchFamily="66" charset="0"/>
              </a:rPr>
              <a:t>sound is called </a:t>
            </a:r>
            <a:r>
              <a:rPr lang="en-GB" sz="2400" i="1" u="sng" dirty="0" smtClean="0">
                <a:solidFill>
                  <a:srgbClr val="D96005"/>
                </a:solidFill>
                <a:latin typeface="Comic Sans MS" pitchFamily="66" charset="0"/>
              </a:rPr>
              <a:t>ultrasound </a:t>
            </a:r>
            <a:r>
              <a:rPr lang="en-GB" sz="2400" dirty="0" smtClean="0">
                <a:latin typeface="Comic Sans MS" pitchFamily="66" charset="0"/>
              </a:rPr>
              <a:t> and this can be used in </a:t>
            </a:r>
            <a:r>
              <a:rPr lang="en-GB" sz="2400" dirty="0" smtClean="0">
                <a:latin typeface="Comic Sans MS" pitchFamily="66" charset="0"/>
              </a:rPr>
              <a:t>hospitals  (above 20,000Hz)</a:t>
            </a:r>
            <a:endParaRPr lang="en-GB" sz="2400" i="1" u="sng" dirty="0" smtClean="0">
              <a:latin typeface="Comic Sans MS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48683" y="4932271"/>
            <a:ext cx="1219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200000"/>
              </a:lnSpc>
              <a:buClr>
                <a:srgbClr val="FFC000"/>
              </a:buClr>
              <a:buFont typeface="Wingdings" pitchFamily="2" charset="2"/>
              <a:buChar char="v"/>
            </a:pPr>
            <a:r>
              <a:rPr lang="en-GB" sz="2400" dirty="0" smtClean="0">
                <a:latin typeface="Comic Sans MS" pitchFamily="66" charset="0"/>
              </a:rPr>
              <a:t> We detect high frequencies by the </a:t>
            </a:r>
            <a:r>
              <a:rPr lang="en-GB" sz="2400" u="sng" dirty="0" smtClean="0">
                <a:latin typeface="Comic Sans MS" pitchFamily="66" charset="0"/>
              </a:rPr>
              <a:t>first set of hairs on the cochlea</a:t>
            </a:r>
            <a:r>
              <a:rPr lang="en-GB" sz="2400" dirty="0" smtClean="0">
                <a:latin typeface="Comic Sans MS" pitchFamily="66" charset="0"/>
              </a:rPr>
              <a:t>, and these get damaged easily therefore older people cannot hear high sounds</a:t>
            </a:r>
            <a:endParaRPr lang="en-GB" sz="2400" i="1" u="sng" dirty="0" smtClean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4683" y="94853"/>
            <a:ext cx="1758815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Ultrasound</a:t>
            </a:r>
            <a:endParaRPr lang="en-GB" sz="2400" dirty="0">
              <a:latin typeface="Comic Sans MS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728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3339" y="120504"/>
            <a:ext cx="1758815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Ultrasound</a:t>
            </a:r>
            <a:endParaRPr lang="en-GB" sz="2400" dirty="0"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42101" y="908720"/>
            <a:ext cx="1219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200000"/>
              </a:lnSpc>
              <a:buClr>
                <a:srgbClr val="FFC000"/>
              </a:buClr>
              <a:buFont typeface="Wingdings" pitchFamily="2" charset="2"/>
              <a:buChar char="v"/>
            </a:pPr>
            <a:r>
              <a:rPr lang="en-GB" sz="2400" dirty="0" smtClean="0">
                <a:latin typeface="Comic Sans MS" pitchFamily="66" charset="0"/>
              </a:rPr>
              <a:t> Ultrasound is extremely high frequency sound.</a:t>
            </a:r>
          </a:p>
          <a:p>
            <a:pPr lvl="0">
              <a:lnSpc>
                <a:spcPct val="200000"/>
              </a:lnSpc>
              <a:buClr>
                <a:srgbClr val="FFC000"/>
              </a:buClr>
              <a:buFont typeface="Wingdings" pitchFamily="2" charset="2"/>
              <a:buChar char="v"/>
            </a:pPr>
            <a:r>
              <a:rPr lang="en-GB" sz="2400" dirty="0">
                <a:latin typeface="Comic Sans MS" pitchFamily="66" charset="0"/>
              </a:rPr>
              <a:t> </a:t>
            </a:r>
            <a:r>
              <a:rPr lang="en-GB" sz="2400" dirty="0" smtClean="0">
                <a:latin typeface="Comic Sans MS" pitchFamily="66" charset="0"/>
              </a:rPr>
              <a:t>It is used by doctors to make an image of a person’s internal structures. </a:t>
            </a:r>
            <a:r>
              <a:rPr lang="en-GB" sz="2400" dirty="0" err="1" smtClean="0">
                <a:latin typeface="Comic Sans MS" pitchFamily="66" charset="0"/>
              </a:rPr>
              <a:t>Eg</a:t>
            </a:r>
            <a:r>
              <a:rPr lang="en-GB" sz="2400" dirty="0" smtClean="0">
                <a:latin typeface="Comic Sans MS" pitchFamily="66" charset="0"/>
              </a:rPr>
              <a:t> during pregnancy</a:t>
            </a:r>
          </a:p>
          <a:p>
            <a:pPr lvl="0">
              <a:lnSpc>
                <a:spcPct val="200000"/>
              </a:lnSpc>
              <a:buClr>
                <a:srgbClr val="FFC000"/>
              </a:buClr>
              <a:buFont typeface="Wingdings" pitchFamily="2" charset="2"/>
              <a:buChar char="v"/>
            </a:pPr>
            <a:r>
              <a:rPr lang="en-GB" sz="2400" dirty="0" smtClean="0">
                <a:latin typeface="Comic Sans MS" pitchFamily="66" charset="0"/>
              </a:rPr>
              <a:t>It can also be used to treat muscle </a:t>
            </a:r>
            <a:r>
              <a:rPr lang="en-GB" sz="2400" dirty="0" smtClean="0">
                <a:latin typeface="Comic Sans MS" pitchFamily="66" charset="0"/>
              </a:rPr>
              <a:t>damage</a:t>
            </a:r>
          </a:p>
          <a:p>
            <a:pPr lvl="0">
              <a:lnSpc>
                <a:spcPct val="200000"/>
              </a:lnSpc>
              <a:buClr>
                <a:srgbClr val="FFC000"/>
              </a:buClr>
              <a:buFont typeface="Wingdings" pitchFamily="2" charset="2"/>
              <a:buChar char="v"/>
            </a:pPr>
            <a:r>
              <a:rPr lang="en-GB" sz="2400" dirty="0">
                <a:latin typeface="Comic Sans MS" pitchFamily="66" charset="0"/>
              </a:rPr>
              <a:t> </a:t>
            </a:r>
            <a:r>
              <a:rPr lang="en-GB" sz="2400" dirty="0" smtClean="0">
                <a:latin typeface="Comic Sans MS" pitchFamily="66" charset="0"/>
              </a:rPr>
              <a:t>Ultrasound is also useful in industry – it can be used to remove dirt from small objects like jewellery </a:t>
            </a:r>
            <a:endParaRPr lang="en-GB" sz="2400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37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340" y="120504"/>
            <a:ext cx="1992853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Echolocation</a:t>
            </a:r>
            <a:endParaRPr lang="en-GB" sz="2400" dirty="0"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980728"/>
            <a:ext cx="117606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FFC000"/>
              </a:buClr>
              <a:buFont typeface="Wingdings" pitchFamily="2" charset="2"/>
              <a:buChar char="v"/>
            </a:pPr>
            <a:r>
              <a:rPr lang="en-GB" sz="2400" dirty="0" smtClean="0">
                <a:latin typeface="Comic Sans MS" pitchFamily="66" charset="0"/>
              </a:rPr>
              <a:t> Some animals (bats or dolphins) use sound waves in a special technique called </a:t>
            </a:r>
            <a:r>
              <a:rPr lang="en-GB" sz="2400" u="sng" dirty="0" smtClean="0">
                <a:solidFill>
                  <a:srgbClr val="D96005"/>
                </a:solidFill>
                <a:latin typeface="Comic Sans MS" pitchFamily="66" charset="0"/>
              </a:rPr>
              <a:t>echolocation.</a:t>
            </a:r>
            <a:endParaRPr lang="en-GB" sz="2400" u="sng" dirty="0">
              <a:solidFill>
                <a:srgbClr val="D96005"/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348880"/>
            <a:ext cx="117606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FFC000"/>
              </a:buClr>
              <a:buFont typeface="Wingdings" pitchFamily="2" charset="2"/>
              <a:buChar char="v"/>
            </a:pPr>
            <a:r>
              <a:rPr lang="en-GB" sz="2400" dirty="0" smtClean="0">
                <a:latin typeface="Comic Sans MS" pitchFamily="66" charset="0"/>
              </a:rPr>
              <a:t> These animals cannot see very well so send out </a:t>
            </a:r>
            <a:r>
              <a:rPr lang="en-GB" sz="2400" u="sng" dirty="0" smtClean="0">
                <a:latin typeface="Comic Sans MS" pitchFamily="66" charset="0"/>
              </a:rPr>
              <a:t>ultrasonic sound waves</a:t>
            </a:r>
            <a:r>
              <a:rPr lang="en-GB" sz="2400" dirty="0" smtClean="0">
                <a:latin typeface="Comic Sans MS" pitchFamily="66" charset="0"/>
              </a:rPr>
              <a:t> and detect the echo.</a:t>
            </a:r>
            <a:endParaRPr lang="en-GB" sz="2400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789041"/>
            <a:ext cx="117606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FFC000"/>
              </a:buClr>
              <a:buFont typeface="Wingdings" pitchFamily="2" charset="2"/>
              <a:buChar char="v"/>
            </a:pPr>
            <a:r>
              <a:rPr lang="en-GB" sz="2400" dirty="0" smtClean="0">
                <a:latin typeface="Comic Sans MS" pitchFamily="66" charset="0"/>
              </a:rPr>
              <a:t> They can tell from the echo how close they are to a solid structure and so can avoid it.</a:t>
            </a:r>
            <a:endParaRPr lang="en-GB" sz="24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30923" y="5085185"/>
            <a:ext cx="117606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FFC000"/>
              </a:buClr>
              <a:buFont typeface="Wingdings" pitchFamily="2" charset="2"/>
              <a:buChar char="v"/>
            </a:pPr>
            <a:r>
              <a:rPr lang="en-GB" sz="2400" dirty="0" smtClean="0">
                <a:latin typeface="Comic Sans MS" pitchFamily="66" charset="0"/>
              </a:rPr>
              <a:t> They can also catch their prey by detecting the sound wave reflected from it.</a:t>
            </a:r>
            <a:endParaRPr lang="en-GB" sz="2400" dirty="0">
              <a:latin typeface="Comic Sans MS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077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25041"/>
            <a:ext cx="1011527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 smtClean="0">
                <a:latin typeface="Comic Sans MS" panose="030F0702030302020204" pitchFamily="66" charset="0"/>
              </a:rPr>
              <a:t>Waves are a movement of </a:t>
            </a:r>
            <a:r>
              <a:rPr lang="en-GB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energy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24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2400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2400" dirty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 smtClean="0">
                <a:latin typeface="Comic Sans MS" panose="030F0702030302020204" pitchFamily="66" charset="0"/>
              </a:rPr>
              <a:t>The water </a:t>
            </a:r>
            <a:r>
              <a:rPr lang="en-GB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particles</a:t>
            </a:r>
            <a:r>
              <a:rPr lang="en-GB" sz="2400" dirty="0" smtClean="0">
                <a:latin typeface="Comic Sans MS" panose="030F0702030302020204" pitchFamily="66" charset="0"/>
              </a:rPr>
              <a:t> move </a:t>
            </a:r>
            <a:r>
              <a:rPr lang="en-GB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up and down </a:t>
            </a:r>
            <a:r>
              <a:rPr lang="en-GB" sz="2400" dirty="0" smtClean="0">
                <a:latin typeface="Comic Sans MS" panose="030F0702030302020204" pitchFamily="66" charset="0"/>
              </a:rPr>
              <a:t>while travelling left to right.</a:t>
            </a:r>
            <a:endParaRPr lang="en-GB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24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 smtClean="0">
                <a:latin typeface="Comic Sans MS" panose="030F0702030302020204" pitchFamily="66" charset="0"/>
              </a:rPr>
              <a:t>This up and down movement is called a</a:t>
            </a:r>
            <a:r>
              <a:rPr lang="en-GB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disturbance</a:t>
            </a:r>
            <a:endParaRPr lang="en-GB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724" y="3061542"/>
            <a:ext cx="3403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We can represent a wave:</a:t>
            </a:r>
            <a:endParaRPr lang="en-GB" sz="2400" dirty="0"/>
          </a:p>
        </p:txBody>
      </p:sp>
      <p:grpSp>
        <p:nvGrpSpPr>
          <p:cNvPr id="20" name="Group 19"/>
          <p:cNvGrpSpPr/>
          <p:nvPr/>
        </p:nvGrpSpPr>
        <p:grpSpPr>
          <a:xfrm>
            <a:off x="3857955" y="3061542"/>
            <a:ext cx="6547601" cy="3580501"/>
            <a:chOff x="2947737" y="3063337"/>
            <a:chExt cx="6793514" cy="4075046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47737" y="3203806"/>
              <a:ext cx="6793514" cy="3934577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33112" y="3063337"/>
              <a:ext cx="1876509" cy="1405570"/>
            </a:xfrm>
            <a:prstGeom prst="rect">
              <a:avLst/>
            </a:prstGeom>
          </p:spPr>
        </p:pic>
        <p:cxnSp>
          <p:nvCxnSpPr>
            <p:cNvPr id="9" name="Straight Arrow Connector 8"/>
            <p:cNvCxnSpPr/>
            <p:nvPr/>
          </p:nvCxnSpPr>
          <p:spPr>
            <a:xfrm flipV="1">
              <a:off x="6954252" y="4680284"/>
              <a:ext cx="12032" cy="49081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H="1" flipV="1">
              <a:off x="7190874" y="4833139"/>
              <a:ext cx="16042" cy="3379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flipH="1" flipV="1">
              <a:off x="6705608" y="4865219"/>
              <a:ext cx="16042" cy="3379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5763127" y="5342021"/>
              <a:ext cx="0" cy="56548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5530516" y="5342021"/>
              <a:ext cx="4010" cy="42110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5981241" y="5348037"/>
              <a:ext cx="12032" cy="32025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-51568" y="900010"/>
            <a:ext cx="101668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400" dirty="0">
                <a:latin typeface="Comic Sans MS" panose="030F0702030302020204" pitchFamily="66" charset="0"/>
              </a:rPr>
              <a:t>Water waves are called “</a:t>
            </a:r>
            <a:r>
              <a:rPr lang="en-US" altLang="en-U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transverse waves</a:t>
            </a:r>
            <a:r>
              <a:rPr lang="en-US" altLang="en-US" sz="2400" dirty="0" smtClean="0">
                <a:latin typeface="Comic Sans MS" panose="030F0702030302020204" pitchFamily="66" charset="0"/>
              </a:rPr>
              <a:t>”</a:t>
            </a:r>
            <a:endParaRPr lang="en-US" alt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78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9B6DA4B-59B8-44D7-85B8-5A419D2C0818}" type="datetime1">
              <a:rPr lang="en-GB" altLang="en-US" sz="1600">
                <a:solidFill>
                  <a:schemeClr val="bg2"/>
                </a:solidFill>
              </a:rPr>
              <a:pPr>
                <a:spcBef>
                  <a:spcPct val="0"/>
                </a:spcBef>
                <a:buFontTx/>
                <a:buNone/>
              </a:pPr>
              <a:t>18/04/2020</a:t>
            </a:fld>
            <a:endParaRPr lang="en-GB" altLang="en-US" sz="1600">
              <a:solidFill>
                <a:schemeClr val="bg2"/>
              </a:solidFill>
            </a:endParaRP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3307" y="165212"/>
            <a:ext cx="2703286" cy="653938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GB" sz="2800" dirty="0" smtClean="0">
                <a:latin typeface="Comic Sans MS" panose="030F0702030302020204" pitchFamily="66" charset="0"/>
              </a:rPr>
              <a:t>Superposition</a:t>
            </a:r>
          </a:p>
        </p:txBody>
      </p:sp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0" y="819150"/>
            <a:ext cx="121920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>
                <a:solidFill>
                  <a:srgbClr val="FF0000"/>
                </a:solidFill>
              </a:rPr>
              <a:t>Superposition </a:t>
            </a:r>
            <a:r>
              <a:rPr lang="en-GB" altLang="en-US" sz="2400" dirty="0">
                <a:solidFill>
                  <a:schemeClr val="tx1"/>
                </a:solidFill>
              </a:rPr>
              <a:t>is seen when two waves of the same type cross.  </a:t>
            </a:r>
            <a:endParaRPr lang="en-GB" altLang="en-US" sz="2400" dirty="0" smtClean="0">
              <a:solidFill>
                <a:schemeClr val="tx1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 smtClean="0">
                <a:solidFill>
                  <a:schemeClr val="tx1"/>
                </a:solidFill>
              </a:rPr>
              <a:t>The </a:t>
            </a:r>
            <a:r>
              <a:rPr lang="en-GB" altLang="en-US" sz="2400" dirty="0">
                <a:solidFill>
                  <a:schemeClr val="tx1"/>
                </a:solidFill>
              </a:rPr>
              <a:t>two movements </a:t>
            </a:r>
            <a:r>
              <a:rPr lang="en-GB" altLang="en-US" sz="2400" dirty="0" smtClean="0">
                <a:solidFill>
                  <a:schemeClr val="tx1"/>
                </a:solidFill>
              </a:rPr>
              <a:t>are </a:t>
            </a:r>
            <a:r>
              <a:rPr lang="en-GB" altLang="en-US" sz="2400" dirty="0" smtClean="0">
                <a:solidFill>
                  <a:srgbClr val="FF0000"/>
                </a:solidFill>
              </a:rPr>
              <a:t>added together </a:t>
            </a:r>
            <a:r>
              <a:rPr lang="en-GB" altLang="en-US" sz="2400" dirty="0">
                <a:solidFill>
                  <a:schemeClr val="tx1"/>
                </a:solidFill>
              </a:rPr>
              <a:t>to make the wave bigger or cancel it out:</a:t>
            </a:r>
          </a:p>
        </p:txBody>
      </p:sp>
      <p:grpSp>
        <p:nvGrpSpPr>
          <p:cNvPr id="85000" name="Group 8"/>
          <p:cNvGrpSpPr>
            <a:grpSpLocks/>
          </p:cNvGrpSpPr>
          <p:nvPr/>
        </p:nvGrpSpPr>
        <p:grpSpPr bwMode="auto">
          <a:xfrm>
            <a:off x="-3754438" y="3068639"/>
            <a:ext cx="3716338" cy="1665287"/>
            <a:chOff x="0" y="2075"/>
            <a:chExt cx="2341" cy="1049"/>
          </a:xfrm>
        </p:grpSpPr>
        <p:sp>
          <p:nvSpPr>
            <p:cNvPr id="7190" name="Line 5"/>
            <p:cNvSpPr>
              <a:spLocks noChangeShapeType="1"/>
            </p:cNvSpPr>
            <p:nvPr/>
          </p:nvSpPr>
          <p:spPr bwMode="auto">
            <a:xfrm>
              <a:off x="0" y="3096"/>
              <a:ext cx="1576" cy="0"/>
            </a:xfrm>
            <a:prstGeom prst="line">
              <a:avLst/>
            </a:prstGeom>
            <a:noFill/>
            <a:ln w="50800">
              <a:solidFill>
                <a:srgbClr val="00206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91" name="Freeform 6"/>
            <p:cNvSpPr>
              <a:spLocks/>
            </p:cNvSpPr>
            <p:nvPr/>
          </p:nvSpPr>
          <p:spPr bwMode="auto">
            <a:xfrm>
              <a:off x="1548" y="2075"/>
              <a:ext cx="453" cy="1049"/>
            </a:xfrm>
            <a:custGeom>
              <a:avLst/>
              <a:gdLst>
                <a:gd name="T0" fmla="*/ 0 w 453"/>
                <a:gd name="T1" fmla="*/ 1021 h 1049"/>
                <a:gd name="T2" fmla="*/ 113 w 453"/>
                <a:gd name="T3" fmla="*/ 992 h 1049"/>
                <a:gd name="T4" fmla="*/ 141 w 453"/>
                <a:gd name="T5" fmla="*/ 907 h 1049"/>
                <a:gd name="T6" fmla="*/ 311 w 453"/>
                <a:gd name="T7" fmla="*/ 142 h 1049"/>
                <a:gd name="T8" fmla="*/ 453 w 453"/>
                <a:gd name="T9" fmla="*/ 57 h 10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53" h="1049">
                  <a:moveTo>
                    <a:pt x="0" y="1021"/>
                  </a:moveTo>
                  <a:cubicBezTo>
                    <a:pt x="45" y="1016"/>
                    <a:pt x="90" y="1011"/>
                    <a:pt x="113" y="992"/>
                  </a:cubicBezTo>
                  <a:cubicBezTo>
                    <a:pt x="136" y="973"/>
                    <a:pt x="108" y="1049"/>
                    <a:pt x="141" y="907"/>
                  </a:cubicBezTo>
                  <a:cubicBezTo>
                    <a:pt x="174" y="765"/>
                    <a:pt x="259" y="284"/>
                    <a:pt x="311" y="142"/>
                  </a:cubicBezTo>
                  <a:cubicBezTo>
                    <a:pt x="363" y="0"/>
                    <a:pt x="408" y="28"/>
                    <a:pt x="453" y="57"/>
                  </a:cubicBezTo>
                </a:path>
              </a:pathLst>
            </a:custGeom>
            <a:noFill/>
            <a:ln w="50800" cap="flat" cmpd="sng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92" name="Freeform 7"/>
            <p:cNvSpPr>
              <a:spLocks/>
            </p:cNvSpPr>
            <p:nvPr/>
          </p:nvSpPr>
          <p:spPr bwMode="auto">
            <a:xfrm flipH="1">
              <a:off x="1888" y="2075"/>
              <a:ext cx="453" cy="1049"/>
            </a:xfrm>
            <a:custGeom>
              <a:avLst/>
              <a:gdLst>
                <a:gd name="T0" fmla="*/ 0 w 453"/>
                <a:gd name="T1" fmla="*/ 1021 h 1049"/>
                <a:gd name="T2" fmla="*/ 113 w 453"/>
                <a:gd name="T3" fmla="*/ 992 h 1049"/>
                <a:gd name="T4" fmla="*/ 141 w 453"/>
                <a:gd name="T5" fmla="*/ 907 h 1049"/>
                <a:gd name="T6" fmla="*/ 311 w 453"/>
                <a:gd name="T7" fmla="*/ 142 h 1049"/>
                <a:gd name="T8" fmla="*/ 453 w 453"/>
                <a:gd name="T9" fmla="*/ 57 h 10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53" h="1049">
                  <a:moveTo>
                    <a:pt x="0" y="1021"/>
                  </a:moveTo>
                  <a:cubicBezTo>
                    <a:pt x="45" y="1016"/>
                    <a:pt x="90" y="1011"/>
                    <a:pt x="113" y="992"/>
                  </a:cubicBezTo>
                  <a:cubicBezTo>
                    <a:pt x="136" y="973"/>
                    <a:pt x="108" y="1049"/>
                    <a:pt x="141" y="907"/>
                  </a:cubicBezTo>
                  <a:cubicBezTo>
                    <a:pt x="174" y="765"/>
                    <a:pt x="259" y="284"/>
                    <a:pt x="311" y="142"/>
                  </a:cubicBezTo>
                  <a:cubicBezTo>
                    <a:pt x="363" y="0"/>
                    <a:pt x="408" y="28"/>
                    <a:pt x="453" y="57"/>
                  </a:cubicBezTo>
                </a:path>
              </a:pathLst>
            </a:custGeom>
            <a:noFill/>
            <a:ln w="50800" cap="flat" cmpd="sng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85001" name="Group 9"/>
          <p:cNvGrpSpPr>
            <a:grpSpLocks/>
          </p:cNvGrpSpPr>
          <p:nvPr/>
        </p:nvGrpSpPr>
        <p:grpSpPr bwMode="auto">
          <a:xfrm flipH="1">
            <a:off x="12345988" y="3068639"/>
            <a:ext cx="3716337" cy="1665287"/>
            <a:chOff x="0" y="2075"/>
            <a:chExt cx="2341" cy="1049"/>
          </a:xfrm>
        </p:grpSpPr>
        <p:sp>
          <p:nvSpPr>
            <p:cNvPr id="7187" name="Line 10"/>
            <p:cNvSpPr>
              <a:spLocks noChangeShapeType="1"/>
            </p:cNvSpPr>
            <p:nvPr/>
          </p:nvSpPr>
          <p:spPr bwMode="auto">
            <a:xfrm>
              <a:off x="0" y="3096"/>
              <a:ext cx="1576" cy="0"/>
            </a:xfrm>
            <a:prstGeom prst="line">
              <a:avLst/>
            </a:prstGeom>
            <a:noFill/>
            <a:ln w="50800">
              <a:solidFill>
                <a:srgbClr val="00206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88" name="Freeform 11"/>
            <p:cNvSpPr>
              <a:spLocks/>
            </p:cNvSpPr>
            <p:nvPr/>
          </p:nvSpPr>
          <p:spPr bwMode="auto">
            <a:xfrm>
              <a:off x="1548" y="2075"/>
              <a:ext cx="453" cy="1049"/>
            </a:xfrm>
            <a:custGeom>
              <a:avLst/>
              <a:gdLst>
                <a:gd name="T0" fmla="*/ 0 w 453"/>
                <a:gd name="T1" fmla="*/ 1021 h 1049"/>
                <a:gd name="T2" fmla="*/ 113 w 453"/>
                <a:gd name="T3" fmla="*/ 992 h 1049"/>
                <a:gd name="T4" fmla="*/ 141 w 453"/>
                <a:gd name="T5" fmla="*/ 907 h 1049"/>
                <a:gd name="T6" fmla="*/ 311 w 453"/>
                <a:gd name="T7" fmla="*/ 142 h 1049"/>
                <a:gd name="T8" fmla="*/ 453 w 453"/>
                <a:gd name="T9" fmla="*/ 57 h 10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53" h="1049">
                  <a:moveTo>
                    <a:pt x="0" y="1021"/>
                  </a:moveTo>
                  <a:cubicBezTo>
                    <a:pt x="45" y="1016"/>
                    <a:pt x="90" y="1011"/>
                    <a:pt x="113" y="992"/>
                  </a:cubicBezTo>
                  <a:cubicBezTo>
                    <a:pt x="136" y="973"/>
                    <a:pt x="108" y="1049"/>
                    <a:pt x="141" y="907"/>
                  </a:cubicBezTo>
                  <a:cubicBezTo>
                    <a:pt x="174" y="765"/>
                    <a:pt x="259" y="284"/>
                    <a:pt x="311" y="142"/>
                  </a:cubicBezTo>
                  <a:cubicBezTo>
                    <a:pt x="363" y="0"/>
                    <a:pt x="408" y="28"/>
                    <a:pt x="453" y="57"/>
                  </a:cubicBezTo>
                </a:path>
              </a:pathLst>
            </a:custGeom>
            <a:noFill/>
            <a:ln w="50800" cap="flat" cmpd="sng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89" name="Freeform 12"/>
            <p:cNvSpPr>
              <a:spLocks/>
            </p:cNvSpPr>
            <p:nvPr/>
          </p:nvSpPr>
          <p:spPr bwMode="auto">
            <a:xfrm flipH="1">
              <a:off x="1888" y="2075"/>
              <a:ext cx="453" cy="1049"/>
            </a:xfrm>
            <a:custGeom>
              <a:avLst/>
              <a:gdLst>
                <a:gd name="T0" fmla="*/ 0 w 453"/>
                <a:gd name="T1" fmla="*/ 1021 h 1049"/>
                <a:gd name="T2" fmla="*/ 113 w 453"/>
                <a:gd name="T3" fmla="*/ 992 h 1049"/>
                <a:gd name="T4" fmla="*/ 141 w 453"/>
                <a:gd name="T5" fmla="*/ 907 h 1049"/>
                <a:gd name="T6" fmla="*/ 311 w 453"/>
                <a:gd name="T7" fmla="*/ 142 h 1049"/>
                <a:gd name="T8" fmla="*/ 453 w 453"/>
                <a:gd name="T9" fmla="*/ 57 h 10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53" h="1049">
                  <a:moveTo>
                    <a:pt x="0" y="1021"/>
                  </a:moveTo>
                  <a:cubicBezTo>
                    <a:pt x="45" y="1016"/>
                    <a:pt x="90" y="1011"/>
                    <a:pt x="113" y="992"/>
                  </a:cubicBezTo>
                  <a:cubicBezTo>
                    <a:pt x="136" y="973"/>
                    <a:pt x="108" y="1049"/>
                    <a:pt x="141" y="907"/>
                  </a:cubicBezTo>
                  <a:cubicBezTo>
                    <a:pt x="174" y="765"/>
                    <a:pt x="259" y="284"/>
                    <a:pt x="311" y="142"/>
                  </a:cubicBezTo>
                  <a:cubicBezTo>
                    <a:pt x="363" y="0"/>
                    <a:pt x="408" y="28"/>
                    <a:pt x="453" y="57"/>
                  </a:cubicBezTo>
                </a:path>
              </a:pathLst>
            </a:custGeom>
            <a:noFill/>
            <a:ln w="50800" cap="flat" cmpd="sng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85011" name="Group 19"/>
          <p:cNvGrpSpPr>
            <a:grpSpLocks/>
          </p:cNvGrpSpPr>
          <p:nvPr/>
        </p:nvGrpSpPr>
        <p:grpSpPr bwMode="auto">
          <a:xfrm>
            <a:off x="5556250" y="1584325"/>
            <a:ext cx="1258888" cy="3149600"/>
            <a:chOff x="2642" y="2699"/>
            <a:chExt cx="793" cy="1049"/>
          </a:xfrm>
        </p:grpSpPr>
        <p:sp>
          <p:nvSpPr>
            <p:cNvPr id="7185" name="Freeform 17"/>
            <p:cNvSpPr>
              <a:spLocks/>
            </p:cNvSpPr>
            <p:nvPr/>
          </p:nvSpPr>
          <p:spPr bwMode="auto">
            <a:xfrm>
              <a:off x="2642" y="2699"/>
              <a:ext cx="453" cy="1049"/>
            </a:xfrm>
            <a:custGeom>
              <a:avLst/>
              <a:gdLst>
                <a:gd name="T0" fmla="*/ 0 w 453"/>
                <a:gd name="T1" fmla="*/ 1021 h 1049"/>
                <a:gd name="T2" fmla="*/ 113 w 453"/>
                <a:gd name="T3" fmla="*/ 992 h 1049"/>
                <a:gd name="T4" fmla="*/ 141 w 453"/>
                <a:gd name="T5" fmla="*/ 907 h 1049"/>
                <a:gd name="T6" fmla="*/ 311 w 453"/>
                <a:gd name="T7" fmla="*/ 142 h 1049"/>
                <a:gd name="T8" fmla="*/ 453 w 453"/>
                <a:gd name="T9" fmla="*/ 57 h 10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53" h="1049">
                  <a:moveTo>
                    <a:pt x="0" y="1021"/>
                  </a:moveTo>
                  <a:cubicBezTo>
                    <a:pt x="45" y="1016"/>
                    <a:pt x="90" y="1011"/>
                    <a:pt x="113" y="992"/>
                  </a:cubicBezTo>
                  <a:cubicBezTo>
                    <a:pt x="136" y="973"/>
                    <a:pt x="108" y="1049"/>
                    <a:pt x="141" y="907"/>
                  </a:cubicBezTo>
                  <a:cubicBezTo>
                    <a:pt x="174" y="765"/>
                    <a:pt x="259" y="284"/>
                    <a:pt x="311" y="142"/>
                  </a:cubicBezTo>
                  <a:cubicBezTo>
                    <a:pt x="363" y="0"/>
                    <a:pt x="408" y="28"/>
                    <a:pt x="453" y="57"/>
                  </a:cubicBezTo>
                </a:path>
              </a:pathLst>
            </a:custGeom>
            <a:noFill/>
            <a:ln w="50800" cap="flat" cmpd="sng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86" name="Freeform 18"/>
            <p:cNvSpPr>
              <a:spLocks/>
            </p:cNvSpPr>
            <p:nvPr/>
          </p:nvSpPr>
          <p:spPr bwMode="auto">
            <a:xfrm flipH="1">
              <a:off x="2982" y="2699"/>
              <a:ext cx="453" cy="1049"/>
            </a:xfrm>
            <a:custGeom>
              <a:avLst/>
              <a:gdLst>
                <a:gd name="T0" fmla="*/ 0 w 453"/>
                <a:gd name="T1" fmla="*/ 1021 h 1049"/>
                <a:gd name="T2" fmla="*/ 113 w 453"/>
                <a:gd name="T3" fmla="*/ 992 h 1049"/>
                <a:gd name="T4" fmla="*/ 141 w 453"/>
                <a:gd name="T5" fmla="*/ 907 h 1049"/>
                <a:gd name="T6" fmla="*/ 311 w 453"/>
                <a:gd name="T7" fmla="*/ 142 h 1049"/>
                <a:gd name="T8" fmla="*/ 453 w 453"/>
                <a:gd name="T9" fmla="*/ 57 h 10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53" h="1049">
                  <a:moveTo>
                    <a:pt x="0" y="1021"/>
                  </a:moveTo>
                  <a:cubicBezTo>
                    <a:pt x="45" y="1016"/>
                    <a:pt x="90" y="1011"/>
                    <a:pt x="113" y="992"/>
                  </a:cubicBezTo>
                  <a:cubicBezTo>
                    <a:pt x="136" y="973"/>
                    <a:pt x="108" y="1049"/>
                    <a:pt x="141" y="907"/>
                  </a:cubicBezTo>
                  <a:cubicBezTo>
                    <a:pt x="174" y="765"/>
                    <a:pt x="259" y="284"/>
                    <a:pt x="311" y="142"/>
                  </a:cubicBezTo>
                  <a:cubicBezTo>
                    <a:pt x="363" y="0"/>
                    <a:pt x="408" y="28"/>
                    <a:pt x="453" y="57"/>
                  </a:cubicBezTo>
                </a:path>
              </a:pathLst>
            </a:custGeom>
            <a:noFill/>
            <a:ln w="50800" cap="flat" cmpd="sng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85012" name="Group 20"/>
          <p:cNvGrpSpPr>
            <a:grpSpLocks/>
          </p:cNvGrpSpPr>
          <p:nvPr/>
        </p:nvGrpSpPr>
        <p:grpSpPr bwMode="auto">
          <a:xfrm>
            <a:off x="-3754438" y="5003800"/>
            <a:ext cx="3716338" cy="1665288"/>
            <a:chOff x="0" y="2075"/>
            <a:chExt cx="2341" cy="1049"/>
          </a:xfrm>
        </p:grpSpPr>
        <p:sp>
          <p:nvSpPr>
            <p:cNvPr id="7182" name="Line 21"/>
            <p:cNvSpPr>
              <a:spLocks noChangeShapeType="1"/>
            </p:cNvSpPr>
            <p:nvPr/>
          </p:nvSpPr>
          <p:spPr bwMode="auto">
            <a:xfrm>
              <a:off x="0" y="3096"/>
              <a:ext cx="1576" cy="0"/>
            </a:xfrm>
            <a:prstGeom prst="line">
              <a:avLst/>
            </a:prstGeom>
            <a:noFill/>
            <a:ln w="50800">
              <a:solidFill>
                <a:srgbClr val="00206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83" name="Freeform 22"/>
            <p:cNvSpPr>
              <a:spLocks/>
            </p:cNvSpPr>
            <p:nvPr/>
          </p:nvSpPr>
          <p:spPr bwMode="auto">
            <a:xfrm>
              <a:off x="1548" y="2075"/>
              <a:ext cx="453" cy="1049"/>
            </a:xfrm>
            <a:custGeom>
              <a:avLst/>
              <a:gdLst>
                <a:gd name="T0" fmla="*/ 0 w 453"/>
                <a:gd name="T1" fmla="*/ 1021 h 1049"/>
                <a:gd name="T2" fmla="*/ 113 w 453"/>
                <a:gd name="T3" fmla="*/ 992 h 1049"/>
                <a:gd name="T4" fmla="*/ 141 w 453"/>
                <a:gd name="T5" fmla="*/ 907 h 1049"/>
                <a:gd name="T6" fmla="*/ 311 w 453"/>
                <a:gd name="T7" fmla="*/ 142 h 1049"/>
                <a:gd name="T8" fmla="*/ 453 w 453"/>
                <a:gd name="T9" fmla="*/ 57 h 10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53" h="1049">
                  <a:moveTo>
                    <a:pt x="0" y="1021"/>
                  </a:moveTo>
                  <a:cubicBezTo>
                    <a:pt x="45" y="1016"/>
                    <a:pt x="90" y="1011"/>
                    <a:pt x="113" y="992"/>
                  </a:cubicBezTo>
                  <a:cubicBezTo>
                    <a:pt x="136" y="973"/>
                    <a:pt x="108" y="1049"/>
                    <a:pt x="141" y="907"/>
                  </a:cubicBezTo>
                  <a:cubicBezTo>
                    <a:pt x="174" y="765"/>
                    <a:pt x="259" y="284"/>
                    <a:pt x="311" y="142"/>
                  </a:cubicBezTo>
                  <a:cubicBezTo>
                    <a:pt x="363" y="0"/>
                    <a:pt x="408" y="28"/>
                    <a:pt x="453" y="57"/>
                  </a:cubicBezTo>
                </a:path>
              </a:pathLst>
            </a:custGeom>
            <a:noFill/>
            <a:ln w="50800" cap="flat" cmpd="sng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84" name="Freeform 23"/>
            <p:cNvSpPr>
              <a:spLocks/>
            </p:cNvSpPr>
            <p:nvPr/>
          </p:nvSpPr>
          <p:spPr bwMode="auto">
            <a:xfrm flipH="1">
              <a:off x="1888" y="2075"/>
              <a:ext cx="453" cy="1049"/>
            </a:xfrm>
            <a:custGeom>
              <a:avLst/>
              <a:gdLst>
                <a:gd name="T0" fmla="*/ 0 w 453"/>
                <a:gd name="T1" fmla="*/ 1021 h 1049"/>
                <a:gd name="T2" fmla="*/ 113 w 453"/>
                <a:gd name="T3" fmla="*/ 992 h 1049"/>
                <a:gd name="T4" fmla="*/ 141 w 453"/>
                <a:gd name="T5" fmla="*/ 907 h 1049"/>
                <a:gd name="T6" fmla="*/ 311 w 453"/>
                <a:gd name="T7" fmla="*/ 142 h 1049"/>
                <a:gd name="T8" fmla="*/ 453 w 453"/>
                <a:gd name="T9" fmla="*/ 57 h 10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53" h="1049">
                  <a:moveTo>
                    <a:pt x="0" y="1021"/>
                  </a:moveTo>
                  <a:cubicBezTo>
                    <a:pt x="45" y="1016"/>
                    <a:pt x="90" y="1011"/>
                    <a:pt x="113" y="992"/>
                  </a:cubicBezTo>
                  <a:cubicBezTo>
                    <a:pt x="136" y="973"/>
                    <a:pt x="108" y="1049"/>
                    <a:pt x="141" y="907"/>
                  </a:cubicBezTo>
                  <a:cubicBezTo>
                    <a:pt x="174" y="765"/>
                    <a:pt x="259" y="284"/>
                    <a:pt x="311" y="142"/>
                  </a:cubicBezTo>
                  <a:cubicBezTo>
                    <a:pt x="363" y="0"/>
                    <a:pt x="408" y="28"/>
                    <a:pt x="453" y="57"/>
                  </a:cubicBezTo>
                </a:path>
              </a:pathLst>
            </a:custGeom>
            <a:noFill/>
            <a:ln w="50800" cap="flat" cmpd="sng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85016" name="Group 24"/>
          <p:cNvGrpSpPr>
            <a:grpSpLocks/>
          </p:cNvGrpSpPr>
          <p:nvPr/>
        </p:nvGrpSpPr>
        <p:grpSpPr bwMode="auto">
          <a:xfrm flipH="1" flipV="1">
            <a:off x="12345988" y="5003800"/>
            <a:ext cx="3716337" cy="1665288"/>
            <a:chOff x="0" y="2075"/>
            <a:chExt cx="2341" cy="1049"/>
          </a:xfrm>
        </p:grpSpPr>
        <p:sp>
          <p:nvSpPr>
            <p:cNvPr id="7179" name="Line 25"/>
            <p:cNvSpPr>
              <a:spLocks noChangeShapeType="1"/>
            </p:cNvSpPr>
            <p:nvPr/>
          </p:nvSpPr>
          <p:spPr bwMode="auto">
            <a:xfrm>
              <a:off x="0" y="3096"/>
              <a:ext cx="1576" cy="0"/>
            </a:xfrm>
            <a:prstGeom prst="line">
              <a:avLst/>
            </a:prstGeom>
            <a:noFill/>
            <a:ln w="50800">
              <a:solidFill>
                <a:srgbClr val="00206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80" name="Freeform 26"/>
            <p:cNvSpPr>
              <a:spLocks/>
            </p:cNvSpPr>
            <p:nvPr/>
          </p:nvSpPr>
          <p:spPr bwMode="auto">
            <a:xfrm>
              <a:off x="1548" y="2075"/>
              <a:ext cx="453" cy="1049"/>
            </a:xfrm>
            <a:custGeom>
              <a:avLst/>
              <a:gdLst>
                <a:gd name="T0" fmla="*/ 0 w 453"/>
                <a:gd name="T1" fmla="*/ 1021 h 1049"/>
                <a:gd name="T2" fmla="*/ 113 w 453"/>
                <a:gd name="T3" fmla="*/ 992 h 1049"/>
                <a:gd name="T4" fmla="*/ 141 w 453"/>
                <a:gd name="T5" fmla="*/ 907 h 1049"/>
                <a:gd name="T6" fmla="*/ 311 w 453"/>
                <a:gd name="T7" fmla="*/ 142 h 1049"/>
                <a:gd name="T8" fmla="*/ 453 w 453"/>
                <a:gd name="T9" fmla="*/ 57 h 10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53" h="1049">
                  <a:moveTo>
                    <a:pt x="0" y="1021"/>
                  </a:moveTo>
                  <a:cubicBezTo>
                    <a:pt x="45" y="1016"/>
                    <a:pt x="90" y="1011"/>
                    <a:pt x="113" y="992"/>
                  </a:cubicBezTo>
                  <a:cubicBezTo>
                    <a:pt x="136" y="973"/>
                    <a:pt x="108" y="1049"/>
                    <a:pt x="141" y="907"/>
                  </a:cubicBezTo>
                  <a:cubicBezTo>
                    <a:pt x="174" y="765"/>
                    <a:pt x="259" y="284"/>
                    <a:pt x="311" y="142"/>
                  </a:cubicBezTo>
                  <a:cubicBezTo>
                    <a:pt x="363" y="0"/>
                    <a:pt x="408" y="28"/>
                    <a:pt x="453" y="57"/>
                  </a:cubicBezTo>
                </a:path>
              </a:pathLst>
            </a:custGeom>
            <a:noFill/>
            <a:ln w="50800" cap="flat" cmpd="sng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81" name="Freeform 27"/>
            <p:cNvSpPr>
              <a:spLocks/>
            </p:cNvSpPr>
            <p:nvPr/>
          </p:nvSpPr>
          <p:spPr bwMode="auto">
            <a:xfrm flipH="1">
              <a:off x="1888" y="2075"/>
              <a:ext cx="453" cy="1049"/>
            </a:xfrm>
            <a:custGeom>
              <a:avLst/>
              <a:gdLst>
                <a:gd name="T0" fmla="*/ 0 w 453"/>
                <a:gd name="T1" fmla="*/ 1021 h 1049"/>
                <a:gd name="T2" fmla="*/ 113 w 453"/>
                <a:gd name="T3" fmla="*/ 992 h 1049"/>
                <a:gd name="T4" fmla="*/ 141 w 453"/>
                <a:gd name="T5" fmla="*/ 907 h 1049"/>
                <a:gd name="T6" fmla="*/ 311 w 453"/>
                <a:gd name="T7" fmla="*/ 142 h 1049"/>
                <a:gd name="T8" fmla="*/ 453 w 453"/>
                <a:gd name="T9" fmla="*/ 57 h 10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53" h="1049">
                  <a:moveTo>
                    <a:pt x="0" y="1021"/>
                  </a:moveTo>
                  <a:cubicBezTo>
                    <a:pt x="45" y="1016"/>
                    <a:pt x="90" y="1011"/>
                    <a:pt x="113" y="992"/>
                  </a:cubicBezTo>
                  <a:cubicBezTo>
                    <a:pt x="136" y="973"/>
                    <a:pt x="108" y="1049"/>
                    <a:pt x="141" y="907"/>
                  </a:cubicBezTo>
                  <a:cubicBezTo>
                    <a:pt x="174" y="765"/>
                    <a:pt x="259" y="284"/>
                    <a:pt x="311" y="142"/>
                  </a:cubicBezTo>
                  <a:cubicBezTo>
                    <a:pt x="363" y="0"/>
                    <a:pt x="408" y="28"/>
                    <a:pt x="453" y="57"/>
                  </a:cubicBezTo>
                </a:path>
              </a:pathLst>
            </a:custGeom>
            <a:noFill/>
            <a:ln w="50800" cap="flat" cmpd="sng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85020" name="Line 28"/>
          <p:cNvSpPr>
            <a:spLocks noChangeShapeType="1"/>
          </p:cNvSpPr>
          <p:nvPr/>
        </p:nvSpPr>
        <p:spPr bwMode="auto">
          <a:xfrm>
            <a:off x="5600700" y="5859463"/>
            <a:ext cx="1169988" cy="0"/>
          </a:xfrm>
          <a:prstGeom prst="line">
            <a:avLst/>
          </a:prstGeom>
          <a:noFill/>
          <a:ln w="50800">
            <a:solidFill>
              <a:srgbClr val="00206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510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85549E-6 L 0.40712 -4.85549E-6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65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85549E-6 L -0.4 -4.85549E-6 " pathEditMode="relative" rAng="0" ptsTypes="AA">
                                      <p:cBhvr>
                                        <p:cTn id="8" dur="3000" fill="hold"/>
                                        <p:tgtEl>
                                          <p:spTgt spid="850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10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5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5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50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50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85549E-6 L 0.40712 -4.85549E-6 " pathEditMode="relative" rAng="0" ptsTypes="AA">
                                      <p:cBhvr>
                                        <p:cTn id="19" dur="3000" fill="hold"/>
                                        <p:tgtEl>
                                          <p:spTgt spid="850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65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85549E-6 L -0.4 -4.85549E-6 " pathEditMode="relative" rAng="0" ptsTypes="AA">
                                      <p:cBhvr>
                                        <p:cTn id="21" dur="3000" fill="hold"/>
                                        <p:tgtEl>
                                          <p:spTgt spid="850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5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1" y="1366051"/>
            <a:ext cx="9359555" cy="230425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0" y="247427"/>
            <a:ext cx="2855640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buClr>
                <a:srgbClr val="C00000"/>
              </a:buClr>
            </a:pPr>
            <a:r>
              <a:rPr lang="en-GB" sz="2400" dirty="0" smtClean="0">
                <a:latin typeface="Comic Sans MS" pitchFamily="66" charset="0"/>
              </a:rPr>
              <a:t>Describing a Wave</a:t>
            </a:r>
            <a:endParaRPr lang="en-GB" sz="2400" dirty="0">
              <a:latin typeface="Comic Sans MS" pitchFamily="66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2135560" y="2014123"/>
            <a:ext cx="1008112" cy="1588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47528" y="3454283"/>
            <a:ext cx="20162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  <a:latin typeface="Comic Sans MS" pitchFamily="66" charset="0"/>
              </a:rPr>
              <a:t>Amplitude – height of the wave</a:t>
            </a:r>
            <a:endParaRPr lang="en-GB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591944" y="1438059"/>
            <a:ext cx="2736304" cy="1588"/>
          </a:xfrm>
          <a:prstGeom prst="straightConnector1">
            <a:avLst/>
          </a:prstGeom>
          <a:ln w="28575">
            <a:solidFill>
              <a:schemeClr val="tx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951984" y="3742315"/>
            <a:ext cx="20162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2060"/>
                </a:solidFill>
                <a:latin typeface="Comic Sans MS" pitchFamily="66" charset="0"/>
              </a:rPr>
              <a:t>Wavelength – frequency of </a:t>
            </a:r>
            <a:r>
              <a:rPr lang="en-GB" sz="2400" smtClean="0">
                <a:solidFill>
                  <a:srgbClr val="002060"/>
                </a:solidFill>
                <a:latin typeface="Comic Sans MS" pitchFamily="66" charset="0"/>
              </a:rPr>
              <a:t>the wave</a:t>
            </a:r>
            <a:endParaRPr lang="en-GB" sz="2400" dirty="0">
              <a:solidFill>
                <a:srgbClr val="002060"/>
              </a:solidFill>
              <a:latin typeface="Comic Sans MS" pitchFamily="66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855640" y="813405"/>
            <a:ext cx="2267903" cy="830997"/>
            <a:chOff x="2855640" y="813405"/>
            <a:chExt cx="2267903" cy="830997"/>
          </a:xfrm>
        </p:grpSpPr>
        <p:cxnSp>
          <p:nvCxnSpPr>
            <p:cNvPr id="6" name="Straight Arrow Connector 5"/>
            <p:cNvCxnSpPr/>
            <p:nvPr/>
          </p:nvCxnSpPr>
          <p:spPr>
            <a:xfrm flipH="1">
              <a:off x="2855640" y="1233714"/>
              <a:ext cx="502196" cy="27714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357836" y="813405"/>
              <a:ext cx="176570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Comic Sans MS" panose="030F0702030302020204" pitchFamily="66" charset="0"/>
                </a:rPr>
                <a:t>Crest or Peak</a:t>
              </a:r>
              <a:endParaRPr lang="en-GB" sz="2400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259850" y="2911318"/>
            <a:ext cx="2267903" cy="697456"/>
            <a:chOff x="2855640" y="813405"/>
            <a:chExt cx="2267903" cy="697456"/>
          </a:xfrm>
        </p:grpSpPr>
        <p:cxnSp>
          <p:nvCxnSpPr>
            <p:cNvPr id="15" name="Straight Arrow Connector 14"/>
            <p:cNvCxnSpPr/>
            <p:nvPr/>
          </p:nvCxnSpPr>
          <p:spPr>
            <a:xfrm flipH="1">
              <a:off x="2855640" y="1233714"/>
              <a:ext cx="502196" cy="27714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3357836" y="813405"/>
              <a:ext cx="17657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Comic Sans MS" panose="030F0702030302020204" pitchFamily="66" charset="0"/>
                </a:rPr>
                <a:t>Trough</a:t>
              </a:r>
              <a:endParaRPr lang="en-GB" sz="24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319651" y="1301949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x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8180064" y="1313673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x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14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126" y="26126"/>
            <a:ext cx="3276859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Transverse Waves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145" y="676107"/>
            <a:ext cx="12192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In </a:t>
            </a:r>
            <a:r>
              <a:rPr lang="en-GB" sz="2400" b="1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transverse waves</a:t>
            </a:r>
            <a:r>
              <a:rPr lang="en-GB" sz="240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, the vibrations are at right angles to the direction of wave travel.</a:t>
            </a:r>
          </a:p>
          <a:p>
            <a:pPr>
              <a:lnSpc>
                <a:spcPct val="150000"/>
              </a:lnSpc>
            </a:pPr>
            <a:r>
              <a:rPr lang="en-GB" sz="2400" u="sng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Examples</a:t>
            </a:r>
            <a:r>
              <a:rPr lang="en-GB" sz="240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 :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 ripples on the surface of water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 vibrations in a guitar string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 a Mexican wave in a sports stadium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 electromagnetic waves - </a:t>
            </a:r>
            <a:r>
              <a:rPr lang="en-GB" sz="2400" dirty="0" err="1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eg</a:t>
            </a:r>
            <a:r>
              <a:rPr lang="en-GB" sz="240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GB" sz="2400" b="1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light waves</a:t>
            </a:r>
            <a:r>
              <a:rPr lang="en-GB" sz="240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, microwaves, radio waves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39089" t="46875" r="3784" b="21339"/>
          <a:stretch/>
        </p:blipFill>
        <p:spPr>
          <a:xfrm>
            <a:off x="2534194" y="4545877"/>
            <a:ext cx="7432766" cy="2325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25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5537" t="27768" r="6695" b="34732"/>
          <a:stretch/>
        </p:blipFill>
        <p:spPr>
          <a:xfrm>
            <a:off x="2181497" y="3966695"/>
            <a:ext cx="8817429" cy="27432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813980"/>
            <a:ext cx="12192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In </a:t>
            </a:r>
            <a:r>
              <a:rPr lang="en-GB" sz="2400" b="1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longitudinal waves</a:t>
            </a:r>
            <a:r>
              <a:rPr lang="en-GB" sz="240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, the vibrations are along the same direction of wave travel.</a:t>
            </a:r>
          </a:p>
          <a:p>
            <a:pPr>
              <a:lnSpc>
                <a:spcPct val="150000"/>
              </a:lnSpc>
            </a:pPr>
            <a:r>
              <a:rPr lang="en-GB" sz="2400" u="sng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Examples :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GB" sz="2400" b="1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sound</a:t>
            </a:r>
            <a:r>
              <a:rPr lang="en-GB" sz="240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 waves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 ultrasound waves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 seismic P-waves</a:t>
            </a:r>
          </a:p>
          <a:p>
            <a:pPr>
              <a:lnSpc>
                <a:spcPct val="150000"/>
              </a:lnSpc>
            </a:pPr>
            <a:r>
              <a:rPr lang="en-GB" sz="2400" dirty="0" smtClean="0">
                <a:latin typeface="Comic Sans MS" panose="030F0702030302020204" pitchFamily="66" charset="0"/>
              </a:rPr>
              <a:t/>
            </a:r>
            <a:br>
              <a:rPr lang="en-GB" sz="2400" dirty="0" smtClean="0">
                <a:latin typeface="Comic Sans MS" panose="030F0702030302020204" pitchFamily="66" charset="0"/>
              </a:rPr>
            </a:b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126" y="26126"/>
            <a:ext cx="3400290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Longitudinal Waves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35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618869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0C0"/>
              </a:buClr>
              <a:buFont typeface="Wingdings" pitchFamily="2" charset="2"/>
              <a:buChar char="Ø"/>
            </a:pPr>
            <a:r>
              <a:rPr lang="en-GB" sz="2400" dirty="0" smtClean="0">
                <a:latin typeface="Comic Sans MS" pitchFamily="66" charset="0"/>
              </a:rPr>
              <a:t>All Sound is made by </a:t>
            </a:r>
            <a:r>
              <a:rPr lang="en-GB" sz="2400" u="sng" dirty="0" smtClean="0">
                <a:latin typeface="Comic Sans MS" pitchFamily="66" charset="0"/>
              </a:rPr>
              <a:t>vibrations</a:t>
            </a:r>
            <a:endParaRPr lang="en-GB" sz="2400" u="sng" dirty="0"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48305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0C0"/>
              </a:buClr>
              <a:buFont typeface="Wingdings" pitchFamily="2" charset="2"/>
              <a:buChar char="Ø"/>
            </a:pPr>
            <a:r>
              <a:rPr lang="en-GB" sz="2400" dirty="0" smtClean="0">
                <a:latin typeface="Comic Sans MS" pitchFamily="66" charset="0"/>
              </a:rPr>
              <a:t>Sounds can be </a:t>
            </a:r>
            <a:r>
              <a:rPr lang="en-GB" sz="3200" baseline="30000" dirty="0" smtClean="0">
                <a:latin typeface="Comic Sans MS" pitchFamily="66" charset="0"/>
              </a:rPr>
              <a:t>higher</a:t>
            </a:r>
            <a:r>
              <a:rPr lang="en-GB" sz="2400" dirty="0" smtClean="0">
                <a:latin typeface="Comic Sans MS" pitchFamily="66" charset="0"/>
              </a:rPr>
              <a:t> or </a:t>
            </a:r>
            <a:r>
              <a:rPr lang="en-GB" sz="3200" baseline="-25000" dirty="0" smtClean="0">
                <a:latin typeface="Comic Sans MS" pitchFamily="66" charset="0"/>
              </a:rPr>
              <a:t>lower </a:t>
            </a:r>
            <a:r>
              <a:rPr lang="en-GB" sz="2400" dirty="0" smtClean="0">
                <a:latin typeface="Comic Sans MS" pitchFamily="66" charset="0"/>
              </a:rPr>
              <a:t>– we call this the </a:t>
            </a:r>
            <a:r>
              <a:rPr lang="en-GB" sz="2400" u="sng" dirty="0" smtClean="0">
                <a:latin typeface="Comic Sans MS" pitchFamily="66" charset="0"/>
              </a:rPr>
              <a:t>pitch</a:t>
            </a:r>
            <a:endParaRPr lang="en-GB" sz="2400" u="sng" dirty="0"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328" y="3347235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0070C0"/>
              </a:buClr>
              <a:buFont typeface="Wingdings" pitchFamily="2" charset="2"/>
              <a:buChar char="Ø"/>
            </a:pPr>
            <a:r>
              <a:rPr lang="en-GB" sz="2400" dirty="0" smtClean="0">
                <a:latin typeface="Comic Sans MS" pitchFamily="66" charset="0"/>
              </a:rPr>
              <a:t>Higher pitch sounds are made because the </a:t>
            </a:r>
            <a:r>
              <a:rPr lang="en-GB" sz="2400" u="sng" dirty="0" smtClean="0">
                <a:latin typeface="Comic Sans MS" pitchFamily="66" charset="0"/>
              </a:rPr>
              <a:t>vibrations are </a:t>
            </a:r>
            <a:r>
              <a:rPr lang="en-GB" sz="2400" u="sng" spc="-300" dirty="0" smtClean="0">
                <a:latin typeface="Comic Sans MS" pitchFamily="66" charset="0"/>
              </a:rPr>
              <a:t>faster</a:t>
            </a:r>
            <a:endParaRPr lang="en-GB" sz="2400" u="sng" spc="-300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328" y="4396084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0070C0"/>
              </a:buClr>
              <a:buFont typeface="Wingdings" pitchFamily="2" charset="2"/>
              <a:buChar char="Ø"/>
            </a:pPr>
            <a:r>
              <a:rPr lang="en-GB" sz="2400" dirty="0" smtClean="0">
                <a:latin typeface="Comic Sans MS" pitchFamily="66" charset="0"/>
              </a:rPr>
              <a:t>Lower pitch sounds are made because the </a:t>
            </a:r>
            <a:r>
              <a:rPr lang="en-GB" sz="2400" u="sng" dirty="0" smtClean="0">
                <a:latin typeface="Comic Sans MS" pitchFamily="66" charset="0"/>
              </a:rPr>
              <a:t>vibrations are </a:t>
            </a:r>
            <a:r>
              <a:rPr lang="en-GB" sz="2400" u="sng" spc="600" dirty="0" smtClean="0">
                <a:latin typeface="Comic Sans MS" pitchFamily="66" charset="0"/>
              </a:rPr>
              <a:t>slower</a:t>
            </a:r>
            <a:endParaRPr lang="en-GB" sz="2400" u="sng" spc="6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328" y="5444931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0070C0"/>
              </a:buClr>
              <a:buFont typeface="Wingdings" pitchFamily="2" charset="2"/>
              <a:buChar char="Ø"/>
            </a:pPr>
            <a:r>
              <a:rPr lang="en-GB" sz="2400" dirty="0" smtClean="0">
                <a:latin typeface="Comic Sans MS" pitchFamily="66" charset="0"/>
              </a:rPr>
              <a:t>The number of vibrations a second is called the </a:t>
            </a:r>
            <a:r>
              <a:rPr lang="en-GB" sz="2400" u="sng" dirty="0" smtClean="0">
                <a:latin typeface="Comic Sans MS" pitchFamily="66" charset="0"/>
              </a:rPr>
              <a:t>frequency.  </a:t>
            </a:r>
            <a:r>
              <a:rPr lang="en-GB" sz="2400" dirty="0" smtClean="0">
                <a:latin typeface="Comic Sans MS" pitchFamily="66" charset="0"/>
              </a:rPr>
              <a:t>It is measured in </a:t>
            </a:r>
            <a:r>
              <a:rPr lang="en-GB" sz="2400" u="sng" dirty="0" smtClean="0">
                <a:latin typeface="Comic Sans MS" pitchFamily="66" charset="0"/>
              </a:rPr>
              <a:t>Hertz </a:t>
            </a:r>
            <a:r>
              <a:rPr lang="en-GB" sz="2400" dirty="0" smtClean="0">
                <a:latin typeface="Comic Sans MS" pitchFamily="66" charset="0"/>
              </a:rPr>
              <a:t>(</a:t>
            </a:r>
            <a:r>
              <a:rPr lang="en-GB" sz="2400" dirty="0" err="1" smtClean="0">
                <a:latin typeface="Comic Sans MS" pitchFamily="66" charset="0"/>
              </a:rPr>
              <a:t>Htz</a:t>
            </a:r>
            <a:r>
              <a:rPr lang="en-GB" sz="2400" dirty="0" smtClean="0">
                <a:latin typeface="Comic Sans MS" pitchFamily="66" charset="0"/>
              </a:rPr>
              <a:t>)</a:t>
            </a:r>
            <a:endParaRPr lang="en-GB" sz="2400" spc="600" dirty="0">
              <a:latin typeface="Comic Sans MS" pitchFamily="66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153307" y="59705"/>
            <a:ext cx="2703286" cy="53085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2800" dirty="0" smtClean="0">
                <a:latin typeface="Comic Sans MS" panose="030F0702030302020204" pitchFamily="66" charset="0"/>
              </a:rPr>
              <a:t>Sound Waves</a:t>
            </a:r>
            <a:endParaRPr lang="en-GB" sz="2800" dirty="0" smtClean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24" y="754686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0C0"/>
              </a:buClr>
              <a:buFont typeface="Wingdings" pitchFamily="2" charset="2"/>
              <a:buChar char="Ø"/>
            </a:pPr>
            <a:r>
              <a:rPr lang="en-GB" sz="2400" dirty="0" smtClean="0">
                <a:latin typeface="Comic Sans MS" pitchFamily="66" charset="0"/>
              </a:rPr>
              <a:t>Sound is a form of </a:t>
            </a:r>
            <a:r>
              <a:rPr lang="en-GB" sz="2400" u="sng" dirty="0" smtClean="0">
                <a:latin typeface="Comic Sans MS" pitchFamily="66" charset="0"/>
              </a:rPr>
              <a:t>energy</a:t>
            </a:r>
            <a:endParaRPr lang="en-GB" sz="2400" u="sng" dirty="0">
              <a:latin typeface="Comic Sans MS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19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88640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chemeClr val="accent6">
                  <a:lumMod val="50000"/>
                </a:schemeClr>
              </a:buClr>
              <a:buFont typeface="Wingdings" pitchFamily="2" charset="2"/>
              <a:buChar char="v"/>
            </a:pPr>
            <a:r>
              <a:rPr lang="en-GB" sz="2400" dirty="0" smtClean="0">
                <a:latin typeface="Comic Sans MS" pitchFamily="66" charset="0"/>
              </a:rPr>
              <a:t>Sound needs a medium to travel though because it travels through </a:t>
            </a:r>
            <a:r>
              <a:rPr lang="en-GB" sz="2400" u="sng" dirty="0" smtClean="0">
                <a:latin typeface="Comic Sans MS" pitchFamily="66" charset="0"/>
              </a:rPr>
              <a:t>particles </a:t>
            </a:r>
            <a:endParaRPr lang="en-GB" sz="2400" u="sng" dirty="0"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683" y="1061054"/>
            <a:ext cx="12192000" cy="1139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chemeClr val="accent6">
                  <a:lumMod val="50000"/>
                </a:schemeClr>
              </a:buClr>
              <a:buFont typeface="Wingdings" pitchFamily="2" charset="2"/>
              <a:buChar char="v"/>
            </a:pPr>
            <a:r>
              <a:rPr lang="en-GB" sz="2400" dirty="0" smtClean="0">
                <a:latin typeface="Comic Sans MS" pitchFamily="66" charset="0"/>
              </a:rPr>
              <a:t> Sound can travel through </a:t>
            </a:r>
            <a:r>
              <a:rPr lang="en-GB" sz="2400" dirty="0" smtClean="0">
                <a:latin typeface="Comic Sans MS" pitchFamily="66" charset="0"/>
              </a:rPr>
              <a:t>solids, </a:t>
            </a:r>
            <a:r>
              <a:rPr lang="en-GB" sz="2400" dirty="0" smtClean="0">
                <a:latin typeface="Comic Sans MS" pitchFamily="66" charset="0"/>
              </a:rPr>
              <a:t>liquids </a:t>
            </a:r>
            <a:r>
              <a:rPr lang="en-GB" sz="2400" dirty="0" smtClean="0">
                <a:latin typeface="Comic Sans MS" pitchFamily="66" charset="0"/>
              </a:rPr>
              <a:t>and gases because </a:t>
            </a:r>
            <a:r>
              <a:rPr lang="en-GB" sz="2400" dirty="0" smtClean="0">
                <a:latin typeface="Comic Sans MS" pitchFamily="66" charset="0"/>
              </a:rPr>
              <a:t>they are made of particles.</a:t>
            </a:r>
            <a:endParaRPr lang="en-GB" sz="2400" u="sng" dirty="0">
              <a:latin typeface="Comic Sans MS" pitchFamily="66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2380643"/>
            <a:ext cx="12192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buSzTx/>
              <a:buFont typeface="Wingdings" pitchFamily="2" charset="2"/>
              <a:buChar char="v"/>
              <a:tabLst>
                <a:tab pos="228600" algn="r"/>
                <a:tab pos="2636838" algn="ctr"/>
                <a:tab pos="5273675" algn="r"/>
              </a:tabLst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  Sound travels at 	330 ms</a:t>
            </a:r>
            <a:r>
              <a:rPr kumimoji="0" lang="en-GB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-1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 in air, </a:t>
            </a:r>
          </a:p>
          <a:p>
            <a:pPr lvl="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tabLst>
                <a:tab pos="228600" algn="r"/>
                <a:tab pos="2636838" algn="ctr"/>
                <a:tab pos="5273675" algn="r"/>
              </a:tabLst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1500 ms</a:t>
            </a:r>
            <a:r>
              <a:rPr kumimoji="0" lang="en-GB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-1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 in water, </a:t>
            </a:r>
          </a:p>
          <a:p>
            <a:pPr lvl="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tabLst>
                <a:tab pos="228600" algn="r"/>
                <a:tab pos="2636838" algn="ctr"/>
                <a:tab pos="5273675" algn="r"/>
              </a:tabLst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higher speeds in solids: </a:t>
            </a:r>
          </a:p>
          <a:p>
            <a:pPr lvl="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tabLst>
                <a:tab pos="228600" algn="r"/>
                <a:tab pos="2636838" algn="ctr"/>
                <a:tab pos="5273675" algn="r"/>
              </a:tabLst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(3000 ms</a:t>
            </a:r>
            <a:r>
              <a:rPr kumimoji="0" lang="en-GB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-1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 in brick &amp; 5000 ms</a:t>
            </a:r>
            <a:r>
              <a:rPr kumimoji="0" lang="en-GB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-1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</a:rPr>
              <a:t> in iron)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93" y="5439460"/>
            <a:ext cx="122291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accent6">
                  <a:lumMod val="50000"/>
                </a:schemeClr>
              </a:buClr>
              <a:tabLst>
                <a:tab pos="228600" algn="r"/>
                <a:tab pos="2636838" algn="ctr"/>
                <a:tab pos="5273675" algn="r"/>
              </a:tabLst>
            </a:pPr>
            <a:r>
              <a:rPr lang="en-GB" sz="2400" dirty="0" smtClean="0">
                <a:solidFill>
                  <a:srgbClr val="7030A0"/>
                </a:solidFill>
                <a:latin typeface="Comic Sans MS" pitchFamily="66" charset="0"/>
              </a:rPr>
              <a:t>This is still much slower than light   (Light </a:t>
            </a:r>
            <a:r>
              <a:rPr lang="en-GB" sz="2400" dirty="0">
                <a:solidFill>
                  <a:srgbClr val="7030A0"/>
                </a:solidFill>
                <a:latin typeface="Comic Sans MS" pitchFamily="66" charset="0"/>
              </a:rPr>
              <a:t>travels at about 300,000,000 m/s)</a:t>
            </a:r>
          </a:p>
        </p:txBody>
      </p:sp>
    </p:spTree>
    <p:extLst>
      <p:ext uri="{BB962C8B-B14F-4D97-AF65-F5344CB8AC3E}">
        <p14:creationId xmlns:p14="http://schemas.microsoft.com/office/powerpoint/2010/main" val="412274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339" y="188641"/>
            <a:ext cx="2557110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Sound </a:t>
            </a:r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and </a:t>
            </a:r>
            <a:r>
              <a:rPr lang="en-GB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Noise</a:t>
            </a:r>
            <a:endParaRPr lang="en-GB" sz="24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908721"/>
            <a:ext cx="12192000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222222"/>
                </a:solidFill>
                <a:latin typeface="Comic Sans MS" panose="030F0702030302020204" pitchFamily="66" charset="0"/>
              </a:rPr>
              <a:t>Noise</a:t>
            </a:r>
            <a:r>
              <a:rPr lang="en-GB" sz="2400" dirty="0">
                <a:solidFill>
                  <a:srgbClr val="222222"/>
                </a:solidFill>
                <a:latin typeface="Comic Sans MS" panose="030F0702030302020204" pitchFamily="66" charset="0"/>
              </a:rPr>
              <a:t> is unwanted </a:t>
            </a:r>
            <a:r>
              <a:rPr lang="en-GB" sz="2400" b="1" dirty="0">
                <a:solidFill>
                  <a:srgbClr val="222222"/>
                </a:solidFill>
                <a:latin typeface="Comic Sans MS" panose="030F0702030302020204" pitchFamily="66" charset="0"/>
              </a:rPr>
              <a:t>sound</a:t>
            </a:r>
            <a:r>
              <a:rPr lang="en-GB" sz="2400" dirty="0">
                <a:solidFill>
                  <a:srgbClr val="222222"/>
                </a:solidFill>
                <a:latin typeface="Comic Sans MS" panose="030F0702030302020204" pitchFamily="66" charset="0"/>
              </a:rPr>
              <a:t>. </a:t>
            </a:r>
            <a:endParaRPr lang="en-GB" sz="2400" dirty="0" smtClean="0">
              <a:solidFill>
                <a:srgbClr val="222222"/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222222"/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222222"/>
                </a:solidFill>
                <a:latin typeface="Comic Sans MS" panose="030F0702030302020204" pitchFamily="66" charset="0"/>
              </a:rPr>
              <a:t>The</a:t>
            </a:r>
            <a:r>
              <a:rPr lang="en-GB" sz="2400" dirty="0">
                <a:solidFill>
                  <a:srgbClr val="222222"/>
                </a:solidFill>
                <a:latin typeface="Comic Sans MS" panose="030F0702030302020204" pitchFamily="66" charset="0"/>
              </a:rPr>
              <a:t> </a:t>
            </a:r>
            <a:r>
              <a:rPr lang="en-GB" sz="2400" b="1" dirty="0">
                <a:solidFill>
                  <a:srgbClr val="222222"/>
                </a:solidFill>
                <a:latin typeface="Comic Sans MS" panose="030F0702030302020204" pitchFamily="66" charset="0"/>
              </a:rPr>
              <a:t>difference between sound and noise</a:t>
            </a:r>
            <a:r>
              <a:rPr lang="en-GB" sz="2400" dirty="0">
                <a:solidFill>
                  <a:srgbClr val="222222"/>
                </a:solidFill>
                <a:latin typeface="Comic Sans MS" panose="030F0702030302020204" pitchFamily="66" charset="0"/>
              </a:rPr>
              <a:t> depends upon the listener and the circumstances. </a:t>
            </a:r>
            <a:r>
              <a:rPr lang="en-GB" sz="24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(</a:t>
            </a:r>
            <a:r>
              <a:rPr lang="en-GB" sz="2400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eg</a:t>
            </a:r>
            <a:r>
              <a:rPr lang="en-GB" sz="24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. Rock </a:t>
            </a:r>
            <a:r>
              <a:rPr lang="en-GB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music can be pleasurable </a:t>
            </a:r>
            <a:r>
              <a:rPr lang="en-GB" sz="2400" b="1" dirty="0">
                <a:solidFill>
                  <a:srgbClr val="00B050"/>
                </a:solidFill>
                <a:latin typeface="Comic Sans MS" panose="030F0702030302020204" pitchFamily="66" charset="0"/>
              </a:rPr>
              <a:t>sound</a:t>
            </a:r>
            <a:r>
              <a:rPr lang="en-GB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 to one person and an </a:t>
            </a:r>
            <a:r>
              <a:rPr lang="en-GB" sz="24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annoying </a:t>
            </a:r>
            <a:r>
              <a:rPr lang="en-GB" sz="24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noise</a:t>
            </a:r>
            <a:r>
              <a:rPr lang="en-GB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 to another</a:t>
            </a:r>
            <a:r>
              <a:rPr lang="en-GB" sz="24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.)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222222"/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222222"/>
                </a:solidFill>
                <a:latin typeface="Comic Sans MS" panose="030F0702030302020204" pitchFamily="66" charset="0"/>
              </a:rPr>
              <a:t>Sound</a:t>
            </a:r>
            <a:r>
              <a:rPr lang="en-GB" sz="2400" dirty="0">
                <a:solidFill>
                  <a:srgbClr val="222222"/>
                </a:solidFill>
                <a:latin typeface="Comic Sans MS" panose="030F0702030302020204" pitchFamily="66" charset="0"/>
              </a:rPr>
              <a:t> is produced by vibrating objects and reaches the listener's ears as waves </a:t>
            </a:r>
            <a:r>
              <a:rPr lang="en-GB" sz="2400" b="1" dirty="0">
                <a:solidFill>
                  <a:srgbClr val="222222"/>
                </a:solidFill>
                <a:latin typeface="Comic Sans MS" panose="030F0702030302020204" pitchFamily="66" charset="0"/>
              </a:rPr>
              <a:t>in the</a:t>
            </a:r>
            <a:r>
              <a:rPr lang="en-GB" sz="2400" dirty="0">
                <a:solidFill>
                  <a:srgbClr val="222222"/>
                </a:solidFill>
                <a:latin typeface="Comic Sans MS" panose="030F0702030302020204" pitchFamily="66" charset="0"/>
              </a:rPr>
              <a:t> air or other media.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5494077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Comic Sans MS" pitchFamily="66" charset="0"/>
              </a:rPr>
              <a:t> Sound is measured in </a:t>
            </a:r>
            <a:r>
              <a:rPr lang="en-GB" sz="2400" b="1" dirty="0">
                <a:latin typeface="Comic Sans MS" pitchFamily="66" charset="0"/>
              </a:rPr>
              <a:t>decibels (dB)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37287" y="6267382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Comic Sans MS" pitchFamily="66" charset="0"/>
              </a:rPr>
              <a:t> Too much noise is called </a:t>
            </a:r>
            <a:r>
              <a:rPr lang="en-GB" sz="2400" b="1" dirty="0">
                <a:latin typeface="Comic Sans MS" pitchFamily="66" charset="0"/>
              </a:rPr>
              <a:t>noise pollution</a:t>
            </a:r>
          </a:p>
        </p:txBody>
      </p:sp>
    </p:spTree>
    <p:extLst>
      <p:ext uri="{BB962C8B-B14F-4D97-AF65-F5344CB8AC3E}">
        <p14:creationId xmlns:p14="http://schemas.microsoft.com/office/powerpoint/2010/main" val="31137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493</Words>
  <Application>Microsoft Office PowerPoint</Application>
  <PresentationFormat>Custom</PresentationFormat>
  <Paragraphs>79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Superposition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king S</dc:creator>
  <cp:lastModifiedBy>sophie</cp:lastModifiedBy>
  <cp:revision>20</cp:revision>
  <dcterms:created xsi:type="dcterms:W3CDTF">2016-02-02T09:44:25Z</dcterms:created>
  <dcterms:modified xsi:type="dcterms:W3CDTF">2020-04-18T14:29:46Z</dcterms:modified>
</cp:coreProperties>
</file>