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62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8687F-FEB9-47FD-B90D-E642267ED28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86DDA-59E0-4D8F-8200-BE3C39C03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06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DFF75-212D-4D27-885E-C367889815A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6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9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7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28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1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68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1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05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6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5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09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7133F-E2E9-4EBB-96ED-4C31A15C30FE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7DDAC-7B2A-4355-8B5D-BD5230D99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40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6260" y="1852246"/>
            <a:ext cx="6602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Sound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Waves Revision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20" y="4102151"/>
            <a:ext cx="12107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LO:  </a:t>
            </a:r>
            <a:r>
              <a:rPr lang="en-GB" sz="2400" dirty="0" smtClean="0">
                <a:latin typeface="Comic Sans MS" panose="030F0702030302020204" pitchFamily="66" charset="0"/>
              </a:rPr>
              <a:t>To review the topic of waves and sound waves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360" y="188641"/>
            <a:ext cx="208101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How we hear.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38881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 The </a:t>
            </a:r>
            <a:r>
              <a:rPr lang="en-GB" sz="2400" u="sng" dirty="0" smtClean="0">
                <a:latin typeface="Comic Sans MS" pitchFamily="66" charset="0"/>
              </a:rPr>
              <a:t>eardrum vibrates </a:t>
            </a:r>
            <a:r>
              <a:rPr lang="en-GB" sz="2400" dirty="0" smtClean="0">
                <a:latin typeface="Comic Sans MS" pitchFamily="66" charset="0"/>
              </a:rPr>
              <a:t>when sound enters the ear.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18090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 The vibrations then </a:t>
            </a:r>
            <a:r>
              <a:rPr lang="en-GB" sz="2400" u="sng" dirty="0" smtClean="0">
                <a:latin typeface="Comic Sans MS" pitchFamily="66" charset="0"/>
              </a:rPr>
              <a:t>transfer to the inner ear</a:t>
            </a:r>
            <a:r>
              <a:rPr lang="en-GB" sz="2400" dirty="0" smtClean="0">
                <a:latin typeface="Comic Sans MS" pitchFamily="66" charset="0"/>
              </a:rPr>
              <a:t>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18901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 The vibrations are </a:t>
            </a:r>
            <a:r>
              <a:rPr lang="en-GB" sz="2400" u="sng" dirty="0" smtClean="0">
                <a:latin typeface="Comic Sans MS" pitchFamily="66" charset="0"/>
              </a:rPr>
              <a:t>transformed into electrical signals </a:t>
            </a:r>
            <a:r>
              <a:rPr lang="en-GB" sz="2400" dirty="0" smtClean="0">
                <a:latin typeface="Comic Sans MS" pitchFamily="66" charset="0"/>
              </a:rPr>
              <a:t>which pass to the brain.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971923"/>
            <a:ext cx="71151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95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2704"/>
            <a:ext cx="12192000" cy="585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  Some animals hear sounds at different frequencies to </a:t>
            </a:r>
            <a:r>
              <a:rPr lang="en-GB" sz="2400" dirty="0" smtClean="0">
                <a:latin typeface="Comic Sans MS" pitchFamily="66" charset="0"/>
              </a:rPr>
              <a:t>humans</a:t>
            </a:r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76434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err="1" smtClean="0">
                <a:latin typeface="Comic Sans MS" pitchFamily="66" charset="0"/>
              </a:rPr>
              <a:t>Eg</a:t>
            </a:r>
            <a:r>
              <a:rPr lang="en-GB" sz="2400" dirty="0" smtClean="0">
                <a:latin typeface="Comic Sans MS" pitchFamily="66" charset="0"/>
              </a:rPr>
              <a:t>. Dogs, bats and dolphins </a:t>
            </a:r>
            <a:r>
              <a:rPr lang="en-GB" sz="2400" u="sng" dirty="0" smtClean="0">
                <a:latin typeface="Comic Sans MS" pitchFamily="66" charset="0"/>
              </a:rPr>
              <a:t>hear higher </a:t>
            </a:r>
            <a:r>
              <a:rPr lang="en-GB" sz="2400" dirty="0" smtClean="0">
                <a:latin typeface="Comic Sans MS" pitchFamily="66" charset="0"/>
              </a:rPr>
              <a:t>frequencies</a:t>
            </a:r>
          </a:p>
          <a:p>
            <a:pPr lvl="0">
              <a:lnSpc>
                <a:spcPct val="200000"/>
              </a:lnSpc>
              <a:buClr>
                <a:srgbClr val="FFC000"/>
              </a:buClr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    whales, frogs and elephants </a:t>
            </a:r>
            <a:r>
              <a:rPr lang="en-GB" sz="2400" u="sng" dirty="0" smtClean="0">
                <a:latin typeface="Comic Sans MS" pitchFamily="66" charset="0"/>
              </a:rPr>
              <a:t>hear lower </a:t>
            </a:r>
            <a:r>
              <a:rPr lang="en-GB" sz="2400" dirty="0" smtClean="0">
                <a:latin typeface="Comic Sans MS" pitchFamily="66" charset="0"/>
              </a:rPr>
              <a:t>frequencies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-48683" y="3216025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b="1" dirty="0" smtClean="0">
                <a:latin typeface="Comic Sans MS" pitchFamily="66" charset="0"/>
              </a:rPr>
              <a:t>Extremely high frequency </a:t>
            </a:r>
            <a:r>
              <a:rPr lang="en-GB" sz="2400" dirty="0" smtClean="0">
                <a:latin typeface="Comic Sans MS" pitchFamily="66" charset="0"/>
              </a:rPr>
              <a:t>sound is called </a:t>
            </a:r>
            <a:r>
              <a:rPr lang="en-GB" sz="2400" i="1" u="sng" dirty="0" smtClean="0">
                <a:solidFill>
                  <a:srgbClr val="D96005"/>
                </a:solidFill>
                <a:latin typeface="Comic Sans MS" pitchFamily="66" charset="0"/>
              </a:rPr>
              <a:t>ultrasound </a:t>
            </a:r>
            <a:r>
              <a:rPr lang="en-GB" sz="2400" dirty="0" smtClean="0">
                <a:latin typeface="Comic Sans MS" pitchFamily="66" charset="0"/>
              </a:rPr>
              <a:t> and this can be used in </a:t>
            </a:r>
            <a:r>
              <a:rPr lang="en-GB" sz="2400" dirty="0" smtClean="0">
                <a:latin typeface="Comic Sans MS" pitchFamily="66" charset="0"/>
              </a:rPr>
              <a:t>hospitals  (above 20,000Hz)</a:t>
            </a:r>
            <a:endParaRPr lang="en-GB" sz="2400" i="1" u="sng" dirty="0" smtClean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48683" y="4932271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 We detect high frequencies by the </a:t>
            </a:r>
            <a:r>
              <a:rPr lang="en-GB" sz="2400" u="sng" dirty="0" smtClean="0">
                <a:latin typeface="Comic Sans MS" pitchFamily="66" charset="0"/>
              </a:rPr>
              <a:t>first set of hairs on the cochlea</a:t>
            </a:r>
            <a:r>
              <a:rPr lang="en-GB" sz="2400" dirty="0" smtClean="0">
                <a:latin typeface="Comic Sans MS" pitchFamily="66" charset="0"/>
              </a:rPr>
              <a:t>, and these get damaged easily therefore older people cannot hear high sounds</a:t>
            </a:r>
            <a:endParaRPr lang="en-GB" sz="2400" i="1" u="sng" dirty="0" smtClean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683" y="94853"/>
            <a:ext cx="175881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Ultrasound</a:t>
            </a:r>
            <a:endParaRPr lang="en-GB" sz="2400" dirty="0"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72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120504"/>
            <a:ext cx="175881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Ultrasound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2101" y="90872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 Ultrasound is extremely high frequency sound.</a:t>
            </a:r>
          </a:p>
          <a:p>
            <a:pPr lvl="0">
              <a:lnSpc>
                <a:spcPct val="20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It is used by doctors to make an image of a person’s internal structures. </a:t>
            </a:r>
            <a:r>
              <a:rPr lang="en-GB" sz="2400" dirty="0" err="1" smtClean="0">
                <a:latin typeface="Comic Sans MS" pitchFamily="66" charset="0"/>
              </a:rPr>
              <a:t>Eg</a:t>
            </a:r>
            <a:r>
              <a:rPr lang="en-GB" sz="2400" dirty="0" smtClean="0">
                <a:latin typeface="Comic Sans MS" pitchFamily="66" charset="0"/>
              </a:rPr>
              <a:t> during pregnancy</a:t>
            </a:r>
          </a:p>
          <a:p>
            <a:pPr lvl="0">
              <a:lnSpc>
                <a:spcPct val="20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It can also be used to treat muscle </a:t>
            </a:r>
            <a:r>
              <a:rPr lang="en-GB" sz="2400" dirty="0" smtClean="0">
                <a:latin typeface="Comic Sans MS" pitchFamily="66" charset="0"/>
              </a:rPr>
              <a:t>damage</a:t>
            </a:r>
          </a:p>
          <a:p>
            <a:pPr lvl="0">
              <a:lnSpc>
                <a:spcPct val="20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Ultrasound is also useful in industry – it can be used to remove dirt from small objects like jewellery </a:t>
            </a:r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3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40" y="120504"/>
            <a:ext cx="199285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Echolocation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11760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 Some animals (bats or dolphins) use sound waves in a special technique called </a:t>
            </a:r>
            <a:r>
              <a:rPr lang="en-GB" sz="2400" u="sng" dirty="0" smtClean="0">
                <a:solidFill>
                  <a:srgbClr val="D96005"/>
                </a:solidFill>
                <a:latin typeface="Comic Sans MS" pitchFamily="66" charset="0"/>
              </a:rPr>
              <a:t>echolocation.</a:t>
            </a:r>
            <a:endParaRPr lang="en-GB" sz="2400" u="sng" dirty="0">
              <a:solidFill>
                <a:srgbClr val="D96005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48880"/>
            <a:ext cx="11760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 These animals cannot see very well so send out </a:t>
            </a:r>
            <a:r>
              <a:rPr lang="en-GB" sz="2400" u="sng" dirty="0" smtClean="0">
                <a:latin typeface="Comic Sans MS" pitchFamily="66" charset="0"/>
              </a:rPr>
              <a:t>ultrasonic sound waves</a:t>
            </a:r>
            <a:r>
              <a:rPr lang="en-GB" sz="2400" dirty="0" smtClean="0">
                <a:latin typeface="Comic Sans MS" pitchFamily="66" charset="0"/>
              </a:rPr>
              <a:t> and detect the echo.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89041"/>
            <a:ext cx="11760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 They can tell from the echo how close they are to a solid structure and so can avoid it.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0923" y="5085185"/>
            <a:ext cx="11760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 They can also catch their prey by detecting the sound wave reflected from it.</a:t>
            </a:r>
            <a:endParaRPr lang="en-GB" sz="2400" dirty="0"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7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5041"/>
            <a:ext cx="1011527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 smtClean="0">
                <a:latin typeface="Comic Sans MS" panose="030F0702030302020204" pitchFamily="66" charset="0"/>
              </a:rPr>
              <a:t>Waves are a movement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energy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 smtClean="0">
                <a:latin typeface="Comic Sans MS" panose="030F0702030302020204" pitchFamily="66" charset="0"/>
              </a:rPr>
              <a:t>The water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particles</a:t>
            </a:r>
            <a:r>
              <a:rPr lang="en-GB" sz="2400" dirty="0" smtClean="0">
                <a:latin typeface="Comic Sans MS" panose="030F0702030302020204" pitchFamily="66" charset="0"/>
              </a:rPr>
              <a:t> move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up and down </a:t>
            </a:r>
            <a:r>
              <a:rPr lang="en-GB" sz="2400" dirty="0" smtClean="0">
                <a:latin typeface="Comic Sans MS" panose="030F0702030302020204" pitchFamily="66" charset="0"/>
              </a:rPr>
              <a:t>while travelling left to right.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 smtClean="0">
                <a:latin typeface="Comic Sans MS" panose="030F0702030302020204" pitchFamily="66" charset="0"/>
              </a:rPr>
              <a:t>This up and down movement is called a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disturbance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724" y="3061542"/>
            <a:ext cx="3403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We can represent a wave:</a:t>
            </a:r>
            <a:endParaRPr lang="en-GB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3857955" y="3061542"/>
            <a:ext cx="6547601" cy="3580501"/>
            <a:chOff x="2947737" y="3063337"/>
            <a:chExt cx="6793514" cy="407504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7737" y="3203806"/>
              <a:ext cx="6793514" cy="393457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3112" y="3063337"/>
              <a:ext cx="1876509" cy="140557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>
            <a:xfrm flipV="1">
              <a:off x="6954252" y="4680284"/>
              <a:ext cx="12032" cy="4908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7190874" y="4833139"/>
              <a:ext cx="16042" cy="3379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6705608" y="4865219"/>
              <a:ext cx="16042" cy="3379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763127" y="5342021"/>
              <a:ext cx="0" cy="5654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530516" y="5342021"/>
              <a:ext cx="4010" cy="4211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981241" y="5348037"/>
              <a:ext cx="12032" cy="3202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-51568" y="900010"/>
            <a:ext cx="10166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Comic Sans MS" panose="030F0702030302020204" pitchFamily="66" charset="0"/>
              </a:rPr>
              <a:t>Water waves are called “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transverse waves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”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B6DA4B-59B8-44D7-85B8-5A419D2C0818}" type="datetime1">
              <a:rPr lang="en-GB" altLang="en-US" sz="16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18/04/2020</a:t>
            </a:fld>
            <a:endParaRPr lang="en-GB" altLang="en-US" sz="1600">
              <a:solidFill>
                <a:schemeClr val="bg2"/>
              </a:solidFill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307" y="165212"/>
            <a:ext cx="2703286" cy="6539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Superposition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81915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FF0000"/>
                </a:solidFill>
              </a:rPr>
              <a:t>Superposition </a:t>
            </a:r>
            <a:r>
              <a:rPr lang="en-GB" altLang="en-US" sz="2400" dirty="0">
                <a:solidFill>
                  <a:schemeClr val="tx1"/>
                </a:solidFill>
              </a:rPr>
              <a:t>is seen when two waves of the same type cross.  </a:t>
            </a:r>
            <a:endParaRPr lang="en-GB" altLang="en-US" sz="24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smtClean="0">
                <a:solidFill>
                  <a:schemeClr val="tx1"/>
                </a:solidFill>
              </a:rPr>
              <a:t>The </a:t>
            </a:r>
            <a:r>
              <a:rPr lang="en-GB" altLang="en-US" sz="2400" dirty="0">
                <a:solidFill>
                  <a:schemeClr val="tx1"/>
                </a:solidFill>
              </a:rPr>
              <a:t>two movements </a:t>
            </a:r>
            <a:r>
              <a:rPr lang="en-GB" altLang="en-US" sz="2400" dirty="0" smtClean="0">
                <a:solidFill>
                  <a:schemeClr val="tx1"/>
                </a:solidFill>
              </a:rPr>
              <a:t>are </a:t>
            </a:r>
            <a:r>
              <a:rPr lang="en-GB" altLang="en-US" sz="2400" dirty="0" smtClean="0">
                <a:solidFill>
                  <a:srgbClr val="FF0000"/>
                </a:solidFill>
              </a:rPr>
              <a:t>added together </a:t>
            </a:r>
            <a:r>
              <a:rPr lang="en-GB" altLang="en-US" sz="2400" dirty="0">
                <a:solidFill>
                  <a:schemeClr val="tx1"/>
                </a:solidFill>
              </a:rPr>
              <a:t>to make the wave bigger or cancel it out:</a:t>
            </a:r>
          </a:p>
        </p:txBody>
      </p:sp>
      <p:grpSp>
        <p:nvGrpSpPr>
          <p:cNvPr id="85000" name="Group 8"/>
          <p:cNvGrpSpPr>
            <a:grpSpLocks/>
          </p:cNvGrpSpPr>
          <p:nvPr/>
        </p:nvGrpSpPr>
        <p:grpSpPr bwMode="auto">
          <a:xfrm>
            <a:off x="-3754438" y="3068639"/>
            <a:ext cx="3716338" cy="1665287"/>
            <a:chOff x="0" y="2075"/>
            <a:chExt cx="2341" cy="1049"/>
          </a:xfrm>
        </p:grpSpPr>
        <p:sp>
          <p:nvSpPr>
            <p:cNvPr id="7190" name="Line 5"/>
            <p:cNvSpPr>
              <a:spLocks noChangeShapeType="1"/>
            </p:cNvSpPr>
            <p:nvPr/>
          </p:nvSpPr>
          <p:spPr bwMode="auto">
            <a:xfrm>
              <a:off x="0" y="3096"/>
              <a:ext cx="1576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6"/>
            <p:cNvSpPr>
              <a:spLocks/>
            </p:cNvSpPr>
            <p:nvPr/>
          </p:nvSpPr>
          <p:spPr bwMode="auto">
            <a:xfrm>
              <a:off x="1548" y="2075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7"/>
            <p:cNvSpPr>
              <a:spLocks/>
            </p:cNvSpPr>
            <p:nvPr/>
          </p:nvSpPr>
          <p:spPr bwMode="auto">
            <a:xfrm flipH="1">
              <a:off x="1888" y="2075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001" name="Group 9"/>
          <p:cNvGrpSpPr>
            <a:grpSpLocks/>
          </p:cNvGrpSpPr>
          <p:nvPr/>
        </p:nvGrpSpPr>
        <p:grpSpPr bwMode="auto">
          <a:xfrm flipH="1">
            <a:off x="12345988" y="3068639"/>
            <a:ext cx="3716337" cy="1665287"/>
            <a:chOff x="0" y="2075"/>
            <a:chExt cx="2341" cy="1049"/>
          </a:xfrm>
        </p:grpSpPr>
        <p:sp>
          <p:nvSpPr>
            <p:cNvPr id="7187" name="Line 10"/>
            <p:cNvSpPr>
              <a:spLocks noChangeShapeType="1"/>
            </p:cNvSpPr>
            <p:nvPr/>
          </p:nvSpPr>
          <p:spPr bwMode="auto">
            <a:xfrm>
              <a:off x="0" y="3096"/>
              <a:ext cx="1576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11"/>
            <p:cNvSpPr>
              <a:spLocks/>
            </p:cNvSpPr>
            <p:nvPr/>
          </p:nvSpPr>
          <p:spPr bwMode="auto">
            <a:xfrm>
              <a:off x="1548" y="2075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12"/>
            <p:cNvSpPr>
              <a:spLocks/>
            </p:cNvSpPr>
            <p:nvPr/>
          </p:nvSpPr>
          <p:spPr bwMode="auto">
            <a:xfrm flipH="1">
              <a:off x="1888" y="2075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011" name="Group 19"/>
          <p:cNvGrpSpPr>
            <a:grpSpLocks/>
          </p:cNvGrpSpPr>
          <p:nvPr/>
        </p:nvGrpSpPr>
        <p:grpSpPr bwMode="auto">
          <a:xfrm>
            <a:off x="5556250" y="1584325"/>
            <a:ext cx="1258888" cy="3149600"/>
            <a:chOff x="2642" y="2699"/>
            <a:chExt cx="793" cy="1049"/>
          </a:xfrm>
        </p:grpSpPr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2642" y="2699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 flipH="1">
              <a:off x="2982" y="2699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012" name="Group 20"/>
          <p:cNvGrpSpPr>
            <a:grpSpLocks/>
          </p:cNvGrpSpPr>
          <p:nvPr/>
        </p:nvGrpSpPr>
        <p:grpSpPr bwMode="auto">
          <a:xfrm>
            <a:off x="-3754438" y="5003800"/>
            <a:ext cx="3716338" cy="1665288"/>
            <a:chOff x="0" y="2075"/>
            <a:chExt cx="2341" cy="1049"/>
          </a:xfrm>
        </p:grpSpPr>
        <p:sp>
          <p:nvSpPr>
            <p:cNvPr id="7182" name="Line 21"/>
            <p:cNvSpPr>
              <a:spLocks noChangeShapeType="1"/>
            </p:cNvSpPr>
            <p:nvPr/>
          </p:nvSpPr>
          <p:spPr bwMode="auto">
            <a:xfrm>
              <a:off x="0" y="3096"/>
              <a:ext cx="1576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22"/>
            <p:cNvSpPr>
              <a:spLocks/>
            </p:cNvSpPr>
            <p:nvPr/>
          </p:nvSpPr>
          <p:spPr bwMode="auto">
            <a:xfrm>
              <a:off x="1548" y="2075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23"/>
            <p:cNvSpPr>
              <a:spLocks/>
            </p:cNvSpPr>
            <p:nvPr/>
          </p:nvSpPr>
          <p:spPr bwMode="auto">
            <a:xfrm flipH="1">
              <a:off x="1888" y="2075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016" name="Group 24"/>
          <p:cNvGrpSpPr>
            <a:grpSpLocks/>
          </p:cNvGrpSpPr>
          <p:nvPr/>
        </p:nvGrpSpPr>
        <p:grpSpPr bwMode="auto">
          <a:xfrm flipH="1" flipV="1">
            <a:off x="12345988" y="5003800"/>
            <a:ext cx="3716337" cy="1665288"/>
            <a:chOff x="0" y="2075"/>
            <a:chExt cx="2341" cy="1049"/>
          </a:xfrm>
        </p:grpSpPr>
        <p:sp>
          <p:nvSpPr>
            <p:cNvPr id="7179" name="Line 25"/>
            <p:cNvSpPr>
              <a:spLocks noChangeShapeType="1"/>
            </p:cNvSpPr>
            <p:nvPr/>
          </p:nvSpPr>
          <p:spPr bwMode="auto">
            <a:xfrm>
              <a:off x="0" y="3096"/>
              <a:ext cx="1576" cy="0"/>
            </a:xfrm>
            <a:prstGeom prst="line">
              <a:avLst/>
            </a:prstGeom>
            <a:noFill/>
            <a:ln w="5080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26"/>
            <p:cNvSpPr>
              <a:spLocks/>
            </p:cNvSpPr>
            <p:nvPr/>
          </p:nvSpPr>
          <p:spPr bwMode="auto">
            <a:xfrm>
              <a:off x="1548" y="2075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27"/>
            <p:cNvSpPr>
              <a:spLocks/>
            </p:cNvSpPr>
            <p:nvPr/>
          </p:nvSpPr>
          <p:spPr bwMode="auto">
            <a:xfrm flipH="1">
              <a:off x="1888" y="2075"/>
              <a:ext cx="453" cy="1049"/>
            </a:xfrm>
            <a:custGeom>
              <a:avLst/>
              <a:gdLst>
                <a:gd name="T0" fmla="*/ 0 w 453"/>
                <a:gd name="T1" fmla="*/ 1021 h 1049"/>
                <a:gd name="T2" fmla="*/ 113 w 453"/>
                <a:gd name="T3" fmla="*/ 992 h 1049"/>
                <a:gd name="T4" fmla="*/ 141 w 453"/>
                <a:gd name="T5" fmla="*/ 907 h 1049"/>
                <a:gd name="T6" fmla="*/ 311 w 453"/>
                <a:gd name="T7" fmla="*/ 142 h 1049"/>
                <a:gd name="T8" fmla="*/ 453 w 453"/>
                <a:gd name="T9" fmla="*/ 57 h 1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9">
                  <a:moveTo>
                    <a:pt x="0" y="1021"/>
                  </a:moveTo>
                  <a:cubicBezTo>
                    <a:pt x="45" y="1016"/>
                    <a:pt x="90" y="1011"/>
                    <a:pt x="113" y="992"/>
                  </a:cubicBezTo>
                  <a:cubicBezTo>
                    <a:pt x="136" y="973"/>
                    <a:pt x="108" y="1049"/>
                    <a:pt x="141" y="907"/>
                  </a:cubicBezTo>
                  <a:cubicBezTo>
                    <a:pt x="174" y="765"/>
                    <a:pt x="259" y="284"/>
                    <a:pt x="311" y="142"/>
                  </a:cubicBezTo>
                  <a:cubicBezTo>
                    <a:pt x="363" y="0"/>
                    <a:pt x="408" y="28"/>
                    <a:pt x="453" y="57"/>
                  </a:cubicBezTo>
                </a:path>
              </a:pathLst>
            </a:custGeom>
            <a:noFill/>
            <a:ln w="508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5020" name="Line 28"/>
          <p:cNvSpPr>
            <a:spLocks noChangeShapeType="1"/>
          </p:cNvSpPr>
          <p:nvPr/>
        </p:nvSpPr>
        <p:spPr bwMode="auto">
          <a:xfrm>
            <a:off x="5600700" y="5859463"/>
            <a:ext cx="1169988" cy="0"/>
          </a:xfrm>
          <a:prstGeom prst="line">
            <a:avLst/>
          </a:prstGeom>
          <a:noFill/>
          <a:ln w="508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51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5549E-6 L 0.40712 -4.85549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6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5549E-6 L -0.4 -4.85549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5549E-6 L 0.40712 -4.85549E-6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65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5549E-6 L -0.4 -4.85549E-6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1366051"/>
            <a:ext cx="9359555" cy="23042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47427"/>
            <a:ext cx="285564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GB" sz="2400" dirty="0" smtClean="0">
                <a:latin typeface="Comic Sans MS" pitchFamily="66" charset="0"/>
              </a:rPr>
              <a:t>Describing a Wave</a:t>
            </a:r>
            <a:endParaRPr lang="en-GB" sz="24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135560" y="2014123"/>
            <a:ext cx="1008112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47528" y="3454283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Amplitude – height of the wave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591944" y="1438059"/>
            <a:ext cx="2736304" cy="1588"/>
          </a:xfrm>
          <a:prstGeom prst="straightConnector1">
            <a:avLst/>
          </a:prstGeom>
          <a:ln w="28575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51984" y="3742315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Wavelength – frequency of </a:t>
            </a:r>
            <a:r>
              <a:rPr lang="en-GB" sz="2400" smtClean="0">
                <a:solidFill>
                  <a:srgbClr val="002060"/>
                </a:solidFill>
                <a:latin typeface="Comic Sans MS" pitchFamily="66" charset="0"/>
              </a:rPr>
              <a:t>the wave</a:t>
            </a: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55640" y="813405"/>
            <a:ext cx="2267903" cy="830997"/>
            <a:chOff x="2855640" y="813405"/>
            <a:chExt cx="2267903" cy="830997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2855640" y="1233714"/>
              <a:ext cx="502196" cy="27714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357836" y="813405"/>
              <a:ext cx="17657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Crest or Peak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59850" y="2911318"/>
            <a:ext cx="2267903" cy="697456"/>
            <a:chOff x="2855640" y="813405"/>
            <a:chExt cx="2267903" cy="697456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855640" y="1233714"/>
              <a:ext cx="502196" cy="27714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357836" y="813405"/>
              <a:ext cx="17657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Trough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19651" y="130194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8180064" y="131367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1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26" y="26126"/>
            <a:ext cx="327685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Transverse Waves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45" y="676107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In </a:t>
            </a:r>
            <a:r>
              <a:rPr lang="en-GB" sz="2400" b="1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transverse waves</a:t>
            </a: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, the vibrations are at right angles to the direction of wave travel.</a:t>
            </a:r>
          </a:p>
          <a:p>
            <a:pPr>
              <a:lnSpc>
                <a:spcPct val="150000"/>
              </a:lnSpc>
            </a:pPr>
            <a:r>
              <a:rPr lang="en-GB" sz="2400" u="sng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Examples</a:t>
            </a: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ripples on the surface of water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vibrations in a guitar string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a Mexican wave in a sports stadium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electromagnetic waves - </a:t>
            </a:r>
            <a:r>
              <a:rPr lang="en-GB" sz="2400" dirty="0" err="1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eg</a:t>
            </a: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light waves</a:t>
            </a: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, microwaves, radio waves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9089" t="46875" r="3784" b="21339"/>
          <a:stretch/>
        </p:blipFill>
        <p:spPr>
          <a:xfrm>
            <a:off x="2534194" y="4545877"/>
            <a:ext cx="7432766" cy="23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537" t="27768" r="6695" b="34732"/>
          <a:stretch/>
        </p:blipFill>
        <p:spPr>
          <a:xfrm>
            <a:off x="2181497" y="3966695"/>
            <a:ext cx="8817429" cy="2743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13980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In </a:t>
            </a:r>
            <a:r>
              <a:rPr lang="en-GB" sz="2400" b="1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longitudinal waves</a:t>
            </a: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, the vibrations are along the same direction of wave travel.</a:t>
            </a:r>
          </a:p>
          <a:p>
            <a:pPr>
              <a:lnSpc>
                <a:spcPct val="150000"/>
              </a:lnSpc>
            </a:pPr>
            <a:r>
              <a:rPr lang="en-GB" sz="2400" u="sng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Examples 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sound</a:t>
            </a: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waves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ultrasound waves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31F20"/>
                </a:solidFill>
                <a:effectLst/>
                <a:latin typeface="Comic Sans MS" panose="030F0702030302020204" pitchFamily="66" charset="0"/>
              </a:rPr>
              <a:t> seismic P-waves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26" y="26126"/>
            <a:ext cx="340029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Longitudinal Waves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1886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All Sound is made by </a:t>
            </a:r>
            <a:r>
              <a:rPr lang="en-GB" sz="2400" u="sng" dirty="0" smtClean="0">
                <a:latin typeface="Comic Sans MS" pitchFamily="66" charset="0"/>
              </a:rPr>
              <a:t>vibrations</a:t>
            </a:r>
            <a:endParaRPr lang="en-GB" sz="2400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8305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Sounds can be </a:t>
            </a:r>
            <a:r>
              <a:rPr lang="en-GB" sz="3200" baseline="30000" dirty="0" smtClean="0">
                <a:latin typeface="Comic Sans MS" pitchFamily="66" charset="0"/>
              </a:rPr>
              <a:t>higher</a:t>
            </a:r>
            <a:r>
              <a:rPr lang="en-GB" sz="2400" dirty="0" smtClean="0">
                <a:latin typeface="Comic Sans MS" pitchFamily="66" charset="0"/>
              </a:rPr>
              <a:t> or </a:t>
            </a:r>
            <a:r>
              <a:rPr lang="en-GB" sz="3200" baseline="-25000" dirty="0" smtClean="0">
                <a:latin typeface="Comic Sans MS" pitchFamily="66" charset="0"/>
              </a:rPr>
              <a:t>lower </a:t>
            </a:r>
            <a:r>
              <a:rPr lang="en-GB" sz="2400" dirty="0" smtClean="0">
                <a:latin typeface="Comic Sans MS" pitchFamily="66" charset="0"/>
              </a:rPr>
              <a:t>– we call this the </a:t>
            </a:r>
            <a:r>
              <a:rPr lang="en-GB" sz="2400" u="sng" dirty="0" smtClean="0">
                <a:latin typeface="Comic Sans MS" pitchFamily="66" charset="0"/>
              </a:rPr>
              <a:t>pitch</a:t>
            </a:r>
            <a:endParaRPr lang="en-GB" sz="2400" u="sng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" y="334723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Higher pitch sounds are made because the </a:t>
            </a:r>
            <a:r>
              <a:rPr lang="en-GB" sz="2400" u="sng" dirty="0" smtClean="0">
                <a:latin typeface="Comic Sans MS" pitchFamily="66" charset="0"/>
              </a:rPr>
              <a:t>vibrations are </a:t>
            </a:r>
            <a:r>
              <a:rPr lang="en-GB" sz="2400" u="sng" spc="-300" dirty="0" smtClean="0">
                <a:latin typeface="Comic Sans MS" pitchFamily="66" charset="0"/>
              </a:rPr>
              <a:t>faster</a:t>
            </a:r>
            <a:endParaRPr lang="en-GB" sz="2400" u="sng" spc="-3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28" y="43960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Lower pitch sounds are made because the </a:t>
            </a:r>
            <a:r>
              <a:rPr lang="en-GB" sz="2400" u="sng" dirty="0" smtClean="0">
                <a:latin typeface="Comic Sans MS" pitchFamily="66" charset="0"/>
              </a:rPr>
              <a:t>vibrations are </a:t>
            </a:r>
            <a:r>
              <a:rPr lang="en-GB" sz="2400" u="sng" spc="600" dirty="0" smtClean="0">
                <a:latin typeface="Comic Sans MS" pitchFamily="66" charset="0"/>
              </a:rPr>
              <a:t>slower</a:t>
            </a:r>
            <a:endParaRPr lang="en-GB" sz="2400" u="sng" spc="6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28" y="5444931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The number of vibrations a second is called the </a:t>
            </a:r>
            <a:r>
              <a:rPr lang="en-GB" sz="2400" u="sng" dirty="0" smtClean="0">
                <a:latin typeface="Comic Sans MS" pitchFamily="66" charset="0"/>
              </a:rPr>
              <a:t>frequency.  </a:t>
            </a:r>
            <a:r>
              <a:rPr lang="en-GB" sz="2400" dirty="0" smtClean="0">
                <a:latin typeface="Comic Sans MS" pitchFamily="66" charset="0"/>
              </a:rPr>
              <a:t>It is measured in </a:t>
            </a:r>
            <a:r>
              <a:rPr lang="en-GB" sz="2400" u="sng" dirty="0" smtClean="0">
                <a:latin typeface="Comic Sans MS" pitchFamily="66" charset="0"/>
              </a:rPr>
              <a:t>Hertz </a:t>
            </a:r>
            <a:r>
              <a:rPr lang="en-GB" sz="2400" dirty="0" smtClean="0">
                <a:latin typeface="Comic Sans MS" pitchFamily="66" charset="0"/>
              </a:rPr>
              <a:t>(</a:t>
            </a:r>
            <a:r>
              <a:rPr lang="en-GB" sz="2400" dirty="0" err="1" smtClean="0">
                <a:latin typeface="Comic Sans MS" pitchFamily="66" charset="0"/>
              </a:rPr>
              <a:t>Htz</a:t>
            </a:r>
            <a:r>
              <a:rPr lang="en-GB" sz="2400" dirty="0" smtClean="0">
                <a:latin typeface="Comic Sans MS" pitchFamily="66" charset="0"/>
              </a:rPr>
              <a:t>)</a:t>
            </a:r>
            <a:endParaRPr lang="en-GB" sz="2400" spc="600" dirty="0">
              <a:latin typeface="Comic Sans MS" pitchFamily="66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3307" y="59705"/>
            <a:ext cx="2703286" cy="5308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800" dirty="0" smtClean="0">
                <a:latin typeface="Comic Sans MS" panose="030F0702030302020204" pitchFamily="66" charset="0"/>
              </a:rPr>
              <a:t>Sound Waves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24" y="75468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Sound is a form of </a:t>
            </a:r>
            <a:r>
              <a:rPr lang="en-GB" sz="2400" u="sng" dirty="0" smtClean="0">
                <a:latin typeface="Comic Sans MS" pitchFamily="66" charset="0"/>
              </a:rPr>
              <a:t>energy</a:t>
            </a:r>
            <a:endParaRPr lang="en-GB" sz="2400" u="sng" dirty="0"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1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Sound needs a medium to travel though because it travels through </a:t>
            </a:r>
            <a:r>
              <a:rPr lang="en-GB" sz="2400" u="sng" dirty="0" smtClean="0">
                <a:latin typeface="Comic Sans MS" pitchFamily="66" charset="0"/>
              </a:rPr>
              <a:t>particles </a:t>
            </a:r>
            <a:endParaRPr lang="en-GB" sz="2400" u="sng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83" y="1061054"/>
            <a:ext cx="12192000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GB" sz="2400" dirty="0" smtClean="0">
                <a:latin typeface="Comic Sans MS" pitchFamily="66" charset="0"/>
              </a:rPr>
              <a:t> Sound can travel through </a:t>
            </a:r>
            <a:r>
              <a:rPr lang="en-GB" sz="2400" dirty="0" smtClean="0">
                <a:latin typeface="Comic Sans MS" pitchFamily="66" charset="0"/>
              </a:rPr>
              <a:t>solids, </a:t>
            </a:r>
            <a:r>
              <a:rPr lang="en-GB" sz="2400" dirty="0" smtClean="0">
                <a:latin typeface="Comic Sans MS" pitchFamily="66" charset="0"/>
              </a:rPr>
              <a:t>liquids </a:t>
            </a:r>
            <a:r>
              <a:rPr lang="en-GB" sz="2400" dirty="0" smtClean="0">
                <a:latin typeface="Comic Sans MS" pitchFamily="66" charset="0"/>
              </a:rPr>
              <a:t>and gases because </a:t>
            </a:r>
            <a:r>
              <a:rPr lang="en-GB" sz="2400" dirty="0" smtClean="0">
                <a:latin typeface="Comic Sans MS" pitchFamily="66" charset="0"/>
              </a:rPr>
              <a:t>they are made of particles.</a:t>
            </a:r>
            <a:endParaRPr lang="en-GB" sz="2400" u="sng" dirty="0">
              <a:latin typeface="Comic Sans MS" pitchFamily="66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2380643"/>
            <a:ext cx="1219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 typeface="Wingdings" pitchFamily="2" charset="2"/>
              <a:buChar char="v"/>
              <a:tabLst>
                <a:tab pos="228600" algn="r"/>
                <a:tab pos="2636838" algn="ctr"/>
                <a:tab pos="5273675" algn="r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Sound travels at 	330 ms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-1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in air, </a:t>
            </a:r>
          </a:p>
          <a:p>
            <a:pPr lvl="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tabLst>
                <a:tab pos="228600" algn="r"/>
                <a:tab pos="2636838" algn="ctr"/>
                <a:tab pos="5273675" algn="r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1500 ms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-1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in water, </a:t>
            </a:r>
          </a:p>
          <a:p>
            <a:pPr lvl="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tabLst>
                <a:tab pos="228600" algn="r"/>
                <a:tab pos="2636838" algn="ctr"/>
                <a:tab pos="5273675" algn="r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higher speeds in solids: </a:t>
            </a:r>
          </a:p>
          <a:p>
            <a:pPr lvl="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tabLst>
                <a:tab pos="228600" algn="r"/>
                <a:tab pos="2636838" algn="ctr"/>
                <a:tab pos="5273675" algn="r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(3000 ms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-1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in brick &amp; 5000 ms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-1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in iron)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93" y="5439460"/>
            <a:ext cx="12229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tabLst>
                <a:tab pos="228600" algn="r"/>
                <a:tab pos="2636838" algn="ctr"/>
                <a:tab pos="5273675" algn="r"/>
              </a:tabLst>
            </a:pPr>
            <a:r>
              <a:rPr lang="en-GB" sz="2400" dirty="0" smtClean="0">
                <a:solidFill>
                  <a:srgbClr val="7030A0"/>
                </a:solidFill>
                <a:latin typeface="Comic Sans MS" pitchFamily="66" charset="0"/>
              </a:rPr>
              <a:t>This is still much slower than light   (Light </a:t>
            </a:r>
            <a:r>
              <a:rPr lang="en-GB" sz="2400" dirty="0">
                <a:solidFill>
                  <a:srgbClr val="7030A0"/>
                </a:solidFill>
                <a:latin typeface="Comic Sans MS" pitchFamily="66" charset="0"/>
              </a:rPr>
              <a:t>travels at about 300,000,000 m/s)</a:t>
            </a:r>
          </a:p>
        </p:txBody>
      </p:sp>
    </p:spTree>
    <p:extLst>
      <p:ext uri="{BB962C8B-B14F-4D97-AF65-F5344CB8AC3E}">
        <p14:creationId xmlns:p14="http://schemas.microsoft.com/office/powerpoint/2010/main" val="41227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39" y="188641"/>
            <a:ext cx="255711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Sound </a:t>
            </a:r>
            <a:r>
              <a:rPr lang="en-GB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and </a:t>
            </a:r>
            <a:r>
              <a:rPr lang="en-GB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Noise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08721"/>
            <a:ext cx="121920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222222"/>
                </a:solidFill>
                <a:latin typeface="Comic Sans MS" panose="030F0702030302020204" pitchFamily="66" charset="0"/>
              </a:rPr>
              <a:t>Noise</a:t>
            </a:r>
            <a:r>
              <a:rPr lang="en-GB" sz="2400" dirty="0">
                <a:solidFill>
                  <a:srgbClr val="222222"/>
                </a:solidFill>
                <a:latin typeface="Comic Sans MS" panose="030F0702030302020204" pitchFamily="66" charset="0"/>
              </a:rPr>
              <a:t> is unwanted </a:t>
            </a:r>
            <a:r>
              <a:rPr lang="en-GB" sz="2400" b="1" dirty="0">
                <a:solidFill>
                  <a:srgbClr val="222222"/>
                </a:solidFill>
                <a:latin typeface="Comic Sans MS" panose="030F0702030302020204" pitchFamily="66" charset="0"/>
              </a:rPr>
              <a:t>sound</a:t>
            </a:r>
            <a:r>
              <a:rPr lang="en-GB" sz="2400" dirty="0">
                <a:solidFill>
                  <a:srgbClr val="222222"/>
                </a:solidFill>
                <a:latin typeface="Comic Sans MS" panose="030F0702030302020204" pitchFamily="66" charset="0"/>
              </a:rPr>
              <a:t>. </a:t>
            </a:r>
            <a:endParaRPr lang="en-GB" sz="2400" dirty="0" smtClean="0">
              <a:solidFill>
                <a:srgbClr val="222222"/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222222"/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22222"/>
                </a:solidFill>
                <a:latin typeface="Comic Sans MS" panose="030F0702030302020204" pitchFamily="66" charset="0"/>
              </a:rPr>
              <a:t>The</a:t>
            </a:r>
            <a:r>
              <a:rPr lang="en-GB" sz="2400" dirty="0">
                <a:solidFill>
                  <a:srgbClr val="222222"/>
                </a:solidFill>
                <a:latin typeface="Comic Sans MS" panose="030F0702030302020204" pitchFamily="66" charset="0"/>
              </a:rPr>
              <a:t> </a:t>
            </a:r>
            <a:r>
              <a:rPr lang="en-GB" sz="2400" b="1" dirty="0">
                <a:solidFill>
                  <a:srgbClr val="222222"/>
                </a:solidFill>
                <a:latin typeface="Comic Sans MS" panose="030F0702030302020204" pitchFamily="66" charset="0"/>
              </a:rPr>
              <a:t>difference between sound and noise</a:t>
            </a:r>
            <a:r>
              <a:rPr lang="en-GB" sz="2400" dirty="0">
                <a:solidFill>
                  <a:srgbClr val="222222"/>
                </a:solidFill>
                <a:latin typeface="Comic Sans MS" panose="030F0702030302020204" pitchFamily="66" charset="0"/>
              </a:rPr>
              <a:t> depends upon the listener and the circumstances. </a:t>
            </a:r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en-GB" sz="24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eg</a:t>
            </a:r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. Rock </a:t>
            </a:r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music can be pleasurable </a:t>
            </a:r>
            <a:r>
              <a:rPr lang="en-GB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sound</a:t>
            </a:r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 to one person and an </a:t>
            </a:r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annoying </a:t>
            </a:r>
            <a:r>
              <a:rPr lang="en-GB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noise</a:t>
            </a:r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 to another</a:t>
            </a:r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222222"/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222222"/>
                </a:solidFill>
                <a:latin typeface="Comic Sans MS" panose="030F0702030302020204" pitchFamily="66" charset="0"/>
              </a:rPr>
              <a:t>Sound</a:t>
            </a:r>
            <a:r>
              <a:rPr lang="en-GB" sz="2400" dirty="0">
                <a:solidFill>
                  <a:srgbClr val="222222"/>
                </a:solidFill>
                <a:latin typeface="Comic Sans MS" panose="030F0702030302020204" pitchFamily="66" charset="0"/>
              </a:rPr>
              <a:t> is produced by vibrating objects and reaches the listener's ears as waves </a:t>
            </a:r>
            <a:r>
              <a:rPr lang="en-GB" sz="2400" b="1" dirty="0">
                <a:solidFill>
                  <a:srgbClr val="222222"/>
                </a:solidFill>
                <a:latin typeface="Comic Sans MS" panose="030F0702030302020204" pitchFamily="66" charset="0"/>
              </a:rPr>
              <a:t>in the</a:t>
            </a:r>
            <a:r>
              <a:rPr lang="en-GB" sz="2400" dirty="0">
                <a:solidFill>
                  <a:srgbClr val="222222"/>
                </a:solidFill>
                <a:latin typeface="Comic Sans MS" panose="030F0702030302020204" pitchFamily="66" charset="0"/>
              </a:rPr>
              <a:t> air or other media.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4940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Sound is measured in </a:t>
            </a:r>
            <a:r>
              <a:rPr lang="en-GB" sz="2400" b="1" dirty="0">
                <a:latin typeface="Comic Sans MS" pitchFamily="66" charset="0"/>
              </a:rPr>
              <a:t>decibels (dB)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7287" y="626738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Too much noise is called </a:t>
            </a:r>
            <a:r>
              <a:rPr lang="en-GB" sz="2400" b="1" dirty="0">
                <a:latin typeface="Comic Sans MS" pitchFamily="66" charset="0"/>
              </a:rPr>
              <a:t>noise pollution</a:t>
            </a:r>
          </a:p>
        </p:txBody>
      </p:sp>
    </p:spTree>
    <p:extLst>
      <p:ext uri="{BB962C8B-B14F-4D97-AF65-F5344CB8AC3E}">
        <p14:creationId xmlns:p14="http://schemas.microsoft.com/office/powerpoint/2010/main" val="3113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493</Words>
  <Application>Microsoft Office PowerPoint</Application>
  <PresentationFormat>Custom</PresentationFormat>
  <Paragraphs>79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Superposition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king S</dc:creator>
  <cp:lastModifiedBy>sophie</cp:lastModifiedBy>
  <cp:revision>20</cp:revision>
  <dcterms:created xsi:type="dcterms:W3CDTF">2016-02-02T09:44:25Z</dcterms:created>
  <dcterms:modified xsi:type="dcterms:W3CDTF">2020-04-18T14:29:46Z</dcterms:modified>
</cp:coreProperties>
</file>