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9"/>
  </p:notesMasterIdLst>
  <p:sldIdLst>
    <p:sldId id="256" r:id="rId2"/>
    <p:sldId id="257" r:id="rId3"/>
    <p:sldId id="351" r:id="rId4"/>
    <p:sldId id="348" r:id="rId5"/>
    <p:sldId id="371" r:id="rId6"/>
    <p:sldId id="370" r:id="rId7"/>
    <p:sldId id="372" r:id="rId8"/>
    <p:sldId id="376" r:id="rId9"/>
    <p:sldId id="378" r:id="rId10"/>
    <p:sldId id="374" r:id="rId11"/>
    <p:sldId id="379" r:id="rId12"/>
    <p:sldId id="380" r:id="rId13"/>
    <p:sldId id="381" r:id="rId14"/>
    <p:sldId id="382" r:id="rId15"/>
    <p:sldId id="383" r:id="rId16"/>
    <p:sldId id="384" r:id="rId17"/>
    <p:sldId id="386" r:id="rId18"/>
    <p:sldId id="385" r:id="rId19"/>
    <p:sldId id="352" r:id="rId20"/>
    <p:sldId id="394" r:id="rId21"/>
    <p:sldId id="395" r:id="rId22"/>
    <p:sldId id="389" r:id="rId23"/>
    <p:sldId id="390" r:id="rId24"/>
    <p:sldId id="399" r:id="rId25"/>
    <p:sldId id="400" r:id="rId26"/>
    <p:sldId id="398" r:id="rId27"/>
    <p:sldId id="401" r:id="rId28"/>
    <p:sldId id="397" r:id="rId29"/>
    <p:sldId id="402" r:id="rId30"/>
    <p:sldId id="403" r:id="rId31"/>
    <p:sldId id="354" r:id="rId32"/>
    <p:sldId id="404" r:id="rId33"/>
    <p:sldId id="405" r:id="rId34"/>
    <p:sldId id="406" r:id="rId35"/>
    <p:sldId id="407" r:id="rId36"/>
    <p:sldId id="408" r:id="rId37"/>
    <p:sldId id="409" r:id="rId38"/>
    <p:sldId id="410" r:id="rId39"/>
    <p:sldId id="412" r:id="rId40"/>
    <p:sldId id="413" r:id="rId41"/>
    <p:sldId id="415" r:id="rId42"/>
    <p:sldId id="416" r:id="rId43"/>
    <p:sldId id="356" r:id="rId44"/>
    <p:sldId id="417" r:id="rId45"/>
    <p:sldId id="419" r:id="rId46"/>
    <p:sldId id="420" r:id="rId47"/>
    <p:sldId id="421" r:id="rId48"/>
    <p:sldId id="422" r:id="rId49"/>
    <p:sldId id="423" r:id="rId50"/>
    <p:sldId id="358" r:id="rId51"/>
    <p:sldId id="424" r:id="rId52"/>
    <p:sldId id="426" r:id="rId53"/>
    <p:sldId id="427" r:id="rId54"/>
    <p:sldId id="425" r:id="rId55"/>
    <p:sldId id="442" r:id="rId56"/>
    <p:sldId id="428" r:id="rId57"/>
    <p:sldId id="429" r:id="rId58"/>
    <p:sldId id="430" r:id="rId59"/>
    <p:sldId id="431" r:id="rId60"/>
    <p:sldId id="360" r:id="rId61"/>
    <p:sldId id="361" r:id="rId62"/>
    <p:sldId id="436" r:id="rId63"/>
    <p:sldId id="432" r:id="rId64"/>
    <p:sldId id="437" r:id="rId65"/>
    <p:sldId id="433" r:id="rId66"/>
    <p:sldId id="438" r:id="rId67"/>
    <p:sldId id="434" r:id="rId68"/>
    <p:sldId id="439" r:id="rId69"/>
    <p:sldId id="440" r:id="rId70"/>
    <p:sldId id="441" r:id="rId71"/>
    <p:sldId id="443" r:id="rId72"/>
    <p:sldId id="444" r:id="rId73"/>
    <p:sldId id="446" r:id="rId74"/>
    <p:sldId id="445" r:id="rId75"/>
    <p:sldId id="447" r:id="rId76"/>
    <p:sldId id="448" r:id="rId77"/>
    <p:sldId id="449" r:id="rId78"/>
    <p:sldId id="450" r:id="rId79"/>
    <p:sldId id="451" r:id="rId80"/>
    <p:sldId id="452" r:id="rId81"/>
    <p:sldId id="362" r:id="rId82"/>
    <p:sldId id="363" r:id="rId83"/>
    <p:sldId id="455" r:id="rId84"/>
    <p:sldId id="454" r:id="rId85"/>
    <p:sldId id="456" r:id="rId86"/>
    <p:sldId id="457" r:id="rId87"/>
    <p:sldId id="364" r:id="rId88"/>
    <p:sldId id="365" r:id="rId89"/>
    <p:sldId id="458" r:id="rId90"/>
    <p:sldId id="461" r:id="rId91"/>
    <p:sldId id="459" r:id="rId92"/>
    <p:sldId id="460" r:id="rId93"/>
    <p:sldId id="462" r:id="rId94"/>
    <p:sldId id="463" r:id="rId95"/>
    <p:sldId id="464" r:id="rId96"/>
    <p:sldId id="466" r:id="rId97"/>
    <p:sldId id="467" r:id="rId98"/>
    <p:sldId id="465" r:id="rId99"/>
    <p:sldId id="468" r:id="rId100"/>
    <p:sldId id="366" r:id="rId101"/>
    <p:sldId id="367" r:id="rId102"/>
    <p:sldId id="469" r:id="rId103"/>
    <p:sldId id="470" r:id="rId104"/>
    <p:sldId id="471" r:id="rId105"/>
    <p:sldId id="472" r:id="rId106"/>
    <p:sldId id="473" r:id="rId107"/>
    <p:sldId id="474" r:id="rId108"/>
    <p:sldId id="475" r:id="rId109"/>
    <p:sldId id="476" r:id="rId110"/>
    <p:sldId id="477" r:id="rId111"/>
    <p:sldId id="478" r:id="rId112"/>
    <p:sldId id="479" r:id="rId113"/>
    <p:sldId id="480" r:id="rId114"/>
    <p:sldId id="481" r:id="rId115"/>
    <p:sldId id="368" r:id="rId116"/>
    <p:sldId id="369" r:id="rId117"/>
    <p:sldId id="482" r:id="rId118"/>
    <p:sldId id="483" r:id="rId119"/>
    <p:sldId id="484" r:id="rId120"/>
    <p:sldId id="488" r:id="rId121"/>
    <p:sldId id="489" r:id="rId122"/>
    <p:sldId id="485" r:id="rId123"/>
    <p:sldId id="486" r:id="rId124"/>
    <p:sldId id="487" r:id="rId125"/>
    <p:sldId id="490" r:id="rId126"/>
    <p:sldId id="491" r:id="rId127"/>
    <p:sldId id="492" r:id="rId1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6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02095-0A9F-4450-853C-1E417FC6D87B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C520B-0B46-4152-9368-257B61061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04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453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536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278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713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500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333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002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400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164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335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808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3549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7064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5408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1826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09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182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32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040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703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418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559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539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25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00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9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54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43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13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49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84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07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3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19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7000">
              <a:schemeClr val="bg1">
                <a:lumMod val="95000"/>
              </a:schemeClr>
            </a:gs>
            <a:gs pos="95000">
              <a:schemeClr val="bg1">
                <a:lumMod val="95000"/>
              </a:schemeClr>
            </a:gs>
            <a:gs pos="100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24E3E-551F-43C6-831F-FF63395BF3B9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49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14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image" Target="../media/image510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33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4" Type="http://schemas.openxmlformats.org/officeDocument/2006/relationships/image" Target="../media/image15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2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3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0.png"/><Relationship Id="rId13" Type="http://schemas.openxmlformats.org/officeDocument/2006/relationships/image" Target="../media/image825.png"/><Relationship Id="rId3" Type="http://schemas.openxmlformats.org/officeDocument/2006/relationships/image" Target="../media/image815.png"/><Relationship Id="rId7" Type="http://schemas.openxmlformats.org/officeDocument/2006/relationships/image" Target="../media/image819.png"/><Relationship Id="rId12" Type="http://schemas.openxmlformats.org/officeDocument/2006/relationships/image" Target="../media/image824.png"/><Relationship Id="rId2" Type="http://schemas.openxmlformats.org/officeDocument/2006/relationships/image" Target="../media/image8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8.png"/><Relationship Id="rId11" Type="http://schemas.openxmlformats.org/officeDocument/2006/relationships/image" Target="../media/image823.png"/><Relationship Id="rId5" Type="http://schemas.openxmlformats.org/officeDocument/2006/relationships/image" Target="../media/image817.png"/><Relationship Id="rId10" Type="http://schemas.openxmlformats.org/officeDocument/2006/relationships/image" Target="../media/image822.png"/><Relationship Id="rId4" Type="http://schemas.openxmlformats.org/officeDocument/2006/relationships/image" Target="../media/image816.png"/><Relationship Id="rId9" Type="http://schemas.openxmlformats.org/officeDocument/2006/relationships/image" Target="../media/image821.pn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9.png"/><Relationship Id="rId3" Type="http://schemas.openxmlformats.org/officeDocument/2006/relationships/image" Target="../media/image815.png"/><Relationship Id="rId7" Type="http://schemas.openxmlformats.org/officeDocument/2006/relationships/image" Target="../media/image828.png"/><Relationship Id="rId2" Type="http://schemas.openxmlformats.org/officeDocument/2006/relationships/image" Target="../media/image8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7.png"/><Relationship Id="rId5" Type="http://schemas.openxmlformats.org/officeDocument/2006/relationships/image" Target="../media/image826.png"/><Relationship Id="rId4" Type="http://schemas.openxmlformats.org/officeDocument/2006/relationships/image" Target="../media/image816.png"/><Relationship Id="rId9" Type="http://schemas.openxmlformats.org/officeDocument/2006/relationships/image" Target="../media/image830.pn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0.png"/><Relationship Id="rId13" Type="http://schemas.openxmlformats.org/officeDocument/2006/relationships/image" Target="../media/image839.png"/><Relationship Id="rId3" Type="http://schemas.openxmlformats.org/officeDocument/2006/relationships/image" Target="../media/image815.png"/><Relationship Id="rId7" Type="http://schemas.openxmlformats.org/officeDocument/2006/relationships/image" Target="../media/image834.png"/><Relationship Id="rId12" Type="http://schemas.openxmlformats.org/officeDocument/2006/relationships/image" Target="../media/image838.png"/><Relationship Id="rId2" Type="http://schemas.openxmlformats.org/officeDocument/2006/relationships/image" Target="../media/image8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3.png"/><Relationship Id="rId11" Type="http://schemas.openxmlformats.org/officeDocument/2006/relationships/image" Target="../media/image837.png"/><Relationship Id="rId5" Type="http://schemas.openxmlformats.org/officeDocument/2006/relationships/image" Target="../media/image832.png"/><Relationship Id="rId10" Type="http://schemas.openxmlformats.org/officeDocument/2006/relationships/image" Target="../media/image836.png"/><Relationship Id="rId4" Type="http://schemas.openxmlformats.org/officeDocument/2006/relationships/image" Target="../media/image816.png"/><Relationship Id="rId9" Type="http://schemas.openxmlformats.org/officeDocument/2006/relationships/image" Target="../media/image835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5.png"/><Relationship Id="rId2" Type="http://schemas.openxmlformats.org/officeDocument/2006/relationships/image" Target="../media/image8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1.png"/><Relationship Id="rId5" Type="http://schemas.openxmlformats.org/officeDocument/2006/relationships/image" Target="../media/image840.png"/><Relationship Id="rId4" Type="http://schemas.openxmlformats.org/officeDocument/2006/relationships/image" Target="../media/image816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2.png"/><Relationship Id="rId4" Type="http://schemas.openxmlformats.org/officeDocument/2006/relationships/image" Target="../media/image8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14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7.png"/><Relationship Id="rId5" Type="http://schemas.openxmlformats.org/officeDocument/2006/relationships/image" Target="../media/image77.png"/><Relationship Id="rId10" Type="http://schemas.openxmlformats.org/officeDocument/2006/relationships/image" Target="../media/image86.png"/><Relationship Id="rId4" Type="http://schemas.openxmlformats.org/officeDocument/2006/relationships/image" Target="../media/image15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7.png"/><Relationship Id="rId13" Type="http://schemas.openxmlformats.org/officeDocument/2006/relationships/image" Target="../media/image852.png"/><Relationship Id="rId3" Type="http://schemas.openxmlformats.org/officeDocument/2006/relationships/image" Target="../media/image815.png"/><Relationship Id="rId7" Type="http://schemas.openxmlformats.org/officeDocument/2006/relationships/image" Target="../media/image846.png"/><Relationship Id="rId12" Type="http://schemas.openxmlformats.org/officeDocument/2006/relationships/image" Target="../media/image851.png"/><Relationship Id="rId2" Type="http://schemas.openxmlformats.org/officeDocument/2006/relationships/image" Target="../media/image8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5.png"/><Relationship Id="rId11" Type="http://schemas.openxmlformats.org/officeDocument/2006/relationships/image" Target="../media/image850.png"/><Relationship Id="rId5" Type="http://schemas.openxmlformats.org/officeDocument/2006/relationships/image" Target="../media/image844.png"/><Relationship Id="rId15" Type="http://schemas.openxmlformats.org/officeDocument/2006/relationships/image" Target="../media/image854.png"/><Relationship Id="rId10" Type="http://schemas.openxmlformats.org/officeDocument/2006/relationships/image" Target="../media/image849.png"/><Relationship Id="rId4" Type="http://schemas.openxmlformats.org/officeDocument/2006/relationships/image" Target="../media/image816.png"/><Relationship Id="rId9" Type="http://schemas.openxmlformats.org/officeDocument/2006/relationships/image" Target="../media/image848.png"/><Relationship Id="rId14" Type="http://schemas.openxmlformats.org/officeDocument/2006/relationships/image" Target="../media/image853.png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7.png"/><Relationship Id="rId13" Type="http://schemas.openxmlformats.org/officeDocument/2006/relationships/image" Target="../media/image857.png"/><Relationship Id="rId3" Type="http://schemas.openxmlformats.org/officeDocument/2006/relationships/image" Target="../media/image815.png"/><Relationship Id="rId7" Type="http://schemas.openxmlformats.org/officeDocument/2006/relationships/image" Target="../media/image846.png"/><Relationship Id="rId12" Type="http://schemas.openxmlformats.org/officeDocument/2006/relationships/image" Target="../media/image856.png"/><Relationship Id="rId2" Type="http://schemas.openxmlformats.org/officeDocument/2006/relationships/image" Target="../media/image8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5.png"/><Relationship Id="rId11" Type="http://schemas.openxmlformats.org/officeDocument/2006/relationships/image" Target="../media/image855.png"/><Relationship Id="rId5" Type="http://schemas.openxmlformats.org/officeDocument/2006/relationships/image" Target="../media/image844.png"/><Relationship Id="rId15" Type="http://schemas.openxmlformats.org/officeDocument/2006/relationships/image" Target="../media/image859.png"/><Relationship Id="rId10" Type="http://schemas.openxmlformats.org/officeDocument/2006/relationships/image" Target="../media/image849.png"/><Relationship Id="rId4" Type="http://schemas.openxmlformats.org/officeDocument/2006/relationships/image" Target="../media/image816.png"/><Relationship Id="rId9" Type="http://schemas.openxmlformats.org/officeDocument/2006/relationships/image" Target="../media/image848.png"/><Relationship Id="rId14" Type="http://schemas.openxmlformats.org/officeDocument/2006/relationships/image" Target="../media/image858.png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7.png"/><Relationship Id="rId13" Type="http://schemas.openxmlformats.org/officeDocument/2006/relationships/image" Target="../media/image863.png"/><Relationship Id="rId3" Type="http://schemas.openxmlformats.org/officeDocument/2006/relationships/image" Target="../media/image815.png"/><Relationship Id="rId7" Type="http://schemas.openxmlformats.org/officeDocument/2006/relationships/image" Target="../media/image846.png"/><Relationship Id="rId12" Type="http://schemas.openxmlformats.org/officeDocument/2006/relationships/image" Target="../media/image862.png"/><Relationship Id="rId2" Type="http://schemas.openxmlformats.org/officeDocument/2006/relationships/image" Target="../media/image8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5.png"/><Relationship Id="rId11" Type="http://schemas.openxmlformats.org/officeDocument/2006/relationships/image" Target="../media/image861.png"/><Relationship Id="rId5" Type="http://schemas.openxmlformats.org/officeDocument/2006/relationships/image" Target="../media/image844.png"/><Relationship Id="rId15" Type="http://schemas.openxmlformats.org/officeDocument/2006/relationships/image" Target="../media/image865.png"/><Relationship Id="rId10" Type="http://schemas.openxmlformats.org/officeDocument/2006/relationships/image" Target="../media/image860.png"/><Relationship Id="rId4" Type="http://schemas.openxmlformats.org/officeDocument/2006/relationships/image" Target="../media/image816.png"/><Relationship Id="rId9" Type="http://schemas.openxmlformats.org/officeDocument/2006/relationships/image" Target="../media/image848.png"/><Relationship Id="rId14" Type="http://schemas.openxmlformats.org/officeDocument/2006/relationships/image" Target="../media/image864.pn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8.png"/><Relationship Id="rId13" Type="http://schemas.openxmlformats.org/officeDocument/2006/relationships/image" Target="../media/image873.png"/><Relationship Id="rId3" Type="http://schemas.openxmlformats.org/officeDocument/2006/relationships/image" Target="../media/image815.png"/><Relationship Id="rId7" Type="http://schemas.openxmlformats.org/officeDocument/2006/relationships/image" Target="../media/image867.png"/><Relationship Id="rId12" Type="http://schemas.openxmlformats.org/officeDocument/2006/relationships/image" Target="../media/image872.png"/><Relationship Id="rId2" Type="http://schemas.openxmlformats.org/officeDocument/2006/relationships/image" Target="../media/image8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6.png"/><Relationship Id="rId11" Type="http://schemas.openxmlformats.org/officeDocument/2006/relationships/image" Target="../media/image871.png"/><Relationship Id="rId5" Type="http://schemas.openxmlformats.org/officeDocument/2006/relationships/image" Target="../media/image865.png"/><Relationship Id="rId10" Type="http://schemas.openxmlformats.org/officeDocument/2006/relationships/image" Target="../media/image870.png"/><Relationship Id="rId4" Type="http://schemas.openxmlformats.org/officeDocument/2006/relationships/image" Target="../media/image816.png"/><Relationship Id="rId9" Type="http://schemas.openxmlformats.org/officeDocument/2006/relationships/image" Target="../media/image869.png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6.png"/><Relationship Id="rId3" Type="http://schemas.openxmlformats.org/officeDocument/2006/relationships/image" Target="../media/image815.png"/><Relationship Id="rId7" Type="http://schemas.openxmlformats.org/officeDocument/2006/relationships/image" Target="../media/image875.png"/><Relationship Id="rId2" Type="http://schemas.openxmlformats.org/officeDocument/2006/relationships/image" Target="../media/image8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4.png"/><Relationship Id="rId5" Type="http://schemas.openxmlformats.org/officeDocument/2006/relationships/image" Target="../media/image865.png"/><Relationship Id="rId4" Type="http://schemas.openxmlformats.org/officeDocument/2006/relationships/image" Target="../media/image816.pn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8.png"/><Relationship Id="rId2" Type="http://schemas.openxmlformats.org/officeDocument/2006/relationships/image" Target="../media/image8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0.png"/><Relationship Id="rId4" Type="http://schemas.openxmlformats.org/officeDocument/2006/relationships/image" Target="../media/image879.png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6.png"/><Relationship Id="rId3" Type="http://schemas.openxmlformats.org/officeDocument/2006/relationships/image" Target="../media/image881.png"/><Relationship Id="rId7" Type="http://schemas.openxmlformats.org/officeDocument/2006/relationships/image" Target="../media/image885.png"/><Relationship Id="rId2" Type="http://schemas.openxmlformats.org/officeDocument/2006/relationships/image" Target="../media/image8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4.png"/><Relationship Id="rId5" Type="http://schemas.openxmlformats.org/officeDocument/2006/relationships/image" Target="../media/image883.png"/><Relationship Id="rId4" Type="http://schemas.openxmlformats.org/officeDocument/2006/relationships/image" Target="../media/image882.png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2.png"/><Relationship Id="rId13" Type="http://schemas.openxmlformats.org/officeDocument/2006/relationships/image" Target="../media/image897.png"/><Relationship Id="rId18" Type="http://schemas.openxmlformats.org/officeDocument/2006/relationships/image" Target="../media/image902.png"/><Relationship Id="rId26" Type="http://schemas.openxmlformats.org/officeDocument/2006/relationships/image" Target="../media/image910.png"/><Relationship Id="rId3" Type="http://schemas.openxmlformats.org/officeDocument/2006/relationships/image" Target="../media/image887.png"/><Relationship Id="rId21" Type="http://schemas.openxmlformats.org/officeDocument/2006/relationships/image" Target="../media/image905.png"/><Relationship Id="rId7" Type="http://schemas.openxmlformats.org/officeDocument/2006/relationships/image" Target="../media/image891.png"/><Relationship Id="rId12" Type="http://schemas.openxmlformats.org/officeDocument/2006/relationships/image" Target="../media/image896.png"/><Relationship Id="rId17" Type="http://schemas.openxmlformats.org/officeDocument/2006/relationships/image" Target="../media/image901.png"/><Relationship Id="rId25" Type="http://schemas.openxmlformats.org/officeDocument/2006/relationships/image" Target="../media/image909.png"/><Relationship Id="rId2" Type="http://schemas.openxmlformats.org/officeDocument/2006/relationships/image" Target="../media/image877.png"/><Relationship Id="rId16" Type="http://schemas.openxmlformats.org/officeDocument/2006/relationships/image" Target="../media/image900.png"/><Relationship Id="rId20" Type="http://schemas.openxmlformats.org/officeDocument/2006/relationships/image" Target="../media/image9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0.png"/><Relationship Id="rId11" Type="http://schemas.openxmlformats.org/officeDocument/2006/relationships/image" Target="../media/image895.png"/><Relationship Id="rId24" Type="http://schemas.openxmlformats.org/officeDocument/2006/relationships/image" Target="../media/image908.png"/><Relationship Id="rId5" Type="http://schemas.openxmlformats.org/officeDocument/2006/relationships/image" Target="../media/image889.png"/><Relationship Id="rId15" Type="http://schemas.openxmlformats.org/officeDocument/2006/relationships/image" Target="../media/image899.png"/><Relationship Id="rId23" Type="http://schemas.openxmlformats.org/officeDocument/2006/relationships/image" Target="../media/image907.png"/><Relationship Id="rId10" Type="http://schemas.openxmlformats.org/officeDocument/2006/relationships/image" Target="../media/image894.png"/><Relationship Id="rId19" Type="http://schemas.openxmlformats.org/officeDocument/2006/relationships/image" Target="../media/image903.png"/><Relationship Id="rId4" Type="http://schemas.openxmlformats.org/officeDocument/2006/relationships/image" Target="../media/image888.png"/><Relationship Id="rId9" Type="http://schemas.openxmlformats.org/officeDocument/2006/relationships/image" Target="../media/image893.png"/><Relationship Id="rId14" Type="http://schemas.openxmlformats.org/officeDocument/2006/relationships/image" Target="../media/image898.png"/><Relationship Id="rId22" Type="http://schemas.openxmlformats.org/officeDocument/2006/relationships/image" Target="../media/image906.png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7.png"/><Relationship Id="rId3" Type="http://schemas.openxmlformats.org/officeDocument/2006/relationships/image" Target="../media/image912.png"/><Relationship Id="rId7" Type="http://schemas.openxmlformats.org/officeDocument/2006/relationships/image" Target="../media/image916.png"/><Relationship Id="rId2" Type="http://schemas.openxmlformats.org/officeDocument/2006/relationships/image" Target="../media/image9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5.png"/><Relationship Id="rId5" Type="http://schemas.openxmlformats.org/officeDocument/2006/relationships/image" Target="../media/image914.png"/><Relationship Id="rId10" Type="http://schemas.openxmlformats.org/officeDocument/2006/relationships/image" Target="../media/image919.png"/><Relationship Id="rId4" Type="http://schemas.openxmlformats.org/officeDocument/2006/relationships/image" Target="../media/image913.png"/><Relationship Id="rId9" Type="http://schemas.openxmlformats.org/officeDocument/2006/relationships/image" Target="../media/image9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5.png"/><Relationship Id="rId13" Type="http://schemas.openxmlformats.org/officeDocument/2006/relationships/image" Target="../media/image930.png"/><Relationship Id="rId3" Type="http://schemas.openxmlformats.org/officeDocument/2006/relationships/image" Target="../media/image920.png"/><Relationship Id="rId7" Type="http://schemas.openxmlformats.org/officeDocument/2006/relationships/image" Target="../media/image924.png"/><Relationship Id="rId12" Type="http://schemas.openxmlformats.org/officeDocument/2006/relationships/image" Target="../media/image929.png"/><Relationship Id="rId17" Type="http://schemas.openxmlformats.org/officeDocument/2006/relationships/image" Target="../media/image934.png"/><Relationship Id="rId2" Type="http://schemas.openxmlformats.org/officeDocument/2006/relationships/image" Target="../media/image911.png"/><Relationship Id="rId16" Type="http://schemas.openxmlformats.org/officeDocument/2006/relationships/image" Target="../media/image9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3.png"/><Relationship Id="rId11" Type="http://schemas.openxmlformats.org/officeDocument/2006/relationships/image" Target="../media/image928.png"/><Relationship Id="rId5" Type="http://schemas.openxmlformats.org/officeDocument/2006/relationships/image" Target="../media/image922.png"/><Relationship Id="rId15" Type="http://schemas.openxmlformats.org/officeDocument/2006/relationships/image" Target="../media/image932.png"/><Relationship Id="rId10" Type="http://schemas.openxmlformats.org/officeDocument/2006/relationships/image" Target="../media/image927.png"/><Relationship Id="rId4" Type="http://schemas.openxmlformats.org/officeDocument/2006/relationships/image" Target="../media/image921.png"/><Relationship Id="rId9" Type="http://schemas.openxmlformats.org/officeDocument/2006/relationships/image" Target="../media/image926.png"/><Relationship Id="rId14" Type="http://schemas.openxmlformats.org/officeDocument/2006/relationships/image" Target="../media/image931.png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0.png"/><Relationship Id="rId13" Type="http://schemas.openxmlformats.org/officeDocument/2006/relationships/image" Target="../media/image943.png"/><Relationship Id="rId18" Type="http://schemas.openxmlformats.org/officeDocument/2006/relationships/image" Target="../media/image948.png"/><Relationship Id="rId3" Type="http://schemas.openxmlformats.org/officeDocument/2006/relationships/image" Target="../media/image935.png"/><Relationship Id="rId7" Type="http://schemas.openxmlformats.org/officeDocument/2006/relationships/image" Target="../media/image939.png"/><Relationship Id="rId12" Type="http://schemas.openxmlformats.org/officeDocument/2006/relationships/image" Target="../media/image942.png"/><Relationship Id="rId17" Type="http://schemas.openxmlformats.org/officeDocument/2006/relationships/image" Target="../media/image947.png"/><Relationship Id="rId2" Type="http://schemas.openxmlformats.org/officeDocument/2006/relationships/image" Target="../media/image911.png"/><Relationship Id="rId16" Type="http://schemas.openxmlformats.org/officeDocument/2006/relationships/image" Target="../media/image946.png"/><Relationship Id="rId20" Type="http://schemas.openxmlformats.org/officeDocument/2006/relationships/image" Target="../media/image9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8.png"/><Relationship Id="rId11" Type="http://schemas.openxmlformats.org/officeDocument/2006/relationships/image" Target="../media/image941.png"/><Relationship Id="rId5" Type="http://schemas.openxmlformats.org/officeDocument/2006/relationships/image" Target="../media/image937.png"/><Relationship Id="rId15" Type="http://schemas.openxmlformats.org/officeDocument/2006/relationships/image" Target="../media/image945.png"/><Relationship Id="rId10" Type="http://schemas.openxmlformats.org/officeDocument/2006/relationships/image" Target="../media/image934.png"/><Relationship Id="rId19" Type="http://schemas.openxmlformats.org/officeDocument/2006/relationships/image" Target="../media/image949.png"/><Relationship Id="rId4" Type="http://schemas.openxmlformats.org/officeDocument/2006/relationships/image" Target="../media/image936.png"/><Relationship Id="rId9" Type="http://schemas.openxmlformats.org/officeDocument/2006/relationships/image" Target="../media/image933.png"/><Relationship Id="rId14" Type="http://schemas.openxmlformats.org/officeDocument/2006/relationships/image" Target="../media/image944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2.png"/><Relationship Id="rId7" Type="http://schemas.openxmlformats.org/officeDocument/2006/relationships/image" Target="../media/image956.png"/><Relationship Id="rId2" Type="http://schemas.openxmlformats.org/officeDocument/2006/relationships/image" Target="../media/image9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5.png"/><Relationship Id="rId5" Type="http://schemas.openxmlformats.org/officeDocument/2006/relationships/image" Target="../media/image954.png"/><Relationship Id="rId4" Type="http://schemas.openxmlformats.org/officeDocument/2006/relationships/image" Target="../media/image953.png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3.png"/><Relationship Id="rId3" Type="http://schemas.openxmlformats.org/officeDocument/2006/relationships/image" Target="../media/image958.png"/><Relationship Id="rId7" Type="http://schemas.openxmlformats.org/officeDocument/2006/relationships/image" Target="../media/image962.png"/><Relationship Id="rId2" Type="http://schemas.openxmlformats.org/officeDocument/2006/relationships/image" Target="../media/image9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1.png"/><Relationship Id="rId5" Type="http://schemas.openxmlformats.org/officeDocument/2006/relationships/image" Target="../media/image960.png"/><Relationship Id="rId4" Type="http://schemas.openxmlformats.org/officeDocument/2006/relationships/image" Target="../media/image959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5.png"/><Relationship Id="rId2" Type="http://schemas.openxmlformats.org/officeDocument/2006/relationships/image" Target="../media/image9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6.png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1.png"/><Relationship Id="rId3" Type="http://schemas.openxmlformats.org/officeDocument/2006/relationships/image" Target="../media/image967.png"/><Relationship Id="rId7" Type="http://schemas.openxmlformats.org/officeDocument/2006/relationships/image" Target="../media/image970.png"/><Relationship Id="rId2" Type="http://schemas.openxmlformats.org/officeDocument/2006/relationships/image" Target="../media/image9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8.png"/><Relationship Id="rId5" Type="http://schemas.openxmlformats.org/officeDocument/2006/relationships/image" Target="../media/image969.png"/><Relationship Id="rId4" Type="http://schemas.openxmlformats.org/officeDocument/2006/relationships/image" Target="../media/image968.png"/><Relationship Id="rId9" Type="http://schemas.openxmlformats.org/officeDocument/2006/relationships/image" Target="../media/image972.png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7.png"/><Relationship Id="rId13" Type="http://schemas.openxmlformats.org/officeDocument/2006/relationships/image" Target="../media/image982.png"/><Relationship Id="rId18" Type="http://schemas.openxmlformats.org/officeDocument/2006/relationships/image" Target="../media/image987.png"/><Relationship Id="rId26" Type="http://schemas.openxmlformats.org/officeDocument/2006/relationships/image" Target="../media/image995.png"/><Relationship Id="rId3" Type="http://schemas.openxmlformats.org/officeDocument/2006/relationships/image" Target="../media/image967.png"/><Relationship Id="rId21" Type="http://schemas.openxmlformats.org/officeDocument/2006/relationships/image" Target="../media/image990.png"/><Relationship Id="rId7" Type="http://schemas.openxmlformats.org/officeDocument/2006/relationships/image" Target="../media/image976.png"/><Relationship Id="rId12" Type="http://schemas.openxmlformats.org/officeDocument/2006/relationships/image" Target="../media/image981.png"/><Relationship Id="rId17" Type="http://schemas.openxmlformats.org/officeDocument/2006/relationships/image" Target="../media/image986.png"/><Relationship Id="rId25" Type="http://schemas.openxmlformats.org/officeDocument/2006/relationships/image" Target="../media/image994.png"/><Relationship Id="rId2" Type="http://schemas.openxmlformats.org/officeDocument/2006/relationships/image" Target="../media/image964.png"/><Relationship Id="rId16" Type="http://schemas.openxmlformats.org/officeDocument/2006/relationships/image" Target="../media/image985.png"/><Relationship Id="rId20" Type="http://schemas.openxmlformats.org/officeDocument/2006/relationships/image" Target="../media/image9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5.png"/><Relationship Id="rId11" Type="http://schemas.openxmlformats.org/officeDocument/2006/relationships/image" Target="../media/image980.png"/><Relationship Id="rId24" Type="http://schemas.openxmlformats.org/officeDocument/2006/relationships/image" Target="../media/image993.png"/><Relationship Id="rId5" Type="http://schemas.openxmlformats.org/officeDocument/2006/relationships/image" Target="../media/image974.png"/><Relationship Id="rId15" Type="http://schemas.openxmlformats.org/officeDocument/2006/relationships/image" Target="../media/image984.png"/><Relationship Id="rId23" Type="http://schemas.openxmlformats.org/officeDocument/2006/relationships/image" Target="../media/image992.png"/><Relationship Id="rId10" Type="http://schemas.openxmlformats.org/officeDocument/2006/relationships/image" Target="../media/image979.png"/><Relationship Id="rId19" Type="http://schemas.openxmlformats.org/officeDocument/2006/relationships/image" Target="../media/image988.png"/><Relationship Id="rId4" Type="http://schemas.openxmlformats.org/officeDocument/2006/relationships/image" Target="../media/image973.png"/><Relationship Id="rId9" Type="http://schemas.openxmlformats.org/officeDocument/2006/relationships/image" Target="../media/image978.png"/><Relationship Id="rId14" Type="http://schemas.openxmlformats.org/officeDocument/2006/relationships/image" Target="../media/image983.png"/><Relationship Id="rId22" Type="http://schemas.openxmlformats.org/officeDocument/2006/relationships/image" Target="../media/image991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6.png"/><Relationship Id="rId2" Type="http://schemas.openxmlformats.org/officeDocument/2006/relationships/image" Target="../media/image96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101.png"/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10" Type="http://schemas.openxmlformats.org/officeDocument/2006/relationships/image" Target="../media/image104.png"/><Relationship Id="rId4" Type="http://schemas.openxmlformats.org/officeDocument/2006/relationships/image" Target="../media/image93.png"/><Relationship Id="rId9" Type="http://schemas.openxmlformats.org/officeDocument/2006/relationships/image" Target="../media/image10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3" Type="http://schemas.openxmlformats.org/officeDocument/2006/relationships/image" Target="../media/image92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" Type="http://schemas.openxmlformats.org/officeDocument/2006/relationships/image" Target="../media/image105.png"/><Relationship Id="rId16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10.png"/><Relationship Id="rId5" Type="http://schemas.openxmlformats.org/officeDocument/2006/relationships/image" Target="../media/image94.png"/><Relationship Id="rId15" Type="http://schemas.openxmlformats.org/officeDocument/2006/relationships/image" Target="../media/image114.png"/><Relationship Id="rId10" Type="http://schemas.openxmlformats.org/officeDocument/2006/relationships/image" Target="../media/image109.png"/><Relationship Id="rId4" Type="http://schemas.openxmlformats.org/officeDocument/2006/relationships/image" Target="../media/image93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18" Type="http://schemas.openxmlformats.org/officeDocument/2006/relationships/image" Target="../media/image127.png"/><Relationship Id="rId3" Type="http://schemas.openxmlformats.org/officeDocument/2006/relationships/image" Target="../media/image92.png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17" Type="http://schemas.openxmlformats.org/officeDocument/2006/relationships/image" Target="../media/image112.png"/><Relationship Id="rId2" Type="http://schemas.openxmlformats.org/officeDocument/2006/relationships/image" Target="../media/image105.png"/><Relationship Id="rId16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21.png"/><Relationship Id="rId5" Type="http://schemas.openxmlformats.org/officeDocument/2006/relationships/image" Target="../media/image94.png"/><Relationship Id="rId15" Type="http://schemas.openxmlformats.org/officeDocument/2006/relationships/image" Target="../media/image125.png"/><Relationship Id="rId10" Type="http://schemas.openxmlformats.org/officeDocument/2006/relationships/image" Target="../media/image120.png"/><Relationship Id="rId4" Type="http://schemas.openxmlformats.org/officeDocument/2006/relationships/image" Target="../media/image93.png"/><Relationship Id="rId9" Type="http://schemas.openxmlformats.org/officeDocument/2006/relationships/image" Target="../media/image119.png"/><Relationship Id="rId14" Type="http://schemas.openxmlformats.org/officeDocument/2006/relationships/image" Target="../media/image1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3.png"/><Relationship Id="rId3" Type="http://schemas.openxmlformats.org/officeDocument/2006/relationships/image" Target="../media/image92.png"/><Relationship Id="rId7" Type="http://schemas.openxmlformats.org/officeDocument/2006/relationships/image" Target="../media/image128.png"/><Relationship Id="rId12" Type="http://schemas.openxmlformats.org/officeDocument/2006/relationships/image" Target="../media/image132.png"/><Relationship Id="rId2" Type="http://schemas.openxmlformats.org/officeDocument/2006/relationships/image" Target="../media/image105.png"/><Relationship Id="rId16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31.png"/><Relationship Id="rId5" Type="http://schemas.openxmlformats.org/officeDocument/2006/relationships/image" Target="../media/image94.png"/><Relationship Id="rId15" Type="http://schemas.openxmlformats.org/officeDocument/2006/relationships/image" Target="../media/image135.png"/><Relationship Id="rId10" Type="http://schemas.openxmlformats.org/officeDocument/2006/relationships/image" Target="../media/image130.png"/><Relationship Id="rId4" Type="http://schemas.openxmlformats.org/officeDocument/2006/relationships/image" Target="../media/image93.png"/><Relationship Id="rId9" Type="http://schemas.openxmlformats.org/officeDocument/2006/relationships/image" Target="../media/image112.png"/><Relationship Id="rId14" Type="http://schemas.openxmlformats.org/officeDocument/2006/relationships/image" Target="../media/image1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92.png"/><Relationship Id="rId7" Type="http://schemas.openxmlformats.org/officeDocument/2006/relationships/image" Target="../media/image112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9" Type="http://schemas.openxmlformats.org/officeDocument/2006/relationships/image" Target="../media/image1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92.png"/><Relationship Id="rId7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7" Type="http://schemas.openxmlformats.org/officeDocument/2006/relationships/image" Target="../media/image20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png"/><Relationship Id="rId5" Type="http://schemas.openxmlformats.org/officeDocument/2006/relationships/image" Target="../media/image20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42.png"/><Relationship Id="rId7" Type="http://schemas.openxmlformats.org/officeDocument/2006/relationships/image" Target="../media/image20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png"/><Relationship Id="rId5" Type="http://schemas.openxmlformats.org/officeDocument/2006/relationships/image" Target="../media/image202.png"/><Relationship Id="rId10" Type="http://schemas.openxmlformats.org/officeDocument/2006/relationships/image" Target="../media/image207.png"/><Relationship Id="rId9" Type="http://schemas.openxmlformats.org/officeDocument/2006/relationships/image" Target="../media/image14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7" Type="http://schemas.openxmlformats.org/officeDocument/2006/relationships/image" Target="../media/image2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09.png"/><Relationship Id="rId4" Type="http://schemas.openxmlformats.org/officeDocument/2006/relationships/image" Target="../media/image20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4.png"/><Relationship Id="rId7" Type="http://schemas.openxmlformats.org/officeDocument/2006/relationships/image" Target="../media/image148.png"/><Relationship Id="rId12" Type="http://schemas.openxmlformats.org/officeDocument/2006/relationships/image" Target="../media/image15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11" Type="http://schemas.openxmlformats.org/officeDocument/2006/relationships/image" Target="../media/image152.png"/><Relationship Id="rId5" Type="http://schemas.openxmlformats.org/officeDocument/2006/relationships/image" Target="../media/image146.png"/><Relationship Id="rId15" Type="http://schemas.openxmlformats.org/officeDocument/2006/relationships/image" Target="../media/image156.png"/><Relationship Id="rId10" Type="http://schemas.openxmlformats.org/officeDocument/2006/relationships/image" Target="../media/image151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Relationship Id="rId14" Type="http://schemas.openxmlformats.org/officeDocument/2006/relationships/image" Target="../media/image1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165.png"/><Relationship Id="rId3" Type="http://schemas.openxmlformats.org/officeDocument/2006/relationships/image" Target="../media/image245.png"/><Relationship Id="rId7" Type="http://schemas.openxmlformats.org/officeDocument/2006/relationships/image" Target="../media/image249.png"/><Relationship Id="rId1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8.png"/><Relationship Id="rId11" Type="http://schemas.openxmlformats.org/officeDocument/2006/relationships/image" Target="../media/image163.png"/><Relationship Id="rId5" Type="http://schemas.openxmlformats.org/officeDocument/2006/relationships/image" Target="../media/image247.png"/><Relationship Id="rId15" Type="http://schemas.openxmlformats.org/officeDocument/2006/relationships/image" Target="../media/image167.png"/><Relationship Id="rId10" Type="http://schemas.openxmlformats.org/officeDocument/2006/relationships/image" Target="../media/image162.png"/><Relationship Id="rId4" Type="http://schemas.openxmlformats.org/officeDocument/2006/relationships/image" Target="../media/image246.png"/><Relationship Id="rId9" Type="http://schemas.openxmlformats.org/officeDocument/2006/relationships/image" Target="../media/image251.png"/><Relationship Id="rId14" Type="http://schemas.openxmlformats.org/officeDocument/2006/relationships/image" Target="../media/image16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13" Type="http://schemas.openxmlformats.org/officeDocument/2006/relationships/image" Target="../media/image172.png"/><Relationship Id="rId18" Type="http://schemas.openxmlformats.org/officeDocument/2006/relationships/image" Target="../media/image177.png"/><Relationship Id="rId3" Type="http://schemas.openxmlformats.org/officeDocument/2006/relationships/image" Target="../media/image168.png"/><Relationship Id="rId7" Type="http://schemas.openxmlformats.org/officeDocument/2006/relationships/image" Target="../media/image162.png"/><Relationship Id="rId12" Type="http://schemas.openxmlformats.org/officeDocument/2006/relationships/image" Target="../media/image167.png"/><Relationship Id="rId17" Type="http://schemas.openxmlformats.org/officeDocument/2006/relationships/image" Target="../media/image17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11" Type="http://schemas.openxmlformats.org/officeDocument/2006/relationships/image" Target="../media/image166.png"/><Relationship Id="rId5" Type="http://schemas.openxmlformats.org/officeDocument/2006/relationships/image" Target="../media/image170.png"/><Relationship Id="rId15" Type="http://schemas.openxmlformats.org/officeDocument/2006/relationships/image" Target="../media/image174.png"/><Relationship Id="rId10" Type="http://schemas.openxmlformats.org/officeDocument/2006/relationships/image" Target="../media/image165.png"/><Relationship Id="rId19" Type="http://schemas.openxmlformats.org/officeDocument/2006/relationships/image" Target="../media/image178.png"/><Relationship Id="rId4" Type="http://schemas.openxmlformats.org/officeDocument/2006/relationships/image" Target="../media/image169.png"/><Relationship Id="rId9" Type="http://schemas.openxmlformats.org/officeDocument/2006/relationships/image" Target="../media/image164.png"/><Relationship Id="rId14" Type="http://schemas.openxmlformats.org/officeDocument/2006/relationships/image" Target="../media/image17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13" Type="http://schemas.openxmlformats.org/officeDocument/2006/relationships/image" Target="../media/image183.png"/><Relationship Id="rId3" Type="http://schemas.openxmlformats.org/officeDocument/2006/relationships/image" Target="../media/image162.png"/><Relationship Id="rId7" Type="http://schemas.openxmlformats.org/officeDocument/2006/relationships/image" Target="../media/image166.png"/><Relationship Id="rId12" Type="http://schemas.openxmlformats.org/officeDocument/2006/relationships/image" Target="../media/image18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11" Type="http://schemas.openxmlformats.org/officeDocument/2006/relationships/image" Target="../media/image181.png"/><Relationship Id="rId5" Type="http://schemas.openxmlformats.org/officeDocument/2006/relationships/image" Target="../media/image164.png"/><Relationship Id="rId15" Type="http://schemas.openxmlformats.org/officeDocument/2006/relationships/image" Target="../media/image185.png"/><Relationship Id="rId10" Type="http://schemas.openxmlformats.org/officeDocument/2006/relationships/image" Target="../media/image180.png"/><Relationship Id="rId4" Type="http://schemas.openxmlformats.org/officeDocument/2006/relationships/image" Target="../media/image163.png"/><Relationship Id="rId9" Type="http://schemas.openxmlformats.org/officeDocument/2006/relationships/image" Target="../media/image179.png"/><Relationship Id="rId14" Type="http://schemas.openxmlformats.org/officeDocument/2006/relationships/image" Target="../media/image18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13" Type="http://schemas.openxmlformats.org/officeDocument/2006/relationships/image" Target="../media/image189.png"/><Relationship Id="rId3" Type="http://schemas.openxmlformats.org/officeDocument/2006/relationships/image" Target="../media/image162.png"/><Relationship Id="rId7" Type="http://schemas.openxmlformats.org/officeDocument/2006/relationships/image" Target="../media/image166.png"/><Relationship Id="rId12" Type="http://schemas.openxmlformats.org/officeDocument/2006/relationships/image" Target="../media/image188.png"/><Relationship Id="rId2" Type="http://schemas.openxmlformats.org/officeDocument/2006/relationships/image" Target="../media/image187.png"/><Relationship Id="rId16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11" Type="http://schemas.openxmlformats.org/officeDocument/2006/relationships/image" Target="../media/image185.png"/><Relationship Id="rId5" Type="http://schemas.openxmlformats.org/officeDocument/2006/relationships/image" Target="../media/image164.png"/><Relationship Id="rId15" Type="http://schemas.openxmlformats.org/officeDocument/2006/relationships/image" Target="../media/image191.png"/><Relationship Id="rId10" Type="http://schemas.openxmlformats.org/officeDocument/2006/relationships/image" Target="../media/image180.png"/><Relationship Id="rId4" Type="http://schemas.openxmlformats.org/officeDocument/2006/relationships/image" Target="../media/image163.png"/><Relationship Id="rId9" Type="http://schemas.openxmlformats.org/officeDocument/2006/relationships/image" Target="../media/image179.png"/><Relationship Id="rId14" Type="http://schemas.openxmlformats.org/officeDocument/2006/relationships/image" Target="../media/image19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13" Type="http://schemas.openxmlformats.org/officeDocument/2006/relationships/image" Target="../media/image186.png"/><Relationship Id="rId18" Type="http://schemas.openxmlformats.org/officeDocument/2006/relationships/image" Target="../media/image198.png"/><Relationship Id="rId3" Type="http://schemas.openxmlformats.org/officeDocument/2006/relationships/image" Target="../media/image162.png"/><Relationship Id="rId7" Type="http://schemas.openxmlformats.org/officeDocument/2006/relationships/image" Target="../media/image166.png"/><Relationship Id="rId12" Type="http://schemas.openxmlformats.org/officeDocument/2006/relationships/image" Target="../media/image193.png"/><Relationship Id="rId17" Type="http://schemas.openxmlformats.org/officeDocument/2006/relationships/image" Target="../media/image197.png"/><Relationship Id="rId2" Type="http://schemas.openxmlformats.org/officeDocument/2006/relationships/image" Target="../media/image192.png"/><Relationship Id="rId16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11" Type="http://schemas.openxmlformats.org/officeDocument/2006/relationships/image" Target="../media/image185.png"/><Relationship Id="rId5" Type="http://schemas.openxmlformats.org/officeDocument/2006/relationships/image" Target="../media/image164.png"/><Relationship Id="rId15" Type="http://schemas.openxmlformats.org/officeDocument/2006/relationships/image" Target="../media/image195.png"/><Relationship Id="rId10" Type="http://schemas.openxmlformats.org/officeDocument/2006/relationships/image" Target="../media/image180.png"/><Relationship Id="rId19" Type="http://schemas.openxmlformats.org/officeDocument/2006/relationships/image" Target="../media/image199.png"/><Relationship Id="rId4" Type="http://schemas.openxmlformats.org/officeDocument/2006/relationships/image" Target="../media/image163.png"/><Relationship Id="rId9" Type="http://schemas.openxmlformats.org/officeDocument/2006/relationships/image" Target="../media/image179.png"/><Relationship Id="rId14" Type="http://schemas.openxmlformats.org/officeDocument/2006/relationships/image" Target="../media/image19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13" Type="http://schemas.openxmlformats.org/officeDocument/2006/relationships/image" Target="../media/image186.png"/><Relationship Id="rId18" Type="http://schemas.openxmlformats.org/officeDocument/2006/relationships/image" Target="../media/image215.png"/><Relationship Id="rId3" Type="http://schemas.openxmlformats.org/officeDocument/2006/relationships/image" Target="../media/image162.png"/><Relationship Id="rId7" Type="http://schemas.openxmlformats.org/officeDocument/2006/relationships/image" Target="../media/image166.png"/><Relationship Id="rId12" Type="http://schemas.openxmlformats.org/officeDocument/2006/relationships/image" Target="../media/image201.png"/><Relationship Id="rId17" Type="http://schemas.openxmlformats.org/officeDocument/2006/relationships/image" Target="../media/image214.png"/><Relationship Id="rId2" Type="http://schemas.openxmlformats.org/officeDocument/2006/relationships/image" Target="../media/image200.png"/><Relationship Id="rId16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11" Type="http://schemas.openxmlformats.org/officeDocument/2006/relationships/image" Target="../media/image185.png"/><Relationship Id="rId5" Type="http://schemas.openxmlformats.org/officeDocument/2006/relationships/image" Target="../media/image164.png"/><Relationship Id="rId15" Type="http://schemas.openxmlformats.org/officeDocument/2006/relationships/image" Target="../media/image206.png"/><Relationship Id="rId10" Type="http://schemas.openxmlformats.org/officeDocument/2006/relationships/image" Target="../media/image180.png"/><Relationship Id="rId19" Type="http://schemas.openxmlformats.org/officeDocument/2006/relationships/image" Target="../media/image216.png"/><Relationship Id="rId4" Type="http://schemas.openxmlformats.org/officeDocument/2006/relationships/image" Target="../media/image163.png"/><Relationship Id="rId9" Type="http://schemas.openxmlformats.org/officeDocument/2006/relationships/image" Target="../media/image179.png"/><Relationship Id="rId14" Type="http://schemas.openxmlformats.org/officeDocument/2006/relationships/image" Target="../media/image20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png"/><Relationship Id="rId13" Type="http://schemas.openxmlformats.org/officeDocument/2006/relationships/image" Target="../media/image230.png"/><Relationship Id="rId18" Type="http://schemas.openxmlformats.org/officeDocument/2006/relationships/image" Target="../media/image235.png"/><Relationship Id="rId3" Type="http://schemas.openxmlformats.org/officeDocument/2006/relationships/image" Target="../media/image219.png"/><Relationship Id="rId21" Type="http://schemas.openxmlformats.org/officeDocument/2006/relationships/image" Target="../media/image238.png"/><Relationship Id="rId7" Type="http://schemas.openxmlformats.org/officeDocument/2006/relationships/image" Target="../media/image224.png"/><Relationship Id="rId12" Type="http://schemas.openxmlformats.org/officeDocument/2006/relationships/image" Target="../media/image229.png"/><Relationship Id="rId17" Type="http://schemas.openxmlformats.org/officeDocument/2006/relationships/image" Target="../media/image234.png"/><Relationship Id="rId2" Type="http://schemas.openxmlformats.org/officeDocument/2006/relationships/image" Target="../media/image220.png"/><Relationship Id="rId16" Type="http://schemas.openxmlformats.org/officeDocument/2006/relationships/image" Target="../media/image233.png"/><Relationship Id="rId20" Type="http://schemas.openxmlformats.org/officeDocument/2006/relationships/image" Target="../media/image2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3.png"/><Relationship Id="rId11" Type="http://schemas.openxmlformats.org/officeDocument/2006/relationships/image" Target="../media/image228.png"/><Relationship Id="rId5" Type="http://schemas.openxmlformats.org/officeDocument/2006/relationships/image" Target="../media/image222.png"/><Relationship Id="rId15" Type="http://schemas.openxmlformats.org/officeDocument/2006/relationships/image" Target="../media/image232.png"/><Relationship Id="rId10" Type="http://schemas.openxmlformats.org/officeDocument/2006/relationships/image" Target="../media/image227.png"/><Relationship Id="rId19" Type="http://schemas.openxmlformats.org/officeDocument/2006/relationships/image" Target="../media/image236.png"/><Relationship Id="rId4" Type="http://schemas.openxmlformats.org/officeDocument/2006/relationships/image" Target="../media/image221.png"/><Relationship Id="rId9" Type="http://schemas.openxmlformats.org/officeDocument/2006/relationships/image" Target="../media/image226.png"/><Relationship Id="rId14" Type="http://schemas.openxmlformats.org/officeDocument/2006/relationships/image" Target="../media/image231.png"/><Relationship Id="rId22" Type="http://schemas.openxmlformats.org/officeDocument/2006/relationships/image" Target="../media/image23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png"/><Relationship Id="rId13" Type="http://schemas.openxmlformats.org/officeDocument/2006/relationships/image" Target="../media/image255.png"/><Relationship Id="rId18" Type="http://schemas.openxmlformats.org/officeDocument/2006/relationships/image" Target="../media/image260.png"/><Relationship Id="rId3" Type="http://schemas.openxmlformats.org/officeDocument/2006/relationships/image" Target="../media/image219.png"/><Relationship Id="rId7" Type="http://schemas.openxmlformats.org/officeDocument/2006/relationships/image" Target="../media/image244.png"/><Relationship Id="rId12" Type="http://schemas.openxmlformats.org/officeDocument/2006/relationships/image" Target="../media/image232.png"/><Relationship Id="rId17" Type="http://schemas.openxmlformats.org/officeDocument/2006/relationships/image" Target="../media/image259.png"/><Relationship Id="rId2" Type="http://schemas.openxmlformats.org/officeDocument/2006/relationships/image" Target="../media/image240.png"/><Relationship Id="rId16" Type="http://schemas.openxmlformats.org/officeDocument/2006/relationships/image" Target="../media/image258.png"/><Relationship Id="rId20" Type="http://schemas.openxmlformats.org/officeDocument/2006/relationships/image" Target="../media/image2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3.png"/><Relationship Id="rId11" Type="http://schemas.openxmlformats.org/officeDocument/2006/relationships/image" Target="../media/image231.png"/><Relationship Id="rId5" Type="http://schemas.openxmlformats.org/officeDocument/2006/relationships/image" Target="../media/image242.png"/><Relationship Id="rId15" Type="http://schemas.openxmlformats.org/officeDocument/2006/relationships/image" Target="../media/image257.png"/><Relationship Id="rId10" Type="http://schemas.openxmlformats.org/officeDocument/2006/relationships/image" Target="../media/image254.png"/><Relationship Id="rId19" Type="http://schemas.openxmlformats.org/officeDocument/2006/relationships/image" Target="../media/image261.png"/><Relationship Id="rId4" Type="http://schemas.openxmlformats.org/officeDocument/2006/relationships/image" Target="../media/image241.png"/><Relationship Id="rId9" Type="http://schemas.openxmlformats.org/officeDocument/2006/relationships/image" Target="../media/image253.png"/><Relationship Id="rId14" Type="http://schemas.openxmlformats.org/officeDocument/2006/relationships/image" Target="../media/image25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8.png"/><Relationship Id="rId3" Type="http://schemas.openxmlformats.org/officeDocument/2006/relationships/image" Target="../media/image263.png"/><Relationship Id="rId7" Type="http://schemas.openxmlformats.org/officeDocument/2006/relationships/image" Target="../media/image267.pn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6.png"/><Relationship Id="rId5" Type="http://schemas.openxmlformats.org/officeDocument/2006/relationships/image" Target="../media/image265.png"/><Relationship Id="rId4" Type="http://schemas.openxmlformats.org/officeDocument/2006/relationships/image" Target="../media/image26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4.png"/><Relationship Id="rId13" Type="http://schemas.openxmlformats.org/officeDocument/2006/relationships/image" Target="../media/image279.png"/><Relationship Id="rId18" Type="http://schemas.openxmlformats.org/officeDocument/2006/relationships/image" Target="../media/image284.png"/><Relationship Id="rId3" Type="http://schemas.openxmlformats.org/officeDocument/2006/relationships/image" Target="../media/image219.png"/><Relationship Id="rId7" Type="http://schemas.openxmlformats.org/officeDocument/2006/relationships/image" Target="../media/image273.png"/><Relationship Id="rId12" Type="http://schemas.openxmlformats.org/officeDocument/2006/relationships/image" Target="../media/image278.png"/><Relationship Id="rId17" Type="http://schemas.openxmlformats.org/officeDocument/2006/relationships/image" Target="../media/image283.png"/><Relationship Id="rId2" Type="http://schemas.openxmlformats.org/officeDocument/2006/relationships/image" Target="../media/image269.png"/><Relationship Id="rId16" Type="http://schemas.openxmlformats.org/officeDocument/2006/relationships/image" Target="../media/image2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2.png"/><Relationship Id="rId11" Type="http://schemas.openxmlformats.org/officeDocument/2006/relationships/image" Target="../media/image277.png"/><Relationship Id="rId5" Type="http://schemas.openxmlformats.org/officeDocument/2006/relationships/image" Target="../media/image271.png"/><Relationship Id="rId15" Type="http://schemas.openxmlformats.org/officeDocument/2006/relationships/image" Target="../media/image281.png"/><Relationship Id="rId10" Type="http://schemas.openxmlformats.org/officeDocument/2006/relationships/image" Target="../media/image276.png"/><Relationship Id="rId4" Type="http://schemas.openxmlformats.org/officeDocument/2006/relationships/image" Target="../media/image270.png"/><Relationship Id="rId9" Type="http://schemas.openxmlformats.org/officeDocument/2006/relationships/image" Target="../media/image275.png"/><Relationship Id="rId14" Type="http://schemas.openxmlformats.org/officeDocument/2006/relationships/image" Target="../media/image28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png"/><Relationship Id="rId3" Type="http://schemas.openxmlformats.org/officeDocument/2006/relationships/image" Target="../media/image270.png"/><Relationship Id="rId7" Type="http://schemas.openxmlformats.org/officeDocument/2006/relationships/image" Target="../media/image285.pn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3.png"/><Relationship Id="rId11" Type="http://schemas.openxmlformats.org/officeDocument/2006/relationships/image" Target="../media/image289.png"/><Relationship Id="rId5" Type="http://schemas.openxmlformats.org/officeDocument/2006/relationships/image" Target="../media/image272.png"/><Relationship Id="rId10" Type="http://schemas.openxmlformats.org/officeDocument/2006/relationships/image" Target="../media/image288.png"/><Relationship Id="rId4" Type="http://schemas.openxmlformats.org/officeDocument/2006/relationships/image" Target="../media/image271.png"/><Relationship Id="rId9" Type="http://schemas.openxmlformats.org/officeDocument/2006/relationships/image" Target="../media/image28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png"/><Relationship Id="rId13" Type="http://schemas.openxmlformats.org/officeDocument/2006/relationships/image" Target="../media/image295.png"/><Relationship Id="rId3" Type="http://schemas.openxmlformats.org/officeDocument/2006/relationships/image" Target="../media/image219.png"/><Relationship Id="rId7" Type="http://schemas.openxmlformats.org/officeDocument/2006/relationships/image" Target="../media/image273.png"/><Relationship Id="rId12" Type="http://schemas.openxmlformats.org/officeDocument/2006/relationships/image" Target="../media/image294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2.png"/><Relationship Id="rId11" Type="http://schemas.openxmlformats.org/officeDocument/2006/relationships/image" Target="../media/image293.png"/><Relationship Id="rId5" Type="http://schemas.openxmlformats.org/officeDocument/2006/relationships/image" Target="../media/image271.png"/><Relationship Id="rId10" Type="http://schemas.openxmlformats.org/officeDocument/2006/relationships/image" Target="../media/image292.png"/><Relationship Id="rId4" Type="http://schemas.openxmlformats.org/officeDocument/2006/relationships/image" Target="../media/image270.png"/><Relationship Id="rId9" Type="http://schemas.openxmlformats.org/officeDocument/2006/relationships/image" Target="../media/image29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0.png"/><Relationship Id="rId13" Type="http://schemas.openxmlformats.org/officeDocument/2006/relationships/image" Target="../media/image1100.png"/><Relationship Id="rId18" Type="http://schemas.openxmlformats.org/officeDocument/2006/relationships/image" Target="../media/image300.png"/><Relationship Id="rId7" Type="http://schemas.openxmlformats.org/officeDocument/2006/relationships/image" Target="../media/image1210.png"/><Relationship Id="rId12" Type="http://schemas.openxmlformats.org/officeDocument/2006/relationships/image" Target="../media/image1260.png"/><Relationship Id="rId17" Type="http://schemas.openxmlformats.org/officeDocument/2006/relationships/image" Target="../media/image29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6.png"/><Relationship Id="rId11" Type="http://schemas.openxmlformats.org/officeDocument/2006/relationships/image" Target="../media/image1250.png"/><Relationship Id="rId5" Type="http://schemas.openxmlformats.org/officeDocument/2006/relationships/image" Target="../media/image1190.png"/><Relationship Id="rId15" Type="http://schemas.openxmlformats.org/officeDocument/2006/relationships/image" Target="../media/image297.png"/><Relationship Id="rId10" Type="http://schemas.openxmlformats.org/officeDocument/2006/relationships/image" Target="../media/image1240.png"/><Relationship Id="rId9" Type="http://schemas.openxmlformats.org/officeDocument/2006/relationships/image" Target="../media/image1230.png"/><Relationship Id="rId14" Type="http://schemas.openxmlformats.org/officeDocument/2006/relationships/image" Target="../media/image127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4.png"/><Relationship Id="rId13" Type="http://schemas.openxmlformats.org/officeDocument/2006/relationships/image" Target="../media/image2340.png"/><Relationship Id="rId18" Type="http://schemas.openxmlformats.org/officeDocument/2006/relationships/image" Target="../media/image309.png"/><Relationship Id="rId7" Type="http://schemas.openxmlformats.org/officeDocument/2006/relationships/image" Target="../media/image303.png"/><Relationship Id="rId12" Type="http://schemas.openxmlformats.org/officeDocument/2006/relationships/image" Target="../media/image307.png"/><Relationship Id="rId17" Type="http://schemas.openxmlformats.org/officeDocument/2006/relationships/image" Target="../media/image30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2.png"/><Relationship Id="rId11" Type="http://schemas.openxmlformats.org/officeDocument/2006/relationships/image" Target="../media/image2320.png"/><Relationship Id="rId5" Type="http://schemas.openxmlformats.org/officeDocument/2006/relationships/image" Target="../media/image301.png"/><Relationship Id="rId15" Type="http://schemas.openxmlformats.org/officeDocument/2006/relationships/image" Target="../media/image2360.png"/><Relationship Id="rId10" Type="http://schemas.openxmlformats.org/officeDocument/2006/relationships/image" Target="../media/image306.png"/><Relationship Id="rId19" Type="http://schemas.openxmlformats.org/officeDocument/2006/relationships/image" Target="../media/image310.png"/><Relationship Id="rId4" Type="http://schemas.openxmlformats.org/officeDocument/2006/relationships/image" Target="../media/image2250.png"/><Relationship Id="rId9" Type="http://schemas.openxmlformats.org/officeDocument/2006/relationships/image" Target="../media/image305.png"/><Relationship Id="rId14" Type="http://schemas.openxmlformats.org/officeDocument/2006/relationships/image" Target="../media/image235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4.png"/><Relationship Id="rId13" Type="http://schemas.openxmlformats.org/officeDocument/2006/relationships/image" Target="../media/image2980.png"/><Relationship Id="rId18" Type="http://schemas.openxmlformats.org/officeDocument/2006/relationships/image" Target="../media/image315.png"/><Relationship Id="rId7" Type="http://schemas.openxmlformats.org/officeDocument/2006/relationships/image" Target="../media/image303.png"/><Relationship Id="rId12" Type="http://schemas.openxmlformats.org/officeDocument/2006/relationships/image" Target="../media/image313.png"/><Relationship Id="rId17" Type="http://schemas.openxmlformats.org/officeDocument/2006/relationships/image" Target="../media/image31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0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2.png"/><Relationship Id="rId11" Type="http://schemas.openxmlformats.org/officeDocument/2006/relationships/image" Target="../media/image2320.png"/><Relationship Id="rId5" Type="http://schemas.openxmlformats.org/officeDocument/2006/relationships/image" Target="../media/image301.png"/><Relationship Id="rId15" Type="http://schemas.openxmlformats.org/officeDocument/2006/relationships/image" Target="../media/image2990.png"/><Relationship Id="rId10" Type="http://schemas.openxmlformats.org/officeDocument/2006/relationships/image" Target="../media/image312.png"/><Relationship Id="rId19" Type="http://schemas.openxmlformats.org/officeDocument/2006/relationships/image" Target="../media/image316.png"/><Relationship Id="rId4" Type="http://schemas.openxmlformats.org/officeDocument/2006/relationships/image" Target="../media/image2940.png"/><Relationship Id="rId9" Type="http://schemas.openxmlformats.org/officeDocument/2006/relationships/image" Target="../media/image311.png"/><Relationship Id="rId14" Type="http://schemas.openxmlformats.org/officeDocument/2006/relationships/image" Target="../media/image235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4.png"/><Relationship Id="rId13" Type="http://schemas.openxmlformats.org/officeDocument/2006/relationships/image" Target="../media/image3220.png"/><Relationship Id="rId18" Type="http://schemas.openxmlformats.org/officeDocument/2006/relationships/image" Target="../media/image322.png"/><Relationship Id="rId7" Type="http://schemas.openxmlformats.org/officeDocument/2006/relationships/image" Target="../media/image303.png"/><Relationship Id="rId12" Type="http://schemas.openxmlformats.org/officeDocument/2006/relationships/image" Target="../media/image320.png"/><Relationship Id="rId17" Type="http://schemas.openxmlformats.org/officeDocument/2006/relationships/image" Target="../media/image32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7.png"/><Relationship Id="rId11" Type="http://schemas.openxmlformats.org/officeDocument/2006/relationships/image" Target="../media/image2320.png"/><Relationship Id="rId5" Type="http://schemas.openxmlformats.org/officeDocument/2006/relationships/image" Target="../media/image301.png"/><Relationship Id="rId15" Type="http://schemas.openxmlformats.org/officeDocument/2006/relationships/image" Target="../media/image3230.png"/><Relationship Id="rId10" Type="http://schemas.openxmlformats.org/officeDocument/2006/relationships/image" Target="../media/image319.png"/><Relationship Id="rId19" Type="http://schemas.openxmlformats.org/officeDocument/2006/relationships/image" Target="../media/image323.png"/><Relationship Id="rId4" Type="http://schemas.openxmlformats.org/officeDocument/2006/relationships/image" Target="../media/image3180.png"/><Relationship Id="rId9" Type="http://schemas.openxmlformats.org/officeDocument/2006/relationships/image" Target="../media/image318.png"/><Relationship Id="rId14" Type="http://schemas.openxmlformats.org/officeDocument/2006/relationships/image" Target="../media/image235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9.png"/><Relationship Id="rId3" Type="http://schemas.openxmlformats.org/officeDocument/2006/relationships/image" Target="../media/image324.png"/><Relationship Id="rId7" Type="http://schemas.openxmlformats.org/officeDocument/2006/relationships/image" Target="../media/image3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7.png"/><Relationship Id="rId5" Type="http://schemas.openxmlformats.org/officeDocument/2006/relationships/image" Target="../media/image326.png"/><Relationship Id="rId4" Type="http://schemas.openxmlformats.org/officeDocument/2006/relationships/image" Target="../media/image325.png"/><Relationship Id="rId9" Type="http://schemas.openxmlformats.org/officeDocument/2006/relationships/image" Target="../media/image33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5.png"/><Relationship Id="rId13" Type="http://schemas.openxmlformats.org/officeDocument/2006/relationships/image" Target="../media/image340.png"/><Relationship Id="rId18" Type="http://schemas.openxmlformats.org/officeDocument/2006/relationships/image" Target="../media/image345.png"/><Relationship Id="rId3" Type="http://schemas.openxmlformats.org/officeDocument/2006/relationships/image" Target="../media/image331.png"/><Relationship Id="rId21" Type="http://schemas.openxmlformats.org/officeDocument/2006/relationships/image" Target="../media/image348.png"/><Relationship Id="rId7" Type="http://schemas.openxmlformats.org/officeDocument/2006/relationships/image" Target="../media/image334.png"/><Relationship Id="rId12" Type="http://schemas.openxmlformats.org/officeDocument/2006/relationships/image" Target="../media/image339.png"/><Relationship Id="rId17" Type="http://schemas.openxmlformats.org/officeDocument/2006/relationships/image" Target="../media/image344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43.png"/><Relationship Id="rId20" Type="http://schemas.openxmlformats.org/officeDocument/2006/relationships/image" Target="../media/image3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0.png"/><Relationship Id="rId11" Type="http://schemas.openxmlformats.org/officeDocument/2006/relationships/image" Target="../media/image338.png"/><Relationship Id="rId5" Type="http://schemas.openxmlformats.org/officeDocument/2006/relationships/image" Target="../media/image333.png"/><Relationship Id="rId15" Type="http://schemas.openxmlformats.org/officeDocument/2006/relationships/image" Target="../media/image342.png"/><Relationship Id="rId10" Type="http://schemas.openxmlformats.org/officeDocument/2006/relationships/image" Target="../media/image337.png"/><Relationship Id="rId19" Type="http://schemas.openxmlformats.org/officeDocument/2006/relationships/image" Target="../media/image346.png"/><Relationship Id="rId4" Type="http://schemas.openxmlformats.org/officeDocument/2006/relationships/image" Target="../media/image332.png"/><Relationship Id="rId9" Type="http://schemas.openxmlformats.org/officeDocument/2006/relationships/image" Target="../media/image336.png"/><Relationship Id="rId14" Type="http://schemas.openxmlformats.org/officeDocument/2006/relationships/image" Target="../media/image3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9.png"/><Relationship Id="rId7" Type="http://schemas.openxmlformats.org/officeDocument/2006/relationships/image" Target="../media/image3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2.png"/><Relationship Id="rId5" Type="http://schemas.openxmlformats.org/officeDocument/2006/relationships/image" Target="../media/image351.png"/><Relationship Id="rId4" Type="http://schemas.openxmlformats.org/officeDocument/2006/relationships/image" Target="../media/image35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image" Target="../media/image365.png"/><Relationship Id="rId18" Type="http://schemas.openxmlformats.org/officeDocument/2006/relationships/image" Target="../media/image370.png"/><Relationship Id="rId3" Type="http://schemas.openxmlformats.org/officeDocument/2006/relationships/image" Target="../media/image355.png"/><Relationship Id="rId21" Type="http://schemas.openxmlformats.org/officeDocument/2006/relationships/image" Target="../media/image373.png"/><Relationship Id="rId7" Type="http://schemas.openxmlformats.org/officeDocument/2006/relationships/image" Target="../media/image359.png"/><Relationship Id="rId12" Type="http://schemas.openxmlformats.org/officeDocument/2006/relationships/image" Target="../media/image364.png"/><Relationship Id="rId17" Type="http://schemas.openxmlformats.org/officeDocument/2006/relationships/image" Target="../media/image369.png"/><Relationship Id="rId2" Type="http://schemas.openxmlformats.org/officeDocument/2006/relationships/image" Target="../media/image354.png"/><Relationship Id="rId16" Type="http://schemas.openxmlformats.org/officeDocument/2006/relationships/image" Target="../media/image368.png"/><Relationship Id="rId20" Type="http://schemas.openxmlformats.org/officeDocument/2006/relationships/image" Target="../media/image3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8.png"/><Relationship Id="rId11" Type="http://schemas.openxmlformats.org/officeDocument/2006/relationships/image" Target="../media/image363.png"/><Relationship Id="rId5" Type="http://schemas.openxmlformats.org/officeDocument/2006/relationships/image" Target="../media/image357.png"/><Relationship Id="rId15" Type="http://schemas.openxmlformats.org/officeDocument/2006/relationships/image" Target="../media/image367.png"/><Relationship Id="rId23" Type="http://schemas.openxmlformats.org/officeDocument/2006/relationships/image" Target="../media/image375.png"/><Relationship Id="rId10" Type="http://schemas.openxmlformats.org/officeDocument/2006/relationships/image" Target="../media/image362.png"/><Relationship Id="rId19" Type="http://schemas.openxmlformats.org/officeDocument/2006/relationships/image" Target="../media/image371.png"/><Relationship Id="rId4" Type="http://schemas.openxmlformats.org/officeDocument/2006/relationships/image" Target="../media/image356.png"/><Relationship Id="rId9" Type="http://schemas.openxmlformats.org/officeDocument/2006/relationships/image" Target="../media/image361.png"/><Relationship Id="rId14" Type="http://schemas.openxmlformats.org/officeDocument/2006/relationships/image" Target="../media/image366.png"/><Relationship Id="rId22" Type="http://schemas.openxmlformats.org/officeDocument/2006/relationships/image" Target="../media/image37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7.png"/><Relationship Id="rId13" Type="http://schemas.openxmlformats.org/officeDocument/2006/relationships/image" Target="../media/image382.png"/><Relationship Id="rId18" Type="http://schemas.openxmlformats.org/officeDocument/2006/relationships/image" Target="../media/image387.png"/><Relationship Id="rId3" Type="http://schemas.openxmlformats.org/officeDocument/2006/relationships/image" Target="../media/image355.png"/><Relationship Id="rId21" Type="http://schemas.openxmlformats.org/officeDocument/2006/relationships/image" Target="../media/image390.png"/><Relationship Id="rId7" Type="http://schemas.openxmlformats.org/officeDocument/2006/relationships/image" Target="../media/image376.png"/><Relationship Id="rId12" Type="http://schemas.openxmlformats.org/officeDocument/2006/relationships/image" Target="../media/image381.png"/><Relationship Id="rId17" Type="http://schemas.openxmlformats.org/officeDocument/2006/relationships/image" Target="../media/image386.png"/><Relationship Id="rId2" Type="http://schemas.openxmlformats.org/officeDocument/2006/relationships/image" Target="../media/image354.png"/><Relationship Id="rId16" Type="http://schemas.openxmlformats.org/officeDocument/2006/relationships/image" Target="../media/image385.png"/><Relationship Id="rId20" Type="http://schemas.openxmlformats.org/officeDocument/2006/relationships/image" Target="../media/image3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8.png"/><Relationship Id="rId11" Type="http://schemas.openxmlformats.org/officeDocument/2006/relationships/image" Target="../media/image380.png"/><Relationship Id="rId5" Type="http://schemas.openxmlformats.org/officeDocument/2006/relationships/image" Target="../media/image357.png"/><Relationship Id="rId15" Type="http://schemas.openxmlformats.org/officeDocument/2006/relationships/image" Target="../media/image384.png"/><Relationship Id="rId10" Type="http://schemas.openxmlformats.org/officeDocument/2006/relationships/image" Target="../media/image379.png"/><Relationship Id="rId19" Type="http://schemas.openxmlformats.org/officeDocument/2006/relationships/image" Target="../media/image388.png"/><Relationship Id="rId4" Type="http://schemas.openxmlformats.org/officeDocument/2006/relationships/image" Target="../media/image356.png"/><Relationship Id="rId9" Type="http://schemas.openxmlformats.org/officeDocument/2006/relationships/image" Target="../media/image378.png"/><Relationship Id="rId14" Type="http://schemas.openxmlformats.org/officeDocument/2006/relationships/image" Target="../media/image383.png"/><Relationship Id="rId22" Type="http://schemas.openxmlformats.org/officeDocument/2006/relationships/image" Target="../media/image39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4.png"/><Relationship Id="rId13" Type="http://schemas.openxmlformats.org/officeDocument/2006/relationships/image" Target="../media/image399.png"/><Relationship Id="rId18" Type="http://schemas.openxmlformats.org/officeDocument/2006/relationships/image" Target="../media/image404.png"/><Relationship Id="rId26" Type="http://schemas.openxmlformats.org/officeDocument/2006/relationships/image" Target="../media/image411.png"/><Relationship Id="rId3" Type="http://schemas.openxmlformats.org/officeDocument/2006/relationships/image" Target="../media/image355.png"/><Relationship Id="rId21" Type="http://schemas.openxmlformats.org/officeDocument/2006/relationships/image" Target="../media/image368.png"/><Relationship Id="rId7" Type="http://schemas.openxmlformats.org/officeDocument/2006/relationships/image" Target="../media/image393.png"/><Relationship Id="rId12" Type="http://schemas.openxmlformats.org/officeDocument/2006/relationships/image" Target="../media/image398.png"/><Relationship Id="rId17" Type="http://schemas.openxmlformats.org/officeDocument/2006/relationships/image" Target="../media/image403.png"/><Relationship Id="rId25" Type="http://schemas.openxmlformats.org/officeDocument/2006/relationships/image" Target="../media/image410.png"/><Relationship Id="rId2" Type="http://schemas.openxmlformats.org/officeDocument/2006/relationships/image" Target="../media/image392.png"/><Relationship Id="rId16" Type="http://schemas.openxmlformats.org/officeDocument/2006/relationships/image" Target="../media/image402.png"/><Relationship Id="rId20" Type="http://schemas.openxmlformats.org/officeDocument/2006/relationships/image" Target="../media/image4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8.png"/><Relationship Id="rId11" Type="http://schemas.openxmlformats.org/officeDocument/2006/relationships/image" Target="../media/image397.png"/><Relationship Id="rId24" Type="http://schemas.openxmlformats.org/officeDocument/2006/relationships/image" Target="../media/image409.png"/><Relationship Id="rId5" Type="http://schemas.openxmlformats.org/officeDocument/2006/relationships/image" Target="../media/image357.png"/><Relationship Id="rId15" Type="http://schemas.openxmlformats.org/officeDocument/2006/relationships/image" Target="../media/image401.png"/><Relationship Id="rId23" Type="http://schemas.openxmlformats.org/officeDocument/2006/relationships/image" Target="../media/image408.png"/><Relationship Id="rId10" Type="http://schemas.openxmlformats.org/officeDocument/2006/relationships/image" Target="../media/image396.png"/><Relationship Id="rId19" Type="http://schemas.openxmlformats.org/officeDocument/2006/relationships/image" Target="../media/image405.png"/><Relationship Id="rId4" Type="http://schemas.openxmlformats.org/officeDocument/2006/relationships/image" Target="../media/image356.png"/><Relationship Id="rId9" Type="http://schemas.openxmlformats.org/officeDocument/2006/relationships/image" Target="../media/image395.png"/><Relationship Id="rId14" Type="http://schemas.openxmlformats.org/officeDocument/2006/relationships/image" Target="../media/image400.png"/><Relationship Id="rId22" Type="http://schemas.openxmlformats.org/officeDocument/2006/relationships/image" Target="../media/image407.png"/><Relationship Id="rId27" Type="http://schemas.openxmlformats.org/officeDocument/2006/relationships/image" Target="../media/image4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7.png"/><Relationship Id="rId18" Type="http://schemas.openxmlformats.org/officeDocument/2006/relationships/image" Target="../media/image31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26.png"/><Relationship Id="rId17" Type="http://schemas.openxmlformats.org/officeDocument/2006/relationships/image" Target="../media/image30.png"/><Relationship Id="rId2" Type="http://schemas.openxmlformats.org/officeDocument/2006/relationships/image" Target="../media/image9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5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24.png"/><Relationship Id="rId19" Type="http://schemas.openxmlformats.org/officeDocument/2006/relationships/image" Target="../media/image32.png"/><Relationship Id="rId4" Type="http://schemas.openxmlformats.org/officeDocument/2006/relationships/image" Target="../media/image11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5.png"/><Relationship Id="rId4" Type="http://schemas.openxmlformats.org/officeDocument/2006/relationships/image" Target="../media/image41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8.png"/><Relationship Id="rId13" Type="http://schemas.openxmlformats.org/officeDocument/2006/relationships/image" Target="../media/image423.png"/><Relationship Id="rId18" Type="http://schemas.openxmlformats.org/officeDocument/2006/relationships/image" Target="../media/image428.png"/><Relationship Id="rId3" Type="http://schemas.openxmlformats.org/officeDocument/2006/relationships/image" Target="../media/image416.png"/><Relationship Id="rId7" Type="http://schemas.openxmlformats.org/officeDocument/2006/relationships/image" Target="../media/image1720.png"/><Relationship Id="rId12" Type="http://schemas.openxmlformats.org/officeDocument/2006/relationships/image" Target="../media/image422.png"/><Relationship Id="rId17" Type="http://schemas.openxmlformats.org/officeDocument/2006/relationships/image" Target="../media/image427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26.png"/><Relationship Id="rId20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0.png"/><Relationship Id="rId11" Type="http://schemas.openxmlformats.org/officeDocument/2006/relationships/image" Target="../media/image421.png"/><Relationship Id="rId5" Type="http://schemas.openxmlformats.org/officeDocument/2006/relationships/image" Target="../media/image1700.png"/><Relationship Id="rId15" Type="http://schemas.openxmlformats.org/officeDocument/2006/relationships/image" Target="../media/image425.png"/><Relationship Id="rId10" Type="http://schemas.openxmlformats.org/officeDocument/2006/relationships/image" Target="../media/image420.png"/><Relationship Id="rId19" Type="http://schemas.openxmlformats.org/officeDocument/2006/relationships/image" Target="../media/image429.png"/><Relationship Id="rId4" Type="http://schemas.openxmlformats.org/officeDocument/2006/relationships/image" Target="../media/image417.png"/><Relationship Id="rId9" Type="http://schemas.openxmlformats.org/officeDocument/2006/relationships/image" Target="../media/image419.png"/><Relationship Id="rId14" Type="http://schemas.openxmlformats.org/officeDocument/2006/relationships/image" Target="../media/image42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0.png"/><Relationship Id="rId13" Type="http://schemas.openxmlformats.org/officeDocument/2006/relationships/image" Target="../media/image434.png"/><Relationship Id="rId18" Type="http://schemas.openxmlformats.org/officeDocument/2006/relationships/image" Target="../media/image1960.png"/><Relationship Id="rId21" Type="http://schemas.openxmlformats.org/officeDocument/2006/relationships/image" Target="../media/image416.png"/><Relationship Id="rId7" Type="http://schemas.openxmlformats.org/officeDocument/2006/relationships/image" Target="../media/image1720.png"/><Relationship Id="rId12" Type="http://schemas.openxmlformats.org/officeDocument/2006/relationships/image" Target="../media/image433.png"/><Relationship Id="rId17" Type="http://schemas.openxmlformats.org/officeDocument/2006/relationships/image" Target="../media/image436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940.png"/><Relationship Id="rId20" Type="http://schemas.openxmlformats.org/officeDocument/2006/relationships/image" Target="../media/image4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0.png"/><Relationship Id="rId11" Type="http://schemas.openxmlformats.org/officeDocument/2006/relationships/image" Target="../media/image1890.png"/><Relationship Id="rId5" Type="http://schemas.openxmlformats.org/officeDocument/2006/relationships/image" Target="../media/image1700.png"/><Relationship Id="rId15" Type="http://schemas.openxmlformats.org/officeDocument/2006/relationships/image" Target="../media/image435.png"/><Relationship Id="rId10" Type="http://schemas.openxmlformats.org/officeDocument/2006/relationships/image" Target="../media/image432.png"/><Relationship Id="rId19" Type="http://schemas.openxmlformats.org/officeDocument/2006/relationships/image" Target="../media/image1970.png"/><Relationship Id="rId9" Type="http://schemas.openxmlformats.org/officeDocument/2006/relationships/image" Target="../media/image431.png"/><Relationship Id="rId14" Type="http://schemas.openxmlformats.org/officeDocument/2006/relationships/image" Target="../media/image1920.png"/><Relationship Id="rId22" Type="http://schemas.openxmlformats.org/officeDocument/2006/relationships/image" Target="../media/image41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0.png"/><Relationship Id="rId7" Type="http://schemas.openxmlformats.org/officeDocument/2006/relationships/image" Target="../media/image4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0.png"/><Relationship Id="rId5" Type="http://schemas.openxmlformats.org/officeDocument/2006/relationships/image" Target="../media/image1670.png"/><Relationship Id="rId4" Type="http://schemas.openxmlformats.org/officeDocument/2006/relationships/image" Target="../media/image166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5.png"/><Relationship Id="rId13" Type="http://schemas.openxmlformats.org/officeDocument/2006/relationships/image" Target="../media/image450.png"/><Relationship Id="rId18" Type="http://schemas.openxmlformats.org/officeDocument/2006/relationships/image" Target="../media/image455.png"/><Relationship Id="rId3" Type="http://schemas.openxmlformats.org/officeDocument/2006/relationships/image" Target="../media/image440.png"/><Relationship Id="rId7" Type="http://schemas.openxmlformats.org/officeDocument/2006/relationships/image" Target="../media/image444.png"/><Relationship Id="rId12" Type="http://schemas.openxmlformats.org/officeDocument/2006/relationships/image" Target="../media/image449.png"/><Relationship Id="rId17" Type="http://schemas.openxmlformats.org/officeDocument/2006/relationships/image" Target="../media/image454.png"/><Relationship Id="rId2" Type="http://schemas.openxmlformats.org/officeDocument/2006/relationships/image" Target="../media/image4390.png"/><Relationship Id="rId16" Type="http://schemas.openxmlformats.org/officeDocument/2006/relationships/image" Target="../media/image4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3.png"/><Relationship Id="rId11" Type="http://schemas.openxmlformats.org/officeDocument/2006/relationships/image" Target="../media/image448.png"/><Relationship Id="rId5" Type="http://schemas.openxmlformats.org/officeDocument/2006/relationships/image" Target="../media/image442.png"/><Relationship Id="rId15" Type="http://schemas.openxmlformats.org/officeDocument/2006/relationships/image" Target="../media/image452.png"/><Relationship Id="rId10" Type="http://schemas.openxmlformats.org/officeDocument/2006/relationships/image" Target="../media/image447.png"/><Relationship Id="rId19" Type="http://schemas.openxmlformats.org/officeDocument/2006/relationships/image" Target="../media/image456.png"/><Relationship Id="rId4" Type="http://schemas.openxmlformats.org/officeDocument/2006/relationships/image" Target="../media/image441.png"/><Relationship Id="rId9" Type="http://schemas.openxmlformats.org/officeDocument/2006/relationships/image" Target="../media/image446.png"/><Relationship Id="rId14" Type="http://schemas.openxmlformats.org/officeDocument/2006/relationships/image" Target="../media/image451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9.png"/><Relationship Id="rId13" Type="http://schemas.openxmlformats.org/officeDocument/2006/relationships/image" Target="../media/image464.png"/><Relationship Id="rId18" Type="http://schemas.openxmlformats.org/officeDocument/2006/relationships/image" Target="../media/image469.png"/><Relationship Id="rId3" Type="http://schemas.openxmlformats.org/officeDocument/2006/relationships/image" Target="../media/image440.png"/><Relationship Id="rId21" Type="http://schemas.openxmlformats.org/officeDocument/2006/relationships/image" Target="../media/image472.png"/><Relationship Id="rId7" Type="http://schemas.openxmlformats.org/officeDocument/2006/relationships/image" Target="../media/image458.png"/><Relationship Id="rId12" Type="http://schemas.openxmlformats.org/officeDocument/2006/relationships/image" Target="../media/image463.png"/><Relationship Id="rId17" Type="http://schemas.openxmlformats.org/officeDocument/2006/relationships/image" Target="../media/image468.png"/><Relationship Id="rId2" Type="http://schemas.openxmlformats.org/officeDocument/2006/relationships/image" Target="../media/image457.png"/><Relationship Id="rId16" Type="http://schemas.openxmlformats.org/officeDocument/2006/relationships/image" Target="../media/image467.png"/><Relationship Id="rId20" Type="http://schemas.openxmlformats.org/officeDocument/2006/relationships/image" Target="../media/image4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3.png"/><Relationship Id="rId11" Type="http://schemas.openxmlformats.org/officeDocument/2006/relationships/image" Target="../media/image462.png"/><Relationship Id="rId5" Type="http://schemas.openxmlformats.org/officeDocument/2006/relationships/image" Target="../media/image442.png"/><Relationship Id="rId15" Type="http://schemas.openxmlformats.org/officeDocument/2006/relationships/image" Target="../media/image466.png"/><Relationship Id="rId10" Type="http://schemas.openxmlformats.org/officeDocument/2006/relationships/image" Target="../media/image461.png"/><Relationship Id="rId19" Type="http://schemas.openxmlformats.org/officeDocument/2006/relationships/image" Target="../media/image470.png"/><Relationship Id="rId4" Type="http://schemas.openxmlformats.org/officeDocument/2006/relationships/image" Target="../media/image441.png"/><Relationship Id="rId9" Type="http://schemas.openxmlformats.org/officeDocument/2006/relationships/image" Target="../media/image460.png"/><Relationship Id="rId14" Type="http://schemas.openxmlformats.org/officeDocument/2006/relationships/image" Target="../media/image465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4.png"/><Relationship Id="rId13" Type="http://schemas.openxmlformats.org/officeDocument/2006/relationships/image" Target="../media/image479.png"/><Relationship Id="rId3" Type="http://schemas.openxmlformats.org/officeDocument/2006/relationships/image" Target="../media/image440.png"/><Relationship Id="rId7" Type="http://schemas.openxmlformats.org/officeDocument/2006/relationships/image" Target="../media/image473.png"/><Relationship Id="rId12" Type="http://schemas.openxmlformats.org/officeDocument/2006/relationships/image" Target="../media/image478.png"/><Relationship Id="rId17" Type="http://schemas.openxmlformats.org/officeDocument/2006/relationships/image" Target="../media/image483.png"/><Relationship Id="rId2" Type="http://schemas.openxmlformats.org/officeDocument/2006/relationships/image" Target="../media/image457.png"/><Relationship Id="rId16" Type="http://schemas.openxmlformats.org/officeDocument/2006/relationships/image" Target="../media/image4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3.png"/><Relationship Id="rId11" Type="http://schemas.openxmlformats.org/officeDocument/2006/relationships/image" Target="../media/image477.png"/><Relationship Id="rId5" Type="http://schemas.openxmlformats.org/officeDocument/2006/relationships/image" Target="../media/image442.png"/><Relationship Id="rId15" Type="http://schemas.openxmlformats.org/officeDocument/2006/relationships/image" Target="../media/image481.png"/><Relationship Id="rId10" Type="http://schemas.openxmlformats.org/officeDocument/2006/relationships/image" Target="../media/image476.png"/><Relationship Id="rId4" Type="http://schemas.openxmlformats.org/officeDocument/2006/relationships/image" Target="../media/image441.png"/><Relationship Id="rId9" Type="http://schemas.openxmlformats.org/officeDocument/2006/relationships/image" Target="../media/image475.png"/><Relationship Id="rId14" Type="http://schemas.openxmlformats.org/officeDocument/2006/relationships/image" Target="../media/image48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5.png"/><Relationship Id="rId3" Type="http://schemas.openxmlformats.org/officeDocument/2006/relationships/image" Target="../media/image440.png"/><Relationship Id="rId7" Type="http://schemas.openxmlformats.org/officeDocument/2006/relationships/image" Target="../media/image484.png"/><Relationship Id="rId2" Type="http://schemas.openxmlformats.org/officeDocument/2006/relationships/image" Target="../media/image4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3.png"/><Relationship Id="rId11" Type="http://schemas.openxmlformats.org/officeDocument/2006/relationships/image" Target="../media/image488.png"/><Relationship Id="rId5" Type="http://schemas.openxmlformats.org/officeDocument/2006/relationships/image" Target="../media/image442.png"/><Relationship Id="rId10" Type="http://schemas.openxmlformats.org/officeDocument/2006/relationships/image" Target="../media/image487.png"/><Relationship Id="rId4" Type="http://schemas.openxmlformats.org/officeDocument/2006/relationships/image" Target="../media/image441.png"/><Relationship Id="rId9" Type="http://schemas.openxmlformats.org/officeDocument/2006/relationships/image" Target="../media/image48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14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15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5.png"/><Relationship Id="rId13" Type="http://schemas.openxmlformats.org/officeDocument/2006/relationships/image" Target="../media/image500.png"/><Relationship Id="rId18" Type="http://schemas.openxmlformats.org/officeDocument/2006/relationships/image" Target="../media/image505.png"/><Relationship Id="rId3" Type="http://schemas.openxmlformats.org/officeDocument/2006/relationships/image" Target="../media/image490.png"/><Relationship Id="rId7" Type="http://schemas.openxmlformats.org/officeDocument/2006/relationships/image" Target="../media/image494.png"/><Relationship Id="rId12" Type="http://schemas.openxmlformats.org/officeDocument/2006/relationships/image" Target="../media/image499.png"/><Relationship Id="rId17" Type="http://schemas.openxmlformats.org/officeDocument/2006/relationships/image" Target="../media/image504.png"/><Relationship Id="rId2" Type="http://schemas.openxmlformats.org/officeDocument/2006/relationships/image" Target="../media/image489.png"/><Relationship Id="rId16" Type="http://schemas.openxmlformats.org/officeDocument/2006/relationships/image" Target="../media/image5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3.png"/><Relationship Id="rId11" Type="http://schemas.openxmlformats.org/officeDocument/2006/relationships/image" Target="../media/image498.png"/><Relationship Id="rId5" Type="http://schemas.openxmlformats.org/officeDocument/2006/relationships/image" Target="../media/image492.png"/><Relationship Id="rId15" Type="http://schemas.openxmlformats.org/officeDocument/2006/relationships/image" Target="../media/image502.png"/><Relationship Id="rId10" Type="http://schemas.openxmlformats.org/officeDocument/2006/relationships/image" Target="../media/image497.png"/><Relationship Id="rId4" Type="http://schemas.openxmlformats.org/officeDocument/2006/relationships/image" Target="../media/image491.png"/><Relationship Id="rId9" Type="http://schemas.openxmlformats.org/officeDocument/2006/relationships/image" Target="../media/image496.png"/><Relationship Id="rId14" Type="http://schemas.openxmlformats.org/officeDocument/2006/relationships/image" Target="../media/image501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1.png"/><Relationship Id="rId13" Type="http://schemas.openxmlformats.org/officeDocument/2006/relationships/image" Target="../media/image32200.png"/><Relationship Id="rId18" Type="http://schemas.openxmlformats.org/officeDocument/2006/relationships/image" Target="../media/image490.png"/><Relationship Id="rId3" Type="http://schemas.openxmlformats.org/officeDocument/2006/relationships/image" Target="../media/image3500.png"/><Relationship Id="rId21" Type="http://schemas.openxmlformats.org/officeDocument/2006/relationships/image" Target="../media/image493.png"/><Relationship Id="rId7" Type="http://schemas.openxmlformats.org/officeDocument/2006/relationships/image" Target="../media/image509.png"/><Relationship Id="rId12" Type="http://schemas.openxmlformats.org/officeDocument/2006/relationships/image" Target="../media/image513.png"/><Relationship Id="rId17" Type="http://schemas.openxmlformats.org/officeDocument/2006/relationships/image" Target="../media/image514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32400.png"/><Relationship Id="rId20" Type="http://schemas.openxmlformats.org/officeDocument/2006/relationships/image" Target="../media/image4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8.png"/><Relationship Id="rId11" Type="http://schemas.openxmlformats.org/officeDocument/2006/relationships/image" Target="../media/image23200.png"/><Relationship Id="rId5" Type="http://schemas.openxmlformats.org/officeDocument/2006/relationships/image" Target="../media/image507.png"/><Relationship Id="rId15" Type="http://schemas.openxmlformats.org/officeDocument/2006/relationships/image" Target="../media/image3540.png"/><Relationship Id="rId23" Type="http://schemas.openxmlformats.org/officeDocument/2006/relationships/image" Target="../media/image515.png"/><Relationship Id="rId19" Type="http://schemas.openxmlformats.org/officeDocument/2006/relationships/image" Target="../media/image491.png"/><Relationship Id="rId4" Type="http://schemas.openxmlformats.org/officeDocument/2006/relationships/image" Target="../media/image506.png"/><Relationship Id="rId9" Type="http://schemas.openxmlformats.org/officeDocument/2006/relationships/image" Target="../media/image512.png"/><Relationship Id="rId14" Type="http://schemas.openxmlformats.org/officeDocument/2006/relationships/image" Target="../media/image23500.png"/><Relationship Id="rId22" Type="http://schemas.openxmlformats.org/officeDocument/2006/relationships/image" Target="../media/image505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8.png"/><Relationship Id="rId13" Type="http://schemas.openxmlformats.org/officeDocument/2006/relationships/image" Target="../media/image523.png"/><Relationship Id="rId3" Type="http://schemas.openxmlformats.org/officeDocument/2006/relationships/image" Target="../media/image490.png"/><Relationship Id="rId7" Type="http://schemas.openxmlformats.org/officeDocument/2006/relationships/image" Target="../media/image517.png"/><Relationship Id="rId12" Type="http://schemas.openxmlformats.org/officeDocument/2006/relationships/image" Target="../media/image522.png"/><Relationship Id="rId2" Type="http://schemas.openxmlformats.org/officeDocument/2006/relationships/image" Target="../media/image5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3.png"/><Relationship Id="rId11" Type="http://schemas.openxmlformats.org/officeDocument/2006/relationships/image" Target="../media/image521.png"/><Relationship Id="rId5" Type="http://schemas.openxmlformats.org/officeDocument/2006/relationships/image" Target="../media/image492.png"/><Relationship Id="rId15" Type="http://schemas.openxmlformats.org/officeDocument/2006/relationships/image" Target="../media/image525.png"/><Relationship Id="rId10" Type="http://schemas.openxmlformats.org/officeDocument/2006/relationships/image" Target="../media/image520.png"/><Relationship Id="rId4" Type="http://schemas.openxmlformats.org/officeDocument/2006/relationships/image" Target="../media/image491.png"/><Relationship Id="rId9" Type="http://schemas.openxmlformats.org/officeDocument/2006/relationships/image" Target="../media/image519.png"/><Relationship Id="rId14" Type="http://schemas.openxmlformats.org/officeDocument/2006/relationships/image" Target="../media/image524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6.png"/><Relationship Id="rId13" Type="http://schemas.openxmlformats.org/officeDocument/2006/relationships/image" Target="../media/image3770.png"/><Relationship Id="rId18" Type="http://schemas.openxmlformats.org/officeDocument/2006/relationships/image" Target="../media/image490.png"/><Relationship Id="rId3" Type="http://schemas.openxmlformats.org/officeDocument/2006/relationships/image" Target="../media/image3730.png"/><Relationship Id="rId21" Type="http://schemas.openxmlformats.org/officeDocument/2006/relationships/image" Target="../media/image493.png"/><Relationship Id="rId7" Type="http://schemas.openxmlformats.org/officeDocument/2006/relationships/image" Target="../media/image509.png"/><Relationship Id="rId12" Type="http://schemas.openxmlformats.org/officeDocument/2006/relationships/image" Target="../media/image528.png"/><Relationship Id="rId17" Type="http://schemas.openxmlformats.org/officeDocument/2006/relationships/image" Target="../media/image529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3790.png"/><Relationship Id="rId20" Type="http://schemas.openxmlformats.org/officeDocument/2006/relationships/image" Target="../media/image4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8.png"/><Relationship Id="rId11" Type="http://schemas.openxmlformats.org/officeDocument/2006/relationships/image" Target="../media/image23200.png"/><Relationship Id="rId5" Type="http://schemas.openxmlformats.org/officeDocument/2006/relationships/image" Target="../media/image507.png"/><Relationship Id="rId15" Type="http://schemas.openxmlformats.org/officeDocument/2006/relationships/image" Target="../media/image3780.png"/><Relationship Id="rId23" Type="http://schemas.openxmlformats.org/officeDocument/2006/relationships/image" Target="../media/image525.png"/><Relationship Id="rId19" Type="http://schemas.openxmlformats.org/officeDocument/2006/relationships/image" Target="../media/image491.png"/><Relationship Id="rId4" Type="http://schemas.openxmlformats.org/officeDocument/2006/relationships/image" Target="../media/image506.png"/><Relationship Id="rId9" Type="http://schemas.openxmlformats.org/officeDocument/2006/relationships/image" Target="../media/image527.png"/><Relationship Id="rId14" Type="http://schemas.openxmlformats.org/officeDocument/2006/relationships/image" Target="../media/image23500.png"/><Relationship Id="rId22" Type="http://schemas.openxmlformats.org/officeDocument/2006/relationships/image" Target="../media/image530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3.png"/><Relationship Id="rId13" Type="http://schemas.openxmlformats.org/officeDocument/2006/relationships/image" Target="../media/image538.png"/><Relationship Id="rId3" Type="http://schemas.openxmlformats.org/officeDocument/2006/relationships/image" Target="../media/image490.png"/><Relationship Id="rId7" Type="http://schemas.openxmlformats.org/officeDocument/2006/relationships/image" Target="../media/image532.png"/><Relationship Id="rId12" Type="http://schemas.openxmlformats.org/officeDocument/2006/relationships/image" Target="../media/image537.png"/><Relationship Id="rId2" Type="http://schemas.openxmlformats.org/officeDocument/2006/relationships/image" Target="../media/image5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3.png"/><Relationship Id="rId11" Type="http://schemas.openxmlformats.org/officeDocument/2006/relationships/image" Target="../media/image536.png"/><Relationship Id="rId5" Type="http://schemas.openxmlformats.org/officeDocument/2006/relationships/image" Target="../media/image492.png"/><Relationship Id="rId15" Type="http://schemas.openxmlformats.org/officeDocument/2006/relationships/image" Target="../media/image540.png"/><Relationship Id="rId10" Type="http://schemas.openxmlformats.org/officeDocument/2006/relationships/image" Target="../media/image535.png"/><Relationship Id="rId4" Type="http://schemas.openxmlformats.org/officeDocument/2006/relationships/image" Target="../media/image491.png"/><Relationship Id="rId9" Type="http://schemas.openxmlformats.org/officeDocument/2006/relationships/image" Target="../media/image534.png"/><Relationship Id="rId14" Type="http://schemas.openxmlformats.org/officeDocument/2006/relationships/image" Target="../media/image539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2.png"/><Relationship Id="rId13" Type="http://schemas.openxmlformats.org/officeDocument/2006/relationships/image" Target="../media/image4010.png"/><Relationship Id="rId18" Type="http://schemas.openxmlformats.org/officeDocument/2006/relationships/image" Target="../media/image490.png"/><Relationship Id="rId3" Type="http://schemas.openxmlformats.org/officeDocument/2006/relationships/image" Target="../media/image3970.png"/><Relationship Id="rId21" Type="http://schemas.openxmlformats.org/officeDocument/2006/relationships/image" Target="../media/image493.png"/><Relationship Id="rId7" Type="http://schemas.openxmlformats.org/officeDocument/2006/relationships/image" Target="../media/image509.png"/><Relationship Id="rId12" Type="http://schemas.openxmlformats.org/officeDocument/2006/relationships/image" Target="../media/image544.png"/><Relationship Id="rId17" Type="http://schemas.openxmlformats.org/officeDocument/2006/relationships/image" Target="../media/image545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4030.png"/><Relationship Id="rId20" Type="http://schemas.openxmlformats.org/officeDocument/2006/relationships/image" Target="../media/image4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8.png"/><Relationship Id="rId11" Type="http://schemas.openxmlformats.org/officeDocument/2006/relationships/image" Target="../media/image23200.png"/><Relationship Id="rId5" Type="http://schemas.openxmlformats.org/officeDocument/2006/relationships/image" Target="../media/image541.png"/><Relationship Id="rId15" Type="http://schemas.openxmlformats.org/officeDocument/2006/relationships/image" Target="../media/image4020.png"/><Relationship Id="rId23" Type="http://schemas.openxmlformats.org/officeDocument/2006/relationships/image" Target="../media/image546.png"/><Relationship Id="rId19" Type="http://schemas.openxmlformats.org/officeDocument/2006/relationships/image" Target="../media/image491.png"/><Relationship Id="rId4" Type="http://schemas.openxmlformats.org/officeDocument/2006/relationships/image" Target="../media/image506.png"/><Relationship Id="rId9" Type="http://schemas.openxmlformats.org/officeDocument/2006/relationships/image" Target="../media/image543.png"/><Relationship Id="rId14" Type="http://schemas.openxmlformats.org/officeDocument/2006/relationships/image" Target="../media/image23500.png"/><Relationship Id="rId22" Type="http://schemas.openxmlformats.org/officeDocument/2006/relationships/image" Target="../media/image540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9.png"/><Relationship Id="rId13" Type="http://schemas.openxmlformats.org/officeDocument/2006/relationships/image" Target="../media/image554.png"/><Relationship Id="rId3" Type="http://schemas.openxmlformats.org/officeDocument/2006/relationships/image" Target="../media/image490.png"/><Relationship Id="rId7" Type="http://schemas.openxmlformats.org/officeDocument/2006/relationships/image" Target="../media/image548.png"/><Relationship Id="rId12" Type="http://schemas.openxmlformats.org/officeDocument/2006/relationships/image" Target="../media/image553.png"/><Relationship Id="rId17" Type="http://schemas.openxmlformats.org/officeDocument/2006/relationships/image" Target="../media/image558.png"/><Relationship Id="rId2" Type="http://schemas.openxmlformats.org/officeDocument/2006/relationships/image" Target="../media/image547.png"/><Relationship Id="rId16" Type="http://schemas.openxmlformats.org/officeDocument/2006/relationships/image" Target="../media/image5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3.png"/><Relationship Id="rId11" Type="http://schemas.openxmlformats.org/officeDocument/2006/relationships/image" Target="../media/image552.png"/><Relationship Id="rId5" Type="http://schemas.openxmlformats.org/officeDocument/2006/relationships/image" Target="../media/image492.png"/><Relationship Id="rId15" Type="http://schemas.openxmlformats.org/officeDocument/2006/relationships/image" Target="../media/image556.png"/><Relationship Id="rId10" Type="http://schemas.openxmlformats.org/officeDocument/2006/relationships/image" Target="../media/image551.png"/><Relationship Id="rId4" Type="http://schemas.openxmlformats.org/officeDocument/2006/relationships/image" Target="../media/image491.png"/><Relationship Id="rId9" Type="http://schemas.openxmlformats.org/officeDocument/2006/relationships/image" Target="../media/image550.png"/><Relationship Id="rId14" Type="http://schemas.openxmlformats.org/officeDocument/2006/relationships/image" Target="../media/image555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9.png"/><Relationship Id="rId13" Type="http://schemas.openxmlformats.org/officeDocument/2006/relationships/image" Target="../media/image4310.png"/><Relationship Id="rId18" Type="http://schemas.openxmlformats.org/officeDocument/2006/relationships/image" Target="../media/image490.png"/><Relationship Id="rId3" Type="http://schemas.openxmlformats.org/officeDocument/2006/relationships/image" Target="../media/image4270.png"/><Relationship Id="rId21" Type="http://schemas.openxmlformats.org/officeDocument/2006/relationships/image" Target="../media/image493.png"/><Relationship Id="rId7" Type="http://schemas.openxmlformats.org/officeDocument/2006/relationships/image" Target="../media/image509.png"/><Relationship Id="rId12" Type="http://schemas.openxmlformats.org/officeDocument/2006/relationships/image" Target="../media/image561.png"/><Relationship Id="rId17" Type="http://schemas.openxmlformats.org/officeDocument/2006/relationships/image" Target="../media/image562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4330.png"/><Relationship Id="rId20" Type="http://schemas.openxmlformats.org/officeDocument/2006/relationships/image" Target="../media/image4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8.png"/><Relationship Id="rId11" Type="http://schemas.openxmlformats.org/officeDocument/2006/relationships/image" Target="../media/image23200.png"/><Relationship Id="rId5" Type="http://schemas.openxmlformats.org/officeDocument/2006/relationships/image" Target="../media/image541.png"/><Relationship Id="rId15" Type="http://schemas.openxmlformats.org/officeDocument/2006/relationships/image" Target="../media/image4320.png"/><Relationship Id="rId23" Type="http://schemas.openxmlformats.org/officeDocument/2006/relationships/image" Target="../media/image563.png"/><Relationship Id="rId19" Type="http://schemas.openxmlformats.org/officeDocument/2006/relationships/image" Target="../media/image491.png"/><Relationship Id="rId4" Type="http://schemas.openxmlformats.org/officeDocument/2006/relationships/image" Target="../media/image506.png"/><Relationship Id="rId9" Type="http://schemas.openxmlformats.org/officeDocument/2006/relationships/image" Target="../media/image560.png"/><Relationship Id="rId14" Type="http://schemas.openxmlformats.org/officeDocument/2006/relationships/image" Target="../media/image23500.png"/><Relationship Id="rId22" Type="http://schemas.openxmlformats.org/officeDocument/2006/relationships/image" Target="../media/image55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1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9.png"/><Relationship Id="rId5" Type="http://schemas.openxmlformats.org/officeDocument/2006/relationships/image" Target="../media/image493.png"/><Relationship Id="rId4" Type="http://schemas.openxmlformats.org/officeDocument/2006/relationships/image" Target="../media/image49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6.png"/><Relationship Id="rId13" Type="http://schemas.openxmlformats.org/officeDocument/2006/relationships/image" Target="../media/image571.png"/><Relationship Id="rId3" Type="http://schemas.openxmlformats.org/officeDocument/2006/relationships/image" Target="../media/image490.png"/><Relationship Id="rId7" Type="http://schemas.openxmlformats.org/officeDocument/2006/relationships/image" Target="../media/image565.png"/><Relationship Id="rId12" Type="http://schemas.openxmlformats.org/officeDocument/2006/relationships/image" Target="../media/image570.png"/><Relationship Id="rId2" Type="http://schemas.openxmlformats.org/officeDocument/2006/relationships/image" Target="../media/image5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3.png"/><Relationship Id="rId11" Type="http://schemas.openxmlformats.org/officeDocument/2006/relationships/image" Target="../media/image569.png"/><Relationship Id="rId5" Type="http://schemas.openxmlformats.org/officeDocument/2006/relationships/image" Target="../media/image492.png"/><Relationship Id="rId10" Type="http://schemas.openxmlformats.org/officeDocument/2006/relationships/image" Target="../media/image568.png"/><Relationship Id="rId4" Type="http://schemas.openxmlformats.org/officeDocument/2006/relationships/image" Target="../media/image491.png"/><Relationship Id="rId9" Type="http://schemas.openxmlformats.org/officeDocument/2006/relationships/image" Target="../media/image567.png"/><Relationship Id="rId14" Type="http://schemas.openxmlformats.org/officeDocument/2006/relationships/image" Target="../media/image572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5.png"/><Relationship Id="rId3" Type="http://schemas.openxmlformats.org/officeDocument/2006/relationships/image" Target="../media/image490.png"/><Relationship Id="rId7" Type="http://schemas.openxmlformats.org/officeDocument/2006/relationships/image" Target="../media/image574.png"/><Relationship Id="rId12" Type="http://schemas.openxmlformats.org/officeDocument/2006/relationships/image" Target="../media/image578.png"/><Relationship Id="rId2" Type="http://schemas.openxmlformats.org/officeDocument/2006/relationships/image" Target="../media/image5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3.png"/><Relationship Id="rId11" Type="http://schemas.openxmlformats.org/officeDocument/2006/relationships/image" Target="../media/image577.png"/><Relationship Id="rId5" Type="http://schemas.openxmlformats.org/officeDocument/2006/relationships/image" Target="../media/image492.png"/><Relationship Id="rId10" Type="http://schemas.openxmlformats.org/officeDocument/2006/relationships/image" Target="../media/image576.png"/><Relationship Id="rId4" Type="http://schemas.openxmlformats.org/officeDocument/2006/relationships/image" Target="../media/image491.png"/><Relationship Id="rId9" Type="http://schemas.openxmlformats.org/officeDocument/2006/relationships/image" Target="../media/image569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13" Type="http://schemas.openxmlformats.org/officeDocument/2006/relationships/image" Target="../media/image585.png"/><Relationship Id="rId18" Type="http://schemas.openxmlformats.org/officeDocument/2006/relationships/image" Target="../media/image590.png"/><Relationship Id="rId3" Type="http://schemas.openxmlformats.org/officeDocument/2006/relationships/image" Target="../media/image490.png"/><Relationship Id="rId7" Type="http://schemas.openxmlformats.org/officeDocument/2006/relationships/image" Target="../media/image530.png"/><Relationship Id="rId12" Type="http://schemas.openxmlformats.org/officeDocument/2006/relationships/image" Target="../media/image584.png"/><Relationship Id="rId17" Type="http://schemas.openxmlformats.org/officeDocument/2006/relationships/image" Target="../media/image589.png"/><Relationship Id="rId2" Type="http://schemas.openxmlformats.org/officeDocument/2006/relationships/image" Target="../media/image579.png"/><Relationship Id="rId16" Type="http://schemas.openxmlformats.org/officeDocument/2006/relationships/image" Target="../media/image5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3.png"/><Relationship Id="rId11" Type="http://schemas.openxmlformats.org/officeDocument/2006/relationships/image" Target="../media/image583.png"/><Relationship Id="rId5" Type="http://schemas.openxmlformats.org/officeDocument/2006/relationships/image" Target="../media/image492.png"/><Relationship Id="rId15" Type="http://schemas.openxmlformats.org/officeDocument/2006/relationships/image" Target="../media/image587.png"/><Relationship Id="rId10" Type="http://schemas.openxmlformats.org/officeDocument/2006/relationships/image" Target="../media/image582.png"/><Relationship Id="rId4" Type="http://schemas.openxmlformats.org/officeDocument/2006/relationships/image" Target="../media/image491.png"/><Relationship Id="rId9" Type="http://schemas.openxmlformats.org/officeDocument/2006/relationships/image" Target="../media/image581.png"/><Relationship Id="rId14" Type="http://schemas.openxmlformats.org/officeDocument/2006/relationships/image" Target="../media/image586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3.png"/><Relationship Id="rId3" Type="http://schemas.openxmlformats.org/officeDocument/2006/relationships/image" Target="../media/image490.png"/><Relationship Id="rId7" Type="http://schemas.openxmlformats.org/officeDocument/2006/relationships/image" Target="../media/image592.png"/><Relationship Id="rId12" Type="http://schemas.openxmlformats.org/officeDocument/2006/relationships/image" Target="../media/image597.png"/><Relationship Id="rId2" Type="http://schemas.openxmlformats.org/officeDocument/2006/relationships/image" Target="../media/image5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3.png"/><Relationship Id="rId11" Type="http://schemas.openxmlformats.org/officeDocument/2006/relationships/image" Target="../media/image596.png"/><Relationship Id="rId5" Type="http://schemas.openxmlformats.org/officeDocument/2006/relationships/image" Target="../media/image492.png"/><Relationship Id="rId10" Type="http://schemas.openxmlformats.org/officeDocument/2006/relationships/image" Target="../media/image595.png"/><Relationship Id="rId4" Type="http://schemas.openxmlformats.org/officeDocument/2006/relationships/image" Target="../media/image491.png"/><Relationship Id="rId9" Type="http://schemas.openxmlformats.org/officeDocument/2006/relationships/image" Target="../media/image594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13" Type="http://schemas.openxmlformats.org/officeDocument/2006/relationships/image" Target="../media/image605.png"/><Relationship Id="rId18" Type="http://schemas.openxmlformats.org/officeDocument/2006/relationships/image" Target="../media/image610.png"/><Relationship Id="rId3" Type="http://schemas.openxmlformats.org/officeDocument/2006/relationships/image" Target="../media/image490.png"/><Relationship Id="rId7" Type="http://schemas.openxmlformats.org/officeDocument/2006/relationships/image" Target="../media/image599.png"/><Relationship Id="rId12" Type="http://schemas.openxmlformats.org/officeDocument/2006/relationships/image" Target="../media/image604.png"/><Relationship Id="rId17" Type="http://schemas.openxmlformats.org/officeDocument/2006/relationships/image" Target="../media/image609.png"/><Relationship Id="rId2" Type="http://schemas.openxmlformats.org/officeDocument/2006/relationships/image" Target="../media/image598.png"/><Relationship Id="rId16" Type="http://schemas.openxmlformats.org/officeDocument/2006/relationships/image" Target="../media/image6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3.png"/><Relationship Id="rId11" Type="http://schemas.openxmlformats.org/officeDocument/2006/relationships/image" Target="../media/image603.png"/><Relationship Id="rId5" Type="http://schemas.openxmlformats.org/officeDocument/2006/relationships/image" Target="../media/image492.png"/><Relationship Id="rId15" Type="http://schemas.openxmlformats.org/officeDocument/2006/relationships/image" Target="../media/image607.png"/><Relationship Id="rId10" Type="http://schemas.openxmlformats.org/officeDocument/2006/relationships/image" Target="../media/image602.png"/><Relationship Id="rId19" Type="http://schemas.openxmlformats.org/officeDocument/2006/relationships/image" Target="../media/image611.png"/><Relationship Id="rId4" Type="http://schemas.openxmlformats.org/officeDocument/2006/relationships/image" Target="../media/image491.png"/><Relationship Id="rId9" Type="http://schemas.openxmlformats.org/officeDocument/2006/relationships/image" Target="../media/image601.png"/><Relationship Id="rId14" Type="http://schemas.openxmlformats.org/officeDocument/2006/relationships/image" Target="../media/image60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1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2.png"/><Relationship Id="rId5" Type="http://schemas.openxmlformats.org/officeDocument/2006/relationships/image" Target="../media/image493.png"/><Relationship Id="rId4" Type="http://schemas.openxmlformats.org/officeDocument/2006/relationships/image" Target="../media/image492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9.png"/><Relationship Id="rId13" Type="http://schemas.openxmlformats.org/officeDocument/2006/relationships/image" Target="../media/image624.png"/><Relationship Id="rId18" Type="http://schemas.openxmlformats.org/officeDocument/2006/relationships/image" Target="../media/image629.png"/><Relationship Id="rId3" Type="http://schemas.openxmlformats.org/officeDocument/2006/relationships/image" Target="../media/image614.png"/><Relationship Id="rId21" Type="http://schemas.openxmlformats.org/officeDocument/2006/relationships/image" Target="../media/image632.png"/><Relationship Id="rId7" Type="http://schemas.openxmlformats.org/officeDocument/2006/relationships/image" Target="../media/image618.png"/><Relationship Id="rId12" Type="http://schemas.openxmlformats.org/officeDocument/2006/relationships/image" Target="../media/image623.png"/><Relationship Id="rId17" Type="http://schemas.openxmlformats.org/officeDocument/2006/relationships/image" Target="../media/image628.png"/><Relationship Id="rId2" Type="http://schemas.openxmlformats.org/officeDocument/2006/relationships/image" Target="../media/image613.png"/><Relationship Id="rId16" Type="http://schemas.openxmlformats.org/officeDocument/2006/relationships/image" Target="../media/image627.png"/><Relationship Id="rId20" Type="http://schemas.openxmlformats.org/officeDocument/2006/relationships/image" Target="../media/image6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7.png"/><Relationship Id="rId11" Type="http://schemas.openxmlformats.org/officeDocument/2006/relationships/image" Target="../media/image622.png"/><Relationship Id="rId5" Type="http://schemas.openxmlformats.org/officeDocument/2006/relationships/image" Target="../media/image616.png"/><Relationship Id="rId15" Type="http://schemas.openxmlformats.org/officeDocument/2006/relationships/image" Target="../media/image626.png"/><Relationship Id="rId23" Type="http://schemas.openxmlformats.org/officeDocument/2006/relationships/image" Target="../media/image634.png"/><Relationship Id="rId10" Type="http://schemas.openxmlformats.org/officeDocument/2006/relationships/image" Target="../media/image621.png"/><Relationship Id="rId19" Type="http://schemas.openxmlformats.org/officeDocument/2006/relationships/image" Target="../media/image630.png"/><Relationship Id="rId4" Type="http://schemas.openxmlformats.org/officeDocument/2006/relationships/image" Target="../media/image615.png"/><Relationship Id="rId9" Type="http://schemas.openxmlformats.org/officeDocument/2006/relationships/image" Target="../media/image620.png"/><Relationship Id="rId14" Type="http://schemas.openxmlformats.org/officeDocument/2006/relationships/image" Target="../media/image625.png"/><Relationship Id="rId22" Type="http://schemas.openxmlformats.org/officeDocument/2006/relationships/image" Target="../media/image633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7.png"/><Relationship Id="rId13" Type="http://schemas.openxmlformats.org/officeDocument/2006/relationships/image" Target="../media/image640.png"/><Relationship Id="rId3" Type="http://schemas.openxmlformats.org/officeDocument/2006/relationships/image" Target="../media/image622.png"/><Relationship Id="rId7" Type="http://schemas.openxmlformats.org/officeDocument/2006/relationships/image" Target="../media/image626.png"/><Relationship Id="rId12" Type="http://schemas.openxmlformats.org/officeDocument/2006/relationships/image" Target="../media/image639.png"/><Relationship Id="rId2" Type="http://schemas.openxmlformats.org/officeDocument/2006/relationships/image" Target="../media/image6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5.png"/><Relationship Id="rId11" Type="http://schemas.openxmlformats.org/officeDocument/2006/relationships/image" Target="../media/image638.png"/><Relationship Id="rId5" Type="http://schemas.openxmlformats.org/officeDocument/2006/relationships/image" Target="../media/image624.png"/><Relationship Id="rId15" Type="http://schemas.openxmlformats.org/officeDocument/2006/relationships/image" Target="../media/image621.png"/><Relationship Id="rId10" Type="http://schemas.openxmlformats.org/officeDocument/2006/relationships/image" Target="../media/image637.png"/><Relationship Id="rId4" Type="http://schemas.openxmlformats.org/officeDocument/2006/relationships/image" Target="../media/image623.png"/><Relationship Id="rId9" Type="http://schemas.openxmlformats.org/officeDocument/2006/relationships/image" Target="../media/image636.png"/><Relationship Id="rId14" Type="http://schemas.openxmlformats.org/officeDocument/2006/relationships/image" Target="../media/image620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7.png"/><Relationship Id="rId13" Type="http://schemas.openxmlformats.org/officeDocument/2006/relationships/image" Target="../media/image644.png"/><Relationship Id="rId18" Type="http://schemas.openxmlformats.org/officeDocument/2006/relationships/image" Target="../media/image649.png"/><Relationship Id="rId3" Type="http://schemas.openxmlformats.org/officeDocument/2006/relationships/image" Target="../media/image622.png"/><Relationship Id="rId7" Type="http://schemas.openxmlformats.org/officeDocument/2006/relationships/image" Target="../media/image626.png"/><Relationship Id="rId12" Type="http://schemas.openxmlformats.org/officeDocument/2006/relationships/image" Target="../media/image643.png"/><Relationship Id="rId17" Type="http://schemas.openxmlformats.org/officeDocument/2006/relationships/image" Target="../media/image648.png"/><Relationship Id="rId2" Type="http://schemas.openxmlformats.org/officeDocument/2006/relationships/image" Target="../media/image635.png"/><Relationship Id="rId16" Type="http://schemas.openxmlformats.org/officeDocument/2006/relationships/image" Target="../media/image6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5.png"/><Relationship Id="rId11" Type="http://schemas.openxmlformats.org/officeDocument/2006/relationships/image" Target="../media/image642.png"/><Relationship Id="rId5" Type="http://schemas.openxmlformats.org/officeDocument/2006/relationships/image" Target="../media/image624.png"/><Relationship Id="rId15" Type="http://schemas.openxmlformats.org/officeDocument/2006/relationships/image" Target="../media/image646.png"/><Relationship Id="rId10" Type="http://schemas.openxmlformats.org/officeDocument/2006/relationships/image" Target="../media/image641.png"/><Relationship Id="rId4" Type="http://schemas.openxmlformats.org/officeDocument/2006/relationships/image" Target="../media/image623.png"/><Relationship Id="rId9" Type="http://schemas.openxmlformats.org/officeDocument/2006/relationships/image" Target="../media/image639.png"/><Relationship Id="rId14" Type="http://schemas.openxmlformats.org/officeDocument/2006/relationships/image" Target="../media/image645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7.png"/><Relationship Id="rId13" Type="http://schemas.openxmlformats.org/officeDocument/2006/relationships/image" Target="../media/image640.png"/><Relationship Id="rId3" Type="http://schemas.openxmlformats.org/officeDocument/2006/relationships/image" Target="../media/image622.png"/><Relationship Id="rId7" Type="http://schemas.openxmlformats.org/officeDocument/2006/relationships/image" Target="../media/image626.png"/><Relationship Id="rId12" Type="http://schemas.openxmlformats.org/officeDocument/2006/relationships/image" Target="../media/image639.png"/><Relationship Id="rId2" Type="http://schemas.openxmlformats.org/officeDocument/2006/relationships/image" Target="../media/image635.png"/><Relationship Id="rId16" Type="http://schemas.openxmlformats.org/officeDocument/2006/relationships/image" Target="../media/image6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5.png"/><Relationship Id="rId11" Type="http://schemas.openxmlformats.org/officeDocument/2006/relationships/image" Target="../media/image638.png"/><Relationship Id="rId5" Type="http://schemas.openxmlformats.org/officeDocument/2006/relationships/image" Target="../media/image624.png"/><Relationship Id="rId15" Type="http://schemas.openxmlformats.org/officeDocument/2006/relationships/image" Target="../media/image621.png"/><Relationship Id="rId10" Type="http://schemas.openxmlformats.org/officeDocument/2006/relationships/image" Target="../media/image637.png"/><Relationship Id="rId4" Type="http://schemas.openxmlformats.org/officeDocument/2006/relationships/image" Target="../media/image623.png"/><Relationship Id="rId9" Type="http://schemas.openxmlformats.org/officeDocument/2006/relationships/image" Target="../media/image636.png"/><Relationship Id="rId14" Type="http://schemas.openxmlformats.org/officeDocument/2006/relationships/image" Target="../media/image6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56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55.png"/><Relationship Id="rId2" Type="http://schemas.openxmlformats.org/officeDocument/2006/relationships/image" Target="../media/image51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54.png"/><Relationship Id="rId5" Type="http://schemas.openxmlformats.org/officeDocument/2006/relationships/image" Target="../media/image12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11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7.png"/><Relationship Id="rId13" Type="http://schemas.openxmlformats.org/officeDocument/2006/relationships/image" Target="../media/image651.png"/><Relationship Id="rId18" Type="http://schemas.openxmlformats.org/officeDocument/2006/relationships/image" Target="../media/image655.png"/><Relationship Id="rId3" Type="http://schemas.openxmlformats.org/officeDocument/2006/relationships/image" Target="../media/image622.png"/><Relationship Id="rId21" Type="http://schemas.openxmlformats.org/officeDocument/2006/relationships/image" Target="../media/image658.png"/><Relationship Id="rId7" Type="http://schemas.openxmlformats.org/officeDocument/2006/relationships/image" Target="../media/image626.png"/><Relationship Id="rId12" Type="http://schemas.openxmlformats.org/officeDocument/2006/relationships/image" Target="../media/image629.png"/><Relationship Id="rId17" Type="http://schemas.openxmlformats.org/officeDocument/2006/relationships/image" Target="../media/image654.png"/><Relationship Id="rId2" Type="http://schemas.openxmlformats.org/officeDocument/2006/relationships/image" Target="../media/image635.png"/><Relationship Id="rId16" Type="http://schemas.openxmlformats.org/officeDocument/2006/relationships/image" Target="../media/image637.png"/><Relationship Id="rId20" Type="http://schemas.openxmlformats.org/officeDocument/2006/relationships/image" Target="../media/image6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5.png"/><Relationship Id="rId11" Type="http://schemas.openxmlformats.org/officeDocument/2006/relationships/image" Target="../media/image628.png"/><Relationship Id="rId5" Type="http://schemas.openxmlformats.org/officeDocument/2006/relationships/image" Target="../media/image624.png"/><Relationship Id="rId15" Type="http://schemas.openxmlformats.org/officeDocument/2006/relationships/image" Target="../media/image653.png"/><Relationship Id="rId23" Type="http://schemas.openxmlformats.org/officeDocument/2006/relationships/image" Target="../media/image660.png"/><Relationship Id="rId10" Type="http://schemas.openxmlformats.org/officeDocument/2006/relationships/image" Target="../media/image650.png"/><Relationship Id="rId19" Type="http://schemas.openxmlformats.org/officeDocument/2006/relationships/image" Target="../media/image656.png"/><Relationship Id="rId4" Type="http://schemas.openxmlformats.org/officeDocument/2006/relationships/image" Target="../media/image623.png"/><Relationship Id="rId9" Type="http://schemas.openxmlformats.org/officeDocument/2006/relationships/image" Target="../media/image640.png"/><Relationship Id="rId14" Type="http://schemas.openxmlformats.org/officeDocument/2006/relationships/image" Target="../media/image652.png"/><Relationship Id="rId22" Type="http://schemas.openxmlformats.org/officeDocument/2006/relationships/image" Target="../media/image659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9.png"/><Relationship Id="rId3" Type="http://schemas.openxmlformats.org/officeDocument/2006/relationships/image" Target="../media/image663.png"/><Relationship Id="rId7" Type="http://schemas.openxmlformats.org/officeDocument/2006/relationships/image" Target="../media/image668.png"/><Relationship Id="rId12" Type="http://schemas.openxmlformats.org/officeDocument/2006/relationships/image" Target="../media/image673.png"/><Relationship Id="rId2" Type="http://schemas.openxmlformats.org/officeDocument/2006/relationships/image" Target="../media/image6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7.png"/><Relationship Id="rId11" Type="http://schemas.openxmlformats.org/officeDocument/2006/relationships/image" Target="../media/image672.png"/><Relationship Id="rId5" Type="http://schemas.openxmlformats.org/officeDocument/2006/relationships/image" Target="../media/image666.png"/><Relationship Id="rId10" Type="http://schemas.openxmlformats.org/officeDocument/2006/relationships/image" Target="../media/image671.png"/><Relationship Id="rId4" Type="http://schemas.openxmlformats.org/officeDocument/2006/relationships/image" Target="../media/image665.png"/><Relationship Id="rId9" Type="http://schemas.openxmlformats.org/officeDocument/2006/relationships/image" Target="../media/image670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8.png"/><Relationship Id="rId13" Type="http://schemas.openxmlformats.org/officeDocument/2006/relationships/image" Target="../media/image683.png"/><Relationship Id="rId3" Type="http://schemas.openxmlformats.org/officeDocument/2006/relationships/image" Target="../media/image663.png"/><Relationship Id="rId7" Type="http://schemas.openxmlformats.org/officeDocument/2006/relationships/image" Target="../media/image677.png"/><Relationship Id="rId12" Type="http://schemas.openxmlformats.org/officeDocument/2006/relationships/image" Target="../media/image682.png"/><Relationship Id="rId2" Type="http://schemas.openxmlformats.org/officeDocument/2006/relationships/image" Target="../media/image6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6.png"/><Relationship Id="rId11" Type="http://schemas.openxmlformats.org/officeDocument/2006/relationships/image" Target="../media/image681.png"/><Relationship Id="rId5" Type="http://schemas.openxmlformats.org/officeDocument/2006/relationships/image" Target="../media/image675.png"/><Relationship Id="rId10" Type="http://schemas.openxmlformats.org/officeDocument/2006/relationships/image" Target="../media/image680.png"/><Relationship Id="rId4" Type="http://schemas.openxmlformats.org/officeDocument/2006/relationships/image" Target="../media/image674.png"/><Relationship Id="rId9" Type="http://schemas.openxmlformats.org/officeDocument/2006/relationships/image" Target="../media/image679.png"/><Relationship Id="rId14" Type="http://schemas.openxmlformats.org/officeDocument/2006/relationships/image" Target="../media/image684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8.png"/><Relationship Id="rId13" Type="http://schemas.openxmlformats.org/officeDocument/2006/relationships/image" Target="../media/image693.png"/><Relationship Id="rId3" Type="http://schemas.openxmlformats.org/officeDocument/2006/relationships/image" Target="../media/image663.png"/><Relationship Id="rId7" Type="http://schemas.openxmlformats.org/officeDocument/2006/relationships/image" Target="../media/image687.png"/><Relationship Id="rId12" Type="http://schemas.openxmlformats.org/officeDocument/2006/relationships/image" Target="../media/image692.png"/><Relationship Id="rId2" Type="http://schemas.openxmlformats.org/officeDocument/2006/relationships/image" Target="../media/image6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6.png"/><Relationship Id="rId11" Type="http://schemas.openxmlformats.org/officeDocument/2006/relationships/image" Target="../media/image691.png"/><Relationship Id="rId5" Type="http://schemas.openxmlformats.org/officeDocument/2006/relationships/image" Target="../media/image685.png"/><Relationship Id="rId10" Type="http://schemas.openxmlformats.org/officeDocument/2006/relationships/image" Target="../media/image690.png"/><Relationship Id="rId4" Type="http://schemas.openxmlformats.org/officeDocument/2006/relationships/image" Target="../media/image684.png"/><Relationship Id="rId9" Type="http://schemas.openxmlformats.org/officeDocument/2006/relationships/image" Target="../media/image689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7.png"/><Relationship Id="rId13" Type="http://schemas.openxmlformats.org/officeDocument/2006/relationships/image" Target="../media/image702.png"/><Relationship Id="rId3" Type="http://schemas.openxmlformats.org/officeDocument/2006/relationships/image" Target="../media/image663.png"/><Relationship Id="rId7" Type="http://schemas.openxmlformats.org/officeDocument/2006/relationships/image" Target="../media/image696.png"/><Relationship Id="rId12" Type="http://schemas.openxmlformats.org/officeDocument/2006/relationships/image" Target="../media/image701.png"/><Relationship Id="rId2" Type="http://schemas.openxmlformats.org/officeDocument/2006/relationships/image" Target="../media/image6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5.png"/><Relationship Id="rId11" Type="http://schemas.openxmlformats.org/officeDocument/2006/relationships/image" Target="../media/image700.png"/><Relationship Id="rId5" Type="http://schemas.openxmlformats.org/officeDocument/2006/relationships/image" Target="../media/image693.png"/><Relationship Id="rId10" Type="http://schemas.openxmlformats.org/officeDocument/2006/relationships/image" Target="../media/image699.png"/><Relationship Id="rId4" Type="http://schemas.openxmlformats.org/officeDocument/2006/relationships/image" Target="../media/image684.png"/><Relationship Id="rId9" Type="http://schemas.openxmlformats.org/officeDocument/2006/relationships/image" Target="../media/image698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9.png"/><Relationship Id="rId3" Type="http://schemas.openxmlformats.org/officeDocument/2006/relationships/image" Target="../media/image704.png"/><Relationship Id="rId7" Type="http://schemas.openxmlformats.org/officeDocument/2006/relationships/image" Target="../media/image708.png"/><Relationship Id="rId2" Type="http://schemas.openxmlformats.org/officeDocument/2006/relationships/image" Target="../media/image7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7.png"/><Relationship Id="rId11" Type="http://schemas.openxmlformats.org/officeDocument/2006/relationships/image" Target="../media/image712.png"/><Relationship Id="rId5" Type="http://schemas.openxmlformats.org/officeDocument/2006/relationships/image" Target="../media/image706.png"/><Relationship Id="rId10" Type="http://schemas.openxmlformats.org/officeDocument/2006/relationships/image" Target="../media/image711.png"/><Relationship Id="rId4" Type="http://schemas.openxmlformats.org/officeDocument/2006/relationships/image" Target="../media/image705.png"/><Relationship Id="rId9" Type="http://schemas.openxmlformats.org/officeDocument/2006/relationships/image" Target="../media/image710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9.png"/><Relationship Id="rId13" Type="http://schemas.openxmlformats.org/officeDocument/2006/relationships/image" Target="../media/image724.png"/><Relationship Id="rId3" Type="http://schemas.openxmlformats.org/officeDocument/2006/relationships/image" Target="../media/image714.png"/><Relationship Id="rId7" Type="http://schemas.openxmlformats.org/officeDocument/2006/relationships/image" Target="../media/image718.png"/><Relationship Id="rId12" Type="http://schemas.openxmlformats.org/officeDocument/2006/relationships/image" Target="../media/image723.png"/><Relationship Id="rId17" Type="http://schemas.openxmlformats.org/officeDocument/2006/relationships/image" Target="../media/image728.png"/><Relationship Id="rId2" Type="http://schemas.openxmlformats.org/officeDocument/2006/relationships/image" Target="../media/image713.png"/><Relationship Id="rId16" Type="http://schemas.openxmlformats.org/officeDocument/2006/relationships/image" Target="../media/image7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7.png"/><Relationship Id="rId11" Type="http://schemas.openxmlformats.org/officeDocument/2006/relationships/image" Target="../media/image722.png"/><Relationship Id="rId5" Type="http://schemas.openxmlformats.org/officeDocument/2006/relationships/image" Target="../media/image716.png"/><Relationship Id="rId15" Type="http://schemas.openxmlformats.org/officeDocument/2006/relationships/image" Target="../media/image726.png"/><Relationship Id="rId10" Type="http://schemas.openxmlformats.org/officeDocument/2006/relationships/image" Target="../media/image721.png"/><Relationship Id="rId4" Type="http://schemas.openxmlformats.org/officeDocument/2006/relationships/image" Target="../media/image715.png"/><Relationship Id="rId9" Type="http://schemas.openxmlformats.org/officeDocument/2006/relationships/image" Target="../media/image720.png"/><Relationship Id="rId14" Type="http://schemas.openxmlformats.org/officeDocument/2006/relationships/image" Target="../media/image7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image" Target="../media/image51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61.png"/><Relationship Id="rId5" Type="http://schemas.openxmlformats.org/officeDocument/2006/relationships/image" Target="../media/image12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4" Type="http://schemas.openxmlformats.org/officeDocument/2006/relationships/image" Target="../media/image11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image" Target="../media/image7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2.png"/><Relationship Id="rId4" Type="http://schemas.openxmlformats.org/officeDocument/2006/relationships/image" Target="../media/image731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4.png"/><Relationship Id="rId7" Type="http://schemas.openxmlformats.org/officeDocument/2006/relationships/image" Target="../media/image738.png"/><Relationship Id="rId2" Type="http://schemas.openxmlformats.org/officeDocument/2006/relationships/image" Target="../media/image7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7.png"/><Relationship Id="rId5" Type="http://schemas.openxmlformats.org/officeDocument/2006/relationships/image" Target="../media/image736.png"/><Relationship Id="rId4" Type="http://schemas.openxmlformats.org/officeDocument/2006/relationships/image" Target="../media/image735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2.png"/><Relationship Id="rId13" Type="http://schemas.openxmlformats.org/officeDocument/2006/relationships/image" Target="../media/image7440.png"/><Relationship Id="rId3" Type="http://schemas.openxmlformats.org/officeDocument/2006/relationships/image" Target="../media/image734.png"/><Relationship Id="rId7" Type="http://schemas.openxmlformats.org/officeDocument/2006/relationships/image" Target="../media/image741.png"/><Relationship Id="rId12" Type="http://schemas.openxmlformats.org/officeDocument/2006/relationships/image" Target="../media/image738.png"/><Relationship Id="rId2" Type="http://schemas.openxmlformats.org/officeDocument/2006/relationships/image" Target="../media/image7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0.png"/><Relationship Id="rId11" Type="http://schemas.openxmlformats.org/officeDocument/2006/relationships/image" Target="../media/image737.png"/><Relationship Id="rId5" Type="http://schemas.openxmlformats.org/officeDocument/2006/relationships/image" Target="../media/image739.png"/><Relationship Id="rId10" Type="http://schemas.openxmlformats.org/officeDocument/2006/relationships/image" Target="../media/image744.png"/><Relationship Id="rId4" Type="http://schemas.openxmlformats.org/officeDocument/2006/relationships/image" Target="../media/image735.png"/><Relationship Id="rId9" Type="http://schemas.openxmlformats.org/officeDocument/2006/relationships/image" Target="../media/image743.png"/><Relationship Id="rId14" Type="http://schemas.openxmlformats.org/officeDocument/2006/relationships/image" Target="../media/image745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7.png"/><Relationship Id="rId3" Type="http://schemas.openxmlformats.org/officeDocument/2006/relationships/image" Target="../media/image734.png"/><Relationship Id="rId7" Type="http://schemas.openxmlformats.org/officeDocument/2006/relationships/image" Target="../media/image738.png"/><Relationship Id="rId12" Type="http://schemas.openxmlformats.org/officeDocument/2006/relationships/image" Target="../media/image751.png"/><Relationship Id="rId2" Type="http://schemas.openxmlformats.org/officeDocument/2006/relationships/image" Target="../media/image7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7.png"/><Relationship Id="rId11" Type="http://schemas.openxmlformats.org/officeDocument/2006/relationships/image" Target="../media/image750.png"/><Relationship Id="rId5" Type="http://schemas.openxmlformats.org/officeDocument/2006/relationships/image" Target="../media/image746.png"/><Relationship Id="rId10" Type="http://schemas.openxmlformats.org/officeDocument/2006/relationships/image" Target="../media/image749.png"/><Relationship Id="rId4" Type="http://schemas.openxmlformats.org/officeDocument/2006/relationships/image" Target="../media/image735.png"/><Relationship Id="rId9" Type="http://schemas.openxmlformats.org/officeDocument/2006/relationships/image" Target="../media/image748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6.png"/><Relationship Id="rId3" Type="http://schemas.openxmlformats.org/officeDocument/2006/relationships/image" Target="../media/image737.png"/><Relationship Id="rId7" Type="http://schemas.openxmlformats.org/officeDocument/2006/relationships/image" Target="../media/image755.png"/><Relationship Id="rId12" Type="http://schemas.openxmlformats.org/officeDocument/2006/relationships/image" Target="../media/image759.png"/><Relationship Id="rId2" Type="http://schemas.openxmlformats.org/officeDocument/2006/relationships/image" Target="../media/image7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4.png"/><Relationship Id="rId11" Type="http://schemas.openxmlformats.org/officeDocument/2006/relationships/image" Target="../media/image7580.png"/><Relationship Id="rId5" Type="http://schemas.openxmlformats.org/officeDocument/2006/relationships/image" Target="../media/image753.png"/><Relationship Id="rId10" Type="http://schemas.openxmlformats.org/officeDocument/2006/relationships/image" Target="../media/image758.png"/><Relationship Id="rId4" Type="http://schemas.openxmlformats.org/officeDocument/2006/relationships/image" Target="../media/image738.png"/><Relationship Id="rId9" Type="http://schemas.openxmlformats.org/officeDocument/2006/relationships/image" Target="../media/image757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3.png"/><Relationship Id="rId13" Type="http://schemas.openxmlformats.org/officeDocument/2006/relationships/image" Target="../media/image768.png"/><Relationship Id="rId18" Type="http://schemas.openxmlformats.org/officeDocument/2006/relationships/image" Target="../media/image760.png"/><Relationship Id="rId3" Type="http://schemas.openxmlformats.org/officeDocument/2006/relationships/image" Target="../media/image737.png"/><Relationship Id="rId7" Type="http://schemas.openxmlformats.org/officeDocument/2006/relationships/image" Target="../media/image762.png"/><Relationship Id="rId12" Type="http://schemas.openxmlformats.org/officeDocument/2006/relationships/image" Target="../media/image767.png"/><Relationship Id="rId17" Type="http://schemas.openxmlformats.org/officeDocument/2006/relationships/image" Target="../media/image772.png"/><Relationship Id="rId2" Type="http://schemas.openxmlformats.org/officeDocument/2006/relationships/image" Target="../media/image7530.png"/><Relationship Id="rId16" Type="http://schemas.openxmlformats.org/officeDocument/2006/relationships/image" Target="../media/image771.png"/><Relationship Id="rId20" Type="http://schemas.openxmlformats.org/officeDocument/2006/relationships/image" Target="../media/image7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1.png"/><Relationship Id="rId11" Type="http://schemas.openxmlformats.org/officeDocument/2006/relationships/image" Target="../media/image766.png"/><Relationship Id="rId15" Type="http://schemas.openxmlformats.org/officeDocument/2006/relationships/image" Target="../media/image770.png"/><Relationship Id="rId10" Type="http://schemas.openxmlformats.org/officeDocument/2006/relationships/image" Target="../media/image765.png"/><Relationship Id="rId19" Type="http://schemas.openxmlformats.org/officeDocument/2006/relationships/image" Target="../media/image773.png"/><Relationship Id="rId4" Type="http://schemas.openxmlformats.org/officeDocument/2006/relationships/image" Target="../media/image738.png"/><Relationship Id="rId9" Type="http://schemas.openxmlformats.org/officeDocument/2006/relationships/image" Target="../media/image764.png"/><Relationship Id="rId14" Type="http://schemas.openxmlformats.org/officeDocument/2006/relationships/image" Target="../media/image769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4.png"/><Relationship Id="rId13" Type="http://schemas.openxmlformats.org/officeDocument/2006/relationships/image" Target="../media/image775.png"/><Relationship Id="rId18" Type="http://schemas.openxmlformats.org/officeDocument/2006/relationships/image" Target="../media/image7780.png"/><Relationship Id="rId3" Type="http://schemas.openxmlformats.org/officeDocument/2006/relationships/image" Target="../media/image737.png"/><Relationship Id="rId7" Type="http://schemas.openxmlformats.org/officeDocument/2006/relationships/image" Target="../media/image763.png"/><Relationship Id="rId12" Type="http://schemas.openxmlformats.org/officeDocument/2006/relationships/image" Target="../media/image7740.png"/><Relationship Id="rId17" Type="http://schemas.openxmlformats.org/officeDocument/2006/relationships/image" Target="../media/image779.png"/><Relationship Id="rId2" Type="http://schemas.openxmlformats.org/officeDocument/2006/relationships/image" Target="../media/image7530.png"/><Relationship Id="rId16" Type="http://schemas.openxmlformats.org/officeDocument/2006/relationships/image" Target="../media/image778.png"/><Relationship Id="rId20" Type="http://schemas.openxmlformats.org/officeDocument/2006/relationships/image" Target="../media/image7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2.png"/><Relationship Id="rId11" Type="http://schemas.openxmlformats.org/officeDocument/2006/relationships/image" Target="../media/image7730.png"/><Relationship Id="rId5" Type="http://schemas.openxmlformats.org/officeDocument/2006/relationships/image" Target="../media/image761.png"/><Relationship Id="rId15" Type="http://schemas.openxmlformats.org/officeDocument/2006/relationships/image" Target="../media/image777.png"/><Relationship Id="rId19" Type="http://schemas.openxmlformats.org/officeDocument/2006/relationships/image" Target="../media/image7790.png"/><Relationship Id="rId4" Type="http://schemas.openxmlformats.org/officeDocument/2006/relationships/image" Target="../media/image738.png"/><Relationship Id="rId9" Type="http://schemas.openxmlformats.org/officeDocument/2006/relationships/image" Target="../media/image772.png"/><Relationship Id="rId14" Type="http://schemas.openxmlformats.org/officeDocument/2006/relationships/image" Target="../media/image776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4.png"/><Relationship Id="rId13" Type="http://schemas.openxmlformats.org/officeDocument/2006/relationships/image" Target="../media/image784.png"/><Relationship Id="rId3" Type="http://schemas.openxmlformats.org/officeDocument/2006/relationships/image" Target="../media/image737.png"/><Relationship Id="rId7" Type="http://schemas.openxmlformats.org/officeDocument/2006/relationships/image" Target="../media/image763.png"/><Relationship Id="rId12" Type="http://schemas.openxmlformats.org/officeDocument/2006/relationships/image" Target="../media/image783.png"/><Relationship Id="rId2" Type="http://schemas.openxmlformats.org/officeDocument/2006/relationships/image" Target="../media/image7530.png"/><Relationship Id="rId16" Type="http://schemas.openxmlformats.org/officeDocument/2006/relationships/image" Target="../media/image7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2.png"/><Relationship Id="rId11" Type="http://schemas.openxmlformats.org/officeDocument/2006/relationships/image" Target="../media/image782.png"/><Relationship Id="rId5" Type="http://schemas.openxmlformats.org/officeDocument/2006/relationships/image" Target="../media/image761.png"/><Relationship Id="rId15" Type="http://schemas.openxmlformats.org/officeDocument/2006/relationships/image" Target="../media/image786.png"/><Relationship Id="rId10" Type="http://schemas.openxmlformats.org/officeDocument/2006/relationships/image" Target="../media/image781.png"/><Relationship Id="rId4" Type="http://schemas.openxmlformats.org/officeDocument/2006/relationships/image" Target="../media/image738.png"/><Relationship Id="rId9" Type="http://schemas.openxmlformats.org/officeDocument/2006/relationships/image" Target="../media/image774.png"/><Relationship Id="rId14" Type="http://schemas.openxmlformats.org/officeDocument/2006/relationships/image" Target="../media/image785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3.png"/><Relationship Id="rId13" Type="http://schemas.openxmlformats.org/officeDocument/2006/relationships/image" Target="../media/image798.png"/><Relationship Id="rId3" Type="http://schemas.openxmlformats.org/officeDocument/2006/relationships/image" Target="../media/image788.png"/><Relationship Id="rId7" Type="http://schemas.openxmlformats.org/officeDocument/2006/relationships/image" Target="../media/image792.png"/><Relationship Id="rId12" Type="http://schemas.openxmlformats.org/officeDocument/2006/relationships/image" Target="../media/image797.png"/><Relationship Id="rId17" Type="http://schemas.openxmlformats.org/officeDocument/2006/relationships/image" Target="../media/image801.png"/><Relationship Id="rId2" Type="http://schemas.openxmlformats.org/officeDocument/2006/relationships/image" Target="../media/image7540.png"/><Relationship Id="rId16" Type="http://schemas.openxmlformats.org/officeDocument/2006/relationships/image" Target="../media/image7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1.png"/><Relationship Id="rId11" Type="http://schemas.openxmlformats.org/officeDocument/2006/relationships/image" Target="../media/image796.png"/><Relationship Id="rId5" Type="http://schemas.openxmlformats.org/officeDocument/2006/relationships/image" Target="../media/image790.png"/><Relationship Id="rId15" Type="http://schemas.openxmlformats.org/officeDocument/2006/relationships/image" Target="../media/image800.png"/><Relationship Id="rId10" Type="http://schemas.openxmlformats.org/officeDocument/2006/relationships/image" Target="../media/image795.png"/><Relationship Id="rId4" Type="http://schemas.openxmlformats.org/officeDocument/2006/relationships/image" Target="../media/image789.png"/><Relationship Id="rId9" Type="http://schemas.openxmlformats.org/officeDocument/2006/relationships/image" Target="../media/image794.png"/><Relationship Id="rId14" Type="http://schemas.openxmlformats.org/officeDocument/2006/relationships/image" Target="../media/image799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3.png"/><Relationship Id="rId13" Type="http://schemas.openxmlformats.org/officeDocument/2006/relationships/image" Target="../media/image805.png"/><Relationship Id="rId18" Type="http://schemas.openxmlformats.org/officeDocument/2006/relationships/image" Target="../media/image810.png"/><Relationship Id="rId3" Type="http://schemas.openxmlformats.org/officeDocument/2006/relationships/image" Target="../media/image788.png"/><Relationship Id="rId7" Type="http://schemas.openxmlformats.org/officeDocument/2006/relationships/image" Target="../media/image792.png"/><Relationship Id="rId12" Type="http://schemas.openxmlformats.org/officeDocument/2006/relationships/image" Target="../media/image804.png"/><Relationship Id="rId17" Type="http://schemas.openxmlformats.org/officeDocument/2006/relationships/image" Target="../media/image809.png"/><Relationship Id="rId2" Type="http://schemas.openxmlformats.org/officeDocument/2006/relationships/image" Target="../media/image7540.png"/><Relationship Id="rId16" Type="http://schemas.openxmlformats.org/officeDocument/2006/relationships/image" Target="../media/image8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1.png"/><Relationship Id="rId11" Type="http://schemas.openxmlformats.org/officeDocument/2006/relationships/image" Target="../media/image803.png"/><Relationship Id="rId5" Type="http://schemas.openxmlformats.org/officeDocument/2006/relationships/image" Target="../media/image790.png"/><Relationship Id="rId15" Type="http://schemas.openxmlformats.org/officeDocument/2006/relationships/image" Target="../media/image807.png"/><Relationship Id="rId10" Type="http://schemas.openxmlformats.org/officeDocument/2006/relationships/image" Target="../media/image802.png"/><Relationship Id="rId19" Type="http://schemas.openxmlformats.org/officeDocument/2006/relationships/image" Target="../media/image811.png"/><Relationship Id="rId4" Type="http://schemas.openxmlformats.org/officeDocument/2006/relationships/image" Target="../media/image789.png"/><Relationship Id="rId9" Type="http://schemas.openxmlformats.org/officeDocument/2006/relationships/image" Target="../media/image801.png"/><Relationship Id="rId14" Type="http://schemas.openxmlformats.org/officeDocument/2006/relationships/image" Target="../media/image80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565" y="2853128"/>
            <a:ext cx="830067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Differentiation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313DA6-E47F-4E10-80A0-614716C6A3BB}"/>
              </a:ext>
            </a:extLst>
          </p:cNvPr>
          <p:cNvSpPr txBox="1"/>
          <p:nvPr/>
        </p:nvSpPr>
        <p:spPr>
          <a:xfrm>
            <a:off x="2211674" y="4405517"/>
            <a:ext cx="4720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 Black" panose="020B0A04020102020204" pitchFamily="34" charset="0"/>
              </a:rPr>
              <a:t>Twitter: @Owen134866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www.mathsfreeresourcelibrary.com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46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What if instead of differentiating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we differentiated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𝑠𝑖𝑛𝑘𝑥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So for example,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etc…</a:t>
                </a: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5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blipFill>
                <a:blip r:embed="rId3"/>
                <a:stretch>
                  <a:fillRect r="-1087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blipFill>
                <a:blip r:embed="rId4"/>
                <a:stretch>
                  <a:fillRect l="-435" r="-130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37805" y="1494584"/>
                <a:ext cx="2230739" cy="4181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805" y="1494584"/>
                <a:ext cx="2230739" cy="418128"/>
              </a:xfrm>
              <a:prstGeom prst="rect">
                <a:avLst/>
              </a:prstGeom>
              <a:blipFill>
                <a:blip r:embed="rId5"/>
                <a:stretch>
                  <a:fillRect l="-2466" t="-1449" r="-2466"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28475" y="2063750"/>
                <a:ext cx="2712666" cy="4181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𝑠𝑖𝑛𝑘𝑥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475" y="2063750"/>
                <a:ext cx="2712666" cy="418128"/>
              </a:xfrm>
              <a:prstGeom prst="rect">
                <a:avLst/>
              </a:prstGeom>
              <a:blipFill>
                <a:blip r:embed="rId6"/>
                <a:stretch>
                  <a:fillRect l="-1798" t="-1471" r="-225" b="-13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61295" y="1849082"/>
                <a:ext cx="16275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𝑠𝑖𝑛𝑘𝑥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1295" y="1849082"/>
                <a:ext cx="1627542" cy="307777"/>
              </a:xfrm>
              <a:prstGeom prst="rect">
                <a:avLst/>
              </a:prstGeom>
              <a:blipFill>
                <a:blip r:embed="rId7"/>
                <a:stretch>
                  <a:fillRect t="-3922" b="-176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/>
          <p:cNvSpPr/>
          <p:nvPr/>
        </p:nvSpPr>
        <p:spPr>
          <a:xfrm flipV="1">
            <a:off x="6521684" y="1753714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831051" y="2648579"/>
                <a:ext cx="2659318" cy="4181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𝑘𝑥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𝑘h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𝑠𝑖𝑛𝑘𝑥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051" y="2648579"/>
                <a:ext cx="2659318" cy="418128"/>
              </a:xfrm>
              <a:prstGeom prst="rect">
                <a:avLst/>
              </a:prstGeom>
              <a:blipFill>
                <a:blip r:embed="rId8"/>
                <a:stretch>
                  <a:fillRect l="-1831"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818198" y="3219621"/>
                <a:ext cx="3667030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𝑠𝑖𝑛𝑘𝑥𝑐𝑜𝑠𝑘h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𝑐𝑜𝑠𝑘𝑥𝑠𝑖𝑛𝑘h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𝑠𝑖𝑛𝑘𝑥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198" y="3219621"/>
                <a:ext cx="3667030" cy="409023"/>
              </a:xfrm>
              <a:prstGeom prst="rect">
                <a:avLst/>
              </a:prstGeom>
              <a:blipFill>
                <a:blip r:embed="rId9"/>
                <a:stretch>
                  <a:fillRect l="-1163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827378" y="3790662"/>
                <a:ext cx="3667030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𝑠𝑖𝑛𝑘𝑥𝑐𝑜𝑠𝑘h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𝑠𝑖𝑛𝑘𝑥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𝑐𝑜𝑠𝑘𝑥𝑠𝑖𝑛𝑘h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378" y="3790662"/>
                <a:ext cx="3667030" cy="409023"/>
              </a:xfrm>
              <a:prstGeom prst="rect">
                <a:avLst/>
              </a:prstGeom>
              <a:blipFill>
                <a:blip r:embed="rId10"/>
                <a:stretch>
                  <a:fillRect l="-1331" t="-1493" r="-499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825542" y="4394754"/>
                <a:ext cx="3872983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𝑠𝑖𝑛𝑘𝑥𝑐𝑜𝑠𝑘h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𝑠𝑖𝑛𝑘𝑥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𝑐𝑜𝑠𝑘𝑥𝑠𝑖𝑛𝑘h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542" y="4394754"/>
                <a:ext cx="3872983" cy="484043"/>
              </a:xfrm>
              <a:prstGeom prst="rect">
                <a:avLst/>
              </a:prstGeom>
              <a:blipFill>
                <a:blip r:embed="rId11"/>
                <a:stretch>
                  <a:fillRect l="-12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823705" y="5009863"/>
                <a:ext cx="3682226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𝑠𝑖𝑛𝑘𝑥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𝑐𝑜𝑠𝑘h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𝑐𝑜𝑠𝑘𝑥𝑠𝑖𝑛𝑘h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705" y="5009863"/>
                <a:ext cx="3682226" cy="484043"/>
              </a:xfrm>
              <a:prstGeom prst="rect">
                <a:avLst/>
              </a:prstGeom>
              <a:blipFill>
                <a:blip r:embed="rId12"/>
                <a:stretch>
                  <a:fillRect l="-11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0" y="0"/>
                <a:ext cx="1710853" cy="36106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10853" cy="361061"/>
              </a:xfrm>
              <a:prstGeom prst="rect">
                <a:avLst/>
              </a:prstGeom>
              <a:blipFill>
                <a:blip r:embed="rId13"/>
                <a:stretch>
                  <a:fillRect l="-6316" r="-2105" b="-1587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365684"/>
                <a:ext cx="1919243" cy="36106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𝑐𝑜𝑠𝑘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5684"/>
                <a:ext cx="1919243" cy="361061"/>
              </a:xfrm>
              <a:prstGeom prst="rect">
                <a:avLst/>
              </a:prstGeom>
              <a:blipFill>
                <a:blip r:embed="rId14"/>
                <a:stretch>
                  <a:fillRect l="-5643" r="-1567" b="-1587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6749291" y="2343005"/>
            <a:ext cx="1627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the inner bracket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47" name="Arc 46"/>
          <p:cNvSpPr/>
          <p:nvPr/>
        </p:nvSpPr>
        <p:spPr>
          <a:xfrm flipV="1">
            <a:off x="6453747" y="2324755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7744859" y="2748793"/>
            <a:ext cx="12889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Use the expansion of sine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49" name="Arc 48"/>
          <p:cNvSpPr/>
          <p:nvPr/>
        </p:nvSpPr>
        <p:spPr>
          <a:xfrm flipV="1">
            <a:off x="7355294" y="2884779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c 49"/>
          <p:cNvSpPr/>
          <p:nvPr/>
        </p:nvSpPr>
        <p:spPr>
          <a:xfrm flipV="1">
            <a:off x="7386508" y="3466837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c 50"/>
          <p:cNvSpPr/>
          <p:nvPr/>
        </p:nvSpPr>
        <p:spPr>
          <a:xfrm flipV="1">
            <a:off x="7505857" y="4081945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Arc 52"/>
          <p:cNvSpPr/>
          <p:nvPr/>
        </p:nvSpPr>
        <p:spPr>
          <a:xfrm flipV="1">
            <a:off x="7524220" y="4739285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7590622" y="3542007"/>
            <a:ext cx="1288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Rearrange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678756" y="3949631"/>
            <a:ext cx="14652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Write as 2 separate fractions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788924" y="4731829"/>
            <a:ext cx="1465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left fraction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5354747" y="4947492"/>
            <a:ext cx="935883" cy="640997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 rot="1730869">
            <a:off x="6868478" y="4954108"/>
            <a:ext cx="526326" cy="673070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5002209" y="4987337"/>
            <a:ext cx="1127760" cy="51816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8" idx="5"/>
          </p:cNvCxnSpPr>
          <p:nvPr/>
        </p:nvCxnSpPr>
        <p:spPr>
          <a:xfrm flipH="1" flipV="1">
            <a:off x="5045359" y="5024611"/>
            <a:ext cx="1108214" cy="4700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834723" y="5803077"/>
                <a:ext cx="12535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𝑘𝑐𝑜𝑠𝑘𝑥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723" y="5803077"/>
                <a:ext cx="1253548" cy="215444"/>
              </a:xfrm>
              <a:prstGeom prst="rect">
                <a:avLst/>
              </a:prstGeom>
              <a:blipFill>
                <a:blip r:embed="rId15"/>
                <a:stretch>
                  <a:fillRect l="-4369" r="-1942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Arc 63"/>
          <p:cNvSpPr/>
          <p:nvPr/>
        </p:nvSpPr>
        <p:spPr>
          <a:xfrm flipV="1">
            <a:off x="7403036" y="5310326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667740" y="5302870"/>
                <a:ext cx="146524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Use the approximations as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740" y="5302870"/>
                <a:ext cx="1465243" cy="738664"/>
              </a:xfrm>
              <a:prstGeom prst="rect">
                <a:avLst/>
              </a:prstGeom>
              <a:blipFill>
                <a:blip r:embed="rId16"/>
                <a:stretch>
                  <a:fillRect l="-417" t="-1653" r="-3750" b="-66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841475" y="5589309"/>
                <a:ext cx="55084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475" y="5589309"/>
                <a:ext cx="550843" cy="307777"/>
              </a:xfrm>
              <a:prstGeom prst="rect">
                <a:avLst/>
              </a:prstGeom>
              <a:blipFill>
                <a:blip r:embed="rId17"/>
                <a:stretch>
                  <a:fillRect t="-6000" b="-1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392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20" grpId="0"/>
      <p:bldP spid="21" grpId="0" animBg="1"/>
      <p:bldP spid="35" grpId="0"/>
      <p:bldP spid="37" grpId="0"/>
      <p:bldP spid="39" grpId="0"/>
      <p:bldP spid="40" grpId="0"/>
      <p:bldP spid="43" grpId="0"/>
      <p:bldP spid="46" grpId="0"/>
      <p:bldP spid="47" grpId="0" animBg="1"/>
      <p:bldP spid="48" grpId="0"/>
      <p:bldP spid="49" grpId="0" animBg="1"/>
      <p:bldP spid="50" grpId="0" animBg="1"/>
      <p:bldP spid="51" grpId="0" animBg="1"/>
      <p:bldP spid="53" grpId="0" animBg="1"/>
      <p:bldP spid="54" grpId="0"/>
      <p:bldP spid="55" grpId="0"/>
      <p:bldP spid="56" grpId="0"/>
      <p:bldP spid="58" grpId="0" animBg="1"/>
      <p:bldP spid="58" grpId="1" animBg="1"/>
      <p:bldP spid="59" grpId="0" animBg="1"/>
      <p:bldP spid="63" grpId="0"/>
      <p:bldP spid="64" grpId="0" animBg="1"/>
      <p:bldP spid="65" grpId="0"/>
      <p:bldP spid="66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4334" y="2190655"/>
            <a:ext cx="797846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Exercise 9I</a:t>
            </a:r>
          </a:p>
        </p:txBody>
      </p:sp>
    </p:spTree>
    <p:extLst>
      <p:ext uri="{BB962C8B-B14F-4D97-AF65-F5344CB8AC3E}">
        <p14:creationId xmlns:p14="http://schemas.microsoft.com/office/powerpoint/2010/main" val="112705656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answer questions based on concave and convex functions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8571" y="2569028"/>
            <a:ext cx="7540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You might have heard of the terms ‘convex’ and ‘concave’ in science…</a:t>
            </a:r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7571" y="2792652"/>
            <a:ext cx="4643447" cy="2722066"/>
            <a:chOff x="-707750" y="3174392"/>
            <a:chExt cx="4643447" cy="2722066"/>
          </a:xfrm>
        </p:grpSpPr>
        <p:sp>
          <p:nvSpPr>
            <p:cNvPr id="3" name="Arc 2"/>
            <p:cNvSpPr>
              <a:spLocks noChangeAspect="1"/>
            </p:cNvSpPr>
            <p:nvPr/>
          </p:nvSpPr>
          <p:spPr>
            <a:xfrm rot="2673813">
              <a:off x="-707750" y="3175028"/>
              <a:ext cx="2721430" cy="2721430"/>
            </a:xfrm>
            <a:prstGeom prst="arc">
              <a:avLst>
                <a:gd name="adj1" fmla="val 16200000"/>
                <a:gd name="adj2" fmla="val 56663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Arc 10"/>
            <p:cNvSpPr>
              <a:spLocks noChangeAspect="1"/>
            </p:cNvSpPr>
            <p:nvPr/>
          </p:nvSpPr>
          <p:spPr>
            <a:xfrm rot="18926187" flipH="1">
              <a:off x="1214267" y="3174392"/>
              <a:ext cx="2721430" cy="2721430"/>
            </a:xfrm>
            <a:prstGeom prst="arc">
              <a:avLst>
                <a:gd name="adj1" fmla="val 16200000"/>
                <a:gd name="adj2" fmla="val 56663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04753" y="2803646"/>
            <a:ext cx="5910451" cy="2729672"/>
            <a:chOff x="-1360715" y="3114364"/>
            <a:chExt cx="5910451" cy="2729672"/>
          </a:xfrm>
        </p:grpSpPr>
        <p:sp>
          <p:nvSpPr>
            <p:cNvPr id="14" name="Arc 13"/>
            <p:cNvSpPr>
              <a:spLocks noChangeAspect="1"/>
            </p:cNvSpPr>
            <p:nvPr/>
          </p:nvSpPr>
          <p:spPr>
            <a:xfrm rot="2673813">
              <a:off x="-1360715" y="3114364"/>
              <a:ext cx="2721430" cy="2721430"/>
            </a:xfrm>
            <a:prstGeom prst="arc">
              <a:avLst>
                <a:gd name="adj1" fmla="val 16200000"/>
                <a:gd name="adj2" fmla="val 56663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Arc 14"/>
            <p:cNvSpPr>
              <a:spLocks noChangeAspect="1"/>
            </p:cNvSpPr>
            <p:nvPr/>
          </p:nvSpPr>
          <p:spPr>
            <a:xfrm rot="18926187" flipH="1">
              <a:off x="1828306" y="3122606"/>
              <a:ext cx="2721430" cy="2721430"/>
            </a:xfrm>
            <a:prstGeom prst="arc">
              <a:avLst>
                <a:gd name="adj1" fmla="val 16200000"/>
                <a:gd name="adj2" fmla="val 56663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967665" y="3497802"/>
              <a:ext cx="124287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969145" y="5452369"/>
              <a:ext cx="124287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059620" y="5273337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Convex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81348" y="5274817"/>
            <a:ext cx="132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Concave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3002" y="6041677"/>
            <a:ext cx="843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In </a:t>
            </a:r>
            <a:r>
              <a:rPr lang="en-US" dirty="0" err="1">
                <a:latin typeface="Comic Sans MS" panose="030F0702030302020204" pitchFamily="66" charset="0"/>
              </a:rPr>
              <a:t>Maths</a:t>
            </a:r>
            <a:r>
              <a:rPr lang="en-US" dirty="0">
                <a:latin typeface="Comic Sans MS" panose="030F0702030302020204" pitchFamily="66" charset="0"/>
              </a:rPr>
              <a:t>, curves can be described as concave, convex, or in some cases both!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30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answer questions based on concave and convex functions</a:t>
            </a: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963" y="2711409"/>
            <a:ext cx="23257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Comic Sans MS" panose="030F0702030302020204" pitchFamily="66" charset="0"/>
              </a:rPr>
              <a:t>Convex function</a:t>
            </a:r>
          </a:p>
          <a:p>
            <a:pPr algn="ctr"/>
            <a:endParaRPr lang="en-US" sz="1400" b="1" u="sng" dirty="0"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latin typeface="Comic Sans MS" panose="030F0702030302020204" pitchFamily="66" charset="0"/>
              </a:rPr>
              <a:t>“A function where the line segment joining two points is </a:t>
            </a:r>
            <a:r>
              <a:rPr lang="en-US" sz="1400" u="sng" dirty="0">
                <a:latin typeface="Comic Sans MS" panose="030F0702030302020204" pitchFamily="66" charset="0"/>
              </a:rPr>
              <a:t>above</a:t>
            </a:r>
            <a:r>
              <a:rPr lang="en-US" sz="1400" dirty="0">
                <a:latin typeface="Comic Sans MS" panose="030F0702030302020204" pitchFamily="66" charset="0"/>
              </a:rPr>
              <a:t> the function”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4609" y="2724472"/>
            <a:ext cx="23257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Comic Sans MS" panose="030F0702030302020204" pitchFamily="66" charset="0"/>
              </a:rPr>
              <a:t>Concave function</a:t>
            </a:r>
          </a:p>
          <a:p>
            <a:pPr algn="ctr"/>
            <a:endParaRPr lang="en-US" sz="1400" b="1" u="sng" dirty="0"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latin typeface="Comic Sans MS" panose="030F0702030302020204" pitchFamily="66" charset="0"/>
              </a:rPr>
              <a:t>“A function where the line segment joining two points is </a:t>
            </a:r>
            <a:r>
              <a:rPr lang="en-US" sz="1400" u="sng" dirty="0">
                <a:latin typeface="Comic Sans MS" panose="030F0702030302020204" pitchFamily="66" charset="0"/>
              </a:rPr>
              <a:t>below</a:t>
            </a:r>
            <a:r>
              <a:rPr lang="en-US" sz="1400" dirty="0">
                <a:latin typeface="Comic Sans MS" panose="030F0702030302020204" pitchFamily="66" charset="0"/>
              </a:rPr>
              <a:t> the function”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9601" y="4206240"/>
            <a:ext cx="2181498" cy="2181498"/>
            <a:chOff x="931817" y="4206240"/>
            <a:chExt cx="2181498" cy="2181498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931817" y="4206240"/>
              <a:ext cx="0" cy="21771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 flipV="1">
              <a:off x="2024744" y="5299166"/>
              <a:ext cx="0" cy="21771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653246" y="4210594"/>
            <a:ext cx="2181498" cy="2181498"/>
            <a:chOff x="931817" y="4206240"/>
            <a:chExt cx="2181498" cy="2181498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931817" y="4206240"/>
              <a:ext cx="0" cy="21771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 flipV="1">
              <a:off x="2024744" y="5299166"/>
              <a:ext cx="0" cy="21771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Arc 8"/>
          <p:cNvSpPr/>
          <p:nvPr/>
        </p:nvSpPr>
        <p:spPr>
          <a:xfrm rot="5400000">
            <a:off x="-705395" y="2699657"/>
            <a:ext cx="4859383" cy="2072641"/>
          </a:xfrm>
          <a:prstGeom prst="arc">
            <a:avLst>
              <a:gd name="adj1" fmla="val 18054969"/>
              <a:gd name="adj2" fmla="val 3474663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/>
          <p:cNvSpPr/>
          <p:nvPr/>
        </p:nvSpPr>
        <p:spPr>
          <a:xfrm rot="5400000" flipH="1">
            <a:off x="2649581" y="5331820"/>
            <a:ext cx="6723019" cy="4907287"/>
          </a:xfrm>
          <a:prstGeom prst="arc">
            <a:avLst>
              <a:gd name="adj1" fmla="val 460704"/>
              <a:gd name="adj2" fmla="val 3474663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/>
          <p:cNvGrpSpPr/>
          <p:nvPr/>
        </p:nvGrpSpPr>
        <p:grpSpPr>
          <a:xfrm>
            <a:off x="6618515" y="4223657"/>
            <a:ext cx="2181498" cy="2181498"/>
            <a:chOff x="931817" y="4206240"/>
            <a:chExt cx="2181498" cy="2181498"/>
          </a:xfrm>
        </p:grpSpPr>
        <p:cxnSp>
          <p:nvCxnSpPr>
            <p:cNvPr id="30" name="Straight Arrow Connector 29"/>
            <p:cNvCxnSpPr/>
            <p:nvPr/>
          </p:nvCxnSpPr>
          <p:spPr>
            <a:xfrm flipV="1">
              <a:off x="931817" y="4206240"/>
              <a:ext cx="0" cy="21771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5400000" flipV="1">
              <a:off x="2024744" y="5299166"/>
              <a:ext cx="0" cy="21771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reeform 9"/>
          <p:cNvSpPr/>
          <p:nvPr/>
        </p:nvSpPr>
        <p:spPr>
          <a:xfrm>
            <a:off x="6679475" y="4336867"/>
            <a:ext cx="2211977" cy="1872343"/>
          </a:xfrm>
          <a:custGeom>
            <a:avLst/>
            <a:gdLst>
              <a:gd name="connsiteX0" fmla="*/ 0 w 1733005"/>
              <a:gd name="connsiteY0" fmla="*/ 0 h 1515292"/>
              <a:gd name="connsiteX1" fmla="*/ 609600 w 1733005"/>
              <a:gd name="connsiteY1" fmla="*/ 1210492 h 1515292"/>
              <a:gd name="connsiteX2" fmla="*/ 1184365 w 1733005"/>
              <a:gd name="connsiteY2" fmla="*/ 330926 h 1515292"/>
              <a:gd name="connsiteX3" fmla="*/ 1733005 w 1733005"/>
              <a:gd name="connsiteY3" fmla="*/ 1515292 h 151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3005" h="1515292">
                <a:moveTo>
                  <a:pt x="0" y="0"/>
                </a:moveTo>
                <a:cubicBezTo>
                  <a:pt x="206103" y="577669"/>
                  <a:pt x="412206" y="1155338"/>
                  <a:pt x="609600" y="1210492"/>
                </a:cubicBezTo>
                <a:cubicBezTo>
                  <a:pt x="806994" y="1265646"/>
                  <a:pt x="997131" y="280126"/>
                  <a:pt x="1184365" y="330926"/>
                </a:cubicBezTo>
                <a:cubicBezTo>
                  <a:pt x="1371599" y="381726"/>
                  <a:pt x="1552302" y="948509"/>
                  <a:pt x="1733005" y="1515292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/>
          <p:cNvGrpSpPr/>
          <p:nvPr/>
        </p:nvGrpSpPr>
        <p:grpSpPr>
          <a:xfrm>
            <a:off x="2595154" y="4689566"/>
            <a:ext cx="126274" cy="161108"/>
            <a:chOff x="6235337" y="2068286"/>
            <a:chExt cx="126274" cy="161108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979714" y="5468983"/>
            <a:ext cx="126274" cy="161108"/>
            <a:chOff x="6235337" y="2068286"/>
            <a:chExt cx="126274" cy="161108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3870960" y="5913120"/>
            <a:ext cx="126274" cy="161108"/>
            <a:chOff x="6235337" y="2068286"/>
            <a:chExt cx="126274" cy="161108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5329646" y="4463143"/>
            <a:ext cx="126274" cy="161108"/>
            <a:chOff x="6235337" y="2068286"/>
            <a:chExt cx="126274" cy="161108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805749" y="4789714"/>
            <a:ext cx="126274" cy="161108"/>
            <a:chOff x="6235337" y="2068286"/>
            <a:chExt cx="126274" cy="161108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7550332" y="5638800"/>
            <a:ext cx="126274" cy="161108"/>
            <a:chOff x="6235337" y="2068286"/>
            <a:chExt cx="126274" cy="161108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7859486" y="4981303"/>
            <a:ext cx="126274" cy="161108"/>
            <a:chOff x="6235337" y="2068286"/>
            <a:chExt cx="126274" cy="161108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8325394" y="4837611"/>
            <a:ext cx="126274" cy="161108"/>
            <a:chOff x="6235337" y="2068286"/>
            <a:chExt cx="126274" cy="161108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/>
          <p:nvPr/>
        </p:nvCxnSpPr>
        <p:spPr>
          <a:xfrm flipV="1">
            <a:off x="1027611" y="4763589"/>
            <a:ext cx="1645920" cy="792481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3936274" y="4554583"/>
            <a:ext cx="1471749" cy="1445623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879771" y="4859383"/>
            <a:ext cx="731520" cy="888274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7924800" y="4911634"/>
            <a:ext cx="461554" cy="156755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69312" y="4326130"/>
            <a:ext cx="1663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Convex – the line segment is </a:t>
            </a:r>
            <a:r>
              <a:rPr lang="en-US" sz="12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above</a:t>
            </a: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 the curve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481658" y="5437318"/>
            <a:ext cx="1663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Concave – the line segment is </a:t>
            </a:r>
            <a:r>
              <a:rPr lang="en-US" sz="12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below</a:t>
            </a: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 the curve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826843" y="3956227"/>
            <a:ext cx="843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Convex section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123068" y="3743164"/>
            <a:ext cx="935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Concave section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7226423" y="4421080"/>
            <a:ext cx="62144" cy="665825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8302101" y="4199138"/>
            <a:ext cx="131685" cy="49863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6568884" y="2743707"/>
            <a:ext cx="23257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Some functions can contain both convex and concave sections…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69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9" grpId="0" animBg="1"/>
      <p:bldP spid="28" grpId="0" animBg="1"/>
      <p:bldP spid="10" grpId="0" animBg="1"/>
      <p:bldP spid="69" grpId="0"/>
      <p:bldP spid="71" grpId="0"/>
      <p:bldP spid="72" grpId="0"/>
      <p:bldP spid="73" grpId="0"/>
      <p:bldP spid="80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answer questions based on concave and convex functions</a:t>
            </a: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80559" y="2604877"/>
            <a:ext cx="23257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Comic Sans MS" panose="030F0702030302020204" pitchFamily="66" charset="0"/>
              </a:rPr>
              <a:t>Convex function</a:t>
            </a:r>
          </a:p>
          <a:p>
            <a:pPr algn="ctr"/>
            <a:endParaRPr lang="en-US" sz="1400" b="1" u="sng" dirty="0"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latin typeface="Comic Sans MS" panose="030F0702030302020204" pitchFamily="66" charset="0"/>
              </a:rPr>
              <a:t>“A function where the line segment joining two points is </a:t>
            </a:r>
            <a:r>
              <a:rPr lang="en-US" sz="1400" u="sng" dirty="0">
                <a:latin typeface="Comic Sans MS" panose="030F0702030302020204" pitchFamily="66" charset="0"/>
              </a:rPr>
              <a:t>above</a:t>
            </a:r>
            <a:r>
              <a:rPr lang="en-US" sz="1400" dirty="0">
                <a:latin typeface="Comic Sans MS" panose="030F0702030302020204" pitchFamily="66" charset="0"/>
              </a:rPr>
              <a:t> the function”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929197" y="4099708"/>
            <a:ext cx="2181498" cy="2181498"/>
            <a:chOff x="931817" y="4206240"/>
            <a:chExt cx="2181498" cy="2181498"/>
          </a:xfrm>
        </p:grpSpPr>
        <p:cxnSp>
          <p:nvCxnSpPr>
            <p:cNvPr id="62" name="Straight Arrow Connector 61"/>
            <p:cNvCxnSpPr/>
            <p:nvPr/>
          </p:nvCxnSpPr>
          <p:spPr>
            <a:xfrm flipV="1">
              <a:off x="931817" y="4206240"/>
              <a:ext cx="0" cy="21771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rot="5400000" flipV="1">
              <a:off x="2024744" y="5299166"/>
              <a:ext cx="0" cy="21771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Arc 64"/>
          <p:cNvSpPr/>
          <p:nvPr/>
        </p:nvSpPr>
        <p:spPr>
          <a:xfrm rot="5400000">
            <a:off x="-385799" y="2593125"/>
            <a:ext cx="4859383" cy="2072641"/>
          </a:xfrm>
          <a:prstGeom prst="arc">
            <a:avLst>
              <a:gd name="adj1" fmla="val 18054969"/>
              <a:gd name="adj2" fmla="val 3474663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6" name="Group 65"/>
          <p:cNvGrpSpPr/>
          <p:nvPr/>
        </p:nvGrpSpPr>
        <p:grpSpPr>
          <a:xfrm>
            <a:off x="2914750" y="4583034"/>
            <a:ext cx="126274" cy="161108"/>
            <a:chOff x="6235337" y="2068286"/>
            <a:chExt cx="126274" cy="161108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1299310" y="5362451"/>
            <a:ext cx="126274" cy="161108"/>
            <a:chOff x="6235337" y="2068286"/>
            <a:chExt cx="126274" cy="161108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Straight Connector 78"/>
          <p:cNvCxnSpPr/>
          <p:nvPr/>
        </p:nvCxnSpPr>
        <p:spPr>
          <a:xfrm flipV="1">
            <a:off x="1347207" y="4657057"/>
            <a:ext cx="1645920" cy="792481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088908" y="4219598"/>
            <a:ext cx="1663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Convex – the line segment is </a:t>
            </a:r>
            <a:r>
              <a:rPr lang="en-US" sz="12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above</a:t>
            </a: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 the curve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96600" y="2278517"/>
            <a:ext cx="49093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For a convex function, the gradient is </a:t>
            </a:r>
            <a:r>
              <a:rPr lang="en-US" sz="1600" u="sng" dirty="0">
                <a:latin typeface="Comic Sans MS" panose="030F0702030302020204" pitchFamily="66" charset="0"/>
              </a:rPr>
              <a:t>increasing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The </a:t>
            </a:r>
            <a:r>
              <a:rPr lang="en-US" sz="1600" u="sng" dirty="0">
                <a:latin typeface="Comic Sans MS" panose="030F0702030302020204" pitchFamily="66" charset="0"/>
                <a:sym typeface="Wingdings" panose="05000000000000000000" pitchFamily="2" charset="2"/>
              </a:rPr>
              <a:t>rate of change</a:t>
            </a: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 of the gradient is </a:t>
            </a:r>
            <a:r>
              <a:rPr lang="en-US" sz="1600" u="sng" dirty="0">
                <a:latin typeface="Comic Sans MS" panose="030F0702030302020204" pitchFamily="66" charset="0"/>
                <a:sym typeface="Wingdings" panose="05000000000000000000" pitchFamily="2" charset="2"/>
              </a:rPr>
              <a:t>positive</a:t>
            </a: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 (as in, the value is increasing)</a:t>
            </a:r>
            <a:endParaRPr lang="en-US" sz="1600" u="sng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The rate of change of the gradient is given by </a:t>
            </a:r>
            <a:r>
              <a:rPr lang="en-US" sz="1600" u="sng" dirty="0">
                <a:latin typeface="Comic Sans MS" panose="030F0702030302020204" pitchFamily="66" charset="0"/>
                <a:sym typeface="Wingdings" panose="05000000000000000000" pitchFamily="2" charset="2"/>
              </a:rPr>
              <a:t>the differential of the gradient function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55254" y="4445514"/>
                <a:ext cx="4740675" cy="72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For a convex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for all values of x in the interval being considered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254" y="4445514"/>
                <a:ext cx="4740675" cy="722442"/>
              </a:xfrm>
              <a:prstGeom prst="rect">
                <a:avLst/>
              </a:prstGeom>
              <a:blipFill>
                <a:blip r:embed="rId2"/>
                <a:stretch>
                  <a:fillRect l="-514" r="-1928" b="-100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80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answer questions based on concave and convex functions</a:t>
            </a: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96599" y="2278517"/>
            <a:ext cx="51558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For a concave function, the gradient is </a:t>
            </a:r>
            <a:r>
              <a:rPr lang="en-US" sz="1600" u="sng" dirty="0">
                <a:latin typeface="Comic Sans MS" panose="030F0702030302020204" pitchFamily="66" charset="0"/>
              </a:rPr>
              <a:t>decreasing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The </a:t>
            </a:r>
            <a:r>
              <a:rPr lang="en-US" sz="1600" u="sng" dirty="0">
                <a:latin typeface="Comic Sans MS" panose="030F0702030302020204" pitchFamily="66" charset="0"/>
                <a:sym typeface="Wingdings" panose="05000000000000000000" pitchFamily="2" charset="2"/>
              </a:rPr>
              <a:t>rate of change</a:t>
            </a: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 of the gradient is </a:t>
            </a:r>
            <a:r>
              <a:rPr lang="en-US" sz="1600" u="sng" dirty="0">
                <a:latin typeface="Comic Sans MS" panose="030F0702030302020204" pitchFamily="66" charset="0"/>
                <a:sym typeface="Wingdings" panose="05000000000000000000" pitchFamily="2" charset="2"/>
              </a:rPr>
              <a:t>negative</a:t>
            </a: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 (as in, the value is decreasing)</a:t>
            </a:r>
            <a:endParaRPr lang="en-US" sz="1600" u="sng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The rate of change of the gradient is given by </a:t>
            </a:r>
            <a:r>
              <a:rPr lang="en-US" sz="1600" u="sng" dirty="0">
                <a:latin typeface="Comic Sans MS" panose="030F0702030302020204" pitchFamily="66" charset="0"/>
                <a:sym typeface="Wingdings" panose="05000000000000000000" pitchFamily="2" charset="2"/>
              </a:rPr>
              <a:t>the differential of the gradient function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755254" y="4445514"/>
                <a:ext cx="4740675" cy="72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For a 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concave </a:t>
                </a: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for all values of x in the interval being considered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254" y="4445514"/>
                <a:ext cx="4740675" cy="722442"/>
              </a:xfrm>
              <a:prstGeom prst="rect">
                <a:avLst/>
              </a:prstGeom>
              <a:blipFill>
                <a:blip r:embed="rId2"/>
                <a:stretch>
                  <a:fillRect r="-1028" b="-100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65614" y="2602552"/>
            <a:ext cx="23257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Comic Sans MS" panose="030F0702030302020204" pitchFamily="66" charset="0"/>
              </a:rPr>
              <a:t>Concave function</a:t>
            </a:r>
          </a:p>
          <a:p>
            <a:pPr algn="ctr"/>
            <a:endParaRPr lang="en-US" sz="1400" b="1" u="sng" dirty="0"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latin typeface="Comic Sans MS" panose="030F0702030302020204" pitchFamily="66" charset="0"/>
              </a:rPr>
              <a:t>“A function where the line segment joining two points is </a:t>
            </a:r>
            <a:r>
              <a:rPr lang="en-US" sz="1400" u="sng" dirty="0">
                <a:latin typeface="Comic Sans MS" panose="030F0702030302020204" pitchFamily="66" charset="0"/>
              </a:rPr>
              <a:t>below</a:t>
            </a:r>
            <a:r>
              <a:rPr lang="en-US" sz="1400" dirty="0">
                <a:latin typeface="Comic Sans MS" panose="030F0702030302020204" pitchFamily="66" charset="0"/>
              </a:rPr>
              <a:t> the function”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14251" y="4088674"/>
            <a:ext cx="2181498" cy="2181498"/>
            <a:chOff x="931817" y="4206240"/>
            <a:chExt cx="2181498" cy="2181498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931817" y="4206240"/>
              <a:ext cx="0" cy="21771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 flipV="1">
              <a:off x="2024744" y="5299166"/>
              <a:ext cx="0" cy="21771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Arc 23"/>
          <p:cNvSpPr/>
          <p:nvPr/>
        </p:nvSpPr>
        <p:spPr>
          <a:xfrm rot="5400000" flipH="1">
            <a:off x="-189414" y="5209900"/>
            <a:ext cx="6723019" cy="4907287"/>
          </a:xfrm>
          <a:prstGeom prst="arc">
            <a:avLst>
              <a:gd name="adj1" fmla="val 460704"/>
              <a:gd name="adj2" fmla="val 3474663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/>
          <p:cNvGrpSpPr/>
          <p:nvPr/>
        </p:nvGrpSpPr>
        <p:grpSpPr>
          <a:xfrm>
            <a:off x="1031965" y="5791200"/>
            <a:ext cx="126274" cy="161108"/>
            <a:chOff x="6235337" y="2068286"/>
            <a:chExt cx="126274" cy="161108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2490651" y="4341223"/>
            <a:ext cx="126274" cy="161108"/>
            <a:chOff x="6235337" y="2068286"/>
            <a:chExt cx="126274" cy="161108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/>
          <p:cNvCxnSpPr/>
          <p:nvPr/>
        </p:nvCxnSpPr>
        <p:spPr>
          <a:xfrm flipH="1">
            <a:off x="1097279" y="4432663"/>
            <a:ext cx="1471749" cy="1445623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642663" y="5315398"/>
            <a:ext cx="1663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Concave – the line segment is </a:t>
            </a:r>
            <a:r>
              <a:rPr lang="en-US" sz="12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below</a:t>
            </a: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 the curve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52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answer questions based on concave and convex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interval on which the function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is concave.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convex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blipFill>
                <a:blip r:embed="rId3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concave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blipFill>
                <a:blip r:embed="rId4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0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Convex – line segment is above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0331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Concave – line segment is below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84766" y="1619795"/>
                <a:ext cx="176644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766" y="1619795"/>
                <a:ext cx="1766445" cy="246221"/>
              </a:xfrm>
              <a:prstGeom prst="rect">
                <a:avLst/>
              </a:prstGeom>
              <a:blipFill>
                <a:blip r:embed="rId5"/>
                <a:stretch>
                  <a:fillRect l="-3448" t="-2500" r="-2069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41223" y="2090057"/>
                <a:ext cx="145302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223" y="2090057"/>
                <a:ext cx="1453025" cy="246221"/>
              </a:xfrm>
              <a:prstGeom prst="rect">
                <a:avLst/>
              </a:prstGeom>
              <a:blipFill>
                <a:blip r:embed="rId6"/>
                <a:stretch>
                  <a:fillRect l="-4184" t="-2500" r="-251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84619" y="2564675"/>
                <a:ext cx="104695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′′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619" y="2564675"/>
                <a:ext cx="1046953" cy="246221"/>
              </a:xfrm>
              <a:prstGeom prst="rect">
                <a:avLst/>
              </a:prstGeom>
              <a:blipFill>
                <a:blip r:embed="rId7"/>
                <a:stretch>
                  <a:fillRect l="-6395" t="-2500" r="-1163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/>
          <p:cNvSpPr/>
          <p:nvPr/>
        </p:nvSpPr>
        <p:spPr>
          <a:xfrm>
            <a:off x="6137259" y="1746055"/>
            <a:ext cx="211290" cy="4746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31132" y="1742496"/>
                <a:ext cx="14717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132" y="1742496"/>
                <a:ext cx="1471748" cy="461665"/>
              </a:xfrm>
              <a:prstGeom prst="rect">
                <a:avLst/>
              </a:prstGeom>
              <a:blipFill>
                <a:blip r:embed="rId8"/>
                <a:stretch>
                  <a:fillRect t="-1316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>
            <a:off x="5732310" y="2246798"/>
            <a:ext cx="211290" cy="4746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26034" y="2247593"/>
                <a:ext cx="17330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again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034" y="2247593"/>
                <a:ext cx="1733005" cy="461665"/>
              </a:xfrm>
              <a:prstGeom prst="rect">
                <a:avLst/>
              </a:prstGeom>
              <a:blipFill>
                <a:blip r:embed="rId9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58788" y="2996529"/>
                <a:ext cx="3553097" cy="428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For the function to be concave,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788" y="2996529"/>
                <a:ext cx="3553097" cy="428322"/>
              </a:xfrm>
              <a:prstGeom prst="rect">
                <a:avLst/>
              </a:prstGeom>
              <a:blipFill>
                <a:blip r:embed="rId10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41519" y="3587931"/>
                <a:ext cx="6572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519" y="3587931"/>
                <a:ext cx="657231" cy="246221"/>
              </a:xfrm>
              <a:prstGeom prst="rect">
                <a:avLst/>
              </a:prstGeom>
              <a:blipFill>
                <a:blip r:embed="rId11"/>
                <a:stretch>
                  <a:fillRect l="-6481" r="-5556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50376" y="4019007"/>
                <a:ext cx="5434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376" y="4019007"/>
                <a:ext cx="543418" cy="246221"/>
              </a:xfrm>
              <a:prstGeom prst="rect">
                <a:avLst/>
              </a:prstGeom>
              <a:blipFill>
                <a:blip r:embed="rId12"/>
                <a:stretch>
                  <a:fillRect l="-5618" r="-674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 18"/>
          <p:cNvSpPr/>
          <p:nvPr/>
        </p:nvSpPr>
        <p:spPr>
          <a:xfrm>
            <a:off x="5135772" y="3749027"/>
            <a:ext cx="228708" cy="370127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273039" y="3784656"/>
            <a:ext cx="1171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Divide by 6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084320" y="4494405"/>
                <a:ext cx="42671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So this function is concave between any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that are less than or equal to 0…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320" y="4494405"/>
                <a:ext cx="4267199" cy="523220"/>
              </a:xfrm>
              <a:prstGeom prst="rect">
                <a:avLst/>
              </a:prstGeom>
              <a:blipFill>
                <a:blip r:embed="rId13"/>
                <a:stretch>
                  <a:fillRect t="-116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087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 animBg="1"/>
      <p:bldP spid="13" grpId="0"/>
      <p:bldP spid="14" grpId="0" animBg="1"/>
      <p:bldP spid="15" grpId="0"/>
      <p:bldP spid="16" grpId="0"/>
      <p:bldP spid="3" grpId="0"/>
      <p:bldP spid="18" grpId="0"/>
      <p:bldP spid="19" grpId="0" animBg="1"/>
      <p:bldP spid="20" grpId="0"/>
      <p:bldP spid="21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answer questions based on concave and convex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interval on which the function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is concave.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convex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blipFill>
                <a:blip r:embed="rId3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concave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blipFill>
                <a:blip r:embed="rId4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0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Convex – line segment is above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0331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Concave – line segment is below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15587" y="3653247"/>
                <a:ext cx="5434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587" y="3653247"/>
                <a:ext cx="543418" cy="246221"/>
              </a:xfrm>
              <a:prstGeom prst="rect">
                <a:avLst/>
              </a:prstGeom>
              <a:blipFill>
                <a:blip r:embed="rId5"/>
                <a:stretch>
                  <a:fillRect l="-4444" r="-6667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74469" y="4058977"/>
                <a:ext cx="326571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So this function is concave between any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that are less than or equal to 0…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69" y="4058977"/>
                <a:ext cx="3265714" cy="738664"/>
              </a:xfrm>
              <a:prstGeom prst="rect">
                <a:avLst/>
              </a:prstGeom>
              <a:blipFill>
                <a:blip r:embed="rId6"/>
                <a:stretch>
                  <a:fillRect t="-1653" r="-746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45324" t="18138" r="17630" b="3201"/>
          <a:stretch/>
        </p:blipFill>
        <p:spPr>
          <a:xfrm>
            <a:off x="4284617" y="1463041"/>
            <a:ext cx="4032069" cy="4815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337763" y="1119442"/>
                <a:ext cx="18705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Comic Sans MS" pitchFamily="66" charset="0"/>
                  </a:rPr>
                  <a:t> </a:t>
                </a:r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763" y="1119442"/>
                <a:ext cx="1870512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4646022" y="5059680"/>
            <a:ext cx="126274" cy="161108"/>
            <a:chOff x="6235337" y="2068286"/>
            <a:chExt cx="126274" cy="161108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6087291" y="3479075"/>
            <a:ext cx="126274" cy="161108"/>
            <a:chOff x="6235337" y="2068286"/>
            <a:chExt cx="126274" cy="161108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 flipH="1">
            <a:off x="4693920" y="3561806"/>
            <a:ext cx="1454332" cy="1593668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830000" y="4758049"/>
            <a:ext cx="1663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Concave – the line segment is </a:t>
            </a:r>
            <a:r>
              <a:rPr lang="en-US" sz="12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below</a:t>
            </a: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 the curve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249783" y="3439887"/>
            <a:ext cx="2098765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333307" y="3131123"/>
                <a:ext cx="74110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307" y="3131123"/>
                <a:ext cx="741100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202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7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answer questions based on concave and convex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Show that the function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itchFamily="66" charset="0"/>
                  </a:rPr>
                  <a:t> is convex for all real values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convex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blipFill>
                <a:blip r:embed="rId3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concave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blipFill>
                <a:blip r:embed="rId4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0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Convex – line segment is above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0331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Concave – line segment is below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9337" y="3815137"/>
            <a:ext cx="36401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So if this function is always convex, you need to show that the second differential is always greater than 0…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674197" y="1580996"/>
                <a:ext cx="166410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197" y="1580996"/>
                <a:ext cx="1664109" cy="338554"/>
              </a:xfrm>
              <a:prstGeom prst="rect">
                <a:avLst/>
              </a:prstGeom>
              <a:blipFill>
                <a:blip r:embed="rId5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626299" y="2064322"/>
                <a:ext cx="183851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299" y="2064322"/>
                <a:ext cx="1838517" cy="338554"/>
              </a:xfrm>
              <a:prstGeom prst="rect">
                <a:avLst/>
              </a:prstGeom>
              <a:blipFill>
                <a:blip r:embed="rId6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578401" y="2556357"/>
                <a:ext cx="177619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′′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401" y="2556357"/>
                <a:ext cx="1776191" cy="338554"/>
              </a:xfrm>
              <a:prstGeom prst="rect">
                <a:avLst/>
              </a:prstGeom>
              <a:blipFill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>
            <a:off x="6320139" y="1772181"/>
            <a:ext cx="211290" cy="4746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514012" y="1777331"/>
                <a:ext cx="14717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012" y="1777331"/>
                <a:ext cx="1471748" cy="461665"/>
              </a:xfrm>
              <a:prstGeom prst="rect">
                <a:avLst/>
              </a:prstGeom>
              <a:blipFill>
                <a:blip r:embed="rId8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42"/>
          <p:cNvSpPr/>
          <p:nvPr/>
        </p:nvSpPr>
        <p:spPr>
          <a:xfrm>
            <a:off x="6298367" y="2255507"/>
            <a:ext cx="211290" cy="4746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331131" y="2265010"/>
                <a:ext cx="18810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again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131" y="2265010"/>
                <a:ext cx="1881051" cy="461665"/>
              </a:xfrm>
              <a:prstGeom prst="rect">
                <a:avLst/>
              </a:prstGeom>
              <a:blipFill>
                <a:blip r:embed="rId9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5218481" y="3657991"/>
                <a:ext cx="304897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for all real values of x</a:t>
                </a: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481" y="3657991"/>
                <a:ext cx="3048976" cy="338554"/>
              </a:xfrm>
              <a:prstGeom prst="rect">
                <a:avLst/>
              </a:prstGeom>
              <a:blipFill>
                <a:blip r:embed="rId10"/>
                <a:stretch>
                  <a:fillRect t="-3571" r="-200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4066904" y="3127159"/>
            <a:ext cx="4807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Now start your explanation, starting from known facts..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109624" y="4097775"/>
                <a:ext cx="316278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for all real values of x</a:t>
                </a: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624" y="4097775"/>
                <a:ext cx="3162789" cy="338554"/>
              </a:xfrm>
              <a:prstGeom prst="rect">
                <a:avLst/>
              </a:prstGeom>
              <a:blipFill>
                <a:blip r:embed="rId11"/>
                <a:stretch>
                  <a:fillRect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4748218" y="4572392"/>
                <a:ext cx="35216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+2&gt;2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for all real values of x</a:t>
                </a: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218" y="4572392"/>
                <a:ext cx="3521670" cy="338554"/>
              </a:xfrm>
              <a:prstGeom prst="rect">
                <a:avLst/>
              </a:prstGeom>
              <a:blipFill>
                <a:blip r:embed="rId12"/>
                <a:stretch>
                  <a:fillRect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c 48"/>
          <p:cNvSpPr/>
          <p:nvPr/>
        </p:nvSpPr>
        <p:spPr>
          <a:xfrm flipH="1">
            <a:off x="5024846" y="3818696"/>
            <a:ext cx="189303" cy="4746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4236719" y="3802073"/>
            <a:ext cx="814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Multiply by 4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1" name="Arc 50"/>
          <p:cNvSpPr/>
          <p:nvPr/>
        </p:nvSpPr>
        <p:spPr>
          <a:xfrm flipH="1">
            <a:off x="4689566" y="4284604"/>
            <a:ext cx="189303" cy="4746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3992879" y="4376839"/>
            <a:ext cx="814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Add 2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744687" y="5147548"/>
                <a:ext cx="48071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Therefore, 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the function will be convex for all values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687" y="5147548"/>
                <a:ext cx="4807130" cy="523220"/>
              </a:xfrm>
              <a:prstGeom prst="rect">
                <a:avLst/>
              </a:prstGeom>
              <a:blipFill>
                <a:blip r:embed="rId13"/>
                <a:stretch>
                  <a:fillRect t="-116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71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  <p:bldP spid="32" grpId="0"/>
      <p:bldP spid="38" grpId="0"/>
      <p:bldP spid="39" grpId="0" animBg="1"/>
      <p:bldP spid="40" grpId="0"/>
      <p:bldP spid="43" grpId="0" animBg="1"/>
      <p:bldP spid="44" grpId="0"/>
      <p:bldP spid="45" grpId="0"/>
      <p:bldP spid="46" grpId="0"/>
      <p:bldP spid="47" grpId="0"/>
      <p:bldP spid="48" grpId="0"/>
      <p:bldP spid="49" grpId="0" animBg="1"/>
      <p:bldP spid="50" grpId="0"/>
      <p:bldP spid="51" grpId="0" animBg="1"/>
      <p:bldP spid="52" grpId="0"/>
      <p:bldP spid="54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answer questions based on concave and convex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Show that the function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itchFamily="66" charset="0"/>
                  </a:rPr>
                  <a:t> is convex for all real values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convex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blipFill>
                <a:blip r:embed="rId3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concave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blipFill>
                <a:blip r:embed="rId4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0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Convex – line segment is above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0331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Concave – line segment is below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9337" y="3815137"/>
            <a:ext cx="36401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So if this function is always convex, you need to show that the second differential is always greater than 0…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29376" t="15067" r="17153" b="10703"/>
          <a:stretch/>
        </p:blipFill>
        <p:spPr>
          <a:xfrm>
            <a:off x="3935582" y="1619795"/>
            <a:ext cx="4851326" cy="3788228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4933405" y="3605349"/>
            <a:ext cx="126274" cy="161108"/>
            <a:chOff x="6235337" y="2068286"/>
            <a:chExt cx="126274" cy="161108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7332616" y="2956560"/>
            <a:ext cx="126274" cy="161108"/>
            <a:chOff x="6235337" y="2068286"/>
            <a:chExt cx="126274" cy="161108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Connector 52"/>
          <p:cNvCxnSpPr/>
          <p:nvPr/>
        </p:nvCxnSpPr>
        <p:spPr>
          <a:xfrm flipH="1">
            <a:off x="4990011" y="3039291"/>
            <a:ext cx="2394859" cy="661852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890960" y="2580906"/>
            <a:ext cx="1663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Concave – the line segment is </a:t>
            </a:r>
            <a:r>
              <a:rPr lang="en-US" sz="12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above</a:t>
            </a: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 the curve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7102632" y="1197819"/>
                <a:ext cx="15452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Comic Sans MS" pitchFamily="66" charset="0"/>
                  </a:rPr>
                  <a:t> </a:t>
                </a:r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632" y="1197819"/>
                <a:ext cx="1545295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778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answer questions based on concave and convex functions</a:t>
            </a: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itchFamily="66" charset="0"/>
              </a:rPr>
              <a:t>The point at which a curve changes from being concave to convex is known as a point of inflection.</a:t>
            </a: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convex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blipFill>
                <a:blip r:embed="rId3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concave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blipFill>
                <a:blip r:embed="rId4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0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Convex – line segment is above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0331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Concave – line segment is below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35978" y="3823063"/>
            <a:ext cx="2181498" cy="2181498"/>
            <a:chOff x="931817" y="4206240"/>
            <a:chExt cx="2181498" cy="2181498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931817" y="4206240"/>
              <a:ext cx="0" cy="21771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 flipV="1">
              <a:off x="2024744" y="5299166"/>
              <a:ext cx="0" cy="21771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Freeform 11"/>
          <p:cNvSpPr/>
          <p:nvPr/>
        </p:nvSpPr>
        <p:spPr>
          <a:xfrm flipH="1">
            <a:off x="3788228" y="3936272"/>
            <a:ext cx="2124891" cy="1872343"/>
          </a:xfrm>
          <a:custGeom>
            <a:avLst/>
            <a:gdLst>
              <a:gd name="connsiteX0" fmla="*/ 0 w 1733005"/>
              <a:gd name="connsiteY0" fmla="*/ 0 h 1515292"/>
              <a:gd name="connsiteX1" fmla="*/ 609600 w 1733005"/>
              <a:gd name="connsiteY1" fmla="*/ 1210492 h 1515292"/>
              <a:gd name="connsiteX2" fmla="*/ 1184365 w 1733005"/>
              <a:gd name="connsiteY2" fmla="*/ 330926 h 1515292"/>
              <a:gd name="connsiteX3" fmla="*/ 1733005 w 1733005"/>
              <a:gd name="connsiteY3" fmla="*/ 1515292 h 151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3005" h="1515292">
                <a:moveTo>
                  <a:pt x="0" y="0"/>
                </a:moveTo>
                <a:cubicBezTo>
                  <a:pt x="206103" y="577669"/>
                  <a:pt x="412206" y="1155338"/>
                  <a:pt x="609600" y="1210492"/>
                </a:cubicBezTo>
                <a:cubicBezTo>
                  <a:pt x="806994" y="1265646"/>
                  <a:pt x="997131" y="280126"/>
                  <a:pt x="1184365" y="330926"/>
                </a:cubicBezTo>
                <a:cubicBezTo>
                  <a:pt x="1371599" y="381726"/>
                  <a:pt x="1552302" y="948509"/>
                  <a:pt x="1733005" y="1515292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3905794" y="5172891"/>
            <a:ext cx="126274" cy="161108"/>
            <a:chOff x="6235337" y="2068286"/>
            <a:chExt cx="126274" cy="161108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415246" y="4262846"/>
            <a:ext cx="126274" cy="161108"/>
            <a:chOff x="6235337" y="2068286"/>
            <a:chExt cx="126274" cy="161108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/>
          <p:cNvCxnSpPr/>
          <p:nvPr/>
        </p:nvCxnSpPr>
        <p:spPr>
          <a:xfrm flipH="1">
            <a:off x="3971109" y="4484914"/>
            <a:ext cx="304801" cy="775063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58689" y="3588438"/>
                <a:ext cx="93790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689" y="3588438"/>
                <a:ext cx="937905" cy="307777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4567646" y="4415246"/>
            <a:ext cx="126274" cy="161108"/>
            <a:chOff x="6235337" y="2068286"/>
            <a:chExt cx="126274" cy="161108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4676503" y="4628606"/>
            <a:ext cx="126274" cy="161108"/>
            <a:chOff x="6235337" y="2068286"/>
            <a:chExt cx="126274" cy="161108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4759234" y="4833257"/>
            <a:ext cx="126274" cy="161108"/>
            <a:chOff x="6235337" y="2068286"/>
            <a:chExt cx="126274" cy="161108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4833257" y="5064035"/>
            <a:ext cx="126274" cy="161108"/>
            <a:chOff x="6235337" y="2068286"/>
            <a:chExt cx="126274" cy="161108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3962400" y="4968240"/>
            <a:ext cx="126274" cy="161108"/>
            <a:chOff x="6235337" y="2068286"/>
            <a:chExt cx="126274" cy="161108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4036423" y="4763589"/>
            <a:ext cx="126274" cy="161108"/>
            <a:chOff x="6235337" y="2068286"/>
            <a:chExt cx="126274" cy="161108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4127863" y="4585063"/>
            <a:ext cx="126274" cy="161108"/>
            <a:chOff x="6235337" y="2068286"/>
            <a:chExt cx="126274" cy="161108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4228011" y="4397829"/>
            <a:ext cx="126274" cy="161108"/>
            <a:chOff x="6235337" y="2068286"/>
            <a:chExt cx="126274" cy="161108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4942114" y="5233852"/>
            <a:ext cx="126274" cy="161108"/>
            <a:chOff x="6235337" y="2068286"/>
            <a:chExt cx="126274" cy="161108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5111931" y="5334001"/>
            <a:ext cx="126274" cy="161108"/>
            <a:chOff x="6235337" y="2068286"/>
            <a:chExt cx="126274" cy="161108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5273039" y="5233853"/>
            <a:ext cx="126274" cy="161108"/>
            <a:chOff x="6235337" y="2068286"/>
            <a:chExt cx="126274" cy="161108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5390605" y="5020493"/>
            <a:ext cx="126274" cy="161108"/>
            <a:chOff x="6235337" y="2068286"/>
            <a:chExt cx="126274" cy="161108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5482045" y="4850676"/>
            <a:ext cx="126274" cy="161108"/>
            <a:chOff x="6235337" y="2068286"/>
            <a:chExt cx="126274" cy="161108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5538650" y="4663442"/>
            <a:ext cx="126274" cy="161108"/>
            <a:chOff x="6235337" y="2068286"/>
            <a:chExt cx="126274" cy="161108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5630090" y="4432665"/>
            <a:ext cx="126274" cy="161108"/>
            <a:chOff x="6235337" y="2068286"/>
            <a:chExt cx="126274" cy="161108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5721530" y="4245430"/>
            <a:ext cx="126274" cy="161108"/>
            <a:chOff x="6235337" y="2068286"/>
            <a:chExt cx="126274" cy="161108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5786844" y="4032070"/>
            <a:ext cx="126274" cy="161108"/>
            <a:chOff x="6235337" y="2068286"/>
            <a:chExt cx="126274" cy="161108"/>
          </a:xfrm>
        </p:grpSpPr>
        <p:cxnSp>
          <p:nvCxnSpPr>
            <p:cNvPr id="88" name="Straight Connector 87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9" name="Straight Connector 98"/>
          <p:cNvCxnSpPr/>
          <p:nvPr/>
        </p:nvCxnSpPr>
        <p:spPr>
          <a:xfrm flipH="1">
            <a:off x="4036424" y="4345175"/>
            <a:ext cx="424509" cy="736276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>
            <a:off x="4101739" y="4484915"/>
            <a:ext cx="531221" cy="365759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4167054" y="4663439"/>
            <a:ext cx="535574" cy="47898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4302040" y="4493622"/>
            <a:ext cx="522509" cy="426721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4454440" y="4315098"/>
            <a:ext cx="431069" cy="788125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4632960" y="4493623"/>
            <a:ext cx="349831" cy="790325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4724401" y="4680857"/>
            <a:ext cx="441269" cy="742428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4815843" y="4929052"/>
            <a:ext cx="522512" cy="426720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4898574" y="5120640"/>
            <a:ext cx="570409" cy="13063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4981306" y="4929052"/>
            <a:ext cx="566054" cy="400594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5168542" y="4763589"/>
            <a:ext cx="439778" cy="666204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5303524" y="4554583"/>
            <a:ext cx="365756" cy="783772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5438503" y="4319451"/>
            <a:ext cx="317863" cy="770709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5512526" y="4132217"/>
            <a:ext cx="317864" cy="849087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362993" y="1506582"/>
            <a:ext cx="41452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As we move along this curve, it changes from concave to convex…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There must be an exact point where this change happens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This is known as a point of inflection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1919" y="4127863"/>
            <a:ext cx="34311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At a point of inflection, the curve changes from concave to convex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Therefore, the sign of the second differential must change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09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9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9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blipFill>
                <a:blip r:embed="rId3"/>
                <a:stretch>
                  <a:fillRect r="-1087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blipFill>
                <a:blip r:embed="rId4"/>
                <a:stretch>
                  <a:fillRect l="-435" r="-130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0" y="0"/>
                <a:ext cx="1710853" cy="36106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10853" cy="361061"/>
              </a:xfrm>
              <a:prstGeom prst="rect">
                <a:avLst/>
              </a:prstGeom>
              <a:blipFill>
                <a:blip r:embed="rId5"/>
                <a:stretch>
                  <a:fillRect l="-6316" r="-2105" b="-1587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365684"/>
                <a:ext cx="1919243" cy="36106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𝑐𝑜𝑠𝑘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5684"/>
                <a:ext cx="1919243" cy="361061"/>
              </a:xfrm>
              <a:prstGeom prst="rect">
                <a:avLst/>
              </a:prstGeom>
              <a:blipFill>
                <a:blip r:embed="rId6"/>
                <a:stretch>
                  <a:fillRect l="-5643" r="-1567" b="-1587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04650" y="2500828"/>
                <a:ext cx="15828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650" y="2500828"/>
                <a:ext cx="1582869" cy="276999"/>
              </a:xfrm>
              <a:prstGeom prst="rect">
                <a:avLst/>
              </a:prstGeom>
              <a:blipFill>
                <a:blip r:embed="rId7"/>
                <a:stretch>
                  <a:fillRect l="-8846" t="-26087" r="-4231" b="-5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041094" y="2908452"/>
                <a:ext cx="19748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094" y="2908452"/>
                <a:ext cx="1974836" cy="276999"/>
              </a:xfrm>
              <a:prstGeom prst="rect">
                <a:avLst/>
              </a:prstGeom>
              <a:blipFill>
                <a:blip r:embed="rId8"/>
                <a:stretch>
                  <a:fillRect l="-7407" t="-26087" r="-1852" b="-5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402813" y="3589662"/>
                <a:ext cx="17095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813" y="3589662"/>
                <a:ext cx="1709507" cy="276999"/>
              </a:xfrm>
              <a:prstGeom prst="rect">
                <a:avLst/>
              </a:prstGeom>
              <a:blipFill>
                <a:blip r:embed="rId9"/>
                <a:stretch>
                  <a:fillRect l="-8185" t="-26667" r="-3915" b="-5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039257" y="3997286"/>
                <a:ext cx="22281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257" y="3997286"/>
                <a:ext cx="2228110" cy="276999"/>
              </a:xfrm>
              <a:prstGeom prst="rect">
                <a:avLst/>
              </a:prstGeom>
              <a:blipFill>
                <a:blip r:embed="rId10"/>
                <a:stretch>
                  <a:fillRect l="-6284" t="-26667" r="-2732" b="-5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468038" y="2510009"/>
                <a:ext cx="16053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038" y="2510009"/>
                <a:ext cx="1605311" cy="276999"/>
              </a:xfrm>
              <a:prstGeom prst="rect">
                <a:avLst/>
              </a:prstGeom>
              <a:blipFill>
                <a:blip r:embed="rId11"/>
                <a:stretch>
                  <a:fillRect l="-9125" t="-26667" r="-2662" b="-5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104482" y="2917633"/>
                <a:ext cx="21255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482" y="2917633"/>
                <a:ext cx="2125518" cy="276999"/>
              </a:xfrm>
              <a:prstGeom prst="rect">
                <a:avLst/>
              </a:prstGeom>
              <a:blipFill>
                <a:blip r:embed="rId12"/>
                <a:stretch>
                  <a:fillRect l="-6590" t="-26667" r="-2865" b="-5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466201" y="3598843"/>
                <a:ext cx="17319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201" y="3598843"/>
                <a:ext cx="1731949" cy="276999"/>
              </a:xfrm>
              <a:prstGeom prst="rect">
                <a:avLst/>
              </a:prstGeom>
              <a:blipFill>
                <a:blip r:embed="rId13"/>
                <a:stretch>
                  <a:fillRect l="-8451" t="-26087" r="-3873" b="-5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102645" y="4006467"/>
                <a:ext cx="23787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645" y="4006467"/>
                <a:ext cx="2378793" cy="276999"/>
              </a:xfrm>
              <a:prstGeom prst="rect">
                <a:avLst/>
              </a:prstGeom>
              <a:blipFill>
                <a:blip r:embed="rId14"/>
                <a:stretch>
                  <a:fillRect l="-5897" t="-26087" r="-2564" b="-5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263527" y="4737253"/>
            <a:ext cx="3966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You should try to prove these yourself from first principles!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60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  <p:bldP spid="52" grpId="0"/>
      <p:bldP spid="57" grpId="0"/>
      <p:bldP spid="61" grpId="0"/>
      <p:bldP spid="67" grpId="0"/>
      <p:bldP spid="68" grpId="0"/>
      <p:bldP spid="69" grpId="0"/>
      <p:bldP spid="4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answer questions based on concave and convex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curve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has equation  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Show that C is concave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−2,0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</a:rPr>
                  <a:t> and convex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coordinates of the point of inflection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7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convex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blipFill>
                <a:blip r:embed="rId3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concave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blipFill>
                <a:blip r:embed="rId4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0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Convex – line segment is above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0331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Concave – line segment is below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873830" y="0"/>
            <a:ext cx="3352800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Poin</a:t>
            </a:r>
            <a:r>
              <a:rPr lang="en-US" sz="1050" dirty="0">
                <a:latin typeface="Comic Sans MS" panose="030F0702030302020204" pitchFamily="66" charset="0"/>
              </a:rPr>
              <a:t>t of inflection</a:t>
            </a:r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 – position where the second differential changes sign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845132" y="1816127"/>
                <a:ext cx="19966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132" y="1816127"/>
                <a:ext cx="1996636" cy="307777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4743297" y="2216721"/>
                <a:ext cx="1695208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297" y="2216721"/>
                <a:ext cx="1695208" cy="501356"/>
              </a:xfrm>
              <a:prstGeom prst="rect">
                <a:avLst/>
              </a:prstGeom>
              <a:blipFill>
                <a:blip r:embed="rId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4638339" y="2782777"/>
                <a:ext cx="1330364" cy="5376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339" y="2782777"/>
                <a:ext cx="1330364" cy="5376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Arc 103"/>
          <p:cNvSpPr/>
          <p:nvPr/>
        </p:nvSpPr>
        <p:spPr>
          <a:xfrm>
            <a:off x="6651065" y="1998604"/>
            <a:ext cx="211290" cy="4746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6844938" y="2003754"/>
                <a:ext cx="14717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938" y="2003754"/>
                <a:ext cx="1471748" cy="461665"/>
              </a:xfrm>
              <a:prstGeom prst="rect">
                <a:avLst/>
              </a:prstGeom>
              <a:blipFill>
                <a:blip r:embed="rId8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Arc 107"/>
          <p:cNvSpPr/>
          <p:nvPr/>
        </p:nvSpPr>
        <p:spPr>
          <a:xfrm>
            <a:off x="6280951" y="2516764"/>
            <a:ext cx="211290" cy="4746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6431281" y="2521914"/>
                <a:ext cx="16676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again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281" y="2521914"/>
                <a:ext cx="1667690" cy="461665"/>
              </a:xfrm>
              <a:prstGeom prst="rect">
                <a:avLst/>
              </a:prstGeom>
              <a:blipFill>
                <a:blip r:embed="rId9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TextBox 110"/>
          <p:cNvSpPr txBox="1"/>
          <p:nvPr/>
        </p:nvSpPr>
        <p:spPr>
          <a:xfrm>
            <a:off x="4258491" y="3436313"/>
            <a:ext cx="4415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Now you should consider the first interval given…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/>
              <p:cNvSpPr/>
              <p:nvPr/>
            </p:nvSpPr>
            <p:spPr>
              <a:xfrm>
                <a:off x="6020255" y="3814744"/>
                <a:ext cx="75238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2" name="Rectangle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255" y="3814744"/>
                <a:ext cx="75238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/>
              <p:cNvSpPr/>
              <p:nvPr/>
            </p:nvSpPr>
            <p:spPr>
              <a:xfrm>
                <a:off x="5474397" y="4298069"/>
                <a:ext cx="75552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−16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3" name="Rectangle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397" y="4298069"/>
                <a:ext cx="755528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6595244" y="4289361"/>
                <a:ext cx="6561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244" y="4289361"/>
                <a:ext cx="656142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>
            <a:off x="5852160" y="4093029"/>
            <a:ext cx="400594" cy="22642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6509657" y="4088675"/>
            <a:ext cx="400594" cy="22642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4876799" y="4002370"/>
                <a:ext cx="10798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799" y="4002370"/>
                <a:ext cx="1079863" cy="307777"/>
              </a:xfrm>
              <a:prstGeom prst="rect">
                <a:avLst/>
              </a:prstGeom>
              <a:blipFill>
                <a:blip r:embed="rId1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6723016" y="4019786"/>
                <a:ext cx="10798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016" y="4019786"/>
                <a:ext cx="1079863" cy="307777"/>
              </a:xfrm>
              <a:prstGeom prst="rect">
                <a:avLst/>
              </a:prstGeom>
              <a:blipFill>
                <a:blip r:embed="rId14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3892732" y="4646805"/>
                <a:ext cx="4885508" cy="428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Since the function is linear,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732" y="4646805"/>
                <a:ext cx="4885508" cy="428322"/>
              </a:xfrm>
              <a:prstGeom prst="rect">
                <a:avLst/>
              </a:prstGeom>
              <a:blipFill>
                <a:blip r:embed="rId15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983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1" grpId="0"/>
      <p:bldP spid="98" grpId="0"/>
      <p:bldP spid="104" grpId="0" animBg="1"/>
      <p:bldP spid="106" grpId="0"/>
      <p:bldP spid="108" grpId="0" animBg="1"/>
      <p:bldP spid="110" grpId="0"/>
      <p:bldP spid="111" grpId="0"/>
      <p:bldP spid="112" grpId="0"/>
      <p:bldP spid="113" grpId="0"/>
      <p:bldP spid="114" grpId="0"/>
      <p:bldP spid="116" grpId="0"/>
      <p:bldP spid="117" grpId="0"/>
      <p:bldP spid="118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answer questions based on concave and convex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curve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has equation  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Show that C is concave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−2,0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</a:rPr>
                  <a:t> and convex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coordinates of the point of inflection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7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convex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blipFill>
                <a:blip r:embed="rId3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concave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blipFill>
                <a:blip r:embed="rId4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0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Convex – line segment is above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0331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Concave – line segment is below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873830" y="0"/>
            <a:ext cx="3352800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Poin</a:t>
            </a:r>
            <a:r>
              <a:rPr lang="en-US" sz="1050" dirty="0">
                <a:latin typeface="Comic Sans MS" panose="030F0702030302020204" pitchFamily="66" charset="0"/>
              </a:rPr>
              <a:t>t of inflection</a:t>
            </a:r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 – position where the second differential changes sign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845132" y="1816127"/>
                <a:ext cx="19966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132" y="1816127"/>
                <a:ext cx="1996636" cy="307777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4743297" y="2216721"/>
                <a:ext cx="1695208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297" y="2216721"/>
                <a:ext cx="1695208" cy="501356"/>
              </a:xfrm>
              <a:prstGeom prst="rect">
                <a:avLst/>
              </a:prstGeom>
              <a:blipFill>
                <a:blip r:embed="rId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4638339" y="2782777"/>
                <a:ext cx="1330364" cy="5376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339" y="2782777"/>
                <a:ext cx="1330364" cy="5376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Arc 103"/>
          <p:cNvSpPr/>
          <p:nvPr/>
        </p:nvSpPr>
        <p:spPr>
          <a:xfrm>
            <a:off x="6651065" y="1998604"/>
            <a:ext cx="211290" cy="4746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6844938" y="2003754"/>
                <a:ext cx="14717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938" y="2003754"/>
                <a:ext cx="1471748" cy="461665"/>
              </a:xfrm>
              <a:prstGeom prst="rect">
                <a:avLst/>
              </a:prstGeom>
              <a:blipFill>
                <a:blip r:embed="rId8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Arc 107"/>
          <p:cNvSpPr/>
          <p:nvPr/>
        </p:nvSpPr>
        <p:spPr>
          <a:xfrm>
            <a:off x="6280951" y="2516764"/>
            <a:ext cx="211290" cy="4746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6431281" y="2521914"/>
                <a:ext cx="16676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again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281" y="2521914"/>
                <a:ext cx="1667690" cy="461665"/>
              </a:xfrm>
              <a:prstGeom prst="rect">
                <a:avLst/>
              </a:prstGeom>
              <a:blipFill>
                <a:blip r:embed="rId9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TextBox 110"/>
          <p:cNvSpPr txBox="1"/>
          <p:nvPr/>
        </p:nvSpPr>
        <p:spPr>
          <a:xfrm>
            <a:off x="4145281" y="3436313"/>
            <a:ext cx="4528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Now you should consider the second interval given…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/>
              <p:cNvSpPr/>
              <p:nvPr/>
            </p:nvSpPr>
            <p:spPr>
              <a:xfrm>
                <a:off x="6020255" y="3814744"/>
                <a:ext cx="75238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2" name="Rectangle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255" y="3814744"/>
                <a:ext cx="75238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/>
              <p:cNvSpPr/>
              <p:nvPr/>
            </p:nvSpPr>
            <p:spPr>
              <a:xfrm>
                <a:off x="5591416" y="4298069"/>
                <a:ext cx="52148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3" name="Rectangle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416" y="4298069"/>
                <a:ext cx="521489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6612877" y="4289361"/>
                <a:ext cx="62087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877" y="4289361"/>
                <a:ext cx="620876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>
            <a:off x="5852160" y="4093029"/>
            <a:ext cx="400594" cy="22642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6509657" y="4088675"/>
            <a:ext cx="400594" cy="22642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4876799" y="4002370"/>
                <a:ext cx="10798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799" y="4002370"/>
                <a:ext cx="1079863" cy="307777"/>
              </a:xfrm>
              <a:prstGeom prst="rect">
                <a:avLst/>
              </a:prstGeom>
              <a:blipFill>
                <a:blip r:embed="rId1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6723016" y="4019786"/>
                <a:ext cx="10798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016" y="4019786"/>
                <a:ext cx="1079863" cy="307777"/>
              </a:xfrm>
              <a:prstGeom prst="rect">
                <a:avLst/>
              </a:prstGeom>
              <a:blipFill>
                <a:blip r:embed="rId14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3892732" y="4646805"/>
                <a:ext cx="4885508" cy="428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Since the function is linear,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≤3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732" y="4646805"/>
                <a:ext cx="4885508" cy="428322"/>
              </a:xfrm>
              <a:prstGeom prst="rect">
                <a:avLst/>
              </a:prstGeom>
              <a:blipFill>
                <a:blip r:embed="rId15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72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  <p:bldP spid="113" grpId="0"/>
      <p:bldP spid="114" grpId="0"/>
      <p:bldP spid="116" grpId="0"/>
      <p:bldP spid="117" grpId="0"/>
      <p:bldP spid="118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answer questions based on concave and convex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curve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has equation  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Show that C is concave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−2,0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</a:rPr>
                  <a:t> and convex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coordinates of the point of inflection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7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convex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blipFill>
                <a:blip r:embed="rId3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concave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blipFill>
                <a:blip r:embed="rId4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0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Convex – line segment is above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0331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Concave – line segment is below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873830" y="0"/>
            <a:ext cx="3352800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Poin</a:t>
            </a:r>
            <a:r>
              <a:rPr lang="en-US" sz="1050" dirty="0">
                <a:latin typeface="Comic Sans MS" panose="030F0702030302020204" pitchFamily="66" charset="0"/>
              </a:rPr>
              <a:t>t of inflection</a:t>
            </a:r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 – position where the second differential changes sign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845132" y="1816127"/>
                <a:ext cx="19966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132" y="1816127"/>
                <a:ext cx="1996636" cy="307777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4743297" y="2216721"/>
                <a:ext cx="1695208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297" y="2216721"/>
                <a:ext cx="1695208" cy="501356"/>
              </a:xfrm>
              <a:prstGeom prst="rect">
                <a:avLst/>
              </a:prstGeom>
              <a:blipFill>
                <a:blip r:embed="rId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4638339" y="2782777"/>
                <a:ext cx="1330364" cy="5376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339" y="2782777"/>
                <a:ext cx="1330364" cy="5376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Arc 103"/>
          <p:cNvSpPr/>
          <p:nvPr/>
        </p:nvSpPr>
        <p:spPr>
          <a:xfrm>
            <a:off x="6651065" y="1998604"/>
            <a:ext cx="211290" cy="4746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6844938" y="2003754"/>
                <a:ext cx="14717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938" y="2003754"/>
                <a:ext cx="1471748" cy="461665"/>
              </a:xfrm>
              <a:prstGeom prst="rect">
                <a:avLst/>
              </a:prstGeom>
              <a:blipFill>
                <a:blip r:embed="rId8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Arc 107"/>
          <p:cNvSpPr/>
          <p:nvPr/>
        </p:nvSpPr>
        <p:spPr>
          <a:xfrm>
            <a:off x="6280951" y="2516764"/>
            <a:ext cx="211290" cy="4746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6431281" y="2521914"/>
                <a:ext cx="16676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again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281" y="2521914"/>
                <a:ext cx="1667690" cy="461665"/>
              </a:xfrm>
              <a:prstGeom prst="rect">
                <a:avLst/>
              </a:prstGeom>
              <a:blipFill>
                <a:blip r:embed="rId9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4014652" y="3427605"/>
            <a:ext cx="5033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To find the coordinates of the point of inflection, set the second differential equal to 0 (since this point is where the sign of the second differential changes, it make sense that the point itself must give a value of 0)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407725" y="4537554"/>
                <a:ext cx="108619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−4=0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725" y="4537554"/>
                <a:ext cx="108619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717026" y="4951211"/>
                <a:ext cx="77239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026" y="4951211"/>
                <a:ext cx="772391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818970" y="5273428"/>
                <a:ext cx="673005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970" y="5273428"/>
                <a:ext cx="673005" cy="497059"/>
              </a:xfrm>
              <a:prstGeom prst="rect">
                <a:avLst/>
              </a:prstGeom>
              <a:blipFill>
                <a:blip r:embed="rId12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811602" y="5804651"/>
                <a:ext cx="774827" cy="496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47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602" y="5804651"/>
                <a:ext cx="774827" cy="496290"/>
              </a:xfrm>
              <a:prstGeom prst="rect">
                <a:avLst/>
              </a:prstGeom>
              <a:blipFill>
                <a:blip r:embed="rId13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/>
          <p:cNvSpPr/>
          <p:nvPr/>
        </p:nvSpPr>
        <p:spPr>
          <a:xfrm>
            <a:off x="5305591" y="4659086"/>
            <a:ext cx="206935" cy="43107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5447212" y="4707767"/>
            <a:ext cx="753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Add 4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" name="Arc 37"/>
          <p:cNvSpPr/>
          <p:nvPr/>
        </p:nvSpPr>
        <p:spPr>
          <a:xfrm>
            <a:off x="5318654" y="5116286"/>
            <a:ext cx="206935" cy="43107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c 38"/>
          <p:cNvSpPr/>
          <p:nvPr/>
        </p:nvSpPr>
        <p:spPr>
          <a:xfrm>
            <a:off x="5418803" y="5617029"/>
            <a:ext cx="206935" cy="43107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5525589" y="5195447"/>
            <a:ext cx="1049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Divide by 6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621383" y="5561207"/>
                <a:ext cx="1981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Use the original equation to find the value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383" y="5561207"/>
                <a:ext cx="1981199" cy="461665"/>
              </a:xfrm>
              <a:prstGeom prst="rect">
                <a:avLst/>
              </a:prstGeom>
              <a:blipFill>
                <a:blip r:embed="rId14"/>
                <a:stretch>
                  <a:fillRect r="-1538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688255" y="5264718"/>
                <a:ext cx="838435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47</m:t>
                              </m:r>
                            </m:num>
                            <m:den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255" y="5264718"/>
                <a:ext cx="838435" cy="57637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55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8" grpId="0" animBg="1"/>
      <p:bldP spid="39" grpId="0" animBg="1"/>
      <p:bldP spid="40" grpId="0"/>
      <p:bldP spid="43" grpId="0"/>
      <p:bldP spid="44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answer questions based on concave and convex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curve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has equation  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Show that C is concave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−2,0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</a:rPr>
                  <a:t> and convex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coordinates of the point of inflection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7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convex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blipFill>
                <a:blip r:embed="rId3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concave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blipFill>
                <a:blip r:embed="rId4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0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Convex – line segment is above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0331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Concave – line segment is below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873830" y="0"/>
            <a:ext cx="3352800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Poin</a:t>
            </a:r>
            <a:r>
              <a:rPr lang="en-US" sz="1050" dirty="0">
                <a:latin typeface="Comic Sans MS" panose="030F0702030302020204" pitchFamily="66" charset="0"/>
              </a:rPr>
              <a:t>t of inflection</a:t>
            </a:r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 – position where the second differential changes sign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688255" y="5264718"/>
                <a:ext cx="838435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47</m:t>
                              </m:r>
                            </m:num>
                            <m:den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255" y="5264718"/>
                <a:ext cx="838435" cy="5763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796580" y="3122412"/>
                <a:ext cx="1330364" cy="5376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580" y="3122412"/>
                <a:ext cx="1330364" cy="5376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>
            <a:off x="6479177" y="3683727"/>
            <a:ext cx="0" cy="5486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435633" y="3732404"/>
                <a:ext cx="513807" cy="501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rgbClr val="FF0000"/>
                    </a:solidFill>
                    <a:latin typeface="Comic Sans MS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1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1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11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633" y="3732404"/>
                <a:ext cx="513807" cy="501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6052865" y="4306777"/>
                <a:ext cx="870045" cy="524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865" y="4306777"/>
                <a:ext cx="870045" cy="5245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/>
          <p:nvPr/>
        </p:nvCxnSpPr>
        <p:spPr>
          <a:xfrm flipH="1">
            <a:off x="5590904" y="3696790"/>
            <a:ext cx="500742" cy="53557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901544" y="3683727"/>
            <a:ext cx="500742" cy="53557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167154" y="3784655"/>
                <a:ext cx="83602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rgbClr val="FF0000"/>
                    </a:solidFill>
                    <a:latin typeface="Comic Sans MS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=0.7</m:t>
                    </m:r>
                  </m:oMath>
                </a14:m>
                <a:endParaRPr lang="en-GB" sz="11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154" y="3784655"/>
                <a:ext cx="836024" cy="261610"/>
              </a:xfrm>
              <a:prstGeom prst="rect">
                <a:avLst/>
              </a:prstGeom>
              <a:blipFill>
                <a:blip r:embed="rId9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050970" y="3767238"/>
                <a:ext cx="83602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rgbClr val="FF0000"/>
                    </a:solidFill>
                    <a:latin typeface="Comic Sans MS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endParaRPr lang="en-GB" sz="11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970" y="3767238"/>
                <a:ext cx="836024" cy="261610"/>
              </a:xfrm>
              <a:prstGeom prst="rect">
                <a:avLst/>
              </a:prstGeom>
              <a:blipFill>
                <a:blip r:embed="rId10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4898510" y="4306777"/>
                <a:ext cx="1140953" cy="524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−0.4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510" y="4306777"/>
                <a:ext cx="1140953" cy="5245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055892" y="4315486"/>
                <a:ext cx="1006301" cy="524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0.2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892" y="4315486"/>
                <a:ext cx="1006301" cy="52456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032069" y="1516484"/>
                <a:ext cx="4815839" cy="1380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You should verify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changes sign across the point we found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Choose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either side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substitute them in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069" y="1516484"/>
                <a:ext cx="4815839" cy="1380378"/>
              </a:xfrm>
              <a:prstGeom prst="rect">
                <a:avLst/>
              </a:prstGeom>
              <a:blipFill>
                <a:blip r:embed="rId13"/>
                <a:stretch>
                  <a:fillRect l="-253" r="-1392" b="-35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/>
          <p:cNvSpPr/>
          <p:nvPr/>
        </p:nvSpPr>
        <p:spPr>
          <a:xfrm rot="5400000" flipV="1">
            <a:off x="6368665" y="3912849"/>
            <a:ext cx="644431" cy="196274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6000206" y="5265112"/>
            <a:ext cx="165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itchFamily="66" charset="0"/>
              </a:rPr>
              <a:t>Change of sign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71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6" grpId="0"/>
      <p:bldP spid="47" grpId="0"/>
      <p:bldP spid="50" grpId="0"/>
      <p:bldP spid="51" grpId="0"/>
      <p:bldP spid="52" grpId="0"/>
      <p:bldP spid="53" grpId="0"/>
      <p:bldP spid="55" grpId="0" animBg="1"/>
      <p:bldP spid="56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answer questions based on concave and convex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curve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has equation  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Show that C is concave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−2,0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</a:rPr>
                  <a:t> and convex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coordinates of the point of inflection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7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convex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blipFill>
                <a:blip r:embed="rId3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concave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blipFill>
                <a:blip r:embed="rId4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0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Convex – line segment is above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0331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Concave – line segment is below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873830" y="0"/>
            <a:ext cx="3352800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Poin</a:t>
            </a:r>
            <a:r>
              <a:rPr lang="en-US" sz="1050" dirty="0">
                <a:latin typeface="Comic Sans MS" panose="030F0702030302020204" pitchFamily="66" charset="0"/>
              </a:rPr>
              <a:t>t of inflection</a:t>
            </a:r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 – position where the second differential changes sign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688255" y="5264718"/>
                <a:ext cx="838435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47</m:t>
                              </m:r>
                            </m:num>
                            <m:den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255" y="5264718"/>
                <a:ext cx="838435" cy="5763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37754" t="16179" r="14099" b="4826"/>
          <a:stretch/>
        </p:blipFill>
        <p:spPr>
          <a:xfrm>
            <a:off x="4066903" y="1733006"/>
            <a:ext cx="4567034" cy="42149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963899" y="1463040"/>
                <a:ext cx="181197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899" y="1463040"/>
                <a:ext cx="1811970" cy="215444"/>
              </a:xfrm>
              <a:prstGeom prst="rect">
                <a:avLst/>
              </a:prstGeom>
              <a:blipFill>
                <a:blip r:embed="rId7"/>
                <a:stretch>
                  <a:fillRect l="-1342" r="-1342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125272" y="3144181"/>
                <a:ext cx="838435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47</m:t>
                              </m:r>
                            </m:num>
                            <m:den>
                              <m:r>
                                <a:rPr lang="en-US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272" y="3144181"/>
                <a:ext cx="838435" cy="5763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547681" y="5978391"/>
            <a:ext cx="3646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Note that a point of inflection is not necessarily a stationary point!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08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4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4334" y="2190655"/>
            <a:ext cx="797846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Exercise 9J</a:t>
            </a:r>
          </a:p>
        </p:txBody>
      </p:sp>
    </p:spTree>
    <p:extLst>
      <p:ext uri="{BB962C8B-B14F-4D97-AF65-F5344CB8AC3E}">
        <p14:creationId xmlns:p14="http://schemas.microsoft.com/office/powerpoint/2010/main" val="147547056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the chain rule to connect together rates of change, and apply them to practical contexts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 the area of a circle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 is related to its radius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by the formula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, and that the rate of change of its radius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 is given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𝑑𝐴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3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695" y="4686734"/>
            <a:ext cx="3329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Let’s start by unpicking what some of this information means…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358696" y="1622003"/>
                <a:ext cx="833753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𝑑𝑟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696" y="1622003"/>
                <a:ext cx="833753" cy="5598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142309" y="3849189"/>
            <a:ext cx="618308" cy="35705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252652" y="3844835"/>
            <a:ext cx="317862" cy="3744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63050" y="3002311"/>
                <a:ext cx="481606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050" y="3002311"/>
                <a:ext cx="481606" cy="5598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5220788" y="1785257"/>
            <a:ext cx="788126" cy="10885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30536" y="1398506"/>
            <a:ext cx="3126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The rate of change of the radius with respect to time is 5</a:t>
            </a:r>
          </a:p>
          <a:p>
            <a:pPr algn="ctr"/>
            <a:endParaRPr lang="en-US" sz="12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1200" dirty="0" err="1">
                <a:solidFill>
                  <a:srgbClr val="FF0000"/>
                </a:solidFill>
                <a:latin typeface="Comic Sans MS" pitchFamily="66" charset="0"/>
              </a:rPr>
              <a:t>ie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) Every unit of time (lets assume seconds for now), the radius increases by 5cm (so the circle is expanding)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876799" y="3274423"/>
            <a:ext cx="775064" cy="2612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73485" y="3157637"/>
            <a:ext cx="312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The rate of change of the Area with respect to time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9906" y="4220083"/>
            <a:ext cx="1663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The radius is 3cm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81200" y="4201886"/>
            <a:ext cx="561703" cy="20465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371758" y="4177969"/>
                <a:ext cx="71513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758" y="4177969"/>
                <a:ext cx="715132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>
            <a:stCxn id="18" idx="3"/>
          </p:cNvCxnSpPr>
          <p:nvPr/>
        </p:nvCxnSpPr>
        <p:spPr>
          <a:xfrm flipV="1">
            <a:off x="5086890" y="4323749"/>
            <a:ext cx="739141" cy="2349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97677" y="4990792"/>
            <a:ext cx="45850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So we are being asked: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‘Find the rate at which the Area is increasing at the moment the radius is 3cm, given that the radius is increasing at 5cm per second’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10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5" grpId="1" animBg="1"/>
      <p:bldP spid="9" grpId="0" animBg="1"/>
      <p:bldP spid="9" grpId="1" animBg="1"/>
      <p:bldP spid="10" grpId="0"/>
      <p:bldP spid="15" grpId="0"/>
      <p:bldP spid="16" grpId="0"/>
      <p:bldP spid="17" grpId="0" animBg="1"/>
      <p:bldP spid="17" grpId="1" animBg="1"/>
      <p:bldP spid="18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the chain rule to connect together rates of change, and apply them to practical contexts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 the area of a circle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 is related to its radius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by the formula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, and that the rate of change of its radius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 is given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𝑑𝐴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3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318" y="4476986"/>
            <a:ext cx="3557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So we are being asked: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‘Find the rate at which the Area is increasing at the moment the radius is 3cm, given that the radius is increasing at 5cm per second’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066901" y="1529135"/>
                <a:ext cx="4484916" cy="618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Use the chain rule, starting with the differential we are trying to find (in this case,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𝑑𝐴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901" y="1529135"/>
                <a:ext cx="4484916" cy="618054"/>
              </a:xfrm>
              <a:prstGeom prst="rect">
                <a:avLst/>
              </a:prstGeom>
              <a:blipFill>
                <a:blip r:embed="rId3"/>
                <a:stretch>
                  <a:fillRect l="-272" t="-1980" r="-1359" b="-1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573485" y="2277290"/>
                <a:ext cx="63478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485" y="2277290"/>
                <a:ext cx="634789" cy="5843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53987" y="3087970"/>
                <a:ext cx="4484916" cy="3298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Include the differential we have already (in this case,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𝑑𝑟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Now you need to think what differential to multiply by, so that the two sides are equivalent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will need to have a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𝑑𝐴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on the numerator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will need to cancel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𝑑𝑟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on the numerator, which can be done by having a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𝑑𝑟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on the denominator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So we need to find an expression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𝑑𝐴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- can we do that from the information given?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987" y="3087970"/>
                <a:ext cx="4484916" cy="3298211"/>
              </a:xfrm>
              <a:prstGeom prst="rect">
                <a:avLst/>
              </a:prstGeom>
              <a:blipFill>
                <a:blip r:embed="rId5"/>
                <a:stretch>
                  <a:fillRect l="-136" t="-370" r="-1495" b="-7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283233" y="2272936"/>
                <a:ext cx="33425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233" y="2272936"/>
                <a:ext cx="334259" cy="5843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627221" y="2442753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221" y="2442753"/>
                <a:ext cx="240450" cy="307777"/>
              </a:xfrm>
              <a:prstGeom prst="rect">
                <a:avLst/>
              </a:prstGeom>
              <a:blipFill>
                <a:blip r:embed="rId7"/>
                <a:stretch>
                  <a:fillRect l="-17500" r="-17500"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914604" y="2277290"/>
                <a:ext cx="371192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4604" y="2277290"/>
                <a:ext cx="371192" cy="5843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H="1">
            <a:off x="6287589" y="2342605"/>
            <a:ext cx="296091" cy="16546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265714" y="3831772"/>
            <a:ext cx="296092" cy="3918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2146663" y="3836126"/>
            <a:ext cx="248194" cy="41365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8" name="Rectangle 7"/>
          <p:cNvSpPr/>
          <p:nvPr/>
        </p:nvSpPr>
        <p:spPr>
          <a:xfrm>
            <a:off x="6888480" y="2133601"/>
            <a:ext cx="714103" cy="5225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32" name="Rectangle 31"/>
          <p:cNvSpPr/>
          <p:nvPr/>
        </p:nvSpPr>
        <p:spPr>
          <a:xfrm>
            <a:off x="6823168" y="2643052"/>
            <a:ext cx="714103" cy="3178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6936378" y="2677885"/>
            <a:ext cx="296091" cy="16546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89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  <p:bldP spid="24" grpId="0"/>
      <p:bldP spid="25" grpId="0"/>
      <p:bldP spid="29" grpId="0" animBg="1"/>
      <p:bldP spid="29" grpId="1" animBg="1"/>
      <p:bldP spid="30" grpId="0" animBg="1"/>
      <p:bldP spid="30" grpId="1" animBg="1"/>
      <p:bldP spid="8" grpId="0" animBg="1"/>
      <p:bldP spid="32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the chain rule to connect together rates of change, and apply them to practical contexts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 the area of a circle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 is related to its radius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by the formula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, and that the rate of change of its radius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 is given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𝑑𝐴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3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651861" y="1258387"/>
                <a:ext cx="63478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861" y="1258387"/>
                <a:ext cx="634789" cy="5843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361609" y="1254033"/>
                <a:ext cx="33425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609" y="1254033"/>
                <a:ext cx="334259" cy="5843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705597" y="1423850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597" y="1423850"/>
                <a:ext cx="240450" cy="307777"/>
              </a:xfrm>
              <a:prstGeom prst="rect">
                <a:avLst/>
              </a:prstGeom>
              <a:blipFill>
                <a:blip r:embed="rId5"/>
                <a:stretch>
                  <a:fillRect l="-17949" r="-20513"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992980" y="1258387"/>
                <a:ext cx="371192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980" y="1258387"/>
                <a:ext cx="371192" cy="5843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79199" y="2286392"/>
                <a:ext cx="96000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199" y="2286392"/>
                <a:ext cx="960006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161632" y="2665215"/>
                <a:ext cx="1087414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632" y="2665215"/>
                <a:ext cx="1087414" cy="5598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>
            <a:off x="5127064" y="2494993"/>
            <a:ext cx="211290" cy="4746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320937" y="2500143"/>
                <a:ext cx="14717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937" y="2500143"/>
                <a:ext cx="1471748" cy="461665"/>
              </a:xfrm>
              <a:prstGeom prst="rect">
                <a:avLst/>
              </a:prstGeom>
              <a:blipFill>
                <a:blip r:embed="rId9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673633" y="3640181"/>
                <a:ext cx="63478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633" y="3640181"/>
                <a:ext cx="634789" cy="58432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383381" y="3635827"/>
                <a:ext cx="33425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381" y="3635827"/>
                <a:ext cx="334259" cy="5843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727369" y="3805644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369" y="3805644"/>
                <a:ext cx="240450" cy="307777"/>
              </a:xfrm>
              <a:prstGeom prst="rect">
                <a:avLst/>
              </a:prstGeom>
              <a:blipFill>
                <a:blip r:embed="rId12"/>
                <a:stretch>
                  <a:fillRect l="-17949" r="-20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014752" y="3640181"/>
                <a:ext cx="371192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752" y="3640181"/>
                <a:ext cx="371192" cy="58432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677987" y="4463142"/>
                <a:ext cx="63478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987" y="4463142"/>
                <a:ext cx="634789" cy="58432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352900" y="4641668"/>
                <a:ext cx="20037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900" y="4641668"/>
                <a:ext cx="200376" cy="307777"/>
              </a:xfrm>
              <a:prstGeom prst="rect">
                <a:avLst/>
              </a:prstGeom>
              <a:blipFill>
                <a:blip r:embed="rId15"/>
                <a:stretch>
                  <a:fillRect l="-30303" r="-30303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574969" y="4637314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969" y="4637314"/>
                <a:ext cx="240450" cy="307777"/>
              </a:xfrm>
              <a:prstGeom prst="rect">
                <a:avLst/>
              </a:prstGeom>
              <a:blipFill>
                <a:blip r:embed="rId16"/>
                <a:stretch>
                  <a:fillRect l="-17949" r="-20513"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827518" y="4628604"/>
                <a:ext cx="48013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518" y="4628604"/>
                <a:ext cx="480131" cy="307777"/>
              </a:xfrm>
              <a:prstGeom prst="rect">
                <a:avLst/>
              </a:prstGeom>
              <a:blipFill>
                <a:blip r:embed="rId17"/>
                <a:stretch>
                  <a:fillRect l="-11392" r="-5063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682341" y="5259976"/>
                <a:ext cx="63478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341" y="5259976"/>
                <a:ext cx="634789" cy="58432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357254" y="5438502"/>
                <a:ext cx="20037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254" y="5438502"/>
                <a:ext cx="200376" cy="307777"/>
              </a:xfrm>
              <a:prstGeom prst="rect">
                <a:avLst/>
              </a:prstGeom>
              <a:blipFill>
                <a:blip r:embed="rId19"/>
                <a:stretch>
                  <a:fillRect l="-30303" r="-30303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579323" y="5434148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323" y="5434148"/>
                <a:ext cx="240450" cy="307777"/>
              </a:xfrm>
              <a:prstGeom prst="rect">
                <a:avLst/>
              </a:prstGeom>
              <a:blipFill>
                <a:blip r:embed="rId20"/>
                <a:stretch>
                  <a:fillRect l="-17500" r="-1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831872" y="5425438"/>
                <a:ext cx="7124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872" y="5425438"/>
                <a:ext cx="712439" cy="307777"/>
              </a:xfrm>
              <a:prstGeom prst="rect">
                <a:avLst/>
              </a:prstGeom>
              <a:blipFill>
                <a:blip r:embed="rId21"/>
                <a:stretch>
                  <a:fillRect l="-8547" t="-2000" r="-11966" b="-3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677986" y="5995850"/>
                <a:ext cx="1149161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=30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986" y="5995850"/>
                <a:ext cx="1149161" cy="58432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676501" y="1986337"/>
                <a:ext cx="39711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have an equation linking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already!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501" y="1986337"/>
                <a:ext cx="3971109" cy="307777"/>
              </a:xfrm>
              <a:prstGeom prst="rect">
                <a:avLst/>
              </a:prstGeom>
              <a:blipFill>
                <a:blip r:embed="rId2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7"/>
          <p:cNvSpPr/>
          <p:nvPr/>
        </p:nvSpPr>
        <p:spPr>
          <a:xfrm>
            <a:off x="7356458" y="4014639"/>
            <a:ext cx="298375" cy="77507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637417" y="4019789"/>
                <a:ext cx="1384662" cy="618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now know both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𝑑𝑟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𝑑𝐴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417" y="4019789"/>
                <a:ext cx="1384662" cy="618054"/>
              </a:xfrm>
              <a:prstGeom prst="rect">
                <a:avLst/>
              </a:prstGeom>
              <a:blipFill>
                <a:blip r:embed="rId24"/>
                <a:stretch>
                  <a:fillRect t="-980" r="-1322"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4415247" y="3240371"/>
            <a:ext cx="4371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Substitute these into the equation we formed…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1" name="Arc 50"/>
          <p:cNvSpPr/>
          <p:nvPr/>
        </p:nvSpPr>
        <p:spPr>
          <a:xfrm>
            <a:off x="7517567" y="4837599"/>
            <a:ext cx="298375" cy="77507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Arc 51"/>
          <p:cNvSpPr/>
          <p:nvPr/>
        </p:nvSpPr>
        <p:spPr>
          <a:xfrm>
            <a:off x="7382584" y="5634433"/>
            <a:ext cx="289667" cy="72282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689668" y="4807916"/>
                <a:ext cx="153270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are also told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668" y="4807916"/>
                <a:ext cx="1532709" cy="738664"/>
              </a:xfrm>
              <a:prstGeom prst="rect">
                <a:avLst/>
              </a:prstGeom>
              <a:blipFill>
                <a:blip r:embed="rId25"/>
                <a:stretch>
                  <a:fillRect t="-1653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7624354" y="5839881"/>
            <a:ext cx="1040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96092" y="5974863"/>
                <a:ext cx="35269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400" dirty="0">
                    <a:solidFill>
                      <a:srgbClr val="0000FF"/>
                    </a:solidFill>
                    <a:latin typeface="Comic Sans MS" pitchFamily="66" charset="0"/>
                  </a:rPr>
                  <a:t>So at the moment given, the area is increasing 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30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>
                    <a:solidFill>
                      <a:srgbClr val="0000FF"/>
                    </a:solidFill>
                    <a:latin typeface="Comic Sans MS" pitchFamily="66" charset="0"/>
                  </a:rPr>
                  <a:t> per second</a:t>
                </a: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92" y="5974863"/>
                <a:ext cx="3526971" cy="523220"/>
              </a:xfrm>
              <a:prstGeom prst="rect">
                <a:avLst/>
              </a:prstGeom>
              <a:blipFill>
                <a:blip r:embed="rId26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274318" y="4476986"/>
            <a:ext cx="3557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So we are being asked: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‘Find the rate at which the Area is increasing at the moment the radius is 3cm, given that the radius is increasing at 5cm per second’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383384" y="3596641"/>
            <a:ext cx="322216" cy="67055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6335487" y="4628608"/>
            <a:ext cx="239484" cy="30044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2133600" y="3831774"/>
            <a:ext cx="609599" cy="40059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6988628" y="3600997"/>
            <a:ext cx="396241" cy="64878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6827520" y="4641671"/>
            <a:ext cx="478971" cy="28738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4228011" y="2686597"/>
            <a:ext cx="927463" cy="52686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7175863" y="5442860"/>
            <a:ext cx="322218" cy="26125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7101840" y="4672152"/>
            <a:ext cx="195943" cy="26125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1950720" y="4171409"/>
            <a:ext cx="627017" cy="26125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8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2" grpId="0" animBg="1"/>
      <p:bldP spid="27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3" grpId="0"/>
      <p:bldP spid="44" grpId="0"/>
      <p:bldP spid="45" grpId="0"/>
      <p:bldP spid="46" grpId="0"/>
      <p:bldP spid="47" grpId="0"/>
      <p:bldP spid="48" grpId="0" animBg="1"/>
      <p:bldP spid="49" grpId="0"/>
      <p:bldP spid="50" grpId="0"/>
      <p:bldP spid="51" grpId="0" animBg="1"/>
      <p:bldP spid="52" grpId="0" animBg="1"/>
      <p:bldP spid="53" grpId="0"/>
      <p:bldP spid="54" grpId="0"/>
      <p:bldP spid="55" grpId="0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the chain rule to connect together rates of change, and apply them to practical contexts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volume of a hemisphere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 is related to its radius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by the formula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, and the total surface area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 is given by the formula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. Given that the rate of increase of volume,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𝑑𝑉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find the rate of increase of the surface area,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𝑑𝑆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668"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66901" y="1529135"/>
                <a:ext cx="4484916" cy="618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Use the chain rule, starting with the differential we are trying to find (in this case,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𝑑𝑆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901" y="1529135"/>
                <a:ext cx="4484916" cy="618054"/>
              </a:xfrm>
              <a:prstGeom prst="rect">
                <a:avLst/>
              </a:prstGeom>
              <a:blipFill>
                <a:blip r:embed="rId3"/>
                <a:stretch>
                  <a:fillRect l="-272" t="-1980" r="-1359" b="-1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72891" y="2251164"/>
                <a:ext cx="63478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891" y="2251164"/>
                <a:ext cx="634789" cy="5843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53987" y="3087970"/>
                <a:ext cx="4484916" cy="3285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Include the differential we have already (in this case,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𝑑𝑉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need to have a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𝑑𝑆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on the numerator. Since we have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we can use it to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𝑑𝑆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now need to cancel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𝑑𝑉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on the numerator and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𝑑𝑟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on the denominator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can do this in one go by including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𝑑𝑟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𝑑𝑉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in the chain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can find this by first finding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𝑑𝑉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987" y="3087970"/>
                <a:ext cx="4484916" cy="3285964"/>
              </a:xfrm>
              <a:prstGeom prst="rect">
                <a:avLst/>
              </a:prstGeom>
              <a:blipFill>
                <a:blip r:embed="rId5"/>
                <a:stretch>
                  <a:fillRect t="-371" r="-13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882639" y="2246810"/>
                <a:ext cx="375231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639" y="2246810"/>
                <a:ext cx="375231" cy="5843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70170" y="2416627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170" y="2416627"/>
                <a:ext cx="240450" cy="307777"/>
              </a:xfrm>
              <a:prstGeom prst="rect">
                <a:avLst/>
              </a:prstGeom>
              <a:blipFill>
                <a:blip r:embed="rId7"/>
                <a:stretch>
                  <a:fillRect l="-17949" r="-20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557553" y="2251164"/>
                <a:ext cx="348044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553" y="2251164"/>
                <a:ext cx="348044" cy="5843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910250" y="2420981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250" y="2420981"/>
                <a:ext cx="240450" cy="307777"/>
              </a:xfrm>
              <a:prstGeom prst="rect">
                <a:avLst/>
              </a:prstGeom>
              <a:blipFill>
                <a:blip r:embed="rId9"/>
                <a:stretch>
                  <a:fillRect l="-17949" r="-20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206342" y="2246810"/>
                <a:ext cx="375231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342" y="2246810"/>
                <a:ext cx="375231" cy="58432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 flipH="1">
            <a:off x="5917475" y="2312125"/>
            <a:ext cx="296091" cy="16546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245533" y="2682240"/>
            <a:ext cx="296091" cy="16546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6561909" y="2686593"/>
            <a:ext cx="296091" cy="16546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228115" y="2299062"/>
            <a:ext cx="296091" cy="16546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201783" y="3936274"/>
            <a:ext cx="862148" cy="2438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1240971" y="3400696"/>
            <a:ext cx="883919" cy="37882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31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7" grpId="0"/>
      <p:bldP spid="18" grpId="0"/>
      <p:bldP spid="19" grpId="0"/>
      <p:bldP spid="24" grpId="0"/>
      <p:bldP spid="25" grpId="0"/>
      <p:bldP spid="2" grpId="0" animBg="1"/>
      <p:bldP spid="2" grpId="1" animBg="1"/>
      <p:bldP spid="31" grpId="0" animBg="1"/>
      <p:bldP spid="3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a)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 given that: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b)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 given that: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0" y="0"/>
                <a:ext cx="1709507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09507" cy="276999"/>
              </a:xfrm>
              <a:prstGeom prst="rect">
                <a:avLst/>
              </a:prstGeom>
              <a:blipFill>
                <a:blip r:embed="rId3"/>
                <a:stretch>
                  <a:fillRect l="-7394" t="-20408" r="-3521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0" y="274320"/>
                <a:ext cx="2228110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4320"/>
                <a:ext cx="2228110" cy="276999"/>
              </a:xfrm>
              <a:prstGeom prst="rect">
                <a:avLst/>
              </a:prstGeom>
              <a:blipFill>
                <a:blip r:embed="rId4"/>
                <a:stretch>
                  <a:fillRect l="-5676" t="-20408" r="-2162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412051" y="0"/>
                <a:ext cx="173194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051" y="0"/>
                <a:ext cx="1731949" cy="276999"/>
              </a:xfrm>
              <a:prstGeom prst="rect">
                <a:avLst/>
              </a:prstGeom>
              <a:blipFill>
                <a:blip r:embed="rId5"/>
                <a:stretch>
                  <a:fillRect l="-7639" t="-20408" r="-3125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765207" y="272667"/>
                <a:ext cx="2378793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207" y="272667"/>
                <a:ext cx="2378793" cy="276999"/>
              </a:xfrm>
              <a:prstGeom prst="rect">
                <a:avLst/>
              </a:prstGeom>
              <a:blipFill>
                <a:blip r:embed="rId6"/>
                <a:stretch>
                  <a:fillRect l="-5584" t="-20408" r="-2030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08574" y="1550125"/>
                <a:ext cx="10769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574" y="1550125"/>
                <a:ext cx="1076961" cy="276999"/>
              </a:xfrm>
              <a:prstGeom prst="rect">
                <a:avLst/>
              </a:prstGeom>
              <a:blipFill>
                <a:blip r:embed="rId7"/>
                <a:stretch>
                  <a:fillRect l="-4520" r="-3955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64882" y="2042159"/>
                <a:ext cx="1360693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882" y="2042159"/>
                <a:ext cx="1360693" cy="5259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956663" y="1744579"/>
            <a:ext cx="2270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Follow the pattern you have learned!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2" name="Arc 11"/>
          <p:cNvSpPr/>
          <p:nvPr/>
        </p:nvSpPr>
        <p:spPr>
          <a:xfrm flipV="1">
            <a:off x="5720495" y="1779840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86803" y="3548742"/>
                <a:ext cx="12052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803" y="3548742"/>
                <a:ext cx="1205202" cy="276999"/>
              </a:xfrm>
              <a:prstGeom prst="rect">
                <a:avLst/>
              </a:prstGeom>
              <a:blipFill>
                <a:blip r:embed="rId9"/>
                <a:stretch>
                  <a:fillRect l="-3535" r="-3535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43111" y="4040776"/>
                <a:ext cx="2010166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omic Sans MS" pitchFamily="66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111" y="4040776"/>
                <a:ext cx="2010166" cy="5259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/>
          <p:cNvSpPr/>
          <p:nvPr/>
        </p:nvSpPr>
        <p:spPr>
          <a:xfrm flipV="1">
            <a:off x="6308323" y="3795875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574972" y="3773676"/>
            <a:ext cx="2464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constant will multiply the differentiated term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7" name="Arc 16"/>
          <p:cNvSpPr/>
          <p:nvPr/>
        </p:nvSpPr>
        <p:spPr>
          <a:xfrm flipV="1">
            <a:off x="6346423" y="4502190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6604281" y="4629460"/>
            <a:ext cx="1150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451904" y="4735368"/>
                <a:ext cx="1360694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904" y="4735368"/>
                <a:ext cx="1360694" cy="5259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994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 animBg="1"/>
      <p:bldP spid="13" grpId="0"/>
      <p:bldP spid="14" grpId="0"/>
      <p:bldP spid="16" grpId="0" animBg="1"/>
      <p:bldP spid="19" grpId="0"/>
      <p:bldP spid="17" grpId="0" animBg="1"/>
      <p:bldP spid="18" grpId="0"/>
      <p:bldP spid="20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the chain rule to connect together rates of change, and apply them to practical contexts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volume of a hemisphere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 is related to its radius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by the formula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, and the total surface area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 is given by the formula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. Given that the rate of increase of volume,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𝑑𝑉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find the rate of increase of the surface area,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𝑑𝑆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668"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51268" y="1397724"/>
                <a:ext cx="63478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268" y="1397724"/>
                <a:ext cx="634789" cy="5843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961016" y="1393370"/>
                <a:ext cx="375231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016" y="1393370"/>
                <a:ext cx="375231" cy="5843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348547" y="1563187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547" y="1563187"/>
                <a:ext cx="240450" cy="307777"/>
              </a:xfrm>
              <a:prstGeom prst="rect">
                <a:avLst/>
              </a:prstGeom>
              <a:blipFill>
                <a:blip r:embed="rId5"/>
                <a:stretch>
                  <a:fillRect l="-17500" r="-1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635930" y="1397724"/>
                <a:ext cx="348044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930" y="1397724"/>
                <a:ext cx="348044" cy="5843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988627" y="1567541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627" y="1567541"/>
                <a:ext cx="240450" cy="307777"/>
              </a:xfrm>
              <a:prstGeom prst="rect">
                <a:avLst/>
              </a:prstGeom>
              <a:blipFill>
                <a:blip r:embed="rId7"/>
                <a:stretch>
                  <a:fillRect l="-17500" r="-1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284719" y="1393370"/>
                <a:ext cx="375231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719" y="1393370"/>
                <a:ext cx="375231" cy="5843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393911" y="2869865"/>
                <a:ext cx="105060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911" y="2869865"/>
                <a:ext cx="1050609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171842" y="3327063"/>
                <a:ext cx="1271015" cy="559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842" y="3327063"/>
                <a:ext cx="1271015" cy="5598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810538" y="2769715"/>
                <a:ext cx="1106521" cy="554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538" y="2769715"/>
                <a:ext cx="1106521" cy="5549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649430" y="3331417"/>
                <a:ext cx="1271015" cy="559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430" y="3331417"/>
                <a:ext cx="1271015" cy="55983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5275110" y="3082822"/>
            <a:ext cx="219999" cy="53123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434148" y="3044430"/>
                <a:ext cx="11843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148" y="3044430"/>
                <a:ext cx="1184366" cy="646331"/>
              </a:xfrm>
              <a:prstGeom prst="rect">
                <a:avLst/>
              </a:prstGeom>
              <a:blipFill>
                <a:blip r:embed="rId13"/>
                <a:stretch>
                  <a:fillRect r="-2564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/>
          <p:cNvSpPr/>
          <p:nvPr/>
        </p:nvSpPr>
        <p:spPr>
          <a:xfrm>
            <a:off x="7752698" y="3087176"/>
            <a:ext cx="259187" cy="53123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959634" y="3070555"/>
                <a:ext cx="11843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634" y="3070555"/>
                <a:ext cx="1184366" cy="646331"/>
              </a:xfrm>
              <a:prstGeom prst="rect">
                <a:avLst/>
              </a:prstGeom>
              <a:blipFill>
                <a:blip r:embed="rId14"/>
                <a:stretch>
                  <a:fillRect t="-943" r="-2577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4014652" y="2269367"/>
            <a:ext cx="4946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We need to find the two differentials so we can substitute them in…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653784" y="3910537"/>
                <a:ext cx="1271015" cy="559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784" y="3910537"/>
                <a:ext cx="1271015" cy="55983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/>
          <p:cNvSpPr/>
          <p:nvPr/>
        </p:nvSpPr>
        <p:spPr>
          <a:xfrm>
            <a:off x="7752698" y="3683713"/>
            <a:ext cx="259187" cy="53123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7933508" y="3806429"/>
            <a:ext cx="827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‘Invert’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70848" y="5168926"/>
                <a:ext cx="1271015" cy="559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48" y="5168926"/>
                <a:ext cx="1271015" cy="55983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911968" y="5168926"/>
                <a:ext cx="1271015" cy="559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968" y="5168926"/>
                <a:ext cx="1271015" cy="55983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54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  <p:bldP spid="22" grpId="0"/>
      <p:bldP spid="23" grpId="0" animBg="1"/>
      <p:bldP spid="30" grpId="0"/>
      <p:bldP spid="32" grpId="0" animBg="1"/>
      <p:bldP spid="33" grpId="0"/>
      <p:bldP spid="34" grpId="0"/>
      <p:bldP spid="35" grpId="0"/>
      <p:bldP spid="36" grpId="0" animBg="1"/>
      <p:bldP spid="37" grpId="0"/>
      <p:bldP spid="38" grpId="0"/>
      <p:bldP spid="39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the chain rule to connect together rates of change, and apply them to practical contexts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volume of a hemisphere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 is related to its radius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by the formula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, and the total surface area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 is given by the formula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. Given that the rate of increase of volume,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𝑑𝑉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find the rate of increase of the surface area,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𝑑𝑆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668"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58193" y="1598021"/>
                <a:ext cx="63478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193" y="1598021"/>
                <a:ext cx="634789" cy="5843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67941" y="1593667"/>
                <a:ext cx="375231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941" y="1593667"/>
                <a:ext cx="375231" cy="5843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155472" y="1763484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472" y="1763484"/>
                <a:ext cx="240450" cy="307777"/>
              </a:xfrm>
              <a:prstGeom prst="rect">
                <a:avLst/>
              </a:prstGeom>
              <a:blipFill>
                <a:blip r:embed="rId5"/>
                <a:stretch>
                  <a:fillRect l="-17949" r="-20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442855" y="1598021"/>
                <a:ext cx="348044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855" y="1598021"/>
                <a:ext cx="348044" cy="5843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795552" y="1767838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552" y="1767838"/>
                <a:ext cx="240450" cy="307777"/>
              </a:xfrm>
              <a:prstGeom prst="rect">
                <a:avLst/>
              </a:prstGeom>
              <a:blipFill>
                <a:blip r:embed="rId7"/>
                <a:stretch>
                  <a:fillRect l="-17949" r="-20513"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91644" y="1593667"/>
                <a:ext cx="375231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644" y="1593667"/>
                <a:ext cx="375231" cy="5843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70848" y="5168926"/>
                <a:ext cx="1271015" cy="559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48" y="5168926"/>
                <a:ext cx="1271015" cy="5598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911968" y="5168926"/>
                <a:ext cx="1271015" cy="559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968" y="5168926"/>
                <a:ext cx="1271015" cy="5598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53839" y="2438398"/>
                <a:ext cx="63478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839" y="2438398"/>
                <a:ext cx="634789" cy="5843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720044" y="2608215"/>
                <a:ext cx="2003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044" y="2608215"/>
                <a:ext cx="200375" cy="307777"/>
              </a:xfrm>
              <a:prstGeom prst="rect">
                <a:avLst/>
              </a:prstGeom>
              <a:blipFill>
                <a:blip r:embed="rId12"/>
                <a:stretch>
                  <a:fillRect l="-27273" r="-30303"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924695" y="2603861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695" y="2603861"/>
                <a:ext cx="240450" cy="307777"/>
              </a:xfrm>
              <a:prstGeom prst="rect">
                <a:avLst/>
              </a:prstGeom>
              <a:blipFill>
                <a:blip r:embed="rId13"/>
                <a:stretch>
                  <a:fillRect l="-17949" r="-20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159827" y="2621278"/>
                <a:ext cx="48013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827" y="2621278"/>
                <a:ext cx="480131" cy="307777"/>
              </a:xfrm>
              <a:prstGeom prst="rect">
                <a:avLst/>
              </a:prstGeom>
              <a:blipFill>
                <a:blip r:embed="rId14"/>
                <a:stretch>
                  <a:fillRect l="-11392" r="-6329"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651861" y="2608215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861" y="2608215"/>
                <a:ext cx="240450" cy="307777"/>
              </a:xfrm>
              <a:prstGeom prst="rect">
                <a:avLst/>
              </a:prstGeom>
              <a:blipFill>
                <a:blip r:embed="rId15"/>
                <a:stretch>
                  <a:fillRect l="-17500" r="-17500"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939244" y="2442753"/>
                <a:ext cx="606641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244" y="2442753"/>
                <a:ext cx="606641" cy="57817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049485" y="3261358"/>
                <a:ext cx="63478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485" y="3261358"/>
                <a:ext cx="634789" cy="58432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706981" y="3265713"/>
                <a:ext cx="622799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981" y="3265713"/>
                <a:ext cx="622799" cy="57817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053840" y="4101735"/>
                <a:ext cx="63478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840" y="4101735"/>
                <a:ext cx="634789" cy="58432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711336" y="4106089"/>
                <a:ext cx="343043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336" y="4106089"/>
                <a:ext cx="343043" cy="57618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46"/>
          <p:cNvSpPr/>
          <p:nvPr/>
        </p:nvSpPr>
        <p:spPr>
          <a:xfrm>
            <a:off x="6577042" y="1950707"/>
            <a:ext cx="241770" cy="740242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6757851" y="1986338"/>
            <a:ext cx="2255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the differentials we calculated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9" name="Arc 48"/>
          <p:cNvSpPr/>
          <p:nvPr/>
        </p:nvSpPr>
        <p:spPr>
          <a:xfrm>
            <a:off x="6537853" y="2825918"/>
            <a:ext cx="241770" cy="740242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c 49"/>
          <p:cNvSpPr/>
          <p:nvPr/>
        </p:nvSpPr>
        <p:spPr>
          <a:xfrm>
            <a:off x="5279464" y="3605335"/>
            <a:ext cx="241770" cy="740242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6705599" y="2839778"/>
            <a:ext cx="1567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Write as a single fraction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521234" y="3789013"/>
            <a:ext cx="888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71406" y="5082235"/>
            <a:ext cx="4476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So given the conditions, the rate of increase of the surface area over time is equal to 18 divided by the hemisphere’s radius at that point in time…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21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1" grpId="0"/>
      <p:bldP spid="40" grpId="0"/>
      <p:bldP spid="43" grpId="0"/>
      <p:bldP spid="44" grpId="0"/>
      <p:bldP spid="45" grpId="0"/>
      <p:bldP spid="46" grpId="0"/>
      <p:bldP spid="47" grpId="0" animBg="1"/>
      <p:bldP spid="48" grpId="0"/>
      <p:bldP spid="49" grpId="0" animBg="1"/>
      <p:bldP spid="50" grpId="0" animBg="1"/>
      <p:bldP spid="51" grpId="0"/>
      <p:bldP spid="52" grpId="0"/>
      <p:bldP spid="53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use the chain rule to connect together rates of change, and apply them to practical contexts</a:t>
            </a: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itchFamily="66" charset="0"/>
              </a:rPr>
              <a:t>In the decay of radioactive particles, the rate at which particles decay is proportional to the number of particles remaining. Write down a differential equation for the rate of change of the number of particles.</a:t>
            </a: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itchFamily="66" charset="0"/>
                <a:sym typeface="Wingdings" panose="05000000000000000000" pitchFamily="2" charset="2"/>
              </a:rPr>
              <a:t>A differential equation is an equation that can be used to calculate a rate of change over time (essentially, what you have just been doing!)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640184" y="3727269"/>
            <a:ext cx="1332410" cy="19158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98718" y="3784652"/>
                <a:ext cx="31263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be the number of particles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718" y="3784652"/>
                <a:ext cx="3126378" cy="307777"/>
              </a:xfrm>
              <a:prstGeom prst="rect">
                <a:avLst/>
              </a:prstGeom>
              <a:blipFill>
                <a:blip r:embed="rId2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3383279" y="2364377"/>
            <a:ext cx="1410789" cy="92310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63587" y="2103898"/>
                <a:ext cx="3431178" cy="402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Let the rate of decay over time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𝑑𝑁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587" y="2103898"/>
                <a:ext cx="3431178" cy="402611"/>
              </a:xfrm>
              <a:prstGeom prst="rect">
                <a:avLst/>
              </a:prstGeom>
              <a:blipFill>
                <a:blip r:embed="rId3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3600995" y="3048000"/>
            <a:ext cx="1502228" cy="50074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55324" y="2839773"/>
                <a:ext cx="31263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The letter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is often used to represent a constant of proportion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324" y="2839773"/>
                <a:ext cx="3126378" cy="523220"/>
              </a:xfrm>
              <a:prstGeom prst="rect">
                <a:avLst/>
              </a:prstGeom>
              <a:blipFill>
                <a:blip r:embed="rId4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08617" y="4323806"/>
                <a:ext cx="597151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617" y="4323806"/>
                <a:ext cx="597151" cy="5259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13862" y="4484914"/>
                <a:ext cx="3593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862" y="4484914"/>
                <a:ext cx="359394" cy="276999"/>
              </a:xfrm>
              <a:prstGeom prst="rect">
                <a:avLst/>
              </a:prstGeom>
              <a:blipFill>
                <a:blip r:embed="rId6"/>
                <a:stretch>
                  <a:fillRect l="-1695" r="-15254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23016" y="4480559"/>
                <a:ext cx="2268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016" y="4480559"/>
                <a:ext cx="226857" cy="276999"/>
              </a:xfrm>
              <a:prstGeom prst="rect">
                <a:avLst/>
              </a:prstGeom>
              <a:blipFill>
                <a:blip r:embed="rId7"/>
                <a:stretch>
                  <a:fillRect l="-27027" r="-21622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V="1">
            <a:off x="5355771" y="4933405"/>
            <a:ext cx="518162" cy="65749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27566" y="5599611"/>
            <a:ext cx="1837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rate of change of particles…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6548847" y="4946469"/>
            <a:ext cx="95793" cy="6183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21530" y="5599612"/>
            <a:ext cx="1506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…is proportional to…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6971214" y="4794069"/>
            <a:ext cx="779415" cy="49203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432764" y="5325292"/>
            <a:ext cx="15283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…the number of particles remaining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12822" y="6148252"/>
            <a:ext cx="16633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(decreasing, so needs to be negative)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29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/>
      <p:bldP spid="10" grpId="0"/>
      <p:bldP spid="16" grpId="0"/>
      <p:bldP spid="17" grpId="0"/>
      <p:bldP spid="15" grpId="0"/>
      <p:bldP spid="25" grpId="0"/>
      <p:bldP spid="29" grpId="0"/>
      <p:bldP spid="30" grpId="0"/>
      <p:bldP spid="30" grpId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use the chain rule to connect together rates of change, and apply them to practical contexts</a:t>
            </a: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itchFamily="66" charset="0"/>
              </a:rPr>
              <a:t>Newton’s law of cooling states that the rate of loss of temperature of a body is proportional to the excess temperature of the body compared to its surroundings. Write an equation that expresses this law.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535680" y="3735977"/>
            <a:ext cx="1645920" cy="26125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29346" y="3427601"/>
                <a:ext cx="31263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be the temperature of the surroundings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346" y="3427601"/>
                <a:ext cx="3126378" cy="523220"/>
              </a:xfrm>
              <a:prstGeom prst="rect">
                <a:avLst/>
              </a:prstGeom>
              <a:blipFill>
                <a:blip r:embed="rId2"/>
                <a:stretch>
                  <a:fillRect t="-116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>
            <a:off x="3705496" y="1663337"/>
            <a:ext cx="1467395" cy="151964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64181" y="1459464"/>
                <a:ext cx="34311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Let the temperature of the body be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181" y="1459464"/>
                <a:ext cx="3431178" cy="307777"/>
              </a:xfrm>
              <a:prstGeom prst="rect">
                <a:avLst/>
              </a:prstGeom>
              <a:blipFill>
                <a:blip r:embed="rId3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3749041" y="2995748"/>
            <a:ext cx="1502228" cy="50074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03370" y="2735269"/>
                <a:ext cx="31263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The letter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is often used to represent a constant of proportion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370" y="2735269"/>
                <a:ext cx="3126378" cy="523220"/>
              </a:xfrm>
              <a:prstGeom prst="rect">
                <a:avLst/>
              </a:prstGeom>
              <a:blipFill>
                <a:blip r:embed="rId4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91200" y="4071257"/>
                <a:ext cx="559769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4071257"/>
                <a:ext cx="559769" cy="5259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335485" y="4223657"/>
                <a:ext cx="3593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485" y="4223657"/>
                <a:ext cx="359394" cy="276999"/>
              </a:xfrm>
              <a:prstGeom prst="rect">
                <a:avLst/>
              </a:prstGeom>
              <a:blipFill>
                <a:blip r:embed="rId6"/>
                <a:stretch>
                  <a:fillRect l="-1695" r="-15254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44639" y="4219302"/>
                <a:ext cx="8865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639" y="4219302"/>
                <a:ext cx="886589" cy="276999"/>
              </a:xfrm>
              <a:prstGeom prst="rect">
                <a:avLst/>
              </a:prstGeom>
              <a:blipFill>
                <a:blip r:embed="rId7"/>
                <a:stretch>
                  <a:fillRect l="-8966" t="-2174" r="-9655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V="1">
            <a:off x="5338354" y="4680856"/>
            <a:ext cx="518162" cy="65749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10149" y="5347062"/>
            <a:ext cx="1837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rate of change of temperature…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6531430" y="4693920"/>
            <a:ext cx="95793" cy="6183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04113" y="5347063"/>
            <a:ext cx="1506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…is proportional to…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7119260" y="4576354"/>
            <a:ext cx="779415" cy="49203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415347" y="5072743"/>
            <a:ext cx="15283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…the difference between the </a:t>
            </a:r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termperature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of the body and its surroundings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95405" y="5895703"/>
            <a:ext cx="16633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(decreasing, so needs to be negative)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796935" y="2377440"/>
            <a:ext cx="1410789" cy="92310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998717" y="2008104"/>
                <a:ext cx="2917374" cy="623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Let the rate of change of the temperature over time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717" y="2008104"/>
                <a:ext cx="2917374" cy="623697"/>
              </a:xfrm>
              <a:prstGeom prst="rect">
                <a:avLst/>
              </a:prstGeom>
              <a:blipFill>
                <a:blip r:embed="rId8"/>
                <a:stretch>
                  <a:fillRect t="-971" b="-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253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3" grpId="0"/>
      <p:bldP spid="15" grpId="0"/>
      <p:bldP spid="17" grpId="0"/>
      <p:bldP spid="19" grpId="0"/>
      <p:bldP spid="20" grpId="0"/>
      <p:bldP spid="20" grpId="1"/>
      <p:bldP spid="24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the chain rule to connect together rates of change, and apply them to practical contexts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head of a snowman of radius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loses volume by evaporation at a rate proportional to its surface area. Assuming that the head is spherical, that the volume of a sphere is given by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 and that the surface area is</a:t>
                </a:r>
                <a:r>
                  <a:rPr lang="en-GB" sz="1600" i="1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, write down a differential equation for the rate of change of radius of the snowman’s head.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67" t="-766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740331" y="1942011"/>
            <a:ext cx="1423852" cy="118001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37758" y="1494298"/>
                <a:ext cx="3936276" cy="402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The first sentence tells us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𝑑𝑉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𝑘𝐴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758" y="1494298"/>
                <a:ext cx="3936276" cy="402611"/>
              </a:xfrm>
              <a:prstGeom prst="rect">
                <a:avLst/>
              </a:prstGeom>
              <a:blipFill>
                <a:blip r:embed="rId3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425438" y="1903600"/>
            <a:ext cx="30044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itchFamily="66" charset="0"/>
              </a:rPr>
              <a:t>(the rate of loss of volume is proportional to the head’s surface area)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333897" y="5294812"/>
            <a:ext cx="287383" cy="28738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6055" y="5552492"/>
                <a:ext cx="3936276" cy="631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are being asked to find a differential equation starting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𝑑𝑅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55" y="5552492"/>
                <a:ext cx="3936276" cy="631520"/>
              </a:xfrm>
              <a:prstGeom prst="rect">
                <a:avLst/>
              </a:prstGeom>
              <a:blipFill>
                <a:blip r:embed="rId4"/>
                <a:stretch>
                  <a:fillRect t="-19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743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the chain rule to connect together rates of change, and apply them to practical contexts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head of a snowman of radius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loses volume by evaporation at a rate proportional to its surface area. Assuming that the head is spherical, that the volume of a sphere is given by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 and that the surface area is</a:t>
                </a:r>
                <a:r>
                  <a:rPr lang="en-GB" sz="1600" i="1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, write down a differential equation for the rate of change of radius of the snowman’s head.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67" t="-766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84661" y="5447989"/>
                <a:ext cx="1288871" cy="559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𝑘𝐴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661" y="5447989"/>
                <a:ext cx="1288871" cy="5598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660569" y="2103118"/>
                <a:ext cx="641394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𝑑𝑅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569" y="2103118"/>
                <a:ext cx="641394" cy="5843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70317" y="2098764"/>
                <a:ext cx="375231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317" y="2098764"/>
                <a:ext cx="375231" cy="5843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757848" y="2268581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848" y="2268581"/>
                <a:ext cx="240450" cy="307777"/>
              </a:xfrm>
              <a:prstGeom prst="rect">
                <a:avLst/>
              </a:prstGeom>
              <a:blipFill>
                <a:blip r:embed="rId6"/>
                <a:stretch>
                  <a:fillRect l="-17949" r="-20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045231" y="2103118"/>
                <a:ext cx="377796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𝑑𝑅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231" y="2103118"/>
                <a:ext cx="377796" cy="5843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36570" y="1320130"/>
                <a:ext cx="4484916" cy="618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Use the chain rule, starting with the differential we are trying to find (in this case,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𝑑𝑅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570" y="1320130"/>
                <a:ext cx="4484916" cy="618054"/>
              </a:xfrm>
              <a:prstGeom prst="rect">
                <a:avLst/>
              </a:prstGeom>
              <a:blipFill>
                <a:blip r:embed="rId8"/>
                <a:stretch>
                  <a:fillRect l="-272" t="-1980" r="-1497" b="-1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23656" y="2878965"/>
                <a:ext cx="4484916" cy="2531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Include the differential we have already (in this case,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𝑑𝑉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need to have a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𝑑𝑅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on the numerator, as we need to cancel the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𝑑𝑉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part…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can do this in one go by including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𝑑𝑅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𝑑𝑉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in the chain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can find this by first finding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𝑑𝑉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𝑑𝑅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56" y="2878965"/>
                <a:ext cx="4484916" cy="2531334"/>
              </a:xfrm>
              <a:prstGeom prst="rect">
                <a:avLst/>
              </a:prstGeom>
              <a:blipFill>
                <a:blip r:embed="rId9"/>
                <a:stretch>
                  <a:fillRect l="-136" t="-240" r="-12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 flipH="1">
            <a:off x="6387738" y="2172787"/>
            <a:ext cx="296091" cy="16546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049588" y="2521130"/>
            <a:ext cx="296091" cy="16546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55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the chain rule to connect together rates of change, and apply them to practical contexts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head of a snowman of radius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loses volume by evaporation at a rate proportional to its surface area. Assuming that the head is spherical, that the volume of a sphere is given by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 and that the surface area is</a:t>
                </a:r>
                <a:r>
                  <a:rPr lang="en-GB" sz="1600" i="1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, write down a differential equation for the rate of change of radius of the snowman’s head.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67" t="-766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84661" y="5447989"/>
                <a:ext cx="1288871" cy="559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𝑘𝐴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661" y="5447989"/>
                <a:ext cx="1288871" cy="5598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43747" y="1232261"/>
                <a:ext cx="51347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𝑑𝑅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747" y="1232261"/>
                <a:ext cx="513474" cy="467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570615" y="1227907"/>
                <a:ext cx="29989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615" y="1227907"/>
                <a:ext cx="299890" cy="467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897186" y="1349828"/>
                <a:ext cx="14804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186" y="1349828"/>
                <a:ext cx="148049" cy="246221"/>
              </a:xfrm>
              <a:prstGeom prst="rect">
                <a:avLst/>
              </a:prstGeom>
              <a:blipFill>
                <a:blip r:embed="rId6"/>
                <a:stretch>
                  <a:fillRect l="-36000" r="-3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088775" y="1232261"/>
                <a:ext cx="302583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𝑑𝑅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775" y="1232261"/>
                <a:ext cx="302583" cy="4675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99072" y="2278416"/>
                <a:ext cx="1017907" cy="496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072" y="2278416"/>
                <a:ext cx="1017907" cy="496290"/>
              </a:xfrm>
              <a:prstGeom prst="rect">
                <a:avLst/>
              </a:prstGeom>
              <a:blipFill>
                <a:blip r:embed="rId8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194569" y="2835765"/>
                <a:ext cx="1092158" cy="4999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𝑑𝑅</m:t>
                          </m:r>
                        </m:den>
                      </m:f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569" y="2835765"/>
                <a:ext cx="1092158" cy="499945"/>
              </a:xfrm>
              <a:prstGeom prst="rect">
                <a:avLst/>
              </a:prstGeom>
              <a:blipFill>
                <a:blip r:embed="rId9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5205442" y="2534183"/>
            <a:ext cx="219999" cy="53123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364480" y="2495791"/>
                <a:ext cx="11843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480" y="2495791"/>
                <a:ext cx="1184366" cy="646331"/>
              </a:xfrm>
              <a:prstGeom prst="rect">
                <a:avLst/>
              </a:prstGeom>
              <a:blipFill>
                <a:blip r:embed="rId10"/>
                <a:stretch>
                  <a:fillRect r="-3093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894216" y="1886191"/>
                <a:ext cx="3701143" cy="402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need to find an expression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𝑑𝑅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𝑑𝑉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216" y="1886191"/>
                <a:ext cx="3701143" cy="402674"/>
              </a:xfrm>
              <a:prstGeom prst="rect">
                <a:avLst/>
              </a:prstGeom>
              <a:blipFill>
                <a:blip r:embed="rId11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5209796" y="3156846"/>
            <a:ext cx="219999" cy="53123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5377543" y="3249082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‘Invert’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190216" y="3441010"/>
                <a:ext cx="1093313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𝑑𝑅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216" y="3441010"/>
                <a:ext cx="1093313" cy="501356"/>
              </a:xfrm>
              <a:prstGeom prst="rect">
                <a:avLst/>
              </a:prstGeom>
              <a:blipFill>
                <a:blip r:embed="rId12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769428" y="4058193"/>
                <a:ext cx="51347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𝑑𝑅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428" y="4058193"/>
                <a:ext cx="513474" cy="4675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296296" y="4053839"/>
                <a:ext cx="29989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296" y="4053839"/>
                <a:ext cx="299890" cy="4675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622867" y="4175760"/>
                <a:ext cx="14804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867" y="4175760"/>
                <a:ext cx="148049" cy="246221"/>
              </a:xfrm>
              <a:prstGeom prst="rect">
                <a:avLst/>
              </a:prstGeom>
              <a:blipFill>
                <a:blip r:embed="rId15"/>
                <a:stretch>
                  <a:fillRect l="-36000" r="-3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814456" y="4058193"/>
                <a:ext cx="302583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𝑑𝑅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456" y="4058193"/>
                <a:ext cx="302583" cy="46750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773782" y="4733107"/>
                <a:ext cx="51347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𝑑𝑅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782" y="4733107"/>
                <a:ext cx="513474" cy="4675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272623" y="4868090"/>
                <a:ext cx="46044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𝑘𝐴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623" y="4868090"/>
                <a:ext cx="460447" cy="246221"/>
              </a:xfrm>
              <a:prstGeom prst="rect">
                <a:avLst/>
              </a:prstGeom>
              <a:blipFill>
                <a:blip r:embed="rId18"/>
                <a:stretch>
                  <a:fillRect l="-1316" r="-6579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740433" y="4868091"/>
                <a:ext cx="14804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433" y="4868091"/>
                <a:ext cx="148049" cy="246221"/>
              </a:xfrm>
              <a:prstGeom prst="rect">
                <a:avLst/>
              </a:prstGeom>
              <a:blipFill>
                <a:blip r:embed="rId19"/>
                <a:stretch>
                  <a:fillRect l="-41667" r="-3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914604" y="4741815"/>
                <a:ext cx="519116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4604" y="4741815"/>
                <a:ext cx="519116" cy="46262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769427" y="5373187"/>
                <a:ext cx="51347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𝑑𝑅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427" y="5373187"/>
                <a:ext cx="513474" cy="46750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268268" y="5508170"/>
                <a:ext cx="97719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268" y="5508170"/>
                <a:ext cx="977191" cy="246221"/>
              </a:xfrm>
              <a:prstGeom prst="rect">
                <a:avLst/>
              </a:prstGeom>
              <a:blipFill>
                <a:blip r:embed="rId22"/>
                <a:stretch>
                  <a:fillRect r="-6211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223758" y="5508171"/>
                <a:ext cx="14804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758" y="5508171"/>
                <a:ext cx="148049" cy="246221"/>
              </a:xfrm>
              <a:prstGeom prst="rect">
                <a:avLst/>
              </a:prstGeom>
              <a:blipFill>
                <a:blip r:embed="rId23"/>
                <a:stretch>
                  <a:fillRect l="-37500" r="-3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406639" y="5364478"/>
                <a:ext cx="519116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639" y="5364478"/>
                <a:ext cx="519116" cy="46262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 flipH="1">
            <a:off x="6614163" y="5529944"/>
            <a:ext cx="500741" cy="204649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7402289" y="5656218"/>
            <a:ext cx="500741" cy="204649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765072" y="5969724"/>
                <a:ext cx="844205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𝑑𝑅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072" y="5969724"/>
                <a:ext cx="844205" cy="46750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 49"/>
          <p:cNvSpPr/>
          <p:nvPr/>
        </p:nvSpPr>
        <p:spPr>
          <a:xfrm>
            <a:off x="7378230" y="4345576"/>
            <a:ext cx="267896" cy="653143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7628708" y="4363779"/>
            <a:ext cx="1332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using the expressions we have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2" name="Arc 51"/>
          <p:cNvSpPr/>
          <p:nvPr/>
        </p:nvSpPr>
        <p:spPr>
          <a:xfrm>
            <a:off x="7878973" y="5003073"/>
            <a:ext cx="267896" cy="653143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Arc 52"/>
          <p:cNvSpPr/>
          <p:nvPr/>
        </p:nvSpPr>
        <p:spPr>
          <a:xfrm>
            <a:off x="7848493" y="5669278"/>
            <a:ext cx="241770" cy="59218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ctangle 53"/>
          <p:cNvSpPr/>
          <p:nvPr/>
        </p:nvSpPr>
        <p:spPr>
          <a:xfrm>
            <a:off x="6265817" y="4027718"/>
            <a:ext cx="352697" cy="52686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6270172" y="4841969"/>
            <a:ext cx="461554" cy="27867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1502229" y="5455923"/>
            <a:ext cx="988422" cy="5617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6792687" y="4032071"/>
            <a:ext cx="348342" cy="53122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6892834" y="4741819"/>
            <a:ext cx="570411" cy="54428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4258491" y="3466013"/>
            <a:ext cx="966652" cy="50509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7933509" y="5051756"/>
                <a:ext cx="13324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We can now replace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509" y="5051756"/>
                <a:ext cx="1332412" cy="461665"/>
              </a:xfrm>
              <a:prstGeom prst="rect">
                <a:avLst/>
              </a:prstGeom>
              <a:blipFill>
                <a:blip r:embed="rId26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8033658" y="5813756"/>
            <a:ext cx="875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535783" y="4872450"/>
            <a:ext cx="195943" cy="26560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6583680" y="5495113"/>
            <a:ext cx="592183" cy="26560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2939143" y="4376062"/>
            <a:ext cx="439783" cy="26560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287383" y="4572005"/>
            <a:ext cx="888274" cy="26560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93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 animBg="1"/>
      <p:bldP spid="24" grpId="0"/>
      <p:bldP spid="29" grpId="0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3" grpId="0"/>
      <p:bldP spid="44" grpId="0"/>
      <p:bldP spid="45" grpId="0"/>
      <p:bldP spid="46" grpId="0"/>
      <p:bldP spid="49" grpId="0"/>
      <p:bldP spid="50" grpId="0" animBg="1"/>
      <p:bldP spid="51" grpId="0"/>
      <p:bldP spid="52" grpId="0" animBg="1"/>
      <p:bldP spid="53" grpId="0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/>
      <p:bldP spid="61" grpId="0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the chain rule to connect together rates of change, and apply them to practical contexts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head of a snowman of radius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loses volume by evaporation at a rate proportional to its surface area. Assuming that the head is spherical, that the volume of a sphere is given by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 and that the surface area is</a:t>
                </a:r>
                <a:r>
                  <a:rPr lang="en-GB" sz="1600" i="1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, write down a differential equation for the rate of change of radius of the snowman’s head.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67" t="-766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904409" y="1554478"/>
                <a:ext cx="844205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𝑑𝑅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409" y="1554478"/>
                <a:ext cx="844205" cy="4675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4180114" y="2199699"/>
            <a:ext cx="42759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This is telling us that, given the conditions, the radius of the snowman’s head will decrease at a constant rate over time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95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 given that: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0" y="0"/>
                <a:ext cx="1709507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09507" cy="276999"/>
              </a:xfrm>
              <a:prstGeom prst="rect">
                <a:avLst/>
              </a:prstGeom>
              <a:blipFill>
                <a:blip r:embed="rId3"/>
                <a:stretch>
                  <a:fillRect l="-7394" t="-20408" r="-3521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0" y="274320"/>
                <a:ext cx="2228110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4320"/>
                <a:ext cx="2228110" cy="276999"/>
              </a:xfrm>
              <a:prstGeom prst="rect">
                <a:avLst/>
              </a:prstGeom>
              <a:blipFill>
                <a:blip r:embed="rId4"/>
                <a:stretch>
                  <a:fillRect l="-5676" t="-20408" r="-2162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412051" y="0"/>
                <a:ext cx="173194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051" y="0"/>
                <a:ext cx="1731949" cy="276999"/>
              </a:xfrm>
              <a:prstGeom prst="rect">
                <a:avLst/>
              </a:prstGeom>
              <a:blipFill>
                <a:blip r:embed="rId5"/>
                <a:stretch>
                  <a:fillRect l="-7639" t="-20408" r="-3125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765207" y="272667"/>
                <a:ext cx="2378793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207" y="272667"/>
                <a:ext cx="2378793" cy="276999"/>
              </a:xfrm>
              <a:prstGeom prst="rect">
                <a:avLst/>
              </a:prstGeom>
              <a:blipFill>
                <a:blip r:embed="rId6"/>
                <a:stretch>
                  <a:fillRect l="-5584" t="-20408" r="-2030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96334" y="1663337"/>
                <a:ext cx="20762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334" y="1663337"/>
                <a:ext cx="2076209" cy="276999"/>
              </a:xfrm>
              <a:prstGeom prst="rect">
                <a:avLst/>
              </a:prstGeom>
              <a:blipFill>
                <a:blip r:embed="rId7"/>
                <a:stretch>
                  <a:fillRect l="-3519" r="-293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29751" y="2146663"/>
                <a:ext cx="573041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751" y="2146663"/>
                <a:ext cx="573041" cy="5259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531430" y="1866498"/>
            <a:ext cx="2142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 each term separately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2" name="Arc 11"/>
          <p:cNvSpPr/>
          <p:nvPr/>
        </p:nvSpPr>
        <p:spPr>
          <a:xfrm flipV="1">
            <a:off x="6408472" y="1849508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95808" y="2294708"/>
                <a:ext cx="8149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808" y="2294708"/>
                <a:ext cx="814903" cy="276999"/>
              </a:xfrm>
              <a:prstGeom prst="rect">
                <a:avLst/>
              </a:prstGeom>
              <a:blipFill>
                <a:blip r:embed="rId9"/>
                <a:stretch>
                  <a:fillRect l="-752" r="-6015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557808" y="2307772"/>
                <a:ext cx="10168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808" y="2307772"/>
                <a:ext cx="1016881" cy="276999"/>
              </a:xfrm>
              <a:prstGeom prst="rect">
                <a:avLst/>
              </a:prstGeom>
              <a:blipFill>
                <a:blip r:embed="rId10"/>
                <a:stretch>
                  <a:fillRect l="-4192" r="-3593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39931" y="3765751"/>
            <a:ext cx="28912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Remember that a constant will cause the differentiated term to be multiplied by it!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50080" y="3120532"/>
            <a:ext cx="384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Be careful – when differentiating cos, the answer becomes negative!</a:t>
            </a:r>
            <a:endParaRPr lang="en-GB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3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 animBg="1"/>
      <p:bldP spid="13" grpId="0"/>
      <p:bldP spid="14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has equation: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stationary points on the curve in the interval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Set the range for the equation we are solving: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668" t="-766" r="-2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0" y="0"/>
                <a:ext cx="1709507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09507" cy="276999"/>
              </a:xfrm>
              <a:prstGeom prst="rect">
                <a:avLst/>
              </a:prstGeom>
              <a:blipFill>
                <a:blip r:embed="rId3"/>
                <a:stretch>
                  <a:fillRect l="-7394" t="-20408" r="-3521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0" y="274320"/>
                <a:ext cx="2228110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4320"/>
                <a:ext cx="2228110" cy="276999"/>
              </a:xfrm>
              <a:prstGeom prst="rect">
                <a:avLst/>
              </a:prstGeom>
              <a:blipFill>
                <a:blip r:embed="rId4"/>
                <a:stretch>
                  <a:fillRect l="-5676" t="-20408" r="-2162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412051" y="0"/>
                <a:ext cx="173194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051" y="0"/>
                <a:ext cx="1731949" cy="276999"/>
              </a:xfrm>
              <a:prstGeom prst="rect">
                <a:avLst/>
              </a:prstGeom>
              <a:blipFill>
                <a:blip r:embed="rId5"/>
                <a:stretch>
                  <a:fillRect l="-7639" t="-20408" r="-3125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765207" y="272667"/>
                <a:ext cx="2378793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207" y="272667"/>
                <a:ext cx="2378793" cy="276999"/>
              </a:xfrm>
              <a:prstGeom prst="rect">
                <a:avLst/>
              </a:prstGeom>
              <a:blipFill>
                <a:blip r:embed="rId6"/>
                <a:stretch>
                  <a:fillRect l="-5584" t="-20408" r="-2030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92528" y="1332411"/>
                <a:ext cx="1483227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528" y="1332411"/>
                <a:ext cx="1483227" cy="4610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51672" y="2007327"/>
                <a:ext cx="50937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672" y="2007327"/>
                <a:ext cx="509370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6139545" y="1657492"/>
            <a:ext cx="3004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 each separately – be careful with the negatives!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22" name="Arc 21"/>
          <p:cNvSpPr/>
          <p:nvPr/>
        </p:nvSpPr>
        <p:spPr>
          <a:xfrm flipV="1">
            <a:off x="5894668" y="1666628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65478" y="2016034"/>
                <a:ext cx="174727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478" y="2016034"/>
                <a:ext cx="174727" cy="4610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044003" y="2151017"/>
                <a:ext cx="8798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+ 2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003" y="2151017"/>
                <a:ext cx="879856" cy="246221"/>
              </a:xfrm>
              <a:prstGeom prst="rect">
                <a:avLst/>
              </a:prstGeom>
              <a:blipFill>
                <a:blip r:embed="rId10"/>
                <a:stretch>
                  <a:fillRect l="-2759" r="-2759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154806" y="2713406"/>
                <a:ext cx="4145280" cy="402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stationary points will be where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806" y="2713406"/>
                <a:ext cx="4145280" cy="402611"/>
              </a:xfrm>
              <a:prstGeom prst="rect">
                <a:avLst/>
              </a:prstGeom>
              <a:blipFill>
                <a:blip r:embed="rId11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51820" y="3368313"/>
                <a:ext cx="1421671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820" y="3368313"/>
                <a:ext cx="1421671" cy="46102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10789" y="5603966"/>
                <a:ext cx="13119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789" y="5603966"/>
                <a:ext cx="1311962" cy="276999"/>
              </a:xfrm>
              <a:prstGeom prst="rect">
                <a:avLst/>
              </a:prstGeom>
              <a:blipFill>
                <a:blip r:embed="rId13"/>
                <a:stretch>
                  <a:fillRect l="-3704" r="-1852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68941" y="3934370"/>
                <a:ext cx="1250855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941" y="3934370"/>
                <a:ext cx="1250855" cy="46102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277649" y="4517845"/>
                <a:ext cx="1137043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649" y="4517845"/>
                <a:ext cx="1137043" cy="46102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920598" y="5170987"/>
                <a:ext cx="122751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−0.253=2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598" y="5170987"/>
                <a:ext cx="1227516" cy="246221"/>
              </a:xfrm>
              <a:prstGeom prst="rect">
                <a:avLst/>
              </a:prstGeom>
              <a:blipFill>
                <a:blip r:embed="rId16"/>
                <a:stretch>
                  <a:fillRect r="-1485"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987145" y="3628078"/>
                <a:ext cx="1397724" cy="396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Subtract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145" y="3628078"/>
                <a:ext cx="1397724" cy="396519"/>
              </a:xfrm>
              <a:prstGeom prst="rect">
                <a:avLst/>
              </a:prstGeom>
              <a:blipFill>
                <a:blip r:embed="rId17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 flipV="1">
            <a:off x="5733559" y="3611088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 flipV="1">
            <a:off x="5406988" y="4216334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 flipV="1">
            <a:off x="5263296" y="4786745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5586551" y="4350889"/>
            <a:ext cx="1397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2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08174" y="4899529"/>
            <a:ext cx="1397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Inverse sine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403274" y="5785354"/>
            <a:ext cx="4283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We need to find all values in the range we are working with…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28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 animBg="1"/>
      <p:bldP spid="23" grpId="0"/>
      <p:bldP spid="24" grpId="0"/>
      <p:bldP spid="25" grpId="0"/>
      <p:bldP spid="26" grpId="0"/>
      <p:bldP spid="3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/>
      <p:bldP spid="39" grpId="0"/>
      <p:bldP spid="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has equation: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stationary points on the curve in the interval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Set the range for the equation we are solving: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668" t="-766" r="-2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0" y="0"/>
                <a:ext cx="1709507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09507" cy="276999"/>
              </a:xfrm>
              <a:prstGeom prst="rect">
                <a:avLst/>
              </a:prstGeom>
              <a:blipFill>
                <a:blip r:embed="rId3"/>
                <a:stretch>
                  <a:fillRect l="-7394" t="-20408" r="-3521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0" y="274320"/>
                <a:ext cx="2228110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4320"/>
                <a:ext cx="2228110" cy="276999"/>
              </a:xfrm>
              <a:prstGeom prst="rect">
                <a:avLst/>
              </a:prstGeom>
              <a:blipFill>
                <a:blip r:embed="rId4"/>
                <a:stretch>
                  <a:fillRect l="-5676" t="-20408" r="-2162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412051" y="0"/>
                <a:ext cx="173194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051" y="0"/>
                <a:ext cx="1731949" cy="276999"/>
              </a:xfrm>
              <a:prstGeom prst="rect">
                <a:avLst/>
              </a:prstGeom>
              <a:blipFill>
                <a:blip r:embed="rId5"/>
                <a:stretch>
                  <a:fillRect l="-7639" t="-20408" r="-3125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765207" y="272667"/>
                <a:ext cx="2378793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207" y="272667"/>
                <a:ext cx="2378793" cy="276999"/>
              </a:xfrm>
              <a:prstGeom prst="rect">
                <a:avLst/>
              </a:prstGeom>
              <a:blipFill>
                <a:blip r:embed="rId6"/>
                <a:stretch>
                  <a:fillRect l="-5584" t="-20408" r="-2030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263498" y="1627687"/>
                <a:ext cx="120866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=−0.253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498" y="1627687"/>
                <a:ext cx="1208664" cy="246221"/>
              </a:xfrm>
              <a:prstGeom prst="rect">
                <a:avLst/>
              </a:prstGeom>
              <a:blipFill>
                <a:blip r:embed="rId7"/>
                <a:stretch>
                  <a:fillRect l="-2513" r="-2010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Line 40"/>
          <p:cNvSpPr>
            <a:spLocks noChangeShapeType="1"/>
          </p:cNvSpPr>
          <p:nvPr/>
        </p:nvSpPr>
        <p:spPr bwMode="auto">
          <a:xfrm>
            <a:off x="4994914" y="2430563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" name="Line 41"/>
          <p:cNvSpPr>
            <a:spLocks noChangeShapeType="1"/>
          </p:cNvSpPr>
          <p:nvPr/>
        </p:nvSpPr>
        <p:spPr bwMode="auto">
          <a:xfrm flipV="1">
            <a:off x="4412796" y="2735363"/>
            <a:ext cx="3326905" cy="348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>
            <a:off x="5682301" y="2659163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" name="Line 43"/>
          <p:cNvSpPr>
            <a:spLocks noChangeShapeType="1"/>
          </p:cNvSpPr>
          <p:nvPr/>
        </p:nvSpPr>
        <p:spPr bwMode="auto">
          <a:xfrm>
            <a:off x="6368101" y="2659163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" name="Line 44"/>
          <p:cNvSpPr>
            <a:spLocks noChangeShapeType="1"/>
          </p:cNvSpPr>
          <p:nvPr/>
        </p:nvSpPr>
        <p:spPr bwMode="auto">
          <a:xfrm>
            <a:off x="7053901" y="2659163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" name="Line 45"/>
          <p:cNvSpPr>
            <a:spLocks noChangeShapeType="1"/>
          </p:cNvSpPr>
          <p:nvPr/>
        </p:nvSpPr>
        <p:spPr bwMode="auto">
          <a:xfrm>
            <a:off x="7739701" y="2659163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" name="Arc 61"/>
          <p:cNvSpPr>
            <a:spLocks/>
          </p:cNvSpPr>
          <p:nvPr/>
        </p:nvSpPr>
        <p:spPr bwMode="auto">
          <a:xfrm flipH="1">
            <a:off x="4996501" y="2430563"/>
            <a:ext cx="696913" cy="914400"/>
          </a:xfrm>
          <a:custGeom>
            <a:avLst/>
            <a:gdLst>
              <a:gd name="G0" fmla="+- 682 0 0"/>
              <a:gd name="G1" fmla="+- 21600 0 0"/>
              <a:gd name="G2" fmla="+- 21600 0 0"/>
              <a:gd name="T0" fmla="*/ 0 w 16470"/>
              <a:gd name="T1" fmla="*/ 11 h 21600"/>
              <a:gd name="T2" fmla="*/ 16470 w 16470"/>
              <a:gd name="T3" fmla="*/ 6859 h 21600"/>
              <a:gd name="T4" fmla="*/ 682 w 1647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70" h="21600" fill="none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</a:path>
              <a:path w="16470" h="21600" stroke="0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  <a:lnTo>
                  <a:pt x="682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" name="Arc 64"/>
          <p:cNvSpPr>
            <a:spLocks/>
          </p:cNvSpPr>
          <p:nvPr/>
        </p:nvSpPr>
        <p:spPr bwMode="auto">
          <a:xfrm flipV="1">
            <a:off x="7053902" y="2108346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75"/>
              <p:cNvSpPr txBox="1">
                <a:spLocks noChangeArrowheads="1"/>
              </p:cNvSpPr>
              <p:nvPr/>
            </p:nvSpPr>
            <p:spPr bwMode="auto">
              <a:xfrm>
                <a:off x="7482797" y="2844220"/>
                <a:ext cx="1049153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GB" sz="1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l-GR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Text 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82797" y="2844220"/>
                <a:ext cx="1049153" cy="307777"/>
              </a:xfrm>
              <a:prstGeom prst="rect">
                <a:avLst/>
              </a:prstGeom>
              <a:blipFill>
                <a:blip r:embed="rId8"/>
                <a:stretch>
                  <a:fillRect b="-4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64"/>
          <p:cNvSpPr>
            <a:spLocks/>
          </p:cNvSpPr>
          <p:nvPr/>
        </p:nvSpPr>
        <p:spPr bwMode="auto">
          <a:xfrm flipV="1">
            <a:off x="4323763" y="2103992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" name="Text Box 75"/>
          <p:cNvSpPr txBox="1">
            <a:spLocks noChangeArrowheads="1"/>
          </p:cNvSpPr>
          <p:nvPr/>
        </p:nvSpPr>
        <p:spPr bwMode="auto">
          <a:xfrm>
            <a:off x="7691803" y="2548130"/>
            <a:ext cx="28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omic Sans MS" pitchFamily="66" charset="0"/>
              </a:rPr>
              <a:t>x</a:t>
            </a:r>
            <a:endParaRPr lang="el-GR" sz="1400" dirty="0">
              <a:latin typeface="Comic Sans MS" pitchFamily="66" charset="0"/>
            </a:endParaRPr>
          </a:p>
        </p:txBody>
      </p:sp>
      <p:sp>
        <p:nvSpPr>
          <p:cNvPr id="59" name="Text Box 75"/>
          <p:cNvSpPr txBox="1">
            <a:spLocks noChangeArrowheads="1"/>
          </p:cNvSpPr>
          <p:nvPr/>
        </p:nvSpPr>
        <p:spPr bwMode="auto">
          <a:xfrm>
            <a:off x="4835390" y="2095284"/>
            <a:ext cx="28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omic Sans MS" pitchFamily="66" charset="0"/>
              </a:rPr>
              <a:t>y</a:t>
            </a:r>
            <a:endParaRPr lang="el-GR" sz="1400" dirty="0">
              <a:latin typeface="Comic Sans MS" pitchFamily="66" charset="0"/>
            </a:endParaRPr>
          </a:p>
        </p:txBody>
      </p:sp>
      <p:sp>
        <p:nvSpPr>
          <p:cNvPr id="48" name="Arc 60"/>
          <p:cNvSpPr>
            <a:spLocks/>
          </p:cNvSpPr>
          <p:nvPr/>
        </p:nvSpPr>
        <p:spPr bwMode="auto">
          <a:xfrm>
            <a:off x="5682301" y="2430563"/>
            <a:ext cx="677863" cy="914400"/>
          </a:xfrm>
          <a:custGeom>
            <a:avLst/>
            <a:gdLst>
              <a:gd name="G0" fmla="+- 225 0 0"/>
              <a:gd name="G1" fmla="+- 21600 0 0"/>
              <a:gd name="G2" fmla="+- 21600 0 0"/>
              <a:gd name="T0" fmla="*/ 0 w 16013"/>
              <a:gd name="T1" fmla="*/ 1 h 21600"/>
              <a:gd name="T2" fmla="*/ 16013 w 16013"/>
              <a:gd name="T3" fmla="*/ 6859 h 21600"/>
              <a:gd name="T4" fmla="*/ 225 w 1601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13" h="21600" fill="none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</a:path>
              <a:path w="16013" h="21600" stroke="0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  <a:lnTo>
                  <a:pt x="225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" name="Arc 63"/>
          <p:cNvSpPr>
            <a:spLocks/>
          </p:cNvSpPr>
          <p:nvPr/>
        </p:nvSpPr>
        <p:spPr bwMode="auto">
          <a:xfrm flipH="1" flipV="1">
            <a:off x="6368102" y="2108346"/>
            <a:ext cx="687388" cy="914400"/>
          </a:xfrm>
          <a:custGeom>
            <a:avLst/>
            <a:gdLst>
              <a:gd name="G0" fmla="+- 446 0 0"/>
              <a:gd name="G1" fmla="+- 21600 0 0"/>
              <a:gd name="G2" fmla="+- 21600 0 0"/>
              <a:gd name="T0" fmla="*/ 0 w 16234"/>
              <a:gd name="T1" fmla="*/ 5 h 21600"/>
              <a:gd name="T2" fmla="*/ 16234 w 16234"/>
              <a:gd name="T3" fmla="*/ 6859 h 21600"/>
              <a:gd name="T4" fmla="*/ 446 w 1623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34" h="21600" fill="none" extrusionOk="0">
                <a:moveTo>
                  <a:pt x="-1" y="4"/>
                </a:moveTo>
                <a:cubicBezTo>
                  <a:pt x="148" y="1"/>
                  <a:pt x="297" y="-1"/>
                  <a:pt x="446" y="0"/>
                </a:cubicBezTo>
                <a:cubicBezTo>
                  <a:pt x="6431" y="0"/>
                  <a:pt x="12149" y="2483"/>
                  <a:pt x="16234" y="6858"/>
                </a:cubicBezTo>
              </a:path>
              <a:path w="16234" h="21600" stroke="0" extrusionOk="0">
                <a:moveTo>
                  <a:pt x="-1" y="4"/>
                </a:moveTo>
                <a:cubicBezTo>
                  <a:pt x="148" y="1"/>
                  <a:pt x="297" y="-1"/>
                  <a:pt x="446" y="0"/>
                </a:cubicBezTo>
                <a:cubicBezTo>
                  <a:pt x="6431" y="0"/>
                  <a:pt x="12149" y="2483"/>
                  <a:pt x="16234" y="6858"/>
                </a:cubicBezTo>
                <a:lnTo>
                  <a:pt x="446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0" name="Line 41"/>
          <p:cNvSpPr>
            <a:spLocks noChangeShapeType="1"/>
          </p:cNvSpPr>
          <p:nvPr/>
        </p:nvSpPr>
        <p:spPr bwMode="auto">
          <a:xfrm flipV="1">
            <a:off x="4360546" y="2876550"/>
            <a:ext cx="3199130" cy="1632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" name="Line 41"/>
          <p:cNvSpPr>
            <a:spLocks noChangeShapeType="1"/>
          </p:cNvSpPr>
          <p:nvPr/>
        </p:nvSpPr>
        <p:spPr bwMode="auto">
          <a:xfrm flipH="1" flipV="1">
            <a:off x="4834980" y="2736486"/>
            <a:ext cx="231" cy="92312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470492" y="2561407"/>
                <a:ext cx="460062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05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0.253</m:t>
                      </m:r>
                    </m:oMath>
                  </m:oMathPara>
                </a14:m>
                <a:endParaRPr lang="en-GB" sz="105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492" y="2561407"/>
                <a:ext cx="460062" cy="161583"/>
              </a:xfrm>
              <a:prstGeom prst="rect">
                <a:avLst/>
              </a:prstGeom>
              <a:blipFill>
                <a:blip r:embed="rId9"/>
                <a:stretch>
                  <a:fillRect l="-1316" r="-6579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377521" y="2538003"/>
                <a:ext cx="359073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05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.030</m:t>
                      </m:r>
                    </m:oMath>
                  </m:oMathPara>
                </a14:m>
                <a:endParaRPr lang="en-GB" sz="105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521" y="2538003"/>
                <a:ext cx="359073" cy="161583"/>
              </a:xfrm>
              <a:prstGeom prst="rect">
                <a:avLst/>
              </a:prstGeom>
              <a:blipFill>
                <a:blip r:embed="rId10"/>
                <a:stretch>
                  <a:fillRect l="-8475" r="-8475" b="-74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052876" y="2878182"/>
                <a:ext cx="178526" cy="3025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05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05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05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876" y="2878182"/>
                <a:ext cx="178526" cy="302518"/>
              </a:xfrm>
              <a:prstGeom prst="rect">
                <a:avLst/>
              </a:prstGeom>
              <a:blipFill>
                <a:blip r:embed="rId11"/>
                <a:stretch>
                  <a:fillRect l="-13793" t="-2000" r="-37931" b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Line 41"/>
          <p:cNvSpPr>
            <a:spLocks noChangeShapeType="1"/>
          </p:cNvSpPr>
          <p:nvPr/>
        </p:nvSpPr>
        <p:spPr bwMode="auto">
          <a:xfrm flipH="1" flipV="1">
            <a:off x="6530430" y="2742836"/>
            <a:ext cx="231" cy="92312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0" name="Line 41"/>
          <p:cNvSpPr>
            <a:spLocks noChangeShapeType="1"/>
          </p:cNvSpPr>
          <p:nvPr/>
        </p:nvSpPr>
        <p:spPr bwMode="auto">
          <a:xfrm flipH="1" flipV="1">
            <a:off x="7559130" y="2736486"/>
            <a:ext cx="231" cy="92312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405971" y="2544353"/>
                <a:ext cx="359073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05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.394</m:t>
                      </m:r>
                    </m:oMath>
                  </m:oMathPara>
                </a14:m>
                <a:endParaRPr lang="en-GB" sz="105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971" y="2544353"/>
                <a:ext cx="359073" cy="161583"/>
              </a:xfrm>
              <a:prstGeom prst="rect">
                <a:avLst/>
              </a:prstGeom>
              <a:blipFill>
                <a:blip r:embed="rId12"/>
                <a:stretch>
                  <a:fillRect l="-8475" r="-8475" b="-74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273023" y="3627937"/>
                <a:ext cx="10547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=3.394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023" y="3627937"/>
                <a:ext cx="1054776" cy="246221"/>
              </a:xfrm>
              <a:prstGeom prst="rect">
                <a:avLst/>
              </a:prstGeom>
              <a:blipFill>
                <a:blip r:embed="rId13"/>
                <a:stretch>
                  <a:fillRect l="-3468" r="-2312"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311248" y="3627937"/>
                <a:ext cx="6337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6.030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248" y="3627937"/>
                <a:ext cx="633700" cy="246221"/>
              </a:xfrm>
              <a:prstGeom prst="rect">
                <a:avLst/>
              </a:prstGeom>
              <a:blipFill>
                <a:blip r:embed="rId14"/>
                <a:stretch>
                  <a:fillRect r="-4808"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387323" y="4094662"/>
                <a:ext cx="82715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=1.70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323" y="4094662"/>
                <a:ext cx="827150" cy="246221"/>
              </a:xfrm>
              <a:prstGeom prst="rect">
                <a:avLst/>
              </a:prstGeom>
              <a:blipFill>
                <a:blip r:embed="rId15"/>
                <a:stretch>
                  <a:fillRect l="-2222" r="-3704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187423" y="4094662"/>
                <a:ext cx="51988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3.02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423" y="4094662"/>
                <a:ext cx="519886" cy="246221"/>
              </a:xfrm>
              <a:prstGeom prst="rect">
                <a:avLst/>
              </a:prstGeom>
              <a:blipFill>
                <a:blip r:embed="rId16"/>
                <a:stretch>
                  <a:fillRect r="-5882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Arc 71"/>
          <p:cNvSpPr/>
          <p:nvPr/>
        </p:nvSpPr>
        <p:spPr>
          <a:xfrm flipV="1">
            <a:off x="5835614" y="3797234"/>
            <a:ext cx="308012" cy="441391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6119951" y="3855589"/>
            <a:ext cx="1397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all by 2</a:t>
            </a:r>
            <a:endParaRPr lang="en-GB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410789" y="5603966"/>
                <a:ext cx="13119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789" y="5603966"/>
                <a:ext cx="1311962" cy="276999"/>
              </a:xfrm>
              <a:prstGeom prst="rect">
                <a:avLst/>
              </a:prstGeom>
              <a:blipFill>
                <a:blip r:embed="rId17"/>
                <a:stretch>
                  <a:fillRect l="-3704" r="-1852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5800725" y="1360039"/>
                <a:ext cx="31623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Use a sketch if it helps – remember you can also use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to get started!</a:t>
                </a: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725" y="1360039"/>
                <a:ext cx="3162300" cy="738664"/>
              </a:xfrm>
              <a:prstGeom prst="rect">
                <a:avLst/>
              </a:prstGeom>
              <a:blipFill>
                <a:blip r:embed="rId18"/>
                <a:stretch>
                  <a:fillRect l="-579" t="-1653" r="-2317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919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51" grpId="0" animBg="1"/>
      <p:bldP spid="53" grpId="0"/>
      <p:bldP spid="56" grpId="0" animBg="1"/>
      <p:bldP spid="58" grpId="0"/>
      <p:bldP spid="59" grpId="0"/>
      <p:bldP spid="48" grpId="0" animBg="1"/>
      <p:bldP spid="50" grpId="0" animBg="1"/>
      <p:bldP spid="60" grpId="0" animBg="1"/>
      <p:bldP spid="61" grpId="0" animBg="1"/>
      <p:bldP spid="63" grpId="0"/>
      <p:bldP spid="64" grpId="0"/>
      <p:bldP spid="65" grpId="0"/>
      <p:bldP spid="67" grpId="0" animBg="1"/>
      <p:bldP spid="70" grpId="0" animBg="1"/>
      <p:bldP spid="71" grpId="0"/>
      <p:bldP spid="54" grpId="0"/>
      <p:bldP spid="55" grpId="0"/>
      <p:bldP spid="62" grpId="0"/>
      <p:bldP spid="66" grpId="0"/>
      <p:bldP spid="72" grpId="0" animBg="1"/>
      <p:bldP spid="73" grpId="0"/>
      <p:bldP spid="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has equation: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stationary points on the curve in the interval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Set the range for the equation we are solving: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668" t="-766" r="-2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0" y="0"/>
                <a:ext cx="1709507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09507" cy="276999"/>
              </a:xfrm>
              <a:prstGeom prst="rect">
                <a:avLst/>
              </a:prstGeom>
              <a:blipFill>
                <a:blip r:embed="rId3"/>
                <a:stretch>
                  <a:fillRect l="-7394" t="-20408" r="-3521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0" y="274320"/>
                <a:ext cx="2228110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4320"/>
                <a:ext cx="2228110" cy="276999"/>
              </a:xfrm>
              <a:prstGeom prst="rect">
                <a:avLst/>
              </a:prstGeom>
              <a:blipFill>
                <a:blip r:embed="rId4"/>
                <a:stretch>
                  <a:fillRect l="-5676" t="-20408" r="-2162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412051" y="0"/>
                <a:ext cx="173194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051" y="0"/>
                <a:ext cx="1731949" cy="276999"/>
              </a:xfrm>
              <a:prstGeom prst="rect">
                <a:avLst/>
              </a:prstGeom>
              <a:blipFill>
                <a:blip r:embed="rId5"/>
                <a:stretch>
                  <a:fillRect l="-7639" t="-20408" r="-3125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765207" y="272667"/>
                <a:ext cx="2378793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207" y="272667"/>
                <a:ext cx="2378793" cy="276999"/>
              </a:xfrm>
              <a:prstGeom prst="rect">
                <a:avLst/>
              </a:prstGeom>
              <a:blipFill>
                <a:blip r:embed="rId6"/>
                <a:stretch>
                  <a:fillRect l="-5584" t="-20408" r="-2030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558898" y="1599112"/>
                <a:ext cx="82715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=1.70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898" y="1599112"/>
                <a:ext cx="827150" cy="246221"/>
              </a:xfrm>
              <a:prstGeom prst="rect">
                <a:avLst/>
              </a:prstGeom>
              <a:blipFill>
                <a:blip r:embed="rId7"/>
                <a:stretch>
                  <a:fillRect l="-2206" r="-2941"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358998" y="1599112"/>
                <a:ext cx="51988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3.02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998" y="1599112"/>
                <a:ext cx="519886" cy="246221"/>
              </a:xfrm>
              <a:prstGeom prst="rect">
                <a:avLst/>
              </a:prstGeom>
              <a:blipFill>
                <a:blip r:embed="rId8"/>
                <a:stretch>
                  <a:fillRect r="-7059"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410789" y="5603966"/>
                <a:ext cx="13119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789" y="5603966"/>
                <a:ext cx="1311962" cy="276999"/>
              </a:xfrm>
              <a:prstGeom prst="rect">
                <a:avLst/>
              </a:prstGeom>
              <a:blipFill>
                <a:blip r:embed="rId9"/>
                <a:stretch>
                  <a:fillRect l="-3704" r="-1852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86678" y="2256757"/>
                <a:ext cx="1485342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678" y="2256757"/>
                <a:ext cx="1485342" cy="495649"/>
              </a:xfrm>
              <a:prstGeom prst="rect">
                <a:avLst/>
              </a:prstGeom>
              <a:blipFill>
                <a:blip r:embed="rId10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3943755" y="3180682"/>
                <a:ext cx="2247090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(1.70)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2(1.70)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755" y="3180682"/>
                <a:ext cx="2247090" cy="495649"/>
              </a:xfrm>
              <a:prstGeom prst="rect">
                <a:avLst/>
              </a:prstGeom>
              <a:blipFill>
                <a:blip r:embed="rId11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6325007" y="3180682"/>
                <a:ext cx="2247090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(3.02)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2(3.02)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007" y="3180682"/>
                <a:ext cx="2247090" cy="495649"/>
              </a:xfrm>
              <a:prstGeom prst="rect">
                <a:avLst/>
              </a:prstGeom>
              <a:blipFill>
                <a:blip r:embed="rId12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>
            <a:off x="5495925" y="2809875"/>
            <a:ext cx="485776" cy="3905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6400800" y="2809875"/>
            <a:ext cx="485776" cy="3905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3945010" y="3771232"/>
                <a:ext cx="91108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=1.82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010" y="3771232"/>
                <a:ext cx="911083" cy="307777"/>
              </a:xfrm>
              <a:prstGeom prst="rect">
                <a:avLst/>
              </a:prstGeom>
              <a:blipFill>
                <a:blip r:embed="rId1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6324193" y="3752182"/>
                <a:ext cx="101046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=0.539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193" y="3752182"/>
                <a:ext cx="1010469" cy="307777"/>
              </a:xfrm>
              <a:prstGeom prst="rect">
                <a:avLst/>
              </a:prstGeom>
              <a:blipFill>
                <a:blip r:embed="rId1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4822529" y="2771107"/>
                <a:ext cx="90864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=1.70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529" y="2771107"/>
                <a:ext cx="908647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6679904" y="2752057"/>
                <a:ext cx="90864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=3.02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904" y="2752057"/>
                <a:ext cx="908647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152900" y="4400550"/>
            <a:ext cx="4305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So the coordinates of the stationary points are:</a:t>
            </a:r>
          </a:p>
          <a:p>
            <a:pPr algn="ctr"/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(1.70, 1.82) and (3.02, 0.539)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69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6" grpId="0"/>
      <p:bldP spid="77" grpId="0"/>
      <p:bldP spid="79" grpId="0"/>
      <p:bldP spid="80" grpId="0"/>
      <p:bldP spid="81" grpId="0"/>
      <p:bldP spid="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has equation: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stationary points on the curve in the interval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Set the range for the equation we are solving: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668" t="-766" r="-2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0" y="0"/>
                <a:ext cx="1709507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09507" cy="276999"/>
              </a:xfrm>
              <a:prstGeom prst="rect">
                <a:avLst/>
              </a:prstGeom>
              <a:blipFill>
                <a:blip r:embed="rId3"/>
                <a:stretch>
                  <a:fillRect l="-7394" t="-20408" r="-3521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0" y="274320"/>
                <a:ext cx="2228110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4320"/>
                <a:ext cx="2228110" cy="276999"/>
              </a:xfrm>
              <a:prstGeom prst="rect">
                <a:avLst/>
              </a:prstGeom>
              <a:blipFill>
                <a:blip r:embed="rId4"/>
                <a:stretch>
                  <a:fillRect l="-5676" t="-20408" r="-2162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412051" y="0"/>
                <a:ext cx="173194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051" y="0"/>
                <a:ext cx="1731949" cy="276999"/>
              </a:xfrm>
              <a:prstGeom prst="rect">
                <a:avLst/>
              </a:prstGeom>
              <a:blipFill>
                <a:blip r:embed="rId5"/>
                <a:stretch>
                  <a:fillRect l="-7639" t="-20408" r="-3125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765207" y="272667"/>
                <a:ext cx="2378793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207" y="272667"/>
                <a:ext cx="2378793" cy="276999"/>
              </a:xfrm>
              <a:prstGeom prst="rect">
                <a:avLst/>
              </a:prstGeom>
              <a:blipFill>
                <a:blip r:embed="rId6"/>
                <a:stretch>
                  <a:fillRect l="-5584" t="-20408" r="-2030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410789" y="5603966"/>
                <a:ext cx="13119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789" y="5603966"/>
                <a:ext cx="1311962" cy="276999"/>
              </a:xfrm>
              <a:prstGeom prst="rect">
                <a:avLst/>
              </a:prstGeom>
              <a:blipFill>
                <a:blip r:embed="rId7"/>
                <a:stretch>
                  <a:fillRect l="-3704" r="-1852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14375" y="6029325"/>
            <a:ext cx="2676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(1.70, 1.82) and (3.02, 0.539)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/>
          <a:srcRect l="42155" t="26752" r="748" b="17088"/>
          <a:stretch/>
        </p:blipFill>
        <p:spPr>
          <a:xfrm>
            <a:off x="3848100" y="2409824"/>
            <a:ext cx="5095875" cy="28194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652578" y="1790032"/>
                <a:ext cx="1667892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solidFill>
                    <a:srgbClr val="C0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578" y="1790032"/>
                <a:ext cx="1667892" cy="5533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94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0" y="0"/>
                <a:ext cx="1709507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09507" cy="276999"/>
              </a:xfrm>
              <a:prstGeom prst="rect">
                <a:avLst/>
              </a:prstGeom>
              <a:blipFill>
                <a:blip r:embed="rId3"/>
                <a:stretch>
                  <a:fillRect l="-7394" t="-20408" r="-3521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0" y="274320"/>
                <a:ext cx="2228110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4320"/>
                <a:ext cx="2228110" cy="276999"/>
              </a:xfrm>
              <a:prstGeom prst="rect">
                <a:avLst/>
              </a:prstGeom>
              <a:blipFill>
                <a:blip r:embed="rId4"/>
                <a:stretch>
                  <a:fillRect l="-5676" t="-20408" r="-2162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412051" y="0"/>
                <a:ext cx="173194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051" y="0"/>
                <a:ext cx="1731949" cy="276999"/>
              </a:xfrm>
              <a:prstGeom prst="rect">
                <a:avLst/>
              </a:prstGeom>
              <a:blipFill>
                <a:blip r:embed="rId5"/>
                <a:stretch>
                  <a:fillRect l="-7639" t="-20408" r="-3125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765207" y="272667"/>
                <a:ext cx="2378793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207" y="272667"/>
                <a:ext cx="2378793" cy="276999"/>
              </a:xfrm>
              <a:prstGeom prst="rect">
                <a:avLst/>
              </a:prstGeom>
              <a:blipFill>
                <a:blip r:embed="rId6"/>
                <a:stretch>
                  <a:fillRect l="-5584" t="-20408" r="-2030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30489" t="30457" r="6659" b="20346"/>
          <a:stretch/>
        </p:blipFill>
        <p:spPr>
          <a:xfrm>
            <a:off x="442190" y="2409824"/>
            <a:ext cx="8501786" cy="3743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476108" y="1780507"/>
                <a:ext cx="1667892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solidFill>
                    <a:srgbClr val="C0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108" y="1780507"/>
                <a:ext cx="1667892" cy="5533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157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4334" y="2190655"/>
            <a:ext cx="797846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Exercise 9B</a:t>
            </a:r>
          </a:p>
        </p:txBody>
      </p:sp>
    </p:spTree>
    <p:extLst>
      <p:ext uri="{BB962C8B-B14F-4D97-AF65-F5344CB8AC3E}">
        <p14:creationId xmlns:p14="http://schemas.microsoft.com/office/powerpoint/2010/main" val="140331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Prior Knowledge Check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4"/>
              <p:cNvSpPr>
                <a:spLocks noGrp="1"/>
              </p:cNvSpPr>
              <p:nvPr>
                <p:ph idx="1"/>
              </p:nvPr>
            </p:nvSpPr>
            <p:spPr>
              <a:xfrm>
                <a:off x="334576" y="1700808"/>
                <a:ext cx="4176464" cy="4752528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AutoNum type="arabi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Differentiate: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2) Find the equation of the tangent to the curve with equation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=8−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at the point (3,-1)</a:t>
                </a:r>
              </a:p>
            </p:txBody>
          </p:sp>
        </mc:Choice>
        <mc:Fallback xmlns="">
          <p:sp>
            <p:nvSpPr>
              <p:cNvPr id="15" name="Content Placeholder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76" y="1700808"/>
                <a:ext cx="4176464" cy="4752528"/>
              </a:xfrm>
              <a:blipFill>
                <a:blip r:embed="rId2"/>
                <a:stretch>
                  <a:fillRect l="-1752" t="-21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14"/>
          <p:cNvSpPr txBox="1">
            <a:spLocks/>
          </p:cNvSpPr>
          <p:nvPr/>
        </p:nvSpPr>
        <p:spPr>
          <a:xfrm>
            <a:off x="4643452" y="1687745"/>
            <a:ext cx="4099332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8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4"/>
              <p:cNvSpPr txBox="1">
                <a:spLocks/>
              </p:cNvSpPr>
              <p:nvPr/>
            </p:nvSpPr>
            <p:spPr>
              <a:xfrm>
                <a:off x="4643452" y="1700808"/>
                <a:ext cx="4176464" cy="47525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3) The curve C is defined by the parametric equations:</a:t>
                </a: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Find the coordinates of any points where C intersects the coordinate axes.</a:t>
                </a: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4) Solve the equation below in the interval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, giving answers to 3sf.</a:t>
                </a: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𝑐𝑜𝑠𝑒𝑐𝑥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𝑠𝑒𝑐𝑥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Content Placeholder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452" y="1700808"/>
                <a:ext cx="4176464" cy="4752528"/>
              </a:xfrm>
              <a:prstGeom prst="rect">
                <a:avLst/>
              </a:prstGeom>
              <a:blipFill>
                <a:blip r:embed="rId3"/>
                <a:stretch>
                  <a:fillRect l="-1314" t="-1154" r="-18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8629" y="2523931"/>
                <a:ext cx="6344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29" y="2523931"/>
                <a:ext cx="634404" cy="246221"/>
              </a:xfrm>
              <a:prstGeom prst="rect">
                <a:avLst/>
              </a:prstGeom>
              <a:blipFill>
                <a:blip r:embed="rId4"/>
                <a:stretch>
                  <a:fillRect l="-7692" r="-6731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90759" y="2477278"/>
                <a:ext cx="1058751" cy="508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759" y="2477278"/>
                <a:ext cx="1058751" cy="508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6645" y="3326364"/>
                <a:ext cx="9635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−16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45" y="3326364"/>
                <a:ext cx="963534" cy="246221"/>
              </a:xfrm>
              <a:prstGeom prst="rect">
                <a:avLst/>
              </a:prstGeom>
              <a:blipFill>
                <a:blip r:embed="rId6"/>
                <a:stretch>
                  <a:fillRect l="-4430" t="-2500" r="-126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32343" y="4987213"/>
                <a:ext cx="128894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=−6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−19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343" y="4987213"/>
                <a:ext cx="1288943" cy="246221"/>
              </a:xfrm>
              <a:prstGeom prst="rect">
                <a:avLst/>
              </a:prstGeom>
              <a:blipFill>
                <a:blip r:embed="rId7"/>
                <a:stretch>
                  <a:fillRect l="-3302" r="-2830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44506" y="4035490"/>
                <a:ext cx="2027543" cy="36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(0,2)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f>
                          <m:fPr>
                            <m:ctrlPr>
                              <a:rPr lang="en-US" sz="16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179</m:t>
                            </m:r>
                          </m:num>
                          <m:den>
                            <m:r>
                              <a:rPr lang="en-US" sz="16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27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1600" dirty="0">
                    <a:solidFill>
                      <a:srgbClr val="FF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(11.1,0)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506" y="4035490"/>
                <a:ext cx="2027543" cy="368499"/>
              </a:xfrm>
              <a:prstGeom prst="rect">
                <a:avLst/>
              </a:prstGeom>
              <a:blipFill>
                <a:blip r:embed="rId8"/>
                <a:stretch>
                  <a:fillRect l="-4505" r="-3904" b="-1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11037" y="6209523"/>
                <a:ext cx="10023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0.588, 3.73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037" y="6209523"/>
                <a:ext cx="1002390" cy="246221"/>
              </a:xfrm>
              <a:prstGeom prst="rect">
                <a:avLst/>
              </a:prstGeom>
              <a:blipFill>
                <a:blip r:embed="rId9"/>
                <a:stretch>
                  <a:fillRect l="-4268" r="-3659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81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609725"/>
            <a:ext cx="7886700" cy="456723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Let’s start by looking at two graphs on a set of axes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6" t="16244" r="23733" b="37163"/>
          <a:stretch/>
        </p:blipFill>
        <p:spPr bwMode="auto">
          <a:xfrm>
            <a:off x="2161309" y="2066305"/>
            <a:ext cx="6792685" cy="463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9694" y="2333501"/>
                <a:ext cx="16942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94" y="2333501"/>
                <a:ext cx="1694246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8348" y="3079668"/>
                <a:ext cx="10033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48" y="3079668"/>
                <a:ext cx="1003352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3752603"/>
                <a:ext cx="207818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mic Sans MS" panose="030F0702030302020204" pitchFamily="66" charset="0"/>
                  </a:rPr>
                  <a:t>What do you notice about these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→0</m:t>
                    </m:r>
                  </m:oMath>
                </a14:m>
                <a:r>
                  <a:rPr lang="en-US" dirty="0">
                    <a:latin typeface="Comic Sans MS" panose="030F0702030302020204" pitchFamily="66" charset="0"/>
                  </a:rPr>
                  <a:t> ?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52603"/>
                <a:ext cx="2078182" cy="923330"/>
              </a:xfrm>
              <a:prstGeom prst="rect">
                <a:avLst/>
              </a:prstGeom>
              <a:blipFill rotWithShape="1">
                <a:blip r:embed="rId7"/>
                <a:stretch>
                  <a:fillRect t="-2649" b="-105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9B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41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6" t="16244" r="23733" b="37163"/>
          <a:stretch/>
        </p:blipFill>
        <p:spPr bwMode="auto">
          <a:xfrm>
            <a:off x="2161309" y="2066305"/>
            <a:ext cx="6792685" cy="463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9694" y="2333501"/>
                <a:ext cx="16942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94" y="2333501"/>
                <a:ext cx="1694246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8348" y="3079668"/>
                <a:ext cx="10033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48" y="3079668"/>
                <a:ext cx="1003352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3752603"/>
                <a:ext cx="207818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mic Sans MS" panose="030F0702030302020204" pitchFamily="66" charset="0"/>
                  </a:rPr>
                  <a:t>What do you notice about these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→0</m:t>
                    </m:r>
                  </m:oMath>
                </a14:m>
                <a:r>
                  <a:rPr lang="en-US" dirty="0">
                    <a:latin typeface="Comic Sans MS" panose="030F0702030302020204" pitchFamily="66" charset="0"/>
                  </a:rPr>
                  <a:t> ?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52603"/>
                <a:ext cx="2078182" cy="923330"/>
              </a:xfrm>
              <a:prstGeom prst="rect">
                <a:avLst/>
              </a:prstGeom>
              <a:blipFill rotWithShape="1">
                <a:blip r:embed="rId7"/>
                <a:stretch>
                  <a:fillRect t="-2649" b="-105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0" y="5080661"/>
            <a:ext cx="2078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Let’s zoom in further…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1" t="42958" r="41686" b="28782"/>
          <a:stretch/>
        </p:blipFill>
        <p:spPr bwMode="auto">
          <a:xfrm>
            <a:off x="2185059" y="2315688"/>
            <a:ext cx="6575533" cy="406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9" t="48347" r="49705" b="22211"/>
          <a:stretch/>
        </p:blipFill>
        <p:spPr bwMode="auto">
          <a:xfrm>
            <a:off x="2814452" y="1923802"/>
            <a:ext cx="5676406" cy="403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943101" y="6028708"/>
                <a:ext cx="51321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→0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tend towards being equal!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101" y="6028708"/>
                <a:ext cx="5132120" cy="646331"/>
              </a:xfrm>
              <a:prstGeom prst="rect">
                <a:avLst/>
              </a:prstGeom>
              <a:blipFill rotWithShape="1">
                <a:blip r:embed="rId10"/>
                <a:stretch>
                  <a:fillRect t="-3774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5"/>
          <p:cNvSpPr>
            <a:spLocks noGrp="1"/>
          </p:cNvSpPr>
          <p:nvPr>
            <p:ph idx="1"/>
          </p:nvPr>
        </p:nvSpPr>
        <p:spPr>
          <a:xfrm>
            <a:off x="628650" y="1609725"/>
            <a:ext cx="7886700" cy="456723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Let’s start by looking at two graphs on a set of axes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9B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3657" y="1646713"/>
                <a:ext cx="821970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→0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tend towards being equal!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57" y="1646713"/>
                <a:ext cx="8219704" cy="954107"/>
              </a:xfrm>
              <a:prstGeom prst="rect">
                <a:avLst/>
              </a:prstGeom>
              <a:blipFill rotWithShape="1">
                <a:blip r:embed="rId4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7303" y="3331031"/>
                <a:ext cx="19990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→0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,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03" y="3331031"/>
                <a:ext cx="1999013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34145" y="3319153"/>
                <a:ext cx="19779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−1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145" y="3319153"/>
                <a:ext cx="197791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20290" y="4017818"/>
                <a:ext cx="1975028" cy="921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28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290" y="4017818"/>
                <a:ext cx="1975028" cy="92179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16"/>
          <p:cNvSpPr/>
          <p:nvPr/>
        </p:nvSpPr>
        <p:spPr>
          <a:xfrm>
            <a:off x="4866995" y="3631706"/>
            <a:ext cx="500651" cy="904667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5333125" y="3771173"/>
            <a:ext cx="2053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Divide both sides by x</a:t>
            </a:r>
            <a:endParaRPr lang="en-GB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214748" y="5430984"/>
                <a:ext cx="3889170" cy="838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→0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320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1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748" y="5430984"/>
                <a:ext cx="3889170" cy="838115"/>
              </a:xfrm>
              <a:prstGeom prst="rect">
                <a:avLst/>
              </a:prstGeom>
              <a:blipFill rotWithShape="1">
                <a:blip r:embed="rId8"/>
                <a:stretch>
                  <a:fillRect b="-10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9B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44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  <p:bldP spid="16" grpId="0"/>
      <p:bldP spid="17" grpId="0" animBg="1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0" y="0"/>
                <a:ext cx="2327564" cy="5584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→0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200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1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327564" cy="558423"/>
              </a:xfrm>
              <a:prstGeom prst="rect">
                <a:avLst/>
              </a:prstGeom>
              <a:blipFill>
                <a:blip r:embed="rId4"/>
                <a:stretch>
                  <a:fillRect l="-777" r="-1036" b="-41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60567" y="1407226"/>
                <a:ext cx="13231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567" y="1407226"/>
                <a:ext cx="132311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44831" y="2189017"/>
                <a:ext cx="1048813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831" y="2189017"/>
                <a:ext cx="1048813" cy="9103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36916" y="2119746"/>
                <a:ext cx="2721258" cy="9787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8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8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916" y="2119746"/>
                <a:ext cx="2721258" cy="9787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42851" y="3327068"/>
                <a:ext cx="1048813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851" y="3327068"/>
                <a:ext cx="1048813" cy="9103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052354" y="3249089"/>
                <a:ext cx="2742610" cy="9787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8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sz="28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8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354" y="3249089"/>
                <a:ext cx="2742610" cy="9787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40871" y="4417619"/>
                <a:ext cx="1048813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871" y="4417619"/>
                <a:ext cx="1048813" cy="9103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076499" y="4322222"/>
                <a:ext cx="2881110" cy="981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8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GB" sz="2800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GB" sz="28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499" y="4322222"/>
                <a:ext cx="2881110" cy="9814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238892" y="5472544"/>
                <a:ext cx="1048813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892" y="5472544"/>
                <a:ext cx="1048813" cy="9103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186938" y="5696195"/>
                <a:ext cx="6493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938" y="5696195"/>
                <a:ext cx="64934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>
            <a:off x="5649183" y="1779155"/>
            <a:ext cx="500651" cy="904667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960933" y="1906747"/>
            <a:ext cx="1661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From first principles</a:t>
            </a: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Arc 27"/>
          <p:cNvSpPr/>
          <p:nvPr/>
        </p:nvSpPr>
        <p:spPr>
          <a:xfrm>
            <a:off x="5570410" y="2774703"/>
            <a:ext cx="500651" cy="904667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c 28"/>
          <p:cNvSpPr/>
          <p:nvPr/>
        </p:nvSpPr>
        <p:spPr>
          <a:xfrm>
            <a:off x="5890646" y="3883462"/>
            <a:ext cx="500651" cy="904667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/>
          <p:cNvSpPr/>
          <p:nvPr/>
        </p:nvSpPr>
        <p:spPr>
          <a:xfrm>
            <a:off x="5774664" y="4953429"/>
            <a:ext cx="500651" cy="904667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966162" y="2807292"/>
                <a:ext cx="244631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itchFamily="66" charset="0"/>
                  </a:rPr>
                  <a:t>The added powers come from multiplying 2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itchFamily="66" charset="0"/>
                  </a:rPr>
                  <a:t> terms </a:t>
                </a:r>
                <a:endParaRPr lang="en-GB" sz="16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162" y="2807292"/>
                <a:ext cx="2446317" cy="830997"/>
              </a:xfrm>
              <a:prstGeom prst="rect">
                <a:avLst/>
              </a:prstGeom>
              <a:blipFill>
                <a:blip r:embed="rId14"/>
                <a:stretch>
                  <a:fillRect l="-1496" t="-1471" r="-3741" b="-9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6323129" y="4024909"/>
            <a:ext cx="1661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 the numerator</a:t>
            </a: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174376" y="5154252"/>
                <a:ext cx="2612572" cy="590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FF0000"/>
                    </a:solidFill>
                    <a:latin typeface="Comic Sans MS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→0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𝛿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𝛿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 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376" y="5154252"/>
                <a:ext cx="2612572" cy="590996"/>
              </a:xfrm>
              <a:prstGeom prst="rect">
                <a:avLst/>
              </a:prstGeom>
              <a:blipFill>
                <a:blip r:embed="rId15"/>
                <a:stretch>
                  <a:fillRect l="-467" r="-234" b="-7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387536" y="4366952"/>
            <a:ext cx="1460665" cy="99752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9338" y="2272937"/>
                <a:ext cx="165462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Note: Using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(‘a small change in x’) is the same as using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… </a:t>
                </a:r>
                <a:endParaRPr lang="en-GB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38" y="2272937"/>
                <a:ext cx="1654628" cy="954107"/>
              </a:xfrm>
              <a:prstGeom prst="rect">
                <a:avLst/>
              </a:prstGeom>
              <a:blipFill>
                <a:blip r:embed="rId16"/>
                <a:stretch>
                  <a:fillRect l="-1107" t="-1282" r="-4059" b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632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4" grpId="0"/>
      <p:bldP spid="15" grpId="0"/>
      <p:bldP spid="21" grpId="0"/>
      <p:bldP spid="22" grpId="0"/>
      <p:bldP spid="23" grpId="0"/>
      <p:bldP spid="24" grpId="0"/>
      <p:bldP spid="25" grpId="0"/>
      <p:bldP spid="26" grpId="0" animBg="1"/>
      <p:bldP spid="27" grpId="0"/>
      <p:bldP spid="28" grpId="0" animBg="1"/>
      <p:bldP spid="29" grpId="0" animBg="1"/>
      <p:bldP spid="30" grpId="0" animBg="1"/>
      <p:bldP spid="31" grpId="0"/>
      <p:bldP spid="32" grpId="0"/>
      <p:bldP spid="33" grpId="0"/>
      <p:bldP spid="5" grpId="0" animBg="1"/>
      <p:bldP spid="5" grpId="1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316189" y="1575063"/>
                <a:ext cx="2208361" cy="541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189" y="1575063"/>
                <a:ext cx="2208361" cy="541110"/>
              </a:xfrm>
              <a:prstGeom prst="rect">
                <a:avLst/>
              </a:prstGeom>
              <a:blipFill>
                <a:blip r:embed="rId3"/>
                <a:stretch>
                  <a:fillRect l="-5525" t="-6742" b="-314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720443" y="2677489"/>
                <a:ext cx="3588868" cy="712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′(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443" y="2677489"/>
                <a:ext cx="3588868" cy="712887"/>
              </a:xfrm>
              <a:prstGeom prst="rect">
                <a:avLst/>
              </a:prstGeom>
              <a:blipFill>
                <a:blip r:embed="rId4"/>
                <a:stretch>
                  <a:fillRect l="-3396" b="-102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557648" y="1571501"/>
                <a:ext cx="18344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648" y="1571501"/>
                <a:ext cx="1834477" cy="523220"/>
              </a:xfrm>
              <a:prstGeom prst="rect">
                <a:avLst/>
              </a:prstGeom>
              <a:blipFill>
                <a:blip r:embed="rId5"/>
                <a:stretch>
                  <a:fillRect l="-7000"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61902" y="2673927"/>
                <a:ext cx="2426242" cy="712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902" y="2673927"/>
                <a:ext cx="2426242" cy="712887"/>
              </a:xfrm>
              <a:prstGeom prst="rect">
                <a:avLst/>
              </a:prstGeom>
              <a:blipFill>
                <a:blip r:embed="rId6"/>
                <a:stretch>
                  <a:fillRect l="-5276" b="-102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650377" y="1541417"/>
            <a:ext cx="3753394" cy="20378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345578" y="3910148"/>
            <a:ext cx="4423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You will see a proof of this result later in the chapter!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27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1"/>
      <p:bldP spid="38" grpId="1"/>
      <p:bldP spid="39" grpId="1"/>
      <p:bldP spid="40" grpId="1"/>
      <p:bldP spid="6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33800" y="1605148"/>
                <a:ext cx="14881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𝑦</m:t>
                      </m:r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r>
                        <a:rPr lang="en-GB" sz="2800" b="0" i="1" smtClean="0">
                          <a:latin typeface="Cambria Math"/>
                        </a:rPr>
                        <m:t>𝑙𝑛𝑥</m:t>
                      </m:r>
                    </m:oMath>
                  </m:oMathPara>
                </a14:m>
                <a:endParaRPr lang="en-GB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605148"/>
                <a:ext cx="148810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33801" y="2418608"/>
                <a:ext cx="1346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GB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1" y="2418608"/>
                <a:ext cx="134620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03221" y="3082637"/>
                <a:ext cx="1559466" cy="983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𝑑𝑦</m:t>
                          </m:r>
                        </m:den>
                      </m:f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GB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221" y="3082637"/>
                <a:ext cx="1559466" cy="9839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03221" y="4170218"/>
                <a:ext cx="1559466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/>
                                </a:rPr>
                                <m:t>𝑦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221" y="4170218"/>
                <a:ext cx="1559466" cy="9103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15097" y="5252851"/>
                <a:ext cx="1375889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097" y="5252851"/>
                <a:ext cx="1375889" cy="9103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874819" y="1628899"/>
            <a:ext cx="856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Let:</a:t>
            </a:r>
          </a:p>
        </p:txBody>
      </p:sp>
      <p:sp>
        <p:nvSpPr>
          <p:cNvPr id="10" name="Arc 9"/>
          <p:cNvSpPr/>
          <p:nvPr/>
        </p:nvSpPr>
        <p:spPr>
          <a:xfrm>
            <a:off x="4935188" y="1911926"/>
            <a:ext cx="432459" cy="795648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c 10"/>
          <p:cNvSpPr/>
          <p:nvPr/>
        </p:nvSpPr>
        <p:spPr>
          <a:xfrm>
            <a:off x="4875811" y="2784763"/>
            <a:ext cx="533400" cy="7620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c 11"/>
          <p:cNvSpPr/>
          <p:nvPr/>
        </p:nvSpPr>
        <p:spPr>
          <a:xfrm>
            <a:off x="4887686" y="3689267"/>
            <a:ext cx="563088" cy="9777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/>
          <p:cNvSpPr/>
          <p:nvPr/>
        </p:nvSpPr>
        <p:spPr>
          <a:xfrm>
            <a:off x="4887686" y="4807526"/>
            <a:ext cx="503711" cy="95200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233061" y="2085109"/>
            <a:ext cx="246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Inverse Logarithm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68636" y="3001487"/>
            <a:ext cx="173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356761" y="3741716"/>
                <a:ext cx="1524000" cy="896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= 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𝑑𝑦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761" y="3741716"/>
                <a:ext cx="1524000" cy="89627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73633" y="4924300"/>
                <a:ext cx="20415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  <a:latin typeface="Comic Sans MS" pitchFamily="66" charset="0"/>
                  </a:rPr>
                  <a:t>Earlier we said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sup>
                    </m:sSup>
                  </m:oMath>
                </a14:m>
                <a:endParaRPr lang="en-GB" baseline="30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633" y="4924300"/>
                <a:ext cx="2041565" cy="646331"/>
              </a:xfrm>
              <a:prstGeom prst="rect">
                <a:avLst/>
              </a:prstGeom>
              <a:blipFill rotWithShape="1">
                <a:blip r:embed="rId9"/>
                <a:stretch>
                  <a:fillRect t="-3774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02331" y="4702629"/>
            <a:ext cx="452846" cy="3918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493623" y="5834743"/>
            <a:ext cx="296091" cy="34834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3840480" y="2473234"/>
            <a:ext cx="1132114" cy="38317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945515" y="0"/>
                <a:ext cx="1198485" cy="3166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515" y="0"/>
                <a:ext cx="1198485" cy="316690"/>
              </a:xfrm>
              <a:prstGeom prst="rect">
                <a:avLst/>
              </a:prstGeom>
              <a:blipFill>
                <a:blip r:embed="rId10"/>
                <a:stretch>
                  <a:fillRect l="-498" b="-125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257971" y="310532"/>
                <a:ext cx="1886029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′(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971" y="310532"/>
                <a:ext cx="1886029" cy="402611"/>
              </a:xfrm>
              <a:prstGeom prst="rect">
                <a:avLst/>
              </a:prstGeom>
              <a:blipFill>
                <a:blip r:embed="rId11"/>
                <a:stretch>
                  <a:fillRect l="-31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0" y="0"/>
                <a:ext cx="1002671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002671" cy="307777"/>
              </a:xfrm>
              <a:prstGeom prst="rect">
                <a:avLst/>
              </a:prstGeom>
              <a:blipFill>
                <a:blip r:embed="rId12"/>
                <a:stretch>
                  <a:fillRect l="-595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0" y="305194"/>
                <a:ext cx="1304716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5194"/>
                <a:ext cx="1304716" cy="402611"/>
              </a:xfrm>
              <a:prstGeom prst="rect">
                <a:avLst/>
              </a:prstGeom>
              <a:blipFill>
                <a:blip r:embed="rId13"/>
                <a:stretch>
                  <a:fillRect l="-459" b="-14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007532" y="805542"/>
                <a:ext cx="113646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532" y="805542"/>
                <a:ext cx="1136468" cy="307777"/>
              </a:xfrm>
              <a:prstGeom prst="rect">
                <a:avLst/>
              </a:prstGeom>
              <a:blipFill>
                <a:blip r:embed="rId14"/>
                <a:stretch>
                  <a:fillRect l="-526" b="-1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910585" y="1110736"/>
                <a:ext cx="1233415" cy="41723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585" y="1110736"/>
                <a:ext cx="1233415" cy="417230"/>
              </a:xfrm>
              <a:prstGeom prst="rect">
                <a:avLst/>
              </a:prstGeom>
              <a:blipFill>
                <a:blip r:embed="rId15"/>
                <a:stretch>
                  <a:fillRect l="-4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521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7" grpId="0" animBg="1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91492" y="1503019"/>
                <a:ext cx="10070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492" y="1503019"/>
                <a:ext cx="1007006" cy="400110"/>
              </a:xfrm>
              <a:prstGeom prst="rect">
                <a:avLst/>
              </a:prstGeom>
              <a:blipFill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69425" y="2021179"/>
                <a:ext cx="14654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𝑙𝑛𝑎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425" y="2021179"/>
                <a:ext cx="1465465" cy="400110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60716" y="2526276"/>
                <a:ext cx="14695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𝑥𝑙𝑛𝑎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716" y="2526276"/>
                <a:ext cx="1469505" cy="400110"/>
              </a:xfrm>
              <a:prstGeom prst="rect">
                <a:avLst/>
              </a:prstGeom>
              <a:blipFill>
                <a:blip r:embed="rId5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91493" y="3009601"/>
                <a:ext cx="1355756" cy="405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𝑥𝑙𝑛𝑎</m:t>
                          </m:r>
                          <m:r>
                            <m:rPr>
                              <m:nor/>
                            </m:rPr>
                            <a:rPr lang="en-GB" sz="2000" dirty="0"/>
                            <m:t> 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493" y="3009601"/>
                <a:ext cx="1355756" cy="405624"/>
              </a:xfrm>
              <a:prstGeom prst="rect">
                <a:avLst/>
              </a:prstGeom>
              <a:blipFill>
                <a:blip r:embed="rId6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945515" y="0"/>
                <a:ext cx="1198485" cy="3166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515" y="0"/>
                <a:ext cx="1198485" cy="316690"/>
              </a:xfrm>
              <a:prstGeom prst="rect">
                <a:avLst/>
              </a:prstGeom>
              <a:blipFill>
                <a:blip r:embed="rId7"/>
                <a:stretch>
                  <a:fillRect l="-498" b="-125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257971" y="310532"/>
                <a:ext cx="1886029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′(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971" y="310532"/>
                <a:ext cx="1886029" cy="402611"/>
              </a:xfrm>
              <a:prstGeom prst="rect">
                <a:avLst/>
              </a:prstGeom>
              <a:blipFill>
                <a:blip r:embed="rId8"/>
                <a:stretch>
                  <a:fillRect l="-31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0"/>
                <a:ext cx="1002671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002671" cy="307777"/>
              </a:xfrm>
              <a:prstGeom prst="rect">
                <a:avLst/>
              </a:prstGeom>
              <a:blipFill>
                <a:blip r:embed="rId9"/>
                <a:stretch>
                  <a:fillRect l="-595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0" y="305194"/>
                <a:ext cx="1304716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5194"/>
                <a:ext cx="1304716" cy="402611"/>
              </a:xfrm>
              <a:prstGeom prst="rect">
                <a:avLst/>
              </a:prstGeom>
              <a:blipFill>
                <a:blip r:embed="rId10"/>
                <a:stretch>
                  <a:fillRect l="-459" b="-14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007532" y="805542"/>
                <a:ext cx="113646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532" y="805542"/>
                <a:ext cx="1136468" cy="307777"/>
              </a:xfrm>
              <a:prstGeom prst="rect">
                <a:avLst/>
              </a:prstGeom>
              <a:blipFill>
                <a:blip r:embed="rId11"/>
                <a:stretch>
                  <a:fillRect l="-526" b="-1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910585" y="1110736"/>
                <a:ext cx="1233415" cy="41723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585" y="1110736"/>
                <a:ext cx="1233415" cy="417230"/>
              </a:xfrm>
              <a:prstGeom prst="rect">
                <a:avLst/>
              </a:prstGeom>
              <a:blipFill>
                <a:blip r:embed="rId12"/>
                <a:stretch>
                  <a:fillRect l="-4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39092" y="3431966"/>
                <a:ext cx="209461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𝑙𝑛𝑎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𝑥𝑙𝑛𝑎</m:t>
                          </m:r>
                          <m:r>
                            <m:rPr>
                              <m:nor/>
                            </m:rPr>
                            <a:rPr lang="en-GB" sz="2000" dirty="0"/>
                            <m:t> 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092" y="3431966"/>
                <a:ext cx="2094612" cy="67672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643447" y="4124297"/>
                <a:ext cx="1691104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𝑙𝑛𝑎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GB" sz="2000" dirty="0"/>
                            <m:t> 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447" y="4124297"/>
                <a:ext cx="1691104" cy="67672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639092" y="4816629"/>
                <a:ext cx="1815497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𝑙𝑛𝑎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  <m:sup>
                          <m:r>
                            <m:rPr>
                              <m:nor/>
                            </m:rPr>
                            <a:rPr lang="en-GB" sz="2000" dirty="0"/>
                            <m:t> 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092" y="4816629"/>
                <a:ext cx="1815497" cy="67672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>
            <a:off x="3864033" y="1698170"/>
            <a:ext cx="289955" cy="495597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4135781" y="1754184"/>
            <a:ext cx="3231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Take natural logs of both sides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643447" y="5559287"/>
                <a:ext cx="1602618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𝑙𝑛𝑎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GB" sz="2000" dirty="0"/>
                            <m:t> 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447" y="5559287"/>
                <a:ext cx="1602618" cy="67672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>
            <a:off x="3972890" y="2233747"/>
            <a:ext cx="289955" cy="495597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/>
          <p:cNvSpPr/>
          <p:nvPr/>
        </p:nvSpPr>
        <p:spPr>
          <a:xfrm>
            <a:off x="4038205" y="2769324"/>
            <a:ext cx="289955" cy="495597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/>
          <p:cNvSpPr/>
          <p:nvPr/>
        </p:nvSpPr>
        <p:spPr>
          <a:xfrm>
            <a:off x="4486696" y="3313610"/>
            <a:ext cx="289955" cy="495597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c 28"/>
          <p:cNvSpPr/>
          <p:nvPr/>
        </p:nvSpPr>
        <p:spPr>
          <a:xfrm>
            <a:off x="4133999" y="3936272"/>
            <a:ext cx="289955" cy="495597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/>
          <p:cNvSpPr/>
          <p:nvPr/>
        </p:nvSpPr>
        <p:spPr>
          <a:xfrm>
            <a:off x="4208021" y="4611186"/>
            <a:ext cx="289955" cy="495597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c 30"/>
          <p:cNvSpPr/>
          <p:nvPr/>
        </p:nvSpPr>
        <p:spPr>
          <a:xfrm>
            <a:off x="4194958" y="5242558"/>
            <a:ext cx="307373" cy="635728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4231575" y="2302824"/>
            <a:ext cx="2029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Use the power law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14158" y="2825338"/>
            <a:ext cx="2970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Rewrite using inverse logs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824549" y="3217222"/>
                <a:ext cx="345730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using the rule above (remember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𝑙𝑛𝑎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itchFamily="66" charset="0"/>
                  </a:rPr>
                  <a:t> is a constant)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549" y="3217222"/>
                <a:ext cx="3457303" cy="584775"/>
              </a:xfrm>
              <a:prstGeom prst="rect">
                <a:avLst/>
              </a:prstGeom>
              <a:blipFill>
                <a:blip r:embed="rId17"/>
                <a:stretch>
                  <a:fillRect l="-528" t="-2083" r="-2465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 flipV="1">
            <a:off x="6566263" y="775063"/>
            <a:ext cx="940525" cy="627017"/>
          </a:xfrm>
          <a:prstGeom prst="straightConnector1">
            <a:avLst/>
          </a:prstGeom>
          <a:ln w="730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293326" y="4018411"/>
                <a:ext cx="45371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rgbClr val="FF0000"/>
                    </a:solidFill>
                    <a:latin typeface="Comic Sans MS" pitchFamily="66" charset="0"/>
                  </a:rPr>
                  <a:t>We can replace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𝑙𝑛𝑎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itchFamily="66" charset="0"/>
                  </a:rPr>
                  <a:t> using a previous step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326" y="4018411"/>
                <a:ext cx="4537166" cy="338554"/>
              </a:xfrm>
              <a:prstGeom prst="rect">
                <a:avLst/>
              </a:prstGeom>
              <a:blipFill>
                <a:blip r:embed="rId18"/>
                <a:stretch>
                  <a:fillRect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423954" y="4645429"/>
                <a:ext cx="445878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itchFamily="66" charset="0"/>
                  </a:rPr>
                  <a:t>We can then replace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itchFamily="66" charset="0"/>
                  </a:rPr>
                  <a:t> using a previous step</a:t>
                </a:r>
                <a:endParaRPr lang="en-GB" sz="16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954" y="4645429"/>
                <a:ext cx="4458789" cy="338554"/>
              </a:xfrm>
              <a:prstGeom prst="rect">
                <a:avLst/>
              </a:prstGeom>
              <a:blipFill>
                <a:blip r:embed="rId19"/>
                <a:stretch>
                  <a:fillRect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4519749" y="5385657"/>
            <a:ext cx="931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Rewrite</a:t>
            </a: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960816" y="3644142"/>
            <a:ext cx="593767" cy="30084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3947754" y="4371308"/>
            <a:ext cx="241070" cy="30955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2837411" y="3043251"/>
            <a:ext cx="1168531" cy="35309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2859182" y="1532313"/>
            <a:ext cx="868087" cy="35309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3943399" y="5011387"/>
            <a:ext cx="358635" cy="35309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82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8" grpId="0"/>
      <p:bldP spid="19" grpId="0"/>
      <p:bldP spid="21" grpId="0"/>
      <p:bldP spid="22" grpId="0" animBg="1"/>
      <p:bldP spid="23" grpId="0"/>
      <p:bldP spid="24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7" grpId="0"/>
      <p:bldP spid="38" grpId="0"/>
      <p:bldP spid="39" grpId="0"/>
      <p:bldP spid="40" grpId="0" animBg="1"/>
      <p:bldP spid="40" grpId="1" animBg="1"/>
      <p:bldP spid="41" grpId="0" animBg="1"/>
      <p:bldP spid="41" grpId="1" animBg="1"/>
      <p:bldP spid="41" grpId="2" animBg="1"/>
      <p:bldP spid="41" grpId="3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945515" y="0"/>
                <a:ext cx="1198485" cy="3166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515" y="0"/>
                <a:ext cx="1198485" cy="316690"/>
              </a:xfrm>
              <a:prstGeom prst="rect">
                <a:avLst/>
              </a:prstGeom>
              <a:blipFill>
                <a:blip r:embed="rId3"/>
                <a:stretch>
                  <a:fillRect l="-498" b="-125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257971" y="310532"/>
                <a:ext cx="1886029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′(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971" y="310532"/>
                <a:ext cx="1886029" cy="402611"/>
              </a:xfrm>
              <a:prstGeom prst="rect">
                <a:avLst/>
              </a:prstGeom>
              <a:blipFill>
                <a:blip r:embed="rId4"/>
                <a:stretch>
                  <a:fillRect l="-31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0"/>
                <a:ext cx="1002671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002671" cy="307777"/>
              </a:xfrm>
              <a:prstGeom prst="rect">
                <a:avLst/>
              </a:prstGeom>
              <a:blipFill>
                <a:blip r:embed="rId5"/>
                <a:stretch>
                  <a:fillRect l="-595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0" y="305194"/>
                <a:ext cx="1304716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5194"/>
                <a:ext cx="1304716" cy="402611"/>
              </a:xfrm>
              <a:prstGeom prst="rect">
                <a:avLst/>
              </a:prstGeom>
              <a:blipFill>
                <a:blip r:embed="rId6"/>
                <a:stretch>
                  <a:fillRect l="-459" b="-14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007532" y="805542"/>
                <a:ext cx="113646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532" y="805542"/>
                <a:ext cx="1136468" cy="307777"/>
              </a:xfrm>
              <a:prstGeom prst="rect">
                <a:avLst/>
              </a:prstGeom>
              <a:blipFill>
                <a:blip r:embed="rId7"/>
                <a:stretch>
                  <a:fillRect l="-526" b="-1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910585" y="1110736"/>
                <a:ext cx="1233415" cy="41723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585" y="1110736"/>
                <a:ext cx="1233415" cy="417230"/>
              </a:xfrm>
              <a:prstGeom prst="rect">
                <a:avLst/>
              </a:prstGeom>
              <a:blipFill>
                <a:blip r:embed="rId8"/>
                <a:stretch>
                  <a:fillRect l="-4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0" y="770709"/>
                <a:ext cx="107550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0709"/>
                <a:ext cx="1075509" cy="307777"/>
              </a:xfrm>
              <a:prstGeom prst="rect">
                <a:avLst/>
              </a:prstGeom>
              <a:blipFill>
                <a:blip r:embed="rId9"/>
                <a:stretch>
                  <a:fillRect l="-556" b="-1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0" y="1075903"/>
                <a:ext cx="1571456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𝑙𝑛𝑎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75903"/>
                <a:ext cx="1571456" cy="402611"/>
              </a:xfrm>
              <a:prstGeom prst="rect">
                <a:avLst/>
              </a:prstGeom>
              <a:blipFill>
                <a:blip r:embed="rId10"/>
                <a:stretch>
                  <a:fillRect l="-3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650275" y="2342606"/>
                <a:ext cx="1719942" cy="4616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275" y="2342606"/>
                <a:ext cx="1719942" cy="461665"/>
              </a:xfrm>
              <a:prstGeom prst="rect">
                <a:avLst/>
              </a:prstGeom>
              <a:blipFill>
                <a:blip r:embed="rId11"/>
                <a:stretch>
                  <a:fillRect l="-5674" t="-10526" b="-2894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145177" y="2935182"/>
                <a:ext cx="2569229" cy="62427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𝑙𝑛𝑎</m:t>
                    </m:r>
                  </m:oMath>
                </a14:m>
                <a:endParaRPr lang="en-GB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177" y="2935182"/>
                <a:ext cx="2569229" cy="624273"/>
              </a:xfrm>
              <a:prstGeom prst="rect">
                <a:avLst/>
              </a:prstGeom>
              <a:blipFill>
                <a:blip r:embed="rId12"/>
                <a:stretch>
                  <a:fillRect l="-3800" b="-873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390606" y="2355669"/>
                <a:ext cx="2151016" cy="47699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606" y="2355669"/>
                <a:ext cx="2151016" cy="476990"/>
              </a:xfrm>
              <a:prstGeom prst="rect">
                <a:avLst/>
              </a:prstGeom>
              <a:blipFill>
                <a:blip r:embed="rId13"/>
                <a:stretch>
                  <a:fillRect l="-4249" t="-6329" b="-2784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85508" y="2948245"/>
                <a:ext cx="3577390" cy="62427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𝑙𝑛𝑎</m:t>
                    </m:r>
                  </m:oMath>
                </a14:m>
                <a:endParaRPr lang="en-GB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508" y="2948245"/>
                <a:ext cx="3577390" cy="624273"/>
              </a:xfrm>
              <a:prstGeom prst="rect">
                <a:avLst/>
              </a:prstGeom>
              <a:blipFill>
                <a:blip r:embed="rId14"/>
                <a:stretch>
                  <a:fillRect l="-2555" b="-980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902823" y="0"/>
                <a:ext cx="1301931" cy="3166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823" y="0"/>
                <a:ext cx="1301931" cy="316690"/>
              </a:xfrm>
              <a:prstGeom prst="rect">
                <a:avLst/>
              </a:prstGeom>
              <a:blipFill>
                <a:blip r:embed="rId15"/>
                <a:stretch>
                  <a:fillRect l="-459" b="-125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191692" y="0"/>
                <a:ext cx="2176621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𝑙𝑛𝑎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692" y="0"/>
                <a:ext cx="2176621" cy="402611"/>
              </a:xfrm>
              <a:prstGeom prst="rect">
                <a:avLst/>
              </a:prstGeom>
              <a:blipFill>
                <a:blip r:embed="rId16"/>
                <a:stretch>
                  <a:fillRect l="-2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>
            <a:off x="4885508" y="2333897"/>
            <a:ext cx="3474721" cy="13237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4415246" y="3849188"/>
            <a:ext cx="4423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You will see a proof of this result later in the chapter!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42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5" grpId="0"/>
      <p:bldP spid="46" grpId="0"/>
      <p:bldP spid="49" grpId="0"/>
      <p:bldP spid="50" grpId="0"/>
      <p:bldP spid="51" grpId="0" animBg="1"/>
      <p:bldP spid="52" grpId="0" animBg="1"/>
      <p:bldP spid="53" grpId="0" animBg="1"/>
      <p:bldP spid="5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the exponential and natural logarithm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itchFamily="66" charset="0"/>
                  </a:rPr>
                  <a:t> given that: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5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945515" y="0"/>
                <a:ext cx="1198485" cy="3166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515" y="0"/>
                <a:ext cx="1198485" cy="316690"/>
              </a:xfrm>
              <a:prstGeom prst="rect">
                <a:avLst/>
              </a:prstGeom>
              <a:blipFill>
                <a:blip r:embed="rId3"/>
                <a:stretch>
                  <a:fillRect l="-498" b="-125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257971" y="310532"/>
                <a:ext cx="1886029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′(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971" y="310532"/>
                <a:ext cx="1886029" cy="402611"/>
              </a:xfrm>
              <a:prstGeom prst="rect">
                <a:avLst/>
              </a:prstGeom>
              <a:blipFill>
                <a:blip r:embed="rId4"/>
                <a:stretch>
                  <a:fillRect l="-31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0" y="0"/>
                <a:ext cx="1002671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002671" cy="307777"/>
              </a:xfrm>
              <a:prstGeom prst="rect">
                <a:avLst/>
              </a:prstGeom>
              <a:blipFill>
                <a:blip r:embed="rId5"/>
                <a:stretch>
                  <a:fillRect l="-595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305194"/>
                <a:ext cx="1304716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5194"/>
                <a:ext cx="1304716" cy="402611"/>
              </a:xfrm>
              <a:prstGeom prst="rect">
                <a:avLst/>
              </a:prstGeom>
              <a:blipFill>
                <a:blip r:embed="rId6"/>
                <a:stretch>
                  <a:fillRect l="-459" b="-14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007532" y="805542"/>
                <a:ext cx="113646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532" y="805542"/>
                <a:ext cx="1136468" cy="307777"/>
              </a:xfrm>
              <a:prstGeom prst="rect">
                <a:avLst/>
              </a:prstGeom>
              <a:blipFill>
                <a:blip r:embed="rId7"/>
                <a:stretch>
                  <a:fillRect l="-526" b="-1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910585" y="1110736"/>
                <a:ext cx="1233415" cy="41723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585" y="1110736"/>
                <a:ext cx="1233415" cy="417230"/>
              </a:xfrm>
              <a:prstGeom prst="rect">
                <a:avLst/>
              </a:prstGeom>
              <a:blipFill>
                <a:blip r:embed="rId8"/>
                <a:stretch>
                  <a:fillRect l="-4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0" y="770709"/>
                <a:ext cx="107550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0709"/>
                <a:ext cx="1075509" cy="307777"/>
              </a:xfrm>
              <a:prstGeom prst="rect">
                <a:avLst/>
              </a:prstGeom>
              <a:blipFill>
                <a:blip r:embed="rId9"/>
                <a:stretch>
                  <a:fillRect l="-556" b="-1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0" y="1075903"/>
                <a:ext cx="1571456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𝑙𝑛𝑎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75903"/>
                <a:ext cx="1571456" cy="402611"/>
              </a:xfrm>
              <a:prstGeom prst="rect">
                <a:avLst/>
              </a:prstGeom>
              <a:blipFill>
                <a:blip r:embed="rId10"/>
                <a:stretch>
                  <a:fillRect l="-3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902823" y="0"/>
                <a:ext cx="1301931" cy="3166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823" y="0"/>
                <a:ext cx="1301931" cy="316690"/>
              </a:xfrm>
              <a:prstGeom prst="rect">
                <a:avLst/>
              </a:prstGeom>
              <a:blipFill>
                <a:blip r:embed="rId11"/>
                <a:stretch>
                  <a:fillRect l="-459" b="-125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98126" y="1902824"/>
                <a:ext cx="14406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126" y="1902824"/>
                <a:ext cx="1440651" cy="276999"/>
              </a:xfrm>
              <a:prstGeom prst="rect">
                <a:avLst/>
              </a:prstGeom>
              <a:blipFill>
                <a:blip r:embed="rId12"/>
                <a:stretch>
                  <a:fillRect l="-3797" t="-4348" r="-1266" b="-2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489268" y="2577739"/>
                <a:ext cx="557011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268" y="2577739"/>
                <a:ext cx="557011" cy="52411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 flipH="1">
                <a:off x="4972593" y="2734493"/>
                <a:ext cx="70539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72593" y="2734493"/>
                <a:ext cx="705394" cy="276999"/>
              </a:xfrm>
              <a:prstGeom prst="rect">
                <a:avLst/>
              </a:prstGeom>
              <a:blipFill>
                <a:blip r:embed="rId14"/>
                <a:stretch>
                  <a:fillRect t="-4444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 flipH="1">
                <a:off x="5525586" y="2738848"/>
                <a:ext cx="106680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25586" y="2738848"/>
                <a:ext cx="1066801" cy="276999"/>
              </a:xfrm>
              <a:prstGeom prst="rect">
                <a:avLst/>
              </a:prstGeom>
              <a:blipFill>
                <a:blip r:embed="rId15"/>
                <a:stretch>
                  <a:fillRect l="-4571" t="-4348" r="-6286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V="1">
            <a:off x="6444343" y="818606"/>
            <a:ext cx="940525" cy="627017"/>
          </a:xfrm>
          <a:prstGeom prst="straightConnector1">
            <a:avLst/>
          </a:prstGeom>
          <a:ln w="730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5377543" y="248195"/>
            <a:ext cx="1319349" cy="117565"/>
          </a:xfrm>
          <a:prstGeom prst="straightConnector1">
            <a:avLst/>
          </a:prstGeom>
          <a:ln w="730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191692" y="0"/>
                <a:ext cx="2176621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𝑙𝑛𝑎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692" y="0"/>
                <a:ext cx="2176621" cy="402611"/>
              </a:xfrm>
              <a:prstGeom prst="rect">
                <a:avLst/>
              </a:prstGeom>
              <a:blipFill>
                <a:blip r:embed="rId16"/>
                <a:stretch>
                  <a:fillRect l="-2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6502730" y="2063932"/>
            <a:ext cx="359624" cy="80910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6757060" y="1998024"/>
            <a:ext cx="2386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Differentiate each term separately using the laws above…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5651863" y="1889760"/>
            <a:ext cx="374469" cy="31350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5752011" y="2721428"/>
            <a:ext cx="343989" cy="31350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9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/>
      <p:bldP spid="25" grpId="0"/>
      <p:bldP spid="29" grpId="0" animBg="1"/>
      <p:bldP spid="30" grpId="0"/>
      <p:bldP spid="4" grpId="0" animBg="1"/>
      <p:bldP spid="4" grpId="1" animBg="1"/>
      <p:bldP spid="31" grpId="0" animBg="1"/>
      <p:bldP spid="31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the exponential and natural logarithm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itchFamily="66" charset="0"/>
                  </a:rPr>
                  <a:t> given that: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3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945515" y="0"/>
                <a:ext cx="1198485" cy="3166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515" y="0"/>
                <a:ext cx="1198485" cy="316690"/>
              </a:xfrm>
              <a:prstGeom prst="rect">
                <a:avLst/>
              </a:prstGeom>
              <a:blipFill>
                <a:blip r:embed="rId3"/>
                <a:stretch>
                  <a:fillRect l="-498" b="-125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257971" y="310532"/>
                <a:ext cx="1886029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′(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971" y="310532"/>
                <a:ext cx="1886029" cy="402611"/>
              </a:xfrm>
              <a:prstGeom prst="rect">
                <a:avLst/>
              </a:prstGeom>
              <a:blipFill>
                <a:blip r:embed="rId4"/>
                <a:stretch>
                  <a:fillRect l="-31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0" y="0"/>
                <a:ext cx="1002671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002671" cy="307777"/>
              </a:xfrm>
              <a:prstGeom prst="rect">
                <a:avLst/>
              </a:prstGeom>
              <a:blipFill>
                <a:blip r:embed="rId5"/>
                <a:stretch>
                  <a:fillRect l="-595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305194"/>
                <a:ext cx="1304716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5194"/>
                <a:ext cx="1304716" cy="402611"/>
              </a:xfrm>
              <a:prstGeom prst="rect">
                <a:avLst/>
              </a:prstGeom>
              <a:blipFill>
                <a:blip r:embed="rId6"/>
                <a:stretch>
                  <a:fillRect l="-459" b="-14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007532" y="805542"/>
                <a:ext cx="113646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532" y="805542"/>
                <a:ext cx="1136468" cy="307777"/>
              </a:xfrm>
              <a:prstGeom prst="rect">
                <a:avLst/>
              </a:prstGeom>
              <a:blipFill>
                <a:blip r:embed="rId7"/>
                <a:stretch>
                  <a:fillRect l="-526" b="-1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910585" y="1110736"/>
                <a:ext cx="1233415" cy="41723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585" y="1110736"/>
                <a:ext cx="1233415" cy="417230"/>
              </a:xfrm>
              <a:prstGeom prst="rect">
                <a:avLst/>
              </a:prstGeom>
              <a:blipFill>
                <a:blip r:embed="rId8"/>
                <a:stretch>
                  <a:fillRect l="-4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0" y="770709"/>
                <a:ext cx="107550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0709"/>
                <a:ext cx="1075509" cy="307777"/>
              </a:xfrm>
              <a:prstGeom prst="rect">
                <a:avLst/>
              </a:prstGeom>
              <a:blipFill>
                <a:blip r:embed="rId9"/>
                <a:stretch>
                  <a:fillRect l="-556" b="-1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0" y="1075903"/>
                <a:ext cx="1571456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𝑙𝑛𝑎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75903"/>
                <a:ext cx="1571456" cy="402611"/>
              </a:xfrm>
              <a:prstGeom prst="rect">
                <a:avLst/>
              </a:prstGeom>
              <a:blipFill>
                <a:blip r:embed="rId10"/>
                <a:stretch>
                  <a:fillRect l="-3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902823" y="0"/>
                <a:ext cx="1301931" cy="3166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823" y="0"/>
                <a:ext cx="1301931" cy="316690"/>
              </a:xfrm>
              <a:prstGeom prst="rect">
                <a:avLst/>
              </a:prstGeom>
              <a:blipFill>
                <a:blip r:embed="rId11"/>
                <a:stretch>
                  <a:fillRect l="-459" b="-125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81812" y="1902824"/>
                <a:ext cx="18878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812" y="1902824"/>
                <a:ext cx="1887824" cy="276999"/>
              </a:xfrm>
              <a:prstGeom prst="rect">
                <a:avLst/>
              </a:prstGeom>
              <a:blipFill>
                <a:blip r:embed="rId12"/>
                <a:stretch>
                  <a:fillRect l="-2258" t="-2174" r="-1935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191692" y="0"/>
                <a:ext cx="2176621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𝑙𝑛𝑎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692" y="0"/>
                <a:ext cx="2176621" cy="402611"/>
              </a:xfrm>
              <a:prstGeom prst="rect">
                <a:avLst/>
              </a:prstGeom>
              <a:blipFill>
                <a:blip r:embed="rId13"/>
                <a:stretch>
                  <a:fillRect l="-2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6467896" y="2046514"/>
            <a:ext cx="359624" cy="80910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6800603" y="2276698"/>
            <a:ext cx="2064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Use the power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481813" y="2695303"/>
                <a:ext cx="17075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813" y="2695303"/>
                <a:ext cx="1707519" cy="276999"/>
              </a:xfrm>
              <a:prstGeom prst="rect">
                <a:avLst/>
              </a:prstGeom>
              <a:blipFill>
                <a:blip r:embed="rId14"/>
                <a:stretch>
                  <a:fillRect l="-2500" r="-2500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481813" y="3374571"/>
                <a:ext cx="21884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7+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𝑙𝑛𝑥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813" y="3374571"/>
                <a:ext cx="2188420" cy="276999"/>
              </a:xfrm>
              <a:prstGeom prst="rect">
                <a:avLst/>
              </a:prstGeom>
              <a:blipFill>
                <a:blip r:embed="rId15"/>
                <a:stretch>
                  <a:fillRect l="-1950" r="-1671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481813" y="4088673"/>
                <a:ext cx="15770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813" y="4088673"/>
                <a:ext cx="1577098" cy="276999"/>
              </a:xfrm>
              <a:prstGeom prst="rect">
                <a:avLst/>
              </a:prstGeom>
              <a:blipFill>
                <a:blip r:embed="rId16"/>
                <a:stretch>
                  <a:fillRect l="-2703" r="-3089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6672547" y="2878182"/>
            <a:ext cx="346562" cy="692332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6887690" y="2877589"/>
            <a:ext cx="1690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Use the addition law</a:t>
            </a:r>
          </a:p>
        </p:txBody>
      </p:sp>
      <p:sp>
        <p:nvSpPr>
          <p:cNvPr id="37" name="Arc 36"/>
          <p:cNvSpPr/>
          <p:nvPr/>
        </p:nvSpPr>
        <p:spPr>
          <a:xfrm>
            <a:off x="6511438" y="3570514"/>
            <a:ext cx="346562" cy="692332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6591599" y="3609109"/>
            <a:ext cx="1690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Collect like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355539" y="4606833"/>
                <a:ext cx="573042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539" y="4606833"/>
                <a:ext cx="573042" cy="52591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743070" y="4619896"/>
                <a:ext cx="569158" cy="5259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070" y="4619896"/>
                <a:ext cx="569158" cy="52591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43"/>
          <p:cNvSpPr/>
          <p:nvPr/>
        </p:nvSpPr>
        <p:spPr>
          <a:xfrm>
            <a:off x="5906192" y="4280263"/>
            <a:ext cx="346562" cy="692332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208421" y="4253543"/>
                <a:ext cx="293557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each term using the laws above</a:t>
                </a: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Remember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7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is just a number, so will ‘disappear’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421" y="4253543"/>
                <a:ext cx="2935579" cy="954107"/>
              </a:xfrm>
              <a:prstGeom prst="rect">
                <a:avLst/>
              </a:prstGeom>
              <a:blipFill>
                <a:blip r:embed="rId19"/>
                <a:stretch>
                  <a:fillRect t="-1282" b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/>
          <p:cNvCxnSpPr/>
          <p:nvPr/>
        </p:nvCxnSpPr>
        <p:spPr>
          <a:xfrm flipV="1">
            <a:off x="6435634" y="1245326"/>
            <a:ext cx="1158240" cy="278675"/>
          </a:xfrm>
          <a:prstGeom prst="straightConnector1">
            <a:avLst/>
          </a:prstGeom>
          <a:ln w="730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96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 animBg="1"/>
      <p:bldP spid="30" grpId="0"/>
      <p:bldP spid="32" grpId="0"/>
      <p:bldP spid="33" grpId="0"/>
      <p:bldP spid="34" grpId="0"/>
      <p:bldP spid="35" grpId="0" animBg="1"/>
      <p:bldP spid="36" grpId="0"/>
      <p:bldP spid="37" grpId="0" animBg="1"/>
      <p:bldP spid="38" grpId="0"/>
      <p:bldP spid="39" grpId="0"/>
      <p:bldP spid="40" grpId="0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4334" y="2190655"/>
            <a:ext cx="797846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Exercise 9A</a:t>
            </a:r>
          </a:p>
        </p:txBody>
      </p:sp>
    </p:spTree>
    <p:extLst>
      <p:ext uri="{BB962C8B-B14F-4D97-AF65-F5344CB8AC3E}">
        <p14:creationId xmlns:p14="http://schemas.microsoft.com/office/powerpoint/2010/main" val="252837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the exponential and natural logarithm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itchFamily="66" charset="0"/>
                  </a:rPr>
                  <a:t> given that: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2−3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3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945515" y="0"/>
                <a:ext cx="1198485" cy="3166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515" y="0"/>
                <a:ext cx="1198485" cy="316690"/>
              </a:xfrm>
              <a:prstGeom prst="rect">
                <a:avLst/>
              </a:prstGeom>
              <a:blipFill>
                <a:blip r:embed="rId3"/>
                <a:stretch>
                  <a:fillRect l="-498" b="-125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257971" y="310532"/>
                <a:ext cx="1886029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′(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971" y="310532"/>
                <a:ext cx="1886029" cy="402611"/>
              </a:xfrm>
              <a:prstGeom prst="rect">
                <a:avLst/>
              </a:prstGeom>
              <a:blipFill>
                <a:blip r:embed="rId4"/>
                <a:stretch>
                  <a:fillRect l="-31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0" y="0"/>
                <a:ext cx="1002671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002671" cy="307777"/>
              </a:xfrm>
              <a:prstGeom prst="rect">
                <a:avLst/>
              </a:prstGeom>
              <a:blipFill>
                <a:blip r:embed="rId5"/>
                <a:stretch>
                  <a:fillRect l="-595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305194"/>
                <a:ext cx="1304716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5194"/>
                <a:ext cx="1304716" cy="402611"/>
              </a:xfrm>
              <a:prstGeom prst="rect">
                <a:avLst/>
              </a:prstGeom>
              <a:blipFill>
                <a:blip r:embed="rId6"/>
                <a:stretch>
                  <a:fillRect l="-459" b="-14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007532" y="805542"/>
                <a:ext cx="113646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532" y="805542"/>
                <a:ext cx="1136468" cy="307777"/>
              </a:xfrm>
              <a:prstGeom prst="rect">
                <a:avLst/>
              </a:prstGeom>
              <a:blipFill>
                <a:blip r:embed="rId7"/>
                <a:stretch>
                  <a:fillRect l="-526" b="-1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910585" y="1110736"/>
                <a:ext cx="1233415" cy="41723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585" y="1110736"/>
                <a:ext cx="1233415" cy="417230"/>
              </a:xfrm>
              <a:prstGeom prst="rect">
                <a:avLst/>
              </a:prstGeom>
              <a:blipFill>
                <a:blip r:embed="rId8"/>
                <a:stretch>
                  <a:fillRect l="-4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0" y="770709"/>
                <a:ext cx="107550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0709"/>
                <a:ext cx="1075509" cy="307777"/>
              </a:xfrm>
              <a:prstGeom prst="rect">
                <a:avLst/>
              </a:prstGeom>
              <a:blipFill>
                <a:blip r:embed="rId9"/>
                <a:stretch>
                  <a:fillRect l="-556" b="-1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0" y="1075903"/>
                <a:ext cx="1571456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𝑙𝑛𝑎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75903"/>
                <a:ext cx="1571456" cy="402611"/>
              </a:xfrm>
              <a:prstGeom prst="rect">
                <a:avLst/>
              </a:prstGeom>
              <a:blipFill>
                <a:blip r:embed="rId10"/>
                <a:stretch>
                  <a:fillRect l="-3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902823" y="0"/>
                <a:ext cx="1301931" cy="3166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823" y="0"/>
                <a:ext cx="1301931" cy="316690"/>
              </a:xfrm>
              <a:prstGeom prst="rect">
                <a:avLst/>
              </a:prstGeom>
              <a:blipFill>
                <a:blip r:embed="rId11"/>
                <a:stretch>
                  <a:fillRect l="-459" b="-125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29560" y="1685110"/>
                <a:ext cx="1221360" cy="492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2−3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560" y="1685110"/>
                <a:ext cx="1221360" cy="4926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191692" y="0"/>
                <a:ext cx="2176621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𝑙𝑛𝑎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692" y="0"/>
                <a:ext cx="2176621" cy="402611"/>
              </a:xfrm>
              <a:prstGeom prst="rect">
                <a:avLst/>
              </a:prstGeom>
              <a:blipFill>
                <a:blip r:embed="rId13"/>
                <a:stretch>
                  <a:fillRect l="-2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420851" y="2303418"/>
                <a:ext cx="1522275" cy="492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851" y="2303418"/>
                <a:ext cx="1522275" cy="4926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420850" y="2965269"/>
                <a:ext cx="1005660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850" y="2965269"/>
                <a:ext cx="1005660" cy="46102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387503" y="2973978"/>
                <a:ext cx="742767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503" y="2973978"/>
                <a:ext cx="742767" cy="46102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790965" y="3587931"/>
                <a:ext cx="806888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965" y="3587931"/>
                <a:ext cx="806888" cy="46102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303285" y="3587932"/>
                <a:ext cx="50937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285" y="3587932"/>
                <a:ext cx="509370" cy="46750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566028" y="3727269"/>
                <a:ext cx="67441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028" y="3727269"/>
                <a:ext cx="674415" cy="246221"/>
              </a:xfrm>
              <a:prstGeom prst="rect">
                <a:avLst/>
              </a:prstGeom>
              <a:blipFill>
                <a:blip r:embed="rId19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rc 50"/>
          <p:cNvSpPr/>
          <p:nvPr/>
        </p:nvSpPr>
        <p:spPr>
          <a:xfrm>
            <a:off x="5884422" y="1985554"/>
            <a:ext cx="272538" cy="6096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6147459" y="1989316"/>
            <a:ext cx="1690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Separate into two fractions</a:t>
            </a:r>
          </a:p>
        </p:txBody>
      </p:sp>
      <p:sp>
        <p:nvSpPr>
          <p:cNvPr id="53" name="Arc 52"/>
          <p:cNvSpPr/>
          <p:nvPr/>
        </p:nvSpPr>
        <p:spPr>
          <a:xfrm>
            <a:off x="6080364" y="2634343"/>
            <a:ext cx="272538" cy="6096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Arc 53"/>
          <p:cNvSpPr/>
          <p:nvPr/>
        </p:nvSpPr>
        <p:spPr>
          <a:xfrm>
            <a:off x="6232764" y="3239589"/>
            <a:ext cx="272538" cy="6096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6287589" y="2633750"/>
            <a:ext cx="2002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Simplify/rewrite for differentiation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444343" y="3278185"/>
            <a:ext cx="2325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Differentiate each term using the laws above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6348548" y="827315"/>
            <a:ext cx="1010195" cy="705396"/>
          </a:xfrm>
          <a:prstGeom prst="straightConnector1">
            <a:avLst/>
          </a:prstGeom>
          <a:ln w="730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67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43" grpId="0"/>
      <p:bldP spid="47" grpId="0"/>
      <p:bldP spid="48" grpId="0"/>
      <p:bldP spid="49" grpId="0"/>
      <p:bldP spid="50" grpId="0"/>
      <p:bldP spid="51" grpId="0" animBg="1"/>
      <p:bldP spid="52" grpId="0"/>
      <p:bldP spid="53" grpId="0" animBg="1"/>
      <p:bldP spid="54" grpId="0" animBg="1"/>
      <p:bldP spid="55" grpId="0"/>
      <p:bldP spid="5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4334" y="2190655"/>
            <a:ext cx="797846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Exercise 9C</a:t>
            </a:r>
          </a:p>
        </p:txBody>
      </p:sp>
    </p:spTree>
    <p:extLst>
      <p:ext uri="{BB962C8B-B14F-4D97-AF65-F5344CB8AC3E}">
        <p14:creationId xmlns:p14="http://schemas.microsoft.com/office/powerpoint/2010/main" val="139469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differentiate using the chain rule</a:t>
            </a: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itchFamily="66" charset="0"/>
              </a:rPr>
              <a:t>The chain rule is a way of writing a differential as the product of two different differentials</a:t>
            </a: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itchFamily="66" charset="0"/>
              </a:rPr>
              <a:t>This will allow you to differentiate increasingly complex functions, and will also be used to prove some of the results you have seen so far…</a:t>
            </a: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573485" y="1389017"/>
                <a:ext cx="1432700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485" y="1389017"/>
                <a:ext cx="1432700" cy="5259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73203" y="2125906"/>
                <a:ext cx="43233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is true since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𝑑𝑢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terms would cancel out…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203" y="2125906"/>
                <a:ext cx="4323363" cy="307777"/>
              </a:xfrm>
              <a:prstGeom prst="rect">
                <a:avLst/>
              </a:prstGeom>
              <a:blipFill>
                <a:blip r:embed="rId3"/>
                <a:stretch>
                  <a:fillRect l="-423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V="1">
            <a:off x="6152225" y="1740023"/>
            <a:ext cx="292963" cy="177554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686365" y="1430784"/>
            <a:ext cx="292963" cy="177554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0"/>
                <a:ext cx="143270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32700" cy="5259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723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using the chain rule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 using the chain rule.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0"/>
                <a:ext cx="143270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32700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28057" y="3365863"/>
                <a:ext cx="1432700" cy="52591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057" y="3365863"/>
                <a:ext cx="1432700" cy="5259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 flipH="1" flipV="1">
            <a:off x="2752078" y="4021584"/>
            <a:ext cx="701336" cy="6747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436914" y="4003829"/>
            <a:ext cx="525051" cy="7075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92279" y="4750991"/>
                <a:ext cx="2681057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need a new function ‘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’, which a function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This means it would be written as ‘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…’ , with the right hand side being all terms in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279" y="4750991"/>
                <a:ext cx="2681057" cy="1600438"/>
              </a:xfrm>
              <a:prstGeom prst="rect">
                <a:avLst/>
              </a:prstGeom>
              <a:blipFill>
                <a:blip r:embed="rId5"/>
                <a:stretch>
                  <a:fillRect t="-380" b="-30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0" y="4743591"/>
                <a:ext cx="2657845" cy="1695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function we create using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must then be used to eliminate all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terms in our current function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If it does not, then we cannot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𝑑𝑢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43591"/>
                <a:ext cx="2657845" cy="1695272"/>
              </a:xfrm>
              <a:prstGeom prst="rect">
                <a:avLst/>
              </a:prstGeom>
              <a:blipFill>
                <a:blip r:embed="rId6"/>
                <a:stretch>
                  <a:fillRect t="-719" r="-1147" b="-3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2405850" y="3320249"/>
            <a:ext cx="355106" cy="6214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892424" y="3320249"/>
            <a:ext cx="344749" cy="62439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734973" y="1313894"/>
                <a:ext cx="1388137" cy="249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973" y="1313894"/>
                <a:ext cx="1388137" cy="249043"/>
              </a:xfrm>
              <a:prstGeom prst="rect">
                <a:avLst/>
              </a:prstGeom>
              <a:blipFill>
                <a:blip r:embed="rId7"/>
                <a:stretch>
                  <a:fillRect l="-3084" t="-2500" r="-1322" b="-2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566299" y="1704512"/>
                <a:ext cx="16473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299" y="1704512"/>
                <a:ext cx="1647310" cy="338554"/>
              </a:xfrm>
              <a:prstGeom prst="rect">
                <a:avLst/>
              </a:prstGeom>
              <a:blipFill>
                <a:blip r:embed="rId8"/>
                <a:stretch>
                  <a:fillRect l="-1852" t="-3636"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6169981" y="1296141"/>
            <a:ext cx="798990" cy="26633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6001305" y="1750381"/>
            <a:ext cx="1145219" cy="2485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87409" y="2849731"/>
                <a:ext cx="650627" cy="249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409" y="2849731"/>
                <a:ext cx="650627" cy="249043"/>
              </a:xfrm>
              <a:prstGeom prst="rect">
                <a:avLst/>
              </a:prstGeom>
              <a:blipFill>
                <a:blip r:embed="rId9"/>
                <a:stretch>
                  <a:fillRect l="-7477" r="-1869" b="-24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686363" y="2877845"/>
                <a:ext cx="11260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363" y="2877845"/>
                <a:ext cx="1126014" cy="246221"/>
              </a:xfrm>
              <a:prstGeom prst="rect">
                <a:avLst/>
              </a:prstGeom>
              <a:blipFill>
                <a:blip r:embed="rId10"/>
                <a:stretch>
                  <a:fillRect l="-2162" r="-1081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554244" y="3266983"/>
                <a:ext cx="886333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244" y="3266983"/>
                <a:ext cx="886333" cy="4675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570953" y="3277340"/>
                <a:ext cx="1357038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953" y="3277340"/>
                <a:ext cx="1357038" cy="4675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5327242" y="2991014"/>
            <a:ext cx="318956" cy="5422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5574332" y="3136142"/>
            <a:ext cx="10661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36" name="Arc 35"/>
          <p:cNvSpPr/>
          <p:nvPr/>
        </p:nvSpPr>
        <p:spPr>
          <a:xfrm>
            <a:off x="7796713" y="2992494"/>
            <a:ext cx="318956" cy="5422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8077835" y="3145020"/>
            <a:ext cx="10661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439899" y="4255109"/>
                <a:ext cx="1270668" cy="4675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899" y="4255109"/>
                <a:ext cx="1270668" cy="4675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H="1">
            <a:off x="5459768" y="2201662"/>
            <a:ext cx="674703" cy="5326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5043997" y="2833456"/>
            <a:ext cx="176073" cy="2485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341182" y="2186233"/>
                <a:ext cx="159798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We can write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 as a function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GB" sz="105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182" y="2186233"/>
                <a:ext cx="1597980" cy="415498"/>
              </a:xfrm>
              <a:prstGeom prst="rect">
                <a:avLst/>
              </a:prstGeom>
              <a:blipFill>
                <a:blip r:embed="rId14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>
            <a:off x="6668611" y="2203142"/>
            <a:ext cx="674703" cy="5326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022238" y="2186232"/>
                <a:ext cx="118072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We have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 as a function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05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238" y="2186232"/>
                <a:ext cx="1180728" cy="415498"/>
              </a:xfrm>
              <a:prstGeom prst="rect">
                <a:avLst/>
              </a:prstGeom>
              <a:blipFill>
                <a:blip r:embed="rId15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764132" y="1218566"/>
                <a:ext cx="1677879" cy="833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0000FF"/>
                    </a:solidFill>
                    <a:latin typeface="Comic Sans MS" pitchFamily="66" charset="0"/>
                  </a:rPr>
                  <a:t>We can now use this to find both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𝑑𝑢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0000FF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132" y="1218566"/>
                <a:ext cx="1677879" cy="833498"/>
              </a:xfrm>
              <a:prstGeom prst="rect">
                <a:avLst/>
              </a:prstGeom>
              <a:blipFill>
                <a:blip r:embed="rId16"/>
                <a:stretch>
                  <a:fillRect t="-1460" r="-725" b="-7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4465468" y="3864111"/>
            <a:ext cx="3994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Now replace these in the chain rule…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441378" y="4851392"/>
                <a:ext cx="494944" cy="4675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378" y="4851392"/>
                <a:ext cx="494944" cy="4675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938527" y="4984557"/>
                <a:ext cx="377603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527" y="4984557"/>
                <a:ext cx="377603" cy="246221"/>
              </a:xfrm>
              <a:prstGeom prst="rect">
                <a:avLst/>
              </a:prstGeom>
              <a:blipFill>
                <a:blip r:embed="rId18"/>
                <a:stretch>
                  <a:fillRect l="-12903" t="-2500" r="-3226" b="-7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302511" y="4993435"/>
                <a:ext cx="1209690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12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511" y="4993435"/>
                <a:ext cx="1209690" cy="246221"/>
              </a:xfrm>
              <a:prstGeom prst="rect">
                <a:avLst/>
              </a:prstGeom>
              <a:blipFill>
                <a:blip r:embed="rId19"/>
                <a:stretch>
                  <a:fillRect l="-2525" r="-5556" b="-3170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42858" y="5447676"/>
                <a:ext cx="1854802" cy="4675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858" y="5447676"/>
                <a:ext cx="1854802" cy="46750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453215" y="6061715"/>
                <a:ext cx="2647007" cy="4675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5</m:t>
                          </m:r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 lang="en-GB" sz="1600" dirty="0">
                                  <a:latin typeface="Comic Sans MS" panose="030F0702030302020204" pitchFamily="66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215" y="6061715"/>
                <a:ext cx="2647007" cy="46750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55"/>
          <p:cNvSpPr/>
          <p:nvPr/>
        </p:nvSpPr>
        <p:spPr>
          <a:xfrm>
            <a:off x="7353456" y="4538687"/>
            <a:ext cx="318956" cy="5422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7555530" y="4487028"/>
            <a:ext cx="15884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Replace each part with the expressions we found</a:t>
            </a:r>
          </a:p>
        </p:txBody>
      </p:sp>
      <p:sp>
        <p:nvSpPr>
          <p:cNvPr id="58" name="Arc 57"/>
          <p:cNvSpPr/>
          <p:nvPr/>
        </p:nvSpPr>
        <p:spPr>
          <a:xfrm>
            <a:off x="7389592" y="5152726"/>
            <a:ext cx="318956" cy="5422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Arc 59"/>
          <p:cNvSpPr/>
          <p:nvPr/>
        </p:nvSpPr>
        <p:spPr>
          <a:xfrm>
            <a:off x="7943194" y="5766765"/>
            <a:ext cx="318956" cy="5422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7555530" y="5152511"/>
            <a:ext cx="15884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The </a:t>
            </a:r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</a:rPr>
              <a:t>terms can be written together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8187324" y="5669238"/>
                <a:ext cx="103657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>
                    <a:solidFill>
                      <a:srgbClr val="FF0000"/>
                    </a:solidFill>
                    <a:latin typeface="Comic Sans MS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GB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100" dirty="0">
                    <a:solidFill>
                      <a:srgbClr val="FF0000"/>
                    </a:solidFill>
                    <a:latin typeface="Comic Sans MS" pitchFamily="66" charset="0"/>
                  </a:rPr>
                  <a:t> with the expression from before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7324" y="5669238"/>
                <a:ext cx="1036575" cy="769441"/>
              </a:xfrm>
              <a:prstGeom prst="rect">
                <a:avLst/>
              </a:prstGeom>
              <a:blipFill>
                <a:blip r:embed="rId22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/>
          <p:cNvSpPr/>
          <p:nvPr/>
        </p:nvSpPr>
        <p:spPr>
          <a:xfrm>
            <a:off x="6064929" y="5567779"/>
            <a:ext cx="149440" cy="26633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6128552" y="6181818"/>
            <a:ext cx="867052" cy="26633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5942121" y="4983332"/>
            <a:ext cx="369902" cy="26633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5934723" y="4239087"/>
            <a:ext cx="306279" cy="52822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4515775" y="3246268"/>
            <a:ext cx="908481" cy="52822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/>
          <p:cNvSpPr/>
          <p:nvPr/>
        </p:nvSpPr>
        <p:spPr>
          <a:xfrm>
            <a:off x="6408198" y="4250924"/>
            <a:ext cx="329953" cy="52822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6525086" y="4962618"/>
            <a:ext cx="948375" cy="29296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/>
          <p:cNvSpPr/>
          <p:nvPr/>
        </p:nvSpPr>
        <p:spPr>
          <a:xfrm>
            <a:off x="6560598" y="3275859"/>
            <a:ext cx="1395274" cy="51490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28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allAtOnce"/>
      <p:bldP spid="17" grpId="0" build="allAtOnce"/>
      <p:bldP spid="16" grpId="0" animBg="1"/>
      <p:bldP spid="16" grpId="1" animBg="1"/>
      <p:bldP spid="22" grpId="0" animBg="1"/>
      <p:bldP spid="22" grpId="1" animBg="1"/>
      <p:bldP spid="18" grpId="0"/>
      <p:bldP spid="19" grpId="0"/>
      <p:bldP spid="25" grpId="0" animBg="1"/>
      <p:bldP spid="25" grpId="1" animBg="1"/>
      <p:bldP spid="26" grpId="0" animBg="1"/>
      <p:bldP spid="26" grpId="1" animBg="1"/>
      <p:bldP spid="26" grpId="3" animBg="1"/>
      <p:bldP spid="26" grpId="4" animBg="1"/>
      <p:bldP spid="20" grpId="0"/>
      <p:bldP spid="28" grpId="0"/>
      <p:bldP spid="29" grpId="0"/>
      <p:bldP spid="32" grpId="0"/>
      <p:bldP spid="33" grpId="0" animBg="1"/>
      <p:bldP spid="34" grpId="0"/>
      <p:bldP spid="36" grpId="0" animBg="1"/>
      <p:bldP spid="38" grpId="0"/>
      <p:bldP spid="39" grpId="0"/>
      <p:bldP spid="43" grpId="0" animBg="1"/>
      <p:bldP spid="43" grpId="1" animBg="1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5" grpId="0"/>
      <p:bldP spid="56" grpId="0" animBg="1"/>
      <p:bldP spid="57" grpId="0"/>
      <p:bldP spid="58" grpId="0" animBg="1"/>
      <p:bldP spid="60" grpId="0" animBg="1"/>
      <p:bldP spid="62" grpId="0"/>
      <p:bldP spid="63" grpId="0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using the chain rule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 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0"/>
                <a:ext cx="143270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32700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770484" y="1083074"/>
                <a:ext cx="80810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484" y="1083074"/>
                <a:ext cx="808106" cy="215444"/>
              </a:xfrm>
              <a:prstGeom prst="rect">
                <a:avLst/>
              </a:prstGeom>
              <a:blipFill>
                <a:blip r:embed="rId4"/>
                <a:stretch>
                  <a:fillRect l="-5303" r="-1515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370991" y="1695634"/>
                <a:ext cx="12049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991" y="1695634"/>
                <a:ext cx="1204945" cy="307777"/>
              </a:xfrm>
              <a:prstGeom prst="rect">
                <a:avLst/>
              </a:prstGeom>
              <a:blipFill>
                <a:blip r:embed="rId5"/>
                <a:stretch>
                  <a:fillRect l="-1515"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770484" y="1411549"/>
                <a:ext cx="9525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484" y="1411549"/>
                <a:ext cx="952505" cy="215444"/>
              </a:xfrm>
              <a:prstGeom prst="rect">
                <a:avLst/>
              </a:prstGeom>
              <a:blipFill>
                <a:blip r:embed="rId6"/>
                <a:stretch>
                  <a:fillRect l="-4487" r="-1282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651899" y="2663299"/>
                <a:ext cx="5684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899" y="2663299"/>
                <a:ext cx="568489" cy="215444"/>
              </a:xfrm>
              <a:prstGeom prst="rect">
                <a:avLst/>
              </a:prstGeom>
              <a:blipFill>
                <a:blip r:embed="rId7"/>
                <a:stretch>
                  <a:fillRect l="-6452" r="-3226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6695241" y="2673657"/>
                <a:ext cx="72532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241" y="2673657"/>
                <a:ext cx="725327" cy="215444"/>
              </a:xfrm>
              <a:prstGeom prst="rect">
                <a:avLst/>
              </a:prstGeom>
              <a:blipFill>
                <a:blip r:embed="rId8"/>
                <a:stretch>
                  <a:fillRect l="-2521" r="-420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545366" y="2974018"/>
                <a:ext cx="775148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366" y="2974018"/>
                <a:ext cx="775148" cy="409023"/>
              </a:xfrm>
              <a:prstGeom prst="rect">
                <a:avLst/>
              </a:prstGeom>
              <a:blipFill>
                <a:blip r:embed="rId9"/>
                <a:stretch>
                  <a:fillRect l="-7874" t="-2985" r="-1575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597586" y="2966622"/>
                <a:ext cx="850361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586" y="2966622"/>
                <a:ext cx="850361" cy="409023"/>
              </a:xfrm>
              <a:prstGeom prst="rect">
                <a:avLst/>
              </a:prstGeom>
              <a:blipFill>
                <a:blip r:embed="rId10"/>
                <a:stretch>
                  <a:fillRect l="-4286" t="-1493" r="-1429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Arc 74"/>
          <p:cNvSpPr/>
          <p:nvPr/>
        </p:nvSpPr>
        <p:spPr>
          <a:xfrm>
            <a:off x="5220710" y="2777950"/>
            <a:ext cx="239057" cy="435768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TextBox 75"/>
          <p:cNvSpPr txBox="1"/>
          <p:nvPr/>
        </p:nvSpPr>
        <p:spPr>
          <a:xfrm>
            <a:off x="5405657" y="2852055"/>
            <a:ext cx="10661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 flipH="1">
            <a:off x="5255581" y="2032985"/>
            <a:ext cx="674703" cy="5326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136995" y="2017556"/>
                <a:ext cx="159798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We can write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 as a function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GB" sz="105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995" y="2017556"/>
                <a:ext cx="1597980" cy="415498"/>
              </a:xfrm>
              <a:prstGeom prst="rect">
                <a:avLst/>
              </a:prstGeom>
              <a:blipFill>
                <a:blip r:embed="rId11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80"/>
          <p:cNvCxnSpPr/>
          <p:nvPr/>
        </p:nvCxnSpPr>
        <p:spPr>
          <a:xfrm>
            <a:off x="6277994" y="2034465"/>
            <a:ext cx="674703" cy="5326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6631621" y="2017555"/>
                <a:ext cx="118072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We have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 as a function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05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621" y="2017555"/>
                <a:ext cx="1180728" cy="415498"/>
              </a:xfrm>
              <a:prstGeom prst="rect">
                <a:avLst/>
              </a:prstGeom>
              <a:blipFill>
                <a:blip r:embed="rId12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413266" y="3864802"/>
                <a:ext cx="1113446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266" y="3864802"/>
                <a:ext cx="1113446" cy="409023"/>
              </a:xfrm>
              <a:prstGeom prst="rect">
                <a:avLst/>
              </a:prstGeom>
              <a:blipFill>
                <a:blip r:embed="rId13"/>
                <a:stretch>
                  <a:fillRect l="-4918" t="-2985" r="-3279" b="-134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/>
          <p:cNvSpPr txBox="1"/>
          <p:nvPr/>
        </p:nvSpPr>
        <p:spPr>
          <a:xfrm>
            <a:off x="4172505" y="3491560"/>
            <a:ext cx="3994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Now replace these in the chain rule…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414745" y="4363431"/>
                <a:ext cx="432875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745" y="4363431"/>
                <a:ext cx="432875" cy="409023"/>
              </a:xfrm>
              <a:prstGeom prst="rect">
                <a:avLst/>
              </a:prstGeom>
              <a:blipFill>
                <a:blip r:embed="rId14"/>
                <a:stretch>
                  <a:fillRect l="-12676" t="-2985" r="-4225" b="-134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867506" y="4487718"/>
                <a:ext cx="329386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506" y="4487718"/>
                <a:ext cx="329386" cy="215444"/>
              </a:xfrm>
              <a:prstGeom prst="rect">
                <a:avLst/>
              </a:prstGeom>
              <a:blipFill>
                <a:blip r:embed="rId15"/>
                <a:stretch>
                  <a:fillRect l="-12963" r="-3704" b="-555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6169346" y="4487718"/>
                <a:ext cx="572721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346" y="4487718"/>
                <a:ext cx="572721" cy="215444"/>
              </a:xfrm>
              <a:prstGeom prst="rect">
                <a:avLst/>
              </a:prstGeom>
              <a:blipFill>
                <a:blip r:embed="rId16"/>
                <a:stretch>
                  <a:fillRect l="-4255" r="-212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5407348" y="4906449"/>
                <a:ext cx="1284069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348" y="4906449"/>
                <a:ext cx="1284069" cy="409023"/>
              </a:xfrm>
              <a:prstGeom prst="rect">
                <a:avLst/>
              </a:prstGeom>
              <a:blipFill>
                <a:blip r:embed="rId17"/>
                <a:stretch>
                  <a:fillRect l="-4265" t="-2985" r="-4265" b="-134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5408827" y="5467221"/>
                <a:ext cx="1669624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827" y="5467221"/>
                <a:ext cx="1669624" cy="409023"/>
              </a:xfrm>
              <a:prstGeom prst="rect">
                <a:avLst/>
              </a:prstGeom>
              <a:blipFill>
                <a:blip r:embed="rId18"/>
                <a:stretch>
                  <a:fillRect l="-3285" t="-2985" r="-3285" b="-134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Arc 89"/>
          <p:cNvSpPr/>
          <p:nvPr/>
        </p:nvSpPr>
        <p:spPr>
          <a:xfrm>
            <a:off x="6652973" y="4101483"/>
            <a:ext cx="236099" cy="51817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TextBox 90"/>
          <p:cNvSpPr txBox="1"/>
          <p:nvPr/>
        </p:nvSpPr>
        <p:spPr>
          <a:xfrm>
            <a:off x="6854195" y="4087843"/>
            <a:ext cx="19613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Replace each part with the expressions we found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853561" y="4638258"/>
            <a:ext cx="18643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The second term can be written in a bracket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7155402" y="5199031"/>
                <a:ext cx="192645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>
                    <a:solidFill>
                      <a:srgbClr val="FF0000"/>
                    </a:solidFill>
                    <a:latin typeface="Comic Sans MS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GB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100" dirty="0">
                    <a:solidFill>
                      <a:srgbClr val="FF0000"/>
                    </a:solidFill>
                    <a:latin typeface="Comic Sans MS" pitchFamily="66" charset="0"/>
                  </a:rPr>
                  <a:t> with the expression from before</a:t>
                </a: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402" y="5199031"/>
                <a:ext cx="1926453" cy="430887"/>
              </a:xfrm>
              <a:prstGeom prst="rect">
                <a:avLst/>
              </a:prstGeom>
              <a:blipFill>
                <a:blip r:embed="rId19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Arc 101"/>
          <p:cNvSpPr/>
          <p:nvPr/>
        </p:nvSpPr>
        <p:spPr>
          <a:xfrm>
            <a:off x="7370585" y="2823818"/>
            <a:ext cx="239057" cy="435768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TextBox 102"/>
          <p:cNvSpPr txBox="1"/>
          <p:nvPr/>
        </p:nvSpPr>
        <p:spPr>
          <a:xfrm>
            <a:off x="7555532" y="2897923"/>
            <a:ext cx="10661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5408827" y="5991003"/>
                <a:ext cx="1370760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827" y="5991003"/>
                <a:ext cx="1370760" cy="409023"/>
              </a:xfrm>
              <a:prstGeom prst="rect">
                <a:avLst/>
              </a:prstGeom>
              <a:blipFill>
                <a:blip r:embed="rId20"/>
                <a:stretch>
                  <a:fillRect l="-4000" t="-2985" r="-889" b="-134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Arc 104"/>
          <p:cNvSpPr/>
          <p:nvPr/>
        </p:nvSpPr>
        <p:spPr>
          <a:xfrm>
            <a:off x="6716597" y="4617868"/>
            <a:ext cx="236099" cy="51817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Arc 105"/>
          <p:cNvSpPr/>
          <p:nvPr/>
        </p:nvSpPr>
        <p:spPr>
          <a:xfrm>
            <a:off x="7019917" y="5160885"/>
            <a:ext cx="236099" cy="51817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Arc 106"/>
          <p:cNvSpPr/>
          <p:nvPr/>
        </p:nvSpPr>
        <p:spPr>
          <a:xfrm>
            <a:off x="6985886" y="5703903"/>
            <a:ext cx="236099" cy="51817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TextBox 107"/>
          <p:cNvSpPr txBox="1"/>
          <p:nvPr/>
        </p:nvSpPr>
        <p:spPr>
          <a:xfrm>
            <a:off x="7164280" y="5829345"/>
            <a:ext cx="15358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Simplify if possible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5820792" y="3849950"/>
            <a:ext cx="295923" cy="4734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Rectangle 109"/>
          <p:cNvSpPr/>
          <p:nvPr/>
        </p:nvSpPr>
        <p:spPr>
          <a:xfrm>
            <a:off x="5866660" y="4446234"/>
            <a:ext cx="321076" cy="26781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Rectangle 110"/>
          <p:cNvSpPr/>
          <p:nvPr/>
        </p:nvSpPr>
        <p:spPr>
          <a:xfrm>
            <a:off x="4536488" y="2938509"/>
            <a:ext cx="781235" cy="47939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 111"/>
          <p:cNvSpPr/>
          <p:nvPr/>
        </p:nvSpPr>
        <p:spPr>
          <a:xfrm>
            <a:off x="6579831" y="2939989"/>
            <a:ext cx="886289" cy="47939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 112"/>
          <p:cNvSpPr/>
          <p:nvPr/>
        </p:nvSpPr>
        <p:spPr>
          <a:xfrm>
            <a:off x="6261715" y="3846991"/>
            <a:ext cx="290005" cy="47939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Rectangle 113"/>
          <p:cNvSpPr/>
          <p:nvPr/>
        </p:nvSpPr>
        <p:spPr>
          <a:xfrm>
            <a:off x="6325339" y="4487662"/>
            <a:ext cx="412812" cy="21750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 114"/>
          <p:cNvSpPr/>
          <p:nvPr/>
        </p:nvSpPr>
        <p:spPr>
          <a:xfrm>
            <a:off x="5953956" y="5021802"/>
            <a:ext cx="136126" cy="21750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Rectangle 115"/>
          <p:cNvSpPr/>
          <p:nvPr/>
        </p:nvSpPr>
        <p:spPr>
          <a:xfrm>
            <a:off x="5973190" y="5582574"/>
            <a:ext cx="463121" cy="21750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Rectangle 116"/>
          <p:cNvSpPr/>
          <p:nvPr/>
        </p:nvSpPr>
        <p:spPr>
          <a:xfrm>
            <a:off x="5761606" y="1731144"/>
            <a:ext cx="772359" cy="21750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30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9" grpId="0"/>
      <p:bldP spid="61" grpId="0"/>
      <p:bldP spid="72" grpId="0"/>
      <p:bldP spid="73" grpId="0"/>
      <p:bldP spid="74" grpId="0"/>
      <p:bldP spid="75" grpId="0" animBg="1"/>
      <p:bldP spid="76" grpId="0"/>
      <p:bldP spid="80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 animBg="1"/>
      <p:bldP spid="91" grpId="0"/>
      <p:bldP spid="94" grpId="0"/>
      <p:bldP spid="95" grpId="0"/>
      <p:bldP spid="102" grpId="0" animBg="1"/>
      <p:bldP spid="103" grpId="0"/>
      <p:bldP spid="104" grpId="0"/>
      <p:bldP spid="105" grpId="0" animBg="1"/>
      <p:bldP spid="106" grpId="0" animBg="1"/>
      <p:bldP spid="107" grpId="0" animBg="1"/>
      <p:bldP spid="108" grpId="0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differentiate using the chain rule</a:t>
            </a: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itchFamily="66" charset="0"/>
              </a:rPr>
              <a:t>As a general rule, using the alternative notation for functions…</a:t>
            </a: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0"/>
                <a:ext cx="143270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32700" cy="5259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65068" y="3222594"/>
                <a:ext cx="134671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068" y="3222594"/>
                <a:ext cx="1346715" cy="246221"/>
              </a:xfrm>
              <a:prstGeom prst="rect">
                <a:avLst/>
              </a:prstGeom>
              <a:blipFill>
                <a:blip r:embed="rId3"/>
                <a:stretch>
                  <a:fillRect l="-9545" t="-27500" r="-1364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54350" y="3781887"/>
                <a:ext cx="2449838" cy="354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350" y="3781887"/>
                <a:ext cx="2449838" cy="354584"/>
              </a:xfrm>
              <a:prstGeom prst="rect">
                <a:avLst/>
              </a:prstGeom>
              <a:blipFill>
                <a:blip r:embed="rId4"/>
                <a:stretch>
                  <a:fillRect l="-5237" r="-2743" b="-203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899821" y="3204838"/>
            <a:ext cx="701336" cy="29296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1901301" y="3809999"/>
            <a:ext cx="1028330" cy="29296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811045" y="4225771"/>
            <a:ext cx="399495" cy="62143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91250" y="4877646"/>
            <a:ext cx="1837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 the bracketed part using the ‘normal’ pattern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H="1" flipV="1">
            <a:off x="3151573" y="4225771"/>
            <a:ext cx="53267" cy="63031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228928" y="4886524"/>
            <a:ext cx="1837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Then multiply by the derivative of the bracketed part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421296" y="3250706"/>
                <a:ext cx="13664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296" y="3250706"/>
                <a:ext cx="1366400" cy="246221"/>
              </a:xfrm>
              <a:prstGeom prst="rect">
                <a:avLst/>
              </a:prstGeom>
              <a:blipFill>
                <a:blip r:embed="rId5"/>
                <a:stretch>
                  <a:fillRect l="-8929" t="-24390" r="-6696" b="-48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083946" y="3792244"/>
                <a:ext cx="2248693" cy="354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946" y="3792244"/>
                <a:ext cx="2248693" cy="354584"/>
              </a:xfrm>
              <a:prstGeom prst="rect">
                <a:avLst/>
              </a:prstGeom>
              <a:blipFill>
                <a:blip r:embed="rId6"/>
                <a:stretch>
                  <a:fillRect l="-5691" r="-2981" b="-224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/>
          <p:cNvSpPr/>
          <p:nvPr/>
        </p:nvSpPr>
        <p:spPr>
          <a:xfrm>
            <a:off x="6047173" y="3241828"/>
            <a:ext cx="701336" cy="29296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6048653" y="3846989"/>
            <a:ext cx="778275" cy="29296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5958397" y="4262761"/>
            <a:ext cx="399495" cy="621437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538602" y="4914636"/>
                <a:ext cx="18370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0000FF"/>
                    </a:solidFill>
                    <a:latin typeface="Comic Sans MS" pitchFamily="66" charset="0"/>
                  </a:rPr>
                  <a:t>Differentiate the entire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200" dirty="0">
                    <a:solidFill>
                      <a:srgbClr val="0000FF"/>
                    </a:solidFill>
                    <a:latin typeface="Comic Sans MS" pitchFamily="66" charset="0"/>
                  </a:rPr>
                  <a:t>term as a whole</a:t>
                </a: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602" y="4914636"/>
                <a:ext cx="1837045" cy="646331"/>
              </a:xfrm>
              <a:prstGeom prst="rect">
                <a:avLst/>
              </a:prstGeom>
              <a:blipFill>
                <a:blip r:embed="rId7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/>
          <p:cNvCxnSpPr/>
          <p:nvPr/>
        </p:nvCxnSpPr>
        <p:spPr>
          <a:xfrm flipH="1" flipV="1">
            <a:off x="7137647" y="4261282"/>
            <a:ext cx="214546" cy="631795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376280" y="4923514"/>
                <a:ext cx="18370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0000FF"/>
                    </a:solidFill>
                    <a:latin typeface="Comic Sans MS" pitchFamily="66" charset="0"/>
                  </a:rPr>
                  <a:t>Then multiply by the derivative of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200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280" y="4923514"/>
                <a:ext cx="1837045" cy="461665"/>
              </a:xfrm>
              <a:prstGeom prst="rect">
                <a:avLst/>
              </a:prstGeom>
              <a:blipFill>
                <a:blip r:embed="rId8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926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7" grpId="0"/>
      <p:bldP spid="3" grpId="0" animBg="1"/>
      <p:bldP spid="49" grpId="0" animBg="1"/>
      <p:bldP spid="55" grpId="0"/>
      <p:bldP spid="57" grpId="0"/>
      <p:bldP spid="62" grpId="0"/>
      <p:bldP spid="63" grpId="0"/>
      <p:bldP spid="64" grpId="0" animBg="1"/>
      <p:bldP spid="65" grpId="0" animBg="1"/>
      <p:bldP spid="67" grpId="0"/>
      <p:bldP spid="6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using the chain rule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en-US" sz="1600" dirty="0">
                    <a:latin typeface="Comic Sans MS" pitchFamily="66" charset="0"/>
                  </a:rPr>
                  <a:t>, find the gradient of the curve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4,9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Start by writing the function in a </a:t>
                </a:r>
                <a:r>
                  <a:rPr lang="en-US" sz="1600" dirty="0" err="1">
                    <a:latin typeface="Comic Sans MS" pitchFamily="66" charset="0"/>
                    <a:sym typeface="Wingdings" panose="05000000000000000000" pitchFamily="2" charset="2"/>
                  </a:rPr>
                  <a:t>differentiatable</a:t>
                </a: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form: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67" t="-766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0"/>
                <a:ext cx="143270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32700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01388" y="0"/>
                <a:ext cx="1346715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388" y="0"/>
                <a:ext cx="1346715" cy="246221"/>
              </a:xfrm>
              <a:prstGeom prst="rect">
                <a:avLst/>
              </a:prstGeom>
              <a:blipFill>
                <a:blip r:embed="rId4"/>
                <a:stretch>
                  <a:fillRect l="-8482" t="-18182" r="-446" b="-4090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645298" y="0"/>
                <a:ext cx="2449838" cy="3545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298" y="0"/>
                <a:ext cx="2449838" cy="354584"/>
              </a:xfrm>
              <a:prstGeom prst="rect">
                <a:avLst/>
              </a:prstGeom>
              <a:blipFill>
                <a:blip r:embed="rId5"/>
                <a:stretch>
                  <a:fillRect l="-4680" r="-1970" b="-161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777600" y="0"/>
                <a:ext cx="1366400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600" y="0"/>
                <a:ext cx="1366400" cy="246221"/>
              </a:xfrm>
              <a:prstGeom prst="rect">
                <a:avLst/>
              </a:prstGeom>
              <a:blipFill>
                <a:blip r:embed="rId6"/>
                <a:stretch>
                  <a:fillRect l="-8333" t="-18182" r="-5263" b="-4090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895307" y="247855"/>
                <a:ext cx="2248693" cy="3545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307" y="247855"/>
                <a:ext cx="2248693" cy="354584"/>
              </a:xfrm>
              <a:prstGeom prst="rect">
                <a:avLst/>
              </a:prstGeom>
              <a:blipFill>
                <a:blip r:embed="rId7"/>
                <a:stretch>
                  <a:fillRect l="-4826" r="-2681" b="-161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01931" y="4127863"/>
                <a:ext cx="1620315" cy="4158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931" y="4127863"/>
                <a:ext cx="1620315" cy="4158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902924" y="1449978"/>
                <a:ext cx="1620315" cy="4158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24" y="1449978"/>
                <a:ext cx="1620315" cy="4158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811484" y="2151018"/>
                <a:ext cx="557011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484" y="2151018"/>
                <a:ext cx="557011" cy="5259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390603" y="2164081"/>
                <a:ext cx="1415964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603" y="2164081"/>
                <a:ext cx="1415964" cy="5186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62202" y="2290355"/>
                <a:ext cx="6321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202" y="2290355"/>
                <a:ext cx="632161" cy="276999"/>
              </a:xfrm>
              <a:prstGeom prst="rect">
                <a:avLst/>
              </a:prstGeom>
              <a:blipFill>
                <a:blip r:embed="rId12"/>
                <a:stretch>
                  <a:fillRect l="-12500" t="-4444" r="-12500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807129" y="2904310"/>
                <a:ext cx="557011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129" y="2904310"/>
                <a:ext cx="557011" cy="5259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386248" y="2943498"/>
                <a:ext cx="1507912" cy="400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248" y="2943498"/>
                <a:ext cx="1507912" cy="40094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7288698" y="1785258"/>
            <a:ext cx="244216" cy="63983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7402836" y="1753946"/>
            <a:ext cx="17411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Differentiate using the rule above</a:t>
            </a:r>
          </a:p>
        </p:txBody>
      </p:sp>
      <p:sp>
        <p:nvSpPr>
          <p:cNvPr id="32" name="Arc 31"/>
          <p:cNvSpPr/>
          <p:nvPr/>
        </p:nvSpPr>
        <p:spPr>
          <a:xfrm>
            <a:off x="7249510" y="2486299"/>
            <a:ext cx="244216" cy="63983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6226629" y="348343"/>
            <a:ext cx="1262742" cy="888274"/>
          </a:xfrm>
          <a:prstGeom prst="straightConnector1">
            <a:avLst/>
          </a:prstGeom>
          <a:ln w="730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381897" y="1454333"/>
            <a:ext cx="1123406" cy="40059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5386250" y="2103120"/>
            <a:ext cx="1406435" cy="60524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6801394" y="2272938"/>
            <a:ext cx="583476" cy="3309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5377543" y="2146664"/>
            <a:ext cx="213360" cy="56170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5408022" y="3030584"/>
            <a:ext cx="287383" cy="34834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7489922" y="2642219"/>
            <a:ext cx="931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28754" y="3669832"/>
            <a:ext cx="4119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To find the gradient at the coordinate indicated, substitute in the x-value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802773" y="4389121"/>
                <a:ext cx="2076146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773" y="4389121"/>
                <a:ext cx="2076146" cy="52591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807128" y="5020492"/>
                <a:ext cx="2450863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(4)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(4)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128" y="5020492"/>
                <a:ext cx="2450863" cy="52591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820192" y="5695406"/>
                <a:ext cx="877612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192" y="5695406"/>
                <a:ext cx="877612" cy="52591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7"/>
          <p:cNvSpPr/>
          <p:nvPr/>
        </p:nvSpPr>
        <p:spPr>
          <a:xfrm>
            <a:off x="7227739" y="4641671"/>
            <a:ext cx="244216" cy="63983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450733" y="4754048"/>
                <a:ext cx="12404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733" y="4754048"/>
                <a:ext cx="1240420" cy="307777"/>
              </a:xfrm>
              <a:prstGeom prst="rect">
                <a:avLst/>
              </a:prstGeom>
              <a:blipFill>
                <a:blip r:embed="rId18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rc 50"/>
          <p:cNvSpPr/>
          <p:nvPr/>
        </p:nvSpPr>
        <p:spPr>
          <a:xfrm>
            <a:off x="7118882" y="5334002"/>
            <a:ext cx="244216" cy="63983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7333168" y="5507339"/>
            <a:ext cx="922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</p:spTree>
    <p:extLst>
      <p:ext uri="{BB962C8B-B14F-4D97-AF65-F5344CB8AC3E}">
        <p14:creationId xmlns:p14="http://schemas.microsoft.com/office/powerpoint/2010/main" val="232707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  <p:bldP spid="27" grpId="0"/>
      <p:bldP spid="28" grpId="0"/>
      <p:bldP spid="30" grpId="0" animBg="1"/>
      <p:bldP spid="31" grpId="0"/>
      <p:bldP spid="32" grpId="0" animBg="1"/>
      <p:bldP spid="7" grpId="0" animBg="1"/>
      <p:bldP spid="7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/>
      <p:bldP spid="43" grpId="0"/>
      <p:bldP spid="44" grpId="0"/>
      <p:bldP spid="45" grpId="0"/>
      <p:bldP spid="46" grpId="0"/>
      <p:bldP spid="48" grpId="0" animBg="1"/>
      <p:bldP spid="50" grpId="0"/>
      <p:bldP spid="51" grpId="0" animBg="1"/>
      <p:bldP spid="5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differentiate using the chain rule</a:t>
            </a: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itchFamily="66" charset="0"/>
              </a:rPr>
              <a:t>There is one final rule that you can use (which you saw in the previous section)</a:t>
            </a: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0"/>
                <a:ext cx="143270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32700" cy="5259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01388" y="0"/>
                <a:ext cx="1346715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388" y="0"/>
                <a:ext cx="1346715" cy="246221"/>
              </a:xfrm>
              <a:prstGeom prst="rect">
                <a:avLst/>
              </a:prstGeom>
              <a:blipFill>
                <a:blip r:embed="rId3"/>
                <a:stretch>
                  <a:fillRect l="-8482" t="-18182" r="-446" b="-4090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645298" y="0"/>
                <a:ext cx="2449838" cy="3545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298" y="0"/>
                <a:ext cx="2449838" cy="354584"/>
              </a:xfrm>
              <a:prstGeom prst="rect">
                <a:avLst/>
              </a:prstGeom>
              <a:blipFill>
                <a:blip r:embed="rId4"/>
                <a:stretch>
                  <a:fillRect l="-4680" r="-1970" b="-161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777600" y="0"/>
                <a:ext cx="1366400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600" y="0"/>
                <a:ext cx="1366400" cy="246221"/>
              </a:xfrm>
              <a:prstGeom prst="rect">
                <a:avLst/>
              </a:prstGeom>
              <a:blipFill>
                <a:blip r:embed="rId5"/>
                <a:stretch>
                  <a:fillRect l="-8333" t="-18182" r="-5263" b="-4090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895307" y="247855"/>
                <a:ext cx="2248693" cy="3545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307" y="247855"/>
                <a:ext cx="2248693" cy="354584"/>
              </a:xfrm>
              <a:prstGeom prst="rect">
                <a:avLst/>
              </a:prstGeom>
              <a:blipFill>
                <a:blip r:embed="rId6"/>
                <a:stretch>
                  <a:fillRect l="-4826" r="-2681" b="-161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384765" y="1471749"/>
                <a:ext cx="1283941" cy="573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765" y="1471749"/>
                <a:ext cx="1283941" cy="5732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911633" y="2216332"/>
                <a:ext cx="911083" cy="8039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𝑑𝑦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633" y="2216332"/>
                <a:ext cx="911083" cy="8039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Arc 52"/>
          <p:cNvSpPr/>
          <p:nvPr/>
        </p:nvSpPr>
        <p:spPr>
          <a:xfrm>
            <a:off x="5821303" y="1759132"/>
            <a:ext cx="257279" cy="731282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026882" y="1875865"/>
                <a:ext cx="2194009" cy="426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Divide both sides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882" y="1875865"/>
                <a:ext cx="2194009" cy="426655"/>
              </a:xfrm>
              <a:prstGeom prst="rect">
                <a:avLst/>
              </a:prstGeom>
              <a:blipFill>
                <a:blip r:embed="rId9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762103" y="3434700"/>
                <a:ext cx="4972593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Sometimes it is easier to differentiate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instead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Note that this will give you the gradient function, but in terms of the y-coordinate instead of the x-coordinate!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103" y="3434700"/>
                <a:ext cx="4972593" cy="1169551"/>
              </a:xfrm>
              <a:prstGeom prst="rect">
                <a:avLst/>
              </a:prstGeom>
              <a:blipFill>
                <a:blip r:embed="rId10"/>
                <a:stretch>
                  <a:fillRect t="-521" r="-245"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0" y="583475"/>
                <a:ext cx="911083" cy="8039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𝑑𝑦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3475"/>
                <a:ext cx="911083" cy="8039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98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9" grpId="0"/>
      <p:bldP spid="53" grpId="0" animBg="1"/>
      <p:bldP spid="54" grpId="0"/>
      <p:bldP spid="5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using the chain rule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value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 at the point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(2,1)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on the curve with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0"/>
                <a:ext cx="143270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32700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01388" y="0"/>
                <a:ext cx="1346715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388" y="0"/>
                <a:ext cx="1346715" cy="246221"/>
              </a:xfrm>
              <a:prstGeom prst="rect">
                <a:avLst/>
              </a:prstGeom>
              <a:blipFill>
                <a:blip r:embed="rId4"/>
                <a:stretch>
                  <a:fillRect l="-8482" t="-18182" r="-446" b="-4090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645298" y="0"/>
                <a:ext cx="2449838" cy="3545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298" y="0"/>
                <a:ext cx="2449838" cy="354584"/>
              </a:xfrm>
              <a:prstGeom prst="rect">
                <a:avLst/>
              </a:prstGeom>
              <a:blipFill>
                <a:blip r:embed="rId5"/>
                <a:stretch>
                  <a:fillRect l="-4680" r="-1970" b="-161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777600" y="0"/>
                <a:ext cx="1366400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600" y="0"/>
                <a:ext cx="1366400" cy="246221"/>
              </a:xfrm>
              <a:prstGeom prst="rect">
                <a:avLst/>
              </a:prstGeom>
              <a:blipFill>
                <a:blip r:embed="rId6"/>
                <a:stretch>
                  <a:fillRect l="-8333" t="-18182" r="-5263" b="-4090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895307" y="247855"/>
                <a:ext cx="2248693" cy="3545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307" y="247855"/>
                <a:ext cx="2248693" cy="354584"/>
              </a:xfrm>
              <a:prstGeom prst="rect">
                <a:avLst/>
              </a:prstGeom>
              <a:blipFill>
                <a:blip r:embed="rId7"/>
                <a:stretch>
                  <a:fillRect l="-4826" r="-2681" b="-161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0" y="583475"/>
                <a:ext cx="911083" cy="8039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𝑑𝑦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3475"/>
                <a:ext cx="911083" cy="8039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508702" y="1506583"/>
                <a:ext cx="11587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702" y="1506583"/>
                <a:ext cx="1158715" cy="276999"/>
              </a:xfrm>
              <a:prstGeom prst="rect">
                <a:avLst/>
              </a:prstGeom>
              <a:blipFill>
                <a:blip r:embed="rId9"/>
                <a:stretch>
                  <a:fillRect l="-2105" t="-2174" r="-3684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82428" y="1972492"/>
                <a:ext cx="1417824" cy="573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428" y="1972492"/>
                <a:ext cx="1417824" cy="5732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386782" y="2682240"/>
                <a:ext cx="1486754" cy="5915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omic Sans MS" pitchFamily="66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782" y="2682240"/>
                <a:ext cx="1486754" cy="5915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399845" y="3452949"/>
                <a:ext cx="1666225" cy="5750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omic Sans MS" pitchFamily="66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845" y="3452949"/>
                <a:ext cx="1666225" cy="57509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412908" y="4214949"/>
                <a:ext cx="765401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908" y="4214949"/>
                <a:ext cx="765401" cy="5259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6753121" y="1689462"/>
            <a:ext cx="222445" cy="59194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6758403" y="1710402"/>
            <a:ext cx="2194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 using normal rules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Arc 24"/>
          <p:cNvSpPr/>
          <p:nvPr/>
        </p:nvSpPr>
        <p:spPr>
          <a:xfrm>
            <a:off x="6896813" y="2373085"/>
            <a:ext cx="222445" cy="59194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>
            <a:off x="7040504" y="3082833"/>
            <a:ext cx="222445" cy="59194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/>
          <p:cNvSpPr/>
          <p:nvPr/>
        </p:nvSpPr>
        <p:spPr>
          <a:xfrm>
            <a:off x="7001316" y="3844833"/>
            <a:ext cx="222445" cy="59194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7063203" y="2459339"/>
            <a:ext cx="1810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‘Invert’ both sides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84825" y="3086357"/>
            <a:ext cx="181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the y-coordinate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11248" y="3974631"/>
            <a:ext cx="983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62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20" grpId="0"/>
      <p:bldP spid="21" grpId="0"/>
      <p:bldP spid="22" grpId="0"/>
      <p:bldP spid="23" grpId="0" animBg="1"/>
      <p:bldP spid="24" grpId="0"/>
      <p:bldP spid="25" grpId="0" animBg="1"/>
      <p:bldP spid="26" grpId="0" animBg="1"/>
      <p:bldP spid="27" grpId="0" animBg="1"/>
      <p:bldP spid="28" grpId="0"/>
      <p:bldP spid="29" grpId="0"/>
      <p:bldP spid="3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462" y="2422709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Proof 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105400" y="2286000"/>
                <a:ext cx="1981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𝑢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2286000"/>
                <a:ext cx="198120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9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456854" y="1667070"/>
                <a:ext cx="1600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854" y="1667070"/>
                <a:ext cx="1600200" cy="400110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936520" y="2819400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520" y="2819400"/>
                <a:ext cx="1219200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707920" y="3352800"/>
                <a:ext cx="1600200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𝑑𝑢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′(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20" y="3352800"/>
                <a:ext cx="1600200" cy="61824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479875" y="2819400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875" y="2819400"/>
                <a:ext cx="1143000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403675" y="3352800"/>
                <a:ext cx="1600200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𝑑𝑢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𝑛𝑢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675" y="3352800"/>
                <a:ext cx="1600200" cy="61824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c 45"/>
          <p:cNvSpPr/>
          <p:nvPr/>
        </p:nvSpPr>
        <p:spPr>
          <a:xfrm>
            <a:off x="5003320" y="3048000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5155720" y="32004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48" name="Arc 47"/>
          <p:cNvSpPr/>
          <p:nvPr/>
        </p:nvSpPr>
        <p:spPr>
          <a:xfrm>
            <a:off x="7775275" y="3048000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7927675" y="32766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334000" y="4114800"/>
                <a:ext cx="1617366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𝑑𝑢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𝑑𝑢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114800"/>
                <a:ext cx="1617366" cy="61824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943600" y="5105400"/>
                <a:ext cx="8505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𝑛𝑢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5105400"/>
                <a:ext cx="850553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334000" y="4953000"/>
                <a:ext cx="741678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953000"/>
                <a:ext cx="741678" cy="61824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553200" y="5105400"/>
                <a:ext cx="7462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′(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5105400"/>
                <a:ext cx="746295" cy="369332"/>
              </a:xfrm>
              <a:prstGeom prst="rect">
                <a:avLst/>
              </a:prstGeom>
              <a:blipFill rotWithShape="1">
                <a:blip r:embed="rId1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943600" y="5867400"/>
                <a:ext cx="1363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5867400"/>
                <a:ext cx="1363387" cy="369332"/>
              </a:xfrm>
              <a:prstGeom prst="rect">
                <a:avLst/>
              </a:prstGeom>
              <a:blipFill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334000" y="5715000"/>
                <a:ext cx="741678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715000"/>
                <a:ext cx="741678" cy="61824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038391" y="5876730"/>
                <a:ext cx="7462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′(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391" y="5876730"/>
                <a:ext cx="746295" cy="369332"/>
              </a:xfrm>
              <a:prstGeom prst="rect">
                <a:avLst/>
              </a:prstGeom>
              <a:blipFill>
                <a:blip r:embed="rId1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 56"/>
          <p:cNvSpPr/>
          <p:nvPr/>
        </p:nvSpPr>
        <p:spPr>
          <a:xfrm>
            <a:off x="7239000" y="4495800"/>
            <a:ext cx="228600" cy="7620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Arc 57"/>
          <p:cNvSpPr/>
          <p:nvPr/>
        </p:nvSpPr>
        <p:spPr>
          <a:xfrm>
            <a:off x="7620000" y="5257800"/>
            <a:ext cx="228600" cy="7620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5943600" y="4114800"/>
            <a:ext cx="381000" cy="6096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6553200" y="3352800"/>
            <a:ext cx="1219200" cy="6096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3886200" y="3352800"/>
            <a:ext cx="1143000" cy="6096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6477000" y="4114800"/>
            <a:ext cx="381000" cy="6096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6172200" y="5181600"/>
            <a:ext cx="152400" cy="2286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4038600" y="2819400"/>
            <a:ext cx="914400" cy="3810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>
            <a:off x="7467600" y="4648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Replace each differential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848600" y="54864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Replace u</a:t>
            </a: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016959" y="2978190"/>
                <a:ext cx="1346715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59" y="2978190"/>
                <a:ext cx="1346715" cy="246221"/>
              </a:xfrm>
              <a:prstGeom prst="rect">
                <a:avLst/>
              </a:prstGeom>
              <a:blipFill>
                <a:blip r:embed="rId17"/>
                <a:stretch>
                  <a:fillRect l="-9502" t="-27500" r="-905" b="-50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36275" y="3391847"/>
                <a:ext cx="2449838" cy="35458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75" y="3391847"/>
                <a:ext cx="2449838" cy="354584"/>
              </a:xfrm>
              <a:prstGeom prst="rect">
                <a:avLst/>
              </a:prstGeom>
              <a:blipFill>
                <a:blip r:embed="rId18"/>
                <a:stretch>
                  <a:fillRect l="-5237" r="-2743" b="-203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81210" y="1506451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We can use the chain rule to prove some of the rules you have seen so far…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051933" y="5126516"/>
            <a:ext cx="613272" cy="33785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6662450" y="5115499"/>
            <a:ext cx="520548" cy="38191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6268915" y="5899638"/>
            <a:ext cx="501162" cy="34692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20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9" grpId="0"/>
      <p:bldP spid="40" grpId="0"/>
      <p:bldP spid="41" grpId="0"/>
      <p:bldP spid="42" grpId="0"/>
      <p:bldP spid="44" grpId="0"/>
      <p:bldP spid="45" grpId="0"/>
      <p:bldP spid="46" grpId="0" animBg="1"/>
      <p:bldP spid="47" grpId="0"/>
      <p:bldP spid="48" grpId="0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 animBg="1"/>
      <p:bldP spid="58" grpId="0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/>
      <p:bldP spid="66" grpId="0"/>
      <p:bldP spid="43" grpId="0"/>
      <p:bldP spid="69" grpId="0"/>
      <p:bldP spid="35" grpId="0" animBg="1"/>
      <p:bldP spid="35" grpId="1" animBg="1"/>
      <p:bldP spid="38" grpId="0" animBg="1"/>
      <p:bldP spid="38" grpId="1" animBg="1"/>
      <p:bldP spid="67" grpId="0" animBg="1"/>
      <p:bldP spid="6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In chapter 5F, you saw the approximations for small angles…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We can use these when differentiating sine and cosine from </a:t>
                </a:r>
                <a:r>
                  <a:rPr lang="en-US" sz="1600" u="sng" dirty="0">
                    <a:latin typeface="Comic Sans MS" pitchFamily="66" charset="0"/>
                    <a:sym typeface="Wingdings" panose="05000000000000000000" pitchFamily="2" charset="2"/>
                  </a:rPr>
                  <a:t>first principles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We also need the expansions for sin and cos that you learnt in chapter 7</a:t>
                </a: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5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0"/>
                <a:ext cx="335874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small and measured in radians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3358740" cy="215444"/>
              </a:xfrm>
              <a:prstGeom prst="rect">
                <a:avLst/>
              </a:prstGeom>
              <a:blipFill>
                <a:blip r:embed="rId3"/>
                <a:stretch>
                  <a:fillRect l="-2883" t="-17949" r="-1802" b="-4102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11402"/>
                <a:ext cx="845809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1402"/>
                <a:ext cx="845809" cy="246221"/>
              </a:xfrm>
              <a:prstGeom prst="rect">
                <a:avLst/>
              </a:prstGeom>
              <a:blipFill>
                <a:blip r:embed="rId4"/>
                <a:stretch>
                  <a:fillRect l="-2098" r="-2098" b="-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46849" y="217691"/>
                <a:ext cx="1324658" cy="49250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49" y="217691"/>
                <a:ext cx="1324658" cy="4925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65397" y="211401"/>
                <a:ext cx="881075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397" y="211401"/>
                <a:ext cx="881075" cy="246221"/>
              </a:xfrm>
              <a:prstGeom prst="rect">
                <a:avLst/>
              </a:prstGeom>
              <a:blipFill>
                <a:blip r:embed="rId6"/>
                <a:stretch>
                  <a:fillRect l="-1342" r="-2013" b="-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blipFill>
                <a:blip r:embed="rId7"/>
                <a:stretch>
                  <a:fillRect r="-1087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blipFill>
                <a:blip r:embed="rId8"/>
                <a:stretch>
                  <a:fillRect l="-435" r="-130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990442" y="1890672"/>
                <a:ext cx="1772537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  </m:t>
                    </m:r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442" y="1890672"/>
                <a:ext cx="1772537" cy="246221"/>
              </a:xfrm>
              <a:prstGeom prst="rect">
                <a:avLst/>
              </a:prstGeom>
              <a:blipFill>
                <a:blip r:embed="rId9"/>
                <a:stretch>
                  <a:fillRect l="-7241" t="-21951" r="-3103" b="-5122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73416" y="1536110"/>
                <a:ext cx="3530454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small values of </a:t>
                </a:r>
                <a14:m>
                  <m:oMath xmlns:m="http://schemas.openxmlformats.org/officeDocument/2006/math">
                    <m:r>
                      <a:rPr lang="en-GB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416" y="1536110"/>
                <a:ext cx="3530454" cy="246221"/>
              </a:xfrm>
              <a:prstGeom prst="rect">
                <a:avLst/>
              </a:prstGeom>
              <a:blipFill>
                <a:blip r:embed="rId10"/>
                <a:stretch>
                  <a:fillRect l="-3627" t="-25000" r="-2073" b="-5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61337" y="2538046"/>
                <a:ext cx="503664" cy="5227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337" y="2538046"/>
                <a:ext cx="503664" cy="5227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/>
          <p:cNvSpPr/>
          <p:nvPr/>
        </p:nvSpPr>
        <p:spPr>
          <a:xfrm flipV="1">
            <a:off x="4689233" y="2836983"/>
            <a:ext cx="351691" cy="691662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49614" y="3241431"/>
                <a:ext cx="426720" cy="5227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614" y="3241431"/>
                <a:ext cx="426720" cy="522772"/>
              </a:xfrm>
              <a:prstGeom prst="rect">
                <a:avLst/>
              </a:prstGeom>
              <a:blipFill>
                <a:blip r:embed="rId12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49615" y="4108938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615" y="4108938"/>
                <a:ext cx="418384" cy="276999"/>
              </a:xfrm>
              <a:prstGeom prst="rect">
                <a:avLst/>
              </a:prstGeom>
              <a:blipFill>
                <a:blip r:embed="rId13"/>
                <a:stretch>
                  <a:fillRect l="-4348" r="-13043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 flipV="1">
            <a:off x="4689233" y="3563814"/>
            <a:ext cx="351691" cy="691662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64369" y="3001108"/>
                <a:ext cx="20036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  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</a:rPr>
                  <a:t> </a:t>
                </a:r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369" y="3001108"/>
                <a:ext cx="2003690" cy="338554"/>
              </a:xfrm>
              <a:prstGeom prst="rect">
                <a:avLst/>
              </a:prstGeom>
              <a:blipFill>
                <a:blip r:embed="rId14"/>
                <a:stretch>
                  <a:fillRect l="-1829" t="-5357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4865077" y="3657600"/>
            <a:ext cx="2520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This expression therefore tends towards 1</a:t>
            </a:r>
            <a:endParaRPr lang="en-GB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48811" y="5653780"/>
                <a:ext cx="1674305" cy="3745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11" y="5653780"/>
                <a:ext cx="1674305" cy="374526"/>
              </a:xfrm>
              <a:prstGeom prst="rect">
                <a:avLst/>
              </a:prstGeom>
              <a:blipFill>
                <a:blip r:embed="rId15"/>
                <a:stretch>
                  <a:fillRect l="-6452" b="-1212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430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8" grpId="0"/>
      <p:bldP spid="19" grpId="0"/>
      <p:bldP spid="4" grpId="0"/>
      <p:bldP spid="5" grpId="0" animBg="1"/>
      <p:bldP spid="22" grpId="0"/>
      <p:bldP spid="23" grpId="0"/>
      <p:bldP spid="24" grpId="0" animBg="1"/>
      <p:bldP spid="12" grpId="0"/>
      <p:bldP spid="26" grpId="0"/>
      <p:bldP spid="2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10099" y="1407226"/>
                <a:ext cx="1697003" cy="541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099" y="1407226"/>
                <a:ext cx="1697003" cy="541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blipFill>
                <a:blip r:embed="rId5"/>
                <a:stretch>
                  <a:fillRect l="-4059" t="-9091" r="-1107" b="-24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89366" y="4195949"/>
                <a:ext cx="1765420" cy="676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366" y="4195949"/>
                <a:ext cx="1765420" cy="6767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blipFill>
                <a:blip r:embed="rId7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302333" y="2802576"/>
                <a:ext cx="10019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333" y="2802576"/>
                <a:ext cx="1001941" cy="400110"/>
              </a:xfrm>
              <a:prstGeom prst="rect">
                <a:avLst/>
              </a:prstGeom>
              <a:blipFill>
                <a:blip r:embed="rId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145975" y="3299361"/>
                <a:ext cx="1156407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975" y="3299361"/>
                <a:ext cx="1156407" cy="6767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40"/>
          <p:cNvSpPr/>
          <p:nvPr/>
        </p:nvSpPr>
        <p:spPr>
          <a:xfrm>
            <a:off x="3489459" y="2990439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3729956" y="3177406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Arc 42"/>
          <p:cNvSpPr/>
          <p:nvPr/>
        </p:nvSpPr>
        <p:spPr>
          <a:xfrm>
            <a:off x="6088176" y="3000335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6340549" y="3092299"/>
            <a:ext cx="2399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 (we know this result from before)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126675" y="5165767"/>
                <a:ext cx="5184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675" y="5165767"/>
                <a:ext cx="518475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397828" y="5163788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828" y="5163788"/>
                <a:ext cx="804772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124695" y="5983185"/>
                <a:ext cx="780150" cy="412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695" y="5983185"/>
                <a:ext cx="780150" cy="41293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657105" y="5981206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105" y="5981206"/>
                <a:ext cx="804772" cy="400110"/>
              </a:xfrm>
              <a:prstGeom prst="rect">
                <a:avLst/>
              </a:prstGeom>
              <a:blipFill rotWithShape="1">
                <a:blip r:embed="rId16"/>
                <a:stretch>
                  <a:fillRect l="-758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5053043" y="4589649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5419199" y="5371441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257915" y="4764741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659698" y="5510906"/>
                <a:ext cx="13645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698" y="5510906"/>
                <a:ext cx="1364558" cy="400110"/>
              </a:xfrm>
              <a:prstGeom prst="rect">
                <a:avLst/>
              </a:prstGeom>
              <a:blipFill>
                <a:blip r:embed="rId1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315688" y="3313216"/>
            <a:ext cx="1294411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5163788" y="3334988"/>
            <a:ext cx="1047008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4199907" y="4223658"/>
            <a:ext cx="407719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4779818" y="4221679"/>
            <a:ext cx="407719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4231575" y="5193477"/>
            <a:ext cx="304800" cy="3166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536374" y="5191497"/>
            <a:ext cx="570016" cy="34240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178441" y="1097763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Proof 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74363" y="1643913"/>
                <a:ext cx="1097352" cy="25648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𝑦</m:t>
                    </m:r>
                    <m:r>
                      <a:rPr lang="en-US" sz="1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600" i="1">
                            <a:latin typeface="Cambria Math"/>
                          </a:rPr>
                          <m:t>𝑓</m:t>
                        </m:r>
                        <m:r>
                          <a:rPr lang="en-US" sz="1600" i="1">
                            <a:latin typeface="Cambria Math"/>
                          </a:rPr>
                          <m:t>(</m:t>
                        </m:r>
                        <m:r>
                          <a:rPr lang="en-US" sz="1600" i="1">
                            <a:latin typeface="Cambria Math"/>
                          </a:rPr>
                          <m:t>𝑥</m:t>
                        </m:r>
                        <m:r>
                          <a:rPr lang="en-US" sz="1600" i="1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63" y="1643913"/>
                <a:ext cx="1097352" cy="256480"/>
              </a:xfrm>
              <a:prstGeom prst="rect">
                <a:avLst/>
              </a:prstGeom>
              <a:blipFill>
                <a:blip r:embed="rId18"/>
                <a:stretch>
                  <a:fillRect l="-11111" t="-21429" r="-5000" b="-4761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42969" y="2057570"/>
                <a:ext cx="1884362" cy="35458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69" y="2057570"/>
                <a:ext cx="1884362" cy="354584"/>
              </a:xfrm>
              <a:prstGeom prst="rect">
                <a:avLst/>
              </a:prstGeom>
              <a:blipFill>
                <a:blip r:embed="rId19"/>
                <a:stretch>
                  <a:fillRect l="-6472" t="-1724" r="-3883" b="-2069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578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20" grpId="0" animBg="1"/>
      <p:bldP spid="21" grpId="0" animBg="1"/>
      <p:bldP spid="22" grpId="0"/>
      <p:bldP spid="23" grpId="0"/>
      <p:bldP spid="4" grpId="0" animBg="1"/>
      <p:bldP spid="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4" grpId="1"/>
      <p:bldP spid="51" grpId="1"/>
      <p:bldP spid="52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13216" y="1407226"/>
                <a:ext cx="21992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𝑠𝑖𝑛</m:t>
                      </m:r>
                      <m:r>
                        <a:rPr lang="en-US" sz="2800" b="0" i="1" smtClean="0">
                          <a:latin typeface="Cambria Math"/>
                        </a:rPr>
                        <m:t>⁡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216" y="1407226"/>
                <a:ext cx="219925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blipFill>
                <a:blip r:embed="rId5"/>
                <a:stretch>
                  <a:fillRect l="-4059" t="-9091" r="-1107" b="-24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89366" y="4195949"/>
                <a:ext cx="1765420" cy="676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366" y="4195949"/>
                <a:ext cx="1765420" cy="6767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blipFill>
                <a:blip r:embed="rId7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147954" y="2802576"/>
                <a:ext cx="12206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𝑠𝑖𝑛𝑢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954" y="2802576"/>
                <a:ext cx="1220655" cy="400110"/>
              </a:xfrm>
              <a:prstGeom prst="rect">
                <a:avLst/>
              </a:prstGeom>
              <a:blipFill>
                <a:blip r:embed="rId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991596" y="3299361"/>
                <a:ext cx="1395382" cy="676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𝑐𝑜𝑠𝑢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596" y="3299361"/>
                <a:ext cx="1395382" cy="6767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40"/>
          <p:cNvSpPr/>
          <p:nvPr/>
        </p:nvSpPr>
        <p:spPr>
          <a:xfrm>
            <a:off x="3489459" y="2990439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3729956" y="3177406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Arc 42"/>
          <p:cNvSpPr/>
          <p:nvPr/>
        </p:nvSpPr>
        <p:spPr>
          <a:xfrm>
            <a:off x="6183179" y="3012210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6435552" y="3104174"/>
            <a:ext cx="2399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 (we know this result from before)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126675" y="5165767"/>
                <a:ext cx="7698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𝑐𝑜𝑠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675" y="5165767"/>
                <a:ext cx="769890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694711" y="5140038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711" y="5140038"/>
                <a:ext cx="804772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124695" y="5983185"/>
                <a:ext cx="11200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𝑐𝑜𝑠𝑓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695" y="5983185"/>
                <a:ext cx="1120050" cy="400110"/>
              </a:xfrm>
              <a:prstGeom prst="rect">
                <a:avLst/>
              </a:prstGeom>
              <a:blipFill rotWithShape="1">
                <a:blip r:embed="rId1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977740" y="5981206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740" y="5981206"/>
                <a:ext cx="804772" cy="400110"/>
              </a:xfrm>
              <a:prstGeom prst="rect">
                <a:avLst/>
              </a:prstGeom>
              <a:blipFill rotWithShape="1">
                <a:blip r:embed="rId16"/>
                <a:stretch>
                  <a:fillRect l="-758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5349927" y="4601524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5585454" y="5407067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554799" y="4776616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825953" y="5546532"/>
                <a:ext cx="13645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953" y="5546532"/>
                <a:ext cx="1364558" cy="400110"/>
              </a:xfrm>
              <a:prstGeom prst="rect">
                <a:avLst/>
              </a:prstGeom>
              <a:blipFill>
                <a:blip r:embed="rId17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315688" y="3313216"/>
            <a:ext cx="1294411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5080660" y="3311237"/>
            <a:ext cx="1213261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4199907" y="4223658"/>
            <a:ext cx="407719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4779818" y="4221679"/>
            <a:ext cx="407719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4231575" y="5193477"/>
            <a:ext cx="566056" cy="3166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785755" y="5179621"/>
            <a:ext cx="605642" cy="34240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178441" y="1097763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Proof 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74363" y="1643913"/>
                <a:ext cx="1344855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𝑦</m:t>
                    </m:r>
                    <m:r>
                      <a:rPr lang="en-US" sz="1600" i="1">
                        <a:latin typeface="Cambria Math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63" y="1643913"/>
                <a:ext cx="1344855" cy="246221"/>
              </a:xfrm>
              <a:prstGeom prst="rect">
                <a:avLst/>
              </a:prstGeom>
              <a:blipFill>
                <a:blip r:embed="rId18"/>
                <a:stretch>
                  <a:fillRect l="-9050" t="-27500" r="-6335" b="-50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42969" y="2057570"/>
                <a:ext cx="2174185" cy="35458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69" y="2057570"/>
                <a:ext cx="2174185" cy="354584"/>
              </a:xfrm>
              <a:prstGeom prst="rect">
                <a:avLst/>
              </a:prstGeom>
              <a:blipFill>
                <a:blip r:embed="rId19"/>
                <a:stretch>
                  <a:fillRect l="-5602" t="-1724" r="-3081" b="-2069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074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20" grpId="0" animBg="1"/>
      <p:bldP spid="21" grpId="0" animBg="1"/>
      <p:bldP spid="22" grpId="0"/>
      <p:bldP spid="23" grpId="0"/>
      <p:bldP spid="4" grpId="0" animBg="1"/>
      <p:bldP spid="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4" grpId="0"/>
      <p:bldP spid="51" grpId="0"/>
      <p:bldP spid="5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13216" y="1407226"/>
                <a:ext cx="22357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𝑐𝑜𝑠</m:t>
                      </m:r>
                      <m:r>
                        <a:rPr lang="en-US" sz="2800" b="0" i="1" smtClean="0">
                          <a:latin typeface="Cambria Math"/>
                        </a:rPr>
                        <m:t>⁡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216" y="1407226"/>
                <a:ext cx="223574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blipFill>
                <a:blip r:embed="rId5"/>
                <a:stretch>
                  <a:fillRect l="-4059" t="-9091" r="-1107" b="-24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89366" y="4195949"/>
                <a:ext cx="1777858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366" y="4195949"/>
                <a:ext cx="1777858" cy="6767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blipFill>
                <a:blip r:embed="rId7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147954" y="2802576"/>
                <a:ext cx="12533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𝑐𝑜𝑠𝑢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954" y="2802576"/>
                <a:ext cx="1253355" cy="400110"/>
              </a:xfrm>
              <a:prstGeom prst="rect">
                <a:avLst/>
              </a:prstGeom>
              <a:blipFill>
                <a:blip r:embed="rId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991596" y="3299361"/>
                <a:ext cx="1574534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=−</m:t>
                      </m:r>
                      <m:r>
                        <a:rPr lang="en-US" sz="2000" b="0" i="1" smtClean="0">
                          <a:latin typeface="Cambria Math"/>
                        </a:rPr>
                        <m:t>𝑠𝑖𝑛𝑢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596" y="3299361"/>
                <a:ext cx="1574534" cy="6767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40"/>
          <p:cNvSpPr/>
          <p:nvPr/>
        </p:nvSpPr>
        <p:spPr>
          <a:xfrm>
            <a:off x="3489459" y="2990439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3729956" y="3177406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Arc 42"/>
          <p:cNvSpPr/>
          <p:nvPr/>
        </p:nvSpPr>
        <p:spPr>
          <a:xfrm>
            <a:off x="6408809" y="3024085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6661182" y="3116049"/>
            <a:ext cx="2399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 (we know this result from before)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126675" y="5165767"/>
                <a:ext cx="9366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</a:rPr>
                        <m:t>𝑠𝑖𝑛𝑢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675" y="5165767"/>
                <a:ext cx="936603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825340" y="5151913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340" y="5151913"/>
                <a:ext cx="804772" cy="400110"/>
              </a:xfrm>
              <a:prstGeom prst="rect">
                <a:avLst/>
              </a:prstGeom>
              <a:blipFill rotWithShape="1">
                <a:blip r:embed="rId13"/>
                <a:stretch>
                  <a:fillRect l="-758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124695" y="5983185"/>
                <a:ext cx="12867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</a:rPr>
                        <m:t>𝑠𝑖𝑛𝑓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695" y="5983185"/>
                <a:ext cx="1286763" cy="400110"/>
              </a:xfrm>
              <a:prstGeom prst="rect">
                <a:avLst/>
              </a:prstGeom>
              <a:blipFill rotWithShape="1">
                <a:blip r:embed="rId1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155870" y="5981206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870" y="5981206"/>
                <a:ext cx="804772" cy="400110"/>
              </a:xfrm>
              <a:prstGeom prst="rect">
                <a:avLst/>
              </a:prstGeom>
              <a:blipFill rotWithShape="1">
                <a:blip r:embed="rId16"/>
                <a:stretch>
                  <a:fillRect l="-758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5480556" y="4601524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5751709" y="5430817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685428" y="4776616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992208" y="5570282"/>
                <a:ext cx="13645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208" y="5570282"/>
                <a:ext cx="1364558" cy="400110"/>
              </a:xfrm>
              <a:prstGeom prst="rect">
                <a:avLst/>
              </a:prstGeom>
              <a:blipFill>
                <a:blip r:embed="rId17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315688" y="3313216"/>
            <a:ext cx="1294411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5080660" y="3311237"/>
            <a:ext cx="1427018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4199907" y="4223658"/>
            <a:ext cx="407719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4779818" y="4221679"/>
            <a:ext cx="407719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4231574" y="5165766"/>
            <a:ext cx="767937" cy="3443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928259" y="5179621"/>
            <a:ext cx="593767" cy="34240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178441" y="1097763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Proof 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74363" y="1643913"/>
                <a:ext cx="1365695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𝑦</m:t>
                    </m:r>
                    <m:r>
                      <a:rPr lang="en-US" sz="1600" i="1">
                        <a:latin typeface="Cambria Math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63" y="1643913"/>
                <a:ext cx="1365695" cy="246221"/>
              </a:xfrm>
              <a:prstGeom prst="rect">
                <a:avLst/>
              </a:prstGeom>
              <a:blipFill>
                <a:blip r:embed="rId18"/>
                <a:stretch>
                  <a:fillRect l="-8929" t="-27500" r="-6250" b="-50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42969" y="2057570"/>
                <a:ext cx="2307235" cy="35458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69" y="2057570"/>
                <a:ext cx="2307235" cy="354584"/>
              </a:xfrm>
              <a:prstGeom prst="rect">
                <a:avLst/>
              </a:prstGeom>
              <a:blipFill>
                <a:blip r:embed="rId19"/>
                <a:stretch>
                  <a:fillRect l="-5277" t="-1724" r="-2902" b="-2069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572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20" grpId="0" animBg="1"/>
      <p:bldP spid="21" grpId="0" animBg="1"/>
      <p:bldP spid="22" grpId="0"/>
      <p:bldP spid="23" grpId="0"/>
      <p:bldP spid="4" grpId="0" animBg="1"/>
      <p:bldP spid="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4" grpId="0"/>
      <p:bldP spid="51" grpId="0"/>
      <p:bldP spid="5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4334" y="2190655"/>
            <a:ext cx="797846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Exercise 9D</a:t>
            </a:r>
          </a:p>
        </p:txBody>
      </p:sp>
    </p:spTree>
    <p:extLst>
      <p:ext uri="{BB962C8B-B14F-4D97-AF65-F5344CB8AC3E}">
        <p14:creationId xmlns:p14="http://schemas.microsoft.com/office/powerpoint/2010/main" val="51035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The product rule is used when we have 2 functions multiplied together. For example: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Don’t confuse this with the chain rule, where we have a function of a function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You also should hopefully remember this!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64906" y="2509935"/>
                <a:ext cx="23731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𝑔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906" y="2509935"/>
                <a:ext cx="237315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313923" y="3956179"/>
                <a:ext cx="22066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𝑔</m:t>
                          </m:r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923" y="3956179"/>
                <a:ext cx="220669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366796" y="5769429"/>
                <a:ext cx="3004797" cy="629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796" y="5769429"/>
                <a:ext cx="3004797" cy="6298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080588" y="5279572"/>
                <a:ext cx="11513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>
                  <a:latin typeface="Bodoni MT Black" panose="02070A03080606020203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588" y="5279572"/>
                <a:ext cx="1151341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699588" y="5279572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If: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604796" y="5921829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223726" y="5769428"/>
                <a:ext cx="3246658" cy="629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′(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726" y="5769428"/>
                <a:ext cx="3246658" cy="6298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93906" y="2509935"/>
                <a:ext cx="13530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𝑢𝑣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906" y="2509935"/>
                <a:ext cx="135306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470779" y="2443065"/>
                <a:ext cx="2362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are both functions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779" y="2443065"/>
                <a:ext cx="2362200" cy="646331"/>
              </a:xfrm>
              <a:prstGeom prst="rect">
                <a:avLst/>
              </a:prstGeom>
              <a:blipFill>
                <a:blip r:embed="rId9"/>
                <a:stretch>
                  <a:fillRect l="-1546" t="-4717" r="-1289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9D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65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29" grpId="0"/>
      <p:bldP spid="29" grpId="1"/>
      <p:bldP spid="31" grpId="0"/>
      <p:bldP spid="4" grpId="0"/>
      <p:bldP spid="33" grpId="0"/>
      <p:bldP spid="34" grpId="0"/>
      <p:bldP spid="35" grpId="0"/>
      <p:bldP spid="3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74644" y="1946988"/>
                <a:ext cx="2564741" cy="5104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𝑓</m:t>
                      </m:r>
                      <m:r>
                        <a:rPr lang="en-US" sz="1400" b="0" i="1" smtClean="0">
                          <a:latin typeface="Cambria Math"/>
                        </a:rPr>
                        <m:t>′(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4644" y="1946988"/>
                <a:ext cx="2564741" cy="510461"/>
              </a:xfrm>
              <a:prstGeom prst="rect">
                <a:avLst/>
              </a:prstGeom>
              <a:blipFill>
                <a:blip r:embed="rId3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85003" y="1515373"/>
                <a:ext cx="9169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𝑓</m:t>
                      </m:r>
                      <m:r>
                        <a:rPr lang="en-US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03" y="1515373"/>
                <a:ext cx="916982" cy="307777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2466393" y="1505339"/>
            <a:ext cx="0" cy="5029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15347" y="3285931"/>
                <a:ext cx="1160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𝑔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47" y="3285931"/>
                <a:ext cx="1160767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2000" y="4495800"/>
                <a:ext cx="10836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𝑓𝑔</m:t>
                      </m:r>
                      <m:r>
                        <a:rPr lang="en-US" b="0" i="1" smtClean="0">
                          <a:latin typeface="Cambria Math"/>
                        </a:rPr>
                        <m:t>)′(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495800"/>
                <a:ext cx="1083695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52400" y="36576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400" dirty="0">
                <a:latin typeface="Comic Sans MS" panose="030F0702030302020204" pitchFamily="66" charset="0"/>
              </a:rPr>
              <a:t>Represents the two multiplied functions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400" y="4876800"/>
            <a:ext cx="2362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400" dirty="0">
                <a:latin typeface="Comic Sans MS" panose="030F0702030302020204" pitchFamily="66" charset="0"/>
              </a:rPr>
              <a:t>Represents the differential of the two multiplied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667000" y="1503784"/>
                <a:ext cx="2275751" cy="451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𝑓</m:t>
                      </m:r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503784"/>
                <a:ext cx="2275751" cy="451727"/>
              </a:xfrm>
              <a:prstGeom prst="rect">
                <a:avLst/>
              </a:prstGeom>
              <a:blipFill>
                <a:blip r:embed="rId7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438400" y="2265784"/>
                <a:ext cx="3429913" cy="450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(</m:t>
                      </m:r>
                      <m:r>
                        <a:rPr lang="en-US" sz="1200" b="0" i="1" smtClean="0">
                          <a:latin typeface="Cambria Math"/>
                        </a:rPr>
                        <m:t>𝑓𝑔</m:t>
                      </m:r>
                      <m:r>
                        <a:rPr lang="en-US" sz="1200" b="0" i="1" smtClean="0">
                          <a:latin typeface="Cambria Math"/>
                        </a:rPr>
                        <m:t>)′(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)−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265784"/>
                <a:ext cx="3429913" cy="450701"/>
              </a:xfrm>
              <a:prstGeom prst="rect">
                <a:avLst/>
              </a:prstGeom>
              <a:blipFill>
                <a:blip r:embed="rId8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38400" y="3027784"/>
                <a:ext cx="5734519" cy="450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(</m:t>
                      </m:r>
                      <m:r>
                        <a:rPr lang="en-US" sz="1200" b="0" i="1" smtClean="0">
                          <a:latin typeface="Cambria Math"/>
                        </a:rPr>
                        <m:t>𝑓𝑔</m:t>
                      </m:r>
                      <m:r>
                        <a:rPr lang="en-US" sz="1200" b="0" i="1" smtClean="0">
                          <a:latin typeface="Cambria Math"/>
                        </a:rPr>
                        <m:t>)′(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)−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027784"/>
                <a:ext cx="5734519" cy="450701"/>
              </a:xfrm>
              <a:prstGeom prst="rect">
                <a:avLst/>
              </a:prstGeom>
              <a:blipFill>
                <a:blip r:embed="rId9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438400" y="3865984"/>
                <a:ext cx="9906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(</m:t>
                      </m:r>
                      <m:r>
                        <a:rPr lang="en-US" sz="1200" b="0" i="1" smtClean="0">
                          <a:latin typeface="Cambria Math"/>
                        </a:rPr>
                        <m:t>𝑓𝑔</m:t>
                      </m:r>
                      <m:r>
                        <a:rPr lang="en-US" sz="1200" b="0" i="1" smtClean="0">
                          <a:latin typeface="Cambria Math"/>
                        </a:rPr>
                        <m:t>)′(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865984"/>
                <a:ext cx="990600" cy="276999"/>
              </a:xfrm>
              <a:prstGeom prst="rect">
                <a:avLst/>
              </a:prstGeom>
              <a:blipFill>
                <a:blip r:embed="rId10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127102" y="3789784"/>
                <a:ext cx="2162963" cy="450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+ 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)−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102" y="3789784"/>
                <a:ext cx="2162963" cy="450701"/>
              </a:xfrm>
              <a:prstGeom prst="rect">
                <a:avLst/>
              </a:prstGeom>
              <a:blipFill>
                <a:blip r:embed="rId11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276600" y="3789784"/>
                <a:ext cx="3016339" cy="450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2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GB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3789784"/>
                <a:ext cx="3016339" cy="450701"/>
              </a:xfrm>
              <a:prstGeom prst="rect">
                <a:avLst/>
              </a:prstGeom>
              <a:blipFill>
                <a:blip r:embed="rId12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438400" y="4627984"/>
                <a:ext cx="9906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(</m:t>
                      </m:r>
                      <m:r>
                        <a:rPr lang="en-US" sz="1200" b="0" i="1" smtClean="0">
                          <a:latin typeface="Cambria Math"/>
                        </a:rPr>
                        <m:t>𝑓𝑔</m:t>
                      </m:r>
                      <m:r>
                        <a:rPr lang="en-US" sz="1200" b="0" i="1" smtClean="0">
                          <a:latin typeface="Cambria Math"/>
                        </a:rPr>
                        <m:t>)′(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627984"/>
                <a:ext cx="990600" cy="276999"/>
              </a:xfrm>
              <a:prstGeom prst="rect">
                <a:avLst/>
              </a:prstGeom>
              <a:blipFill>
                <a:blip r:embed="rId10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591175" y="4551784"/>
                <a:ext cx="1959319" cy="4510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+ 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)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</m:num>
                        <m:den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175" y="4551784"/>
                <a:ext cx="1959319" cy="451086"/>
              </a:xfrm>
              <a:prstGeom prst="rect">
                <a:avLst/>
              </a:prstGeom>
              <a:blipFill>
                <a:blip r:embed="rId13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276600" y="4551784"/>
                <a:ext cx="2466894" cy="4510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2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a:rPr lang="en-GB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4551784"/>
                <a:ext cx="2466894" cy="451086"/>
              </a:xfrm>
              <a:prstGeom prst="rect">
                <a:avLst/>
              </a:prstGeom>
              <a:blipFill>
                <a:blip r:embed="rId14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438400" y="5389984"/>
                <a:ext cx="9906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(</m:t>
                      </m:r>
                      <m:r>
                        <a:rPr lang="en-US" sz="1200" b="0" i="1" smtClean="0">
                          <a:latin typeface="Cambria Math"/>
                        </a:rPr>
                        <m:t>𝑓𝑔</m:t>
                      </m:r>
                      <m:r>
                        <a:rPr lang="en-US" sz="1200" b="0" i="1" smtClean="0">
                          <a:latin typeface="Cambria Math"/>
                        </a:rPr>
                        <m:t>)′(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389984"/>
                <a:ext cx="990600" cy="276999"/>
              </a:xfrm>
              <a:prstGeom prst="rect">
                <a:avLst/>
              </a:prstGeom>
              <a:blipFill>
                <a:blip r:embed="rId10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648200" y="5389984"/>
                <a:ext cx="10537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+  </m:t>
                      </m:r>
                      <m:r>
                        <a:rPr lang="en-US" sz="12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𝑓</m:t>
                      </m:r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389984"/>
                <a:ext cx="1053750" cy="276999"/>
              </a:xfrm>
              <a:prstGeom prst="rect">
                <a:avLst/>
              </a:prstGeom>
              <a:blipFill>
                <a:blip r:embed="rId15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276600" y="5389984"/>
                <a:ext cx="1583703" cy="332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2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sz="120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′(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200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5389984"/>
                <a:ext cx="1583703" cy="33291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438400" y="6075784"/>
                <a:ext cx="9906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(</m:t>
                      </m:r>
                      <m:r>
                        <a:rPr lang="en-US" sz="1200" b="0" i="1" smtClean="0">
                          <a:latin typeface="Cambria Math"/>
                        </a:rPr>
                        <m:t>𝑓𝑔</m:t>
                      </m:r>
                      <m:r>
                        <a:rPr lang="en-US" sz="1200" b="0" i="1" smtClean="0">
                          <a:latin typeface="Cambria Math"/>
                        </a:rPr>
                        <m:t>)′(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6075784"/>
                <a:ext cx="990600" cy="276999"/>
              </a:xfrm>
              <a:prstGeom prst="rect">
                <a:avLst/>
              </a:prstGeom>
              <a:blipFill>
                <a:blip r:embed="rId17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962400" y="6075784"/>
                <a:ext cx="10537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+  </m:t>
                      </m:r>
                      <m:r>
                        <a:rPr lang="en-US" sz="12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𝑓</m:t>
                      </m:r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6075784"/>
                <a:ext cx="1053750" cy="276999"/>
              </a:xfrm>
              <a:prstGeom prst="rect">
                <a:avLst/>
              </a:prstGeom>
              <a:blipFill>
                <a:blip r:embed="rId18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276600" y="6075784"/>
                <a:ext cx="87286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6075784"/>
                <a:ext cx="872868" cy="276999"/>
              </a:xfrm>
              <a:prstGeom prst="rect">
                <a:avLst/>
              </a:prstGeom>
              <a:blipFill>
                <a:blip r:embed="rId19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37"/>
          <p:cNvSpPr/>
          <p:nvPr/>
        </p:nvSpPr>
        <p:spPr>
          <a:xfrm>
            <a:off x="5727441" y="1743270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5879841" y="174327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The two functions are multiplied together. So are any changes to them.</a:t>
            </a:r>
          </a:p>
        </p:txBody>
      </p:sp>
      <p:sp>
        <p:nvSpPr>
          <p:cNvPr id="40" name="Arc 39"/>
          <p:cNvSpPr/>
          <p:nvPr/>
        </p:nvSpPr>
        <p:spPr>
          <a:xfrm>
            <a:off x="8156510" y="3360576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Arc 40"/>
          <p:cNvSpPr/>
          <p:nvPr/>
        </p:nvSpPr>
        <p:spPr>
          <a:xfrm>
            <a:off x="8010525" y="4066009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c 41"/>
          <p:cNvSpPr/>
          <p:nvPr/>
        </p:nvSpPr>
        <p:spPr>
          <a:xfrm>
            <a:off x="7419975" y="4818484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c 42"/>
          <p:cNvSpPr/>
          <p:nvPr/>
        </p:nvSpPr>
        <p:spPr>
          <a:xfrm>
            <a:off x="5591175" y="5561434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016551" y="2561254"/>
                <a:ext cx="1295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Subtract and add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12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𝑔</m:t>
                      </m:r>
                      <m:d>
                        <m:d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551" y="2561254"/>
                <a:ext cx="1295400" cy="646331"/>
              </a:xfrm>
              <a:prstGeom prst="rect">
                <a:avLst/>
              </a:prstGeom>
              <a:blipFill>
                <a:blip r:embed="rId20"/>
                <a:stretch>
                  <a:fillRect b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>
            <a:off x="7949682" y="2561254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8322907" y="3363686"/>
            <a:ext cx="886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Write as 2 fractions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132406" y="405492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using square brackets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696200" y="4942309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Some of these are differentials!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354722" y="4572092"/>
            <a:ext cx="1255503" cy="448574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215" h="448574">
                <a:moveTo>
                  <a:pt x="0" y="0"/>
                </a:moveTo>
                <a:lnTo>
                  <a:pt x="1311215" y="0"/>
                </a:lnTo>
                <a:lnTo>
                  <a:pt x="1311215" y="448574"/>
                </a:lnTo>
                <a:lnTo>
                  <a:pt x="17253" y="448574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6210300" y="4561309"/>
            <a:ext cx="1235015" cy="448574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215" h="448574">
                <a:moveTo>
                  <a:pt x="0" y="0"/>
                </a:moveTo>
                <a:lnTo>
                  <a:pt x="1311215" y="0"/>
                </a:lnTo>
                <a:lnTo>
                  <a:pt x="1311215" y="448574"/>
                </a:lnTo>
                <a:lnTo>
                  <a:pt x="17253" y="448574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0" y="1954762"/>
            <a:ext cx="2427514" cy="536511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4333874" y="5380459"/>
            <a:ext cx="381001" cy="3048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215" h="448574">
                <a:moveTo>
                  <a:pt x="0" y="0"/>
                </a:moveTo>
                <a:lnTo>
                  <a:pt x="1311215" y="0"/>
                </a:lnTo>
                <a:lnTo>
                  <a:pt x="1311215" y="448574"/>
                </a:lnTo>
                <a:lnTo>
                  <a:pt x="17253" y="448574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5210175" y="5380459"/>
            <a:ext cx="381000" cy="3048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215" h="448574">
                <a:moveTo>
                  <a:pt x="0" y="0"/>
                </a:moveTo>
                <a:lnTo>
                  <a:pt x="1311215" y="0"/>
                </a:lnTo>
                <a:lnTo>
                  <a:pt x="1311215" y="448574"/>
                </a:lnTo>
                <a:lnTo>
                  <a:pt x="17253" y="448574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819775" y="5713834"/>
                <a:ext cx="1752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tends towards 0,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𝛿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775" y="5713834"/>
                <a:ext cx="1752600" cy="461665"/>
              </a:xfrm>
              <a:prstGeom prst="rect">
                <a:avLst/>
              </a:prstGeom>
              <a:blipFill>
                <a:blip r:embed="rId21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Freeform 53"/>
          <p:cNvSpPr/>
          <p:nvPr/>
        </p:nvSpPr>
        <p:spPr>
          <a:xfrm>
            <a:off x="3648075" y="5380459"/>
            <a:ext cx="685800" cy="3048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215" h="448574">
                <a:moveTo>
                  <a:pt x="0" y="0"/>
                </a:moveTo>
                <a:lnTo>
                  <a:pt x="1311215" y="0"/>
                </a:lnTo>
                <a:lnTo>
                  <a:pt x="1311215" y="448574"/>
                </a:lnTo>
                <a:lnTo>
                  <a:pt x="17253" y="448574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3352800" y="6075784"/>
            <a:ext cx="349370" cy="3048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215" h="448574">
                <a:moveTo>
                  <a:pt x="0" y="0"/>
                </a:moveTo>
                <a:lnTo>
                  <a:pt x="1311215" y="0"/>
                </a:lnTo>
                <a:lnTo>
                  <a:pt x="1311215" y="448574"/>
                </a:lnTo>
                <a:lnTo>
                  <a:pt x="17253" y="448574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4954554" y="3027784"/>
            <a:ext cx="2313993" cy="26035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958 w 1312173"/>
              <a:gd name="connsiteY0" fmla="*/ 0 h 448574"/>
              <a:gd name="connsiteX1" fmla="*/ 1312173 w 1312173"/>
              <a:gd name="connsiteY1" fmla="*/ 0 h 448574"/>
              <a:gd name="connsiteX2" fmla="*/ 1312173 w 1312173"/>
              <a:gd name="connsiteY2" fmla="*/ 448574 h 448574"/>
              <a:gd name="connsiteX3" fmla="*/ 0 w 1312173"/>
              <a:gd name="connsiteY3" fmla="*/ 442344 h 448574"/>
              <a:gd name="connsiteX4" fmla="*/ 958 w 1312173"/>
              <a:gd name="connsiteY4" fmla="*/ 0 h 44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2173" h="448574">
                <a:moveTo>
                  <a:pt x="958" y="0"/>
                </a:moveTo>
                <a:lnTo>
                  <a:pt x="1312173" y="0"/>
                </a:lnTo>
                <a:lnTo>
                  <a:pt x="1312173" y="448574"/>
                </a:lnTo>
                <a:lnTo>
                  <a:pt x="0" y="442344"/>
                </a:lnTo>
                <a:cubicBezTo>
                  <a:pt x="319" y="294896"/>
                  <a:pt x="639" y="147448"/>
                  <a:pt x="958" y="0"/>
                </a:cubicBez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>
            <a:off x="6192417" y="2942253"/>
            <a:ext cx="0" cy="381000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 57"/>
          <p:cNvSpPr/>
          <p:nvPr/>
        </p:nvSpPr>
        <p:spPr>
          <a:xfrm>
            <a:off x="3679372" y="3799115"/>
            <a:ext cx="685800" cy="2286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215" h="448574">
                <a:moveTo>
                  <a:pt x="0" y="0"/>
                </a:moveTo>
                <a:lnTo>
                  <a:pt x="1311215" y="0"/>
                </a:lnTo>
                <a:lnTo>
                  <a:pt x="1311215" y="448574"/>
                </a:lnTo>
                <a:lnTo>
                  <a:pt x="17253" y="448574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5181600" y="3800475"/>
            <a:ext cx="678024" cy="22724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215" h="448574">
                <a:moveTo>
                  <a:pt x="0" y="0"/>
                </a:moveTo>
                <a:lnTo>
                  <a:pt x="1311215" y="0"/>
                </a:lnTo>
                <a:lnTo>
                  <a:pt x="1311215" y="448574"/>
                </a:lnTo>
                <a:lnTo>
                  <a:pt x="17253" y="448574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3667125" y="4561309"/>
            <a:ext cx="685800" cy="2286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215" h="448574">
                <a:moveTo>
                  <a:pt x="0" y="0"/>
                </a:moveTo>
                <a:lnTo>
                  <a:pt x="1311215" y="0"/>
                </a:lnTo>
                <a:lnTo>
                  <a:pt x="1311215" y="448574"/>
                </a:lnTo>
                <a:lnTo>
                  <a:pt x="17253" y="448574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7038975" y="3789784"/>
            <a:ext cx="381000" cy="2286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215" h="448574">
                <a:moveTo>
                  <a:pt x="0" y="0"/>
                </a:moveTo>
                <a:lnTo>
                  <a:pt x="1311215" y="0"/>
                </a:lnTo>
                <a:lnTo>
                  <a:pt x="1311215" y="448574"/>
                </a:lnTo>
                <a:lnTo>
                  <a:pt x="17253" y="448574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7800975" y="3799309"/>
            <a:ext cx="381000" cy="2286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215" h="448574">
                <a:moveTo>
                  <a:pt x="0" y="0"/>
                </a:moveTo>
                <a:lnTo>
                  <a:pt x="1311215" y="0"/>
                </a:lnTo>
                <a:lnTo>
                  <a:pt x="1311215" y="448574"/>
                </a:lnTo>
                <a:lnTo>
                  <a:pt x="17253" y="448574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5848350" y="4570834"/>
            <a:ext cx="381000" cy="2286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215" h="448574">
                <a:moveTo>
                  <a:pt x="0" y="0"/>
                </a:moveTo>
                <a:lnTo>
                  <a:pt x="1311215" y="0"/>
                </a:lnTo>
                <a:lnTo>
                  <a:pt x="1311215" y="448574"/>
                </a:lnTo>
                <a:lnTo>
                  <a:pt x="17253" y="448574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9D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92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9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0" grpId="0"/>
      <p:bldP spid="32" grpId="0"/>
      <p:bldP spid="34" grpId="0"/>
      <p:bldP spid="35" grpId="0"/>
      <p:bldP spid="36" grpId="0"/>
      <p:bldP spid="37" grpId="0"/>
      <p:bldP spid="38" grpId="0" animBg="1"/>
      <p:bldP spid="39" grpId="0"/>
      <p:bldP spid="40" grpId="0" animBg="1"/>
      <p:bldP spid="41" grpId="0" animBg="1"/>
      <p:bldP spid="42" grpId="0" animBg="1"/>
      <p:bldP spid="43" grpId="0" animBg="1"/>
      <p:bldP spid="44" grpId="0"/>
      <p:bldP spid="45" grpId="0" animBg="1"/>
      <p:bldP spid="46" grpId="0"/>
      <p:bldP spid="47" grpId="0"/>
      <p:bldP spid="48" grpId="0"/>
      <p:bldP spid="10" grpId="0" animBg="1"/>
      <p:bldP spid="10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514975" y="2609850"/>
                <a:ext cx="2186176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20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2000" i="1">
                          <a:latin typeface="Cambria Math"/>
                        </a:rPr>
                        <m:t>=</m:t>
                      </m:r>
                      <m:r>
                        <a:rPr lang="en-GB" sz="20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20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2000" b="0" i="1" smtClean="0">
                          <a:latin typeface="Cambria Math"/>
                        </a:rPr>
                        <m:t>+</m:t>
                      </m:r>
                      <m:r>
                        <a:rPr lang="en-GB" sz="20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20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975" y="2609850"/>
                <a:ext cx="2186176" cy="6767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72175" y="1924050"/>
                <a:ext cx="14162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2000" b="0" dirty="0"/>
                  <a:t> 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𝑦</m:t>
                    </m:r>
                    <m:r>
                      <a:rPr lang="en-GB" sz="2000" i="1">
                        <a:latin typeface="Cambria Math"/>
                      </a:rPr>
                      <m:t>=</m:t>
                    </m:r>
                    <m:r>
                      <a:rPr lang="en-GB" sz="2000" i="1">
                        <a:latin typeface="Cambria Math"/>
                      </a:rPr>
                      <m:t>𝑢𝑣</m:t>
                    </m:r>
                  </m:oMath>
                </a14:m>
                <a:endParaRPr lang="en-GB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175" y="1924050"/>
                <a:ext cx="1416222" cy="400110"/>
              </a:xfrm>
              <a:prstGeom prst="rect">
                <a:avLst/>
              </a:prstGeom>
              <a:blipFill>
                <a:blip r:embed="rId4"/>
                <a:stretch>
                  <a:fillRect l="-4741" t="-10769" b="-261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62000" y="2590800"/>
                <a:ext cx="336515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20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2000" i="1">
                          <a:latin typeface="Cambria Math"/>
                        </a:rPr>
                        <m:t>=</m:t>
                      </m:r>
                      <m:r>
                        <a:rPr lang="en-US" sz="200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𝑔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)+</m:t>
                      </m:r>
                      <m:r>
                        <a:rPr lang="en-US" sz="20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590800"/>
                <a:ext cx="3365152" cy="6767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71600" y="1905000"/>
                <a:ext cx="21907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𝑦</m:t>
                    </m:r>
                    <m:r>
                      <a:rPr lang="en-GB" sz="2000" i="1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𝑔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905000"/>
                <a:ext cx="2190793" cy="400110"/>
              </a:xfrm>
              <a:prstGeom prst="rect">
                <a:avLst/>
              </a:prstGeom>
              <a:blipFill>
                <a:blip r:embed="rId6"/>
                <a:stretch>
                  <a:fillRect l="-2786" t="-9231" r="-836" b="-261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81650" y="3657600"/>
                <a:ext cx="21907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mic Sans MS" panose="030F0702030302020204" pitchFamily="66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>
                    <a:latin typeface="Comic Sans MS" panose="030F0702030302020204" pitchFamily="66" charset="0"/>
                  </a:rPr>
                  <a:t> are both functions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>
                    <a:latin typeface="Comic Sans MS" panose="030F0702030302020204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650" y="3657600"/>
                <a:ext cx="2190750" cy="646331"/>
              </a:xfrm>
              <a:prstGeom prst="rect">
                <a:avLst/>
              </a:prstGeom>
              <a:blipFill>
                <a:blip r:embed="rId7"/>
                <a:stretch>
                  <a:fillRect t="-3774" r="-1393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85800" y="4724400"/>
            <a:ext cx="76386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You can use either of these notations!</a:t>
            </a:r>
          </a:p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You </a:t>
            </a:r>
            <a:r>
              <a:rPr lang="en-US" sz="3200" u="sng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do not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get given this on exams…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9D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65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7" grpId="0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the product rule to differentiate functions which are multiplied together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GB" sz="1600" dirty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306705"/>
                <a:ext cx="2415469" cy="50135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US" sz="140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𝑔</m:t>
                      </m:r>
                      <m:r>
                        <a:rPr lang="en-US" sz="1400" b="0" i="1" smtClean="0">
                          <a:latin typeface="Cambria Math"/>
                        </a:rPr>
                        <m:t>′(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)+</m:t>
                      </m:r>
                      <m:r>
                        <a:rPr lang="en-US" sz="14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𝑓</m:t>
                      </m:r>
                      <m:r>
                        <a:rPr lang="en-US" sz="1400" b="0" i="1" smtClean="0">
                          <a:latin typeface="Cambria Math"/>
                        </a:rPr>
                        <m:t>′(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6705"/>
                <a:ext cx="2415469" cy="5013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0"/>
                <a:ext cx="158908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/>
                      </a:rPr>
                      <m:t>𝑔</m:t>
                    </m:r>
                    <m:r>
                      <a:rPr lang="en-US" sz="1400" b="0" i="1" smtClean="0">
                        <a:latin typeface="Cambria Math"/>
                      </a:rPr>
                      <m:t>(</m:t>
                    </m:r>
                    <m:r>
                      <a:rPr lang="en-US" sz="1400" b="0" i="1" smtClean="0">
                        <a:latin typeface="Cambria Math"/>
                      </a:rPr>
                      <m:t>𝑥</m:t>
                    </m:r>
                    <m:r>
                      <a:rPr lang="en-US" sz="14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589089" cy="307777"/>
              </a:xfrm>
              <a:prstGeom prst="rect">
                <a:avLst/>
              </a:prstGeom>
              <a:blipFill>
                <a:blip r:embed="rId4"/>
                <a:stretch>
                  <a:fillRect l="-377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60682" y="308610"/>
                <a:ext cx="1583318" cy="50135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GB" sz="14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682" y="308610"/>
                <a:ext cx="1583318" cy="5013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93007" y="0"/>
                <a:ext cx="1050993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400" b="0" dirty="0"/>
                  <a:t>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r>
                      <a:rPr lang="en-GB" sz="1400" i="1">
                        <a:latin typeface="Cambria Math"/>
                      </a:rPr>
                      <m:t>𝑢𝑣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3007" y="0"/>
                <a:ext cx="1050993" cy="307777"/>
              </a:xfrm>
              <a:prstGeom prst="rect">
                <a:avLst/>
              </a:prstGeom>
              <a:blipFill>
                <a:blip r:embed="rId6"/>
                <a:stretch>
                  <a:fillRect l="-568" t="-1852" b="-1296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7800" y="3696931"/>
                <a:ext cx="3670299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You need to be able to recognize that this is two separate functions multiplied together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A good starting point is to write the functions out separately (as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𝑣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), and then differentiate both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This will give you all the information you need to then use the product rule…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00" y="3696931"/>
                <a:ext cx="3670299" cy="2462213"/>
              </a:xfrm>
              <a:prstGeom prst="rect">
                <a:avLst/>
              </a:prstGeom>
              <a:blipFill>
                <a:blip r:embed="rId7"/>
                <a:stretch>
                  <a:fillRect t="-248" r="-664" b="-17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091838" y="2971067"/>
            <a:ext cx="251312" cy="25277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362200" y="2971067"/>
            <a:ext cx="711200" cy="25277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91000" y="1409700"/>
                <a:ext cx="57041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1409700"/>
                <a:ext cx="570413" cy="215444"/>
              </a:xfrm>
              <a:prstGeom prst="rect">
                <a:avLst/>
              </a:prstGeom>
              <a:blipFill>
                <a:blip r:embed="rId8"/>
                <a:stretch>
                  <a:fillRect l="-4301" r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10300" y="1422400"/>
                <a:ext cx="1010277" cy="240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300" y="1422400"/>
                <a:ext cx="1010277" cy="240835"/>
              </a:xfrm>
              <a:prstGeom prst="rect">
                <a:avLst/>
              </a:prstGeom>
              <a:blipFill>
                <a:blip r:embed="rId9"/>
                <a:stretch>
                  <a:fillRect l="-2424" r="-363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89400" y="1778000"/>
                <a:ext cx="686855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400" y="1778000"/>
                <a:ext cx="686855" cy="409023"/>
              </a:xfrm>
              <a:prstGeom prst="rect">
                <a:avLst/>
              </a:prstGeom>
              <a:blipFill>
                <a:blip r:embed="rId10"/>
                <a:stretch>
                  <a:fillRect l="-6195" t="-1493" r="-3540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108700" y="2286000"/>
                <a:ext cx="1452256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700" y="2286000"/>
                <a:ext cx="1452256" cy="409023"/>
              </a:xfrm>
              <a:prstGeom prst="rect">
                <a:avLst/>
              </a:prstGeom>
              <a:blipFill>
                <a:blip r:embed="rId11"/>
                <a:stretch>
                  <a:fillRect l="-2521" r="-420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10300" y="1803400"/>
                <a:ext cx="1124154" cy="311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300" y="1803400"/>
                <a:ext cx="1124154" cy="311945"/>
              </a:xfrm>
              <a:prstGeom prst="rect">
                <a:avLst/>
              </a:prstGeom>
              <a:blipFill>
                <a:blip r:embed="rId12"/>
                <a:stretch>
                  <a:fillRect l="-2174" r="-1087"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543800" y="2400300"/>
                <a:ext cx="28847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2400300"/>
                <a:ext cx="288477" cy="215444"/>
              </a:xfrm>
              <a:prstGeom prst="rect">
                <a:avLst/>
              </a:prstGeom>
              <a:blipFill>
                <a:blip r:embed="rId13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108700" y="2832100"/>
                <a:ext cx="1452257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700" y="2832100"/>
                <a:ext cx="1452257" cy="409023"/>
              </a:xfrm>
              <a:prstGeom prst="rect">
                <a:avLst/>
              </a:prstGeom>
              <a:blipFill>
                <a:blip r:embed="rId14"/>
                <a:stretch>
                  <a:fillRect l="-2521" t="-1493" r="-420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4762241" y="1527370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4876541" y="1612900"/>
            <a:ext cx="1257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24" name="Arc 23"/>
          <p:cNvSpPr/>
          <p:nvPr/>
        </p:nvSpPr>
        <p:spPr>
          <a:xfrm>
            <a:off x="7302241" y="1552770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7886441" y="1968500"/>
            <a:ext cx="1257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 using the chain rule</a:t>
            </a:r>
          </a:p>
        </p:txBody>
      </p:sp>
      <p:sp>
        <p:nvSpPr>
          <p:cNvPr id="26" name="Arc 25"/>
          <p:cNvSpPr/>
          <p:nvPr/>
        </p:nvSpPr>
        <p:spPr>
          <a:xfrm>
            <a:off x="7734041" y="2048070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/>
          <p:cNvSpPr/>
          <p:nvPr/>
        </p:nvSpPr>
        <p:spPr>
          <a:xfrm>
            <a:off x="7734041" y="2594170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7886441" y="2679700"/>
            <a:ext cx="813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353041" y="1524000"/>
            <a:ext cx="1282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Rewrite as a power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398382" y="4055110"/>
                <a:ext cx="1583318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GB" sz="14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382" y="4055110"/>
                <a:ext cx="1583318" cy="501356"/>
              </a:xfrm>
              <a:prstGeom prst="rect">
                <a:avLst/>
              </a:prstGeom>
              <a:blipFill>
                <a:blip r:embed="rId15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4076700" y="3442931"/>
            <a:ext cx="455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Now we can replace all terms in the product rule…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411082" y="4702810"/>
                <a:ext cx="630364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082" y="4702810"/>
                <a:ext cx="630364" cy="501356"/>
              </a:xfrm>
              <a:prstGeom prst="rect">
                <a:avLst/>
              </a:prstGeom>
              <a:blipFill>
                <a:blip r:embed="rId16"/>
                <a:stretch>
                  <a:fillRect b="-120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855582" y="4817110"/>
                <a:ext cx="57535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582" y="4817110"/>
                <a:ext cx="575350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198482" y="4677410"/>
                <a:ext cx="1414041" cy="57637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482" y="4677410"/>
                <a:ext cx="1414041" cy="57637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379582" y="4804410"/>
                <a:ext cx="412292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 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582" y="4804410"/>
                <a:ext cx="412292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537844" y="4706362"/>
                <a:ext cx="971355" cy="404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844" y="4706362"/>
                <a:ext cx="971355" cy="40427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299844" y="4807962"/>
                <a:ext cx="57323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844" y="4807962"/>
                <a:ext cx="573234" cy="307777"/>
              </a:xfrm>
              <a:prstGeom prst="rect">
                <a:avLst/>
              </a:prstGeom>
              <a:blipFill>
                <a:blip r:embed="rId2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4038600" y="5919431"/>
            <a:ext cx="4914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We can do some rearranging here (it would be good for you to practice this as it can help simplify expressions!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Arc 39"/>
          <p:cNvSpPr/>
          <p:nvPr/>
        </p:nvSpPr>
        <p:spPr>
          <a:xfrm>
            <a:off x="7734041" y="4381500"/>
            <a:ext cx="228859" cy="5969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7899141" y="4241800"/>
            <a:ext cx="12448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Sub in expressions from above</a:t>
            </a:r>
          </a:p>
        </p:txBody>
      </p:sp>
      <p:sp>
        <p:nvSpPr>
          <p:cNvPr id="44" name="Freeform 43"/>
          <p:cNvSpPr/>
          <p:nvPr/>
        </p:nvSpPr>
        <p:spPr>
          <a:xfrm>
            <a:off x="4914900" y="4189963"/>
            <a:ext cx="203200" cy="255038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4991100" y="4864100"/>
            <a:ext cx="279400" cy="2159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5092700" y="4089400"/>
            <a:ext cx="254000" cy="4318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5321300" y="4711700"/>
            <a:ext cx="1143000" cy="5207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5499100" y="4202663"/>
            <a:ext cx="165100" cy="255037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6642100" y="4749800"/>
            <a:ext cx="787400" cy="3556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5638800" y="4088363"/>
            <a:ext cx="254000" cy="445537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7442200" y="4824963"/>
            <a:ext cx="317500" cy="280437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4178300" y="1370563"/>
            <a:ext cx="584200" cy="280437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4076700" y="1738863"/>
            <a:ext cx="736600" cy="496337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6184900" y="1778001"/>
            <a:ext cx="1168400" cy="3556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6108700" y="2767563"/>
            <a:ext cx="1473200" cy="521737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411082" y="5299710"/>
                <a:ext cx="630364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082" y="5299710"/>
                <a:ext cx="630364" cy="501356"/>
              </a:xfrm>
              <a:prstGeom prst="rect">
                <a:avLst/>
              </a:prstGeom>
              <a:blipFill>
                <a:blip r:embed="rId16"/>
                <a:stretch>
                  <a:fillRect b="-120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72050" y="5321300"/>
                <a:ext cx="1199367" cy="4308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050" y="5321300"/>
                <a:ext cx="1199367" cy="430824"/>
              </a:xfrm>
              <a:prstGeom prst="rect">
                <a:avLst/>
              </a:prstGeom>
              <a:blipFill>
                <a:blip r:embed="rId22"/>
                <a:stretch>
                  <a:fillRect l="-3061" r="-1020" b="-11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6067944" y="5315962"/>
                <a:ext cx="1347100" cy="404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+ 2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944" y="5315962"/>
                <a:ext cx="1347100" cy="40427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7721341" y="5143500"/>
            <a:ext cx="1244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p:sp>
        <p:nvSpPr>
          <p:cNvPr id="60" name="Arc 59"/>
          <p:cNvSpPr/>
          <p:nvPr/>
        </p:nvSpPr>
        <p:spPr>
          <a:xfrm>
            <a:off x="7683241" y="5003800"/>
            <a:ext cx="241559" cy="5715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49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1" grpId="0" animBg="1"/>
      <p:bldP spid="11" grpId="1" animBg="1"/>
      <p:bldP spid="4" grpId="0"/>
      <p:bldP spid="13" grpId="0"/>
      <p:bldP spid="14" grpId="0"/>
      <p:bldP spid="15" grpId="0"/>
      <p:bldP spid="16" grpId="0"/>
      <p:bldP spid="17" grpId="0"/>
      <p:bldP spid="18" grpId="0"/>
      <p:bldP spid="20" grpId="0" animBg="1"/>
      <p:bldP spid="21" grpId="0"/>
      <p:bldP spid="24" grpId="0" animBg="1"/>
      <p:bldP spid="25" grpId="0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9" grpId="0"/>
      <p:bldP spid="37" grpId="0"/>
      <p:bldP spid="38" grpId="0"/>
      <p:bldP spid="40" grpId="0" animBg="1"/>
      <p:bldP spid="43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/>
      <p:bldP spid="10" grpId="0"/>
      <p:bldP spid="58" grpId="0"/>
      <p:bldP spid="59" grpId="0"/>
      <p:bldP spid="6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the product rule to differentiate functions which are multiplied together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GB" sz="1600" dirty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306705"/>
                <a:ext cx="2415469" cy="50135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US" sz="140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𝑔</m:t>
                      </m:r>
                      <m:r>
                        <a:rPr lang="en-US" sz="1400" b="0" i="1" smtClean="0">
                          <a:latin typeface="Cambria Math"/>
                        </a:rPr>
                        <m:t>′(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)+</m:t>
                      </m:r>
                      <m:r>
                        <a:rPr lang="en-US" sz="14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𝑓</m:t>
                      </m:r>
                      <m:r>
                        <a:rPr lang="en-US" sz="1400" b="0" i="1" smtClean="0">
                          <a:latin typeface="Cambria Math"/>
                        </a:rPr>
                        <m:t>′(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6705"/>
                <a:ext cx="2415469" cy="5013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0"/>
                <a:ext cx="158908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/>
                      </a:rPr>
                      <m:t>𝑔</m:t>
                    </m:r>
                    <m:r>
                      <a:rPr lang="en-US" sz="1400" b="0" i="1" smtClean="0">
                        <a:latin typeface="Cambria Math"/>
                      </a:rPr>
                      <m:t>(</m:t>
                    </m:r>
                    <m:r>
                      <a:rPr lang="en-US" sz="1400" b="0" i="1" smtClean="0">
                        <a:latin typeface="Cambria Math"/>
                      </a:rPr>
                      <m:t>𝑥</m:t>
                    </m:r>
                    <m:r>
                      <a:rPr lang="en-US" sz="14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589089" cy="307777"/>
              </a:xfrm>
              <a:prstGeom prst="rect">
                <a:avLst/>
              </a:prstGeom>
              <a:blipFill>
                <a:blip r:embed="rId4"/>
                <a:stretch>
                  <a:fillRect l="-377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60682" y="308610"/>
                <a:ext cx="1583318" cy="50135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GB" sz="14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682" y="308610"/>
                <a:ext cx="1583318" cy="5013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93007" y="0"/>
                <a:ext cx="1050993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400" b="0" dirty="0"/>
                  <a:t>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r>
                      <a:rPr lang="en-GB" sz="1400" i="1">
                        <a:latin typeface="Cambria Math"/>
                      </a:rPr>
                      <m:t>𝑢𝑣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3007" y="0"/>
                <a:ext cx="1050993" cy="307777"/>
              </a:xfrm>
              <a:prstGeom prst="rect">
                <a:avLst/>
              </a:prstGeom>
              <a:blipFill>
                <a:blip r:embed="rId6"/>
                <a:stretch>
                  <a:fillRect l="-568" t="-1852" b="-1296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943350" y="1524000"/>
                <a:ext cx="3204275" cy="494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+ 2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350" y="1524000"/>
                <a:ext cx="3204275" cy="494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956050" y="2273300"/>
                <a:ext cx="49494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050" y="2273300"/>
                <a:ext cx="494944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177800" y="3696931"/>
            <a:ext cx="3670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We are going to write this as a single fraction with a common denominator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464050" y="2247900"/>
                <a:ext cx="1335366" cy="540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050" y="2247900"/>
                <a:ext cx="1335366" cy="540148"/>
              </a:xfrm>
              <a:prstGeom prst="rect">
                <a:avLst/>
              </a:prstGeom>
              <a:blipFill>
                <a:blip r:embed="rId9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797550" y="2387600"/>
                <a:ext cx="1434046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+ 2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550" y="2387600"/>
                <a:ext cx="1434046" cy="275268"/>
              </a:xfrm>
              <a:prstGeom prst="rect">
                <a:avLst/>
              </a:prstGeom>
              <a:blipFill>
                <a:blip r:embed="rId10"/>
                <a:stretch>
                  <a:fillRect l="-2128" r="-2979"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968750" y="3035300"/>
                <a:ext cx="49494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750" y="3035300"/>
                <a:ext cx="494944" cy="4675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476750" y="3009900"/>
                <a:ext cx="882998" cy="540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50" y="3009900"/>
                <a:ext cx="882998" cy="540148"/>
              </a:xfrm>
              <a:prstGeom prst="rect">
                <a:avLst/>
              </a:prstGeom>
              <a:blipFill>
                <a:blip r:embed="rId12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378450" y="3149600"/>
                <a:ext cx="1196994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+ 2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450" y="3149600"/>
                <a:ext cx="1196994" cy="275268"/>
              </a:xfrm>
              <a:prstGeom prst="rect">
                <a:avLst/>
              </a:prstGeom>
              <a:blipFill>
                <a:blip r:embed="rId13"/>
                <a:stretch>
                  <a:fillRect l="-2538" r="-3046"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968750" y="3771900"/>
                <a:ext cx="49494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750" y="3771900"/>
                <a:ext cx="494944" cy="4675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476750" y="3746500"/>
                <a:ext cx="882998" cy="540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50" y="3746500"/>
                <a:ext cx="882998" cy="54014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5378450" y="3721100"/>
                <a:ext cx="1953868" cy="5640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450" y="3721100"/>
                <a:ext cx="1953868" cy="5640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968750" y="4483100"/>
                <a:ext cx="49494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750" y="4483100"/>
                <a:ext cx="494944" cy="4675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476750" y="4457700"/>
                <a:ext cx="1607556" cy="540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50" y="4457700"/>
                <a:ext cx="1607556" cy="54014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3968750" y="5130800"/>
                <a:ext cx="49494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750" y="5130800"/>
                <a:ext cx="494944" cy="46750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476750" y="5105400"/>
                <a:ext cx="963534" cy="540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50" y="5105400"/>
                <a:ext cx="963534" cy="54014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968750" y="5854700"/>
                <a:ext cx="49494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750" y="5854700"/>
                <a:ext cx="494944" cy="4675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476750" y="5829300"/>
                <a:ext cx="1033360" cy="515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(15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−4)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50" y="5829300"/>
                <a:ext cx="1033360" cy="51507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Arc 81"/>
          <p:cNvSpPr/>
          <p:nvPr/>
        </p:nvSpPr>
        <p:spPr>
          <a:xfrm>
            <a:off x="7251441" y="1806770"/>
            <a:ext cx="203459" cy="606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extBox 82"/>
          <p:cNvSpPr txBox="1"/>
          <p:nvPr/>
        </p:nvSpPr>
        <p:spPr>
          <a:xfrm>
            <a:off x="7365741" y="1866900"/>
            <a:ext cx="1562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Write each term as a multiplication</a:t>
            </a:r>
          </a:p>
        </p:txBody>
      </p:sp>
      <p:sp>
        <p:nvSpPr>
          <p:cNvPr id="84" name="Arc 83"/>
          <p:cNvSpPr/>
          <p:nvPr/>
        </p:nvSpPr>
        <p:spPr>
          <a:xfrm>
            <a:off x="7200641" y="2530670"/>
            <a:ext cx="203459" cy="606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Arc 84"/>
          <p:cNvSpPr/>
          <p:nvPr/>
        </p:nvSpPr>
        <p:spPr>
          <a:xfrm>
            <a:off x="7302241" y="3368870"/>
            <a:ext cx="203459" cy="606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Arc 85"/>
          <p:cNvSpPr/>
          <p:nvPr/>
        </p:nvSpPr>
        <p:spPr>
          <a:xfrm>
            <a:off x="7251441" y="4067370"/>
            <a:ext cx="216159" cy="6697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Arc 86"/>
          <p:cNvSpPr/>
          <p:nvPr/>
        </p:nvSpPr>
        <p:spPr>
          <a:xfrm>
            <a:off x="5981441" y="4753170"/>
            <a:ext cx="216159" cy="6697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Arc 87"/>
          <p:cNvSpPr/>
          <p:nvPr/>
        </p:nvSpPr>
        <p:spPr>
          <a:xfrm>
            <a:off x="5486141" y="5413570"/>
            <a:ext cx="216159" cy="6697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TextBox 88"/>
          <p:cNvSpPr txBox="1"/>
          <p:nvPr/>
        </p:nvSpPr>
        <p:spPr>
          <a:xfrm>
            <a:off x="7365741" y="2565400"/>
            <a:ext cx="1562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Combine each pair of multiplied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7403841" y="3403600"/>
                <a:ext cx="1740159" cy="582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Multiply the right hand term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841" y="3403600"/>
                <a:ext cx="1740159" cy="5825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90"/>
          <p:cNvSpPr txBox="1"/>
          <p:nvPr/>
        </p:nvSpPr>
        <p:spPr>
          <a:xfrm>
            <a:off x="7403841" y="4089400"/>
            <a:ext cx="1740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Combine terms – the two square roots will cancel out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146541" y="4800600"/>
            <a:ext cx="1740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Expand and simplify the numerator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397241" y="5499100"/>
            <a:ext cx="1740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the numerator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28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64" grpId="0"/>
      <p:bldP spid="65" grpId="0"/>
      <p:bldP spid="66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8" grpId="0"/>
      <p:bldP spid="79" grpId="0"/>
      <p:bldP spid="80" grpId="0"/>
      <p:bldP spid="81" grpId="0"/>
      <p:bldP spid="82" grpId="0" animBg="1"/>
      <p:bldP spid="83" grpId="0"/>
      <p:bldP spid="84" grpId="0" animBg="1"/>
      <p:bldP spid="85" grpId="0" animBg="1"/>
      <p:bldP spid="86" grpId="0" animBg="1"/>
      <p:bldP spid="87" grpId="0" animBg="1"/>
      <p:bldP spid="88" grpId="0" animBg="1"/>
      <p:bldP spid="89" grpId="0"/>
      <p:bldP spid="90" grpId="0"/>
      <p:bldP spid="91" grpId="0"/>
      <p:bldP spid="92" grpId="0"/>
      <p:bldP spid="9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the product rule to differentiate functions which are multiplied together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1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𝐴𝑐𝑜𝑠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𝐵𝑠𝑖𝑛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600" dirty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are constants to be found.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3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306705"/>
                <a:ext cx="2415469" cy="50135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US" sz="140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𝑔</m:t>
                      </m:r>
                      <m:r>
                        <a:rPr lang="en-US" sz="1400" b="0" i="1" smtClean="0">
                          <a:latin typeface="Cambria Math"/>
                        </a:rPr>
                        <m:t>′(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)+</m:t>
                      </m:r>
                      <m:r>
                        <a:rPr lang="en-US" sz="14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𝑓</m:t>
                      </m:r>
                      <m:r>
                        <a:rPr lang="en-US" sz="1400" b="0" i="1" smtClean="0">
                          <a:latin typeface="Cambria Math"/>
                        </a:rPr>
                        <m:t>′(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6705"/>
                <a:ext cx="2415469" cy="5013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0"/>
                <a:ext cx="158908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/>
                      </a:rPr>
                      <m:t>𝑔</m:t>
                    </m:r>
                    <m:r>
                      <a:rPr lang="en-US" sz="1400" b="0" i="1" smtClean="0">
                        <a:latin typeface="Cambria Math"/>
                      </a:rPr>
                      <m:t>(</m:t>
                    </m:r>
                    <m:r>
                      <a:rPr lang="en-US" sz="1400" b="0" i="1" smtClean="0">
                        <a:latin typeface="Cambria Math"/>
                      </a:rPr>
                      <m:t>𝑥</m:t>
                    </m:r>
                    <m:r>
                      <a:rPr lang="en-US" sz="14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589089" cy="307777"/>
              </a:xfrm>
              <a:prstGeom prst="rect">
                <a:avLst/>
              </a:prstGeom>
              <a:blipFill>
                <a:blip r:embed="rId4"/>
                <a:stretch>
                  <a:fillRect l="-377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60682" y="308610"/>
                <a:ext cx="1583318" cy="50135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GB" sz="14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682" y="308610"/>
                <a:ext cx="1583318" cy="5013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93007" y="0"/>
                <a:ext cx="1050993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400" b="0" dirty="0"/>
                  <a:t>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r>
                      <a:rPr lang="en-GB" sz="1400" i="1">
                        <a:latin typeface="Cambria Math"/>
                      </a:rPr>
                      <m:t>𝑢𝑣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3007" y="0"/>
                <a:ext cx="1050993" cy="307777"/>
              </a:xfrm>
              <a:prstGeom prst="rect">
                <a:avLst/>
              </a:prstGeom>
              <a:blipFill>
                <a:blip r:embed="rId6"/>
                <a:stretch>
                  <a:fillRect l="-568" t="-1852" b="-1296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051300" y="1409700"/>
                <a:ext cx="64434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300" y="1409700"/>
                <a:ext cx="644343" cy="215444"/>
              </a:xfrm>
              <a:prstGeom prst="rect">
                <a:avLst/>
              </a:prstGeom>
              <a:blipFill>
                <a:blip r:embed="rId7"/>
                <a:stretch>
                  <a:fillRect l="-3810" r="-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108700" y="1422400"/>
                <a:ext cx="9064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700" y="1422400"/>
                <a:ext cx="906467" cy="215444"/>
              </a:xfrm>
              <a:prstGeom prst="rect">
                <a:avLst/>
              </a:prstGeom>
              <a:blipFill>
                <a:blip r:embed="rId8"/>
                <a:stretch>
                  <a:fillRect l="-2013" r="-2685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949700" y="1778000"/>
                <a:ext cx="847924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700" y="1778000"/>
                <a:ext cx="847924" cy="409023"/>
              </a:xfrm>
              <a:prstGeom prst="rect">
                <a:avLst/>
              </a:prstGeom>
              <a:blipFill>
                <a:blip r:embed="rId9"/>
                <a:stretch>
                  <a:fillRect l="-5036" t="-1493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981700" y="2286000"/>
                <a:ext cx="1300869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700" y="2286000"/>
                <a:ext cx="1300869" cy="409023"/>
              </a:xfrm>
              <a:prstGeom prst="rect">
                <a:avLst/>
              </a:prstGeom>
              <a:blipFill>
                <a:blip r:embed="rId10"/>
                <a:stretch>
                  <a:fillRect l="-935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108700" y="1854200"/>
                <a:ext cx="105240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700" y="1854200"/>
                <a:ext cx="1052403" cy="215444"/>
              </a:xfrm>
              <a:prstGeom prst="rect">
                <a:avLst/>
              </a:prstGeom>
              <a:blipFill>
                <a:blip r:embed="rId11"/>
                <a:stretch>
                  <a:fillRect l="-1734" r="-578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213600" y="2387600"/>
                <a:ext cx="7523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600" y="2387600"/>
                <a:ext cx="752385" cy="215444"/>
              </a:xfrm>
              <a:prstGeom prst="rect">
                <a:avLst/>
              </a:prstGeom>
              <a:blipFill>
                <a:blip r:embed="rId12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007100" y="2832100"/>
                <a:ext cx="1485900" cy="4090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100" y="2832100"/>
                <a:ext cx="1485900" cy="409023"/>
              </a:xfrm>
              <a:prstGeom prst="rect">
                <a:avLst/>
              </a:prstGeom>
              <a:blipFill>
                <a:blip r:embed="rId13"/>
                <a:stretch>
                  <a:fillRect l="-2049" t="-1493" r="-1639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46"/>
          <p:cNvSpPr/>
          <p:nvPr/>
        </p:nvSpPr>
        <p:spPr>
          <a:xfrm>
            <a:off x="4711441" y="1527370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4825741" y="1612900"/>
            <a:ext cx="1257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49" name="Arc 48"/>
          <p:cNvSpPr/>
          <p:nvPr/>
        </p:nvSpPr>
        <p:spPr>
          <a:xfrm>
            <a:off x="7200641" y="1552770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7975600" y="1968500"/>
            <a:ext cx="116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 using the chain rule</a:t>
            </a:r>
          </a:p>
        </p:txBody>
      </p:sp>
      <p:sp>
        <p:nvSpPr>
          <p:cNvPr id="51" name="Arc 50"/>
          <p:cNvSpPr/>
          <p:nvPr/>
        </p:nvSpPr>
        <p:spPr>
          <a:xfrm>
            <a:off x="7861041" y="2048070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Arc 51"/>
          <p:cNvSpPr/>
          <p:nvPr/>
        </p:nvSpPr>
        <p:spPr>
          <a:xfrm>
            <a:off x="7632441" y="2594170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7784841" y="2679700"/>
            <a:ext cx="813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251441" y="1524000"/>
            <a:ext cx="1282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Rewrite as a power</a:t>
            </a:r>
          </a:p>
        </p:txBody>
      </p:sp>
      <p:sp>
        <p:nvSpPr>
          <p:cNvPr id="55" name="Freeform 54"/>
          <p:cNvSpPr/>
          <p:nvPr/>
        </p:nvSpPr>
        <p:spPr>
          <a:xfrm>
            <a:off x="4038600" y="1371600"/>
            <a:ext cx="673100" cy="2794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3937000" y="1738863"/>
            <a:ext cx="863600" cy="496337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6083300" y="1778001"/>
            <a:ext cx="1168400" cy="3556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6007100" y="2767563"/>
            <a:ext cx="1473200" cy="521737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398382" y="3966210"/>
                <a:ext cx="1583318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GB" sz="14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382" y="3966210"/>
                <a:ext cx="1583318" cy="501356"/>
              </a:xfrm>
              <a:prstGeom prst="rect">
                <a:avLst/>
              </a:prstGeom>
              <a:blipFill>
                <a:blip r:embed="rId14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4076700" y="3354031"/>
            <a:ext cx="455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Now we can replace all terms in the product rule…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411082" y="4613910"/>
                <a:ext cx="630364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082" y="4613910"/>
                <a:ext cx="630364" cy="501356"/>
              </a:xfrm>
              <a:prstGeom prst="rect">
                <a:avLst/>
              </a:prstGeom>
              <a:blipFill>
                <a:blip r:embed="rId15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855582" y="4728210"/>
                <a:ext cx="64928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582" y="4728210"/>
                <a:ext cx="649280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236582" y="4728210"/>
                <a:ext cx="1422121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𝑥𝑐𝑜𝑠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e>
                      </m:d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582" y="4728210"/>
                <a:ext cx="1422121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404982" y="4728210"/>
                <a:ext cx="412292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 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982" y="4728210"/>
                <a:ext cx="412292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6563244" y="4731762"/>
                <a:ext cx="89960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244" y="4731762"/>
                <a:ext cx="899605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7236344" y="4731762"/>
                <a:ext cx="73430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344" y="4731762"/>
                <a:ext cx="734304" cy="307777"/>
              </a:xfrm>
              <a:prstGeom prst="rect">
                <a:avLst/>
              </a:prstGeom>
              <a:blipFill>
                <a:blip r:embed="rId20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Arc 95"/>
          <p:cNvSpPr/>
          <p:nvPr/>
        </p:nvSpPr>
        <p:spPr>
          <a:xfrm>
            <a:off x="7822941" y="4292600"/>
            <a:ext cx="228859" cy="5969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TextBox 96"/>
          <p:cNvSpPr txBox="1"/>
          <p:nvPr/>
        </p:nvSpPr>
        <p:spPr>
          <a:xfrm>
            <a:off x="7988041" y="4152900"/>
            <a:ext cx="12448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Sub in expressions from above</a:t>
            </a:r>
          </a:p>
        </p:txBody>
      </p:sp>
      <p:sp>
        <p:nvSpPr>
          <p:cNvPr id="98" name="Freeform 97"/>
          <p:cNvSpPr/>
          <p:nvPr/>
        </p:nvSpPr>
        <p:spPr>
          <a:xfrm>
            <a:off x="4914900" y="4101063"/>
            <a:ext cx="203200" cy="255038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4991100" y="4749800"/>
            <a:ext cx="381000" cy="2413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5092700" y="4000500"/>
            <a:ext cx="254000" cy="4318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5372100" y="4762500"/>
            <a:ext cx="1130300" cy="2286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5499100" y="4113763"/>
            <a:ext cx="165100" cy="255037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6667500" y="4775200"/>
            <a:ext cx="698500" cy="2286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5638800" y="3999463"/>
            <a:ext cx="254000" cy="445537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7366000" y="4761463"/>
            <a:ext cx="457200" cy="229637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4411082" y="5248910"/>
                <a:ext cx="630364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082" y="5248910"/>
                <a:ext cx="630364" cy="501356"/>
              </a:xfrm>
              <a:prstGeom prst="rect">
                <a:avLst/>
              </a:prstGeom>
              <a:blipFill>
                <a:blip r:embed="rId21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4972050" y="5422900"/>
                <a:ext cx="130369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050" y="5422900"/>
                <a:ext cx="1303690" cy="215444"/>
              </a:xfrm>
              <a:prstGeom prst="rect">
                <a:avLst/>
              </a:prstGeom>
              <a:blipFill>
                <a:blip r:embed="rId22"/>
                <a:stretch>
                  <a:fillRect l="-2817" r="-2347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6182244" y="5379462"/>
                <a:ext cx="143641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244" y="5379462"/>
                <a:ext cx="1436419" cy="30777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TextBox 108"/>
          <p:cNvSpPr txBox="1"/>
          <p:nvPr/>
        </p:nvSpPr>
        <p:spPr>
          <a:xfrm>
            <a:off x="7810241" y="5054600"/>
            <a:ext cx="1244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p:sp>
        <p:nvSpPr>
          <p:cNvPr id="110" name="Arc 109"/>
          <p:cNvSpPr/>
          <p:nvPr/>
        </p:nvSpPr>
        <p:spPr>
          <a:xfrm>
            <a:off x="7772141" y="4914900"/>
            <a:ext cx="241559" cy="5715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469901" y="4419600"/>
                <a:ext cx="30099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Compare what we have with what we are aiming for – notice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has been factorised out?</a:t>
                </a: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1" y="4419600"/>
                <a:ext cx="3009900" cy="738664"/>
              </a:xfrm>
              <a:prstGeom prst="rect">
                <a:avLst/>
              </a:prstGeom>
              <a:blipFill>
                <a:blip r:embed="rId24"/>
                <a:stretch>
                  <a:fillRect t="-1653" r="-405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889000" y="3302000"/>
            <a:ext cx="863600" cy="3429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4411082" y="5833110"/>
                <a:ext cx="630364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082" y="5833110"/>
                <a:ext cx="630364" cy="501356"/>
              </a:xfrm>
              <a:prstGeom prst="rect">
                <a:avLst/>
              </a:prstGeom>
              <a:blipFill>
                <a:blip r:embed="rId15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4959350" y="5994400"/>
                <a:ext cx="74584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350" y="5994400"/>
                <a:ext cx="745845" cy="215444"/>
              </a:xfrm>
              <a:prstGeom prst="rect">
                <a:avLst/>
              </a:prstGeom>
              <a:blipFill>
                <a:blip r:embed="rId25"/>
                <a:stretch>
                  <a:fillRect l="-3279" r="-4098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/>
              <p:cNvSpPr/>
              <p:nvPr/>
            </p:nvSpPr>
            <p:spPr>
              <a:xfrm>
                <a:off x="5585344" y="5950962"/>
                <a:ext cx="169238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5" name="Rectangle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344" y="5950962"/>
                <a:ext cx="1692386" cy="307777"/>
              </a:xfrm>
              <a:prstGeom prst="rect">
                <a:avLst/>
              </a:prstGeom>
              <a:blipFill>
                <a:blip r:embed="rId2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7568941" y="5524500"/>
                <a:ext cx="148615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Factorise out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part </a:t>
                </a: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8941" y="5524500"/>
                <a:ext cx="1486159" cy="738664"/>
              </a:xfrm>
              <a:prstGeom prst="rect">
                <a:avLst/>
              </a:prstGeom>
              <a:blipFill>
                <a:blip r:embed="rId27"/>
                <a:stretch>
                  <a:fillRect t="-826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Arc 116"/>
          <p:cNvSpPr/>
          <p:nvPr/>
        </p:nvSpPr>
        <p:spPr>
          <a:xfrm>
            <a:off x="7441941" y="5524500"/>
            <a:ext cx="241559" cy="5715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Freeform 117"/>
          <p:cNvSpPr/>
          <p:nvPr/>
        </p:nvSpPr>
        <p:spPr>
          <a:xfrm>
            <a:off x="5067300" y="5410200"/>
            <a:ext cx="736600" cy="2286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6565900" y="5410200"/>
            <a:ext cx="825500" cy="2159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4940300" y="5981700"/>
            <a:ext cx="787400" cy="2286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0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3" grpId="0"/>
      <p:bldP spid="44" grpId="0"/>
      <p:bldP spid="45" grpId="0"/>
      <p:bldP spid="46" grpId="0"/>
      <p:bldP spid="47" grpId="0" animBg="1"/>
      <p:bldP spid="48" grpId="0"/>
      <p:bldP spid="49" grpId="0" animBg="1"/>
      <p:bldP spid="50" grpId="0"/>
      <p:bldP spid="51" grpId="0" animBg="1"/>
      <p:bldP spid="52" grpId="0" animBg="1"/>
      <p:bldP spid="53" grpId="0"/>
      <p:bldP spid="54" grpId="0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/>
      <p:bldP spid="60" grpId="0"/>
      <p:bldP spid="62" grpId="0"/>
      <p:bldP spid="67" grpId="0"/>
      <p:bldP spid="68" grpId="0"/>
      <p:bldP spid="77" grpId="0"/>
      <p:bldP spid="94" grpId="0"/>
      <p:bldP spid="95" grpId="0"/>
      <p:bldP spid="96" grpId="0" animBg="1"/>
      <p:bldP spid="97" grpId="0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/>
      <p:bldP spid="107" grpId="0"/>
      <p:bldP spid="108" grpId="0"/>
      <p:bldP spid="109" grpId="0"/>
      <p:bldP spid="110" grpId="0" animBg="1"/>
      <p:bldP spid="112" grpId="0"/>
      <p:bldP spid="2" grpId="0" animBg="1"/>
      <p:bldP spid="2" grpId="1" animBg="1"/>
      <p:bldP spid="113" grpId="0"/>
      <p:bldP spid="114" grpId="0"/>
      <p:bldP spid="115" grpId="0"/>
      <p:bldP spid="116" grpId="0"/>
      <p:bldP spid="117" grpId="0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In chapter 5F, you saw the approximations for small angles…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We can use these when differentiating sine and cosine from </a:t>
                </a:r>
                <a:r>
                  <a:rPr lang="en-US" sz="1600" u="sng" dirty="0">
                    <a:latin typeface="Comic Sans MS" pitchFamily="66" charset="0"/>
                    <a:sym typeface="Wingdings" panose="05000000000000000000" pitchFamily="2" charset="2"/>
                  </a:rPr>
                  <a:t>first principles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We also need the expansions for sin and cos that you learnt in chapter 7</a:t>
                </a: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5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0"/>
                <a:ext cx="335874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small and measured in radians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3358740" cy="215444"/>
              </a:xfrm>
              <a:prstGeom prst="rect">
                <a:avLst/>
              </a:prstGeom>
              <a:blipFill>
                <a:blip r:embed="rId3"/>
                <a:stretch>
                  <a:fillRect l="-2883" t="-17949" r="-1802" b="-4102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11402"/>
                <a:ext cx="845809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1402"/>
                <a:ext cx="845809" cy="246221"/>
              </a:xfrm>
              <a:prstGeom prst="rect">
                <a:avLst/>
              </a:prstGeom>
              <a:blipFill>
                <a:blip r:embed="rId4"/>
                <a:stretch>
                  <a:fillRect l="-2098" r="-2098" b="-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46849" y="217691"/>
                <a:ext cx="1324658" cy="49250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49" y="217691"/>
                <a:ext cx="1324658" cy="4925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65397" y="211401"/>
                <a:ext cx="881075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397" y="211401"/>
                <a:ext cx="881075" cy="246221"/>
              </a:xfrm>
              <a:prstGeom prst="rect">
                <a:avLst/>
              </a:prstGeom>
              <a:blipFill>
                <a:blip r:embed="rId6"/>
                <a:stretch>
                  <a:fillRect l="-1342" r="-2013" b="-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blipFill>
                <a:blip r:embed="rId7"/>
                <a:stretch>
                  <a:fillRect r="-1087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blipFill>
                <a:blip r:embed="rId8"/>
                <a:stretch>
                  <a:fillRect l="-435" r="-130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853282" y="1829712"/>
                <a:ext cx="2209707" cy="38260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  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282" y="1829712"/>
                <a:ext cx="2209707" cy="382605"/>
              </a:xfrm>
              <a:prstGeom prst="rect">
                <a:avLst/>
              </a:prstGeom>
              <a:blipFill>
                <a:blip r:embed="rId9"/>
                <a:stretch>
                  <a:fillRect l="-5510" r="-551" b="-1904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73416" y="1398950"/>
                <a:ext cx="3951595" cy="38260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small values of </a:t>
                </a:r>
                <a14:m>
                  <m:oMath xmlns:m="http://schemas.openxmlformats.org/officeDocument/2006/math">
                    <m:r>
                      <a:rPr lang="en-GB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416" y="1398950"/>
                <a:ext cx="3951595" cy="382605"/>
              </a:xfrm>
              <a:prstGeom prst="rect">
                <a:avLst/>
              </a:prstGeom>
              <a:blipFill>
                <a:blip r:embed="rId10"/>
                <a:stretch>
                  <a:fillRect l="-3241" r="-2160" b="-1904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61337" y="2538046"/>
                <a:ext cx="930063" cy="5227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337" y="2538046"/>
                <a:ext cx="930063" cy="5227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49614" y="3241431"/>
                <a:ext cx="1346459" cy="7352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614" y="3241431"/>
                <a:ext cx="1346459" cy="73520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64855" y="4215618"/>
                <a:ext cx="750142" cy="7352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855" y="4215618"/>
                <a:ext cx="750142" cy="73520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841609" y="2985868"/>
                <a:ext cx="2394373" cy="474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  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609" y="2985868"/>
                <a:ext cx="2394373" cy="474938"/>
              </a:xfrm>
              <a:prstGeom prst="rect">
                <a:avLst/>
              </a:prstGeom>
              <a:blipFill>
                <a:blip r:embed="rId14"/>
                <a:stretch>
                  <a:fillRect l="-1272" b="-5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5733757" y="4114800"/>
            <a:ext cx="2023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 numerator</a:t>
            </a:r>
            <a:endParaRPr lang="en-GB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48811" y="5653780"/>
                <a:ext cx="1674305" cy="3745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11" y="5653780"/>
                <a:ext cx="1674305" cy="374526"/>
              </a:xfrm>
              <a:prstGeom prst="rect">
                <a:avLst/>
              </a:prstGeom>
              <a:blipFill>
                <a:blip r:embed="rId15"/>
                <a:stretch>
                  <a:fillRect l="-6452" b="-1212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280095" y="5282418"/>
                <a:ext cx="638315" cy="520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095" y="5282418"/>
                <a:ext cx="638315" cy="52091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/>
          <p:cNvSpPr/>
          <p:nvPr/>
        </p:nvSpPr>
        <p:spPr>
          <a:xfrm flipV="1">
            <a:off x="4994033" y="4739640"/>
            <a:ext cx="294247" cy="795996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5169877" y="4937760"/>
            <a:ext cx="1109003" cy="32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29" name="Arc 28"/>
          <p:cNvSpPr/>
          <p:nvPr/>
        </p:nvSpPr>
        <p:spPr>
          <a:xfrm flipV="1">
            <a:off x="5527433" y="3855720"/>
            <a:ext cx="294247" cy="795996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/>
          <p:cNvSpPr/>
          <p:nvPr/>
        </p:nvSpPr>
        <p:spPr>
          <a:xfrm flipV="1">
            <a:off x="5557913" y="2895600"/>
            <a:ext cx="294247" cy="795996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c 30"/>
          <p:cNvSpPr/>
          <p:nvPr/>
        </p:nvSpPr>
        <p:spPr>
          <a:xfrm flipV="1">
            <a:off x="5009273" y="5593080"/>
            <a:ext cx="294247" cy="795996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291797" y="5791200"/>
                <a:ext cx="23434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this expression will also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797" y="5791200"/>
                <a:ext cx="2343443" cy="523220"/>
              </a:xfrm>
              <a:prstGeom prst="rect">
                <a:avLst/>
              </a:prstGeom>
              <a:blipFill>
                <a:blip r:embed="rId17"/>
                <a:stretch>
                  <a:fillRect t="-2326" r="-1039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295335" y="6227299"/>
                <a:ext cx="42906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335" y="6227299"/>
                <a:ext cx="429065" cy="276999"/>
              </a:xfrm>
              <a:prstGeom prst="rect">
                <a:avLst/>
              </a:prstGeom>
              <a:blipFill>
                <a:blip r:embed="rId18"/>
                <a:stretch>
                  <a:fillRect l="-5714" r="-11429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916651" y="5653780"/>
                <a:ext cx="1827873" cy="36106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651" y="5653780"/>
                <a:ext cx="1827873" cy="361061"/>
              </a:xfrm>
              <a:prstGeom prst="rect">
                <a:avLst/>
              </a:prstGeom>
              <a:blipFill>
                <a:blip r:embed="rId19"/>
                <a:stretch>
                  <a:fillRect l="-5921" r="-1974" b="-1562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185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4" grpId="0"/>
      <p:bldP spid="22" grpId="0"/>
      <p:bldP spid="23" grpId="0"/>
      <p:bldP spid="12" grpId="0"/>
      <p:bldP spid="26" grpId="0"/>
      <p:bldP spid="21" grpId="0"/>
      <p:bldP spid="25" grpId="0" animBg="1"/>
      <p:bldP spid="28" grpId="0"/>
      <p:bldP spid="29" grpId="0" animBg="1"/>
      <p:bldP spid="30" grpId="0" animBg="1"/>
      <p:bldP spid="31" grpId="0" animBg="1"/>
      <p:bldP spid="32" grpId="0"/>
      <p:bldP spid="33" grpId="0"/>
      <p:bldP spid="3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4334" y="2190655"/>
            <a:ext cx="797846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Exercise 9E</a:t>
            </a:r>
          </a:p>
        </p:txBody>
      </p:sp>
    </p:spTree>
    <p:extLst>
      <p:ext uri="{BB962C8B-B14F-4D97-AF65-F5344CB8AC3E}">
        <p14:creationId xmlns:p14="http://schemas.microsoft.com/office/powerpoint/2010/main" val="307545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The quotient rule is used when we have one function divided by another. For example: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endParaRPr lang="en-US" sz="20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76846" y="2817223"/>
                <a:ext cx="1665776" cy="989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846" y="2817223"/>
                <a:ext cx="1665776" cy="9894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96246" y="2893423"/>
                <a:ext cx="1156086" cy="830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246" y="2893423"/>
                <a:ext cx="1156086" cy="8304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39246" y="2969623"/>
                <a:ext cx="2362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(where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are both functions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246" y="2969623"/>
                <a:ext cx="2362200" cy="646331"/>
              </a:xfrm>
              <a:prstGeom prst="rect">
                <a:avLst/>
              </a:prstGeom>
              <a:blipFill>
                <a:blip r:embed="rId5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9E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23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78378" y="2029097"/>
                <a:ext cx="2564741" cy="5104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𝑓</m:t>
                      </m:r>
                      <m:r>
                        <a:rPr lang="en-US" sz="1400" b="0" i="1" smtClean="0">
                          <a:latin typeface="Cambria Math"/>
                        </a:rPr>
                        <m:t>′(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8378" y="2029097"/>
                <a:ext cx="2564741" cy="510461"/>
              </a:xfrm>
              <a:prstGeom prst="rect">
                <a:avLst/>
              </a:prstGeom>
              <a:blipFill>
                <a:blip r:embed="rId3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58877" y="1497955"/>
                <a:ext cx="10213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𝑓</m:t>
                      </m:r>
                      <m:r>
                        <a:rPr lang="en-US" sz="1600" b="0" i="1" smtClean="0">
                          <a:latin typeface="Cambria Math"/>
                        </a:rPr>
                        <m:t>(</m:t>
                      </m:r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77" y="1497955"/>
                <a:ext cx="1021369" cy="338554"/>
              </a:xfrm>
              <a:prstGeom prst="rect">
                <a:avLst/>
              </a:prstGeom>
              <a:blipFill>
                <a:blip r:embed="rId4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2394857" y="1515291"/>
            <a:ext cx="0" cy="5029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24961" y="2932568"/>
                <a:ext cx="705386" cy="669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961" y="2932568"/>
                <a:ext cx="705386" cy="6690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43893" y="4197035"/>
                <a:ext cx="1067985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′(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93" y="4197035"/>
                <a:ext cx="1067985" cy="7146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0" y="3645725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400" dirty="0">
                <a:latin typeface="Comic Sans MS" panose="030F0702030302020204" pitchFamily="66" charset="0"/>
              </a:rPr>
              <a:t>Represents the two divided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52400" y="4985441"/>
                <a:ext cx="219244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400" dirty="0">
                    <a:latin typeface="Comic Sans MS" panose="030F0702030302020204" pitchFamily="66" charset="0"/>
                  </a:rPr>
                  <a:t>Represents the differential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divided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/>
                      </a:rPr>
                      <m:t>𝑔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985441"/>
                <a:ext cx="2192448" cy="738664"/>
              </a:xfrm>
              <a:prstGeom prst="rect">
                <a:avLst/>
              </a:prstGeom>
              <a:blipFill rotWithShape="1">
                <a:blip r:embed="rId7"/>
                <a:stretch>
                  <a:fillRect t="-826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2658951" y="1398638"/>
                <a:ext cx="2227661" cy="450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𝑓</m:t>
                      </m:r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951" y="1398638"/>
                <a:ext cx="2227661" cy="450701"/>
              </a:xfrm>
              <a:prstGeom prst="rect">
                <a:avLst/>
              </a:prstGeom>
              <a:blipFill>
                <a:blip r:embed="rId8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431313" y="2010162"/>
                <a:ext cx="2457660" cy="663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1200" i="1">
                                      <a:latin typeface="Cambria Math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GB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313" y="2010162"/>
                <a:ext cx="2457660" cy="6633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434858" y="2864311"/>
                <a:ext cx="4395755" cy="663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1200" i="1">
                                      <a:latin typeface="Cambria Math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858" y="2864311"/>
                <a:ext cx="4395755" cy="6637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438403" y="3697195"/>
                <a:ext cx="3417923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3" y="3697195"/>
                <a:ext cx="3417923" cy="507318"/>
              </a:xfrm>
              <a:prstGeom prst="rect">
                <a:avLst/>
              </a:prstGeom>
              <a:blipFill>
                <a:blip r:embed="rId11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 flipV="1">
            <a:off x="4629417" y="2903600"/>
            <a:ext cx="648586" cy="14885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4104168" y="3126580"/>
            <a:ext cx="648586" cy="14885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5718089" y="2950990"/>
            <a:ext cx="311889" cy="13468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5880109" y="3137212"/>
            <a:ext cx="311889" cy="13468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271759" y="2869778"/>
            <a:ext cx="1010092" cy="20202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5718395" y="2899447"/>
            <a:ext cx="1010092" cy="20202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4550433" y="3277054"/>
            <a:ext cx="1010092" cy="20202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2421694" y="4441170"/>
                <a:ext cx="5015412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694" y="4441170"/>
                <a:ext cx="5015412" cy="507318"/>
              </a:xfrm>
              <a:prstGeom prst="rect">
                <a:avLst/>
              </a:prstGeom>
              <a:blipFill>
                <a:blip r:embed="rId12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ctangle 74"/>
          <p:cNvSpPr/>
          <p:nvPr/>
        </p:nvSpPr>
        <p:spPr>
          <a:xfrm>
            <a:off x="4573622" y="4484915"/>
            <a:ext cx="1600756" cy="2111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434858" y="5129047"/>
                <a:ext cx="932307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858" y="5129047"/>
                <a:ext cx="932307" cy="50731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181972" y="5139680"/>
                <a:ext cx="2370136" cy="483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2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GB" sz="1200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972" y="5139680"/>
                <a:ext cx="2370136" cy="483466"/>
              </a:xfrm>
              <a:prstGeom prst="rect">
                <a:avLst/>
              </a:prstGeom>
              <a:blipFill>
                <a:blip r:embed="rId14"/>
                <a:stretch>
                  <a:fillRect b="-63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308483" y="5134515"/>
                <a:ext cx="2195601" cy="483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−  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i="1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en-US" sz="1200" i="1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483" y="5134515"/>
                <a:ext cx="2195601" cy="483466"/>
              </a:xfrm>
              <a:prstGeom prst="rect">
                <a:avLst/>
              </a:prstGeom>
              <a:blipFill>
                <a:blip r:embed="rId15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ctangle 79"/>
          <p:cNvSpPr/>
          <p:nvPr/>
        </p:nvSpPr>
        <p:spPr>
          <a:xfrm>
            <a:off x="5595865" y="5166410"/>
            <a:ext cx="1818167" cy="21265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5383214" y="5296091"/>
            <a:ext cx="191386" cy="17012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2427771" y="5823707"/>
                <a:ext cx="932307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771" y="5823707"/>
                <a:ext cx="932307" cy="50731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257110" y="5823708"/>
                <a:ext cx="2106089" cy="483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2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110" y="5823708"/>
                <a:ext cx="2106089" cy="483850"/>
              </a:xfrm>
              <a:prstGeom prst="rect">
                <a:avLst/>
              </a:prstGeom>
              <a:blipFill>
                <a:blip r:embed="rId17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5210563" y="5825326"/>
                <a:ext cx="2000228" cy="483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−  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</m:num>
                        <m:den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en-US" sz="1200" i="1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563" y="5825326"/>
                <a:ext cx="2000228" cy="483850"/>
              </a:xfrm>
              <a:prstGeom prst="rect">
                <a:avLst/>
              </a:prstGeom>
              <a:blipFill>
                <a:blip r:embed="rId18"/>
                <a:stretch>
                  <a:fillRect b="-63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Arc 84"/>
          <p:cNvSpPr/>
          <p:nvPr/>
        </p:nvSpPr>
        <p:spPr>
          <a:xfrm>
            <a:off x="4796602" y="1664603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TextBox 85"/>
          <p:cNvSpPr txBox="1"/>
          <p:nvPr/>
        </p:nvSpPr>
        <p:spPr>
          <a:xfrm>
            <a:off x="5065959" y="1685868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The two functions are divided together. So are any changes to them.</a:t>
            </a:r>
          </a:p>
        </p:txBody>
      </p:sp>
      <p:sp>
        <p:nvSpPr>
          <p:cNvPr id="87" name="Arc 86"/>
          <p:cNvSpPr/>
          <p:nvPr/>
        </p:nvSpPr>
        <p:spPr>
          <a:xfrm>
            <a:off x="6703273" y="2575762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Arc 87"/>
          <p:cNvSpPr/>
          <p:nvPr/>
        </p:nvSpPr>
        <p:spPr>
          <a:xfrm>
            <a:off x="6642110" y="3277207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Arc 88"/>
          <p:cNvSpPr/>
          <p:nvPr/>
        </p:nvSpPr>
        <p:spPr>
          <a:xfrm>
            <a:off x="7261228" y="3975716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Arc 89"/>
          <p:cNvSpPr/>
          <p:nvPr/>
        </p:nvSpPr>
        <p:spPr>
          <a:xfrm>
            <a:off x="7318746" y="4666528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Arc 90"/>
          <p:cNvSpPr/>
          <p:nvPr/>
        </p:nvSpPr>
        <p:spPr>
          <a:xfrm>
            <a:off x="7348517" y="5399870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6845039" y="2713987"/>
                <a:ext cx="18961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Multiply all terms by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𝑔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039" y="2713987"/>
                <a:ext cx="1896141" cy="461665"/>
              </a:xfrm>
              <a:prstGeom prst="rect">
                <a:avLst/>
              </a:prstGeom>
              <a:blipFill>
                <a:blip r:embed="rId19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/>
          <p:cNvSpPr txBox="1"/>
          <p:nvPr/>
        </p:nvSpPr>
        <p:spPr>
          <a:xfrm>
            <a:off x="6847672" y="3372901"/>
            <a:ext cx="164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 fractions on the numerator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7349832" y="4092675"/>
                <a:ext cx="1648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Subtract and add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𝑔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9832" y="4092675"/>
                <a:ext cx="1648048" cy="461665"/>
              </a:xfrm>
              <a:prstGeom prst="rect">
                <a:avLst/>
              </a:prstGeom>
              <a:blipFill>
                <a:blip r:embed="rId20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/>
          <p:cNvSpPr txBox="1"/>
          <p:nvPr/>
        </p:nvSpPr>
        <p:spPr>
          <a:xfrm>
            <a:off x="7489270" y="4664605"/>
            <a:ext cx="1733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Write as 2 separate fractions, the first </a:t>
            </a:r>
            <a:r>
              <a:rPr lang="en-US" sz="1200" u="sng" dirty="0">
                <a:solidFill>
                  <a:srgbClr val="FF0000"/>
                </a:solidFill>
                <a:latin typeface="Comic Sans MS" pitchFamily="66" charset="0"/>
              </a:rPr>
              <a:t>subtract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the second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536358" y="5524400"/>
            <a:ext cx="131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the numerators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682568" y="5829201"/>
            <a:ext cx="322796" cy="23120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/>
          <p:cNvSpPr/>
          <p:nvPr/>
        </p:nvSpPr>
        <p:spPr>
          <a:xfrm>
            <a:off x="4249021" y="5147162"/>
            <a:ext cx="322796" cy="23120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/>
          <p:cNvSpPr/>
          <p:nvPr/>
        </p:nvSpPr>
        <p:spPr>
          <a:xfrm>
            <a:off x="5045855" y="5153892"/>
            <a:ext cx="322796" cy="23120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/>
          <p:cNvSpPr/>
          <p:nvPr/>
        </p:nvSpPr>
        <p:spPr>
          <a:xfrm>
            <a:off x="5518889" y="5846223"/>
            <a:ext cx="322796" cy="23120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/>
          <p:cNvSpPr/>
          <p:nvPr/>
        </p:nvSpPr>
        <p:spPr>
          <a:xfrm>
            <a:off x="5603204" y="5155475"/>
            <a:ext cx="322796" cy="23120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/>
          <p:cNvSpPr/>
          <p:nvPr/>
        </p:nvSpPr>
        <p:spPr>
          <a:xfrm>
            <a:off x="6747591" y="5147955"/>
            <a:ext cx="322796" cy="23120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/>
          <p:cNvCxnSpPr/>
          <p:nvPr/>
        </p:nvCxnSpPr>
        <p:spPr>
          <a:xfrm>
            <a:off x="5396559" y="4377640"/>
            <a:ext cx="0" cy="381000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389088" y="4460815"/>
            <a:ext cx="1998920" cy="23391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6165669" y="4725668"/>
            <a:ext cx="1393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0000FF"/>
                </a:solidFill>
                <a:latin typeface="Comic Sans MS" pitchFamily="66" charset="0"/>
              </a:rPr>
              <a:t>(terms swapped around, and swapped sign)</a:t>
            </a:r>
            <a:endParaRPr lang="en-GB" sz="8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1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9" grpId="0"/>
      <p:bldP spid="18" grpId="0"/>
      <p:bldP spid="65" grpId="0"/>
      <p:bldP spid="66" grpId="0"/>
      <p:bldP spid="67" grpId="0"/>
      <p:bldP spid="68" grpId="0"/>
      <p:bldP spid="7" grpId="0" animBg="1"/>
      <p:bldP spid="7" grpId="1" animBg="1"/>
      <p:bldP spid="72" grpId="0" animBg="1"/>
      <p:bldP spid="72" grpId="1" animBg="1"/>
      <p:bldP spid="73" grpId="0" animBg="1"/>
      <p:bldP spid="73" grpId="1" animBg="1"/>
      <p:bldP spid="74" grpId="0"/>
      <p:bldP spid="75" grpId="0" animBg="1"/>
      <p:bldP spid="75" grpId="1" animBg="1"/>
      <p:bldP spid="76" grpId="0"/>
      <p:bldP spid="77" grpId="0"/>
      <p:bldP spid="78" grpId="0"/>
      <p:bldP spid="80" grpId="0" animBg="1"/>
      <p:bldP spid="80" grpId="1" animBg="1"/>
      <p:bldP spid="81" grpId="0" animBg="1"/>
      <p:bldP spid="81" grpId="1" animBg="1"/>
      <p:bldP spid="82" grpId="0"/>
      <p:bldP spid="83" grpId="0"/>
      <p:bldP spid="84" grpId="0"/>
      <p:bldP spid="85" grpId="0" animBg="1"/>
      <p:bldP spid="86" grpId="0"/>
      <p:bldP spid="87" grpId="0" animBg="1"/>
      <p:bldP spid="88" grpId="0" animBg="1"/>
      <p:bldP spid="89" grpId="0" animBg="1"/>
      <p:bldP spid="90" grpId="0" animBg="1"/>
      <p:bldP spid="91" grpId="0" animBg="1"/>
      <p:bldP spid="92" grpId="0"/>
      <p:bldP spid="93" grpId="0"/>
      <p:bldP spid="94" grpId="0"/>
      <p:bldP spid="95" grpId="0"/>
      <p:bldP spid="9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79" grpId="0" animBg="1"/>
      <p:bldP spid="79" grpId="1" animBg="1"/>
      <p:bldP spid="54" grpId="0"/>
      <p:bldP spid="54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438400" y="1524000"/>
            <a:ext cx="0" cy="5029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24961" y="2932568"/>
                <a:ext cx="705386" cy="669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961" y="2932568"/>
                <a:ext cx="705386" cy="6690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43893" y="4197035"/>
                <a:ext cx="1067985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′(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93" y="4197035"/>
                <a:ext cx="1067985" cy="7146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52400" y="4985441"/>
                <a:ext cx="219244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400" dirty="0">
                    <a:latin typeface="Comic Sans MS" panose="030F0702030302020204" pitchFamily="66" charset="0"/>
                  </a:rPr>
                  <a:t>Represents the differential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divided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/>
                      </a:rPr>
                      <m:t>𝑔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985441"/>
                <a:ext cx="2192448" cy="738664"/>
              </a:xfrm>
              <a:prstGeom prst="rect">
                <a:avLst/>
              </a:prstGeom>
              <a:blipFill rotWithShape="1">
                <a:blip r:embed="rId7"/>
                <a:stretch>
                  <a:fillRect t="-826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Freeform 63"/>
          <p:cNvSpPr/>
          <p:nvPr/>
        </p:nvSpPr>
        <p:spPr>
          <a:xfrm>
            <a:off x="0" y="2039981"/>
            <a:ext cx="2403566" cy="546465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2555361" y="1392867"/>
                <a:ext cx="932307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361" y="1392867"/>
                <a:ext cx="932307" cy="50731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279346" y="1410285"/>
                <a:ext cx="2106089" cy="483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2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346" y="1410285"/>
                <a:ext cx="2106089" cy="483850"/>
              </a:xfrm>
              <a:prstGeom prst="rect">
                <a:avLst/>
              </a:prstGeom>
              <a:blipFill>
                <a:blip r:embed="rId9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5239909" y="1411904"/>
                <a:ext cx="2000228" cy="483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−  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</m:num>
                        <m:den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en-US" sz="1200" i="1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909" y="1411904"/>
                <a:ext cx="2000228" cy="483850"/>
              </a:xfrm>
              <a:prstGeom prst="rect">
                <a:avLst/>
              </a:prstGeom>
              <a:blipFill>
                <a:blip r:embed="rId10"/>
                <a:stretch>
                  <a:fillRect b="-63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548273" y="2066262"/>
                <a:ext cx="932307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273" y="2066262"/>
                <a:ext cx="932307" cy="50731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279660" y="2083681"/>
                <a:ext cx="1518749" cy="486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2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′(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660" y="2083681"/>
                <a:ext cx="1518749" cy="486095"/>
              </a:xfrm>
              <a:prstGeom prst="rect">
                <a:avLst/>
              </a:prstGeom>
              <a:blipFill>
                <a:blip r:embed="rId12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640627" y="2087224"/>
                <a:ext cx="1405128" cy="486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−  </m:t>
                      </m:r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′(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en-US" sz="1200" i="1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627" y="2087224"/>
                <a:ext cx="1405128" cy="486095"/>
              </a:xfrm>
              <a:prstGeom prst="rect">
                <a:avLst/>
              </a:prstGeom>
              <a:blipFill>
                <a:blip r:embed="rId1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/>
          <p:cNvSpPr/>
          <p:nvPr/>
        </p:nvSpPr>
        <p:spPr>
          <a:xfrm>
            <a:off x="4022723" y="1419951"/>
            <a:ext cx="1263247" cy="406987"/>
          </a:xfrm>
          <a:custGeom>
            <a:avLst/>
            <a:gdLst>
              <a:gd name="connsiteX0" fmla="*/ 0 w 1263247"/>
              <a:gd name="connsiteY0" fmla="*/ 0 h 406987"/>
              <a:gd name="connsiteX1" fmla="*/ 1263247 w 1263247"/>
              <a:gd name="connsiteY1" fmla="*/ 0 h 406987"/>
              <a:gd name="connsiteX2" fmla="*/ 1263247 w 1263247"/>
              <a:gd name="connsiteY2" fmla="*/ 232564 h 406987"/>
              <a:gd name="connsiteX3" fmla="*/ 1062396 w 1263247"/>
              <a:gd name="connsiteY3" fmla="*/ 232564 h 406987"/>
              <a:gd name="connsiteX4" fmla="*/ 1062396 w 1263247"/>
              <a:gd name="connsiteY4" fmla="*/ 406987 h 406987"/>
              <a:gd name="connsiteX5" fmla="*/ 840403 w 1263247"/>
              <a:gd name="connsiteY5" fmla="*/ 406987 h 406987"/>
              <a:gd name="connsiteX6" fmla="*/ 840403 w 1263247"/>
              <a:gd name="connsiteY6" fmla="*/ 232564 h 406987"/>
              <a:gd name="connsiteX7" fmla="*/ 0 w 1263247"/>
              <a:gd name="connsiteY7" fmla="*/ 232564 h 406987"/>
              <a:gd name="connsiteX8" fmla="*/ 0 w 1263247"/>
              <a:gd name="connsiteY8" fmla="*/ 0 h 406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3247" h="406987">
                <a:moveTo>
                  <a:pt x="0" y="0"/>
                </a:moveTo>
                <a:lnTo>
                  <a:pt x="1263247" y="0"/>
                </a:lnTo>
                <a:lnTo>
                  <a:pt x="1263247" y="232564"/>
                </a:lnTo>
                <a:lnTo>
                  <a:pt x="1062396" y="232564"/>
                </a:lnTo>
                <a:lnTo>
                  <a:pt x="1062396" y="406987"/>
                </a:lnTo>
                <a:lnTo>
                  <a:pt x="840403" y="406987"/>
                </a:lnTo>
                <a:lnTo>
                  <a:pt x="840403" y="232564"/>
                </a:lnTo>
                <a:lnTo>
                  <a:pt x="0" y="232564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Freeform 49"/>
          <p:cNvSpPr/>
          <p:nvPr/>
        </p:nvSpPr>
        <p:spPr>
          <a:xfrm>
            <a:off x="5872063" y="1429988"/>
            <a:ext cx="1263247" cy="406987"/>
          </a:xfrm>
          <a:custGeom>
            <a:avLst/>
            <a:gdLst>
              <a:gd name="connsiteX0" fmla="*/ 0 w 1263247"/>
              <a:gd name="connsiteY0" fmla="*/ 0 h 406987"/>
              <a:gd name="connsiteX1" fmla="*/ 1263247 w 1263247"/>
              <a:gd name="connsiteY1" fmla="*/ 0 h 406987"/>
              <a:gd name="connsiteX2" fmla="*/ 1263247 w 1263247"/>
              <a:gd name="connsiteY2" fmla="*/ 232564 h 406987"/>
              <a:gd name="connsiteX3" fmla="*/ 1062396 w 1263247"/>
              <a:gd name="connsiteY3" fmla="*/ 232564 h 406987"/>
              <a:gd name="connsiteX4" fmla="*/ 1062396 w 1263247"/>
              <a:gd name="connsiteY4" fmla="*/ 406987 h 406987"/>
              <a:gd name="connsiteX5" fmla="*/ 840403 w 1263247"/>
              <a:gd name="connsiteY5" fmla="*/ 406987 h 406987"/>
              <a:gd name="connsiteX6" fmla="*/ 840403 w 1263247"/>
              <a:gd name="connsiteY6" fmla="*/ 232564 h 406987"/>
              <a:gd name="connsiteX7" fmla="*/ 0 w 1263247"/>
              <a:gd name="connsiteY7" fmla="*/ 232564 h 406987"/>
              <a:gd name="connsiteX8" fmla="*/ 0 w 1263247"/>
              <a:gd name="connsiteY8" fmla="*/ 0 h 406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3247" h="406987">
                <a:moveTo>
                  <a:pt x="0" y="0"/>
                </a:moveTo>
                <a:lnTo>
                  <a:pt x="1263247" y="0"/>
                </a:lnTo>
                <a:lnTo>
                  <a:pt x="1263247" y="232564"/>
                </a:lnTo>
                <a:lnTo>
                  <a:pt x="1062396" y="232564"/>
                </a:lnTo>
                <a:lnTo>
                  <a:pt x="1062396" y="406987"/>
                </a:lnTo>
                <a:lnTo>
                  <a:pt x="840403" y="406987"/>
                </a:lnTo>
                <a:lnTo>
                  <a:pt x="840403" y="232564"/>
                </a:lnTo>
                <a:lnTo>
                  <a:pt x="0" y="232564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529223" y="2771112"/>
                <a:ext cx="932307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223" y="2771112"/>
                <a:ext cx="932307" cy="507318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251900" y="2779821"/>
                <a:ext cx="2044983" cy="486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2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′(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900" y="2779821"/>
                <a:ext cx="2044983" cy="486095"/>
              </a:xfrm>
              <a:prstGeom prst="rect">
                <a:avLst/>
              </a:prstGeom>
              <a:blipFill>
                <a:blip r:embed="rId1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510173" y="3456912"/>
                <a:ext cx="932307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173" y="3456912"/>
                <a:ext cx="932307" cy="507318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293810" y="3474331"/>
                <a:ext cx="1722972" cy="486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′(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en-US" sz="1200" i="1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810" y="3474331"/>
                <a:ext cx="1722972" cy="486095"/>
              </a:xfrm>
              <a:prstGeom prst="rect">
                <a:avLst/>
              </a:prstGeom>
              <a:blipFill>
                <a:blip r:embed="rId1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510173" y="4142712"/>
                <a:ext cx="932307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173" y="4142712"/>
                <a:ext cx="932307" cy="507318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302519" y="4142713"/>
                <a:ext cx="1722972" cy="502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′(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519" y="4142713"/>
                <a:ext cx="1722972" cy="502317"/>
              </a:xfrm>
              <a:prstGeom prst="rect">
                <a:avLst/>
              </a:prstGeom>
              <a:blipFill rotWithShape="1">
                <a:blip r:embed="rId19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 56"/>
          <p:cNvSpPr/>
          <p:nvPr/>
        </p:nvSpPr>
        <p:spPr>
          <a:xfrm>
            <a:off x="7137890" y="1630173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7290290" y="1736499"/>
            <a:ext cx="164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Some of these are differentials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9" name="Arc 58"/>
          <p:cNvSpPr/>
          <p:nvPr/>
        </p:nvSpPr>
        <p:spPr>
          <a:xfrm>
            <a:off x="5925475" y="2332529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Arc 59"/>
          <p:cNvSpPr/>
          <p:nvPr/>
        </p:nvSpPr>
        <p:spPr>
          <a:xfrm>
            <a:off x="5174006" y="3010785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Arc 60"/>
          <p:cNvSpPr/>
          <p:nvPr/>
        </p:nvSpPr>
        <p:spPr>
          <a:xfrm>
            <a:off x="4989708" y="3735418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6099139" y="2417591"/>
            <a:ext cx="1442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Write as a single fraction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347672" y="3106479"/>
                <a:ext cx="19280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tends towards 0,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𝛿</m:t>
                        </m:r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1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𝑔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672" y="3106479"/>
                <a:ext cx="1928036" cy="461665"/>
              </a:xfrm>
              <a:prstGeom prst="rect">
                <a:avLst/>
              </a:prstGeom>
              <a:blipFill>
                <a:blip r:embed="rId20"/>
                <a:stretch>
                  <a:fillRect t="-133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/>
          <p:cNvSpPr txBox="1"/>
          <p:nvPr/>
        </p:nvSpPr>
        <p:spPr>
          <a:xfrm>
            <a:off x="5099579" y="3863009"/>
            <a:ext cx="124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Rewrite the denominator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234290" y="3024808"/>
            <a:ext cx="726558" cy="22682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/>
          <p:cNvSpPr/>
          <p:nvPr/>
        </p:nvSpPr>
        <p:spPr>
          <a:xfrm>
            <a:off x="3813849" y="3728179"/>
            <a:ext cx="361506" cy="20202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/>
          <p:cNvSpPr/>
          <p:nvPr/>
        </p:nvSpPr>
        <p:spPr>
          <a:xfrm>
            <a:off x="4152295" y="2116183"/>
            <a:ext cx="410995" cy="20886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/>
          <p:cNvSpPr/>
          <p:nvPr/>
        </p:nvSpPr>
        <p:spPr>
          <a:xfrm>
            <a:off x="5417809" y="2107474"/>
            <a:ext cx="364682" cy="21005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0" y="3645725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400" dirty="0">
                <a:latin typeface="Comic Sans MS" panose="030F0702030302020204" pitchFamily="66" charset="0"/>
              </a:rPr>
              <a:t>Represents the two divided functions</a:t>
            </a:r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-78378" y="2029097"/>
                <a:ext cx="2564741" cy="5104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𝑓</m:t>
                      </m:r>
                      <m:r>
                        <a:rPr lang="en-US" sz="1400" b="0" i="1" smtClean="0">
                          <a:latin typeface="Cambria Math"/>
                        </a:rPr>
                        <m:t>′(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8378" y="2029097"/>
                <a:ext cx="2564741" cy="510461"/>
              </a:xfrm>
              <a:prstGeom prst="rect">
                <a:avLst/>
              </a:prstGeom>
              <a:blipFill>
                <a:blip r:embed="rId21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58877" y="1497955"/>
                <a:ext cx="10213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𝑓</m:t>
                      </m:r>
                      <m:r>
                        <a:rPr lang="en-US" sz="1600" b="0" i="1" smtClean="0">
                          <a:latin typeface="Cambria Math"/>
                        </a:rPr>
                        <m:t>(</m:t>
                      </m:r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77" y="1497955"/>
                <a:ext cx="1021369" cy="338554"/>
              </a:xfrm>
              <a:prstGeom prst="rect">
                <a:avLst/>
              </a:prstGeom>
              <a:blipFill>
                <a:blip r:embed="rId22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128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45" grpId="0"/>
      <p:bldP spid="46" grpId="0"/>
      <p:bldP spid="47" grpId="0"/>
      <p:bldP spid="3" grpId="0" animBg="1"/>
      <p:bldP spid="3" grpId="1" animBg="1"/>
      <p:bldP spid="50" grpId="0" animBg="1"/>
      <p:bldP spid="50" grpId="1" animBg="1"/>
      <p:bldP spid="51" grpId="0"/>
      <p:bldP spid="52" grpId="0"/>
      <p:bldP spid="53" grpId="0"/>
      <p:bldP spid="54" grpId="0"/>
      <p:bldP spid="55" grpId="0"/>
      <p:bldP spid="56" grpId="0"/>
      <p:bldP spid="57" grpId="0" animBg="1"/>
      <p:bldP spid="58" grpId="0"/>
      <p:bldP spid="59" grpId="0" animBg="1"/>
      <p:bldP spid="60" grpId="0" animBg="1"/>
      <p:bldP spid="61" grpId="0" animBg="1"/>
      <p:bldP spid="62" grpId="0"/>
      <p:bldP spid="63" grpId="0"/>
      <p:bldP spid="97" grpId="0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The quotient rule is as follows: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71600" y="3581400"/>
                <a:ext cx="2186176" cy="8800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581400"/>
                <a:ext cx="2186176" cy="88004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52600" y="2514600"/>
                <a:ext cx="1302472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0" dirty="0"/>
                  <a:t>If: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𝑦</m:t>
                    </m:r>
                    <m:r>
                      <a:rPr lang="en-GB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514600"/>
                <a:ext cx="1302472" cy="586443"/>
              </a:xfrm>
              <a:prstGeom prst="rect">
                <a:avLst/>
              </a:prstGeom>
              <a:blipFill rotWithShape="1">
                <a:blip r:embed="rId4"/>
                <a:stretch>
                  <a:fillRect l="-7512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24400" y="3733800"/>
                <a:ext cx="3394327" cy="775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20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′(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𝑔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733800"/>
                <a:ext cx="3394327" cy="7755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62600" y="2438400"/>
                <a:ext cx="1618456" cy="675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0" dirty="0"/>
                  <a:t>If: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𝑦</m:t>
                    </m:r>
                    <m:r>
                      <a:rPr lang="en-GB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GB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2438400"/>
                <a:ext cx="1618456" cy="675185"/>
              </a:xfrm>
              <a:prstGeom prst="rect">
                <a:avLst/>
              </a:prstGeom>
              <a:blipFill rotWithShape="1">
                <a:blip r:embed="rId6"/>
                <a:stretch>
                  <a:fillRect l="-6038" b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371600" y="4876800"/>
                <a:ext cx="2362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mic Sans MS" panose="030F0702030302020204" pitchFamily="66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>
                    <a:latin typeface="Comic Sans MS" panose="030F0702030302020204" pitchFamily="66" charset="0"/>
                  </a:rPr>
                  <a:t> are both functions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>
                    <a:latin typeface="Comic Sans MS" panose="030F0702030302020204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876800"/>
                <a:ext cx="2362200" cy="646331"/>
              </a:xfrm>
              <a:prstGeom prst="rect">
                <a:avLst/>
              </a:prstGeom>
              <a:blipFill>
                <a:blip r:embed="rId7"/>
                <a:stretch>
                  <a:fillRect t="-3774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9E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90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6" grpId="0"/>
      <p:bldP spid="1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426" t="68831" r="47297" b="21229"/>
          <a:stretch/>
        </p:blipFill>
        <p:spPr>
          <a:xfrm>
            <a:off x="948100" y="2864385"/>
            <a:ext cx="7556926" cy="18618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84722" y="2027103"/>
            <a:ext cx="3305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This is what you get given in the formula booklet!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13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functions using the quotient rule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3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385354"/>
                <a:ext cx="1583319" cy="6436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5354"/>
                <a:ext cx="1583319" cy="6436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0"/>
                <a:ext cx="958211" cy="38055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58211" cy="380553"/>
              </a:xfrm>
              <a:prstGeom prst="rect">
                <a:avLst/>
              </a:prstGeom>
              <a:blipFill>
                <a:blip r:embed="rId4"/>
                <a:stretch>
                  <a:fillRect l="-62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08590" y="433251"/>
                <a:ext cx="2435410" cy="55168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′(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𝑔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8590" y="433251"/>
                <a:ext cx="2435410" cy="551689"/>
              </a:xfrm>
              <a:prstGeom prst="rect">
                <a:avLst/>
              </a:prstGeom>
              <a:blipFill>
                <a:blip r:embed="rId5"/>
                <a:stretch>
                  <a:fillRect b="-210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994711" y="0"/>
                <a:ext cx="1149289" cy="4355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711" y="0"/>
                <a:ext cx="1149289" cy="435504"/>
              </a:xfrm>
              <a:prstGeom prst="rect">
                <a:avLst/>
              </a:prstGeom>
              <a:blipFill>
                <a:blip r:embed="rId6"/>
                <a:stretch>
                  <a:fillRect l="-518" b="-1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6720" y="3370217"/>
                <a:ext cx="2995748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with the product rule, a good start is to </a:t>
                </a:r>
                <a:r>
                  <a:rPr lang="en-US" sz="1400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summarise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find their derivatives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numerator should be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 denominator should be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" y="3370217"/>
                <a:ext cx="2995748" cy="1815882"/>
              </a:xfrm>
              <a:prstGeom prst="rect">
                <a:avLst/>
              </a:prstGeom>
              <a:blipFill>
                <a:blip r:embed="rId7"/>
                <a:stretch>
                  <a:fillRect t="-671" b="-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17060" y="1400991"/>
                <a:ext cx="4887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060" y="1400991"/>
                <a:ext cx="488787" cy="215444"/>
              </a:xfrm>
              <a:prstGeom prst="rect">
                <a:avLst/>
              </a:prstGeom>
              <a:blipFill>
                <a:blip r:embed="rId8"/>
                <a:stretch>
                  <a:fillRect l="-5000" r="-1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744426" y="1404983"/>
                <a:ext cx="8923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426" y="1404983"/>
                <a:ext cx="892360" cy="215444"/>
              </a:xfrm>
              <a:prstGeom prst="rect">
                <a:avLst/>
              </a:prstGeom>
              <a:blipFill>
                <a:blip r:embed="rId9"/>
                <a:stretch>
                  <a:fillRect l="-2041" r="-4082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15460" y="1769291"/>
                <a:ext cx="585225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60" y="1769291"/>
                <a:ext cx="585225" cy="409023"/>
              </a:xfrm>
              <a:prstGeom prst="rect">
                <a:avLst/>
              </a:prstGeom>
              <a:blipFill>
                <a:blip r:embed="rId10"/>
                <a:stretch>
                  <a:fillRect l="-7292" r="-6250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34843" y="1754777"/>
                <a:ext cx="581121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4843" y="1754777"/>
                <a:ext cx="581121" cy="409023"/>
              </a:xfrm>
              <a:prstGeom prst="rect">
                <a:avLst/>
              </a:prstGeom>
              <a:blipFill>
                <a:blip r:embed="rId11"/>
                <a:stretch>
                  <a:fillRect l="-6250" t="-1493" r="-5208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16"/>
          <p:cNvSpPr/>
          <p:nvPr/>
        </p:nvSpPr>
        <p:spPr>
          <a:xfrm>
            <a:off x="5077201" y="1518661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5191501" y="1604191"/>
            <a:ext cx="1257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19" name="Arc 18"/>
          <p:cNvSpPr/>
          <p:nvPr/>
        </p:nvSpPr>
        <p:spPr>
          <a:xfrm>
            <a:off x="7627362" y="1517936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7747830" y="1602377"/>
            <a:ext cx="1282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85409" y="2439631"/>
            <a:ext cx="455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Now we can replace all terms in the quotient rule…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94366" y="3063239"/>
                <a:ext cx="1583319" cy="64363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366" y="3063239"/>
                <a:ext cx="1583319" cy="6436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990011" y="3894907"/>
                <a:ext cx="630365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011" y="3894907"/>
                <a:ext cx="630365" cy="501356"/>
              </a:xfrm>
              <a:prstGeom prst="rect">
                <a:avLst/>
              </a:prstGeom>
              <a:blipFill>
                <a:blip r:embed="rId13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394959" y="3899262"/>
                <a:ext cx="888577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959" y="3899262"/>
                <a:ext cx="888577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030685" y="3899262"/>
                <a:ext cx="473142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5" y="3899262"/>
                <a:ext cx="473142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309359" y="3899261"/>
                <a:ext cx="650113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 </m:t>
                      </m:r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359" y="3899261"/>
                <a:ext cx="650113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709953" y="3899261"/>
                <a:ext cx="473142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953" y="3899261"/>
                <a:ext cx="473142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791199" y="4130038"/>
                <a:ext cx="969816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+5)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199" y="4130038"/>
                <a:ext cx="969816" cy="307777"/>
              </a:xfrm>
              <a:prstGeom prst="rect">
                <a:avLst/>
              </a:prstGeom>
              <a:blipFill>
                <a:blip r:embed="rId18"/>
                <a:stretch>
                  <a:fillRect b="-784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5564777" y="4180115"/>
            <a:ext cx="14543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/>
        </p:nvSpPr>
        <p:spPr>
          <a:xfrm>
            <a:off x="7039535" y="3526971"/>
            <a:ext cx="214706" cy="61685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7142585" y="3635828"/>
            <a:ext cx="1679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expressions from above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520729" y="3231791"/>
            <a:ext cx="174677" cy="15584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5533792" y="3941540"/>
            <a:ext cx="614459" cy="2385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6722512" y="1385574"/>
            <a:ext cx="923614" cy="2385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4297175" y="1764397"/>
            <a:ext cx="597042" cy="44758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5677484" y="3101163"/>
            <a:ext cx="235636" cy="38226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6160809" y="3941540"/>
            <a:ext cx="235636" cy="2385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6600592" y="3945894"/>
            <a:ext cx="235636" cy="2385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4392968" y="1389929"/>
            <a:ext cx="509957" cy="2385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6835722" y="3937186"/>
            <a:ext cx="218221" cy="2385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6638872" y="1733736"/>
            <a:ext cx="606478" cy="46336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6080072" y="3225986"/>
            <a:ext cx="181028" cy="17126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6232472" y="3118036"/>
            <a:ext cx="250878" cy="36811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5921322" y="4184836"/>
            <a:ext cx="625528" cy="21571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5902272" y="3486336"/>
            <a:ext cx="123878" cy="21571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Arc 57"/>
          <p:cNvSpPr/>
          <p:nvPr/>
        </p:nvSpPr>
        <p:spPr>
          <a:xfrm>
            <a:off x="7030010" y="4241346"/>
            <a:ext cx="214706" cy="61685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7142585" y="4397828"/>
            <a:ext cx="982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990011" y="4571182"/>
                <a:ext cx="1425327" cy="53963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+5)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011" y="4571182"/>
                <a:ext cx="1425327" cy="539635"/>
              </a:xfrm>
              <a:prstGeom prst="rect">
                <a:avLst/>
              </a:prstGeom>
              <a:blipFill>
                <a:blip r:embed="rId19"/>
                <a:stretch>
                  <a:fillRect b="-568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461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7" grpId="0" animBg="1"/>
      <p:bldP spid="18" grpId="0"/>
      <p:bldP spid="19" grpId="0" animBg="1"/>
      <p:bldP spid="24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40" grpId="0" animBg="1"/>
      <p:bldP spid="43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6" grpId="2" animBg="1"/>
      <p:bldP spid="46" grpId="3" animBg="1"/>
      <p:bldP spid="47" grpId="0" animBg="1"/>
      <p:bldP spid="47" grpId="1" animBg="1"/>
      <p:bldP spid="48" grpId="0" animBg="1"/>
      <p:bldP spid="48" grpId="1" animBg="1"/>
      <p:bldP spid="49" grpId="1" animBg="1"/>
      <p:bldP spid="49" grpId="2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9" grpId="0"/>
      <p:bldP spid="6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functions using the quotient rule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has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𝑠𝑖𝑛𝑥</m:t>
                        </m:r>
                      </m:num>
                      <m:den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   0&lt;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curve has a stationary point 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 Find the coordinates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to 3 significant figures.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5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385354"/>
                <a:ext cx="1583319" cy="6436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5354"/>
                <a:ext cx="1583319" cy="6436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0"/>
                <a:ext cx="958211" cy="38055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58211" cy="380553"/>
              </a:xfrm>
              <a:prstGeom prst="rect">
                <a:avLst/>
              </a:prstGeom>
              <a:blipFill>
                <a:blip r:embed="rId4"/>
                <a:stretch>
                  <a:fillRect l="-62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08590" y="433251"/>
                <a:ext cx="2435410" cy="55168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′(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𝑔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8590" y="433251"/>
                <a:ext cx="2435410" cy="551689"/>
              </a:xfrm>
              <a:prstGeom prst="rect">
                <a:avLst/>
              </a:prstGeom>
              <a:blipFill>
                <a:blip r:embed="rId5"/>
                <a:stretch>
                  <a:fillRect b="-210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994711" y="0"/>
                <a:ext cx="1149289" cy="4355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711" y="0"/>
                <a:ext cx="1149289" cy="435504"/>
              </a:xfrm>
              <a:prstGeom prst="rect">
                <a:avLst/>
              </a:prstGeom>
              <a:blipFill>
                <a:blip r:embed="rId6"/>
                <a:stretch>
                  <a:fillRect l="-518" b="-1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82313" y="1412008"/>
                <a:ext cx="72532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313" y="1412008"/>
                <a:ext cx="725327" cy="215444"/>
              </a:xfrm>
              <a:prstGeom prst="rect">
                <a:avLst/>
              </a:prstGeom>
              <a:blipFill>
                <a:blip r:embed="rId7"/>
                <a:stretch>
                  <a:fillRect l="-3361" r="-336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909679" y="1416000"/>
                <a:ext cx="64024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679" y="1416000"/>
                <a:ext cx="640240" cy="215444"/>
              </a:xfrm>
              <a:prstGeom prst="rect">
                <a:avLst/>
              </a:prstGeom>
              <a:blipFill>
                <a:blip r:embed="rId8"/>
                <a:stretch>
                  <a:fillRect l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80713" y="1780308"/>
                <a:ext cx="850361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713" y="1780308"/>
                <a:ext cx="850361" cy="409023"/>
              </a:xfrm>
              <a:prstGeom prst="rect">
                <a:avLst/>
              </a:prstGeom>
              <a:blipFill>
                <a:blip r:embed="rId9"/>
                <a:stretch>
                  <a:fillRect l="-4286" r="-1429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00096" y="1765794"/>
                <a:ext cx="843821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096" y="1765794"/>
                <a:ext cx="843821" cy="409023"/>
              </a:xfrm>
              <a:prstGeom prst="rect">
                <a:avLst/>
              </a:prstGeom>
              <a:blipFill>
                <a:blip r:embed="rId10"/>
                <a:stretch>
                  <a:fillRect l="-5072" t="-1493" r="-725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12"/>
          <p:cNvSpPr/>
          <p:nvPr/>
        </p:nvSpPr>
        <p:spPr>
          <a:xfrm>
            <a:off x="5286521" y="1551712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400821" y="1637242"/>
            <a:ext cx="1257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15" name="Arc 14"/>
          <p:cNvSpPr/>
          <p:nvPr/>
        </p:nvSpPr>
        <p:spPr>
          <a:xfrm>
            <a:off x="7638379" y="1528953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7758847" y="1613394"/>
            <a:ext cx="1282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85409" y="2362513"/>
            <a:ext cx="455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Now we can replace all terms in the quotient rule…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87765" y="1399141"/>
            <a:ext cx="713874" cy="23602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462427" y="1775414"/>
            <a:ext cx="858719" cy="44758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558221" y="1400945"/>
            <a:ext cx="773943" cy="24056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804125" y="1744753"/>
            <a:ext cx="874632" cy="46336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52843" y="3030188"/>
                <a:ext cx="1583319" cy="64363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843" y="3030188"/>
                <a:ext cx="1583319" cy="6436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7248854" y="3492347"/>
            <a:ext cx="220581" cy="5755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7351905" y="3514642"/>
            <a:ext cx="1679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expressions from above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663860" y="3768317"/>
                <a:ext cx="630365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860" y="3768317"/>
                <a:ext cx="630365" cy="501356"/>
              </a:xfrm>
              <a:prstGeom prst="rect">
                <a:avLst/>
              </a:prstGeom>
              <a:blipFill>
                <a:blip r:embed="rId12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082501" y="3746284"/>
                <a:ext cx="647741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501" y="3746284"/>
                <a:ext cx="647741" cy="307777"/>
              </a:xfrm>
              <a:prstGeom prst="rect">
                <a:avLst/>
              </a:prstGeom>
              <a:blipFill>
                <a:blip r:embed="rId13"/>
                <a:stretch>
                  <a:fillRect b="-10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468091" y="3746283"/>
                <a:ext cx="749564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091" y="3746283"/>
                <a:ext cx="749564" cy="307777"/>
              </a:xfrm>
              <a:prstGeom prst="rect">
                <a:avLst/>
              </a:prstGeom>
              <a:blipFill>
                <a:blip r:embed="rId14"/>
                <a:stretch>
                  <a:fillRect b="-10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006082" y="3744449"/>
                <a:ext cx="903452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082" y="3744449"/>
                <a:ext cx="903452" cy="307777"/>
              </a:xfrm>
              <a:prstGeom prst="rect">
                <a:avLst/>
              </a:prstGeom>
              <a:blipFill>
                <a:blip r:embed="rId15"/>
                <a:stretch>
                  <a:fillRect b="-784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656076" y="3744448"/>
                <a:ext cx="747128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076" y="3744448"/>
                <a:ext cx="747128" cy="307777"/>
              </a:xfrm>
              <a:prstGeom prst="rect">
                <a:avLst/>
              </a:prstGeom>
              <a:blipFill>
                <a:blip r:embed="rId16"/>
                <a:stretch>
                  <a:fillRect b="-784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886733" y="4032721"/>
                <a:ext cx="732059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733" y="4032721"/>
                <a:ext cx="732059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>
            <a:off x="5221994" y="4043190"/>
            <a:ext cx="202710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c 33"/>
          <p:cNvSpPr/>
          <p:nvPr/>
        </p:nvSpPr>
        <p:spPr>
          <a:xfrm>
            <a:off x="7247018" y="4129489"/>
            <a:ext cx="220581" cy="5755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7283968" y="4250936"/>
            <a:ext cx="1679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Expand brackets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62023" y="4405460"/>
                <a:ext cx="2227661" cy="53764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023" y="4405460"/>
                <a:ext cx="2227661" cy="53764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660187" y="5075653"/>
                <a:ext cx="1702261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187" y="5075653"/>
                <a:ext cx="1702261" cy="501356"/>
              </a:xfrm>
              <a:prstGeom prst="rect">
                <a:avLst/>
              </a:prstGeom>
              <a:blipFill>
                <a:blip r:embed="rId19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>
            <a:off x="6749423" y="4722564"/>
            <a:ext cx="220581" cy="5755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907559" y="4855028"/>
                <a:ext cx="13220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Divide all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559" y="4855028"/>
                <a:ext cx="1322041" cy="276999"/>
              </a:xfrm>
              <a:prstGeom prst="rect">
                <a:avLst/>
              </a:prstGeom>
              <a:blipFill>
                <a:blip r:embed="rId20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505899" y="5789626"/>
                <a:ext cx="4285562" cy="618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Now we have the expression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we need to set it equal to 0 to calculate the stationary point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899" y="5789626"/>
                <a:ext cx="4285562" cy="618054"/>
              </a:xfrm>
              <a:prstGeom prst="rect">
                <a:avLst/>
              </a:prstGeom>
              <a:blipFill>
                <a:blip r:embed="rId21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5209737" y="3205771"/>
            <a:ext cx="155477" cy="1874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5207901" y="3787828"/>
            <a:ext cx="388668" cy="25536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5602672" y="3800819"/>
            <a:ext cx="489656" cy="24053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6019476" y="4065224"/>
            <a:ext cx="370307" cy="22768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5543915" y="3457460"/>
            <a:ext cx="140790" cy="2001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5332758" y="3081050"/>
            <a:ext cx="230760" cy="36723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6333457" y="3795310"/>
            <a:ext cx="430900" cy="23686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6772295" y="3767769"/>
            <a:ext cx="509854" cy="26256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5734874" y="3204073"/>
            <a:ext cx="170167" cy="17810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5887274" y="3070035"/>
            <a:ext cx="271155" cy="36722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11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  <p:bldP spid="14" grpId="0"/>
      <p:bldP spid="15" grpId="0" animBg="1"/>
      <p:bldP spid="16" grpId="0"/>
      <p:bldP spid="17" grpId="0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4" grpId="0" animBg="1"/>
      <p:bldP spid="35" grpId="0"/>
      <p:bldP spid="37" grpId="0"/>
      <p:bldP spid="38" grpId="0"/>
      <p:bldP spid="39" grpId="0" animBg="1"/>
      <p:bldP spid="40" grpId="0"/>
      <p:bldP spid="43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functions using the quotient rule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has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𝑠𝑖𝑛𝑥</m:t>
                        </m:r>
                      </m:num>
                      <m:den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   0&lt;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curve has a stationary point 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 Find the coordinates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to 3 significant figures.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5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385354"/>
                <a:ext cx="1583319" cy="6436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5354"/>
                <a:ext cx="1583319" cy="6436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0"/>
                <a:ext cx="958211" cy="38055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58211" cy="380553"/>
              </a:xfrm>
              <a:prstGeom prst="rect">
                <a:avLst/>
              </a:prstGeom>
              <a:blipFill>
                <a:blip r:embed="rId4"/>
                <a:stretch>
                  <a:fillRect l="-62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08590" y="433251"/>
                <a:ext cx="2435410" cy="55168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′(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𝑔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8590" y="433251"/>
                <a:ext cx="2435410" cy="551689"/>
              </a:xfrm>
              <a:prstGeom prst="rect">
                <a:avLst/>
              </a:prstGeom>
              <a:blipFill>
                <a:blip r:embed="rId5"/>
                <a:stretch>
                  <a:fillRect b="-210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994711" y="0"/>
                <a:ext cx="1149289" cy="4355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711" y="0"/>
                <a:ext cx="1149289" cy="435504"/>
              </a:xfrm>
              <a:prstGeom prst="rect">
                <a:avLst/>
              </a:prstGeom>
              <a:blipFill>
                <a:blip r:embed="rId6"/>
                <a:stretch>
                  <a:fillRect l="-518" b="-1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428833" y="1495171"/>
                <a:ext cx="1702261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833" y="1495171"/>
                <a:ext cx="1702261" cy="501356"/>
              </a:xfrm>
              <a:prstGeom prst="rect">
                <a:avLst/>
              </a:prstGeom>
              <a:blipFill>
                <a:blip r:embed="rId7"/>
                <a:stretch>
                  <a:fillRect b="-120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>
            <a:off x="6011293" y="1781061"/>
            <a:ext cx="220581" cy="5755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6136379" y="1880474"/>
            <a:ext cx="13220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Set equal to 0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548182" y="2099262"/>
                <a:ext cx="1593385" cy="49705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182" y="2099262"/>
                <a:ext cx="1593385" cy="4970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546346" y="2692337"/>
                <a:ext cx="1593385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346" y="2692337"/>
                <a:ext cx="1593385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226856" y="3177079"/>
                <a:ext cx="1237509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856" y="3177079"/>
                <a:ext cx="1237509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191969" y="3659986"/>
                <a:ext cx="1007992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969" y="3659986"/>
                <a:ext cx="1007992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245217" y="4076791"/>
                <a:ext cx="1007992" cy="51424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217" y="4076791"/>
                <a:ext cx="1007992" cy="5142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c 58"/>
          <p:cNvSpPr/>
          <p:nvPr/>
        </p:nvSpPr>
        <p:spPr>
          <a:xfrm>
            <a:off x="6031491" y="2396170"/>
            <a:ext cx="193040" cy="490249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Arc 59"/>
          <p:cNvSpPr/>
          <p:nvPr/>
        </p:nvSpPr>
        <p:spPr>
          <a:xfrm>
            <a:off x="5963553" y="2868059"/>
            <a:ext cx="193040" cy="490249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Arc 60"/>
          <p:cNvSpPr/>
          <p:nvPr/>
        </p:nvSpPr>
        <p:spPr>
          <a:xfrm>
            <a:off x="5311721" y="3350966"/>
            <a:ext cx="174679" cy="4718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Arc 61"/>
          <p:cNvSpPr/>
          <p:nvPr/>
        </p:nvSpPr>
        <p:spPr>
          <a:xfrm>
            <a:off x="5144631" y="3855906"/>
            <a:ext cx="174679" cy="4718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224514" y="2475384"/>
                <a:ext cx="13220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Multiply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514" y="2475384"/>
                <a:ext cx="1322041" cy="276999"/>
              </a:xfrm>
              <a:prstGeom prst="rect">
                <a:avLst/>
              </a:prstGeom>
              <a:blipFill>
                <a:blip r:embed="rId13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927059" y="2982161"/>
                <a:ext cx="13220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Add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059" y="2982161"/>
                <a:ext cx="1322041" cy="276999"/>
              </a:xfrm>
              <a:prstGeom prst="rect">
                <a:avLst/>
              </a:prstGeom>
              <a:blipFill>
                <a:blip r:embed="rId14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409266" y="3334701"/>
                <a:ext cx="37347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(which cannot be 0, as then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would also have to be 0, which is not possible)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266" y="3334701"/>
                <a:ext cx="3734734" cy="461665"/>
              </a:xfrm>
              <a:prstGeom prst="rect">
                <a:avLst/>
              </a:prstGeom>
              <a:blipFill>
                <a:blip r:embed="rId1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5244012" y="3951646"/>
            <a:ext cx="1035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Divide by 2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540837" y="4702916"/>
                <a:ext cx="1007992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0.464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837" y="4702916"/>
                <a:ext cx="1007992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Arc 67"/>
          <p:cNvSpPr/>
          <p:nvPr/>
        </p:nvSpPr>
        <p:spPr>
          <a:xfrm>
            <a:off x="5462284" y="4404913"/>
            <a:ext cx="174679" cy="4718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605732" y="4467602"/>
                <a:ext cx="103560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Inverse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𝑡𝑎𝑛</m:t>
                    </m:r>
                  </m:oMath>
                </a14:m>
                <a:endParaRPr lang="en-GB" sz="1200" i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732" y="4467602"/>
                <a:ext cx="1035602" cy="276999"/>
              </a:xfrm>
              <a:prstGeom prst="rect">
                <a:avLst/>
              </a:prstGeom>
              <a:blipFill>
                <a:blip r:embed="rId17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3975235" y="5227766"/>
            <a:ext cx="4805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Check for other values within the range (in this case this is the only one)</a:t>
            </a:r>
            <a:endParaRPr lang="en-GB" sz="14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36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54" grpId="0"/>
      <p:bldP spid="55" grpId="0"/>
      <p:bldP spid="56" grpId="0"/>
      <p:bldP spid="57" grpId="0"/>
      <p:bldP spid="58" grpId="0"/>
      <p:bldP spid="59" grpId="0" animBg="1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/>
      <p:bldP spid="67" grpId="0"/>
      <p:bldP spid="68" grpId="0" animBg="1"/>
      <p:bldP spid="69" grpId="0"/>
      <p:bldP spid="7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functions using the quotient rule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has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𝑠𝑖𝑛𝑥</m:t>
                        </m:r>
                      </m:num>
                      <m:den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   0&lt;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curve has a stationary point 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 Find the coordinates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to 3 significant figures.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5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385354"/>
                <a:ext cx="1583319" cy="6436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5354"/>
                <a:ext cx="1583319" cy="6436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0"/>
                <a:ext cx="958211" cy="38055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58211" cy="380553"/>
              </a:xfrm>
              <a:prstGeom prst="rect">
                <a:avLst/>
              </a:prstGeom>
              <a:blipFill>
                <a:blip r:embed="rId4"/>
                <a:stretch>
                  <a:fillRect l="-62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08590" y="433251"/>
                <a:ext cx="2435410" cy="55168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′(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𝑔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8590" y="433251"/>
                <a:ext cx="2435410" cy="551689"/>
              </a:xfrm>
              <a:prstGeom prst="rect">
                <a:avLst/>
              </a:prstGeom>
              <a:blipFill>
                <a:blip r:embed="rId5"/>
                <a:stretch>
                  <a:fillRect b="-210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994711" y="0"/>
                <a:ext cx="1149289" cy="4355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711" y="0"/>
                <a:ext cx="1149289" cy="435504"/>
              </a:xfrm>
              <a:prstGeom prst="rect">
                <a:avLst/>
              </a:prstGeom>
              <a:blipFill>
                <a:blip r:embed="rId6"/>
                <a:stretch>
                  <a:fillRect l="-518" b="-1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378996" y="4526646"/>
                <a:ext cx="1209968" cy="3385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0.464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996" y="4526646"/>
                <a:ext cx="1209968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64165" y="1604167"/>
                <a:ext cx="906915" cy="4941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165" y="1604167"/>
                <a:ext cx="906915" cy="4941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573346" y="2186225"/>
                <a:ext cx="1390252" cy="5062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⁡(0.464)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(0.464)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346" y="2186225"/>
                <a:ext cx="1390252" cy="50629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/>
          <p:cNvSpPr/>
          <p:nvPr/>
        </p:nvSpPr>
        <p:spPr>
          <a:xfrm>
            <a:off x="5880925" y="1915100"/>
            <a:ext cx="174679" cy="4718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859119" y="1900672"/>
                <a:ext cx="17535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Sub in the exact value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i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119" y="1900672"/>
                <a:ext cx="1753535" cy="461665"/>
              </a:xfrm>
              <a:prstGeom prst="rect">
                <a:avLst/>
              </a:prstGeom>
              <a:blipFill>
                <a:blip r:embed="rId10"/>
                <a:stretch>
                  <a:fillRect t="-1316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573347" y="2880289"/>
                <a:ext cx="99764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=0.177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347" y="2880289"/>
                <a:ext cx="997645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33"/>
          <p:cNvSpPr/>
          <p:nvPr/>
        </p:nvSpPr>
        <p:spPr>
          <a:xfrm>
            <a:off x="5824005" y="2519191"/>
            <a:ext cx="174679" cy="4718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5934403" y="2603915"/>
            <a:ext cx="973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07437" y="3354898"/>
            <a:ext cx="4805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So the coordinates of P are (0.464, 0.177)</a:t>
            </a:r>
            <a:endParaRPr lang="en-GB" sz="14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07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1" grpId="0" animBg="1"/>
      <p:bldP spid="32" grpId="0"/>
      <p:bldP spid="33" grpId="0"/>
      <p:bldP spid="34" grpId="0" animBg="1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In chapter 5F, you saw the approximations for small angles…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We can use these when differentiating sine and cosine from </a:t>
                </a:r>
                <a:r>
                  <a:rPr lang="en-US" sz="1600" u="sng" dirty="0">
                    <a:latin typeface="Comic Sans MS" pitchFamily="66" charset="0"/>
                    <a:sym typeface="Wingdings" panose="05000000000000000000" pitchFamily="2" charset="2"/>
                  </a:rPr>
                  <a:t>first principles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We also need the expansions for sin and cos that you learnt in chapter 7</a:t>
                </a: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5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blipFill>
                <a:blip r:embed="rId3"/>
                <a:stretch>
                  <a:fillRect r="-1087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blipFill>
                <a:blip r:embed="rId4"/>
                <a:stretch>
                  <a:fillRect l="-435" r="-130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37805" y="1494584"/>
                <a:ext cx="2230739" cy="4181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805" y="1494584"/>
                <a:ext cx="2230739" cy="418128"/>
              </a:xfrm>
              <a:prstGeom prst="rect">
                <a:avLst/>
              </a:prstGeom>
              <a:blipFill>
                <a:blip r:embed="rId5"/>
                <a:stretch>
                  <a:fillRect l="-2466" t="-1449" r="-2466"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28475" y="2063750"/>
                <a:ext cx="2361159" cy="4181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𝑠𝑖𝑛𝑥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475" y="2063750"/>
                <a:ext cx="2361159" cy="418128"/>
              </a:xfrm>
              <a:prstGeom prst="rect">
                <a:avLst/>
              </a:prstGeom>
              <a:blipFill>
                <a:blip r:embed="rId6"/>
                <a:stretch>
                  <a:fillRect l="-2067" r="-1034" b="-13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28475" y="2642247"/>
                <a:ext cx="3170099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𝑠𝑖𝑛𝑥𝑐𝑜𝑠h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𝑐𝑜𝑠𝑥𝑠𝑖𝑛h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𝑠𝑖𝑛𝑥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475" y="2642247"/>
                <a:ext cx="3170099" cy="409023"/>
              </a:xfrm>
              <a:prstGeom prst="rect">
                <a:avLst/>
              </a:prstGeom>
              <a:blipFill>
                <a:blip r:embed="rId7"/>
                <a:stretch>
                  <a:fillRect l="-1346" r="-577" b="-13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22255" y="3242516"/>
                <a:ext cx="3170099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𝑠𝑖𝑛𝑥𝑐𝑜𝑠h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𝑐𝑜𝑠𝑥𝑠𝑖𝑛h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255" y="3242516"/>
                <a:ext cx="3170099" cy="409023"/>
              </a:xfrm>
              <a:prstGeom prst="rect">
                <a:avLst/>
              </a:prstGeom>
              <a:blipFill>
                <a:blip r:embed="rId8"/>
                <a:stretch>
                  <a:fillRect l="-1346" t="-1493" r="-769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16035" y="3842785"/>
                <a:ext cx="3376052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𝑠𝑖𝑛𝑥𝑐𝑜𝑠h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𝑠𝑖𝑛𝑥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𝑐𝑜𝑠𝑥𝑠𝑖𝑛h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035" y="3842785"/>
                <a:ext cx="3376052" cy="484043"/>
              </a:xfrm>
              <a:prstGeom prst="rect">
                <a:avLst/>
              </a:prstGeom>
              <a:blipFill>
                <a:blip r:embed="rId9"/>
                <a:stretch>
                  <a:fillRect l="-1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09815" y="4508368"/>
                <a:ext cx="3286221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𝑠𝑖𝑛𝑥</m:t>
                                  </m:r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𝑐𝑜𝑠h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𝑐𝑜𝑠𝑥𝑠𝑖𝑛h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815" y="4508368"/>
                <a:ext cx="3286221" cy="484043"/>
              </a:xfrm>
              <a:prstGeom prst="rect">
                <a:avLst/>
              </a:prstGeom>
              <a:blipFill>
                <a:blip r:embed="rId10"/>
                <a:stretch>
                  <a:fillRect l="-1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0" y="0"/>
                <a:ext cx="1674305" cy="3745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674305" cy="374526"/>
              </a:xfrm>
              <a:prstGeom prst="rect">
                <a:avLst/>
              </a:prstGeom>
              <a:blipFill>
                <a:blip r:embed="rId11"/>
                <a:stretch>
                  <a:fillRect l="-6452" b="-1230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0" y="380740"/>
                <a:ext cx="1827873" cy="36106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0740"/>
                <a:ext cx="1827873" cy="361061"/>
              </a:xfrm>
              <a:prstGeom prst="rect">
                <a:avLst/>
              </a:prstGeom>
              <a:blipFill>
                <a:blip r:embed="rId12"/>
                <a:stretch>
                  <a:fillRect l="-5921" r="-1645" b="-1562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388698" y="1826327"/>
                <a:ext cx="149937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698" y="1826327"/>
                <a:ext cx="1499379" cy="307777"/>
              </a:xfrm>
              <a:prstGeom prst="rect">
                <a:avLst/>
              </a:prstGeom>
              <a:blipFill>
                <a:blip r:embed="rId13"/>
                <a:stretch>
                  <a:fillRect t="-6000" b="-1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/>
          <p:cNvSpPr/>
          <p:nvPr/>
        </p:nvSpPr>
        <p:spPr>
          <a:xfrm flipV="1">
            <a:off x="6072206" y="1765551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c 21"/>
          <p:cNvSpPr/>
          <p:nvPr/>
        </p:nvSpPr>
        <p:spPr>
          <a:xfrm flipV="1">
            <a:off x="6896635" y="2325575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c 22"/>
          <p:cNvSpPr/>
          <p:nvPr/>
        </p:nvSpPr>
        <p:spPr>
          <a:xfrm flipV="1">
            <a:off x="6927850" y="2929667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/>
          <p:cNvSpPr/>
          <p:nvPr/>
        </p:nvSpPr>
        <p:spPr>
          <a:xfrm flipV="1">
            <a:off x="7036182" y="3533758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 flipV="1">
            <a:off x="7045363" y="4203951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7170896" y="2311069"/>
            <a:ext cx="187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Use the expansion of sin from above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70896" y="3038183"/>
            <a:ext cx="1190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Rearrange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82149" y="3533942"/>
            <a:ext cx="163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Separate into 2 fractions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7064" y="4194955"/>
            <a:ext cx="163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left fraction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277630" y="4418682"/>
            <a:ext cx="772650" cy="640997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 rot="1730869">
            <a:off x="6557789" y="4433921"/>
            <a:ext cx="437370" cy="640997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31"/>
          <p:cNvSpPr/>
          <p:nvPr/>
        </p:nvSpPr>
        <p:spPr>
          <a:xfrm flipV="1">
            <a:off x="6923443" y="4844031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211824" y="4682635"/>
                <a:ext cx="193217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Use the approximations we just learnt (as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824" y="4682635"/>
                <a:ext cx="1932176" cy="738664"/>
              </a:xfrm>
              <a:prstGeom prst="rect">
                <a:avLst/>
              </a:prstGeom>
              <a:blipFill>
                <a:blip r:embed="rId14"/>
                <a:stretch>
                  <a:fillRect l="-631" t="-1653" r="-631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840295" y="5300848"/>
                <a:ext cx="105394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295" y="5300848"/>
                <a:ext cx="1053943" cy="215444"/>
              </a:xfrm>
              <a:prstGeom prst="rect">
                <a:avLst/>
              </a:prstGeom>
              <a:blipFill>
                <a:blip r:embed="rId15"/>
                <a:stretch>
                  <a:fillRect l="-5780" r="-578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4892040" y="4480560"/>
            <a:ext cx="1127760" cy="51816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537960" y="4526280"/>
            <a:ext cx="381000" cy="44196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4" idx="5"/>
          </p:cNvCxnSpPr>
          <p:nvPr/>
        </p:nvCxnSpPr>
        <p:spPr>
          <a:xfrm flipH="1" flipV="1">
            <a:off x="4968240" y="4495800"/>
            <a:ext cx="968888" cy="47000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68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17" grpId="0"/>
      <p:bldP spid="20" grpId="0"/>
      <p:bldP spid="21" grpId="0" animBg="1"/>
      <p:bldP spid="22" grpId="0" animBg="1"/>
      <p:bldP spid="23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4" grpId="0" animBg="1"/>
      <p:bldP spid="4" grpId="1" animBg="1"/>
      <p:bldP spid="31" grpId="0" animBg="1"/>
      <p:bldP spid="32" grpId="0" animBg="1"/>
      <p:bldP spid="33" grpId="0"/>
      <p:bldP spid="3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4334" y="2190655"/>
            <a:ext cx="797846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Exercise 9F</a:t>
            </a:r>
          </a:p>
        </p:txBody>
      </p:sp>
    </p:spTree>
    <p:extLst>
      <p:ext uri="{BB962C8B-B14F-4D97-AF65-F5344CB8AC3E}">
        <p14:creationId xmlns:p14="http://schemas.microsoft.com/office/powerpoint/2010/main" val="183967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apply to the results you have learnt to the remaining trigonometric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𝑡𝑎𝑛𝑥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6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1177" y="3415003"/>
                <a:ext cx="2967133" cy="836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We can rewrite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𝑡𝑎𝑛𝑥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𝑠𝑖𝑛𝑥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𝑐𝑜𝑠𝑥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then use the quotient rule…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77" y="3415003"/>
                <a:ext cx="2967133" cy="836639"/>
              </a:xfrm>
              <a:prstGeom prst="rect">
                <a:avLst/>
              </a:prstGeom>
              <a:blipFill>
                <a:blip r:embed="rId7"/>
                <a:stretch>
                  <a:fillRect t="-1460" b="-72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82313" y="1412008"/>
                <a:ext cx="72532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313" y="1412008"/>
                <a:ext cx="725327" cy="215444"/>
              </a:xfrm>
              <a:prstGeom prst="rect">
                <a:avLst/>
              </a:prstGeom>
              <a:blipFill>
                <a:blip r:embed="rId8"/>
                <a:stretch>
                  <a:fillRect l="-3361" r="-336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09679" y="1416000"/>
                <a:ext cx="7420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679" y="1416000"/>
                <a:ext cx="742063" cy="215444"/>
              </a:xfrm>
              <a:prstGeom prst="rect">
                <a:avLst/>
              </a:prstGeom>
              <a:blipFill>
                <a:blip r:embed="rId9"/>
                <a:stretch>
                  <a:fillRect l="-2459" r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80713" y="1780308"/>
                <a:ext cx="850361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713" y="1780308"/>
                <a:ext cx="850361" cy="409023"/>
              </a:xfrm>
              <a:prstGeom prst="rect">
                <a:avLst/>
              </a:prstGeom>
              <a:blipFill>
                <a:blip r:embed="rId10"/>
                <a:stretch>
                  <a:fillRect l="-4286" r="-1429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00096" y="1765794"/>
                <a:ext cx="960071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096" y="1765794"/>
                <a:ext cx="960071" cy="409023"/>
              </a:xfrm>
              <a:prstGeom prst="rect">
                <a:avLst/>
              </a:prstGeom>
              <a:blipFill>
                <a:blip r:embed="rId11"/>
                <a:stretch>
                  <a:fillRect l="-4459" t="-1493" r="-3185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>
            <a:off x="5286521" y="1551712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400821" y="1637242"/>
            <a:ext cx="1257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16" name="Arc 15"/>
          <p:cNvSpPr/>
          <p:nvPr/>
        </p:nvSpPr>
        <p:spPr>
          <a:xfrm>
            <a:off x="7740573" y="1539970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7861041" y="1624411"/>
            <a:ext cx="1282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52843" y="3030188"/>
                <a:ext cx="1583319" cy="64363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843" y="3030188"/>
                <a:ext cx="1583319" cy="6436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085409" y="2362513"/>
            <a:ext cx="455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Now we can replace all terms in the quotient rule…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651006" y="3810550"/>
                <a:ext cx="3038717" cy="5484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𝑐𝑜𝑠𝑥</m:t>
                              </m:r>
                            </m:e>
                          </m:d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)(−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006" y="3810550"/>
                <a:ext cx="3038717" cy="548420"/>
              </a:xfrm>
              <a:prstGeom prst="rect">
                <a:avLst/>
              </a:prstGeom>
              <a:blipFill>
                <a:blip r:embed="rId13"/>
                <a:stretch>
                  <a:fillRect b="-444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660187" y="4458709"/>
                <a:ext cx="1779974" cy="53771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187" y="4458709"/>
                <a:ext cx="1779974" cy="53771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669367" y="5128903"/>
                <a:ext cx="1136016" cy="50141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367" y="5128903"/>
                <a:ext cx="1136016" cy="501419"/>
              </a:xfrm>
              <a:prstGeom prst="rect">
                <a:avLst/>
              </a:prstGeom>
              <a:blipFill>
                <a:blip r:embed="rId15"/>
                <a:stretch>
                  <a:fillRect b="-120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680384" y="5756864"/>
                <a:ext cx="1129925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384" y="5756864"/>
                <a:ext cx="1129925" cy="501356"/>
              </a:xfrm>
              <a:prstGeom prst="rect">
                <a:avLst/>
              </a:prstGeom>
              <a:blipFill>
                <a:blip r:embed="rId16"/>
                <a:stretch>
                  <a:fillRect b="-120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7518400" y="3448280"/>
            <a:ext cx="204424" cy="627961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7616833" y="3572560"/>
            <a:ext cx="1282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35" name="Arc 34"/>
          <p:cNvSpPr/>
          <p:nvPr/>
        </p:nvSpPr>
        <p:spPr>
          <a:xfrm>
            <a:off x="7516564" y="4107456"/>
            <a:ext cx="204424" cy="627961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6258805" y="4766632"/>
            <a:ext cx="204424" cy="627961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>
            <a:off x="5695109" y="5425808"/>
            <a:ext cx="204424" cy="627961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7682935" y="4079336"/>
            <a:ext cx="1282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Expand brackets on the numerator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235547" y="4850516"/>
                <a:ext cx="2278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The top can be replaced 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547" y="4850516"/>
                <a:ext cx="2278655" cy="461665"/>
              </a:xfrm>
              <a:prstGeom prst="rect">
                <a:avLst/>
              </a:prstGeom>
              <a:blipFill>
                <a:blip r:embed="rId17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5894025" y="5588646"/>
            <a:ext cx="749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Rewrite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0" y="716096"/>
                <a:ext cx="2282328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𝑡𝑎𝑛𝑥</m:t>
                    </m:r>
                  </m:oMath>
                </a14:m>
                <a:r>
                  <a:rPr lang="en-GB" sz="1200" dirty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𝑠𝑒𝑐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16096"/>
                <a:ext cx="2282328" cy="35836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693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 animBg="1"/>
      <p:bldP spid="15" grpId="0"/>
      <p:bldP spid="16" grpId="0" animBg="1"/>
      <p:bldP spid="17" grpId="0"/>
      <p:bldP spid="22" grpId="0"/>
      <p:bldP spid="28" grpId="0"/>
      <p:bldP spid="29" grpId="0"/>
      <p:bldP spid="30" grpId="0"/>
      <p:bldP spid="31" grpId="0"/>
      <p:bldP spid="32" grpId="0"/>
      <p:bldP spid="33" grpId="0" animBg="1"/>
      <p:bldP spid="34" grpId="0"/>
      <p:bldP spid="35" grpId="0" animBg="1"/>
      <p:bldP spid="36" grpId="0" animBg="1"/>
      <p:bldP spid="37" grpId="0" animBg="1"/>
      <p:bldP spid="38" grpId="0"/>
      <p:bldP spid="39" grpId="0"/>
      <p:bldP spid="40" grpId="0"/>
      <p:bldP spid="4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13216" y="1407226"/>
                <a:ext cx="22617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𝑡𝑎𝑛</m:t>
                      </m:r>
                      <m:r>
                        <a:rPr lang="en-US" sz="2800" b="0" i="1" smtClean="0">
                          <a:latin typeface="Cambria Math"/>
                        </a:rPr>
                        <m:t>⁡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216" y="1407226"/>
                <a:ext cx="226177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blipFill>
                <a:blip r:embed="rId4"/>
                <a:stretch>
                  <a:fillRect l="-4059" t="-9091" r="-1107" b="-24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89366" y="4195949"/>
                <a:ext cx="1765420" cy="676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366" y="4195949"/>
                <a:ext cx="1765420" cy="6767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blipFill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147954" y="2802576"/>
                <a:ext cx="12709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𝑡𝑎𝑛𝑢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954" y="2802576"/>
                <a:ext cx="1270989" cy="400110"/>
              </a:xfrm>
              <a:prstGeom prst="rect">
                <a:avLst/>
              </a:prstGeom>
              <a:blipFill>
                <a:blip r:embed="rId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991596" y="3299361"/>
                <a:ext cx="1530355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𝑠𝑒𝑐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596" y="3299361"/>
                <a:ext cx="1530355" cy="6767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40"/>
          <p:cNvSpPr/>
          <p:nvPr/>
        </p:nvSpPr>
        <p:spPr>
          <a:xfrm>
            <a:off x="3489459" y="2990439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3729956" y="3177406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Arc 42"/>
          <p:cNvSpPr/>
          <p:nvPr/>
        </p:nvSpPr>
        <p:spPr>
          <a:xfrm>
            <a:off x="6408809" y="3024085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6661182" y="3116049"/>
            <a:ext cx="2399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 (we know this result from before)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150427" y="5153892"/>
                <a:ext cx="8924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𝑠𝑒𝑐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427" y="5153892"/>
                <a:ext cx="892424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825340" y="5151913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340" y="5151913"/>
                <a:ext cx="804772" cy="400110"/>
              </a:xfrm>
              <a:prstGeom prst="rect">
                <a:avLst/>
              </a:prstGeom>
              <a:blipFill rotWithShape="1">
                <a:blip r:embed="rId13"/>
                <a:stretch>
                  <a:fillRect l="-758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124695" y="5983185"/>
                <a:ext cx="12425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𝑠𝑒𝑐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695" y="5983185"/>
                <a:ext cx="1242583" cy="400110"/>
              </a:xfrm>
              <a:prstGeom prst="rect">
                <a:avLst/>
              </a:prstGeom>
              <a:blipFill rotWithShape="1">
                <a:blip r:embed="rId1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155870" y="5981206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870" y="5981206"/>
                <a:ext cx="804772" cy="400110"/>
              </a:xfrm>
              <a:prstGeom prst="rect">
                <a:avLst/>
              </a:prstGeom>
              <a:blipFill rotWithShape="1">
                <a:blip r:embed="rId16"/>
                <a:stretch>
                  <a:fillRect l="-758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5480556" y="4601524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5751709" y="5430817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685428" y="4776616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992208" y="5570282"/>
                <a:ext cx="13645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208" y="5570282"/>
                <a:ext cx="1364558" cy="400110"/>
              </a:xfrm>
              <a:prstGeom prst="rect">
                <a:avLst/>
              </a:prstGeom>
              <a:blipFill>
                <a:blip r:embed="rId17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0" y="1769138"/>
            <a:ext cx="2339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But what about if tan was of a function of x?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21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0" y="716096"/>
                <a:ext cx="2282328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𝑡𝑎𝑛𝑥</m:t>
                    </m:r>
                  </m:oMath>
                </a14:m>
                <a:r>
                  <a:rPr lang="en-GB" sz="1200" dirty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𝑠𝑒𝑐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16096"/>
                <a:ext cx="2282328" cy="35836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0" y="1077816"/>
                <a:ext cx="3095740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𝑡𝑎𝑛𝑓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200" dirty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𝑠𝑒𝑐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77816"/>
                <a:ext cx="3095740" cy="35836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887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20" grpId="0" animBg="1"/>
      <p:bldP spid="21" grpId="0" animBg="1"/>
      <p:bldP spid="22" grpId="0"/>
      <p:bldP spid="23" grpId="0"/>
      <p:bldP spid="5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apply to the results you have learnt to the remaining trigonometric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𝑐𝑜𝑠𝑒𝑐𝑥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6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1177" y="3415003"/>
                <a:ext cx="2967133" cy="828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We can rewrite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𝑐𝑜𝑠𝑒𝑐𝑥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𝑠𝑖𝑛𝑥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then use the chain rule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77" y="3415003"/>
                <a:ext cx="2967133" cy="828560"/>
              </a:xfrm>
              <a:prstGeom prst="rect">
                <a:avLst/>
              </a:prstGeom>
              <a:blipFill>
                <a:blip r:embed="rId7"/>
                <a:stretch>
                  <a:fillRect t="-1471" r="-1027" b="-66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568848" y="1438785"/>
                <a:ext cx="722249" cy="4047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848" y="1438785"/>
                <a:ext cx="722249" cy="404791"/>
              </a:xfrm>
              <a:prstGeom prst="rect">
                <a:avLst/>
              </a:prstGeom>
              <a:blipFill>
                <a:blip r:embed="rId8"/>
                <a:stretch>
                  <a:fillRect l="-5042" r="-4202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567011" y="2031860"/>
                <a:ext cx="10470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011" y="2031860"/>
                <a:ext cx="1047082" cy="215444"/>
              </a:xfrm>
              <a:prstGeom prst="rect">
                <a:avLst/>
              </a:prstGeom>
              <a:blipFill>
                <a:blip r:embed="rId9"/>
                <a:stretch>
                  <a:fillRect l="-3488" r="-581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455006" y="2415615"/>
                <a:ext cx="1285928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006" y="2415615"/>
                <a:ext cx="1285928" cy="409023"/>
              </a:xfrm>
              <a:prstGeom prst="rect">
                <a:avLst/>
              </a:prstGeom>
              <a:blipFill>
                <a:blip r:embed="rId10"/>
                <a:stretch>
                  <a:fillRect l="-4739" t="-2985" r="-474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677878" y="2536800"/>
                <a:ext cx="55207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878" y="2536800"/>
                <a:ext cx="552074" cy="215444"/>
              </a:xfrm>
              <a:prstGeom prst="rect">
                <a:avLst/>
              </a:prstGeom>
              <a:blipFill>
                <a:blip r:embed="rId11"/>
                <a:stretch>
                  <a:fillRect l="-9890" r="-10989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464187" y="2953604"/>
                <a:ext cx="1649426" cy="40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187" y="2953604"/>
                <a:ext cx="1649426" cy="409086"/>
              </a:xfrm>
              <a:prstGeom prst="rect">
                <a:avLst/>
              </a:prstGeom>
              <a:blipFill>
                <a:blip r:embed="rId12"/>
                <a:stretch>
                  <a:fillRect l="-2952" t="-2985" r="-369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75203" y="3515465"/>
                <a:ext cx="1563570" cy="40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203" y="3515465"/>
                <a:ext cx="1563570" cy="409086"/>
              </a:xfrm>
              <a:prstGeom prst="rect">
                <a:avLst/>
              </a:prstGeom>
              <a:blipFill>
                <a:blip r:embed="rId13"/>
                <a:stretch>
                  <a:fillRect l="-3502" t="-2985" r="-778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475202" y="4132410"/>
                <a:ext cx="1501308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𝑐𝑜𝑠𝑒𝑐𝑥𝑐𝑜𝑡𝑥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202" y="4132410"/>
                <a:ext cx="1501308" cy="409023"/>
              </a:xfrm>
              <a:prstGeom prst="rect">
                <a:avLst/>
              </a:prstGeom>
              <a:blipFill>
                <a:blip r:embed="rId14"/>
                <a:stretch>
                  <a:fillRect l="-3659" t="-2985" r="-1626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rc 50"/>
          <p:cNvSpPr/>
          <p:nvPr/>
        </p:nvSpPr>
        <p:spPr>
          <a:xfrm>
            <a:off x="5548217" y="1694206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5756819" y="1778648"/>
            <a:ext cx="1536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Write as a power</a:t>
            </a:r>
          </a:p>
        </p:txBody>
      </p:sp>
      <p:sp>
        <p:nvSpPr>
          <p:cNvPr id="54" name="Arc 53"/>
          <p:cNvSpPr/>
          <p:nvPr/>
        </p:nvSpPr>
        <p:spPr>
          <a:xfrm>
            <a:off x="6185360" y="2188129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c 54"/>
          <p:cNvSpPr/>
          <p:nvPr/>
        </p:nvSpPr>
        <p:spPr>
          <a:xfrm>
            <a:off x="6139456" y="2715103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55"/>
          <p:cNvSpPr/>
          <p:nvPr/>
        </p:nvSpPr>
        <p:spPr>
          <a:xfrm>
            <a:off x="6027451" y="3253093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Arc 56"/>
          <p:cNvSpPr/>
          <p:nvPr/>
        </p:nvSpPr>
        <p:spPr>
          <a:xfrm>
            <a:off x="6036633" y="3835151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6340713" y="2164238"/>
            <a:ext cx="1921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 using the chain rule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208511" y="2814233"/>
            <a:ext cx="1921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Rewrite as fractions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147413" y="3354059"/>
            <a:ext cx="2126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Separate the sin terms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213515" y="3926937"/>
            <a:ext cx="1233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Rewrite both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388125" y="0"/>
                <a:ext cx="2886419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𝑐𝑜𝑠𝑒𝑐𝑥</m:t>
                    </m:r>
                  </m:oMath>
                </a14:m>
                <a:r>
                  <a:rPr lang="en-GB" sz="1200" dirty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𝑐𝑜𝑠𝑒𝑐𝑥𝑐𝑜𝑡𝑥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125" y="0"/>
                <a:ext cx="2886419" cy="35836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917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/>
      <p:bldP spid="45" grpId="0"/>
      <p:bldP spid="46" grpId="0"/>
      <p:bldP spid="47" grpId="0"/>
      <p:bldP spid="48" grpId="0"/>
      <p:bldP spid="49" grpId="0"/>
      <p:bldP spid="50" grpId="0"/>
      <p:bldP spid="51" grpId="0" animBg="1"/>
      <p:bldP spid="52" grpId="0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60" grpId="0"/>
      <p:bldP spid="61" grpId="0"/>
      <p:bldP spid="6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06338" y="1407226"/>
                <a:ext cx="25828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𝑐𝑜𝑠𝑒𝑐</m:t>
                      </m:r>
                      <m:r>
                        <a:rPr lang="en-US" sz="2800" b="0" i="1" smtClean="0">
                          <a:latin typeface="Cambria Math"/>
                        </a:rPr>
                        <m:t>⁡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338" y="1407226"/>
                <a:ext cx="258282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blipFill>
                <a:blip r:embed="rId4"/>
                <a:stretch>
                  <a:fillRect l="-4059" t="-9091" r="-1107" b="-24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89366" y="4195949"/>
                <a:ext cx="1765420" cy="676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366" y="4195949"/>
                <a:ext cx="1765420" cy="6767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blipFill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147954" y="2802576"/>
                <a:ext cx="14986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𝑐𝑜𝑠𝑒𝑐𝑢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954" y="2802576"/>
                <a:ext cx="1498615" cy="400110"/>
              </a:xfrm>
              <a:prstGeom prst="rect">
                <a:avLst/>
              </a:prstGeom>
              <a:blipFill>
                <a:blip r:embed="rId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991596" y="3299361"/>
                <a:ext cx="2343398" cy="676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i="1" smtClean="0"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</a:rPr>
                        <m:t>𝑐𝑜𝑠𝑒𝑐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/>
                        </a:rPr>
                        <m:t>𝑐𝑜𝑡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596" y="3299361"/>
                <a:ext cx="2343398" cy="6767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40"/>
          <p:cNvSpPr/>
          <p:nvPr/>
        </p:nvSpPr>
        <p:spPr>
          <a:xfrm>
            <a:off x="3489459" y="2990439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3729956" y="3177406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Arc 42"/>
          <p:cNvSpPr/>
          <p:nvPr/>
        </p:nvSpPr>
        <p:spPr>
          <a:xfrm>
            <a:off x="7097578" y="2976583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7232073" y="2937920"/>
            <a:ext cx="19119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 (we know this result from before)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150427" y="5153892"/>
                <a:ext cx="17108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</a:rPr>
                        <m:t>𝑐𝑜𝑠𝑒𝑐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/>
                        </a:rPr>
                        <m:t>𝑐𝑜𝑡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427" y="5153892"/>
                <a:ext cx="1710853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609111" y="5140037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111" y="5140037"/>
                <a:ext cx="804772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124695" y="5983185"/>
                <a:ext cx="24177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−</m:t>
                      </m:r>
                      <m:r>
                        <a:rPr lang="en-US" sz="2000" i="1" smtClean="0">
                          <a:latin typeface="Cambria Math"/>
                        </a:rPr>
                        <m:t>𝑐𝑜𝑠𝑒𝑐𝑓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  <m:r>
                        <a:rPr lang="en-US" sz="2000" i="1">
                          <a:latin typeface="Cambria Math"/>
                        </a:rPr>
                        <m:t>𝑐𝑜𝑡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695" y="5983185"/>
                <a:ext cx="2417713" cy="400110"/>
              </a:xfrm>
              <a:prstGeom prst="rect">
                <a:avLst/>
              </a:prstGeom>
              <a:blipFill rotWithShape="1">
                <a:blip r:embed="rId1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295901" y="5993081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901" y="5993081"/>
                <a:ext cx="804772" cy="400110"/>
              </a:xfrm>
              <a:prstGeom prst="rect">
                <a:avLst/>
              </a:prstGeom>
              <a:blipFill rotWithShape="1">
                <a:blip r:embed="rId16"/>
                <a:stretch>
                  <a:fillRect l="-758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6252452" y="4684652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6891740" y="5490194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6540451" y="4847868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179740" y="5629658"/>
                <a:ext cx="13645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9740" y="5629658"/>
                <a:ext cx="1364558" cy="400110"/>
              </a:xfrm>
              <a:prstGeom prst="rect">
                <a:avLst/>
              </a:prstGeom>
              <a:blipFill>
                <a:blip r:embed="rId17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0" y="1791172"/>
            <a:ext cx="2339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But what about if cosec was of a function of x?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21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272709" y="0"/>
                <a:ext cx="3923842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𝑐𝑜𝑠𝑒𝑐𝑓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200" dirty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𝑐𝑜𝑠𝑒𝑐𝑓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𝑐𝑜𝑡𝑓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709" y="0"/>
                <a:ext cx="3923842" cy="35836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388125" y="0"/>
                <a:ext cx="2886419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𝑐𝑜𝑠𝑒𝑐𝑥</m:t>
                    </m:r>
                  </m:oMath>
                </a14:m>
                <a:r>
                  <a:rPr lang="en-GB" sz="1200" dirty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𝑐𝑜𝑠𝑒𝑐𝑥𝑐𝑜𝑡𝑥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125" y="0"/>
                <a:ext cx="2886419" cy="35836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830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20" grpId="0" animBg="1"/>
      <p:bldP spid="21" grpId="0" animBg="1"/>
      <p:bldP spid="22" grpId="0"/>
      <p:bldP spid="23" grpId="0"/>
      <p:bldP spid="5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apply to the results you have learnt to the remaining trigonometric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𝑠𝑒𝑐𝑥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6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1177" y="3415003"/>
                <a:ext cx="2967133" cy="828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We can rewrite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𝑠𝑒𝑐𝑥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𝑐𝑜𝑠𝑥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then use the chain rule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77" y="3415003"/>
                <a:ext cx="2967133" cy="828560"/>
              </a:xfrm>
              <a:prstGeom prst="rect">
                <a:avLst/>
              </a:prstGeom>
              <a:blipFill>
                <a:blip r:embed="rId7"/>
                <a:stretch>
                  <a:fillRect t="-1471" b="-66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568848" y="1438785"/>
                <a:ext cx="743089" cy="4047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848" y="1438785"/>
                <a:ext cx="743089" cy="404791"/>
              </a:xfrm>
              <a:prstGeom prst="rect">
                <a:avLst/>
              </a:prstGeom>
              <a:blipFill>
                <a:blip r:embed="rId8"/>
                <a:stretch>
                  <a:fillRect l="-4918" r="-1639" b="-106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67011" y="2031860"/>
                <a:ext cx="10679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011" y="2031860"/>
                <a:ext cx="1067921" cy="215444"/>
              </a:xfrm>
              <a:prstGeom prst="rect">
                <a:avLst/>
              </a:prstGeom>
              <a:blipFill>
                <a:blip r:embed="rId9"/>
                <a:stretch>
                  <a:fillRect l="-3429" r="-1143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455006" y="2415615"/>
                <a:ext cx="1306768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006" y="2415615"/>
                <a:ext cx="1306768" cy="409023"/>
              </a:xfrm>
              <a:prstGeom prst="rect">
                <a:avLst/>
              </a:prstGeom>
              <a:blipFill>
                <a:blip r:embed="rId10"/>
                <a:stretch>
                  <a:fillRect l="-4673" t="-2985" r="-935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721946" y="2536800"/>
                <a:ext cx="66588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946" y="2536800"/>
                <a:ext cx="665888" cy="215444"/>
              </a:xfrm>
              <a:prstGeom prst="rect">
                <a:avLst/>
              </a:prstGeom>
              <a:blipFill>
                <a:blip r:embed="rId11"/>
                <a:stretch>
                  <a:fillRect l="-9174" r="-8257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464187" y="2953604"/>
                <a:ext cx="1490215" cy="40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187" y="2953604"/>
                <a:ext cx="1490215" cy="409086"/>
              </a:xfrm>
              <a:prstGeom prst="rect">
                <a:avLst/>
              </a:prstGeom>
              <a:blipFill>
                <a:blip r:embed="rId12"/>
                <a:stretch>
                  <a:fillRect l="-3673" t="-2985" r="-1633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475203" y="3515465"/>
                <a:ext cx="1419812" cy="40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203" y="3515465"/>
                <a:ext cx="1419812" cy="409086"/>
              </a:xfrm>
              <a:prstGeom prst="rect">
                <a:avLst/>
              </a:prstGeom>
              <a:blipFill>
                <a:blip r:embed="rId13"/>
                <a:stretch>
                  <a:fillRect l="-3863" t="-2985" r="-1288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475202" y="4132410"/>
                <a:ext cx="1209562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𝑠𝑒𝑐𝑥𝑡𝑎𝑛𝑥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202" y="4132410"/>
                <a:ext cx="1209562" cy="409023"/>
              </a:xfrm>
              <a:prstGeom prst="rect">
                <a:avLst/>
              </a:prstGeom>
              <a:blipFill>
                <a:blip r:embed="rId14"/>
                <a:stretch>
                  <a:fillRect l="-4523" t="-2985" r="-1508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/>
          <p:cNvSpPr/>
          <p:nvPr/>
        </p:nvSpPr>
        <p:spPr>
          <a:xfrm>
            <a:off x="5548217" y="1694206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5756819" y="1778648"/>
            <a:ext cx="1536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Write as a power</a:t>
            </a:r>
          </a:p>
        </p:txBody>
      </p:sp>
      <p:sp>
        <p:nvSpPr>
          <p:cNvPr id="38" name="Arc 37"/>
          <p:cNvSpPr/>
          <p:nvPr/>
        </p:nvSpPr>
        <p:spPr>
          <a:xfrm>
            <a:off x="6361630" y="2210163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c 38"/>
          <p:cNvSpPr/>
          <p:nvPr/>
        </p:nvSpPr>
        <p:spPr>
          <a:xfrm>
            <a:off x="6282676" y="2715103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c 39"/>
          <p:cNvSpPr/>
          <p:nvPr/>
        </p:nvSpPr>
        <p:spPr>
          <a:xfrm>
            <a:off x="5895248" y="3253093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c 43"/>
          <p:cNvSpPr/>
          <p:nvPr/>
        </p:nvSpPr>
        <p:spPr>
          <a:xfrm>
            <a:off x="5838329" y="3835151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/>
          <p:cNvSpPr txBox="1"/>
          <p:nvPr/>
        </p:nvSpPr>
        <p:spPr>
          <a:xfrm>
            <a:off x="6516983" y="2186272"/>
            <a:ext cx="1921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 using the chain rule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351731" y="2814233"/>
            <a:ext cx="1921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Rewrite as fractions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015210" y="3354059"/>
            <a:ext cx="2126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Separate the cos terms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015211" y="3926937"/>
            <a:ext cx="1233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Rewrite both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0" y="716096"/>
                <a:ext cx="2469614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𝑠𝑒𝑐𝑥</m:t>
                    </m:r>
                  </m:oMath>
                </a14:m>
                <a:r>
                  <a:rPr lang="en-GB" sz="1200" dirty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𝑠𝑒𝑐𝑥𝑡𝑎𝑛𝑥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16096"/>
                <a:ext cx="2469614" cy="35836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062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7" grpId="0"/>
      <p:bldP spid="38" grpId="0" animBg="1"/>
      <p:bldP spid="39" grpId="0" animBg="1"/>
      <p:bldP spid="40" grpId="0" animBg="1"/>
      <p:bldP spid="44" grpId="0" animBg="1"/>
      <p:bldP spid="63" grpId="0"/>
      <p:bldP spid="64" grpId="0"/>
      <p:bldP spid="65" grpId="0"/>
      <p:bldP spid="66" grpId="0"/>
      <p:bldP spid="6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01341" y="1407226"/>
                <a:ext cx="22269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𝑠𝑒𝑐</m:t>
                      </m:r>
                      <m:r>
                        <a:rPr lang="en-US" sz="2800" b="0" i="1" smtClean="0">
                          <a:latin typeface="Cambria Math"/>
                        </a:rPr>
                        <m:t>⁡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341" y="1407226"/>
                <a:ext cx="222695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blipFill>
                <a:blip r:embed="rId4"/>
                <a:stretch>
                  <a:fillRect l="-4059" t="-9091" r="-1107" b="-24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89366" y="4195949"/>
                <a:ext cx="1777858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366" y="4195949"/>
                <a:ext cx="1777858" cy="6767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blipFill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147954" y="2802576"/>
                <a:ext cx="12437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𝑠𝑒𝑐𝑢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954" y="2802576"/>
                <a:ext cx="1243737" cy="400110"/>
              </a:xfrm>
              <a:prstGeom prst="rect">
                <a:avLst/>
              </a:prstGeom>
              <a:blipFill>
                <a:blip r:embed="rId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991596" y="3299361"/>
                <a:ext cx="1931426" cy="676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i="1" smtClean="0">
                          <a:latin typeface="Cambria Math"/>
                        </a:rPr>
                        <m:t>𝑠</m:t>
                      </m:r>
                      <m:r>
                        <a:rPr lang="en-US" sz="2000" b="0" i="1" smtClean="0">
                          <a:latin typeface="Cambria Math"/>
                        </a:rPr>
                        <m:t>𝑒𝑐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/>
                        </a:rPr>
                        <m:t>𝑡𝑎𝑛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596" y="3299361"/>
                <a:ext cx="1931426" cy="6767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40"/>
          <p:cNvSpPr/>
          <p:nvPr/>
        </p:nvSpPr>
        <p:spPr>
          <a:xfrm>
            <a:off x="3489459" y="2990439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3729956" y="3177406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Arc 42"/>
          <p:cNvSpPr/>
          <p:nvPr/>
        </p:nvSpPr>
        <p:spPr>
          <a:xfrm>
            <a:off x="6800695" y="3000334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7030192" y="2961671"/>
            <a:ext cx="19119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 (we know this result from before)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150427" y="5153892"/>
                <a:ext cx="12988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𝑠𝑒𝑐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/>
                        </a:rPr>
                        <m:t>𝑡𝑎𝑛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427" y="5153892"/>
                <a:ext cx="1298881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169725" y="5140036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725" y="5140036"/>
                <a:ext cx="804772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124695" y="5983185"/>
                <a:ext cx="20070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𝑠𝑒𝑐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𝑡𝑎𝑛𝑓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695" y="5983185"/>
                <a:ext cx="2007024" cy="400110"/>
              </a:xfrm>
              <a:prstGeom prst="rect">
                <a:avLst/>
              </a:prstGeom>
              <a:blipFill rotWithShape="1">
                <a:blip r:embed="rId1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915890" y="5993081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890" y="5993081"/>
                <a:ext cx="804772" cy="400110"/>
              </a:xfrm>
              <a:prstGeom prst="rect">
                <a:avLst/>
              </a:prstGeom>
              <a:blipFill rotWithShape="1">
                <a:blip r:embed="rId1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5824941" y="4672777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6559231" y="5525820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6112940" y="4835993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847231" y="5665284"/>
                <a:ext cx="13645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231" y="5665284"/>
                <a:ext cx="1364558" cy="400110"/>
              </a:xfrm>
              <a:prstGeom prst="rect">
                <a:avLst/>
              </a:prstGeom>
              <a:blipFill>
                <a:blip r:embed="rId1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0" y="1714054"/>
            <a:ext cx="2339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But what about if sec was of a function of x?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21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0" y="716096"/>
                <a:ext cx="2469614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𝑠𝑒𝑐𝑥</m:t>
                    </m:r>
                  </m:oMath>
                </a14:m>
                <a:r>
                  <a:rPr lang="en-GB" sz="1200" dirty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𝑠𝑒𝑐𝑥𝑡𝑎𝑛𝑥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16096"/>
                <a:ext cx="2469614" cy="35836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0" y="1077816"/>
                <a:ext cx="3558449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𝑠𝑒𝑐𝑓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200" dirty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𝑠𝑒𝑐𝑓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𝑡𝑎𝑛𝑓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77816"/>
                <a:ext cx="3558449" cy="35836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779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20" grpId="0" animBg="1"/>
      <p:bldP spid="21" grpId="0" animBg="1"/>
      <p:bldP spid="22" grpId="0"/>
      <p:bldP spid="23" grpId="0"/>
      <p:bldP spid="5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apply to the results you have learnt to the remaining trigonometric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𝑐𝑜𝑡𝑥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6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1177" y="3415003"/>
                <a:ext cx="2967133" cy="848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We can rewrite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𝑐𝑜𝑡𝑥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𝑡𝑎𝑛𝑥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then use the chain rule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77" y="3415003"/>
                <a:ext cx="2967133" cy="848117"/>
              </a:xfrm>
              <a:prstGeom prst="rect">
                <a:avLst/>
              </a:prstGeom>
              <a:blipFill>
                <a:blip r:embed="rId7"/>
                <a:stretch>
                  <a:fillRect t="-1439" b="-4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568848" y="1438785"/>
                <a:ext cx="752707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848" y="1438785"/>
                <a:ext cx="752707" cy="404726"/>
              </a:xfrm>
              <a:prstGeom prst="rect">
                <a:avLst/>
              </a:prstGeom>
              <a:blipFill>
                <a:blip r:embed="rId8"/>
                <a:stretch>
                  <a:fillRect l="-4839" r="-3226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67011" y="2031860"/>
                <a:ext cx="107753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011" y="2031860"/>
                <a:ext cx="1077539" cy="215444"/>
              </a:xfrm>
              <a:prstGeom prst="rect">
                <a:avLst/>
              </a:prstGeom>
              <a:blipFill>
                <a:blip r:embed="rId9"/>
                <a:stretch>
                  <a:fillRect l="-3390" r="-56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455006" y="2415615"/>
                <a:ext cx="1316386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006" y="2415615"/>
                <a:ext cx="1316386" cy="409023"/>
              </a:xfrm>
              <a:prstGeom prst="rect">
                <a:avLst/>
              </a:prstGeom>
              <a:blipFill>
                <a:blip r:embed="rId10"/>
                <a:stretch>
                  <a:fillRect l="-4630" t="-2985" r="-463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721946" y="2536800"/>
                <a:ext cx="6372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946" y="2536800"/>
                <a:ext cx="637226" cy="215444"/>
              </a:xfrm>
              <a:prstGeom prst="rect">
                <a:avLst/>
              </a:prstGeom>
              <a:blipFill>
                <a:blip r:embed="rId11"/>
                <a:stretch>
                  <a:fillRect l="-9615" r="-9615" b="-3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464187" y="2953604"/>
                <a:ext cx="2030492" cy="448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𝑠𝑖𝑛𝑥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𝑐𝑜𝑠𝑥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187" y="2953604"/>
                <a:ext cx="2030492" cy="44890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475203" y="3515465"/>
                <a:ext cx="1766894" cy="4322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203" y="3515465"/>
                <a:ext cx="1766894" cy="4322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475202" y="4132410"/>
                <a:ext cx="1076898" cy="40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202" y="4132410"/>
                <a:ext cx="1076898" cy="409086"/>
              </a:xfrm>
              <a:prstGeom prst="rect">
                <a:avLst/>
              </a:prstGeom>
              <a:blipFill>
                <a:blip r:embed="rId14"/>
                <a:stretch>
                  <a:fillRect l="-5085" t="-2985" r="-1130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/>
          <p:cNvSpPr/>
          <p:nvPr/>
        </p:nvSpPr>
        <p:spPr>
          <a:xfrm>
            <a:off x="5548217" y="1694206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5756819" y="1778648"/>
            <a:ext cx="1536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Write as a power</a:t>
            </a:r>
          </a:p>
        </p:txBody>
      </p:sp>
      <p:sp>
        <p:nvSpPr>
          <p:cNvPr id="38" name="Arc 37"/>
          <p:cNvSpPr/>
          <p:nvPr/>
        </p:nvSpPr>
        <p:spPr>
          <a:xfrm>
            <a:off x="6361630" y="2210163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c 38"/>
          <p:cNvSpPr/>
          <p:nvPr/>
        </p:nvSpPr>
        <p:spPr>
          <a:xfrm>
            <a:off x="6525047" y="2737137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c 39"/>
          <p:cNvSpPr/>
          <p:nvPr/>
        </p:nvSpPr>
        <p:spPr>
          <a:xfrm>
            <a:off x="6435074" y="3286144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c 43"/>
          <p:cNvSpPr/>
          <p:nvPr/>
        </p:nvSpPr>
        <p:spPr>
          <a:xfrm>
            <a:off x="6223919" y="3835151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/>
          <p:cNvSpPr txBox="1"/>
          <p:nvPr/>
        </p:nvSpPr>
        <p:spPr>
          <a:xfrm>
            <a:off x="6516983" y="2186272"/>
            <a:ext cx="1921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 using the chain rule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594102" y="2836267"/>
            <a:ext cx="1921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Rewrite as fractions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555036" y="3387110"/>
            <a:ext cx="2126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Rewrite the first term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323683" y="3882869"/>
                <a:ext cx="1894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terms will cancel out</a:t>
                </a: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683" y="3882869"/>
                <a:ext cx="1894900" cy="461665"/>
              </a:xfrm>
              <a:prstGeom prst="rect">
                <a:avLst/>
              </a:prstGeom>
              <a:blipFill>
                <a:blip r:embed="rId15"/>
                <a:stretch>
                  <a:fillRect t="-1316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484383" y="4725485"/>
                <a:ext cx="1246623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𝑐𝑜𝑠𝑒𝑐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383" y="4725485"/>
                <a:ext cx="1246623" cy="409023"/>
              </a:xfrm>
              <a:prstGeom prst="rect">
                <a:avLst/>
              </a:prstGeom>
              <a:blipFill>
                <a:blip r:embed="rId16"/>
                <a:stretch>
                  <a:fillRect l="-4902" t="-2985" r="-980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>
            <a:off x="5715307" y="4428225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5826088" y="4497977"/>
            <a:ext cx="993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Rewrite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386289" y="0"/>
                <a:ext cx="2568766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𝑐𝑜𝑡𝑥</m:t>
                    </m:r>
                  </m:oMath>
                </a14:m>
                <a:r>
                  <a:rPr lang="en-GB" sz="1200" dirty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𝑐𝑜𝑠𝑒𝑐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289" y="0"/>
                <a:ext cx="2568766" cy="35836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4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7" grpId="0"/>
      <p:bldP spid="38" grpId="0" animBg="1"/>
      <p:bldP spid="39" grpId="0" animBg="1"/>
      <p:bldP spid="40" grpId="0" animBg="1"/>
      <p:bldP spid="44" grpId="0" animBg="1"/>
      <p:bldP spid="63" grpId="0"/>
      <p:bldP spid="64" grpId="0"/>
      <p:bldP spid="65" grpId="0"/>
      <p:bldP spid="66" grpId="0"/>
      <p:bldP spid="43" grpId="0"/>
      <p:bldP spid="45" grpId="0" animBg="1"/>
      <p:bldP spid="46" grpId="0"/>
      <p:bldP spid="4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01341" y="1407226"/>
                <a:ext cx="21444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𝑐𝑜𝑡𝑓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341" y="1407226"/>
                <a:ext cx="214449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blipFill>
                <a:blip r:embed="rId4"/>
                <a:stretch>
                  <a:fillRect l="-4059" t="-9091" r="-1107" b="-24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89366" y="4195949"/>
                <a:ext cx="1777858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366" y="4195949"/>
                <a:ext cx="1777858" cy="6767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blipFill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147954" y="2802576"/>
                <a:ext cx="12357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𝑐𝑜𝑡𝑢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954" y="2802576"/>
                <a:ext cx="1235723" cy="400110"/>
              </a:xfrm>
              <a:prstGeom prst="rect">
                <a:avLst/>
              </a:prstGeom>
              <a:blipFill>
                <a:blip r:embed="rId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991596" y="3299361"/>
                <a:ext cx="1977593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𝑐𝑜𝑠𝑒𝑐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596" y="3299361"/>
                <a:ext cx="1977593" cy="6767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40"/>
          <p:cNvSpPr/>
          <p:nvPr/>
        </p:nvSpPr>
        <p:spPr>
          <a:xfrm>
            <a:off x="3489459" y="2990439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3729956" y="3177406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Arc 42"/>
          <p:cNvSpPr/>
          <p:nvPr/>
        </p:nvSpPr>
        <p:spPr>
          <a:xfrm>
            <a:off x="6800695" y="3000334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7030192" y="2961671"/>
            <a:ext cx="19119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 (we know this result from before)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150427" y="5153892"/>
                <a:ext cx="13396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𝑐𝑜𝑠𝑒𝑐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427" y="5153892"/>
                <a:ext cx="1339662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252853" y="5128160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853" y="5128160"/>
                <a:ext cx="804772" cy="400110"/>
              </a:xfrm>
              <a:prstGeom prst="rect">
                <a:avLst/>
              </a:prstGeom>
              <a:blipFill rotWithShape="1">
                <a:blip r:embed="rId13"/>
                <a:stretch>
                  <a:fillRect l="-758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124695" y="5983185"/>
                <a:ext cx="16898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𝑐𝑜𝑠𝑒𝑐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695" y="5983185"/>
                <a:ext cx="1689822" cy="400110"/>
              </a:xfrm>
              <a:prstGeom prst="rect">
                <a:avLst/>
              </a:prstGeom>
              <a:blipFill rotWithShape="1">
                <a:blip r:embed="rId1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583381" y="5981206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381" y="5981206"/>
                <a:ext cx="804772" cy="400110"/>
              </a:xfrm>
              <a:prstGeom prst="rect">
                <a:avLst/>
              </a:prstGeom>
              <a:blipFill rotWithShape="1">
                <a:blip r:embed="rId16"/>
                <a:stretch>
                  <a:fillRect l="-758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5824941" y="4672777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6202971" y="5525820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6112940" y="4835993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467220" y="5653409"/>
                <a:ext cx="13645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220" y="5653409"/>
                <a:ext cx="1364558" cy="400110"/>
              </a:xfrm>
              <a:prstGeom prst="rect">
                <a:avLst/>
              </a:prstGeom>
              <a:blipFill>
                <a:blip r:embed="rId1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12028" y="1647953"/>
            <a:ext cx="2339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But what about if cot was of a function of x?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21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386289" y="0"/>
                <a:ext cx="2568766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𝑐𝑜𝑡𝑥</m:t>
                    </m:r>
                  </m:oMath>
                </a14:m>
                <a:r>
                  <a:rPr lang="en-GB" sz="1200" dirty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𝑐𝑜𝑠𝑒𝑐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289" y="0"/>
                <a:ext cx="2568766" cy="35836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953220" y="0"/>
                <a:ext cx="3328930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𝑐𝑜𝑡𝑓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200" dirty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𝑐𝑜𝑠𝑒𝑐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220" y="0"/>
                <a:ext cx="3328930" cy="35836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374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20" grpId="0" animBg="1"/>
      <p:bldP spid="21" grpId="0" animBg="1"/>
      <p:bldP spid="22" grpId="0"/>
      <p:bldP spid="23" grpId="0"/>
      <p:bldP spid="6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apply to the results you have learnt to the remaining trigonometric functions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5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20559" t="43831" r="51579" b="31344"/>
          <a:stretch/>
        </p:blipFill>
        <p:spPr>
          <a:xfrm>
            <a:off x="616944" y="2554613"/>
            <a:ext cx="4885703" cy="34826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9787" y="3481329"/>
            <a:ext cx="3305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You need to know the derivatives of sine and cosine, but the rest you are given in the formula booklet!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63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127760" y="237744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If: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22960" y="298704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508760" y="2377440"/>
                <a:ext cx="10249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𝑠𝑖𝑛𝑥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760" y="2377440"/>
                <a:ext cx="1024961" cy="338554"/>
              </a:xfrm>
              <a:prstGeom prst="rect">
                <a:avLst/>
              </a:prstGeom>
              <a:blipFill>
                <a:blip r:embed="rId2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508760" y="2834640"/>
                <a:ext cx="1164421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𝑐𝑜𝑠𝑥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760" y="2834640"/>
                <a:ext cx="1164421" cy="5598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746760" y="2377440"/>
            <a:ext cx="1905000" cy="10668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Line 39"/>
          <p:cNvSpPr>
            <a:spLocks noChangeShapeType="1"/>
          </p:cNvSpPr>
          <p:nvPr/>
        </p:nvSpPr>
        <p:spPr bwMode="auto">
          <a:xfrm>
            <a:off x="3561009" y="2478188"/>
            <a:ext cx="0" cy="1333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Line 40"/>
          <p:cNvSpPr>
            <a:spLocks noChangeShapeType="1"/>
          </p:cNvSpPr>
          <p:nvPr/>
        </p:nvSpPr>
        <p:spPr bwMode="auto">
          <a:xfrm>
            <a:off x="3561009" y="3144938"/>
            <a:ext cx="444609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Line 41"/>
          <p:cNvSpPr>
            <a:spLocks noChangeShapeType="1"/>
          </p:cNvSpPr>
          <p:nvPr/>
        </p:nvSpPr>
        <p:spPr bwMode="auto">
          <a:xfrm>
            <a:off x="4672533" y="3071556"/>
            <a:ext cx="0" cy="14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Line 42"/>
          <p:cNvSpPr>
            <a:spLocks noChangeShapeType="1"/>
          </p:cNvSpPr>
          <p:nvPr/>
        </p:nvSpPr>
        <p:spPr bwMode="auto">
          <a:xfrm>
            <a:off x="5784056" y="3071556"/>
            <a:ext cx="0" cy="14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Line 43"/>
          <p:cNvSpPr>
            <a:spLocks noChangeShapeType="1"/>
          </p:cNvSpPr>
          <p:nvPr/>
        </p:nvSpPr>
        <p:spPr bwMode="auto">
          <a:xfrm>
            <a:off x="6895579" y="3071556"/>
            <a:ext cx="0" cy="14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Line 44"/>
          <p:cNvSpPr>
            <a:spLocks noChangeShapeType="1"/>
          </p:cNvSpPr>
          <p:nvPr/>
        </p:nvSpPr>
        <p:spPr bwMode="auto">
          <a:xfrm>
            <a:off x="8001001" y="3065106"/>
            <a:ext cx="0" cy="14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Arc 45"/>
          <p:cNvSpPr>
            <a:spLocks/>
          </p:cNvSpPr>
          <p:nvPr/>
        </p:nvSpPr>
        <p:spPr bwMode="auto">
          <a:xfrm>
            <a:off x="4672532" y="2495550"/>
            <a:ext cx="1098659" cy="2000250"/>
          </a:xfrm>
          <a:custGeom>
            <a:avLst/>
            <a:gdLst>
              <a:gd name="G0" fmla="+- 225 0 0"/>
              <a:gd name="G1" fmla="+- 21600 0 0"/>
              <a:gd name="G2" fmla="+- 21600 0 0"/>
              <a:gd name="T0" fmla="*/ 0 w 16013"/>
              <a:gd name="T1" fmla="*/ 1 h 21600"/>
              <a:gd name="T2" fmla="*/ 16013 w 16013"/>
              <a:gd name="T3" fmla="*/ 6859 h 21600"/>
              <a:gd name="T4" fmla="*/ 225 w 1601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13" h="21600" fill="none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</a:path>
              <a:path w="16013" h="21600" stroke="0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  <a:lnTo>
                  <a:pt x="225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Arc 46"/>
          <p:cNvSpPr>
            <a:spLocks/>
          </p:cNvSpPr>
          <p:nvPr/>
        </p:nvSpPr>
        <p:spPr bwMode="auto">
          <a:xfrm flipH="1">
            <a:off x="3563583" y="2495550"/>
            <a:ext cx="1129533" cy="2000250"/>
          </a:xfrm>
          <a:custGeom>
            <a:avLst/>
            <a:gdLst>
              <a:gd name="G0" fmla="+- 682 0 0"/>
              <a:gd name="G1" fmla="+- 21600 0 0"/>
              <a:gd name="G2" fmla="+- 21600 0 0"/>
              <a:gd name="T0" fmla="*/ 0 w 16470"/>
              <a:gd name="T1" fmla="*/ 11 h 21600"/>
              <a:gd name="T2" fmla="*/ 16470 w 16470"/>
              <a:gd name="T3" fmla="*/ 6859 h 21600"/>
              <a:gd name="T4" fmla="*/ 682 w 1647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70" h="21600" fill="none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</a:path>
              <a:path w="16470" h="21600" stroke="0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  <a:lnTo>
                  <a:pt x="682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Text Box 49"/>
          <p:cNvSpPr txBox="1">
            <a:spLocks noChangeArrowheads="1"/>
          </p:cNvSpPr>
          <p:nvPr/>
        </p:nvSpPr>
        <p:spPr bwMode="auto">
          <a:xfrm>
            <a:off x="4471871" y="3218319"/>
            <a:ext cx="4267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baseline="30000" dirty="0">
                <a:latin typeface="Comic Sans MS" pitchFamily="66" charset="0"/>
              </a:rPr>
              <a:t>π</a:t>
            </a:r>
            <a:r>
              <a:rPr lang="en-GB" sz="1200" dirty="0">
                <a:latin typeface="Comic Sans MS" pitchFamily="66" charset="0"/>
              </a:rPr>
              <a:t>/</a:t>
            </a:r>
            <a:r>
              <a:rPr lang="en-GB" sz="1200" baseline="-25000" dirty="0">
                <a:latin typeface="Comic Sans MS" pitchFamily="66" charset="0"/>
              </a:rPr>
              <a:t>2</a:t>
            </a:r>
          </a:p>
        </p:txBody>
      </p:sp>
      <p:sp>
        <p:nvSpPr>
          <p:cNvPr id="29" name="Text Box 50"/>
          <p:cNvSpPr txBox="1">
            <a:spLocks noChangeArrowheads="1"/>
          </p:cNvSpPr>
          <p:nvPr/>
        </p:nvSpPr>
        <p:spPr bwMode="auto">
          <a:xfrm>
            <a:off x="5654466" y="3227649"/>
            <a:ext cx="4460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dirty="0">
                <a:latin typeface="Comic Sans MS" pitchFamily="66" charset="0"/>
              </a:rPr>
              <a:t>π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30" name="Text Box 51"/>
          <p:cNvSpPr txBox="1">
            <a:spLocks noChangeArrowheads="1"/>
          </p:cNvSpPr>
          <p:nvPr/>
        </p:nvSpPr>
        <p:spPr bwMode="auto">
          <a:xfrm>
            <a:off x="6674361" y="3218319"/>
            <a:ext cx="5288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aseline="30000" dirty="0">
                <a:latin typeface="Comic Sans MS" pitchFamily="66" charset="0"/>
              </a:rPr>
              <a:t>3</a:t>
            </a:r>
            <a:r>
              <a:rPr lang="el-GR" sz="1200" baseline="30000" dirty="0">
                <a:latin typeface="Comic Sans MS" pitchFamily="66" charset="0"/>
              </a:rPr>
              <a:t>π</a:t>
            </a:r>
            <a:r>
              <a:rPr lang="en-GB" sz="1200" dirty="0">
                <a:latin typeface="Comic Sans MS" pitchFamily="66" charset="0"/>
              </a:rPr>
              <a:t>/</a:t>
            </a:r>
            <a:r>
              <a:rPr lang="en-GB" sz="1200" baseline="-25000" dirty="0">
                <a:latin typeface="Comic Sans MS" pitchFamily="66" charset="0"/>
              </a:rPr>
              <a:t>2</a:t>
            </a:r>
          </a:p>
        </p:txBody>
      </p:sp>
      <p:sp>
        <p:nvSpPr>
          <p:cNvPr id="31" name="Text Box 52"/>
          <p:cNvSpPr txBox="1">
            <a:spLocks noChangeArrowheads="1"/>
          </p:cNvSpPr>
          <p:nvPr/>
        </p:nvSpPr>
        <p:spPr bwMode="auto">
          <a:xfrm>
            <a:off x="7812383" y="3218319"/>
            <a:ext cx="53702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2</a:t>
            </a:r>
            <a:r>
              <a:rPr lang="el-GR" sz="1200" dirty="0">
                <a:latin typeface="Comic Sans MS" pitchFamily="66" charset="0"/>
              </a:rPr>
              <a:t>π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32" name="Text Box 53"/>
          <p:cNvSpPr txBox="1">
            <a:spLocks noChangeArrowheads="1"/>
          </p:cNvSpPr>
          <p:nvPr/>
        </p:nvSpPr>
        <p:spPr bwMode="auto">
          <a:xfrm>
            <a:off x="7936866" y="2755579"/>
            <a:ext cx="88989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y = Sin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</a:p>
        </p:txBody>
      </p:sp>
      <p:sp>
        <p:nvSpPr>
          <p:cNvPr id="33" name="Text Box 69"/>
          <p:cNvSpPr txBox="1">
            <a:spLocks noChangeArrowheads="1"/>
          </p:cNvSpPr>
          <p:nvPr/>
        </p:nvSpPr>
        <p:spPr bwMode="auto">
          <a:xfrm>
            <a:off x="3253612" y="2367449"/>
            <a:ext cx="494010" cy="60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Comic Sans MS" pitchFamily="66" charset="0"/>
              </a:rPr>
              <a:t>1</a:t>
            </a:r>
          </a:p>
        </p:txBody>
      </p:sp>
      <p:sp>
        <p:nvSpPr>
          <p:cNvPr id="34" name="Text Box 70"/>
          <p:cNvSpPr txBox="1">
            <a:spLocks noChangeArrowheads="1"/>
          </p:cNvSpPr>
          <p:nvPr/>
        </p:nvSpPr>
        <p:spPr bwMode="auto">
          <a:xfrm>
            <a:off x="3259408" y="3016414"/>
            <a:ext cx="494010" cy="60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0</a:t>
            </a:r>
          </a:p>
        </p:txBody>
      </p:sp>
      <p:sp>
        <p:nvSpPr>
          <p:cNvPr id="35" name="Text Box 71"/>
          <p:cNvSpPr txBox="1">
            <a:spLocks noChangeArrowheads="1"/>
          </p:cNvSpPr>
          <p:nvPr/>
        </p:nvSpPr>
        <p:spPr bwMode="auto">
          <a:xfrm>
            <a:off x="3205065" y="3626303"/>
            <a:ext cx="617513" cy="60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-1</a:t>
            </a:r>
          </a:p>
        </p:txBody>
      </p:sp>
      <p:sp>
        <p:nvSpPr>
          <p:cNvPr id="36" name="Arc 45"/>
          <p:cNvSpPr>
            <a:spLocks/>
          </p:cNvSpPr>
          <p:nvPr/>
        </p:nvSpPr>
        <p:spPr bwMode="auto">
          <a:xfrm flipV="1">
            <a:off x="6895323" y="1752600"/>
            <a:ext cx="1098659" cy="2000250"/>
          </a:xfrm>
          <a:custGeom>
            <a:avLst/>
            <a:gdLst>
              <a:gd name="G0" fmla="+- 225 0 0"/>
              <a:gd name="G1" fmla="+- 21600 0 0"/>
              <a:gd name="G2" fmla="+- 21600 0 0"/>
              <a:gd name="T0" fmla="*/ 0 w 16013"/>
              <a:gd name="T1" fmla="*/ 1 h 21600"/>
              <a:gd name="T2" fmla="*/ 16013 w 16013"/>
              <a:gd name="T3" fmla="*/ 6859 h 21600"/>
              <a:gd name="T4" fmla="*/ 225 w 1601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13" h="21600" fill="none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</a:path>
              <a:path w="16013" h="21600" stroke="0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  <a:lnTo>
                  <a:pt x="225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Arc 46"/>
          <p:cNvSpPr>
            <a:spLocks/>
          </p:cNvSpPr>
          <p:nvPr/>
        </p:nvSpPr>
        <p:spPr bwMode="auto">
          <a:xfrm flipH="1" flipV="1">
            <a:off x="5786374" y="1752600"/>
            <a:ext cx="1129533" cy="2000250"/>
          </a:xfrm>
          <a:custGeom>
            <a:avLst/>
            <a:gdLst>
              <a:gd name="G0" fmla="+- 682 0 0"/>
              <a:gd name="G1" fmla="+- 21600 0 0"/>
              <a:gd name="G2" fmla="+- 21600 0 0"/>
              <a:gd name="T0" fmla="*/ 0 w 16470"/>
              <a:gd name="T1" fmla="*/ 11 h 21600"/>
              <a:gd name="T2" fmla="*/ 16470 w 16470"/>
              <a:gd name="T3" fmla="*/ 6859 h 21600"/>
              <a:gd name="T4" fmla="*/ 682 w 1647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70" h="21600" fill="none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</a:path>
              <a:path w="16470" h="21600" stroke="0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  <a:lnTo>
                  <a:pt x="682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" name="Arc 45"/>
          <p:cNvSpPr>
            <a:spLocks/>
          </p:cNvSpPr>
          <p:nvPr/>
        </p:nvSpPr>
        <p:spPr bwMode="auto">
          <a:xfrm>
            <a:off x="3565298" y="2498660"/>
            <a:ext cx="1098659" cy="2000250"/>
          </a:xfrm>
          <a:custGeom>
            <a:avLst/>
            <a:gdLst>
              <a:gd name="G0" fmla="+- 225 0 0"/>
              <a:gd name="G1" fmla="+- 21600 0 0"/>
              <a:gd name="G2" fmla="+- 21600 0 0"/>
              <a:gd name="T0" fmla="*/ 0 w 16013"/>
              <a:gd name="T1" fmla="*/ 1 h 21600"/>
              <a:gd name="T2" fmla="*/ 16013 w 16013"/>
              <a:gd name="T3" fmla="*/ 6859 h 21600"/>
              <a:gd name="T4" fmla="*/ 225 w 1601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13" h="21600" fill="none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</a:path>
              <a:path w="16013" h="21600" stroke="0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  <a:lnTo>
                  <a:pt x="225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" name="Arc 46"/>
          <p:cNvSpPr>
            <a:spLocks/>
          </p:cNvSpPr>
          <p:nvPr/>
        </p:nvSpPr>
        <p:spPr bwMode="auto">
          <a:xfrm flipH="1">
            <a:off x="6897721" y="2489330"/>
            <a:ext cx="1129533" cy="2000250"/>
          </a:xfrm>
          <a:custGeom>
            <a:avLst/>
            <a:gdLst>
              <a:gd name="G0" fmla="+- 682 0 0"/>
              <a:gd name="G1" fmla="+- 21600 0 0"/>
              <a:gd name="G2" fmla="+- 21600 0 0"/>
              <a:gd name="T0" fmla="*/ 0 w 16470"/>
              <a:gd name="T1" fmla="*/ 11 h 21600"/>
              <a:gd name="T2" fmla="*/ 16470 w 16470"/>
              <a:gd name="T3" fmla="*/ 6859 h 21600"/>
              <a:gd name="T4" fmla="*/ 682 w 1647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70" h="21600" fill="none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</a:path>
              <a:path w="16470" h="21600" stroke="0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  <a:lnTo>
                  <a:pt x="682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Arc 45"/>
          <p:cNvSpPr>
            <a:spLocks/>
          </p:cNvSpPr>
          <p:nvPr/>
        </p:nvSpPr>
        <p:spPr bwMode="auto">
          <a:xfrm flipV="1">
            <a:off x="5806751" y="1755711"/>
            <a:ext cx="1098659" cy="2000250"/>
          </a:xfrm>
          <a:custGeom>
            <a:avLst/>
            <a:gdLst>
              <a:gd name="G0" fmla="+- 225 0 0"/>
              <a:gd name="G1" fmla="+- 21600 0 0"/>
              <a:gd name="G2" fmla="+- 21600 0 0"/>
              <a:gd name="T0" fmla="*/ 0 w 16013"/>
              <a:gd name="T1" fmla="*/ 1 h 21600"/>
              <a:gd name="T2" fmla="*/ 16013 w 16013"/>
              <a:gd name="T3" fmla="*/ 6859 h 21600"/>
              <a:gd name="T4" fmla="*/ 225 w 1601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13" h="21600" fill="none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</a:path>
              <a:path w="16013" h="21600" stroke="0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  <a:lnTo>
                  <a:pt x="225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" name="Arc 46"/>
          <p:cNvSpPr>
            <a:spLocks/>
          </p:cNvSpPr>
          <p:nvPr/>
        </p:nvSpPr>
        <p:spPr bwMode="auto">
          <a:xfrm flipH="1" flipV="1">
            <a:off x="4679140" y="1755710"/>
            <a:ext cx="1129533" cy="2000250"/>
          </a:xfrm>
          <a:custGeom>
            <a:avLst/>
            <a:gdLst>
              <a:gd name="G0" fmla="+- 682 0 0"/>
              <a:gd name="G1" fmla="+- 21600 0 0"/>
              <a:gd name="G2" fmla="+- 21600 0 0"/>
              <a:gd name="T0" fmla="*/ 0 w 16470"/>
              <a:gd name="T1" fmla="*/ 11 h 21600"/>
              <a:gd name="T2" fmla="*/ 16470 w 16470"/>
              <a:gd name="T3" fmla="*/ 6859 h 21600"/>
              <a:gd name="T4" fmla="*/ 682 w 1647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70" h="21600" fill="none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</a:path>
              <a:path w="16470" h="21600" stroke="0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  <a:lnTo>
                  <a:pt x="682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" name="Text Box 53"/>
          <p:cNvSpPr txBox="1">
            <a:spLocks noChangeArrowheads="1"/>
          </p:cNvSpPr>
          <p:nvPr/>
        </p:nvSpPr>
        <p:spPr bwMode="auto">
          <a:xfrm>
            <a:off x="7902653" y="2152199"/>
            <a:ext cx="88989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y = Cos</a:t>
            </a:r>
            <a:r>
              <a:rPr lang="el-GR" sz="1400" dirty="0">
                <a:solidFill>
                  <a:srgbClr val="0000FF"/>
                </a:solidFill>
                <a:latin typeface="Comic Sans MS" pitchFamily="66" charset="0"/>
              </a:rPr>
              <a:t>θ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3736906" y="4370832"/>
            <a:ext cx="48310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This means that the Cos graph is actually telling you the gradient of the Sin graph at the equivalent point!</a:t>
            </a:r>
          </a:p>
          <a:p>
            <a:pPr algn="ctr"/>
            <a:endParaRPr lang="en-GB" sz="1400" dirty="0">
              <a:latin typeface="Comic Sans MS" pitchFamily="66" charset="0"/>
            </a:endParaRPr>
          </a:p>
          <a:p>
            <a:pPr marL="285750" indent="-285750" algn="ctr">
              <a:buFont typeface="Wingdings" pitchFamily="2" charset="2"/>
              <a:buChar char="à"/>
            </a:pPr>
            <a:r>
              <a:rPr lang="en-GB" sz="1400" dirty="0">
                <a:latin typeface="Comic Sans MS" pitchFamily="66" charset="0"/>
              </a:rPr>
              <a:t>At </a:t>
            </a:r>
            <a:r>
              <a:rPr lang="el-GR" sz="1400" dirty="0">
                <a:latin typeface="Comic Sans MS" pitchFamily="66" charset="0"/>
              </a:rPr>
              <a:t>π</a:t>
            </a:r>
            <a:r>
              <a:rPr lang="en-GB" sz="1400" dirty="0">
                <a:latin typeface="Comic Sans MS" pitchFamily="66" charset="0"/>
              </a:rPr>
              <a:t>, Cos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-1</a:t>
            </a:r>
          </a:p>
          <a:p>
            <a:pPr marL="285750" indent="-285750" algn="ctr">
              <a:buFont typeface="Wingdings" pitchFamily="2" charset="2"/>
              <a:buChar char="à"/>
            </a:pPr>
            <a:r>
              <a:rPr lang="en-GB" sz="1400" dirty="0">
                <a:latin typeface="Comic Sans MS" pitchFamily="66" charset="0"/>
              </a:rPr>
              <a:t>The gradient of Sin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at </a:t>
            </a:r>
            <a:r>
              <a:rPr lang="el-GR" sz="1400" dirty="0">
                <a:latin typeface="Comic Sans MS" pitchFamily="66" charset="0"/>
              </a:rPr>
              <a:t>π</a:t>
            </a:r>
            <a:r>
              <a:rPr lang="en-GB" sz="1400" dirty="0">
                <a:latin typeface="Comic Sans MS" pitchFamily="66" charset="0"/>
              </a:rPr>
              <a:t> is -1</a:t>
            </a:r>
          </a:p>
          <a:p>
            <a:pPr marL="285750" indent="-285750" algn="ctr">
              <a:buFont typeface="Wingdings" pitchFamily="2" charset="2"/>
              <a:buChar char="à"/>
            </a:pPr>
            <a:endParaRPr lang="en-GB" sz="1400" dirty="0">
              <a:latin typeface="Comic Sans MS" pitchFamily="66" charset="0"/>
            </a:endParaRPr>
          </a:p>
          <a:p>
            <a:pPr marL="285750" indent="-285750" algn="ctr">
              <a:buFont typeface="Wingdings" pitchFamily="2" charset="2"/>
              <a:buChar char="à"/>
            </a:pPr>
            <a:r>
              <a:rPr lang="en-GB" sz="1400" dirty="0">
                <a:latin typeface="Comic Sans MS" pitchFamily="66" charset="0"/>
              </a:rPr>
              <a:t>At </a:t>
            </a:r>
            <a:r>
              <a:rPr lang="en-GB" sz="1400" baseline="30000" dirty="0">
                <a:latin typeface="Comic Sans MS" pitchFamily="66" charset="0"/>
              </a:rPr>
              <a:t>3</a:t>
            </a:r>
            <a:r>
              <a:rPr lang="el-GR" sz="1400" baseline="30000" dirty="0">
                <a:latin typeface="Comic Sans MS" pitchFamily="66" charset="0"/>
              </a:rPr>
              <a:t>π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2</a:t>
            </a:r>
            <a:r>
              <a:rPr lang="en-GB" sz="1400" dirty="0">
                <a:latin typeface="Comic Sans MS" pitchFamily="66" charset="0"/>
              </a:rPr>
              <a:t>, Cos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0</a:t>
            </a:r>
          </a:p>
          <a:p>
            <a:pPr marL="285750" indent="-285750" algn="ctr">
              <a:buFont typeface="Wingdings" pitchFamily="2" charset="2"/>
              <a:buChar char="à"/>
            </a:pPr>
            <a:r>
              <a:rPr lang="en-GB" sz="1400" dirty="0">
                <a:latin typeface="Comic Sans MS" pitchFamily="66" charset="0"/>
              </a:rPr>
              <a:t>The gradient of Sin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at </a:t>
            </a:r>
            <a:r>
              <a:rPr lang="en-GB" sz="1400" baseline="30000" dirty="0">
                <a:latin typeface="Comic Sans MS" pitchFamily="66" charset="0"/>
              </a:rPr>
              <a:t>3</a:t>
            </a:r>
            <a:r>
              <a:rPr lang="el-GR" sz="1400" baseline="30000" dirty="0">
                <a:latin typeface="Comic Sans MS" pitchFamily="66" charset="0"/>
              </a:rPr>
              <a:t>π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2</a:t>
            </a:r>
            <a:r>
              <a:rPr lang="en-GB" sz="1400" dirty="0">
                <a:latin typeface="Comic Sans MS" pitchFamily="66" charset="0"/>
              </a:rPr>
              <a:t> is 0!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690872" y="1975104"/>
            <a:ext cx="2066544" cy="2176272"/>
          </a:xfrm>
          <a:prstGeom prst="line">
            <a:avLst/>
          </a:prstGeom>
          <a:ln w="25400">
            <a:solidFill>
              <a:srgbClr val="0066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74336" y="2002536"/>
            <a:ext cx="1269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6600"/>
                </a:solidFill>
                <a:latin typeface="Comic Sans MS" pitchFamily="66" charset="0"/>
              </a:rPr>
              <a:t>Gradient = -1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5413248" y="3749040"/>
            <a:ext cx="3124200" cy="24384"/>
          </a:xfrm>
          <a:prstGeom prst="line">
            <a:avLst/>
          </a:prstGeom>
          <a:ln w="25400">
            <a:solidFill>
              <a:srgbClr val="0066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741920" y="3782568"/>
            <a:ext cx="1223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6600"/>
                </a:solidFill>
                <a:latin typeface="Comic Sans MS" pitchFamily="66" charset="0"/>
              </a:rPr>
              <a:t>Gradient = 0</a:t>
            </a:r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blipFill>
                <a:blip r:embed="rId4"/>
                <a:stretch>
                  <a:fillRect r="-1087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blipFill>
                <a:blip r:embed="rId5"/>
                <a:stretch>
                  <a:fillRect l="-435" r="-130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0" y="0"/>
                <a:ext cx="1674305" cy="3745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674305" cy="374526"/>
              </a:xfrm>
              <a:prstGeom prst="rect">
                <a:avLst/>
              </a:prstGeom>
              <a:blipFill>
                <a:blip r:embed="rId6"/>
                <a:stretch>
                  <a:fillRect l="-6452" b="-1230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0" y="380740"/>
                <a:ext cx="1827873" cy="36106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0740"/>
                <a:ext cx="1827873" cy="361061"/>
              </a:xfrm>
              <a:prstGeom prst="rect">
                <a:avLst/>
              </a:prstGeom>
              <a:blipFill>
                <a:blip r:embed="rId7"/>
                <a:stretch>
                  <a:fillRect l="-5921" r="-1645" b="-1562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  <a:blipFill>
                <a:blip r:embed="rId8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0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6" grpId="0"/>
      <p:bldP spid="27" grpId="0"/>
      <p:bldP spid="48" grpId="0"/>
      <p:bldP spid="28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6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11" grpId="0"/>
      <p:bldP spid="11" grpId="1"/>
      <p:bldP spid="53" grpId="0"/>
      <p:bldP spid="53" grpId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apply to the results you have learnt to the remaining trigonometric functions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Differentiate: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𝑥𝑡𝑎𝑛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6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05079" y="3756751"/>
            <a:ext cx="2467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need to use the product rule here!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37738" y="1398683"/>
                <a:ext cx="48327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738" y="1398683"/>
                <a:ext cx="483274" cy="215444"/>
              </a:xfrm>
              <a:prstGeom prst="rect">
                <a:avLst/>
              </a:prstGeom>
              <a:blipFill>
                <a:blip r:embed="rId7"/>
                <a:stretch>
                  <a:fillRect l="-5063" r="-25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95138" y="1411383"/>
                <a:ext cx="8510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138" y="1411383"/>
                <a:ext cx="851067" cy="215444"/>
              </a:xfrm>
              <a:prstGeom prst="rect">
                <a:avLst/>
              </a:prstGeom>
              <a:blipFill>
                <a:blip r:embed="rId8"/>
                <a:stretch>
                  <a:fillRect l="-2143" r="-285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236138" y="1766983"/>
                <a:ext cx="585225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138" y="1766983"/>
                <a:ext cx="585225" cy="409023"/>
              </a:xfrm>
              <a:prstGeom prst="rect">
                <a:avLst/>
              </a:prstGeom>
              <a:blipFill>
                <a:blip r:embed="rId9"/>
                <a:stretch>
                  <a:fillRect l="-7292" t="-1493" r="-6250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298423" y="1772845"/>
                <a:ext cx="1130181" cy="4076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423" y="1772845"/>
                <a:ext cx="1130181" cy="407612"/>
              </a:xfrm>
              <a:prstGeom prst="rect">
                <a:avLst/>
              </a:prstGeom>
              <a:blipFill>
                <a:blip r:embed="rId10"/>
                <a:stretch>
                  <a:fillRect l="-3226" t="-1493" r="-1613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/>
          <p:cNvSpPr/>
          <p:nvPr/>
        </p:nvSpPr>
        <p:spPr>
          <a:xfrm>
            <a:off x="4860719" y="1546833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4975019" y="1632363"/>
            <a:ext cx="1257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18" name="Arc 17"/>
          <p:cNvSpPr/>
          <p:nvPr/>
        </p:nvSpPr>
        <p:spPr>
          <a:xfrm>
            <a:off x="7487079" y="1541753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7603980" y="1612135"/>
            <a:ext cx="1282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996587" y="0"/>
                <a:ext cx="3051672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𝑡𝑎𝑛𝑓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200" dirty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𝑠𝑒𝑐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587" y="0"/>
                <a:ext cx="3051672" cy="3583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037341" y="3007987"/>
                <a:ext cx="1583319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GB" sz="14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341" y="3007987"/>
                <a:ext cx="1583319" cy="501356"/>
              </a:xfrm>
              <a:prstGeom prst="rect">
                <a:avLst/>
              </a:prstGeom>
              <a:blipFill>
                <a:blip r:embed="rId12"/>
                <a:stretch>
                  <a:fillRect b="-120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063376" y="2307429"/>
            <a:ext cx="455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Now we can replace all terms in the product rule…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037341" y="3668387"/>
                <a:ext cx="2810641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𝑠𝑒𝑐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)(1)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341" y="3668387"/>
                <a:ext cx="2810641" cy="501356"/>
              </a:xfrm>
              <a:prstGeom prst="rect">
                <a:avLst/>
              </a:prstGeom>
              <a:blipFill>
                <a:blip r:embed="rId13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050041" y="4328787"/>
                <a:ext cx="2118272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041" y="4328787"/>
                <a:ext cx="2118272" cy="501356"/>
              </a:xfrm>
              <a:prstGeom prst="rect">
                <a:avLst/>
              </a:prstGeom>
              <a:blipFill>
                <a:blip r:embed="rId14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>
            <a:off x="7680641" y="3314700"/>
            <a:ext cx="180660" cy="623983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7645141" y="3263135"/>
            <a:ext cx="1397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expressions from above</a:t>
            </a:r>
          </a:p>
        </p:txBody>
      </p:sp>
      <p:sp>
        <p:nvSpPr>
          <p:cNvPr id="30" name="Arc 29"/>
          <p:cNvSpPr/>
          <p:nvPr/>
        </p:nvSpPr>
        <p:spPr>
          <a:xfrm>
            <a:off x="7667941" y="3975100"/>
            <a:ext cx="180660" cy="623983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7734041" y="4140200"/>
            <a:ext cx="940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</p:spTree>
    <p:extLst>
      <p:ext uri="{BB962C8B-B14F-4D97-AF65-F5344CB8AC3E}">
        <p14:creationId xmlns:p14="http://schemas.microsoft.com/office/powerpoint/2010/main" val="155146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18" grpId="0" animBg="1"/>
      <p:bldP spid="19" grpId="0"/>
      <p:bldP spid="24" grpId="0"/>
      <p:bldP spid="25" grpId="0"/>
      <p:bldP spid="26" grpId="0"/>
      <p:bldP spid="27" grpId="0"/>
      <p:bldP spid="28" grpId="0" animBg="1"/>
      <p:bldP spid="29" grpId="0"/>
      <p:bldP spid="30" grpId="0" animBg="1"/>
      <p:bldP spid="31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apply to the results you have learnt to the remaining trigonometric functions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Differentiate: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6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05079" y="3756751"/>
            <a:ext cx="2467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need to use the chain rule here!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37738" y="1398683"/>
                <a:ext cx="8385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738" y="1398683"/>
                <a:ext cx="838563" cy="215444"/>
              </a:xfrm>
              <a:prstGeom prst="rect">
                <a:avLst/>
              </a:prstGeom>
              <a:blipFill>
                <a:blip r:embed="rId7"/>
                <a:stretch>
                  <a:fillRect l="-5109" r="-1460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37738" y="1805083"/>
                <a:ext cx="9829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738" y="1805083"/>
                <a:ext cx="982961" cy="215444"/>
              </a:xfrm>
              <a:prstGeom prst="rect">
                <a:avLst/>
              </a:prstGeom>
              <a:blipFill>
                <a:blip r:embed="rId8"/>
                <a:stretch>
                  <a:fillRect l="-4348" r="-1242" b="-3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996587" y="0"/>
                <a:ext cx="3051672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𝑡𝑎𝑛𝑓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200" dirty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𝑠𝑒𝑐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587" y="0"/>
                <a:ext cx="3051672" cy="3583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>
            <a:off x="5384542" y="1535629"/>
            <a:ext cx="201010" cy="392323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5459211" y="1572199"/>
            <a:ext cx="1591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Write as a power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236138" y="2135283"/>
                <a:ext cx="1186543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138" y="2135283"/>
                <a:ext cx="1186543" cy="409023"/>
              </a:xfrm>
              <a:prstGeom prst="rect">
                <a:avLst/>
              </a:prstGeom>
              <a:blipFill>
                <a:blip r:embed="rId10"/>
                <a:stretch>
                  <a:fillRect l="-5128" t="-2985" r="-513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258488" y="2252757"/>
                <a:ext cx="85656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𝑠𝑒𝑐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488" y="2252757"/>
                <a:ext cx="856562" cy="21544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245319" y="2717341"/>
                <a:ext cx="1491819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319" y="2717341"/>
                <a:ext cx="1491819" cy="409023"/>
              </a:xfrm>
              <a:prstGeom prst="rect">
                <a:avLst/>
              </a:prstGeom>
              <a:blipFill>
                <a:blip r:embed="rId12"/>
                <a:stretch>
                  <a:fillRect l="-3673" t="-2985" r="-816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/>
          <p:cNvSpPr/>
          <p:nvPr/>
        </p:nvSpPr>
        <p:spPr>
          <a:xfrm>
            <a:off x="5977617" y="1974468"/>
            <a:ext cx="201010" cy="392323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>
            <a:off x="5942729" y="2457374"/>
            <a:ext cx="237733" cy="451079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6142257" y="1880671"/>
            <a:ext cx="1591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 using the chain rule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09206" y="2530666"/>
            <a:ext cx="8534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</p:spTree>
    <p:extLst>
      <p:ext uri="{BB962C8B-B14F-4D97-AF65-F5344CB8AC3E}">
        <p14:creationId xmlns:p14="http://schemas.microsoft.com/office/powerpoint/2010/main" val="235958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28" grpId="0" animBg="1"/>
      <p:bldP spid="29" grpId="0"/>
      <p:bldP spid="32" grpId="0"/>
      <p:bldP spid="33" grpId="0"/>
      <p:bldP spid="34" grpId="0"/>
      <p:bldP spid="36" grpId="0" animBg="1"/>
      <p:bldP spid="37" grpId="0" animBg="1"/>
      <p:bldP spid="38" grpId="0"/>
      <p:bldP spid="3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apply to the results you have learnt to the remaining trigonometric functions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Differentiate: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𝑐𝑜𝑠𝑒𝑐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6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05079" y="3933021"/>
            <a:ext cx="2467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need to use the quotient rule here!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598145" y="0"/>
                <a:ext cx="3923842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𝑐𝑜𝑠𝑒𝑐𝑓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200" dirty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𝑐𝑜𝑠𝑒𝑐𝑓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𝑐𝑜𝑡𝑓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145" y="0"/>
                <a:ext cx="3923842" cy="3583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064520" y="1423025"/>
                <a:ext cx="101867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𝑐𝑜𝑠𝑒𝑐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520" y="1423025"/>
                <a:ext cx="1018677" cy="215444"/>
              </a:xfrm>
              <a:prstGeom prst="rect">
                <a:avLst/>
              </a:prstGeom>
              <a:blipFill>
                <a:blip r:embed="rId8"/>
                <a:stretch>
                  <a:fillRect l="-2395" r="-2395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229168" y="1449050"/>
                <a:ext cx="56630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168" y="1449050"/>
                <a:ext cx="566309" cy="215444"/>
              </a:xfrm>
              <a:prstGeom prst="rect">
                <a:avLst/>
              </a:prstGeom>
              <a:blipFill>
                <a:blip r:embed="rId9"/>
                <a:stretch>
                  <a:fillRect l="-4301" r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62920" y="1791325"/>
                <a:ext cx="1802545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𝑐𝑜𝑠𝑒𝑐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𝑥𝑐𝑜𝑡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920" y="1791325"/>
                <a:ext cx="1802545" cy="409023"/>
              </a:xfrm>
              <a:prstGeom prst="rect">
                <a:avLst/>
              </a:prstGeom>
              <a:blipFill>
                <a:blip r:embed="rId10"/>
                <a:stretch>
                  <a:fillRect l="-1689" t="-1493" r="-1014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119585" y="1798844"/>
                <a:ext cx="682751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9585" y="1798844"/>
                <a:ext cx="682751" cy="409023"/>
              </a:xfrm>
              <a:prstGeom prst="rect">
                <a:avLst/>
              </a:prstGeom>
              <a:blipFill>
                <a:blip r:embed="rId11"/>
                <a:stretch>
                  <a:fillRect l="-6250" r="-4464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5782280" y="1551713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5896580" y="1637243"/>
            <a:ext cx="1257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35" name="Arc 34"/>
          <p:cNvSpPr/>
          <p:nvPr/>
        </p:nvSpPr>
        <p:spPr>
          <a:xfrm>
            <a:off x="7740573" y="1573020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7861041" y="1657461"/>
            <a:ext cx="1282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793527" y="3008155"/>
                <a:ext cx="1583319" cy="64363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527" y="3008155"/>
                <a:ext cx="1583319" cy="6436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4085409" y="2362513"/>
            <a:ext cx="455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Now we can replace all terms in the quotient rule…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747625" y="3755466"/>
                <a:ext cx="3927357" cy="56105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𝑐𝑜𝑠𝑒𝑐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𝑥𝑐𝑜𝑡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−(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𝑐𝑜𝑠𝑒𝑐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625" y="3755466"/>
                <a:ext cx="3927357" cy="56105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802709" y="4427495"/>
                <a:ext cx="3232744" cy="53764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𝑐𝑜𝑠𝑒𝑐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𝑥𝑐𝑜𝑡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𝑥𝑐𝑜𝑠𝑒𝑐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709" y="4427495"/>
                <a:ext cx="3232744" cy="53764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767823" y="5097688"/>
                <a:ext cx="3140155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𝑥𝑐𝑜𝑠𝑒𝑐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𝑥𝑐𝑜𝑡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𝑐𝑜𝑠𝑒𝑐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823" y="5097688"/>
                <a:ext cx="3140155" cy="501356"/>
              </a:xfrm>
              <a:prstGeom prst="rect">
                <a:avLst/>
              </a:prstGeom>
              <a:blipFill>
                <a:blip r:embed="rId15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811890" y="5736667"/>
                <a:ext cx="2559868" cy="50270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𝑐𝑜𝑠𝑒𝑐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𝑥𝑐𝑜𝑡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890" y="5736667"/>
                <a:ext cx="2559868" cy="502702"/>
              </a:xfrm>
              <a:prstGeom prst="rect">
                <a:avLst/>
              </a:prstGeom>
              <a:blipFill>
                <a:blip r:embed="rId16"/>
                <a:stretch>
                  <a:fillRect b="-120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c 48"/>
          <p:cNvSpPr/>
          <p:nvPr/>
        </p:nvSpPr>
        <p:spPr>
          <a:xfrm>
            <a:off x="7477042" y="3492347"/>
            <a:ext cx="190698" cy="563863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7602358" y="3431156"/>
            <a:ext cx="1640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values using the expressions above</a:t>
            </a:r>
          </a:p>
        </p:txBody>
      </p:sp>
      <p:sp>
        <p:nvSpPr>
          <p:cNvPr id="51" name="Arc 50"/>
          <p:cNvSpPr/>
          <p:nvPr/>
        </p:nvSpPr>
        <p:spPr>
          <a:xfrm>
            <a:off x="7431139" y="4107455"/>
            <a:ext cx="190698" cy="563863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Arc 51"/>
          <p:cNvSpPr/>
          <p:nvPr/>
        </p:nvSpPr>
        <p:spPr>
          <a:xfrm>
            <a:off x="6889477" y="4722564"/>
            <a:ext cx="190698" cy="563863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Arc 52"/>
          <p:cNvSpPr/>
          <p:nvPr/>
        </p:nvSpPr>
        <p:spPr>
          <a:xfrm>
            <a:off x="6689337" y="5425807"/>
            <a:ext cx="190698" cy="563863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7602358" y="4125219"/>
            <a:ext cx="1453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Expand bracket on the numerator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952363" y="4819282"/>
                <a:ext cx="14535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Divide all by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363" y="4819282"/>
                <a:ext cx="1453507" cy="276999"/>
              </a:xfrm>
              <a:prstGeom prst="rect">
                <a:avLst/>
              </a:prstGeom>
              <a:blipFill>
                <a:blip r:embed="rId17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842194" y="5458260"/>
                <a:ext cx="2015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Factorise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𝑐𝑜𝑠𝑒𝑐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on the numerator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94" y="5458260"/>
                <a:ext cx="2015368" cy="461665"/>
              </a:xfrm>
              <a:prstGeom prst="rect">
                <a:avLst/>
              </a:prstGeom>
              <a:blipFill>
                <a:blip r:embed="rId18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383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5" grpId="0"/>
      <p:bldP spid="26" grpId="0"/>
      <p:bldP spid="27" grpId="0"/>
      <p:bldP spid="30" grpId="0" animBg="1"/>
      <p:bldP spid="31" grpId="0"/>
      <p:bldP spid="35" grpId="0" animBg="1"/>
      <p:bldP spid="40" grpId="0"/>
      <p:bldP spid="43" grpId="0"/>
      <p:bldP spid="44" grpId="0"/>
      <p:bldP spid="45" grpId="0"/>
      <p:bldP spid="46" grpId="0"/>
      <p:bldP spid="47" grpId="0"/>
      <p:bldP spid="48" grpId="0"/>
      <p:bldP spid="49" grpId="0" animBg="1"/>
      <p:bldP spid="50" grpId="0"/>
      <p:bldP spid="51" grpId="0" animBg="1"/>
      <p:bldP spid="52" grpId="0" animBg="1"/>
      <p:bldP spid="53" grpId="0" animBg="1"/>
      <p:bldP spid="54" grpId="0"/>
      <p:bldP spid="55" grpId="0"/>
      <p:bldP spid="5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apply to the results you have learnt to the remaining trigonometric functions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Differentiate: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6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705079" y="3933021"/>
            <a:ext cx="2467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need to use the chain rule here!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92942" y="1547736"/>
                <a:ext cx="114454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942" y="1547736"/>
                <a:ext cx="1144544" cy="338554"/>
              </a:xfrm>
              <a:prstGeom prst="rect">
                <a:avLst/>
              </a:prstGeom>
              <a:blipFill>
                <a:blip r:embed="rId7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799317" y="2041659"/>
                <a:ext cx="130439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𝑠𝑒𝑐𝑥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317" y="2041659"/>
                <a:ext cx="1304396" cy="338554"/>
              </a:xfrm>
              <a:prstGeom prst="rect">
                <a:avLst/>
              </a:prstGeom>
              <a:blipFill>
                <a:blip r:embed="rId8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646435" y="2471316"/>
                <a:ext cx="1588127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𝑠𝑒𝑐𝑥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435" y="2471316"/>
                <a:ext cx="1588127" cy="5598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942188" y="2603518"/>
                <a:ext cx="124405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𝑠𝑒𝑐𝑥𝑡𝑎𝑛𝑥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188" y="2603518"/>
                <a:ext cx="1244059" cy="338554"/>
              </a:xfrm>
              <a:prstGeom prst="rect">
                <a:avLst/>
              </a:prstGeom>
              <a:blipFill>
                <a:blip r:embed="rId10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393195" y="0"/>
                <a:ext cx="2469614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𝑠𝑒𝑐𝑥</m:t>
                    </m:r>
                  </m:oMath>
                </a14:m>
                <a:r>
                  <a:rPr lang="en-GB" sz="1200" dirty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𝑠𝑒𝑐𝑥𝑡𝑎𝑛𝑥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195" y="0"/>
                <a:ext cx="2469614" cy="3583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4670999" y="3130492"/>
                <a:ext cx="1689565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𝑡𝑎𝑛𝑥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999" y="3130492"/>
                <a:ext cx="1689565" cy="55983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Arc 57"/>
          <p:cNvSpPr/>
          <p:nvPr/>
        </p:nvSpPr>
        <p:spPr>
          <a:xfrm>
            <a:off x="5962224" y="1773716"/>
            <a:ext cx="185188" cy="492253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6104064" y="1866761"/>
            <a:ext cx="79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Rewrite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0" name="Arc 59"/>
          <p:cNvSpPr/>
          <p:nvPr/>
        </p:nvSpPr>
        <p:spPr>
          <a:xfrm>
            <a:off x="7006990" y="2300690"/>
            <a:ext cx="185188" cy="492253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Arc 60"/>
          <p:cNvSpPr/>
          <p:nvPr/>
        </p:nvSpPr>
        <p:spPr>
          <a:xfrm>
            <a:off x="6961085" y="2893764"/>
            <a:ext cx="188861" cy="521465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7040498" y="2296419"/>
            <a:ext cx="1806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Differentiate using the chain rule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095583" y="3001499"/>
            <a:ext cx="836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47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/>
      <p:bldP spid="36" grpId="0"/>
      <p:bldP spid="37" grpId="0"/>
      <p:bldP spid="38" grpId="0"/>
      <p:bldP spid="57" grpId="0"/>
      <p:bldP spid="58" grpId="0" animBg="1"/>
      <p:bldP spid="59" grpId="0"/>
      <p:bldP spid="60" grpId="0" animBg="1"/>
      <p:bldP spid="61" grpId="0" animBg="1"/>
      <p:bldP spid="62" grpId="0"/>
      <p:bldP spid="6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apply to the results you have learnt to the remaining trigonometric functions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Show that 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𝑎𝑟𝑐𝑠𝑖𝑛𝑥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then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6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54626" y="1415667"/>
                <a:ext cx="9899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626" y="1415667"/>
                <a:ext cx="989950" cy="215444"/>
              </a:xfrm>
              <a:prstGeom prst="rect">
                <a:avLst/>
              </a:prstGeom>
              <a:blipFill>
                <a:blip r:embed="rId7"/>
                <a:stretch>
                  <a:fillRect l="-4321" r="-2469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412255" y="1790241"/>
                <a:ext cx="72224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255" y="1790241"/>
                <a:ext cx="722249" cy="215444"/>
              </a:xfrm>
              <a:prstGeom prst="rect">
                <a:avLst/>
              </a:prstGeom>
              <a:blipFill>
                <a:blip r:embed="rId8"/>
                <a:stretch>
                  <a:fillRect l="-8475" r="-1695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652791" y="2173994"/>
                <a:ext cx="72224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791" y="2173994"/>
                <a:ext cx="722249" cy="215444"/>
              </a:xfrm>
              <a:prstGeom prst="rect">
                <a:avLst/>
              </a:prstGeom>
              <a:blipFill>
                <a:blip r:embed="rId9"/>
                <a:stretch>
                  <a:fillRect l="-2521" r="-6723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542622" y="2504501"/>
                <a:ext cx="849720" cy="445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622" y="2504501"/>
                <a:ext cx="849720" cy="445828"/>
              </a:xfrm>
              <a:prstGeom prst="rect">
                <a:avLst/>
              </a:prstGeom>
              <a:blipFill>
                <a:blip r:embed="rId10"/>
                <a:stretch>
                  <a:fillRect l="-6429" t="-1370" r="-3571" b="-16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553639" y="3066361"/>
                <a:ext cx="849720" cy="445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𝑐𝑜𝑠𝑦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639" y="3066361"/>
                <a:ext cx="849720" cy="445828"/>
              </a:xfrm>
              <a:prstGeom prst="rect">
                <a:avLst/>
              </a:prstGeom>
              <a:blipFill>
                <a:blip r:embed="rId11"/>
                <a:stretch>
                  <a:fillRect l="-5036" r="-3597" b="-136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745136" y="4468119"/>
                <a:ext cx="14784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136" y="4468119"/>
                <a:ext cx="1478482" cy="215444"/>
              </a:xfrm>
              <a:prstGeom prst="rect">
                <a:avLst/>
              </a:prstGeom>
              <a:blipFill>
                <a:blip r:embed="rId12"/>
                <a:stretch>
                  <a:fillRect l="-2469" r="-2058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384713" y="4902507"/>
                <a:ext cx="14784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713" y="4902507"/>
                <a:ext cx="1478482" cy="215444"/>
              </a:xfrm>
              <a:prstGeom prst="rect">
                <a:avLst/>
              </a:prstGeom>
              <a:blipFill>
                <a:blip r:embed="rId13"/>
                <a:stretch>
                  <a:fillRect l="-1235" r="-2058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384712" y="5321149"/>
                <a:ext cx="12352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712" y="5321149"/>
                <a:ext cx="1235275" cy="215444"/>
              </a:xfrm>
              <a:prstGeom prst="rect">
                <a:avLst/>
              </a:prstGeom>
              <a:blipFill>
                <a:blip r:embed="rId14"/>
                <a:stretch>
                  <a:fillRect l="-1478" r="-493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482028" y="5726936"/>
                <a:ext cx="1277336" cy="268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028" y="5726936"/>
                <a:ext cx="1277336" cy="268663"/>
              </a:xfrm>
              <a:prstGeom prst="rect">
                <a:avLst/>
              </a:prstGeom>
              <a:blipFill>
                <a:blip r:embed="rId15"/>
                <a:stretch>
                  <a:fillRect l="-2857" r="-476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Arc 71"/>
          <p:cNvSpPr/>
          <p:nvPr/>
        </p:nvSpPr>
        <p:spPr>
          <a:xfrm>
            <a:off x="5662931" y="1496459"/>
            <a:ext cx="198041" cy="409459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5806608" y="1547272"/>
            <a:ext cx="150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Sin of both sides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4" name="Arc 73"/>
          <p:cNvSpPr/>
          <p:nvPr/>
        </p:nvSpPr>
        <p:spPr>
          <a:xfrm>
            <a:off x="5330588" y="1891229"/>
            <a:ext cx="198041" cy="409459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Arc 74"/>
          <p:cNvSpPr/>
          <p:nvPr/>
        </p:nvSpPr>
        <p:spPr>
          <a:xfrm>
            <a:off x="5438923" y="2341086"/>
            <a:ext cx="179680" cy="39109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Arc 75"/>
          <p:cNvSpPr/>
          <p:nvPr/>
        </p:nvSpPr>
        <p:spPr>
          <a:xfrm>
            <a:off x="5404036" y="2768907"/>
            <a:ext cx="181516" cy="547169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TextBox 76"/>
          <p:cNvSpPr txBox="1"/>
          <p:nvPr/>
        </p:nvSpPr>
        <p:spPr>
          <a:xfrm>
            <a:off x="5487121" y="1965912"/>
            <a:ext cx="803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Rewrite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410002" y="2285402"/>
            <a:ext cx="1949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Differentiate using known patterns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531189" y="2891330"/>
            <a:ext cx="693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Invert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778786" y="3737792"/>
            <a:ext cx="4957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We are now going to consider an identity we learnt a while ago…</a:t>
            </a: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764535" y="4265363"/>
                <a:ext cx="1103251" cy="4492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535" y="4265363"/>
                <a:ext cx="1103251" cy="449290"/>
              </a:xfrm>
              <a:prstGeom prst="rect">
                <a:avLst/>
              </a:prstGeom>
              <a:blipFill>
                <a:blip r:embed="rId16"/>
                <a:stretch>
                  <a:fillRect l="-3315" t="-1370" r="-552" b="-136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Arc 81"/>
          <p:cNvSpPr/>
          <p:nvPr/>
        </p:nvSpPr>
        <p:spPr>
          <a:xfrm>
            <a:off x="5831856" y="4583017"/>
            <a:ext cx="183353" cy="449853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959010" y="4652191"/>
                <a:ext cx="125703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Subtract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010" y="4652191"/>
                <a:ext cx="1257038" cy="276999"/>
              </a:xfrm>
              <a:prstGeom prst="rect">
                <a:avLst/>
              </a:prstGeom>
              <a:blipFill>
                <a:blip r:embed="rId17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Arc 83"/>
          <p:cNvSpPr/>
          <p:nvPr/>
        </p:nvSpPr>
        <p:spPr>
          <a:xfrm>
            <a:off x="5796969" y="5021855"/>
            <a:ext cx="183353" cy="449853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Arc 84"/>
          <p:cNvSpPr/>
          <p:nvPr/>
        </p:nvSpPr>
        <p:spPr>
          <a:xfrm>
            <a:off x="5751066" y="5460694"/>
            <a:ext cx="183353" cy="449853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870874" y="5125916"/>
                <a:ext cx="22816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874" y="5125916"/>
                <a:ext cx="2281607" cy="276999"/>
              </a:xfrm>
              <a:prstGeom prst="rect">
                <a:avLst/>
              </a:prstGeom>
              <a:blipFill>
                <a:blip r:embed="rId18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/>
          <p:cNvSpPr txBox="1"/>
          <p:nvPr/>
        </p:nvSpPr>
        <p:spPr>
          <a:xfrm>
            <a:off x="5914942" y="5544557"/>
            <a:ext cx="1862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Square root both sides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732183" y="3393195"/>
            <a:ext cx="1608463" cy="848299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1399592" y="3639333"/>
                <a:ext cx="2118049" cy="335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𝑐𝑜𝑠𝑦</m:t>
                    </m:r>
                    <m:r>
                      <a:rPr lang="en-US" sz="1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itchFamily="66" charset="0"/>
                  </a:rPr>
                  <a:t> </a:t>
                </a:r>
                <a:endParaRPr lang="en-GB" sz="1400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592" y="3639333"/>
                <a:ext cx="2118049" cy="335926"/>
              </a:xfrm>
              <a:prstGeom prst="rect">
                <a:avLst/>
              </a:prstGeom>
              <a:blipFill>
                <a:blip r:embed="rId19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380842" y="1770663"/>
            <a:ext cx="777312" cy="25742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462902" y="5697894"/>
            <a:ext cx="1304851" cy="37466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/>
          <p:cNvSpPr/>
          <p:nvPr/>
        </p:nvSpPr>
        <p:spPr>
          <a:xfrm>
            <a:off x="5002164" y="3306386"/>
            <a:ext cx="425621" cy="22226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/>
          <p:cNvSpPr/>
          <p:nvPr/>
        </p:nvSpPr>
        <p:spPr>
          <a:xfrm>
            <a:off x="2212072" y="4501662"/>
            <a:ext cx="660082" cy="24618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/>
          <p:cNvSpPr/>
          <p:nvPr/>
        </p:nvSpPr>
        <p:spPr>
          <a:xfrm>
            <a:off x="5377303" y="4888523"/>
            <a:ext cx="507682" cy="23446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/>
          <p:cNvSpPr/>
          <p:nvPr/>
        </p:nvSpPr>
        <p:spPr>
          <a:xfrm>
            <a:off x="5365580" y="5298830"/>
            <a:ext cx="320112" cy="23446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54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 animBg="1"/>
      <p:bldP spid="73" grpId="0"/>
      <p:bldP spid="74" grpId="0" animBg="1"/>
      <p:bldP spid="75" grpId="0" animBg="1"/>
      <p:bldP spid="76" grpId="0" animBg="1"/>
      <p:bldP spid="77" grpId="0"/>
      <p:bldP spid="78" grpId="0"/>
      <p:bldP spid="79" grpId="0"/>
      <p:bldP spid="80" grpId="0"/>
      <p:bldP spid="81" grpId="0"/>
      <p:bldP spid="82" grpId="0" animBg="1"/>
      <p:bldP spid="83" grpId="0"/>
      <p:bldP spid="84" grpId="0" animBg="1"/>
      <p:bldP spid="85" grpId="0" animBg="1"/>
      <p:bldP spid="86" grpId="0"/>
      <p:bldP spid="87" grpId="0"/>
      <p:bldP spid="88" grpId="0"/>
      <p:bldP spid="12" grpId="0" animBg="1"/>
      <p:bldP spid="12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apply to the results you have learnt to the remaining trigonometric functions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5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20628" t="22422" r="47533" b="47309"/>
          <a:stretch/>
        </p:blipFill>
        <p:spPr>
          <a:xfrm>
            <a:off x="423332" y="2489200"/>
            <a:ext cx="4920387" cy="3742267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739787" y="3481329"/>
            <a:ext cx="3305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These are given in the formula booklet, although they are in the Further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Maths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section!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04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apply to the results you have learnt to the remaining trigonometric functions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𝑎𝑟𝑐𝑠𝑖𝑛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522" y="3371924"/>
            <a:ext cx="2467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need to use the chain rule here!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20317" y="1313894"/>
                <a:ext cx="123565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𝑎𝑟𝑐𝑠𝑖𝑛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317" y="1313894"/>
                <a:ext cx="1235659" cy="246221"/>
              </a:xfrm>
              <a:prstGeom prst="rect">
                <a:avLst/>
              </a:prstGeom>
              <a:blipFill>
                <a:blip r:embed="rId3"/>
                <a:stretch>
                  <a:fillRect l="-3465" t="-2500" r="-1485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46715" y="1563531"/>
                <a:ext cx="11732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715" y="1563531"/>
                <a:ext cx="1173206" cy="338554"/>
              </a:xfrm>
              <a:prstGeom prst="rect">
                <a:avLst/>
              </a:prstGeom>
              <a:blipFill>
                <a:blip r:embed="rId4"/>
                <a:stretch>
                  <a:fillRect l="-2591"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29832" y="2656548"/>
                <a:ext cx="113903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𝑎𝑟𝑐𝑠𝑖𝑛𝑢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832" y="2656548"/>
                <a:ext cx="1139030" cy="246221"/>
              </a:xfrm>
              <a:prstGeom prst="rect">
                <a:avLst/>
              </a:prstGeom>
              <a:blipFill>
                <a:blip r:embed="rId5"/>
                <a:stretch>
                  <a:fillRect l="-3743" r="-2139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253033" y="2710419"/>
                <a:ext cx="6519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033" y="2710419"/>
                <a:ext cx="651910" cy="246221"/>
              </a:xfrm>
              <a:prstGeom prst="rect">
                <a:avLst/>
              </a:prstGeom>
              <a:blipFill>
                <a:blip r:embed="rId6"/>
                <a:stretch>
                  <a:fillRect l="-4673" t="-2500" r="-28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96667" y="3073800"/>
                <a:ext cx="1264192" cy="513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667" y="3073800"/>
                <a:ext cx="1264192" cy="5135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37623" y="3109914"/>
                <a:ext cx="78425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623" y="3109914"/>
                <a:ext cx="784254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>
            <a:off x="5520426" y="2823589"/>
            <a:ext cx="318956" cy="5422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5780394" y="2788413"/>
            <a:ext cx="106616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itchFamily="66" charset="0"/>
              </a:rPr>
              <a:t>Differentiate using the pattern above</a:t>
            </a:r>
          </a:p>
        </p:txBody>
      </p:sp>
      <p:sp>
        <p:nvSpPr>
          <p:cNvPr id="20" name="Arc 19"/>
          <p:cNvSpPr/>
          <p:nvPr/>
        </p:nvSpPr>
        <p:spPr>
          <a:xfrm>
            <a:off x="7796713" y="2837947"/>
            <a:ext cx="318956" cy="5422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8077835" y="2990473"/>
            <a:ext cx="10661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408252" y="2047116"/>
            <a:ext cx="674703" cy="5326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89666" y="2031687"/>
                <a:ext cx="159798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We can write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 as a function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GB" sz="105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666" y="2031687"/>
                <a:ext cx="1597980" cy="415498"/>
              </a:xfrm>
              <a:prstGeom prst="rect">
                <a:avLst/>
              </a:prstGeom>
              <a:blipFill>
                <a:blip r:embed="rId9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>
            <a:off x="6668611" y="2048595"/>
            <a:ext cx="674703" cy="5326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022238" y="2031685"/>
                <a:ext cx="118072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We have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 as a function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05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238" y="2031685"/>
                <a:ext cx="1180728" cy="415498"/>
              </a:xfrm>
              <a:prstGeom prst="rect">
                <a:avLst/>
              </a:prstGeom>
              <a:blipFill>
                <a:blip r:embed="rId10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493286" y="3780656"/>
            <a:ext cx="3994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Now replace these in the chain rule…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54546" y="0"/>
                <a:ext cx="98995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46" y="0"/>
                <a:ext cx="989950" cy="215444"/>
              </a:xfrm>
              <a:prstGeom prst="rect">
                <a:avLst/>
              </a:prstGeom>
              <a:blipFill>
                <a:blip r:embed="rId11"/>
                <a:stretch>
                  <a:fillRect l="-2395" r="-1198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3031" y="216265"/>
                <a:ext cx="1103251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31" y="216265"/>
                <a:ext cx="1103251" cy="449290"/>
              </a:xfrm>
              <a:prstGeom prst="rect">
                <a:avLst/>
              </a:prstGeom>
              <a:blipFill>
                <a:blip r:embed="rId12"/>
                <a:stretch>
                  <a:fillRect l="-4324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800045" y="0"/>
                <a:ext cx="101079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045" y="0"/>
                <a:ext cx="1010790" cy="215444"/>
              </a:xfrm>
              <a:prstGeom prst="rect">
                <a:avLst/>
              </a:prstGeom>
              <a:blipFill>
                <a:blip r:embed="rId13"/>
                <a:stretch>
                  <a:fillRect l="-2353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671257" y="216265"/>
                <a:ext cx="1267848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257" y="216265"/>
                <a:ext cx="1267848" cy="449290"/>
              </a:xfrm>
              <a:prstGeom prst="rect">
                <a:avLst/>
              </a:prstGeom>
              <a:blipFill>
                <a:blip r:embed="rId14"/>
                <a:stretch>
                  <a:fillRect l="-3302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981925" y="0"/>
                <a:ext cx="102040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𝑎𝑟𝑐𝑡𝑎𝑛𝑥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1925" y="0"/>
                <a:ext cx="1020408" cy="215444"/>
              </a:xfrm>
              <a:prstGeom prst="rect">
                <a:avLst/>
              </a:prstGeom>
              <a:blipFill>
                <a:blip r:embed="rId15"/>
                <a:stretch>
                  <a:fillRect l="-2326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007682" y="216265"/>
                <a:ext cx="985333" cy="4126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682" y="216265"/>
                <a:ext cx="985333" cy="412613"/>
              </a:xfrm>
              <a:prstGeom prst="rect">
                <a:avLst/>
              </a:prstGeom>
              <a:blipFill>
                <a:blip r:embed="rId16"/>
                <a:stretch>
                  <a:fillRect l="-4848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258531" y="4129076"/>
                <a:ext cx="1113446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531" y="4129076"/>
                <a:ext cx="1113446" cy="409023"/>
              </a:xfrm>
              <a:prstGeom prst="rect">
                <a:avLst/>
              </a:prstGeom>
              <a:blipFill>
                <a:blip r:embed="rId17"/>
                <a:stretch>
                  <a:fillRect l="-5495" t="-2985" r="-3297" b="-1492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260010" y="4713049"/>
                <a:ext cx="432875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010" y="4713049"/>
                <a:ext cx="432875" cy="409023"/>
              </a:xfrm>
              <a:prstGeom prst="rect">
                <a:avLst/>
              </a:prstGeom>
              <a:blipFill>
                <a:blip r:embed="rId18"/>
                <a:stretch>
                  <a:fillRect l="-14085" t="-2985" r="-2817" b="-1492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699892" y="4721426"/>
                <a:ext cx="661720" cy="44499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892" y="4721426"/>
                <a:ext cx="661720" cy="444994"/>
              </a:xfrm>
              <a:prstGeom prst="rect">
                <a:avLst/>
              </a:prstGeom>
              <a:blipFill>
                <a:blip r:embed="rId19"/>
                <a:stretch>
                  <a:fillRect t="-1370" r="-1835" b="-1232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362340" y="4850215"/>
                <a:ext cx="409215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340" y="4850215"/>
                <a:ext cx="409215" cy="215444"/>
              </a:xfrm>
              <a:prstGeom prst="rect">
                <a:avLst/>
              </a:prstGeom>
              <a:blipFill>
                <a:blip r:embed="rId20"/>
                <a:stretch>
                  <a:fillRect l="-8955" r="-7463" b="-571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>
            <a:off x="6704300" y="4378636"/>
            <a:ext cx="236099" cy="51817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6905522" y="4364996"/>
            <a:ext cx="19613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Replace each part with the expressions we found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856748" y="5102609"/>
            <a:ext cx="13491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Combine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537371" y="5633993"/>
                <a:ext cx="192645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>
                    <a:solidFill>
                      <a:srgbClr val="FF0000"/>
                    </a:solidFill>
                    <a:latin typeface="Comic Sans MS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GB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100" dirty="0">
                    <a:solidFill>
                      <a:srgbClr val="FF0000"/>
                    </a:solidFill>
                    <a:latin typeface="Comic Sans MS" pitchFamily="66" charset="0"/>
                  </a:rPr>
                  <a:t> with the expression from before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371" y="5633993"/>
                <a:ext cx="1926453" cy="430887"/>
              </a:xfrm>
              <a:prstGeom prst="rect">
                <a:avLst/>
              </a:prstGeom>
              <a:blipFill>
                <a:blip r:embed="rId21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 49"/>
          <p:cNvSpPr/>
          <p:nvPr/>
        </p:nvSpPr>
        <p:spPr>
          <a:xfrm>
            <a:off x="6677772" y="4968173"/>
            <a:ext cx="236099" cy="51817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c 50"/>
          <p:cNvSpPr/>
          <p:nvPr/>
        </p:nvSpPr>
        <p:spPr>
          <a:xfrm>
            <a:off x="6401886" y="5595847"/>
            <a:ext cx="236099" cy="51817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254092" y="5316967"/>
                <a:ext cx="1104405" cy="44929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092" y="5316967"/>
                <a:ext cx="1104405" cy="449290"/>
              </a:xfrm>
              <a:prstGeom prst="rect">
                <a:avLst/>
              </a:prstGeom>
              <a:blipFill>
                <a:blip r:embed="rId22"/>
                <a:stretch>
                  <a:fillRect l="-5525" t="-2703" r="-1105" b="-1216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254092" y="5938759"/>
                <a:ext cx="1104405" cy="44929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092" y="5938759"/>
                <a:ext cx="1104405" cy="449290"/>
              </a:xfrm>
              <a:prstGeom prst="rect">
                <a:avLst/>
              </a:prstGeom>
              <a:blipFill>
                <a:blip r:embed="rId23"/>
                <a:stretch>
                  <a:fillRect l="-5525" t="-2703" r="-552" b="-1216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/>
          <p:cNvSpPr/>
          <p:nvPr/>
        </p:nvSpPr>
        <p:spPr>
          <a:xfrm>
            <a:off x="6112106" y="5574567"/>
            <a:ext cx="252118" cy="2288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6106010" y="6190263"/>
            <a:ext cx="252118" cy="2288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7233770" y="2660679"/>
            <a:ext cx="666646" cy="31416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54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5" grpId="0"/>
      <p:bldP spid="16" grpId="0"/>
      <p:bldP spid="17" grpId="0"/>
      <p:bldP spid="18" grpId="0" animBg="1"/>
      <p:bldP spid="19" grpId="0"/>
      <p:bldP spid="20" grpId="0" animBg="1"/>
      <p:bldP spid="21" grpId="0"/>
      <p:bldP spid="24" grpId="0"/>
      <p:bldP spid="26" grpId="0"/>
      <p:bldP spid="28" grpId="0"/>
      <p:bldP spid="37" grpId="0"/>
      <p:bldP spid="38" grpId="0"/>
      <p:bldP spid="39" grpId="0"/>
      <p:bldP spid="40" grpId="0"/>
      <p:bldP spid="45" grpId="0" animBg="1"/>
      <p:bldP spid="46" grpId="0"/>
      <p:bldP spid="47" grpId="0"/>
      <p:bldP spid="48" grpId="0"/>
      <p:bldP spid="50" grpId="0" animBg="1"/>
      <p:bldP spid="51" grpId="0" animBg="1"/>
      <p:bldP spid="60" grpId="0"/>
      <p:bldP spid="61" grpId="0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apply to the results you have learnt to the remaining trigonometric functions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𝑎𝑟𝑐𝑡𝑎𝑛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522" y="3371924"/>
            <a:ext cx="24677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need to use the chain rule and the quotient rule here!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54546" y="0"/>
                <a:ext cx="98995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46" y="0"/>
                <a:ext cx="989950" cy="215444"/>
              </a:xfrm>
              <a:prstGeom prst="rect">
                <a:avLst/>
              </a:prstGeom>
              <a:blipFill>
                <a:blip r:embed="rId3"/>
                <a:stretch>
                  <a:fillRect l="-2395" r="-1198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3031" y="216265"/>
                <a:ext cx="1103251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31" y="216265"/>
                <a:ext cx="1103251" cy="449290"/>
              </a:xfrm>
              <a:prstGeom prst="rect">
                <a:avLst/>
              </a:prstGeom>
              <a:blipFill>
                <a:blip r:embed="rId4"/>
                <a:stretch>
                  <a:fillRect l="-4324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800045" y="0"/>
                <a:ext cx="101079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045" y="0"/>
                <a:ext cx="1010790" cy="215444"/>
              </a:xfrm>
              <a:prstGeom prst="rect">
                <a:avLst/>
              </a:prstGeom>
              <a:blipFill>
                <a:blip r:embed="rId5"/>
                <a:stretch>
                  <a:fillRect l="-2353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671257" y="216265"/>
                <a:ext cx="1267848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257" y="216265"/>
                <a:ext cx="1267848" cy="449290"/>
              </a:xfrm>
              <a:prstGeom prst="rect">
                <a:avLst/>
              </a:prstGeom>
              <a:blipFill>
                <a:blip r:embed="rId6"/>
                <a:stretch>
                  <a:fillRect l="-3302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981925" y="0"/>
                <a:ext cx="102040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𝑎𝑟𝑐𝑡𝑎𝑛𝑥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1925" y="0"/>
                <a:ext cx="1020408" cy="215444"/>
              </a:xfrm>
              <a:prstGeom prst="rect">
                <a:avLst/>
              </a:prstGeom>
              <a:blipFill>
                <a:blip r:embed="rId7"/>
                <a:stretch>
                  <a:fillRect l="-2326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007682" y="216265"/>
                <a:ext cx="985333" cy="4126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682" y="216265"/>
                <a:ext cx="985333" cy="412613"/>
              </a:xfrm>
              <a:prstGeom prst="rect">
                <a:avLst/>
              </a:prstGeom>
              <a:blipFill>
                <a:blip r:embed="rId8"/>
                <a:stretch>
                  <a:fillRect l="-4848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491133" y="1204166"/>
                <a:ext cx="1799339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𝑎𝑟𝑐𝑡𝑎𝑛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133" y="1204166"/>
                <a:ext cx="1799339" cy="553228"/>
              </a:xfrm>
              <a:prstGeom prst="rect">
                <a:avLst/>
              </a:prstGeom>
              <a:blipFill>
                <a:blip r:embed="rId9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932059" y="1795179"/>
                <a:ext cx="1345240" cy="645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059" y="1795179"/>
                <a:ext cx="1345240" cy="6455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29832" y="3217380"/>
                <a:ext cx="11742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𝑎𝑟𝑐𝑡𝑎𝑛𝑢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832" y="3217380"/>
                <a:ext cx="1174296" cy="246221"/>
              </a:xfrm>
              <a:prstGeom prst="rect">
                <a:avLst/>
              </a:prstGeom>
              <a:blipFill>
                <a:blip r:embed="rId11"/>
                <a:stretch>
                  <a:fillRect l="-3646" r="-2083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887273" y="3088371"/>
                <a:ext cx="1146148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273" y="3088371"/>
                <a:ext cx="1146148" cy="553228"/>
              </a:xfrm>
              <a:prstGeom prst="rect">
                <a:avLst/>
              </a:prstGeom>
              <a:blipFill>
                <a:blip r:embed="rId12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296667" y="3634632"/>
                <a:ext cx="1129412" cy="471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667" y="3634632"/>
                <a:ext cx="1129412" cy="4716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/>
          <p:cNvSpPr/>
          <p:nvPr/>
        </p:nvSpPr>
        <p:spPr>
          <a:xfrm>
            <a:off x="5520426" y="3384421"/>
            <a:ext cx="318956" cy="5422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5780394" y="3349245"/>
            <a:ext cx="106616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itchFamily="66" charset="0"/>
              </a:rPr>
              <a:t>Differentiate using the pattern above</a:t>
            </a:r>
          </a:p>
        </p:txBody>
      </p:sp>
      <p:sp>
        <p:nvSpPr>
          <p:cNvPr id="57" name="Arc 56"/>
          <p:cNvSpPr/>
          <p:nvPr/>
        </p:nvSpPr>
        <p:spPr>
          <a:xfrm>
            <a:off x="7906441" y="3398779"/>
            <a:ext cx="318956" cy="5422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8077835" y="3148969"/>
            <a:ext cx="106616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itchFamily="66" charset="0"/>
              </a:rPr>
              <a:t>Differentiate (we will need to use the quotient rule…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H="1">
            <a:off x="5408252" y="2607948"/>
            <a:ext cx="674703" cy="5326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289666" y="2592519"/>
                <a:ext cx="159798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We can write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 as a function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GB" sz="105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666" y="2592519"/>
                <a:ext cx="1597980" cy="415498"/>
              </a:xfrm>
              <a:prstGeom prst="rect">
                <a:avLst/>
              </a:prstGeom>
              <a:blipFill>
                <a:blip r:embed="rId14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/>
          <p:cNvCxnSpPr/>
          <p:nvPr/>
        </p:nvCxnSpPr>
        <p:spPr>
          <a:xfrm>
            <a:off x="6668611" y="2609427"/>
            <a:ext cx="674703" cy="5326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022238" y="2592517"/>
                <a:ext cx="118072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We have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 as a function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05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238" y="2592517"/>
                <a:ext cx="1180728" cy="415498"/>
              </a:xfrm>
              <a:prstGeom prst="rect">
                <a:avLst/>
              </a:prstGeom>
              <a:blipFill>
                <a:blip r:embed="rId15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5578491" y="1953675"/>
            <a:ext cx="506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Let</a:t>
            </a:r>
            <a:endParaRPr lang="en-GB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95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3" grpId="0"/>
      <p:bldP spid="44" grpId="0"/>
      <p:bldP spid="49" grpId="0"/>
      <p:bldP spid="52" grpId="0"/>
      <p:bldP spid="53" grpId="0"/>
      <p:bldP spid="55" grpId="0" animBg="1"/>
      <p:bldP spid="56" grpId="0"/>
      <p:bldP spid="57" grpId="0" animBg="1"/>
      <p:bldP spid="58" grpId="0"/>
      <p:bldP spid="65" grpId="0"/>
      <p:bldP spid="67" grpId="0"/>
      <p:bldP spid="69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apply to the results you have learnt to the remaining trigonometric functions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𝑎𝑟𝑐𝑡𝑎𝑛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522" y="3371924"/>
            <a:ext cx="24677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need to use the chain rule and the quotient rule here!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54546" y="0"/>
                <a:ext cx="98995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46" y="0"/>
                <a:ext cx="989950" cy="215444"/>
              </a:xfrm>
              <a:prstGeom prst="rect">
                <a:avLst/>
              </a:prstGeom>
              <a:blipFill>
                <a:blip r:embed="rId3"/>
                <a:stretch>
                  <a:fillRect l="-2395" r="-1198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3031" y="216265"/>
                <a:ext cx="1103251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31" y="216265"/>
                <a:ext cx="1103251" cy="449290"/>
              </a:xfrm>
              <a:prstGeom prst="rect">
                <a:avLst/>
              </a:prstGeom>
              <a:blipFill>
                <a:blip r:embed="rId4"/>
                <a:stretch>
                  <a:fillRect l="-4324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800045" y="0"/>
                <a:ext cx="101079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045" y="0"/>
                <a:ext cx="1010790" cy="215444"/>
              </a:xfrm>
              <a:prstGeom prst="rect">
                <a:avLst/>
              </a:prstGeom>
              <a:blipFill>
                <a:blip r:embed="rId5"/>
                <a:stretch>
                  <a:fillRect l="-2353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671257" y="216265"/>
                <a:ext cx="1267848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257" y="216265"/>
                <a:ext cx="1267848" cy="449290"/>
              </a:xfrm>
              <a:prstGeom prst="rect">
                <a:avLst/>
              </a:prstGeom>
              <a:blipFill>
                <a:blip r:embed="rId6"/>
                <a:stretch>
                  <a:fillRect l="-3302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981925" y="0"/>
                <a:ext cx="102040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𝑎𝑟𝑐𝑡𝑎𝑛𝑥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1925" y="0"/>
                <a:ext cx="1020408" cy="215444"/>
              </a:xfrm>
              <a:prstGeom prst="rect">
                <a:avLst/>
              </a:prstGeom>
              <a:blipFill>
                <a:blip r:embed="rId7"/>
                <a:stretch>
                  <a:fillRect l="-2326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007682" y="216265"/>
                <a:ext cx="985333" cy="4126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682" y="216265"/>
                <a:ext cx="985333" cy="412613"/>
              </a:xfrm>
              <a:prstGeom prst="rect">
                <a:avLst/>
              </a:prstGeom>
              <a:blipFill>
                <a:blip r:embed="rId8"/>
                <a:stretch>
                  <a:fillRect l="-4848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960681" y="1235187"/>
                <a:ext cx="1146148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681" y="1235187"/>
                <a:ext cx="1146148" cy="553228"/>
              </a:xfrm>
              <a:prstGeom prst="rect">
                <a:avLst/>
              </a:prstGeom>
              <a:blipFill>
                <a:blip r:embed="rId9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385738" y="1896692"/>
                <a:ext cx="47582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Using the quotient rule (I will use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 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𝑔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notation, since the letter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is already being used!)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738" y="1896692"/>
                <a:ext cx="4758262" cy="523220"/>
              </a:xfrm>
              <a:prstGeom prst="rect">
                <a:avLst/>
              </a:prstGeom>
              <a:blipFill>
                <a:blip r:embed="rId10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375721" y="2612883"/>
                <a:ext cx="11922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721" y="2612883"/>
                <a:ext cx="1192249" cy="246221"/>
              </a:xfrm>
              <a:prstGeom prst="rect">
                <a:avLst/>
              </a:prstGeom>
              <a:blipFill>
                <a:blip r:embed="rId11"/>
                <a:stretch>
                  <a:fillRect l="-5641" r="-1538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716585" y="2600691"/>
                <a:ext cx="11922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585" y="2600691"/>
                <a:ext cx="1192249" cy="246221"/>
              </a:xfrm>
              <a:prstGeom prst="rect">
                <a:avLst/>
              </a:prstGeom>
              <a:blipFill>
                <a:blip r:embed="rId12"/>
                <a:stretch>
                  <a:fillRect l="-4103" r="-2051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314761" y="3003027"/>
                <a:ext cx="105343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)=−1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761" y="3003027"/>
                <a:ext cx="1053430" cy="246221"/>
              </a:xfrm>
              <a:prstGeom prst="rect">
                <a:avLst/>
              </a:prstGeom>
              <a:blipFill>
                <a:blip r:embed="rId13"/>
                <a:stretch>
                  <a:fillRect l="-6358" r="-3468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655625" y="2966451"/>
                <a:ext cx="90332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)=1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625" y="2966451"/>
                <a:ext cx="903324" cy="246221"/>
              </a:xfrm>
              <a:prstGeom prst="rect">
                <a:avLst/>
              </a:prstGeom>
              <a:blipFill>
                <a:blip r:embed="rId14"/>
                <a:stretch>
                  <a:fillRect l="-5405" r="-4054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36"/>
          <p:cNvSpPr/>
          <p:nvPr/>
        </p:nvSpPr>
        <p:spPr>
          <a:xfrm>
            <a:off x="5447274" y="2738245"/>
            <a:ext cx="331734" cy="3950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8077835" y="2812797"/>
            <a:ext cx="10661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24779" y="2812797"/>
            <a:ext cx="10661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282053" y="3847052"/>
                <a:ext cx="2435410" cy="55143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053" y="3847052"/>
                <a:ext cx="2435410" cy="551433"/>
              </a:xfrm>
              <a:prstGeom prst="rect">
                <a:avLst/>
              </a:prstGeom>
              <a:blipFill>
                <a:blip r:embed="rId15"/>
                <a:stretch>
                  <a:fillRect b="-439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280216" y="4517686"/>
                <a:ext cx="2651944" cy="54867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−(1−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)(1)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216" y="4517686"/>
                <a:ext cx="2651944" cy="548676"/>
              </a:xfrm>
              <a:prstGeom prst="rect">
                <a:avLst/>
              </a:prstGeom>
              <a:blipFill>
                <a:blip r:embed="rId16"/>
                <a:stretch>
                  <a:fillRect b="-444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rc 50"/>
          <p:cNvSpPr/>
          <p:nvPr/>
        </p:nvSpPr>
        <p:spPr>
          <a:xfrm>
            <a:off x="7794042" y="4118840"/>
            <a:ext cx="204424" cy="627961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7861041" y="4084624"/>
            <a:ext cx="1282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expressions from above</a:t>
            </a:r>
          </a:p>
        </p:txBody>
      </p:sp>
      <p:sp>
        <p:nvSpPr>
          <p:cNvPr id="60" name="Arc 59"/>
          <p:cNvSpPr/>
          <p:nvPr/>
        </p:nvSpPr>
        <p:spPr>
          <a:xfrm>
            <a:off x="6975342" y="5497344"/>
            <a:ext cx="204424" cy="627961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/>
          <p:cNvSpPr txBox="1"/>
          <p:nvPr/>
        </p:nvSpPr>
        <p:spPr>
          <a:xfrm>
            <a:off x="7934193" y="4896200"/>
            <a:ext cx="868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Expand brackets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986677" y="5583936"/>
            <a:ext cx="1255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 numerator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0" name="Arc 69"/>
          <p:cNvSpPr/>
          <p:nvPr/>
        </p:nvSpPr>
        <p:spPr>
          <a:xfrm>
            <a:off x="7763754" y="2726053"/>
            <a:ext cx="331734" cy="3950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xtBox 70"/>
          <p:cNvSpPr txBox="1"/>
          <p:nvPr/>
        </p:nvSpPr>
        <p:spPr>
          <a:xfrm>
            <a:off x="5263562" y="3408500"/>
            <a:ext cx="2819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Sub into the quotient rule…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5280216" y="5224822"/>
                <a:ext cx="1860189" cy="53957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216" y="5224822"/>
                <a:ext cx="1860189" cy="539571"/>
              </a:xfrm>
              <a:prstGeom prst="rect">
                <a:avLst/>
              </a:prstGeom>
              <a:blipFill>
                <a:blip r:embed="rId17"/>
                <a:stretch>
                  <a:fillRect b="-449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280216" y="5907574"/>
                <a:ext cx="1325939" cy="53957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216" y="5907574"/>
                <a:ext cx="1325939" cy="539571"/>
              </a:xfrm>
              <a:prstGeom prst="rect">
                <a:avLst/>
              </a:prstGeom>
              <a:blipFill>
                <a:blip r:embed="rId18"/>
                <a:stretch>
                  <a:fillRect b="-449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Arc 73"/>
          <p:cNvSpPr/>
          <p:nvPr/>
        </p:nvSpPr>
        <p:spPr>
          <a:xfrm>
            <a:off x="7751370" y="4807688"/>
            <a:ext cx="204424" cy="627961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33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7" grpId="0" animBg="1"/>
      <p:bldP spid="38" grpId="0"/>
      <p:bldP spid="40" grpId="0"/>
      <p:bldP spid="45" grpId="0"/>
      <p:bldP spid="46" grpId="0"/>
      <p:bldP spid="51" grpId="0" animBg="1"/>
      <p:bldP spid="54" grpId="0"/>
      <p:bldP spid="60" grpId="0" animBg="1"/>
      <p:bldP spid="63" grpId="0"/>
      <p:bldP spid="64" grpId="0"/>
      <p:bldP spid="70" grpId="0" animBg="1"/>
      <p:bldP spid="71" grpId="0"/>
      <p:bldP spid="72" grpId="0"/>
      <p:bldP spid="73" grpId="0"/>
      <p:bldP spid="7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apply to the results you have learnt to the remaining trigonometric functions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𝑎𝑟𝑐𝑡𝑎𝑛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522" y="3371924"/>
            <a:ext cx="24677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need to use the chain rule and the quotient rule here!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54546" y="0"/>
                <a:ext cx="98995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46" y="0"/>
                <a:ext cx="989950" cy="215444"/>
              </a:xfrm>
              <a:prstGeom prst="rect">
                <a:avLst/>
              </a:prstGeom>
              <a:blipFill>
                <a:blip r:embed="rId3"/>
                <a:stretch>
                  <a:fillRect l="-2395" r="-1198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3031" y="216265"/>
                <a:ext cx="1103251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31" y="216265"/>
                <a:ext cx="1103251" cy="449290"/>
              </a:xfrm>
              <a:prstGeom prst="rect">
                <a:avLst/>
              </a:prstGeom>
              <a:blipFill>
                <a:blip r:embed="rId4"/>
                <a:stretch>
                  <a:fillRect l="-4324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800045" y="0"/>
                <a:ext cx="101079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045" y="0"/>
                <a:ext cx="1010790" cy="215444"/>
              </a:xfrm>
              <a:prstGeom prst="rect">
                <a:avLst/>
              </a:prstGeom>
              <a:blipFill>
                <a:blip r:embed="rId5"/>
                <a:stretch>
                  <a:fillRect l="-2353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671257" y="216265"/>
                <a:ext cx="1267848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257" y="216265"/>
                <a:ext cx="1267848" cy="449290"/>
              </a:xfrm>
              <a:prstGeom prst="rect">
                <a:avLst/>
              </a:prstGeom>
              <a:blipFill>
                <a:blip r:embed="rId6"/>
                <a:stretch>
                  <a:fillRect l="-3302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981925" y="0"/>
                <a:ext cx="102040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𝑎𝑟𝑐𝑡𝑎𝑛𝑥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1925" y="0"/>
                <a:ext cx="1020408" cy="215444"/>
              </a:xfrm>
              <a:prstGeom prst="rect">
                <a:avLst/>
              </a:prstGeom>
              <a:blipFill>
                <a:blip r:embed="rId7"/>
                <a:stretch>
                  <a:fillRect l="-2326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007682" y="216265"/>
                <a:ext cx="985333" cy="4126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682" y="216265"/>
                <a:ext cx="985333" cy="412613"/>
              </a:xfrm>
              <a:prstGeom prst="rect">
                <a:avLst/>
              </a:prstGeom>
              <a:blipFill>
                <a:blip r:embed="rId8"/>
                <a:stretch>
                  <a:fillRect l="-4848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491133" y="1204166"/>
                <a:ext cx="1799339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𝑎𝑟𝑐𝑡𝑎𝑛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133" y="1204166"/>
                <a:ext cx="1799339" cy="553228"/>
              </a:xfrm>
              <a:prstGeom prst="rect">
                <a:avLst/>
              </a:prstGeom>
              <a:blipFill>
                <a:blip r:embed="rId9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932059" y="1795179"/>
                <a:ext cx="1345240" cy="645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059" y="1795179"/>
                <a:ext cx="1345240" cy="6455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29832" y="3217380"/>
                <a:ext cx="11742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𝑎𝑟𝑐𝑡𝑎𝑛𝑢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832" y="3217380"/>
                <a:ext cx="1174296" cy="246221"/>
              </a:xfrm>
              <a:prstGeom prst="rect">
                <a:avLst/>
              </a:prstGeom>
              <a:blipFill>
                <a:blip r:embed="rId11"/>
                <a:stretch>
                  <a:fillRect l="-3646" r="-2083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887273" y="3088371"/>
                <a:ext cx="1146148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273" y="3088371"/>
                <a:ext cx="1146148" cy="553228"/>
              </a:xfrm>
              <a:prstGeom prst="rect">
                <a:avLst/>
              </a:prstGeom>
              <a:blipFill>
                <a:blip r:embed="rId12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296667" y="3634632"/>
                <a:ext cx="1129412" cy="471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667" y="3634632"/>
                <a:ext cx="1129412" cy="4716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/>
          <p:cNvSpPr/>
          <p:nvPr/>
        </p:nvSpPr>
        <p:spPr>
          <a:xfrm>
            <a:off x="5459466" y="3384421"/>
            <a:ext cx="318956" cy="5422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5719434" y="3349245"/>
            <a:ext cx="106616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itchFamily="66" charset="0"/>
              </a:rPr>
              <a:t>Differentiate using the pattern above</a:t>
            </a:r>
          </a:p>
        </p:txBody>
      </p:sp>
      <p:sp>
        <p:nvSpPr>
          <p:cNvPr id="57" name="Arc 56"/>
          <p:cNvSpPr/>
          <p:nvPr/>
        </p:nvSpPr>
        <p:spPr>
          <a:xfrm>
            <a:off x="7906441" y="3398779"/>
            <a:ext cx="318956" cy="5422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8077835" y="3148969"/>
            <a:ext cx="106616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itchFamily="66" charset="0"/>
              </a:rPr>
              <a:t>Differentiate (we will need to use the quotient rule…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H="1">
            <a:off x="5408252" y="2607948"/>
            <a:ext cx="674703" cy="5326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289666" y="2592519"/>
                <a:ext cx="159798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We can write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 as a function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GB" sz="105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666" y="2592519"/>
                <a:ext cx="1597980" cy="415498"/>
              </a:xfrm>
              <a:prstGeom prst="rect">
                <a:avLst/>
              </a:prstGeom>
              <a:blipFill>
                <a:blip r:embed="rId14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/>
          <p:cNvCxnSpPr/>
          <p:nvPr/>
        </p:nvCxnSpPr>
        <p:spPr>
          <a:xfrm>
            <a:off x="6668611" y="2609427"/>
            <a:ext cx="674703" cy="5326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022238" y="2592517"/>
                <a:ext cx="118072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We have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 as a function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05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238" y="2592517"/>
                <a:ext cx="1180728" cy="415498"/>
              </a:xfrm>
              <a:prstGeom prst="rect">
                <a:avLst/>
              </a:prstGeom>
              <a:blipFill>
                <a:blip r:embed="rId15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5578491" y="1953675"/>
            <a:ext cx="506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Let</a:t>
            </a:r>
            <a:endParaRPr lang="en-GB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670104" y="3603286"/>
                <a:ext cx="1490152" cy="6034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104" y="3603286"/>
                <a:ext cx="1490152" cy="6034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056554" y="4371668"/>
            <a:ext cx="4953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Now we can substitute these into the chain rule…</a:t>
            </a:r>
          </a:p>
        </p:txBody>
      </p:sp>
    </p:spTree>
    <p:extLst>
      <p:ext uri="{BB962C8B-B14F-4D97-AF65-F5344CB8AC3E}">
        <p14:creationId xmlns:p14="http://schemas.microsoft.com/office/powerpoint/2010/main" val="22918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What is we had a coefficient in front of the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term?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In the small angle approximation for sine or cosine, we effectively just replace all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terms with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instead…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0"/>
                <a:ext cx="335874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small and measured in radians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3358740" cy="215444"/>
              </a:xfrm>
              <a:prstGeom prst="rect">
                <a:avLst/>
              </a:prstGeom>
              <a:blipFill>
                <a:blip r:embed="rId3"/>
                <a:stretch>
                  <a:fillRect l="-2883" t="-17949" r="-1802" b="-4102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11402"/>
                <a:ext cx="845809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1402"/>
                <a:ext cx="845809" cy="246221"/>
              </a:xfrm>
              <a:prstGeom prst="rect">
                <a:avLst/>
              </a:prstGeom>
              <a:blipFill>
                <a:blip r:embed="rId4"/>
                <a:stretch>
                  <a:fillRect l="-2098" r="-2098" b="-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46849" y="217691"/>
                <a:ext cx="1324658" cy="49250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49" y="217691"/>
                <a:ext cx="1324658" cy="4925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65397" y="211401"/>
                <a:ext cx="881075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397" y="211401"/>
                <a:ext cx="881075" cy="246221"/>
              </a:xfrm>
              <a:prstGeom prst="rect">
                <a:avLst/>
              </a:prstGeom>
              <a:blipFill>
                <a:blip r:embed="rId6"/>
                <a:stretch>
                  <a:fillRect l="-1342" r="-2013" b="-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blipFill>
                <a:blip r:embed="rId7"/>
                <a:stretch>
                  <a:fillRect r="-1087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blipFill>
                <a:blip r:embed="rId8"/>
                <a:stretch>
                  <a:fillRect l="-435" r="-130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891290" y="1912706"/>
                <a:ext cx="2000163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  </m:t>
                    </m:r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290" y="1912706"/>
                <a:ext cx="2000163" cy="246221"/>
              </a:xfrm>
              <a:prstGeom prst="rect">
                <a:avLst/>
              </a:prstGeom>
              <a:blipFill>
                <a:blip r:embed="rId9"/>
                <a:stretch>
                  <a:fillRect l="-6098" t="-25000" r="-2439" b="-5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73416" y="1536110"/>
                <a:ext cx="3742050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small values of </a:t>
                </a:r>
                <a14:m>
                  <m:oMath xmlns:m="http://schemas.openxmlformats.org/officeDocument/2006/math">
                    <m:r>
                      <a:rPr lang="en-GB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416" y="1536110"/>
                <a:ext cx="3742050" cy="246221"/>
              </a:xfrm>
              <a:prstGeom prst="rect">
                <a:avLst/>
              </a:prstGeom>
              <a:blipFill>
                <a:blip r:embed="rId10"/>
                <a:stretch>
                  <a:fillRect l="-3426" t="-25000" r="-2284" b="-5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84219" y="2549063"/>
                <a:ext cx="630301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219" y="2549063"/>
                <a:ext cx="630301" cy="5259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/>
          <p:cNvSpPr/>
          <p:nvPr/>
        </p:nvSpPr>
        <p:spPr>
          <a:xfrm flipV="1">
            <a:off x="4689233" y="2836983"/>
            <a:ext cx="351691" cy="691662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49614" y="3241431"/>
                <a:ext cx="553357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614" y="3241431"/>
                <a:ext cx="553357" cy="52597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49615" y="4108938"/>
                <a:ext cx="4235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615" y="4108938"/>
                <a:ext cx="423513" cy="276999"/>
              </a:xfrm>
              <a:prstGeom prst="rect">
                <a:avLst/>
              </a:prstGeom>
              <a:blipFill>
                <a:blip r:embed="rId13"/>
                <a:stretch>
                  <a:fillRect l="-4286" r="-11429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 flipV="1">
            <a:off x="4689233" y="3563814"/>
            <a:ext cx="351691" cy="691662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64369" y="3001108"/>
                <a:ext cx="22313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  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</a:rPr>
                  <a:t> </a:t>
                </a:r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369" y="3001108"/>
                <a:ext cx="2231316" cy="338554"/>
              </a:xfrm>
              <a:prstGeom prst="rect">
                <a:avLst/>
              </a:prstGeom>
              <a:blipFill>
                <a:blip r:embed="rId14"/>
                <a:stretch>
                  <a:fillRect l="-1639" t="-5357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865077" y="3657600"/>
                <a:ext cx="25204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expression therefore tends towards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077" y="3657600"/>
                <a:ext cx="2520461" cy="523220"/>
              </a:xfrm>
              <a:prstGeom prst="rect">
                <a:avLst/>
              </a:prstGeom>
              <a:blipFill>
                <a:blip r:embed="rId15"/>
                <a:stretch>
                  <a:fillRect t="-2326" b="-9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14064" y="4474975"/>
                <a:ext cx="1710853" cy="36106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64" y="4474975"/>
                <a:ext cx="1710853" cy="361061"/>
              </a:xfrm>
              <a:prstGeom prst="rect">
                <a:avLst/>
              </a:prstGeom>
              <a:blipFill>
                <a:blip r:embed="rId16"/>
                <a:stretch>
                  <a:fillRect l="-6690" r="-2465" b="-1746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909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4" grpId="0"/>
      <p:bldP spid="5" grpId="0" animBg="1"/>
      <p:bldP spid="22" grpId="0"/>
      <p:bldP spid="23" grpId="0"/>
      <p:bldP spid="24" grpId="0" animBg="1"/>
      <p:bldP spid="12" grpId="0"/>
      <p:bldP spid="26" grpId="0"/>
      <p:bldP spid="27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apply to the results you have learnt to the remaining trigonometric functions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𝑎𝑟𝑐𝑡𝑎𝑛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522" y="3371924"/>
            <a:ext cx="24677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need to use the chain rule and the quotient rule here!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54546" y="0"/>
                <a:ext cx="98995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46" y="0"/>
                <a:ext cx="989950" cy="215444"/>
              </a:xfrm>
              <a:prstGeom prst="rect">
                <a:avLst/>
              </a:prstGeom>
              <a:blipFill>
                <a:blip r:embed="rId3"/>
                <a:stretch>
                  <a:fillRect l="-2395" r="-1198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3031" y="216265"/>
                <a:ext cx="1103251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31" y="216265"/>
                <a:ext cx="1103251" cy="449290"/>
              </a:xfrm>
              <a:prstGeom prst="rect">
                <a:avLst/>
              </a:prstGeom>
              <a:blipFill>
                <a:blip r:embed="rId4"/>
                <a:stretch>
                  <a:fillRect l="-4324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800045" y="0"/>
                <a:ext cx="101079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045" y="0"/>
                <a:ext cx="1010790" cy="215444"/>
              </a:xfrm>
              <a:prstGeom prst="rect">
                <a:avLst/>
              </a:prstGeom>
              <a:blipFill>
                <a:blip r:embed="rId5"/>
                <a:stretch>
                  <a:fillRect l="-2353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671257" y="216265"/>
                <a:ext cx="1267848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257" y="216265"/>
                <a:ext cx="1267848" cy="449290"/>
              </a:xfrm>
              <a:prstGeom prst="rect">
                <a:avLst/>
              </a:prstGeom>
              <a:blipFill>
                <a:blip r:embed="rId6"/>
                <a:stretch>
                  <a:fillRect l="-3302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981925" y="0"/>
                <a:ext cx="102040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𝑎𝑟𝑐𝑡𝑎𝑛𝑥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1925" y="0"/>
                <a:ext cx="1020408" cy="215444"/>
              </a:xfrm>
              <a:prstGeom prst="rect">
                <a:avLst/>
              </a:prstGeom>
              <a:blipFill>
                <a:blip r:embed="rId7"/>
                <a:stretch>
                  <a:fillRect l="-2326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007682" y="216265"/>
                <a:ext cx="985333" cy="4126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682" y="216265"/>
                <a:ext cx="985333" cy="412613"/>
              </a:xfrm>
              <a:prstGeom prst="rect">
                <a:avLst/>
              </a:prstGeom>
              <a:blipFill>
                <a:blip r:embed="rId8"/>
                <a:stretch>
                  <a:fillRect l="-4848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75643" y="4987944"/>
                <a:ext cx="1129412" cy="471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43" y="4987944"/>
                <a:ext cx="1129412" cy="4716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073720" y="4944406"/>
                <a:ext cx="1490152" cy="6034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720" y="4944406"/>
                <a:ext cx="1490152" cy="6034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270979" y="1385876"/>
                <a:ext cx="1113446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979" y="1385876"/>
                <a:ext cx="1113446" cy="409023"/>
              </a:xfrm>
              <a:prstGeom prst="rect">
                <a:avLst/>
              </a:prstGeom>
              <a:blipFill>
                <a:blip r:embed="rId11"/>
                <a:stretch>
                  <a:fillRect l="-5495" t="-2985" r="-3297" b="-1492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6119084" y="1647628"/>
            <a:ext cx="236099" cy="51817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6305689" y="1658372"/>
            <a:ext cx="2165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Replace each part with the expressions we found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270979" y="1934516"/>
                <a:ext cx="432875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979" y="1934516"/>
                <a:ext cx="432875" cy="409023"/>
              </a:xfrm>
              <a:prstGeom prst="rect">
                <a:avLst/>
              </a:prstGeom>
              <a:blipFill>
                <a:blip r:embed="rId12"/>
                <a:stretch>
                  <a:fillRect l="-14085" t="-2985" r="-2817" b="-1492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628000" y="1888934"/>
                <a:ext cx="728469" cy="500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000" y="1888934"/>
                <a:ext cx="728469" cy="500650"/>
              </a:xfrm>
              <a:prstGeom prst="rect">
                <a:avLst/>
              </a:prstGeom>
              <a:blipFill>
                <a:blip r:embed="rId13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164448" y="1888934"/>
                <a:ext cx="1038554" cy="535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448" y="1888934"/>
                <a:ext cx="1038554" cy="535275"/>
              </a:xfrm>
              <a:prstGeom prst="rect">
                <a:avLst/>
              </a:prstGeom>
              <a:blipFill>
                <a:blip r:embed="rId1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>
            <a:off x="6564092" y="2787580"/>
            <a:ext cx="236099" cy="51817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264883" y="2501444"/>
                <a:ext cx="432875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883" y="2501444"/>
                <a:ext cx="432875" cy="409023"/>
              </a:xfrm>
              <a:prstGeom prst="rect">
                <a:avLst/>
              </a:prstGeom>
              <a:blipFill>
                <a:blip r:embed="rId12"/>
                <a:stretch>
                  <a:fillRect l="-14085" t="-2985" r="-2817" b="-1492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609712" y="2455862"/>
                <a:ext cx="1523174" cy="535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712" y="2455862"/>
                <a:ext cx="1523174" cy="535275"/>
              </a:xfrm>
              <a:prstGeom prst="rect">
                <a:avLst/>
              </a:prstGeom>
              <a:blipFill>
                <a:blip r:embed="rId15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6088658" y="2231396"/>
            <a:ext cx="162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Combine into a single 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189371" y="4221387"/>
                <a:ext cx="1345240" cy="645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371" y="4221387"/>
                <a:ext cx="1345240" cy="64556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158608" y="3065462"/>
                <a:ext cx="2537105" cy="8149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num>
                                        <m:den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608" y="3065462"/>
                <a:ext cx="2537105" cy="81490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4158608" y="3906710"/>
                <a:ext cx="2481577" cy="733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4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4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608" y="3906710"/>
                <a:ext cx="2481577" cy="73398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4158608" y="4686998"/>
                <a:ext cx="2094997" cy="539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608" y="4686998"/>
                <a:ext cx="2094997" cy="539571"/>
              </a:xfrm>
              <a:prstGeom prst="rect">
                <a:avLst/>
              </a:prstGeom>
              <a:blipFill>
                <a:blip r:embed="rId19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4134224" y="5320982"/>
                <a:ext cx="2762744" cy="5180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+1−2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224" y="5320982"/>
                <a:ext cx="2762744" cy="51802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4146416" y="6028118"/>
                <a:ext cx="1314271" cy="5180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2+2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416" y="6028118"/>
                <a:ext cx="1314271" cy="51802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5274176" y="6022022"/>
                <a:ext cx="911853" cy="500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176" y="6022022"/>
                <a:ext cx="911853" cy="500650"/>
              </a:xfrm>
              <a:prstGeom prst="rect">
                <a:avLst/>
              </a:prstGeom>
              <a:blipFill>
                <a:blip r:embed="rId22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rc 62"/>
          <p:cNvSpPr/>
          <p:nvPr/>
        </p:nvSpPr>
        <p:spPr>
          <a:xfrm>
            <a:off x="6052028" y="2226748"/>
            <a:ext cx="236099" cy="51817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Arc 63"/>
          <p:cNvSpPr/>
          <p:nvPr/>
        </p:nvSpPr>
        <p:spPr>
          <a:xfrm>
            <a:off x="6606765" y="3427660"/>
            <a:ext cx="220756" cy="668852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Arc 67"/>
          <p:cNvSpPr/>
          <p:nvPr/>
        </p:nvSpPr>
        <p:spPr>
          <a:xfrm>
            <a:off x="6515325" y="4214044"/>
            <a:ext cx="220756" cy="668852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Arc 69"/>
          <p:cNvSpPr/>
          <p:nvPr/>
        </p:nvSpPr>
        <p:spPr>
          <a:xfrm>
            <a:off x="6753069" y="4963852"/>
            <a:ext cx="220756" cy="668852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Arc 70"/>
          <p:cNvSpPr/>
          <p:nvPr/>
        </p:nvSpPr>
        <p:spPr>
          <a:xfrm>
            <a:off x="6686012" y="5701468"/>
            <a:ext cx="251235" cy="613988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6771410" y="2780036"/>
                <a:ext cx="16288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with the expression in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410" y="2780036"/>
                <a:ext cx="1628878" cy="461665"/>
              </a:xfrm>
              <a:prstGeom prst="rect">
                <a:avLst/>
              </a:prstGeom>
              <a:blipFill>
                <a:blip r:embed="rId2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/>
        </p:nvSpPr>
        <p:spPr>
          <a:xfrm>
            <a:off x="6734834" y="3523748"/>
            <a:ext cx="162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Square numerator and denominator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649490" y="4279652"/>
            <a:ext cx="162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Expand the larger bracket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856754" y="5059940"/>
            <a:ext cx="162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Expand both squared brackets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868946" y="5742692"/>
            <a:ext cx="162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Group up terms and then simplify</a:t>
            </a:r>
          </a:p>
        </p:txBody>
      </p:sp>
      <p:sp>
        <p:nvSpPr>
          <p:cNvPr id="77" name="Rectangle 76"/>
          <p:cNvSpPr/>
          <p:nvPr/>
        </p:nvSpPr>
        <p:spPr>
          <a:xfrm>
            <a:off x="5069690" y="2727735"/>
            <a:ext cx="252118" cy="2288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/>
          <p:cNvSpPr/>
          <p:nvPr/>
        </p:nvSpPr>
        <p:spPr>
          <a:xfrm>
            <a:off x="5161130" y="3343431"/>
            <a:ext cx="666646" cy="46047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/>
          <p:cNvSpPr/>
          <p:nvPr/>
        </p:nvSpPr>
        <p:spPr>
          <a:xfrm>
            <a:off x="1277978" y="4239543"/>
            <a:ext cx="1160422" cy="63725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4764890" y="4251735"/>
            <a:ext cx="197254" cy="25930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5892650" y="4267200"/>
            <a:ext cx="642262" cy="2499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5106266" y="4163568"/>
            <a:ext cx="672742" cy="4572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/>
          <p:cNvSpPr/>
          <p:nvPr/>
        </p:nvSpPr>
        <p:spPr>
          <a:xfrm>
            <a:off x="4716122" y="4956048"/>
            <a:ext cx="642262" cy="2499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/>
          <p:cNvSpPr/>
          <p:nvPr/>
        </p:nvSpPr>
        <p:spPr>
          <a:xfrm>
            <a:off x="5514698" y="4962144"/>
            <a:ext cx="642262" cy="2499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81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/>
      <p:bldP spid="37" grpId="0"/>
      <p:bldP spid="2" grpId="0"/>
      <p:bldP spid="38" grpId="0"/>
      <p:bldP spid="39" grpId="0" animBg="1"/>
      <p:bldP spid="40" grpId="0"/>
      <p:bldP spid="45" grpId="0"/>
      <p:bldP spid="47" grpId="0"/>
      <p:bldP spid="50" grpId="0"/>
      <p:bldP spid="51" grpId="0"/>
      <p:bldP spid="54" grpId="0"/>
      <p:bldP spid="60" grpId="0"/>
      <p:bldP spid="61" grpId="0"/>
      <p:bldP spid="62" grpId="0"/>
      <p:bldP spid="63" grpId="0" animBg="1"/>
      <p:bldP spid="64" grpId="0" animBg="1"/>
      <p:bldP spid="68" grpId="0" animBg="1"/>
      <p:bldP spid="70" grpId="0" animBg="1"/>
      <p:bldP spid="71" grpId="0" animBg="1"/>
      <p:bldP spid="72" grpId="0"/>
      <p:bldP spid="73" grpId="0"/>
      <p:bldP spid="74" grpId="0"/>
      <p:bldP spid="75" grpId="0"/>
      <p:bldP spid="76" grpId="0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1" grpId="2" animBg="1"/>
      <p:bldP spid="81" grpId="3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4334" y="2190655"/>
            <a:ext cx="797846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Exercise 9G</a:t>
            </a:r>
          </a:p>
        </p:txBody>
      </p:sp>
    </p:spTree>
    <p:extLst>
      <p:ext uri="{BB962C8B-B14F-4D97-AF65-F5344CB8AC3E}">
        <p14:creationId xmlns:p14="http://schemas.microsoft.com/office/powerpoint/2010/main" val="31300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functions which are given parametrically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are given as functions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then: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You can see from the division above, that the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-terms on the right side will cancel out, leaving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den>
                    </m:f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</a:rPr>
                  <a:t>You will then get a gradient function in terms of the parameter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(instead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)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1149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039436" y="3481361"/>
            <a:ext cx="329184" cy="17068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039436" y="3867884"/>
            <a:ext cx="329184" cy="17068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61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500" b="1" dirty="0">
                    <a:latin typeface="Comic Sans MS" pitchFamily="66" charset="0"/>
                  </a:rPr>
                  <a:t>You need to be able to differentiate functions which are given parametrically</a:t>
                </a: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500" dirty="0">
                    <a:latin typeface="Comic Sans MS" pitchFamily="66" charset="0"/>
                  </a:rPr>
                  <a:t>Find the gradient at the point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500" dirty="0">
                    <a:latin typeface="Comic Sans MS" pitchFamily="66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500" dirty="0">
                    <a:latin typeface="Comic Sans MS" pitchFamily="66" charset="0"/>
                  </a:rPr>
                  <a:t>, on the curve given parametrically by: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5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15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67" t="-1149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11083" cy="97661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1083" cy="976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09199" y="3391483"/>
                <a:ext cx="810030" cy="83696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199" y="3391483"/>
                <a:ext cx="810030" cy="8369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56420" y="1543085"/>
                <a:ext cx="949812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420" y="1543085"/>
                <a:ext cx="949812" cy="246221"/>
              </a:xfrm>
              <a:prstGeom prst="rect">
                <a:avLst/>
              </a:prstGeom>
              <a:blipFill>
                <a:blip r:embed="rId5"/>
                <a:stretch>
                  <a:fillRect l="-2564" r="-3205" b="-487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27631" y="1955209"/>
                <a:ext cx="1209305" cy="4675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631" y="1955209"/>
                <a:ext cx="1209305" cy="467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921154" y="1506357"/>
                <a:ext cx="980589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154" y="1506357"/>
                <a:ext cx="980589" cy="246221"/>
              </a:xfrm>
              <a:prstGeom prst="rect">
                <a:avLst/>
              </a:prstGeom>
              <a:blipFill>
                <a:blip r:embed="rId7"/>
                <a:stretch>
                  <a:fillRect l="-4969" r="-4348" b="-25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92365" y="1918481"/>
                <a:ext cx="752514" cy="4675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365" y="1918481"/>
                <a:ext cx="752514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>
            <a:off x="5314412" y="1654401"/>
            <a:ext cx="256655" cy="5299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003479" y="1761067"/>
            <a:ext cx="1259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16" name="Arc 15"/>
          <p:cNvSpPr/>
          <p:nvPr/>
        </p:nvSpPr>
        <p:spPr>
          <a:xfrm>
            <a:off x="7837478" y="1654401"/>
            <a:ext cx="256655" cy="5299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497346" y="1744133"/>
            <a:ext cx="1259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12512" y="4309197"/>
                <a:ext cx="1259512" cy="47160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512" y="4309197"/>
                <a:ext cx="1259512" cy="4716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12513" y="5034754"/>
                <a:ext cx="1449949" cy="51270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513" y="5034754"/>
                <a:ext cx="1449949" cy="5127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12513" y="5750372"/>
                <a:ext cx="779572" cy="4675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513" y="5750372"/>
                <a:ext cx="779572" cy="4675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/>
          <p:cNvSpPr/>
          <p:nvPr/>
        </p:nvSpPr>
        <p:spPr>
          <a:xfrm>
            <a:off x="5287907" y="3876260"/>
            <a:ext cx="297884" cy="6173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490720" y="4013567"/>
            <a:ext cx="1259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23" name="Arc 22"/>
          <p:cNvSpPr/>
          <p:nvPr/>
        </p:nvSpPr>
        <p:spPr>
          <a:xfrm>
            <a:off x="5499941" y="4615069"/>
            <a:ext cx="297884" cy="6173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c 23"/>
          <p:cNvSpPr/>
          <p:nvPr/>
        </p:nvSpPr>
        <p:spPr>
          <a:xfrm>
            <a:off x="5463498" y="5334000"/>
            <a:ext cx="297884" cy="6173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739197" y="4778880"/>
                <a:ext cx="12590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197" y="4778880"/>
                <a:ext cx="1259054" cy="276999"/>
              </a:xfrm>
              <a:prstGeom prst="rect">
                <a:avLst/>
              </a:prstGeom>
              <a:blipFill>
                <a:blip r:embed="rId12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5560293" y="5484558"/>
            <a:ext cx="1259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73826" y="2731419"/>
            <a:ext cx="3817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Now you can substitute these into the formula from above…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594202" y="3373911"/>
            <a:ext cx="343558" cy="45437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6794858" y="1892583"/>
            <a:ext cx="764182" cy="54581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4106522" y="1910871"/>
            <a:ext cx="1245766" cy="54581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4600298" y="3831111"/>
            <a:ext cx="343558" cy="45437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4850234" y="4300503"/>
            <a:ext cx="270406" cy="27149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4624682" y="4596384"/>
            <a:ext cx="703222" cy="23774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37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6" grpId="0" animBg="1"/>
      <p:bldP spid="17" grpId="0"/>
      <p:bldP spid="18" grpId="0"/>
      <p:bldP spid="19" grpId="0"/>
      <p:bldP spid="20" grpId="0"/>
      <p:bldP spid="21" grpId="0" animBg="1"/>
      <p:bldP spid="22" grpId="0"/>
      <p:bldP spid="23" grpId="0" animBg="1"/>
      <p:bldP spid="24" grpId="0" animBg="1"/>
      <p:bldP spid="25" grpId="0"/>
      <p:bldP spid="26" grpId="0"/>
      <p:bldP spid="27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500" b="1" dirty="0">
                    <a:latin typeface="Comic Sans MS" pitchFamily="66" charset="0"/>
                  </a:rPr>
                  <a:t>You need to be able to differentiate functions which are given parametrically</a:t>
                </a: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500" dirty="0">
                    <a:latin typeface="Comic Sans MS" pitchFamily="66" charset="0"/>
                  </a:rPr>
                  <a:t>Find the equation of the normal at the point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500" dirty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1500" dirty="0">
                    <a:latin typeface="Comic Sans MS" pitchFamily="66" charset="0"/>
                  </a:rPr>
                  <a:t>, to the curve with parametric equations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5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5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algn="ctr">
                  <a:lnSpc>
                    <a:spcPct val="80000"/>
                  </a:lnSpc>
                  <a:buFont typeface="Wingdings" panose="05000000000000000000" pitchFamily="2" charset="2"/>
                  <a:buChar char="à"/>
                </a:pPr>
                <a:r>
                  <a:rPr lang="en-US" sz="1500" dirty="0">
                    <a:latin typeface="Comic Sans MS" pitchFamily="66" charset="0"/>
                    <a:sym typeface="Wingdings" panose="05000000000000000000" pitchFamily="2" charset="2"/>
                  </a:rPr>
                  <a:t>First, we need to find the gradient of the curve at the given point, where </a:t>
                </a:r>
                <a14:m>
                  <m:oMath xmlns:m="http://schemas.openxmlformats.org/officeDocument/2006/math">
                    <m:r>
                      <a:rPr lang="en-US" sz="1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num>
                      <m:den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6</m:t>
                        </m:r>
                      </m:den>
                    </m:f>
                  </m:oMath>
                </a14:m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334" t="-1149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11083" cy="97661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1083" cy="976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09199" y="3391483"/>
                <a:ext cx="852990" cy="83696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m:rPr>
                                  <m:nor/>
                                </m:rPr>
                                <a:rPr lang="en-GB" sz="1600" dirty="0"/>
                                <m:t> 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m:rPr>
                                  <m:nor/>
                                </m:rPr>
                                <a:rPr lang="en-GB" sz="1600" dirty="0"/>
                                <m:t> 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199" y="3391483"/>
                <a:ext cx="852990" cy="8369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56420" y="1543085"/>
                <a:ext cx="942181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420" y="1543085"/>
                <a:ext cx="942181" cy="246221"/>
              </a:xfrm>
              <a:prstGeom prst="rect">
                <a:avLst/>
              </a:prstGeom>
              <a:blipFill>
                <a:blip r:embed="rId5"/>
                <a:stretch>
                  <a:fillRect l="-2581" r="-3226" b="-487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27631" y="1955209"/>
                <a:ext cx="1087862" cy="4675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631" y="1955209"/>
                <a:ext cx="1087862" cy="467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39904" y="1519349"/>
                <a:ext cx="966740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904" y="1519349"/>
                <a:ext cx="966740" cy="246221"/>
              </a:xfrm>
              <a:prstGeom prst="rect">
                <a:avLst/>
              </a:prstGeom>
              <a:blipFill>
                <a:blip r:embed="rId7"/>
                <a:stretch>
                  <a:fillRect l="-5031" r="-3145" b="-21951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711115" y="1931473"/>
                <a:ext cx="1220912" cy="4675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115" y="1931473"/>
                <a:ext cx="1220912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>
            <a:off x="5180300" y="1703169"/>
            <a:ext cx="256655" cy="5299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8007573" y="1774059"/>
            <a:ext cx="1259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24" name="Arc 23"/>
          <p:cNvSpPr/>
          <p:nvPr/>
        </p:nvSpPr>
        <p:spPr>
          <a:xfrm>
            <a:off x="7841572" y="1667393"/>
            <a:ext cx="256655" cy="5299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5363234" y="1792901"/>
            <a:ext cx="1259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112512" y="4309197"/>
                <a:ext cx="1259512" cy="47160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512" y="4309197"/>
                <a:ext cx="1259512" cy="4716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112513" y="5034754"/>
                <a:ext cx="1462131" cy="77232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513" y="5034754"/>
                <a:ext cx="1462131" cy="77232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112513" y="5896676"/>
                <a:ext cx="914353" cy="51366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513" y="5896676"/>
                <a:ext cx="914353" cy="5136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5287907" y="3876260"/>
            <a:ext cx="297884" cy="6173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5490720" y="4013567"/>
            <a:ext cx="1259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31" name="Arc 30"/>
          <p:cNvSpPr/>
          <p:nvPr/>
        </p:nvSpPr>
        <p:spPr>
          <a:xfrm>
            <a:off x="5499941" y="4615069"/>
            <a:ext cx="297884" cy="6173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31"/>
          <p:cNvSpPr/>
          <p:nvPr/>
        </p:nvSpPr>
        <p:spPr>
          <a:xfrm>
            <a:off x="5524458" y="5492496"/>
            <a:ext cx="297884" cy="6173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714813" y="4742304"/>
                <a:ext cx="1259054" cy="337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813" y="4742304"/>
                <a:ext cx="1259054" cy="337272"/>
              </a:xfrm>
              <a:prstGeom prst="rect">
                <a:avLst/>
              </a:prstGeom>
              <a:blipFill>
                <a:blip r:embed="rId12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5609061" y="5655246"/>
            <a:ext cx="1259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273826" y="2731419"/>
                <a:ext cx="42361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Now you can substitute these into the formula from above (using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instead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826" y="2731419"/>
                <a:ext cx="4236190" cy="523220"/>
              </a:xfrm>
              <a:prstGeom prst="rect">
                <a:avLst/>
              </a:prstGeom>
              <a:blipFill>
                <a:blip r:embed="rId13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4594202" y="3373911"/>
            <a:ext cx="343558" cy="45437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6713607" y="1905575"/>
            <a:ext cx="1218419" cy="54581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4106522" y="1910871"/>
            <a:ext cx="1172614" cy="54581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4600298" y="3831111"/>
            <a:ext cx="343558" cy="45437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4584192" y="4328160"/>
            <a:ext cx="755904" cy="21945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4624682" y="4596384"/>
            <a:ext cx="703222" cy="23774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1900719" y="4982966"/>
            <a:ext cx="1962365" cy="10993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846816" y="5562778"/>
            <a:ext cx="1259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Gradient of the normal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905074" y="4560844"/>
                <a:ext cx="851836" cy="5164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074" y="4560844"/>
                <a:ext cx="851836" cy="51642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17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 animBg="1"/>
      <p:bldP spid="23" grpId="0"/>
      <p:bldP spid="24" grpId="0" animBg="1"/>
      <p:bldP spid="25" grpId="0"/>
      <p:bldP spid="26" grpId="0"/>
      <p:bldP spid="27" grpId="0"/>
      <p:bldP spid="28" grpId="0"/>
      <p:bldP spid="29" grpId="0" animBg="1"/>
      <p:bldP spid="30" grpId="0"/>
      <p:bldP spid="31" grpId="0" animBg="1"/>
      <p:bldP spid="32" grpId="0" animBg="1"/>
      <p:bldP spid="33" grpId="0"/>
      <p:bldP spid="34" grpId="0"/>
      <p:bldP spid="35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3" grpId="0" animBg="1"/>
      <p:bldP spid="43" grpId="1" animBg="1"/>
      <p:bldP spid="44" grpId="0"/>
      <p:bldP spid="45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500" b="1" dirty="0">
                    <a:latin typeface="Comic Sans MS" pitchFamily="66" charset="0"/>
                  </a:rPr>
                  <a:t>You need to be able to differentiate functions which are given parametrically</a:t>
                </a: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500" dirty="0">
                    <a:latin typeface="Comic Sans MS" pitchFamily="66" charset="0"/>
                  </a:rPr>
                  <a:t>Find the equation of the normal at the point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500" dirty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1500" dirty="0">
                    <a:latin typeface="Comic Sans MS" pitchFamily="66" charset="0"/>
                  </a:rPr>
                  <a:t>, to the curve with parametric equations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5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5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algn="ctr">
                  <a:lnSpc>
                    <a:spcPct val="80000"/>
                  </a:lnSpc>
                  <a:buFont typeface="Wingdings" panose="05000000000000000000" pitchFamily="2" charset="2"/>
                  <a:buChar char="à"/>
                </a:pPr>
                <a:r>
                  <a:rPr lang="en-US" sz="1500" dirty="0">
                    <a:latin typeface="Comic Sans MS" pitchFamily="66" charset="0"/>
                    <a:sym typeface="Wingdings" panose="05000000000000000000" pitchFamily="2" charset="2"/>
                  </a:rPr>
                  <a:t>First, we need to find the gradient of the curve at the given point, where </a:t>
                </a:r>
                <a14:m>
                  <m:oMath xmlns:m="http://schemas.openxmlformats.org/officeDocument/2006/math">
                    <m:r>
                      <a:rPr lang="en-US" sz="1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num>
                      <m:den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6</m:t>
                        </m:r>
                      </m:den>
                    </m:f>
                  </m:oMath>
                </a14:m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334" t="-1149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11083" cy="97661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1083" cy="976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905074" y="4560844"/>
                <a:ext cx="851836" cy="5164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074" y="4560844"/>
                <a:ext cx="851836" cy="5164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69664" y="1560576"/>
                <a:ext cx="4852416" cy="594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Now, we need to find the coordinate at the given point, by substituting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into the equations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664" y="1560576"/>
                <a:ext cx="4852416" cy="594906"/>
              </a:xfrm>
              <a:prstGeom prst="rect">
                <a:avLst/>
              </a:prstGeom>
              <a:blipFill>
                <a:blip r:embed="rId5"/>
                <a:stretch>
                  <a:fillRect l="-377" t="-2041" b="-1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67200" y="2340864"/>
                <a:ext cx="94218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340864"/>
                <a:ext cx="942181" cy="246221"/>
              </a:xfrm>
              <a:prstGeom prst="rect">
                <a:avLst/>
              </a:prstGeom>
              <a:blipFill>
                <a:blip r:embed="rId6"/>
                <a:stretch>
                  <a:fillRect l="-2581" r="-3226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267200" y="2718816"/>
                <a:ext cx="1185902" cy="420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718816"/>
                <a:ext cx="1185902" cy="420051"/>
              </a:xfrm>
              <a:prstGeom prst="rect">
                <a:avLst/>
              </a:prstGeom>
              <a:blipFill>
                <a:blip r:embed="rId7"/>
                <a:stretch>
                  <a:fillRect l="-1538" b="-14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279392" y="3194304"/>
                <a:ext cx="543417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392" y="3194304"/>
                <a:ext cx="543417" cy="4610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rc 50"/>
          <p:cNvSpPr/>
          <p:nvPr/>
        </p:nvSpPr>
        <p:spPr>
          <a:xfrm>
            <a:off x="5361059" y="2462784"/>
            <a:ext cx="283837" cy="49461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624832" y="2526143"/>
                <a:ext cx="763776" cy="337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832" y="2526143"/>
                <a:ext cx="763776" cy="3372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Arc 52"/>
          <p:cNvSpPr/>
          <p:nvPr/>
        </p:nvSpPr>
        <p:spPr>
          <a:xfrm>
            <a:off x="5306195" y="2968752"/>
            <a:ext cx="283837" cy="49461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5521200" y="3056495"/>
            <a:ext cx="916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626352" y="2334768"/>
                <a:ext cx="9667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352" y="2334768"/>
                <a:ext cx="966739" cy="246221"/>
              </a:xfrm>
              <a:prstGeom prst="rect">
                <a:avLst/>
              </a:prstGeom>
              <a:blipFill>
                <a:blip r:embed="rId10"/>
                <a:stretch>
                  <a:fillRect l="-5031" r="-3145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626352" y="2712720"/>
                <a:ext cx="1211165" cy="420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352" y="2712720"/>
                <a:ext cx="1211165" cy="420051"/>
              </a:xfrm>
              <a:prstGeom prst="rect">
                <a:avLst/>
              </a:prstGeom>
              <a:blipFill>
                <a:blip r:embed="rId11"/>
                <a:stretch>
                  <a:fillRect l="-3518" b="-14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638544" y="3176016"/>
                <a:ext cx="795731" cy="5164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544" y="3176016"/>
                <a:ext cx="795731" cy="51642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Arc 57"/>
          <p:cNvSpPr/>
          <p:nvPr/>
        </p:nvSpPr>
        <p:spPr>
          <a:xfrm>
            <a:off x="7781171" y="2456688"/>
            <a:ext cx="283837" cy="49461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8044944" y="2520047"/>
                <a:ext cx="763776" cy="337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944" y="2520047"/>
                <a:ext cx="763776" cy="3372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c 59"/>
          <p:cNvSpPr/>
          <p:nvPr/>
        </p:nvSpPr>
        <p:spPr>
          <a:xfrm>
            <a:off x="7726307" y="2962656"/>
            <a:ext cx="283837" cy="49461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7941312" y="3050399"/>
            <a:ext cx="916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218944" y="4547616"/>
                <a:ext cx="868186" cy="5821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944" y="4547616"/>
                <a:ext cx="868186" cy="582147"/>
              </a:xfrm>
              <a:prstGeom prst="rect">
                <a:avLst/>
              </a:prstGeom>
              <a:blipFill>
                <a:blip r:embed="rId13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826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6" grpId="0"/>
      <p:bldP spid="47" grpId="0"/>
      <p:bldP spid="51" grpId="0" animBg="1"/>
      <p:bldP spid="52" grpId="0"/>
      <p:bldP spid="53" grpId="0" animBg="1"/>
      <p:bldP spid="54" grpId="0"/>
      <p:bldP spid="55" grpId="0"/>
      <p:bldP spid="56" grpId="0"/>
      <p:bldP spid="57" grpId="0"/>
      <p:bldP spid="58" grpId="0" animBg="1"/>
      <p:bldP spid="59" grpId="0"/>
      <p:bldP spid="60" grpId="0" animBg="1"/>
      <p:bldP spid="61" grpId="0"/>
      <p:bldP spid="6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500" b="1" dirty="0">
                    <a:latin typeface="Comic Sans MS" pitchFamily="66" charset="0"/>
                  </a:rPr>
                  <a:t>You need to be able to differentiate functions which are given parametrically</a:t>
                </a: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500" dirty="0">
                    <a:latin typeface="Comic Sans MS" pitchFamily="66" charset="0"/>
                  </a:rPr>
                  <a:t>Find the equation of the normal at the point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500" dirty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1500" dirty="0">
                    <a:latin typeface="Comic Sans MS" pitchFamily="66" charset="0"/>
                  </a:rPr>
                  <a:t>, to the curve with parametric equations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5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5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algn="ctr">
                  <a:lnSpc>
                    <a:spcPct val="80000"/>
                  </a:lnSpc>
                  <a:buFont typeface="Wingdings" panose="05000000000000000000" pitchFamily="2" charset="2"/>
                  <a:buChar char="à"/>
                </a:pPr>
                <a:r>
                  <a:rPr lang="en-US" sz="1500" dirty="0">
                    <a:latin typeface="Comic Sans MS" pitchFamily="66" charset="0"/>
                    <a:sym typeface="Wingdings" panose="05000000000000000000" pitchFamily="2" charset="2"/>
                  </a:rPr>
                  <a:t>Finally we can use a relationship learnt in Year 12…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334" t="-1149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11083" cy="97661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1083" cy="976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917266" y="3658636"/>
                <a:ext cx="851836" cy="5164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266" y="3658636"/>
                <a:ext cx="851836" cy="5164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231136" y="3645408"/>
                <a:ext cx="868186" cy="5821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136" y="3645408"/>
                <a:ext cx="868186" cy="582147"/>
              </a:xfrm>
              <a:prstGeom prst="rect">
                <a:avLst/>
              </a:prstGeom>
              <a:blipFill>
                <a:blip r:embed="rId5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01312" y="1584960"/>
                <a:ext cx="178093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312" y="1584960"/>
                <a:ext cx="1780936" cy="246221"/>
              </a:xfrm>
              <a:prstGeom prst="rect">
                <a:avLst/>
              </a:prstGeom>
              <a:blipFill>
                <a:blip r:embed="rId6"/>
                <a:stretch>
                  <a:fillRect l="-2397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42816" y="2036064"/>
                <a:ext cx="2146934" cy="5821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816" y="2036064"/>
                <a:ext cx="2146934" cy="582147"/>
              </a:xfrm>
              <a:prstGeom prst="rect">
                <a:avLst/>
              </a:prstGeom>
              <a:blipFill>
                <a:blip r:embed="rId7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42816" y="2840736"/>
                <a:ext cx="2125903" cy="5180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816" y="2840736"/>
                <a:ext cx="2125903" cy="5180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126992" y="3566160"/>
                <a:ext cx="2239716" cy="5180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992" y="3566160"/>
                <a:ext cx="2239716" cy="5180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883152" y="4358640"/>
                <a:ext cx="2467342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−25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9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152" y="4358640"/>
                <a:ext cx="2467342" cy="275268"/>
              </a:xfrm>
              <a:prstGeom prst="rect">
                <a:avLst/>
              </a:prstGeom>
              <a:blipFill>
                <a:blip r:embed="rId10"/>
                <a:stretch>
                  <a:fillRect l="-2222" r="-1235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608576" y="4888992"/>
                <a:ext cx="1859868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+16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576" y="4888992"/>
                <a:ext cx="1859868" cy="275268"/>
              </a:xfrm>
              <a:prstGeom prst="rect">
                <a:avLst/>
              </a:prstGeom>
              <a:blipFill>
                <a:blip r:embed="rId11"/>
                <a:stretch>
                  <a:fillRect l="-3279" r="-1639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742688" y="5449824"/>
                <a:ext cx="1632242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+8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688" y="5449824"/>
                <a:ext cx="1632242" cy="275268"/>
              </a:xfrm>
              <a:prstGeom prst="rect">
                <a:avLst/>
              </a:prstGeom>
              <a:blipFill>
                <a:blip r:embed="rId12"/>
                <a:stretch>
                  <a:fillRect l="-3731" r="-1866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6312035" y="1840992"/>
            <a:ext cx="283837" cy="49461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6588000" y="1843391"/>
            <a:ext cx="194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Sub in </a:t>
            </a:r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the gradient 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and coordinate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Arc 31"/>
          <p:cNvSpPr/>
          <p:nvPr/>
        </p:nvSpPr>
        <p:spPr>
          <a:xfrm>
            <a:off x="6354707" y="2523744"/>
            <a:ext cx="253357" cy="61043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c 32"/>
          <p:cNvSpPr/>
          <p:nvPr/>
        </p:nvSpPr>
        <p:spPr>
          <a:xfrm>
            <a:off x="6360803" y="3224784"/>
            <a:ext cx="253357" cy="61043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/>
          <p:cNvSpPr/>
          <p:nvPr/>
        </p:nvSpPr>
        <p:spPr>
          <a:xfrm>
            <a:off x="6366899" y="3913633"/>
            <a:ext cx="228973" cy="597408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>
            <a:off x="6543683" y="4547615"/>
            <a:ext cx="247261" cy="493777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6415667" y="5077967"/>
            <a:ext cx="247261" cy="493777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6551424" y="2633473"/>
            <a:ext cx="1385568" cy="27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Expand bracket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02656" y="3267457"/>
            <a:ext cx="2141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Make the fractions have the same denominator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27040" y="4047745"/>
            <a:ext cx="2141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Multiply every term by 10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709920" y="4645153"/>
                <a:ext cx="1946400" cy="302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Add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25</m:t>
                    </m:r>
                    <m:rad>
                      <m:radPr>
                        <m:degHide m:val="on"/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to both sides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920" y="4645153"/>
                <a:ext cx="1946400" cy="302968"/>
              </a:xfrm>
              <a:prstGeom prst="rect">
                <a:avLst/>
              </a:prstGeom>
              <a:blipFill>
                <a:blip r:embed="rId13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6636768" y="5157217"/>
            <a:ext cx="1092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Divide by 2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70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3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4334" y="2190655"/>
            <a:ext cx="797846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Exercise 9H</a:t>
            </a:r>
          </a:p>
        </p:txBody>
      </p:sp>
    </p:spTree>
    <p:extLst>
      <p:ext uri="{BB962C8B-B14F-4D97-AF65-F5344CB8AC3E}">
        <p14:creationId xmlns:p14="http://schemas.microsoft.com/office/powerpoint/2010/main" val="201557458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differentiate functions implicitly, without needing to rearrange them</a:t>
            </a: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itchFamily="66" charset="0"/>
              </a:rPr>
              <a:t>We are going to start by revisiting and clarifying some of the notation that is used for differentiation, as well as seeing the way things might </a:t>
            </a:r>
            <a:r>
              <a:rPr lang="en-US" sz="1600">
                <a:latin typeface="Comic Sans MS" pitchFamily="66" charset="0"/>
              </a:rPr>
              <a:t>be written in this section…</a:t>
            </a: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13003" y="3845251"/>
                <a:ext cx="6486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003" y="3845251"/>
                <a:ext cx="648639" cy="246221"/>
              </a:xfrm>
              <a:prstGeom prst="rect">
                <a:avLst/>
              </a:prstGeom>
              <a:blipFill>
                <a:blip r:embed="rId2"/>
                <a:stretch>
                  <a:fillRect l="-7477" r="-1869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23045" y="4428877"/>
                <a:ext cx="671402" cy="4690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045" y="4428877"/>
                <a:ext cx="671402" cy="4690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92943" y="4406746"/>
                <a:ext cx="551882" cy="494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943" y="4406746"/>
                <a:ext cx="551882" cy="494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99299" y="5180276"/>
                <a:ext cx="49494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299" y="5180276"/>
                <a:ext cx="494944" cy="467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36013" y="5329363"/>
                <a:ext cx="27552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013" y="5329363"/>
                <a:ext cx="275525" cy="246221"/>
              </a:xfrm>
              <a:prstGeom prst="rect">
                <a:avLst/>
              </a:prstGeom>
              <a:blipFill>
                <a:blip r:embed="rId6"/>
                <a:stretch>
                  <a:fillRect l="-17778" r="-13333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c 9"/>
          <p:cNvSpPr/>
          <p:nvPr/>
        </p:nvSpPr>
        <p:spPr>
          <a:xfrm>
            <a:off x="5605695" y="4028660"/>
            <a:ext cx="234274" cy="677452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79008" y="3872154"/>
                <a:ext cx="32796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A small change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divided by a small change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, will be the same as a small change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divided by a small change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008" y="3872154"/>
                <a:ext cx="3279648" cy="646331"/>
              </a:xfrm>
              <a:prstGeom prst="rect">
                <a:avLst/>
              </a:prstGeom>
              <a:blipFill>
                <a:blip r:embed="rId7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70331" y="1511410"/>
                <a:ext cx="6486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331" y="1511410"/>
                <a:ext cx="648639" cy="246221"/>
              </a:xfrm>
              <a:prstGeom prst="rect">
                <a:avLst/>
              </a:prstGeom>
              <a:blipFill>
                <a:blip r:embed="rId8"/>
                <a:stretch>
                  <a:fillRect l="-7477" r="-1869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60603" y="1901554"/>
                <a:ext cx="780983" cy="465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603" y="1901554"/>
                <a:ext cx="780983" cy="4658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/>
          <p:cNvSpPr/>
          <p:nvPr/>
        </p:nvSpPr>
        <p:spPr>
          <a:xfrm>
            <a:off x="5343566" y="1669508"/>
            <a:ext cx="247261" cy="493777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576858" y="1651222"/>
            <a:ext cx="2262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Follow the usual pattern for differentiation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72128" y="2602198"/>
            <a:ext cx="49133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 reality, there is an extra step in this process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It is important that you understand this step as it will help you understand the process of implicit differentiation more clearly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Arc 18"/>
          <p:cNvSpPr/>
          <p:nvPr/>
        </p:nvSpPr>
        <p:spPr>
          <a:xfrm>
            <a:off x="5636175" y="4717508"/>
            <a:ext cx="215986" cy="72012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779008" y="4567097"/>
            <a:ext cx="3364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We can work out the right side (essentially, we can only follow the pattern if the term we differentiate is the same as the term we are differentiating ‘with respect to’</a:t>
            </a:r>
          </a:p>
          <a:p>
            <a:pPr algn="ctr"/>
            <a:endParaRPr lang="en-US" sz="12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The left side we leave as it is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85331" y="5983225"/>
                <a:ext cx="4218432" cy="52322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itchFamily="66" charset="0"/>
                  </a:rPr>
                  <a:t>So really, if we are differentiating with respect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itchFamily="66" charset="0"/>
                  </a:rPr>
                  <a:t>, we can only ‘work out’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itchFamily="66" charset="0"/>
                  </a:rPr>
                  <a:t>-terms</a:t>
                </a:r>
                <a:endParaRPr lang="en-GB" sz="1400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331" y="5983225"/>
                <a:ext cx="4218432" cy="523220"/>
              </a:xfrm>
              <a:prstGeom prst="rect">
                <a:avLst/>
              </a:prstGeom>
              <a:blipFill>
                <a:blip r:embed="rId10"/>
                <a:stretch>
                  <a:fillRect r="-575" b="-898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 flipV="1">
            <a:off x="2584704" y="4913376"/>
            <a:ext cx="1840992" cy="58521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053675" y="5261364"/>
            <a:ext cx="1840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itchFamily="66" charset="0"/>
              </a:rPr>
              <a:t>Note that the left side can also be written as…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822232" y="4502942"/>
                <a:ext cx="60337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232" y="4502942"/>
                <a:ext cx="603370" cy="4675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626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 animBg="1"/>
      <p:bldP spid="11" grpId="0"/>
      <p:bldP spid="14" grpId="0"/>
      <p:bldP spid="15" grpId="0"/>
      <p:bldP spid="16" grpId="0" animBg="1"/>
      <p:bldP spid="17" grpId="0"/>
      <p:bldP spid="19" grpId="0" animBg="1"/>
      <p:bldP spid="21" grpId="0" animBg="1"/>
      <p:bldP spid="25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functions implicitly, without needing to rearrange them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Differentiate the following equation implicitly: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Using implicit differentiation, you do not need to rearrange anything first…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778410" y="1574561"/>
                <a:ext cx="93987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410" y="1574561"/>
                <a:ext cx="939873" cy="307777"/>
              </a:xfrm>
              <a:prstGeom prst="rect">
                <a:avLst/>
              </a:prstGeom>
              <a:blipFill>
                <a:blip r:embed="rId3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390785" y="2083941"/>
                <a:ext cx="985078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785" y="2083941"/>
                <a:ext cx="985078" cy="501356"/>
              </a:xfrm>
              <a:prstGeom prst="rect">
                <a:avLst/>
              </a:prstGeom>
              <a:blipFill>
                <a:blip r:embed="rId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215733" y="2083942"/>
                <a:ext cx="896143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733" y="2083942"/>
                <a:ext cx="896143" cy="501356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384574" y="2757317"/>
                <a:ext cx="985078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574" y="2757317"/>
                <a:ext cx="985078" cy="501356"/>
              </a:xfrm>
              <a:prstGeom prst="rect">
                <a:avLst/>
              </a:prstGeom>
              <a:blipFill>
                <a:blip r:embed="rId6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199582" y="2876588"/>
                <a:ext cx="42575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582" y="2876588"/>
                <a:ext cx="42575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990322" y="3438562"/>
                <a:ext cx="802977" cy="538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322" y="3438562"/>
                <a:ext cx="802977" cy="538161"/>
              </a:xfrm>
              <a:prstGeom prst="rect">
                <a:avLst/>
              </a:prstGeom>
              <a:blipFill>
                <a:blip r:embed="rId8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586669" y="3438563"/>
                <a:ext cx="601126" cy="4999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669" y="3438563"/>
                <a:ext cx="601126" cy="499945"/>
              </a:xfrm>
              <a:prstGeom prst="rect">
                <a:avLst/>
              </a:prstGeom>
              <a:blipFill>
                <a:blip r:embed="rId9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014053" y="3557833"/>
                <a:ext cx="61029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053" y="3557833"/>
                <a:ext cx="61029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440896" y="4141341"/>
                <a:ext cx="1190326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896" y="4141341"/>
                <a:ext cx="1190326" cy="501356"/>
              </a:xfrm>
              <a:prstGeom prst="rect">
                <a:avLst/>
              </a:prstGeom>
              <a:blipFill>
                <a:blip r:embed="rId11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762261" y="4833768"/>
                <a:ext cx="959365" cy="538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261" y="4833768"/>
                <a:ext cx="959365" cy="538161"/>
              </a:xfrm>
              <a:prstGeom prst="rect">
                <a:avLst/>
              </a:prstGeom>
              <a:blipFill>
                <a:blip r:embed="rId12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/>
          <p:cNvSpPr/>
          <p:nvPr/>
        </p:nvSpPr>
        <p:spPr>
          <a:xfrm>
            <a:off x="5950251" y="1720264"/>
            <a:ext cx="240999" cy="6419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160683" y="1719072"/>
                <a:ext cx="19485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both sides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683" y="1719072"/>
                <a:ext cx="1948521" cy="461665"/>
              </a:xfrm>
              <a:prstGeom prst="rect">
                <a:avLst/>
              </a:prstGeom>
              <a:blipFill>
                <a:blip r:embed="rId13"/>
                <a:stretch>
                  <a:fillRect l="-313" r="-2508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5907579" y="2397682"/>
            <a:ext cx="245571" cy="631268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/>
          <p:cNvSpPr/>
          <p:nvPr/>
        </p:nvSpPr>
        <p:spPr>
          <a:xfrm>
            <a:off x="5497623" y="3039667"/>
            <a:ext cx="236427" cy="627458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>
            <a:off x="5478954" y="3730420"/>
            <a:ext cx="245571" cy="67013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5559726" y="4504231"/>
            <a:ext cx="279099" cy="60116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041644" y="2418842"/>
                <a:ext cx="31023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The right side we can work out since the terms are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, and we differentiated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644" y="2418842"/>
                <a:ext cx="3102356" cy="646331"/>
              </a:xfrm>
              <a:prstGeom prst="rect">
                <a:avLst/>
              </a:prstGeom>
              <a:blipFill>
                <a:blip r:embed="rId14"/>
                <a:stretch>
                  <a:fillRect t="-943" r="-1179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5690237" y="3104642"/>
            <a:ext cx="2564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On the left side, we can rewrite (effectively using the chain rule)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036477" y="3731749"/>
            <a:ext cx="304800" cy="18288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812991" y="3521292"/>
            <a:ext cx="304800" cy="18288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663475" y="3791349"/>
                <a:ext cx="33154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Now since the differential is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, we can follow the standard pattern…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475" y="3791349"/>
                <a:ext cx="3315425" cy="461665"/>
              </a:xfrm>
              <a:prstGeom prst="rect">
                <a:avLst/>
              </a:prstGeom>
              <a:blipFill>
                <a:blip r:embed="rId15"/>
                <a:stretch>
                  <a:fillRect t="-1316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803175" y="4559300"/>
                <a:ext cx="14485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Divide both sides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175" y="4559300"/>
                <a:ext cx="1448525" cy="461665"/>
              </a:xfrm>
              <a:prstGeom prst="rect">
                <a:avLst/>
              </a:prstGeom>
              <a:blipFill>
                <a:blip r:embed="rId16"/>
                <a:stretch>
                  <a:fillRect t="-1316" r="-2101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325257" y="5488214"/>
                <a:ext cx="449942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So we have a formula for the gradient of the curve, but in this case it is in terms of both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endParaRPr lang="en-US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Sometimes a single coordinate is not enough to determine the gradient…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257" y="5488214"/>
                <a:ext cx="4499429" cy="1015663"/>
              </a:xfrm>
              <a:prstGeom prst="rect">
                <a:avLst/>
              </a:prstGeom>
              <a:blipFill>
                <a:blip r:embed="rId17"/>
                <a:stretch>
                  <a:fillRect r="-678" b="-35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29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What is we had a coefficient in front of the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term?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In the small angle approximation for sine or cosine, we effectively just replace all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terms with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instead…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0"/>
                <a:ext cx="335874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small and measured in radians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3358740" cy="215444"/>
              </a:xfrm>
              <a:prstGeom prst="rect">
                <a:avLst/>
              </a:prstGeom>
              <a:blipFill>
                <a:blip r:embed="rId3"/>
                <a:stretch>
                  <a:fillRect l="-2883" t="-17949" r="-1802" b="-4102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11402"/>
                <a:ext cx="845809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1402"/>
                <a:ext cx="845809" cy="246221"/>
              </a:xfrm>
              <a:prstGeom prst="rect">
                <a:avLst/>
              </a:prstGeom>
              <a:blipFill>
                <a:blip r:embed="rId4"/>
                <a:stretch>
                  <a:fillRect l="-2098" r="-2098" b="-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46849" y="217691"/>
                <a:ext cx="1324658" cy="49250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49" y="217691"/>
                <a:ext cx="1324658" cy="4925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65397" y="211401"/>
                <a:ext cx="881075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397" y="211401"/>
                <a:ext cx="881075" cy="246221"/>
              </a:xfrm>
              <a:prstGeom prst="rect">
                <a:avLst/>
              </a:prstGeom>
              <a:blipFill>
                <a:blip r:embed="rId6"/>
                <a:stretch>
                  <a:fillRect l="-1342" r="-2013" b="-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blipFill>
                <a:blip r:embed="rId7"/>
                <a:stretch>
                  <a:fillRect r="-1087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blipFill>
                <a:blip r:embed="rId8"/>
                <a:stretch>
                  <a:fillRect l="-435" r="-130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14064" y="4474975"/>
                <a:ext cx="1710853" cy="36106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64" y="4474975"/>
                <a:ext cx="1710853" cy="361061"/>
              </a:xfrm>
              <a:prstGeom prst="rect">
                <a:avLst/>
              </a:prstGeom>
              <a:blipFill>
                <a:blip r:embed="rId9"/>
                <a:stretch>
                  <a:fillRect l="-6690" r="-2465" b="-1746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908366" y="1664459"/>
                <a:ext cx="2539285" cy="38260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  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𝑐𝑜𝑠𝑘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366" y="1664459"/>
                <a:ext cx="2539285" cy="382605"/>
              </a:xfrm>
              <a:prstGeom prst="rect">
                <a:avLst/>
              </a:prstGeom>
              <a:blipFill>
                <a:blip r:embed="rId10"/>
                <a:stretch>
                  <a:fillRect l="-4796" r="-480" b="-1904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28500" y="1233697"/>
                <a:ext cx="4281813" cy="38260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small values of </a:t>
                </a:r>
                <a14:m>
                  <m:oMath xmlns:m="http://schemas.openxmlformats.org/officeDocument/2006/math">
                    <m:r>
                      <a:rPr lang="en-GB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500" y="1233697"/>
                <a:ext cx="4281813" cy="382605"/>
              </a:xfrm>
              <a:prstGeom prst="rect">
                <a:avLst/>
              </a:prstGeom>
              <a:blipFill>
                <a:blip r:embed="rId11"/>
                <a:stretch>
                  <a:fillRect l="-2991" r="-1852" b="-1904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404556" y="2372793"/>
                <a:ext cx="1056700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556" y="2372793"/>
                <a:ext cx="1056700" cy="52597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392833" y="3076178"/>
                <a:ext cx="1660968" cy="7393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833" y="3076178"/>
                <a:ext cx="1660968" cy="7393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408074" y="4050365"/>
                <a:ext cx="1064650" cy="7393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074" y="4050365"/>
                <a:ext cx="1064650" cy="73937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271267" y="2853666"/>
                <a:ext cx="2610138" cy="474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  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  <m:sup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267" y="2853666"/>
                <a:ext cx="2610138" cy="474938"/>
              </a:xfrm>
              <a:prstGeom prst="rect">
                <a:avLst/>
              </a:prstGeom>
              <a:blipFill>
                <a:blip r:embed="rId15"/>
                <a:stretch>
                  <a:fillRect l="-1402" b="-5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6130364" y="3916496"/>
            <a:ext cx="2023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 numerator</a:t>
            </a:r>
            <a:endParaRPr lang="en-GB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423314" y="5117165"/>
                <a:ext cx="88351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314" y="5117165"/>
                <a:ext cx="883511" cy="5539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33"/>
          <p:cNvSpPr/>
          <p:nvPr/>
        </p:nvSpPr>
        <p:spPr>
          <a:xfrm flipV="1">
            <a:off x="5434707" y="4596421"/>
            <a:ext cx="294247" cy="795996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5610551" y="4794541"/>
            <a:ext cx="1109003" cy="32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36" name="Arc 35"/>
          <p:cNvSpPr/>
          <p:nvPr/>
        </p:nvSpPr>
        <p:spPr>
          <a:xfrm flipV="1">
            <a:off x="5924040" y="3657416"/>
            <a:ext cx="294247" cy="795996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 flipV="1">
            <a:off x="5987571" y="2763398"/>
            <a:ext cx="294247" cy="795996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/>
          <p:cNvSpPr/>
          <p:nvPr/>
        </p:nvSpPr>
        <p:spPr>
          <a:xfrm flipV="1">
            <a:off x="5152492" y="5427827"/>
            <a:ext cx="294247" cy="795996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435016" y="5625947"/>
                <a:ext cx="23434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this expression will also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016" y="5625947"/>
                <a:ext cx="2343443" cy="523220"/>
              </a:xfrm>
              <a:prstGeom prst="rect">
                <a:avLst/>
              </a:prstGeom>
              <a:blipFill>
                <a:blip r:embed="rId17"/>
                <a:stretch>
                  <a:fillRect t="-2326" r="-1302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438554" y="6062046"/>
                <a:ext cx="42906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554" y="6062046"/>
                <a:ext cx="429065" cy="276999"/>
              </a:xfrm>
              <a:prstGeom prst="rect">
                <a:avLst/>
              </a:prstGeom>
              <a:blipFill>
                <a:blip r:embed="rId18"/>
                <a:stretch>
                  <a:fillRect l="-4286" r="-12857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070887" y="4474976"/>
                <a:ext cx="1919243" cy="36106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𝑐𝑜𝑠𝑘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887" y="4474976"/>
                <a:ext cx="1919243" cy="361061"/>
              </a:xfrm>
              <a:prstGeom prst="rect">
                <a:avLst/>
              </a:prstGeom>
              <a:blipFill>
                <a:blip r:embed="rId19"/>
                <a:stretch>
                  <a:fillRect l="-5956" r="-1567" b="-1746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71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8" grpId="0"/>
      <p:bldP spid="29" grpId="0"/>
      <p:bldP spid="30" grpId="0"/>
      <p:bldP spid="31" grpId="0"/>
      <p:bldP spid="32" grpId="0"/>
      <p:bldP spid="33" grpId="0"/>
      <p:bldP spid="34" grpId="0" animBg="1"/>
      <p:bldP spid="35" grpId="0"/>
      <p:bldP spid="36" grpId="0" animBg="1"/>
      <p:bldP spid="37" grpId="0" animBg="1"/>
      <p:bldP spid="38" grpId="0" animBg="1"/>
      <p:bldP spid="39" grpId="0"/>
      <p:bldP spid="40" grpId="0"/>
      <p:bldP spid="43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functions implicitly, without needing to rearrange them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As a general rule, to differentiate a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term with respect to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you should differentiate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as normal, and multiply it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23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80000" y="1735665"/>
                <a:ext cx="814390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0" y="1735665"/>
                <a:ext cx="814390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25999" y="2429932"/>
                <a:ext cx="1107611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999" y="2429932"/>
                <a:ext cx="1107611" cy="524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c 45"/>
          <p:cNvSpPr/>
          <p:nvPr/>
        </p:nvSpPr>
        <p:spPr>
          <a:xfrm>
            <a:off x="5950251" y="2092797"/>
            <a:ext cx="240999" cy="6419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092950" y="2108538"/>
                <a:ext cx="2780117" cy="618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Differentiate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term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Multiply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950" y="2108538"/>
                <a:ext cx="2780117" cy="618054"/>
              </a:xfrm>
              <a:prstGeom prst="rect">
                <a:avLst/>
              </a:prstGeom>
              <a:blipFill>
                <a:blip r:embed="rId5"/>
                <a:stretch>
                  <a:fillRect t="-1980" b="-1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326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  <p:bldP spid="46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functions implicitly, without needing to rearrange them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Below is a sketch of the circle with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=25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−5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≤5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−5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≤5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Find the gradient of the curve 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=4</m:t>
                    </m:r>
                  </m:oMath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1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103967" y="4187825"/>
            <a:ext cx="0" cy="2336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 flipV="1">
            <a:off x="2161117" y="4264025"/>
            <a:ext cx="0" cy="2336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>
            <a:spLocks noChangeAspect="1"/>
          </p:cNvSpPr>
          <p:nvPr/>
        </p:nvSpPr>
        <p:spPr>
          <a:xfrm>
            <a:off x="1098550" y="4441825"/>
            <a:ext cx="2006600" cy="2006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038475" y="539115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0100" y="5381625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-5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57400" y="6381750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-5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57400" y="420052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267075" y="5276850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075" y="5276850"/>
                <a:ext cx="339195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866900" y="3981450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3981450"/>
                <a:ext cx="339195" cy="307777"/>
              </a:xfrm>
              <a:prstGeom prst="rect">
                <a:avLst/>
              </a:prstGeom>
              <a:blipFill>
                <a:blip r:embed="rId4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/>
          <p:nvPr/>
        </p:nvCxnSpPr>
        <p:spPr>
          <a:xfrm flipV="1">
            <a:off x="2909509" y="4238624"/>
            <a:ext cx="0" cy="2336800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646590" y="539115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4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 flipV="1">
            <a:off x="2540000" y="4397828"/>
            <a:ext cx="766044" cy="893536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2532742" y="5609771"/>
            <a:ext cx="766044" cy="893536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70514" y="4513943"/>
                <a:ext cx="39624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Notice that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, there are two possible gradients</a:t>
                </a:r>
              </a:p>
              <a:p>
                <a:pPr algn="ctr"/>
                <a:endParaRPr lang="en-US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These points have different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-coordinates, so that means that the gradient function must also contain a term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…</a:t>
                </a:r>
                <a:endParaRPr lang="en-GB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514" y="4513943"/>
                <a:ext cx="3962400" cy="1384995"/>
              </a:xfrm>
              <a:prstGeom prst="rect">
                <a:avLst/>
              </a:prstGeom>
              <a:blipFill>
                <a:blip r:embed="rId5"/>
                <a:stretch>
                  <a:fillRect t="-439" r="-1077" b="-3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/>
          <p:nvPr/>
        </p:nvCxnSpPr>
        <p:spPr>
          <a:xfrm flipV="1">
            <a:off x="1849966" y="4804229"/>
            <a:ext cx="1052891" cy="452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1828194" y="6045200"/>
            <a:ext cx="1052891" cy="452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877333" y="4752521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3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90247" y="5986236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-3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79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7" grpId="0"/>
      <p:bldP spid="58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functions implicitly, without needing to rearrange them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Below is a sketch of the circle with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=25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−5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≤5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−5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≤5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Find the gradient of the curve 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=4</m:t>
                    </m:r>
                  </m:oMath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1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103967" y="4187825"/>
            <a:ext cx="0" cy="2336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 flipV="1">
            <a:off x="2161117" y="4264025"/>
            <a:ext cx="0" cy="2336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>
            <a:spLocks noChangeAspect="1"/>
          </p:cNvSpPr>
          <p:nvPr/>
        </p:nvSpPr>
        <p:spPr>
          <a:xfrm>
            <a:off x="1098550" y="4441825"/>
            <a:ext cx="2006600" cy="2006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038475" y="539115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0100" y="5381625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-5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57400" y="6381750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-5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57400" y="420052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267075" y="5276850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075" y="5276850"/>
                <a:ext cx="339195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866900" y="3981450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3981450"/>
                <a:ext cx="339195" cy="307777"/>
              </a:xfrm>
              <a:prstGeom prst="rect">
                <a:avLst/>
              </a:prstGeom>
              <a:blipFill>
                <a:blip r:embed="rId4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/>
          <p:nvPr/>
        </p:nvCxnSpPr>
        <p:spPr>
          <a:xfrm flipV="1">
            <a:off x="2909509" y="4238624"/>
            <a:ext cx="0" cy="2336800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646590" y="539115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4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 flipV="1">
            <a:off x="2540000" y="4397828"/>
            <a:ext cx="766044" cy="893536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2532742" y="5609771"/>
            <a:ext cx="766044" cy="893536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1849966" y="4804229"/>
            <a:ext cx="1052891" cy="452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1828194" y="6045200"/>
            <a:ext cx="1052891" cy="452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877333" y="4752521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3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90247" y="5986236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-3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75199" y="1579033"/>
                <a:ext cx="122296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199" y="1579033"/>
                <a:ext cx="1222964" cy="246221"/>
              </a:xfrm>
              <a:prstGeom prst="rect">
                <a:avLst/>
              </a:prstGeom>
              <a:blipFill>
                <a:blip r:embed="rId5"/>
                <a:stretch>
                  <a:fillRect l="-1493" r="-2985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83099" y="2053167"/>
                <a:ext cx="1406795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099" y="2053167"/>
                <a:ext cx="1406795" cy="467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57232" y="2662768"/>
                <a:ext cx="120180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232" y="2662768"/>
                <a:ext cx="1201804" cy="4675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228165" y="3306235"/>
                <a:ext cx="1009315" cy="509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165" y="3306235"/>
                <a:ext cx="1009315" cy="5095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228165" y="4000501"/>
                <a:ext cx="895502" cy="509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165" y="4000501"/>
                <a:ext cx="895502" cy="5095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>
            <a:off x="5950251" y="1703330"/>
            <a:ext cx="240999" cy="6419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177205" y="1706880"/>
                <a:ext cx="22197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each term with respect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205" y="1706880"/>
                <a:ext cx="2219793" cy="523220"/>
              </a:xfrm>
              <a:prstGeom prst="rect">
                <a:avLst/>
              </a:prstGeom>
              <a:blipFill>
                <a:blip r:embed="rId10"/>
                <a:stretch>
                  <a:fillRect l="-824" t="-2326" r="-2747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6119584" y="2312930"/>
            <a:ext cx="240999" cy="6419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c 30"/>
          <p:cNvSpPr/>
          <p:nvPr/>
        </p:nvSpPr>
        <p:spPr>
          <a:xfrm>
            <a:off x="6204250" y="2973330"/>
            <a:ext cx="240999" cy="6419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31"/>
          <p:cNvSpPr/>
          <p:nvPr/>
        </p:nvSpPr>
        <p:spPr>
          <a:xfrm>
            <a:off x="6187316" y="3650663"/>
            <a:ext cx="240999" cy="6419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348474" y="2455335"/>
                <a:ext cx="13053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Subtract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474" y="2455335"/>
                <a:ext cx="1305393" cy="307777"/>
              </a:xfrm>
              <a:prstGeom prst="rect">
                <a:avLst/>
              </a:prstGeom>
              <a:blipFill>
                <a:blip r:embed="rId1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433141" y="3048001"/>
                <a:ext cx="13053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141" y="3048001"/>
                <a:ext cx="1305393" cy="307777"/>
              </a:xfrm>
              <a:prstGeom prst="rect">
                <a:avLst/>
              </a:prstGeom>
              <a:blipFill>
                <a:blip r:embed="rId1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6229940" y="3826935"/>
            <a:ext cx="1305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56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5" grpId="0"/>
      <p:bldP spid="26" grpId="0"/>
      <p:bldP spid="27" grpId="0"/>
      <p:bldP spid="28" grpId="0" animBg="1"/>
      <p:bldP spid="29" grpId="0"/>
      <p:bldP spid="30" grpId="0" animBg="1"/>
      <p:bldP spid="31" grpId="0" animBg="1"/>
      <p:bldP spid="32" grpId="0" animBg="1"/>
      <p:bldP spid="35" grpId="0"/>
      <p:bldP spid="36" grpId="0"/>
      <p:bldP spid="37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functions implicitly, without needing to rearrange them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Below is a sketch of the circle with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=25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−5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≤5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−5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≤5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Find the gradient of the curve 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=4</m:t>
                    </m:r>
                  </m:oMath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1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103967" y="4187825"/>
            <a:ext cx="0" cy="2336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 flipV="1">
            <a:off x="2161117" y="4264025"/>
            <a:ext cx="0" cy="2336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>
            <a:spLocks noChangeAspect="1"/>
          </p:cNvSpPr>
          <p:nvPr/>
        </p:nvSpPr>
        <p:spPr>
          <a:xfrm>
            <a:off x="1098550" y="4441825"/>
            <a:ext cx="2006600" cy="2006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038475" y="539115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0100" y="5381625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-5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57400" y="6381750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-5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57400" y="420052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267075" y="5276850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075" y="5276850"/>
                <a:ext cx="339195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866900" y="3981450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3981450"/>
                <a:ext cx="339195" cy="307777"/>
              </a:xfrm>
              <a:prstGeom prst="rect">
                <a:avLst/>
              </a:prstGeom>
              <a:blipFill>
                <a:blip r:embed="rId4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/>
          <p:nvPr/>
        </p:nvCxnSpPr>
        <p:spPr>
          <a:xfrm flipV="1">
            <a:off x="2909509" y="4238624"/>
            <a:ext cx="0" cy="2336800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646590" y="539115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4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 flipV="1">
            <a:off x="2540000" y="4397828"/>
            <a:ext cx="766044" cy="893536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2532742" y="5609771"/>
            <a:ext cx="766044" cy="893536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1849966" y="4804229"/>
            <a:ext cx="1052891" cy="452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1828194" y="6045200"/>
            <a:ext cx="1052891" cy="452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877333" y="4752521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3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90247" y="5986236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-3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024032" y="1308101"/>
                <a:ext cx="895502" cy="509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032" y="1308101"/>
                <a:ext cx="895502" cy="5095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 flipH="1">
            <a:off x="5604933" y="1942591"/>
            <a:ext cx="615698" cy="56354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271942" y="1857763"/>
            <a:ext cx="1840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The ‘higher’ coordinate is (4,3)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770966" y="2611969"/>
                <a:ext cx="853823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966" y="2611969"/>
                <a:ext cx="853823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938433" y="2595035"/>
                <a:ext cx="1007712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433" y="2595035"/>
                <a:ext cx="1007712" cy="4675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>
            <a:off x="6739467" y="1942591"/>
            <a:ext cx="615698" cy="56354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896609" y="1874696"/>
            <a:ext cx="1840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The ‘lower’ coordinate is (4,-3)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938433" y="3187702"/>
                <a:ext cx="665759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433" y="3187702"/>
                <a:ext cx="665759" cy="4675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976032" y="4491569"/>
                <a:ext cx="1448410" cy="4617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𝐺𝑟𝑎𝑑𝑖𝑒𝑛𝑡</m:t>
                      </m:r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032" y="4491569"/>
                <a:ext cx="1448410" cy="4617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992965" y="5846236"/>
                <a:ext cx="1260345" cy="4617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𝐺𝑟𝑎𝑑𝑖𝑒𝑛𝑡</m:t>
                      </m:r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965" y="5846236"/>
                <a:ext cx="1260345" cy="4617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514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/>
      <p:bldP spid="44" grpId="0"/>
      <p:bldP spid="59" grpId="0"/>
      <p:bldP spid="60" grpId="0"/>
      <p:bldP spid="62" grpId="0"/>
      <p:bldP spid="63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functions implicitly, without needing to rearrange them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when: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=6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1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602065" y="1405594"/>
                <a:ext cx="214635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=6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065" y="1405594"/>
                <a:ext cx="2146357" cy="338554"/>
              </a:xfrm>
              <a:prstGeom prst="rect">
                <a:avLst/>
              </a:prstGeom>
              <a:blipFill>
                <a:blip r:embed="rId5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961950" y="1935680"/>
                <a:ext cx="2797112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3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0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950" y="1935680"/>
                <a:ext cx="2797112" cy="5598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877000" y="2555219"/>
                <a:ext cx="2643416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−1−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000" y="2555219"/>
                <a:ext cx="2643416" cy="5598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993124" y="3191323"/>
                <a:ext cx="2490682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+3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−1−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124" y="3191323"/>
                <a:ext cx="2490682" cy="5598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889257" y="3847306"/>
                <a:ext cx="1592937" cy="628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−1−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+3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257" y="3847306"/>
                <a:ext cx="1592937" cy="6285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/>
          <p:cNvSpPr/>
          <p:nvPr/>
        </p:nvSpPr>
        <p:spPr>
          <a:xfrm>
            <a:off x="6594820" y="1603865"/>
            <a:ext cx="240999" cy="6419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14079" y="1600741"/>
                <a:ext cx="23602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each term with respect to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079" y="1600741"/>
                <a:ext cx="2360252" cy="523220"/>
              </a:xfrm>
              <a:prstGeom prst="rect">
                <a:avLst/>
              </a:prstGeom>
              <a:blipFill>
                <a:blip r:embed="rId10"/>
                <a:stretch>
                  <a:fillRect t="-235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>
            <a:off x="7259284" y="2256137"/>
            <a:ext cx="240999" cy="6419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c 15"/>
          <p:cNvSpPr/>
          <p:nvPr/>
        </p:nvSpPr>
        <p:spPr>
          <a:xfrm>
            <a:off x="7338532" y="2896217"/>
            <a:ext cx="240999" cy="6419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16"/>
          <p:cNvSpPr/>
          <p:nvPr/>
        </p:nvSpPr>
        <p:spPr>
          <a:xfrm>
            <a:off x="7295860" y="3548489"/>
            <a:ext cx="240999" cy="6419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344580" y="2243433"/>
                <a:ext cx="1616540" cy="541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Subtract 1 and subtract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580" y="2243433"/>
                <a:ext cx="1616540" cy="541623"/>
              </a:xfrm>
              <a:prstGeom prst="rect">
                <a:avLst/>
              </a:prstGeom>
              <a:blipFill>
                <a:blip r:embed="rId11"/>
                <a:stretch>
                  <a:fillRect t="-2247" b="-78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442116" y="2926185"/>
            <a:ext cx="1336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left side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332388" y="3621129"/>
                <a:ext cx="13361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388" y="3621129"/>
                <a:ext cx="1336124" cy="523220"/>
              </a:xfrm>
              <a:prstGeom prst="rect">
                <a:avLst/>
              </a:prstGeom>
              <a:blipFill>
                <a:blip r:embed="rId12"/>
                <a:stretch>
                  <a:fillRect t="-2326"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987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 animBg="1"/>
      <p:bldP spid="13" grpId="0"/>
      <p:bldP spid="14" grpId="0" animBg="1"/>
      <p:bldP spid="16" grpId="0" animBg="1"/>
      <p:bldP spid="17" grpId="0" animBg="1"/>
      <p:bldP spid="18" grpId="0"/>
      <p:bldP spid="19" grpId="0"/>
      <p:bldP spid="20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functions implicitly, without needing to rearrange them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Given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𝑥𝑦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6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=10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find the value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at the point (1,1)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1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21920" y="3764029"/>
            <a:ext cx="3547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 this question you have two functions multiplied in the first term, and a division of functions in the second term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This means that you will need to apply your knowledge of the product and quotient rules as well!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367867" y="1863634"/>
            <a:ext cx="536544" cy="3885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58493" y="54186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541867"/>
                <a:ext cx="1385507" cy="5649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903631" y="541867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631" y="541867"/>
                <a:ext cx="851836" cy="3393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758493" y="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0"/>
                <a:ext cx="1385507" cy="4429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82716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160" y="0"/>
                <a:ext cx="929742" cy="276999"/>
              </a:xfrm>
              <a:prstGeom prst="rect">
                <a:avLst/>
              </a:prstGeom>
              <a:blipFill>
                <a:blip r:embed="rId9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3953086" y="2266951"/>
            <a:ext cx="34637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Use the product rule for this term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467535" y="2710098"/>
                <a:ext cx="76732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𝑢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535" y="2710098"/>
                <a:ext cx="76732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365934" y="3048766"/>
                <a:ext cx="769891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934" y="3048766"/>
                <a:ext cx="769891" cy="501356"/>
              </a:xfrm>
              <a:prstGeom prst="rect">
                <a:avLst/>
              </a:prstGeom>
              <a:blipFill>
                <a:blip r:embed="rId11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665989" y="2676231"/>
                <a:ext cx="75475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989" y="2676231"/>
                <a:ext cx="754757" cy="307777"/>
              </a:xfrm>
              <a:prstGeom prst="rect">
                <a:avLst/>
              </a:prstGeom>
              <a:blipFill>
                <a:blip r:embed="rId12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564390" y="3014897"/>
                <a:ext cx="1108059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𝑑𝑣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390" y="3014897"/>
                <a:ext cx="1108059" cy="501356"/>
              </a:xfrm>
              <a:prstGeom prst="rect">
                <a:avLst/>
              </a:prstGeom>
              <a:blipFill>
                <a:blip r:embed="rId1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988835" y="4313766"/>
                <a:ext cx="1583319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GB" sz="14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835" y="4313766"/>
                <a:ext cx="1583319" cy="501356"/>
              </a:xfrm>
              <a:prstGeom prst="rect">
                <a:avLst/>
              </a:prstGeom>
              <a:blipFill>
                <a:blip r:embed="rId14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4318000" y="3680884"/>
            <a:ext cx="38195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Substitute these expressions into the product rule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03110" y="4875741"/>
                <a:ext cx="2710540" cy="57637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4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𝑑𝑥</m:t>
                              </m:r>
                            </m:den>
                          </m:f>
                        </m:e>
                      </m:d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4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110" y="4875741"/>
                <a:ext cx="2710540" cy="57637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903110" y="5571066"/>
                <a:ext cx="1881865" cy="5156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110" y="5571066"/>
                <a:ext cx="1881865" cy="5156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>
            <a:off x="7372060" y="4543322"/>
            <a:ext cx="240999" cy="6419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7522888" y="4565162"/>
            <a:ext cx="1336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expressions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Arc 25"/>
          <p:cNvSpPr/>
          <p:nvPr/>
        </p:nvSpPr>
        <p:spPr>
          <a:xfrm>
            <a:off x="7308560" y="5216422"/>
            <a:ext cx="240999" cy="6419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7560988" y="5365262"/>
            <a:ext cx="897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0" y="5736166"/>
                <a:ext cx="1881865" cy="5156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36166"/>
                <a:ext cx="1881865" cy="51565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7589315" y="2844798"/>
            <a:ext cx="214073" cy="46085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807876" y="2765391"/>
                <a:ext cx="133612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(with respect to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876" y="2765391"/>
                <a:ext cx="1336124" cy="738664"/>
              </a:xfrm>
              <a:prstGeom prst="rect">
                <a:avLst/>
              </a:prstGeom>
              <a:blipFill>
                <a:blip r:embed="rId18"/>
                <a:stretch>
                  <a:fillRect l="-913" t="-1653" r="-4566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/>
          <p:cNvSpPr/>
          <p:nvPr/>
        </p:nvSpPr>
        <p:spPr>
          <a:xfrm>
            <a:off x="5083182" y="2878665"/>
            <a:ext cx="214073" cy="46085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249491" y="2755715"/>
                <a:ext cx="133612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(with respect to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491" y="2755715"/>
                <a:ext cx="1336124" cy="738664"/>
              </a:xfrm>
              <a:prstGeom prst="rect">
                <a:avLst/>
              </a:prstGeom>
              <a:blipFill>
                <a:blip r:embed="rId19"/>
                <a:stretch>
                  <a:fillRect l="-913" t="-1653" r="-4566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708023" y="1405748"/>
                <a:ext cx="1744259" cy="628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𝑥𝑦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6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=10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023" y="1405748"/>
                <a:ext cx="1744259" cy="62850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385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/>
      <p:bldP spid="26" grpId="0" animBg="1"/>
      <p:bldP spid="27" grpId="0"/>
      <p:bldP spid="28" grpId="0"/>
      <p:bldP spid="29" grpId="0" animBg="1"/>
      <p:bldP spid="30" grpId="0"/>
      <p:bldP spid="31" grpId="0" animBg="1"/>
      <p:bldP spid="32" grpId="0"/>
      <p:bldP spid="35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functions implicitly, without needing to rearrange them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Given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𝑥𝑦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6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=10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find the value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at the point (1,1)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1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21920" y="3764029"/>
            <a:ext cx="3547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 this question you have two functions multiplied in the first term, and a division of functions in the second term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This means that you will need to apply your knowledge of the product and quotient rules as well!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58493" y="54186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541867"/>
                <a:ext cx="1385507" cy="5649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903631" y="541867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631" y="541867"/>
                <a:ext cx="851836" cy="3393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758493" y="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0"/>
                <a:ext cx="1385507" cy="4429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82716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160" y="0"/>
                <a:ext cx="929742" cy="276999"/>
              </a:xfrm>
              <a:prstGeom prst="rect">
                <a:avLst/>
              </a:prstGeom>
              <a:blipFill>
                <a:blip r:embed="rId8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0" y="5736166"/>
                <a:ext cx="1881865" cy="5156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36166"/>
                <a:ext cx="1881865" cy="5156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 flipH="1" flipV="1">
            <a:off x="6798298" y="1943949"/>
            <a:ext cx="342730" cy="24045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555463" y="2147450"/>
            <a:ext cx="34637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Use the quotient rule for this term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506360" y="4013201"/>
                <a:ext cx="1583319" cy="64363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360" y="4013201"/>
                <a:ext cx="1583319" cy="6436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382868" y="2540764"/>
                <a:ext cx="85446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𝑢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6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868" y="2540764"/>
                <a:ext cx="854465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281267" y="2879432"/>
                <a:ext cx="970907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267" y="2879432"/>
                <a:ext cx="970907" cy="501356"/>
              </a:xfrm>
              <a:prstGeom prst="rect">
                <a:avLst/>
              </a:prstGeom>
              <a:blipFill>
                <a:blip r:embed="rId13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6665989" y="2506897"/>
                <a:ext cx="66627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989" y="2506897"/>
                <a:ext cx="666272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6564390" y="2845563"/>
                <a:ext cx="1003993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𝑑𝑣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390" y="2845563"/>
                <a:ext cx="1003993" cy="501356"/>
              </a:xfrm>
              <a:prstGeom prst="rect">
                <a:avLst/>
              </a:prstGeom>
              <a:blipFill>
                <a:blip r:embed="rId1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>
            <a:off x="7589315" y="2675464"/>
            <a:ext cx="214073" cy="46085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729498" y="2569930"/>
                <a:ext cx="151029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(with respect to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498" y="2569930"/>
                <a:ext cx="1510295" cy="646331"/>
              </a:xfrm>
              <a:prstGeom prst="rect">
                <a:avLst/>
              </a:prstGeom>
              <a:blipFill>
                <a:blip r:embed="rId16"/>
                <a:stretch>
                  <a:fillRect t="-943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46"/>
          <p:cNvSpPr/>
          <p:nvPr/>
        </p:nvSpPr>
        <p:spPr>
          <a:xfrm>
            <a:off x="5066249" y="2709331"/>
            <a:ext cx="214073" cy="46085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241267" y="2595089"/>
                <a:ext cx="13361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(with respect to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267" y="2595089"/>
                <a:ext cx="1336124" cy="646331"/>
              </a:xfrm>
              <a:prstGeom prst="rect">
                <a:avLst/>
              </a:prstGeom>
              <a:blipFill>
                <a:blip r:embed="rId17"/>
                <a:stretch>
                  <a:fillRect l="-457" t="-943" r="-3196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/>
          <p:cNvSpPr/>
          <p:nvPr/>
        </p:nvSpPr>
        <p:spPr>
          <a:xfrm>
            <a:off x="4470400" y="3443818"/>
            <a:ext cx="38195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Substitute these expressions into the quotient rule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489427" y="4724401"/>
                <a:ext cx="2614818" cy="73552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)(12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6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)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𝑑𝑦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427" y="4724401"/>
                <a:ext cx="2614818" cy="73552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506360" y="5537201"/>
                <a:ext cx="1820049" cy="70243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360" y="5537201"/>
                <a:ext cx="1820049" cy="70243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7942013" y="4484914"/>
            <a:ext cx="165668" cy="65873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/>
          <p:cNvSpPr/>
          <p:nvPr/>
        </p:nvSpPr>
        <p:spPr>
          <a:xfrm>
            <a:off x="7937659" y="5220789"/>
            <a:ext cx="165668" cy="65873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8043007" y="4538067"/>
            <a:ext cx="1100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Sub in expressions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90607" y="5300067"/>
            <a:ext cx="1100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 terms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39250" y="5607522"/>
                <a:ext cx="1364540" cy="6821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250" y="5607522"/>
                <a:ext cx="1364540" cy="68217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5708023" y="1405748"/>
                <a:ext cx="1744259" cy="628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𝑥𝑦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6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=10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023" y="1405748"/>
                <a:ext cx="1744259" cy="62850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413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9" grpId="0"/>
      <p:bldP spid="40" grpId="0"/>
      <p:bldP spid="43" grpId="0"/>
      <p:bldP spid="44" grpId="0"/>
      <p:bldP spid="45" grpId="0" animBg="1"/>
      <p:bldP spid="46" grpId="0"/>
      <p:bldP spid="47" grpId="0" animBg="1"/>
      <p:bldP spid="48" grpId="0"/>
      <p:bldP spid="49" grpId="0"/>
      <p:bldP spid="50" grpId="0"/>
      <p:bldP spid="51" grpId="0"/>
      <p:bldP spid="29" grpId="0" animBg="1"/>
      <p:bldP spid="30" grpId="0" animBg="1"/>
      <p:bldP spid="31" grpId="0"/>
      <p:bldP spid="32" grpId="0"/>
      <p:bldP spid="2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functions implicitly, without needing to rearrange them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Given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𝑥𝑦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6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=10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find the value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at the point (1,1)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1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58493" y="54186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541867"/>
                <a:ext cx="1385507" cy="5649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903631" y="541867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631" y="541867"/>
                <a:ext cx="851836" cy="3393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758493" y="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0"/>
                <a:ext cx="1385507" cy="4429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82716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160" y="0"/>
                <a:ext cx="929742" cy="276999"/>
              </a:xfrm>
              <a:prstGeom prst="rect">
                <a:avLst/>
              </a:prstGeom>
              <a:blipFill>
                <a:blip r:embed="rId8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708023" y="1405748"/>
                <a:ext cx="1744259" cy="628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𝑥𝑦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6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=10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023" y="1405748"/>
                <a:ext cx="1744259" cy="6285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3953246" y="2307087"/>
                <a:ext cx="3352393" cy="7664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𝑥𝑦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246" y="2307087"/>
                <a:ext cx="3352393" cy="7664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034491" y="3408722"/>
                <a:ext cx="4296176" cy="7664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(1)(1)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(1)(1)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491" y="3408722"/>
                <a:ext cx="4296176" cy="76642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4858936" y="4344895"/>
                <a:ext cx="2460610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8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+12−6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936" y="4344895"/>
                <a:ext cx="2460610" cy="55983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5847359" y="5063352"/>
                <a:ext cx="1471108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16=0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359" y="5063352"/>
                <a:ext cx="1471108" cy="55983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6496148" y="5799226"/>
                <a:ext cx="1004314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=−8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148" y="5799226"/>
                <a:ext cx="1004314" cy="5598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 56"/>
          <p:cNvSpPr/>
          <p:nvPr/>
        </p:nvSpPr>
        <p:spPr>
          <a:xfrm>
            <a:off x="7280161" y="1767839"/>
            <a:ext cx="235336" cy="101890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454538" y="1864535"/>
                <a:ext cx="161294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, using the results we just obtained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538" y="1864535"/>
                <a:ext cx="1612942" cy="830997"/>
              </a:xfrm>
              <a:prstGeom prst="rect">
                <a:avLst/>
              </a:prstGeom>
              <a:blipFill>
                <a:blip r:embed="rId15"/>
                <a:stretch>
                  <a:fillRect t="-735" r="-758"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c 58"/>
          <p:cNvSpPr/>
          <p:nvPr/>
        </p:nvSpPr>
        <p:spPr>
          <a:xfrm>
            <a:off x="7223556" y="2843348"/>
            <a:ext cx="235336" cy="101890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Arc 59"/>
          <p:cNvSpPr/>
          <p:nvPr/>
        </p:nvSpPr>
        <p:spPr>
          <a:xfrm>
            <a:off x="7175659" y="3901439"/>
            <a:ext cx="217918" cy="757647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Arc 60"/>
          <p:cNvSpPr/>
          <p:nvPr/>
        </p:nvSpPr>
        <p:spPr>
          <a:xfrm>
            <a:off x="7232264" y="4689566"/>
            <a:ext cx="230981" cy="692332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Arc 61"/>
          <p:cNvSpPr/>
          <p:nvPr/>
        </p:nvSpPr>
        <p:spPr>
          <a:xfrm>
            <a:off x="7349830" y="5442858"/>
            <a:ext cx="230981" cy="692332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428411" y="2883439"/>
                <a:ext cx="171558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Rather than rearranging, you can actually sub in the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values now!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411" y="2883439"/>
                <a:ext cx="1715589" cy="830997"/>
              </a:xfrm>
              <a:prstGeom prst="rect">
                <a:avLst/>
              </a:prstGeom>
              <a:blipFill>
                <a:blip r:embed="rId16"/>
                <a:stretch>
                  <a:fillRect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7365595" y="4120056"/>
            <a:ext cx="820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313343" y="4773199"/>
            <a:ext cx="1238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Collect like terms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487514" y="5574387"/>
            <a:ext cx="1238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Subtract 16, divide by 2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787276" y="1562528"/>
            <a:ext cx="517730" cy="31852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4023791" y="2446448"/>
            <a:ext cx="1271020" cy="58413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/>
          <p:cNvSpPr/>
          <p:nvPr/>
        </p:nvSpPr>
        <p:spPr>
          <a:xfrm>
            <a:off x="6475254" y="1440609"/>
            <a:ext cx="404517" cy="54494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5469414" y="2359363"/>
            <a:ext cx="1401649" cy="67121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69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7" grpId="0" animBg="1"/>
      <p:bldP spid="58" grpId="0"/>
      <p:bldP spid="59" grpId="0" animBg="1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functions implicitly, without needing to rearrange them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Find the value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at the point (1,1), when: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+2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1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5463" y="4112371"/>
            <a:ext cx="3547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Use the product rule to differentiate the left side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58493" y="54186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541867"/>
                <a:ext cx="1385507" cy="5649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03631" y="541867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631" y="541867"/>
                <a:ext cx="851836" cy="3393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758493" y="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0"/>
                <a:ext cx="1385507" cy="4429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2716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160" y="0"/>
                <a:ext cx="929742" cy="276999"/>
              </a:xfrm>
              <a:prstGeom prst="rect">
                <a:avLst/>
              </a:prstGeom>
              <a:blipFill>
                <a:blip r:embed="rId8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136610" y="1273183"/>
                <a:ext cx="82901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𝑢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610" y="1273183"/>
                <a:ext cx="829010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035009" y="1611851"/>
                <a:ext cx="1032590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009" y="1611851"/>
                <a:ext cx="1032590" cy="501356"/>
              </a:xfrm>
              <a:prstGeom prst="rect">
                <a:avLst/>
              </a:prstGeom>
              <a:blipFill>
                <a:blip r:embed="rId10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456984" y="1274151"/>
                <a:ext cx="82496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𝑛𝑦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984" y="1274151"/>
                <a:ext cx="824969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355385" y="1612817"/>
                <a:ext cx="1008673" cy="538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𝑑𝑣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den>
                      </m:f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385" y="1612817"/>
                <a:ext cx="1008673" cy="538161"/>
              </a:xfrm>
              <a:prstGeom prst="rect">
                <a:avLst/>
              </a:prstGeom>
              <a:blipFill>
                <a:blip r:embed="rId12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09864" y="2606886"/>
                <a:ext cx="1583319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GB" sz="14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864" y="2606886"/>
                <a:ext cx="1583319" cy="501356"/>
              </a:xfrm>
              <a:prstGeom prst="rect">
                <a:avLst/>
              </a:prstGeom>
              <a:blipFill>
                <a:blip r:embed="rId13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4108995" y="2261386"/>
            <a:ext cx="47737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Substitute these expressions into the product rule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223842" y="3177569"/>
                <a:ext cx="3413576" cy="57637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𝑦</m:t>
                              </m:r>
                            </m:den>
                          </m:f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𝑑𝑥</m:t>
                              </m:r>
                            </m:den>
                          </m:f>
                        </m:e>
                      </m:d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140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sup>
                      </m:sSup>
                      <m:r>
                        <a:rPr lang="en-US" sz="1400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842" y="3177569"/>
                <a:ext cx="3413576" cy="57637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345762" y="3811935"/>
                <a:ext cx="2342421" cy="56137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762" y="3811935"/>
                <a:ext cx="2342421" cy="56137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>
            <a:off x="7189180" y="2853859"/>
            <a:ext cx="240999" cy="6419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7340008" y="2875699"/>
            <a:ext cx="1336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expressions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Arc 23"/>
          <p:cNvSpPr/>
          <p:nvPr/>
        </p:nvSpPr>
        <p:spPr>
          <a:xfrm>
            <a:off x="7134390" y="3535667"/>
            <a:ext cx="240999" cy="6419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7386818" y="3684507"/>
            <a:ext cx="897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Arc 25"/>
          <p:cNvSpPr/>
          <p:nvPr/>
        </p:nvSpPr>
        <p:spPr>
          <a:xfrm>
            <a:off x="7380310" y="1442718"/>
            <a:ext cx="214073" cy="46085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598871" y="1363311"/>
                <a:ext cx="133612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(with respect to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871" y="1363311"/>
                <a:ext cx="1336124" cy="738664"/>
              </a:xfrm>
              <a:prstGeom prst="rect">
                <a:avLst/>
              </a:prstGeom>
              <a:blipFill>
                <a:blip r:embed="rId16"/>
                <a:stretch>
                  <a:fillRect l="-913" t="-1653" r="-4566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>
            <a:off x="4882886" y="1433041"/>
            <a:ext cx="214073" cy="46085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049195" y="1310091"/>
                <a:ext cx="133612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(with respect to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195" y="1310091"/>
                <a:ext cx="1336124" cy="738664"/>
              </a:xfrm>
              <a:prstGeom prst="rect">
                <a:avLst/>
              </a:prstGeom>
              <a:blipFill>
                <a:blip r:embed="rId16"/>
                <a:stretch>
                  <a:fillRect l="-913" t="-1653" r="-4566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36357" y="4852609"/>
                <a:ext cx="2342421" cy="56137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357" y="4852609"/>
                <a:ext cx="2342421" cy="56137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317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8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functions implicitly, without needing to rearrange them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Find the value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at the point (1,1), when: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+2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1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5463" y="4112371"/>
            <a:ext cx="3547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Use the product rule to differentiate the left side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58493" y="54186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541867"/>
                <a:ext cx="1385507" cy="5649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03631" y="541867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631" y="541867"/>
                <a:ext cx="851836" cy="3393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758493" y="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0"/>
                <a:ext cx="1385507" cy="4429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2716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160" y="0"/>
                <a:ext cx="929742" cy="276999"/>
              </a:xfrm>
              <a:prstGeom prst="rect">
                <a:avLst/>
              </a:prstGeom>
              <a:blipFill>
                <a:blip r:embed="rId8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36357" y="4852609"/>
                <a:ext cx="2342421" cy="56137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357" y="4852609"/>
                <a:ext cx="2342421" cy="5613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299982" y="1554872"/>
                <a:ext cx="173137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𝑙𝑛𝑦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+2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982" y="1554872"/>
                <a:ext cx="1731371" cy="307777"/>
              </a:xfrm>
              <a:prstGeom prst="rect">
                <a:avLst/>
              </a:prstGeom>
              <a:blipFill>
                <a:blip r:embed="rId10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355101" y="1959820"/>
                <a:ext cx="2611756" cy="561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𝑙𝑛𝑦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=1+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101" y="1959820"/>
                <a:ext cx="2611756" cy="5613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185284" y="2591192"/>
                <a:ext cx="2611756" cy="572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(1)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(1)</m:t>
                          </m:r>
                        </m:den>
                      </m:f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(1)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⁡(1)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sz="1400" i="1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284" y="2591192"/>
                <a:ext cx="2611756" cy="57240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426256" y="3222564"/>
                <a:ext cx="1418681" cy="501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sz="1400" i="1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256" y="3222564"/>
                <a:ext cx="1418681" cy="501356"/>
              </a:xfrm>
              <a:prstGeom prst="rect">
                <a:avLst/>
              </a:prstGeom>
              <a:blipFill>
                <a:blip r:embed="rId1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003891" y="3819102"/>
                <a:ext cx="1418681" cy="515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</m:t>
                      </m:r>
                    </m:oMath>
                  </m:oMathPara>
                </a14:m>
                <a:endParaRPr lang="en-US" sz="1400" i="1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891" y="3819102"/>
                <a:ext cx="1418681" cy="5156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982119" y="4424348"/>
                <a:ext cx="1418681" cy="501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</m:t>
                      </m:r>
                    </m:oMath>
                  </m:oMathPara>
                </a14:m>
                <a:endParaRPr lang="en-US" sz="1400" i="1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119" y="4424348"/>
                <a:ext cx="1418681" cy="501356"/>
              </a:xfrm>
              <a:prstGeom prst="rect">
                <a:avLst/>
              </a:prstGeom>
              <a:blipFill>
                <a:blip r:embed="rId1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500280" y="5029594"/>
                <a:ext cx="1418681" cy="515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1400" i="1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280" y="5029594"/>
                <a:ext cx="1418681" cy="5156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/>
          <p:cNvSpPr/>
          <p:nvPr/>
        </p:nvSpPr>
        <p:spPr>
          <a:xfrm>
            <a:off x="6829591" y="1706867"/>
            <a:ext cx="206936" cy="56607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966858" y="1637993"/>
                <a:ext cx="20225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each term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, using the expression we found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858" y="1637993"/>
                <a:ext cx="2022567" cy="646331"/>
              </a:xfrm>
              <a:prstGeom prst="rect">
                <a:avLst/>
              </a:prstGeom>
              <a:blipFill>
                <a:blip r:embed="rId17"/>
                <a:stretch>
                  <a:fillRect t="-943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>
            <a:off x="6677191" y="3522604"/>
            <a:ext cx="206936" cy="56607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c 39"/>
          <p:cNvSpPr/>
          <p:nvPr/>
        </p:nvSpPr>
        <p:spPr>
          <a:xfrm>
            <a:off x="6712026" y="2303405"/>
            <a:ext cx="206936" cy="56607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c 42"/>
          <p:cNvSpPr/>
          <p:nvPr/>
        </p:nvSpPr>
        <p:spPr>
          <a:xfrm>
            <a:off x="6707672" y="2917359"/>
            <a:ext cx="206936" cy="56607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c 43"/>
          <p:cNvSpPr/>
          <p:nvPr/>
        </p:nvSpPr>
        <p:spPr>
          <a:xfrm>
            <a:off x="6324493" y="4119141"/>
            <a:ext cx="206936" cy="56607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c 44"/>
          <p:cNvSpPr/>
          <p:nvPr/>
        </p:nvSpPr>
        <p:spPr>
          <a:xfrm>
            <a:off x="6616230" y="4741804"/>
            <a:ext cx="206936" cy="56607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6849292" y="2330325"/>
            <a:ext cx="2022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Sub in values now, rather than rearranging first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892835" y="2948634"/>
                <a:ext cx="20225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Calculate/simplify terms (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1=0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835" y="2948634"/>
                <a:ext cx="2022567" cy="461665"/>
              </a:xfrm>
              <a:prstGeom prst="rect">
                <a:avLst/>
              </a:prstGeom>
              <a:blipFill>
                <a:blip r:embed="rId18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912427" y="3597422"/>
                <a:ext cx="1082041" cy="369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Subtract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427" y="3597422"/>
                <a:ext cx="1082041" cy="36984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6485707" y="4250564"/>
            <a:ext cx="1648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left side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723018" y="4860164"/>
            <a:ext cx="20029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Divide by the bracket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0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7" grpId="0"/>
      <p:bldP spid="39" grpId="0" animBg="1"/>
      <p:bldP spid="40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/>
      <p:bldP spid="5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3651</TotalTime>
  <Words>9954</Words>
  <Application>Microsoft Office PowerPoint</Application>
  <PresentationFormat>On-screen Show (4:3)</PresentationFormat>
  <Paragraphs>2556</Paragraphs>
  <Slides>127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127</vt:i4>
      </vt:variant>
    </vt:vector>
  </HeadingPairs>
  <TitlesOfParts>
    <vt:vector size="137" baseType="lpstr">
      <vt:lpstr>Arial</vt:lpstr>
      <vt:lpstr>Arial Black</vt:lpstr>
      <vt:lpstr>Bodoni MT Black</vt:lpstr>
      <vt:lpstr>Calibri</vt:lpstr>
      <vt:lpstr>Calibri Light</vt:lpstr>
      <vt:lpstr>Cambria Math</vt:lpstr>
      <vt:lpstr>Comic Sans MS</vt:lpstr>
      <vt:lpstr>Henny Penny</vt:lpstr>
      <vt:lpstr>Wingdings</vt:lpstr>
      <vt:lpstr>Office Theme</vt:lpstr>
      <vt:lpstr>PowerPoint Presentation</vt:lpstr>
      <vt:lpstr>Prior Knowledge Check</vt:lpstr>
      <vt:lpstr>PowerPoint Presentation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PowerPoint Presentation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PowerPoint Presentation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PowerPoint Presentation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PowerPoint Presentation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PowerPoint Presentation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PowerPoint Presentation</vt:lpstr>
      <vt:lpstr>Differentiation</vt:lpstr>
      <vt:lpstr>Differentiation</vt:lpstr>
      <vt:lpstr>Differentiation</vt:lpstr>
      <vt:lpstr>Differentiation</vt:lpstr>
      <vt:lpstr>Differentiation</vt:lpstr>
      <vt:lpstr>PowerPoint Presentation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PowerPoint Presentation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PowerPoint Presentation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VMUSER</dc:creator>
  <cp:lastModifiedBy>Michael Pye</cp:lastModifiedBy>
  <cp:revision>884</cp:revision>
  <dcterms:created xsi:type="dcterms:W3CDTF">2018-04-30T00:32:33Z</dcterms:created>
  <dcterms:modified xsi:type="dcterms:W3CDTF">2019-01-14T01:37:35Z</dcterms:modified>
</cp:coreProperties>
</file>