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2" r:id="rId7"/>
    <p:sldId id="272" r:id="rId8"/>
    <p:sldId id="277" r:id="rId9"/>
    <p:sldId id="264" r:id="rId10"/>
    <p:sldId id="282" r:id="rId11"/>
    <p:sldId id="288" r:id="rId12"/>
    <p:sldId id="273" r:id="rId13"/>
    <p:sldId id="267" r:id="rId14"/>
    <p:sldId id="274" r:id="rId15"/>
    <p:sldId id="275" r:id="rId16"/>
    <p:sldId id="276" r:id="rId17"/>
    <p:sldId id="278" r:id="rId18"/>
    <p:sldId id="279" r:id="rId19"/>
    <p:sldId id="283" r:id="rId20"/>
    <p:sldId id="260" r:id="rId21"/>
    <p:sldId id="289" r:id="rId22"/>
    <p:sldId id="280" r:id="rId23"/>
    <p:sldId id="281" r:id="rId24"/>
    <p:sldId id="266" r:id="rId25"/>
    <p:sldId id="285" r:id="rId26"/>
    <p:sldId id="284" r:id="rId27"/>
    <p:sldId id="287" r:id="rId28"/>
    <p:sldId id="286" r:id="rId29"/>
    <p:sldId id="26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C6A52B5-D659-4B22-8572-95D99B1C255D}"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245056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6A52B5-D659-4B22-8572-95D99B1C255D}"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1092221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6A52B5-D659-4B22-8572-95D99B1C255D}"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122688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6A52B5-D659-4B22-8572-95D99B1C255D}"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3966362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6A52B5-D659-4B22-8572-95D99B1C255D}" type="datetimeFigureOut">
              <a:rPr lang="en-GB" smtClean="0"/>
              <a:t>18/04/2017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1347030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C6A52B5-D659-4B22-8572-95D99B1C255D}" type="datetimeFigureOut">
              <a:rPr lang="en-GB" smtClean="0"/>
              <a:t>18/04/2017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1477151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6A52B5-D659-4B22-8572-95D99B1C255D}" type="datetimeFigureOut">
              <a:rPr lang="en-GB" smtClean="0"/>
              <a:t>18/04/2017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18284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6A52B5-D659-4B22-8572-95D99B1C255D}" type="datetimeFigureOut">
              <a:rPr lang="en-GB" smtClean="0"/>
              <a:t>18/04/2017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6519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A52B5-D659-4B22-8572-95D99B1C255D}" type="datetimeFigureOut">
              <a:rPr lang="en-GB" smtClean="0"/>
              <a:t>18/04/2017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109102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A52B5-D659-4B22-8572-95D99B1C255D}" type="datetimeFigureOut">
              <a:rPr lang="en-GB" smtClean="0"/>
              <a:t>18/04/2017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4181475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A52B5-D659-4B22-8572-95D99B1C255D}" type="datetimeFigureOut">
              <a:rPr lang="en-GB" smtClean="0"/>
              <a:t>18/04/2017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CD0A93-C138-4B12-ACBA-1B4808473D11}" type="slidenum">
              <a:rPr lang="en-GB" smtClean="0"/>
              <a:t>‹#›</a:t>
            </a:fld>
            <a:endParaRPr lang="en-GB"/>
          </a:p>
        </p:txBody>
      </p:sp>
    </p:spTree>
    <p:extLst>
      <p:ext uri="{BB962C8B-B14F-4D97-AF65-F5344CB8AC3E}">
        <p14:creationId xmlns:p14="http://schemas.microsoft.com/office/powerpoint/2010/main" val="2288939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A52B5-D659-4B22-8572-95D99B1C255D}" type="datetimeFigureOut">
              <a:rPr lang="en-GB" smtClean="0"/>
              <a:t>18/04/2017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D0A93-C138-4B12-ACBA-1B4808473D11}" type="slidenum">
              <a:rPr lang="en-GB" smtClean="0"/>
              <a:t>‹#›</a:t>
            </a:fld>
            <a:endParaRPr lang="en-GB"/>
          </a:p>
        </p:txBody>
      </p:sp>
    </p:spTree>
    <p:extLst>
      <p:ext uri="{BB962C8B-B14F-4D97-AF65-F5344CB8AC3E}">
        <p14:creationId xmlns:p14="http://schemas.microsoft.com/office/powerpoint/2010/main" val="166838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4851" y="1622738"/>
            <a:ext cx="2678805"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Normative social influence is…</a:t>
            </a:r>
            <a:endParaRPr lang="en-GB" dirty="0"/>
          </a:p>
        </p:txBody>
      </p:sp>
      <p:sp>
        <p:nvSpPr>
          <p:cNvPr id="5" name="Rectangle 4"/>
          <p:cNvSpPr/>
          <p:nvPr/>
        </p:nvSpPr>
        <p:spPr>
          <a:xfrm>
            <a:off x="3467634" y="1622738"/>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smtClean="0"/>
              <a:t>A superficial and temporary type of conformity where we outwardly go along with the majority view but we privately disagree with it. The change in behaviour only lasts as long as the group is monitoring us.</a:t>
            </a:r>
            <a:endParaRPr lang="en-GB" sz="1200" dirty="0"/>
          </a:p>
        </p:txBody>
      </p:sp>
      <p:sp>
        <p:nvSpPr>
          <p:cNvPr id="6" name="Rectangle 5"/>
          <p:cNvSpPr/>
          <p:nvPr/>
        </p:nvSpPr>
        <p:spPr>
          <a:xfrm>
            <a:off x="3467634" y="2627292"/>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smtClean="0"/>
              <a:t>An explanation of conformity that says that we agree with the opinion of the majority because we believe it is correct. We accept it because we want to be correct as well. This may lead to internalisation.</a:t>
            </a:r>
            <a:endParaRPr lang="en-GB" sz="1200" dirty="0"/>
          </a:p>
        </p:txBody>
      </p:sp>
      <p:sp>
        <p:nvSpPr>
          <p:cNvPr id="7" name="Rectangle 6"/>
          <p:cNvSpPr/>
          <p:nvPr/>
        </p:nvSpPr>
        <p:spPr>
          <a:xfrm>
            <a:off x="3467634" y="3631846"/>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A deep type of conformity where we take on the majority view because we believe it to be correct. It leads to a far-reaching and permanent change in behaviour, even when the group is absent.</a:t>
            </a:r>
            <a:endParaRPr lang="en-GB" sz="1400" dirty="0"/>
          </a:p>
        </p:txBody>
      </p:sp>
      <p:sp>
        <p:nvSpPr>
          <p:cNvPr id="9" name="Rectangle 8"/>
          <p:cNvSpPr/>
          <p:nvPr/>
        </p:nvSpPr>
        <p:spPr>
          <a:xfrm>
            <a:off x="3467633" y="4636400"/>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An explanation of conformity that says that we agree with the opinion of the majority because we want to be accepted, gain social approval and be liked. This may lead to compliance.</a:t>
            </a:r>
            <a:endParaRPr lang="en-GB" sz="1400" dirty="0"/>
          </a:p>
        </p:txBody>
      </p:sp>
      <p:sp>
        <p:nvSpPr>
          <p:cNvPr id="10" name="Rectangle 9"/>
          <p:cNvSpPr/>
          <p:nvPr/>
        </p:nvSpPr>
        <p:spPr>
          <a:xfrm>
            <a:off x="3467633" y="5640954"/>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smtClean="0"/>
              <a:t>A moderate type of conformity where we act in the same way as the group because we value it and want to be part of it. However, we don’t necessarily agree with everything the majority believes.</a:t>
            </a:r>
            <a:endParaRPr lang="en-GB" sz="1400" dirty="0"/>
          </a:p>
        </p:txBody>
      </p:sp>
      <p:sp>
        <p:nvSpPr>
          <p:cNvPr id="12" name="Rectangle 11"/>
          <p:cNvSpPr/>
          <p:nvPr/>
        </p:nvSpPr>
        <p:spPr>
          <a:xfrm>
            <a:off x="334850" y="2627292"/>
            <a:ext cx="2678805"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Internalisation is…</a:t>
            </a:r>
            <a:endParaRPr lang="en-GB" dirty="0"/>
          </a:p>
        </p:txBody>
      </p:sp>
      <p:sp>
        <p:nvSpPr>
          <p:cNvPr id="13" name="Rectangle 12"/>
          <p:cNvSpPr/>
          <p:nvPr/>
        </p:nvSpPr>
        <p:spPr>
          <a:xfrm>
            <a:off x="334850" y="3631846"/>
            <a:ext cx="2678805"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Compliance is…</a:t>
            </a:r>
            <a:endParaRPr lang="en-GB" dirty="0"/>
          </a:p>
        </p:txBody>
      </p:sp>
      <p:sp>
        <p:nvSpPr>
          <p:cNvPr id="14" name="Rectangle 13"/>
          <p:cNvSpPr/>
          <p:nvPr/>
        </p:nvSpPr>
        <p:spPr>
          <a:xfrm>
            <a:off x="334850" y="4636400"/>
            <a:ext cx="2678805"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Informational social influence is…</a:t>
            </a:r>
            <a:endParaRPr lang="en-GB" dirty="0"/>
          </a:p>
        </p:txBody>
      </p:sp>
      <p:sp>
        <p:nvSpPr>
          <p:cNvPr id="15" name="Rectangle 14"/>
          <p:cNvSpPr/>
          <p:nvPr/>
        </p:nvSpPr>
        <p:spPr>
          <a:xfrm>
            <a:off x="334849" y="5640954"/>
            <a:ext cx="2678805"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Identification is…</a:t>
            </a:r>
            <a:endParaRPr lang="en-GB" dirty="0"/>
          </a:p>
        </p:txBody>
      </p:sp>
      <p:sp>
        <p:nvSpPr>
          <p:cNvPr id="17" name="Rectangle 16"/>
          <p:cNvSpPr/>
          <p:nvPr/>
        </p:nvSpPr>
        <p:spPr>
          <a:xfrm>
            <a:off x="7877577" y="1622738"/>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8" name="Rectangle 17"/>
          <p:cNvSpPr/>
          <p:nvPr/>
        </p:nvSpPr>
        <p:spPr>
          <a:xfrm>
            <a:off x="7877577" y="2627292"/>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400" dirty="0"/>
          </a:p>
        </p:txBody>
      </p:sp>
      <p:sp>
        <p:nvSpPr>
          <p:cNvPr id="19" name="Rectangle 18"/>
          <p:cNvSpPr/>
          <p:nvPr/>
        </p:nvSpPr>
        <p:spPr>
          <a:xfrm>
            <a:off x="7877577" y="3631846"/>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20" name="Rectangle 19"/>
          <p:cNvSpPr/>
          <p:nvPr/>
        </p:nvSpPr>
        <p:spPr>
          <a:xfrm>
            <a:off x="7877576" y="4636400"/>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21" name="Rectangle 20"/>
          <p:cNvSpPr/>
          <p:nvPr/>
        </p:nvSpPr>
        <p:spPr>
          <a:xfrm>
            <a:off x="7877576" y="5640954"/>
            <a:ext cx="3955961" cy="9272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23" name="Rectangle 22"/>
          <p:cNvSpPr/>
          <p:nvPr/>
        </p:nvSpPr>
        <p:spPr>
          <a:xfrm>
            <a:off x="334849" y="785611"/>
            <a:ext cx="11498688" cy="68258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solidFill>
                  <a:schemeClr val="tx1"/>
                </a:solidFill>
              </a:rPr>
              <a:t>Match the keywords to their definitions. Once completed, include examples of each type/explanation of conformity that you could use in a “define” question in the exam worth 2-3 marks.</a:t>
            </a:r>
            <a:endParaRPr lang="en-GB" dirty="0">
              <a:solidFill>
                <a:schemeClr val="tx1"/>
              </a:solidFill>
            </a:endParaRPr>
          </a:p>
        </p:txBody>
      </p:sp>
      <p:sp>
        <p:nvSpPr>
          <p:cNvPr id="24" name="Rectangle 23"/>
          <p:cNvSpPr/>
          <p:nvPr/>
        </p:nvSpPr>
        <p:spPr>
          <a:xfrm>
            <a:off x="226654" y="117882"/>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Types and Explanations of Conformity</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3543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6371" y="296214"/>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How many participants went up to 300 volts?</a:t>
            </a:r>
          </a:p>
        </p:txBody>
      </p:sp>
      <p:sp>
        <p:nvSpPr>
          <p:cNvPr id="5" name="Rectangle 4"/>
          <p:cNvSpPr/>
          <p:nvPr/>
        </p:nvSpPr>
        <p:spPr>
          <a:xfrm>
            <a:off x="1236370" y="734096"/>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dirty="0" smtClean="0"/>
              <a:t>All of them</a:t>
            </a:r>
          </a:p>
          <a:p>
            <a:pPr marL="342900" indent="-342900" algn="ctr">
              <a:buAutoNum type="alphaLcParenR"/>
            </a:pPr>
            <a:r>
              <a:rPr lang="en-GB" dirty="0" smtClean="0"/>
              <a:t>None of them</a:t>
            </a:r>
          </a:p>
          <a:p>
            <a:pPr marL="342900" indent="-342900" algn="ctr">
              <a:buAutoNum type="alphaLcParenR"/>
            </a:pPr>
            <a:r>
              <a:rPr lang="en-GB" dirty="0" smtClean="0"/>
              <a:t>30 of them</a:t>
            </a:r>
          </a:p>
          <a:p>
            <a:pPr marL="342900" indent="-342900" algn="ctr">
              <a:buAutoNum type="alphaLcParenR"/>
            </a:pPr>
            <a:r>
              <a:rPr lang="en-GB" dirty="0" smtClean="0"/>
              <a:t>20 of them</a:t>
            </a:r>
            <a:endParaRPr lang="en-GB" dirty="0"/>
          </a:p>
        </p:txBody>
      </p:sp>
      <p:sp>
        <p:nvSpPr>
          <p:cNvPr id="6" name="Rectangle 5"/>
          <p:cNvSpPr/>
          <p:nvPr/>
        </p:nvSpPr>
        <p:spPr>
          <a:xfrm>
            <a:off x="3887273" y="296214"/>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smtClean="0"/>
              <a:t>What was the maximum voltage used in the study?</a:t>
            </a:r>
            <a:endParaRPr lang="en-GB" sz="1600" dirty="0"/>
          </a:p>
        </p:txBody>
      </p:sp>
      <p:sp>
        <p:nvSpPr>
          <p:cNvPr id="7" name="Rectangle 6"/>
          <p:cNvSpPr/>
          <p:nvPr/>
        </p:nvSpPr>
        <p:spPr>
          <a:xfrm>
            <a:off x="3887272" y="734096"/>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dirty="0" smtClean="0"/>
              <a:t>500</a:t>
            </a:r>
          </a:p>
          <a:p>
            <a:pPr marL="342900" indent="-342900" algn="ctr">
              <a:buAutoNum type="alphaLcParenR"/>
            </a:pPr>
            <a:r>
              <a:rPr lang="en-GB" dirty="0" smtClean="0"/>
              <a:t>475</a:t>
            </a:r>
          </a:p>
          <a:p>
            <a:pPr marL="342900" indent="-342900" algn="ctr">
              <a:buAutoNum type="alphaLcParenR"/>
            </a:pPr>
            <a:r>
              <a:rPr lang="en-GB" dirty="0" smtClean="0"/>
              <a:t>450</a:t>
            </a:r>
          </a:p>
          <a:p>
            <a:pPr marL="342900" indent="-342900" algn="ctr">
              <a:buAutoNum type="alphaLcParenR"/>
            </a:pPr>
            <a:r>
              <a:rPr lang="en-GB" dirty="0" smtClean="0"/>
              <a:t>300</a:t>
            </a:r>
            <a:endParaRPr lang="en-GB" dirty="0"/>
          </a:p>
        </p:txBody>
      </p:sp>
      <p:sp>
        <p:nvSpPr>
          <p:cNvPr id="8" name="Rectangle 7"/>
          <p:cNvSpPr/>
          <p:nvPr/>
        </p:nvSpPr>
        <p:spPr>
          <a:xfrm>
            <a:off x="6538174" y="296214"/>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b="1" dirty="0">
                <a:solidFill>
                  <a:schemeClr val="tx1"/>
                </a:solidFill>
              </a:rPr>
              <a:t>The participants all volunteered believing they were to do</a:t>
            </a:r>
            <a:endParaRPr lang="en-GB" sz="1200" dirty="0">
              <a:solidFill>
                <a:schemeClr val="tx1"/>
              </a:solidFill>
            </a:endParaRPr>
          </a:p>
        </p:txBody>
      </p:sp>
      <p:sp>
        <p:nvSpPr>
          <p:cNvPr id="9" name="Rectangle 8"/>
          <p:cNvSpPr/>
          <p:nvPr/>
        </p:nvSpPr>
        <p:spPr>
          <a:xfrm>
            <a:off x="6538173" y="734096"/>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600" dirty="0" smtClean="0"/>
              <a:t>A study on aggression</a:t>
            </a:r>
          </a:p>
          <a:p>
            <a:pPr marL="342900" indent="-342900" algn="ctr">
              <a:buAutoNum type="alphaLcParenR"/>
            </a:pPr>
            <a:r>
              <a:rPr lang="en-GB" sz="1600" dirty="0" smtClean="0"/>
              <a:t>A study on power</a:t>
            </a:r>
          </a:p>
          <a:p>
            <a:pPr marL="342900" indent="-342900" algn="ctr">
              <a:buAutoNum type="alphaLcParenR"/>
            </a:pPr>
            <a:r>
              <a:rPr lang="en-GB" sz="1600" dirty="0" smtClean="0"/>
              <a:t>A study on memory and learning</a:t>
            </a:r>
          </a:p>
          <a:p>
            <a:pPr marL="342900" indent="-342900" algn="ctr">
              <a:buAutoNum type="alphaLcParenR"/>
            </a:pPr>
            <a:r>
              <a:rPr lang="en-GB" sz="1600" dirty="0" smtClean="0"/>
              <a:t>A study on obedience</a:t>
            </a:r>
            <a:endParaRPr lang="en-GB" sz="1600" dirty="0"/>
          </a:p>
        </p:txBody>
      </p:sp>
      <p:sp>
        <p:nvSpPr>
          <p:cNvPr id="10" name="Rectangle 9"/>
          <p:cNvSpPr/>
          <p:nvPr/>
        </p:nvSpPr>
        <p:spPr>
          <a:xfrm>
            <a:off x="9189073" y="296214"/>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The dependent variable in the study was:</a:t>
            </a:r>
            <a:endParaRPr lang="en-GB" sz="1400" dirty="0"/>
          </a:p>
        </p:txBody>
      </p:sp>
      <p:sp>
        <p:nvSpPr>
          <p:cNvPr id="11" name="Rectangle 10"/>
          <p:cNvSpPr/>
          <p:nvPr/>
        </p:nvSpPr>
        <p:spPr>
          <a:xfrm>
            <a:off x="9189072" y="734096"/>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sz="1400" dirty="0" smtClean="0"/>
              <a:t>The type of prods used</a:t>
            </a:r>
          </a:p>
          <a:p>
            <a:pPr marL="342900" indent="-342900" algn="ctr">
              <a:buAutoNum type="alphaLcParenR"/>
            </a:pPr>
            <a:r>
              <a:rPr lang="en-GB" sz="1400" dirty="0" smtClean="0"/>
              <a:t>The presence of Mr Williams</a:t>
            </a:r>
          </a:p>
          <a:p>
            <a:pPr marL="342900" indent="-342900" algn="ctr">
              <a:buAutoNum type="alphaLcParenR"/>
            </a:pPr>
            <a:r>
              <a:rPr lang="en-GB" sz="1400" dirty="0" smtClean="0"/>
              <a:t>The level of shock given to the learner</a:t>
            </a:r>
          </a:p>
          <a:p>
            <a:pPr marL="342900" indent="-342900" algn="ctr">
              <a:buAutoNum type="alphaLcParenR"/>
            </a:pPr>
            <a:r>
              <a:rPr lang="en-GB" sz="1400" dirty="0" smtClean="0"/>
              <a:t>The presence of the experimenter</a:t>
            </a:r>
            <a:endParaRPr lang="en-GB" sz="1400" dirty="0"/>
          </a:p>
        </p:txBody>
      </p:sp>
      <p:sp>
        <p:nvSpPr>
          <p:cNvPr id="12" name="Rectangle 11"/>
          <p:cNvSpPr/>
          <p:nvPr/>
        </p:nvSpPr>
        <p:spPr>
          <a:xfrm>
            <a:off x="1236371" y="4853188"/>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b="1">
                <a:solidFill>
                  <a:schemeClr val="tx1"/>
                </a:solidFill>
              </a:rPr>
              <a:t>In a later study carried out in a rundown office block, Milgram found</a:t>
            </a:r>
            <a:endParaRPr lang="en-GB" sz="1100">
              <a:solidFill>
                <a:schemeClr val="tx1"/>
              </a:solidFill>
            </a:endParaRPr>
          </a:p>
        </p:txBody>
      </p:sp>
      <p:sp>
        <p:nvSpPr>
          <p:cNvPr id="13" name="Rectangle 12"/>
          <p:cNvSpPr/>
          <p:nvPr/>
        </p:nvSpPr>
        <p:spPr>
          <a:xfrm>
            <a:off x="1236370" y="5291070"/>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400" dirty="0" smtClean="0"/>
              <a:t>Obedience rates increased</a:t>
            </a:r>
          </a:p>
          <a:p>
            <a:pPr marL="342900" indent="-342900" algn="ctr">
              <a:buAutoNum type="alphaLcParenR"/>
            </a:pPr>
            <a:r>
              <a:rPr lang="en-GB" sz="1400" dirty="0" smtClean="0"/>
              <a:t>Obedience rates stayed the same</a:t>
            </a:r>
          </a:p>
          <a:p>
            <a:pPr marL="342900" indent="-342900" algn="ctr">
              <a:buAutoNum type="alphaLcParenR"/>
            </a:pPr>
            <a:r>
              <a:rPr lang="en-GB" sz="1400" dirty="0" smtClean="0"/>
              <a:t>Obedience rates decreased</a:t>
            </a:r>
          </a:p>
          <a:p>
            <a:pPr marL="342900" indent="-342900" algn="ctr">
              <a:buAutoNum type="alphaLcParenR"/>
            </a:pPr>
            <a:r>
              <a:rPr lang="en-GB" sz="1400" dirty="0" smtClean="0"/>
              <a:t>The study had to be terminated</a:t>
            </a:r>
            <a:endParaRPr lang="en-GB" sz="1400" dirty="0"/>
          </a:p>
        </p:txBody>
      </p:sp>
      <p:sp>
        <p:nvSpPr>
          <p:cNvPr id="14" name="Rectangle 13"/>
          <p:cNvSpPr/>
          <p:nvPr/>
        </p:nvSpPr>
        <p:spPr>
          <a:xfrm>
            <a:off x="3887273" y="4853188"/>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100" b="1"/>
              <a:t>Which variation of Milgram’s original study saw the highest percentage of Ps going up to 450 volts?</a:t>
            </a:r>
            <a:endParaRPr lang="en-GB" sz="1100"/>
          </a:p>
        </p:txBody>
      </p:sp>
      <p:sp>
        <p:nvSpPr>
          <p:cNvPr id="15" name="Rectangle 14"/>
          <p:cNvSpPr/>
          <p:nvPr/>
        </p:nvSpPr>
        <p:spPr>
          <a:xfrm>
            <a:off x="3887272" y="5291070"/>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sz="1200" dirty="0" smtClean="0"/>
              <a:t>Change of venue to a downtown office block</a:t>
            </a:r>
          </a:p>
          <a:p>
            <a:pPr marL="342900" indent="-342900" algn="ctr">
              <a:buAutoNum type="alphaLcParenR"/>
            </a:pPr>
            <a:r>
              <a:rPr lang="en-GB" sz="1200" dirty="0" smtClean="0"/>
              <a:t>Learner could not be seen or heard</a:t>
            </a:r>
          </a:p>
          <a:p>
            <a:pPr marL="342900" indent="-342900" algn="ctr">
              <a:buAutoNum type="alphaLcParenR"/>
            </a:pPr>
            <a:r>
              <a:rPr lang="en-GB" sz="1200" dirty="0" smtClean="0"/>
              <a:t>Instructions provided to the P over the telephone</a:t>
            </a:r>
          </a:p>
          <a:p>
            <a:pPr marL="342900" indent="-342900" algn="ctr">
              <a:buAutoNum type="alphaLcParenR"/>
            </a:pPr>
            <a:r>
              <a:rPr lang="en-GB" sz="1200" dirty="0" smtClean="0"/>
              <a:t>Teacher instructed confederate to administer shock</a:t>
            </a:r>
            <a:endParaRPr lang="en-GB" sz="1200" dirty="0"/>
          </a:p>
        </p:txBody>
      </p:sp>
      <p:sp>
        <p:nvSpPr>
          <p:cNvPr id="16" name="Rectangle 15"/>
          <p:cNvSpPr/>
          <p:nvPr/>
        </p:nvSpPr>
        <p:spPr>
          <a:xfrm>
            <a:off x="6538174" y="4853188"/>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smtClean="0"/>
              <a:t>What is a methodological issue with Milgram’s study?</a:t>
            </a:r>
            <a:endParaRPr lang="en-GB" sz="1600" dirty="0"/>
          </a:p>
        </p:txBody>
      </p:sp>
      <p:sp>
        <p:nvSpPr>
          <p:cNvPr id="17" name="Rectangle 16"/>
          <p:cNvSpPr/>
          <p:nvPr/>
        </p:nvSpPr>
        <p:spPr>
          <a:xfrm>
            <a:off x="6538173" y="5291070"/>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sz="1600" dirty="0" smtClean="0"/>
              <a:t>Low ecological validity</a:t>
            </a:r>
          </a:p>
          <a:p>
            <a:pPr marL="342900" indent="-342900" algn="ctr">
              <a:buAutoNum type="alphaLcParenR"/>
            </a:pPr>
            <a:r>
              <a:rPr lang="en-GB" sz="1600" dirty="0" smtClean="0"/>
              <a:t>Inter-observer reliability</a:t>
            </a:r>
          </a:p>
          <a:p>
            <a:pPr marL="342900" indent="-342900" algn="ctr">
              <a:buAutoNum type="alphaLcParenR"/>
            </a:pPr>
            <a:r>
              <a:rPr lang="en-GB" sz="1600" dirty="0" smtClean="0"/>
              <a:t>Deception</a:t>
            </a:r>
          </a:p>
          <a:p>
            <a:pPr marL="342900" indent="-342900" algn="ctr">
              <a:buAutoNum type="alphaLcParenR"/>
            </a:pPr>
            <a:r>
              <a:rPr lang="en-GB" sz="1600" dirty="0" smtClean="0"/>
              <a:t>Protection of participants</a:t>
            </a:r>
            <a:endParaRPr lang="en-GB" sz="1600" dirty="0"/>
          </a:p>
        </p:txBody>
      </p:sp>
      <p:sp>
        <p:nvSpPr>
          <p:cNvPr id="18" name="Rectangle 17"/>
          <p:cNvSpPr/>
          <p:nvPr/>
        </p:nvSpPr>
        <p:spPr>
          <a:xfrm>
            <a:off x="9189073" y="4853188"/>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600" dirty="0" smtClean="0"/>
              <a:t>The study broke the ethical guidelines of:</a:t>
            </a:r>
            <a:endParaRPr lang="en-GB" sz="1600" dirty="0"/>
          </a:p>
        </p:txBody>
      </p:sp>
      <p:sp>
        <p:nvSpPr>
          <p:cNvPr id="19" name="Rectangle 18"/>
          <p:cNvSpPr/>
          <p:nvPr/>
        </p:nvSpPr>
        <p:spPr>
          <a:xfrm>
            <a:off x="9189072" y="5291070"/>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smtClean="0"/>
              <a:t>Deception</a:t>
            </a:r>
          </a:p>
          <a:p>
            <a:pPr marL="342900" indent="-342900" algn="ctr">
              <a:buAutoNum type="alphaLcParenR"/>
            </a:pPr>
            <a:r>
              <a:rPr lang="en-GB" smtClean="0"/>
              <a:t>Right to withdraw</a:t>
            </a:r>
          </a:p>
          <a:p>
            <a:pPr marL="342900" indent="-342900" algn="ctr">
              <a:buAutoNum type="alphaLcParenR"/>
            </a:pPr>
            <a:r>
              <a:rPr lang="en-GB" smtClean="0"/>
              <a:t>Protection of participants</a:t>
            </a:r>
          </a:p>
          <a:p>
            <a:pPr marL="342900" indent="-342900" algn="ctr">
              <a:buAutoNum type="alphaLcParenR"/>
            </a:pPr>
            <a:r>
              <a:rPr lang="en-GB" smtClean="0"/>
              <a:t>All of the above</a:t>
            </a:r>
            <a:endParaRPr lang="en-GB" dirty="0"/>
          </a:p>
        </p:txBody>
      </p:sp>
      <p:sp>
        <p:nvSpPr>
          <p:cNvPr id="20" name="Rectangle 19"/>
          <p:cNvSpPr/>
          <p:nvPr/>
        </p:nvSpPr>
        <p:spPr>
          <a:xfrm>
            <a:off x="1236370" y="2574701"/>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b="1"/>
              <a:t>The participants were recruited by</a:t>
            </a:r>
            <a:endParaRPr lang="en-GB" sz="1600"/>
          </a:p>
        </p:txBody>
      </p:sp>
      <p:sp>
        <p:nvSpPr>
          <p:cNvPr id="21" name="Rectangle 20"/>
          <p:cNvSpPr/>
          <p:nvPr/>
        </p:nvSpPr>
        <p:spPr>
          <a:xfrm>
            <a:off x="1236369" y="3012583"/>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dirty="0" smtClean="0"/>
              <a:t>Telephone</a:t>
            </a:r>
          </a:p>
          <a:p>
            <a:pPr marL="342900" indent="-342900" algn="ctr">
              <a:buAutoNum type="alphaLcParenR"/>
            </a:pPr>
            <a:r>
              <a:rPr lang="en-GB" dirty="0" smtClean="0"/>
              <a:t>TV adverts</a:t>
            </a:r>
          </a:p>
          <a:p>
            <a:pPr marL="342900" indent="-342900" algn="ctr">
              <a:buAutoNum type="alphaLcParenR"/>
            </a:pPr>
            <a:r>
              <a:rPr lang="en-GB" dirty="0" smtClean="0"/>
              <a:t>Newspaper adverts</a:t>
            </a:r>
          </a:p>
          <a:p>
            <a:pPr marL="342900" indent="-342900" algn="ctr">
              <a:buAutoNum type="alphaLcParenR"/>
            </a:pPr>
            <a:r>
              <a:rPr lang="en-GB" dirty="0" smtClean="0"/>
              <a:t>University staff</a:t>
            </a:r>
            <a:endParaRPr lang="en-GB" dirty="0"/>
          </a:p>
        </p:txBody>
      </p:sp>
      <p:sp>
        <p:nvSpPr>
          <p:cNvPr id="22" name="Rectangle 21"/>
          <p:cNvSpPr/>
          <p:nvPr/>
        </p:nvSpPr>
        <p:spPr>
          <a:xfrm>
            <a:off x="3887272" y="2574701"/>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b="1"/>
              <a:t>The participant was told that the learner had to learn</a:t>
            </a:r>
            <a:endParaRPr lang="en-GB" sz="1400"/>
          </a:p>
        </p:txBody>
      </p:sp>
      <p:sp>
        <p:nvSpPr>
          <p:cNvPr id="23" name="Rectangle 22"/>
          <p:cNvSpPr/>
          <p:nvPr/>
        </p:nvSpPr>
        <p:spPr>
          <a:xfrm>
            <a:off x="3887271" y="3012583"/>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dirty="0" smtClean="0"/>
              <a:t>Maths problems</a:t>
            </a:r>
          </a:p>
          <a:p>
            <a:pPr marL="342900" indent="-342900" algn="ctr">
              <a:buAutoNum type="alphaLcParenR"/>
            </a:pPr>
            <a:r>
              <a:rPr lang="en-GB" dirty="0" smtClean="0"/>
              <a:t>Word pairs</a:t>
            </a:r>
          </a:p>
          <a:p>
            <a:pPr marL="342900" indent="-342900" algn="ctr">
              <a:buAutoNum type="alphaLcParenR"/>
            </a:pPr>
            <a:r>
              <a:rPr lang="en-GB" dirty="0" smtClean="0"/>
              <a:t>Anagrams</a:t>
            </a:r>
          </a:p>
          <a:p>
            <a:pPr marL="342900" indent="-342900" algn="ctr">
              <a:buAutoNum type="alphaLcParenR"/>
            </a:pPr>
            <a:r>
              <a:rPr lang="en-GB" dirty="0" smtClean="0"/>
              <a:t>Sign language</a:t>
            </a:r>
            <a:endParaRPr lang="en-GB" dirty="0"/>
          </a:p>
        </p:txBody>
      </p:sp>
      <p:sp>
        <p:nvSpPr>
          <p:cNvPr id="24" name="Rectangle 23"/>
          <p:cNvSpPr/>
          <p:nvPr/>
        </p:nvSpPr>
        <p:spPr>
          <a:xfrm>
            <a:off x="6538173" y="2574701"/>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tx1"/>
                </a:solidFill>
              </a:rPr>
              <a:t>Which one of these was not a prod used?</a:t>
            </a:r>
            <a:endParaRPr lang="en-GB" sz="1600">
              <a:solidFill>
                <a:schemeClr val="tx1"/>
              </a:solidFill>
            </a:endParaRPr>
          </a:p>
        </p:txBody>
      </p:sp>
      <p:sp>
        <p:nvSpPr>
          <p:cNvPr id="25" name="Rectangle 24"/>
          <p:cNvSpPr/>
          <p:nvPr/>
        </p:nvSpPr>
        <p:spPr>
          <a:xfrm>
            <a:off x="6538172" y="3012583"/>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sz="1200" dirty="0" smtClean="0"/>
              <a:t>Please continue/please go on</a:t>
            </a:r>
          </a:p>
          <a:p>
            <a:pPr marL="342900" indent="-342900" algn="ctr">
              <a:buAutoNum type="alphaLcParenR"/>
            </a:pPr>
            <a:r>
              <a:rPr lang="en-GB" sz="1200" dirty="0" smtClean="0"/>
              <a:t>The experiment requires that you continue</a:t>
            </a:r>
          </a:p>
          <a:p>
            <a:pPr marL="342900" indent="-342900" algn="ctr">
              <a:buAutoNum type="alphaLcParenR"/>
            </a:pPr>
            <a:r>
              <a:rPr lang="en-GB" sz="1200" dirty="0" smtClean="0"/>
              <a:t>Please continue or else I will have to terminate the experiment</a:t>
            </a:r>
          </a:p>
          <a:p>
            <a:pPr marL="342900" indent="-342900" algn="ctr">
              <a:buAutoNum type="alphaLcParenR"/>
            </a:pPr>
            <a:r>
              <a:rPr lang="en-GB" sz="1200" dirty="0" smtClean="0"/>
              <a:t>It is absolutely essential that you continue</a:t>
            </a:r>
            <a:endParaRPr lang="en-GB" sz="1200" dirty="0"/>
          </a:p>
        </p:txBody>
      </p:sp>
      <p:sp>
        <p:nvSpPr>
          <p:cNvPr id="26" name="Rectangle 25"/>
          <p:cNvSpPr/>
          <p:nvPr/>
        </p:nvSpPr>
        <p:spPr>
          <a:xfrm>
            <a:off x="9189072" y="2574701"/>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b="1"/>
              <a:t>The participants responded to the stress of the experiment in many ways including</a:t>
            </a:r>
            <a:endParaRPr lang="en-GB" sz="1100"/>
          </a:p>
        </p:txBody>
      </p:sp>
      <p:sp>
        <p:nvSpPr>
          <p:cNvPr id="27" name="Rectangle 26"/>
          <p:cNvSpPr/>
          <p:nvPr/>
        </p:nvSpPr>
        <p:spPr>
          <a:xfrm>
            <a:off x="9189071" y="3012583"/>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dirty="0" smtClean="0"/>
              <a:t>Laughing</a:t>
            </a:r>
          </a:p>
          <a:p>
            <a:pPr marL="342900" indent="-342900" algn="ctr">
              <a:buAutoNum type="alphaLcParenR"/>
            </a:pPr>
            <a:r>
              <a:rPr lang="en-GB" dirty="0" smtClean="0"/>
              <a:t>Stuttering</a:t>
            </a:r>
          </a:p>
          <a:p>
            <a:pPr marL="342900" indent="-342900" algn="ctr">
              <a:buAutoNum type="alphaLcParenR"/>
            </a:pPr>
            <a:r>
              <a:rPr lang="en-GB" dirty="0" smtClean="0"/>
              <a:t>Biting their lips</a:t>
            </a:r>
          </a:p>
          <a:p>
            <a:pPr marL="342900" indent="-342900" algn="ctr">
              <a:buAutoNum type="alphaLcParenR"/>
            </a:pPr>
            <a:r>
              <a:rPr lang="en-GB" dirty="0" smtClean="0"/>
              <a:t>All of the above</a:t>
            </a:r>
            <a:endParaRPr lang="en-GB" dirty="0"/>
          </a:p>
        </p:txBody>
      </p:sp>
      <p:sp>
        <p:nvSpPr>
          <p:cNvPr id="28" name="Rectangle 27"/>
          <p:cNvSpPr/>
          <p:nvPr/>
        </p:nvSpPr>
        <p:spPr>
          <a:xfrm rot="16200000">
            <a:off x="-2861950" y="2967336"/>
            <a:ext cx="6858002"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5400" b="1" dirty="0" smtClean="0">
                <a:ln w="11430"/>
                <a:solidFill>
                  <a:srgbClr val="FF0066"/>
                </a:solidFill>
                <a:effectLst>
                  <a:outerShdw blurRad="50800" dist="39000" dir="5460000" algn="tl">
                    <a:srgbClr val="000000">
                      <a:alpha val="38000"/>
                    </a:srgbClr>
                  </a:outerShdw>
                </a:effectLst>
              </a:rPr>
              <a:t>Multi-Choice Quiz 2</a:t>
            </a:r>
            <a:endParaRPr lang="en-US" sz="5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99868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28186" y="1468192"/>
            <a:ext cx="3206839" cy="721217"/>
          </a:xfrm>
          <a:prstGeom prst="rect">
            <a:avLst/>
          </a:prstGeom>
          <a:solidFill>
            <a:srgbClr val="FF6600"/>
          </a:solidFill>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dirty="0">
                <a:solidFill>
                  <a:schemeClr val="bg1"/>
                </a:solidFill>
              </a:rPr>
              <a:t>Participants were deceived as to the real purpose of the experiment.</a:t>
            </a:r>
            <a:endParaRPr lang="en-US" altLang="en-US" dirty="0">
              <a:solidFill>
                <a:schemeClr val="bg1"/>
              </a:solidFill>
            </a:endParaRPr>
          </a:p>
        </p:txBody>
      </p:sp>
      <p:sp>
        <p:nvSpPr>
          <p:cNvPr id="5" name="Rectangle 4"/>
          <p:cNvSpPr/>
          <p:nvPr/>
        </p:nvSpPr>
        <p:spPr>
          <a:xfrm>
            <a:off x="4428186" y="2341809"/>
            <a:ext cx="3206839" cy="721217"/>
          </a:xfrm>
          <a:prstGeom prst="rect">
            <a:avLst/>
          </a:prstGeom>
          <a:solidFill>
            <a:srgbClr val="FF6600"/>
          </a:solidFill>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smtClean="0">
                <a:solidFill>
                  <a:schemeClr val="bg1"/>
                </a:solidFill>
              </a:rPr>
              <a:t>The study was unethical.</a:t>
            </a:r>
            <a:endParaRPr lang="en-US" altLang="en-US" dirty="0">
              <a:solidFill>
                <a:schemeClr val="bg1"/>
              </a:solidFill>
            </a:endParaRPr>
          </a:p>
        </p:txBody>
      </p:sp>
      <p:sp>
        <p:nvSpPr>
          <p:cNvPr id="6" name="Rectangle 5"/>
          <p:cNvSpPr/>
          <p:nvPr/>
        </p:nvSpPr>
        <p:spPr>
          <a:xfrm>
            <a:off x="4428186" y="3215426"/>
            <a:ext cx="3206839" cy="721217"/>
          </a:xfrm>
          <a:prstGeom prst="rect">
            <a:avLst/>
          </a:prstGeom>
          <a:solidFill>
            <a:srgbClr val="FF6600"/>
          </a:solidFill>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dirty="0" smtClean="0">
                <a:solidFill>
                  <a:schemeClr val="bg1"/>
                </a:solidFill>
              </a:rPr>
              <a:t>Milgram’s sample was unrepresentative. </a:t>
            </a:r>
            <a:endParaRPr lang="en-GB" altLang="en-US" dirty="0">
              <a:solidFill>
                <a:schemeClr val="bg1"/>
              </a:solidFill>
            </a:endParaRPr>
          </a:p>
        </p:txBody>
      </p:sp>
      <p:sp>
        <p:nvSpPr>
          <p:cNvPr id="7" name="Rectangle 6"/>
          <p:cNvSpPr/>
          <p:nvPr/>
        </p:nvSpPr>
        <p:spPr>
          <a:xfrm>
            <a:off x="4428186" y="4089043"/>
            <a:ext cx="3206839" cy="721217"/>
          </a:xfrm>
          <a:prstGeom prst="rect">
            <a:avLst/>
          </a:prstGeom>
          <a:solidFill>
            <a:srgbClr val="FF6600"/>
          </a:solidFill>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altLang="en-US" dirty="0">
                <a:solidFill>
                  <a:schemeClr val="bg1"/>
                </a:solidFill>
              </a:rPr>
              <a:t>The study </a:t>
            </a:r>
            <a:r>
              <a:rPr lang="en-GB" altLang="en-US" dirty="0" smtClean="0">
                <a:solidFill>
                  <a:schemeClr val="bg1"/>
                </a:solidFill>
              </a:rPr>
              <a:t>lacks </a:t>
            </a:r>
            <a:r>
              <a:rPr lang="en-GB" altLang="en-US" dirty="0">
                <a:solidFill>
                  <a:schemeClr val="bg1"/>
                </a:solidFill>
              </a:rPr>
              <a:t>ecological validity.</a:t>
            </a:r>
            <a:endParaRPr lang="en-GB" dirty="0">
              <a:solidFill>
                <a:schemeClr val="bg1"/>
              </a:solidFill>
            </a:endParaRPr>
          </a:p>
        </p:txBody>
      </p:sp>
      <p:sp>
        <p:nvSpPr>
          <p:cNvPr id="8" name="Rectangle 7"/>
          <p:cNvSpPr/>
          <p:nvPr/>
        </p:nvSpPr>
        <p:spPr>
          <a:xfrm>
            <a:off x="4428186" y="4962660"/>
            <a:ext cx="3206839" cy="721217"/>
          </a:xfrm>
          <a:prstGeom prst="rect">
            <a:avLst/>
          </a:prstGeom>
          <a:solidFill>
            <a:srgbClr val="FF6600"/>
          </a:solidFill>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dirty="0" smtClean="0">
                <a:solidFill>
                  <a:schemeClr val="bg1"/>
                </a:solidFill>
              </a:rPr>
              <a:t>Orme and Holland argue that the experiment lacks (experimental) validity.</a:t>
            </a:r>
            <a:endParaRPr lang="en-US" altLang="en-US" dirty="0">
              <a:solidFill>
                <a:schemeClr val="bg1"/>
              </a:solidFill>
            </a:endParaRPr>
          </a:p>
        </p:txBody>
      </p:sp>
      <p:sp>
        <p:nvSpPr>
          <p:cNvPr id="9" name="Rectangle 8"/>
          <p:cNvSpPr/>
          <p:nvPr/>
        </p:nvSpPr>
        <p:spPr>
          <a:xfrm>
            <a:off x="4428186" y="5836277"/>
            <a:ext cx="3206839" cy="721217"/>
          </a:xfrm>
          <a:prstGeom prst="rect">
            <a:avLst/>
          </a:prstGeom>
          <a:solidFill>
            <a:srgbClr val="FF6600"/>
          </a:solidFill>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dirty="0" smtClean="0">
                <a:solidFill>
                  <a:schemeClr val="bg1"/>
                </a:solidFill>
              </a:rPr>
              <a:t>Ps were not given the right to withdraw.</a:t>
            </a:r>
            <a:endParaRPr lang="en-US" altLang="en-US" dirty="0">
              <a:solidFill>
                <a:schemeClr val="bg1"/>
              </a:solidFill>
            </a:endParaRPr>
          </a:p>
        </p:txBody>
      </p:sp>
      <p:sp>
        <p:nvSpPr>
          <p:cNvPr id="11" name="Rectangle 10"/>
          <p:cNvSpPr/>
          <p:nvPr/>
        </p:nvSpPr>
        <p:spPr>
          <a:xfrm>
            <a:off x="8562301" y="2335364"/>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sz="1000" dirty="0" smtClean="0"/>
              <a:t>Deception was necessary to make the study as internally and ecologically valid as possible. All participants were fully debriefed when the study ended.</a:t>
            </a:r>
            <a:endParaRPr lang="en-US" altLang="en-US" sz="1000" dirty="0"/>
          </a:p>
        </p:txBody>
      </p:sp>
      <p:sp>
        <p:nvSpPr>
          <p:cNvPr id="12" name="Rectangle 11"/>
          <p:cNvSpPr/>
          <p:nvPr/>
        </p:nvSpPr>
        <p:spPr>
          <a:xfrm>
            <a:off x="8562304" y="5836276"/>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sz="1000" dirty="0" smtClean="0"/>
              <a:t>Milgram argued that he could not possibly know how distressed P’s would become.  In answer to a follow up questionnaire a year later - 84% of Ps said they were glad they had taken part and 74% felt they had learned something.</a:t>
            </a:r>
            <a:endParaRPr lang="en-US" altLang="en-US" sz="1000" dirty="0"/>
          </a:p>
        </p:txBody>
      </p:sp>
      <p:sp>
        <p:nvSpPr>
          <p:cNvPr id="13" name="Rectangle 12"/>
          <p:cNvSpPr/>
          <p:nvPr/>
        </p:nvSpPr>
        <p:spPr>
          <a:xfrm>
            <a:off x="8562302" y="4958363"/>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altLang="en-US" sz="1000" smtClean="0"/>
              <a:t>The participants were from mixed backgrounds.  The study has been replicated in other cultures with similar results to the original, although collectivist cultures are slightly more likely to obey.</a:t>
            </a:r>
            <a:endParaRPr lang="en-GB" sz="1000"/>
          </a:p>
        </p:txBody>
      </p:sp>
      <p:sp>
        <p:nvSpPr>
          <p:cNvPr id="14" name="Rectangle 13"/>
          <p:cNvSpPr/>
          <p:nvPr/>
        </p:nvSpPr>
        <p:spPr>
          <a:xfrm>
            <a:off x="8562305" y="4091190"/>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sz="1000" dirty="0" smtClean="0"/>
              <a:t>Later studies have supported the ecological validity of Milgram’s research.  </a:t>
            </a:r>
            <a:r>
              <a:rPr lang="en-GB" altLang="en-US" sz="1000" dirty="0" err="1" smtClean="0"/>
              <a:t>Hofling</a:t>
            </a:r>
            <a:r>
              <a:rPr lang="en-GB" altLang="en-US" sz="1000" dirty="0" smtClean="0"/>
              <a:t> et al found that 21 out 22 nurses (in a real life hospital) were willing to administer a potentially lethal dose of a drug to a patient when ordered to by a doctor</a:t>
            </a:r>
            <a:endParaRPr lang="en-GB" altLang="en-US" sz="1000" dirty="0"/>
          </a:p>
        </p:txBody>
      </p:sp>
      <p:sp>
        <p:nvSpPr>
          <p:cNvPr id="15" name="Rectangle 14"/>
          <p:cNvSpPr/>
          <p:nvPr/>
        </p:nvSpPr>
        <p:spPr>
          <a:xfrm>
            <a:off x="8562303" y="3213277"/>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sz="1000" smtClean="0"/>
              <a:t>When asked later, 70% of participants said that they believed that they were giving real electric shocks. </a:t>
            </a:r>
            <a:endParaRPr lang="en-GB" altLang="en-US" sz="1000" dirty="0"/>
          </a:p>
        </p:txBody>
      </p:sp>
      <p:sp>
        <p:nvSpPr>
          <p:cNvPr id="16" name="Rectangle 15"/>
          <p:cNvSpPr/>
          <p:nvPr/>
        </p:nvSpPr>
        <p:spPr>
          <a:xfrm>
            <a:off x="8562304" y="1468191"/>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GB" altLang="en-US" sz="1000" dirty="0" smtClean="0"/>
              <a:t>Milgram made it clear that Ps would be paid even if they did not continue with the study.  The experiment may have lacked validity if Ps were constantly reminded of their right to withdraw. </a:t>
            </a:r>
            <a:endParaRPr lang="en-GB" altLang="en-US" sz="1000" dirty="0"/>
          </a:p>
        </p:txBody>
      </p:sp>
      <p:sp>
        <p:nvSpPr>
          <p:cNvPr id="25" name="Rectangle 24"/>
          <p:cNvSpPr/>
          <p:nvPr/>
        </p:nvSpPr>
        <p:spPr>
          <a:xfrm>
            <a:off x="294068" y="1468192"/>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endParaRPr lang="en-US" altLang="en-US" sz="1000" dirty="0"/>
          </a:p>
        </p:txBody>
      </p:sp>
      <p:sp>
        <p:nvSpPr>
          <p:cNvPr id="26" name="Rectangle 25"/>
          <p:cNvSpPr/>
          <p:nvPr/>
        </p:nvSpPr>
        <p:spPr>
          <a:xfrm>
            <a:off x="294068" y="2341809"/>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endParaRPr lang="en-US" altLang="en-US" sz="1000" dirty="0"/>
          </a:p>
        </p:txBody>
      </p:sp>
      <p:sp>
        <p:nvSpPr>
          <p:cNvPr id="27" name="Rectangle 26"/>
          <p:cNvSpPr/>
          <p:nvPr/>
        </p:nvSpPr>
        <p:spPr>
          <a:xfrm>
            <a:off x="294068" y="3215426"/>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endParaRPr lang="en-GB" altLang="en-US" sz="1000" dirty="0"/>
          </a:p>
        </p:txBody>
      </p:sp>
      <p:sp>
        <p:nvSpPr>
          <p:cNvPr id="28" name="Rectangle 27"/>
          <p:cNvSpPr/>
          <p:nvPr/>
        </p:nvSpPr>
        <p:spPr>
          <a:xfrm>
            <a:off x="294068" y="4089043"/>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000" dirty="0"/>
          </a:p>
        </p:txBody>
      </p:sp>
      <p:sp>
        <p:nvSpPr>
          <p:cNvPr id="29" name="Rectangle 28"/>
          <p:cNvSpPr/>
          <p:nvPr/>
        </p:nvSpPr>
        <p:spPr>
          <a:xfrm>
            <a:off x="294068" y="4962660"/>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endParaRPr lang="en-US" altLang="en-US" sz="1000" dirty="0"/>
          </a:p>
        </p:txBody>
      </p:sp>
      <p:sp>
        <p:nvSpPr>
          <p:cNvPr id="30" name="Rectangle 29"/>
          <p:cNvSpPr/>
          <p:nvPr/>
        </p:nvSpPr>
        <p:spPr>
          <a:xfrm>
            <a:off x="294068" y="5836277"/>
            <a:ext cx="3206839" cy="72121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endParaRPr lang="en-US" altLang="en-US" sz="1000" dirty="0"/>
          </a:p>
        </p:txBody>
      </p:sp>
      <p:cxnSp>
        <p:nvCxnSpPr>
          <p:cNvPr id="32" name="Straight Connector 31"/>
          <p:cNvCxnSpPr>
            <a:stCxn id="25" idx="3"/>
            <a:endCxn id="4" idx="1"/>
          </p:cNvCxnSpPr>
          <p:nvPr/>
        </p:nvCxnSpPr>
        <p:spPr>
          <a:xfrm>
            <a:off x="3500907" y="1828801"/>
            <a:ext cx="92727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500907" y="2702418"/>
            <a:ext cx="92727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500907" y="3565303"/>
            <a:ext cx="92727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500907" y="4453945"/>
            <a:ext cx="92727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500907" y="5316830"/>
            <a:ext cx="92727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0907" y="6205472"/>
            <a:ext cx="92727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94069" y="605307"/>
            <a:ext cx="11475072" cy="602087"/>
          </a:xfrm>
          <a:prstGeom prst="rect">
            <a:avLst/>
          </a:prstGeom>
          <a:ln>
            <a:solidFill>
              <a:srgbClr val="FF6600"/>
            </a:solidFill>
          </a:ln>
        </p:spPr>
        <p:style>
          <a:lnRef idx="2">
            <a:schemeClr val="accent3"/>
          </a:lnRef>
          <a:fillRef idx="1">
            <a:schemeClr val="lt1"/>
          </a:fillRef>
          <a:effectRef idx="0">
            <a:schemeClr val="accent3"/>
          </a:effectRef>
          <a:fontRef idx="minor">
            <a:schemeClr val="dk1"/>
          </a:fontRef>
        </p:style>
        <p:txBody>
          <a:bodyPr rtlCol="0" anchor="ctr"/>
          <a:lstStyle/>
          <a:p>
            <a:pPr algn="ctr">
              <a:spcBef>
                <a:spcPct val="0"/>
              </a:spcBef>
              <a:spcAft>
                <a:spcPts val="1000"/>
              </a:spcAft>
            </a:pPr>
            <a:r>
              <a:rPr lang="en-US" altLang="en-US" dirty="0" smtClean="0"/>
              <a:t>In the boxes on the left, explain why the limitations listed are problems (making specific links to Milgram’s study). You should then connect the central boxes with their matching counterargument on the right</a:t>
            </a:r>
            <a:endParaRPr lang="en-US" altLang="en-US" dirty="0"/>
          </a:p>
        </p:txBody>
      </p:sp>
      <p:sp>
        <p:nvSpPr>
          <p:cNvPr id="39" name="Rectangle 38"/>
          <p:cNvSpPr/>
          <p:nvPr/>
        </p:nvSpPr>
        <p:spPr>
          <a:xfrm>
            <a:off x="247426" y="22805"/>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Evaluating Milgram</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96661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4587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30475" y="1376978"/>
            <a:ext cx="1699708" cy="1818043"/>
          </a:xfrm>
          <a:prstGeom prst="rect">
            <a:avLst/>
          </a:prstGeom>
          <a:ln w="76200"/>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smtClean="0"/>
              <a:t>In the original experiment, the teacher and learner were in separate (adjoining) rooms so that the teacher could hear the learner though could not see him.</a:t>
            </a:r>
          </a:p>
          <a:p>
            <a:pPr algn="ctr"/>
            <a:r>
              <a:rPr lang="en-GB" sz="1100" smtClean="0"/>
              <a:t>In the proximity variation, they were in the same room.</a:t>
            </a:r>
            <a:endParaRPr lang="en-GB" sz="1100" dirty="0"/>
          </a:p>
        </p:txBody>
      </p:sp>
      <p:sp>
        <p:nvSpPr>
          <p:cNvPr id="6" name="Rectangle 5"/>
          <p:cNvSpPr/>
          <p:nvPr/>
        </p:nvSpPr>
        <p:spPr>
          <a:xfrm>
            <a:off x="7187901" y="1376977"/>
            <a:ext cx="1699708" cy="1818043"/>
          </a:xfrm>
          <a:prstGeom prst="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smtClean="0"/>
              <a:t>An alternative situation involved the experimenter leaving the room and giving instructions to the teacher via telephone. The participants frequently pretended to give shocks or gave weaker ones than they were ordered to.</a:t>
            </a:r>
            <a:endParaRPr lang="en-GB" sz="1100" dirty="0"/>
          </a:p>
        </p:txBody>
      </p:sp>
      <p:sp>
        <p:nvSpPr>
          <p:cNvPr id="7" name="Rectangle 6"/>
          <p:cNvSpPr/>
          <p:nvPr/>
        </p:nvSpPr>
        <p:spPr>
          <a:xfrm>
            <a:off x="1288229" y="4844297"/>
            <a:ext cx="1699708" cy="1818043"/>
          </a:xfrm>
          <a:prstGeom prst="rect">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smtClean="0"/>
              <a:t>In the original study, the experimenter wore a grey lab coat as a symbol of authority but in a variation, Milgram had the experimenter called away because of an inconvenient telephone call right at the start of the procedure. The role of the experimenter was taken over by an ‘ordinary member of the public’ (played by a confederate) in everyday clothes.</a:t>
            </a:r>
            <a:endParaRPr lang="en-GB" sz="900" dirty="0"/>
          </a:p>
        </p:txBody>
      </p:sp>
      <p:sp>
        <p:nvSpPr>
          <p:cNvPr id="8" name="Rectangle 7"/>
          <p:cNvSpPr/>
          <p:nvPr/>
        </p:nvSpPr>
        <p:spPr>
          <a:xfrm>
            <a:off x="9193303" y="4844297"/>
            <a:ext cx="1699708" cy="1818043"/>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smtClean="0"/>
              <a:t>Milgram conducted a variation of the study in a run-down building rather than the prestigious university setting of Yale University where the study was originally completed giving the experimenter less authority and lowering the legitimacy of authority.</a:t>
            </a:r>
            <a:endParaRPr lang="en-GB" sz="1100" dirty="0"/>
          </a:p>
        </p:txBody>
      </p:sp>
      <p:sp>
        <p:nvSpPr>
          <p:cNvPr id="9" name="Rectangle 8"/>
          <p:cNvSpPr/>
          <p:nvPr/>
        </p:nvSpPr>
        <p:spPr>
          <a:xfrm>
            <a:off x="1828799" y="2033195"/>
            <a:ext cx="1133139" cy="1161824"/>
          </a:xfrm>
          <a:prstGeom prst="rect">
            <a:avLst/>
          </a:prstGeom>
          <a:ln w="76200"/>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400" dirty="0"/>
          </a:p>
        </p:txBody>
      </p:sp>
      <p:sp>
        <p:nvSpPr>
          <p:cNvPr id="10" name="Rectangle 9"/>
          <p:cNvSpPr/>
          <p:nvPr/>
        </p:nvSpPr>
        <p:spPr>
          <a:xfrm>
            <a:off x="60067" y="5500516"/>
            <a:ext cx="1133139" cy="1161824"/>
          </a:xfrm>
          <a:prstGeom prst="rect">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endParaRPr lang="en-GB" sz="1400" dirty="0"/>
          </a:p>
        </p:txBody>
      </p:sp>
      <p:sp>
        <p:nvSpPr>
          <p:cNvPr id="11" name="Rectangle 10"/>
          <p:cNvSpPr/>
          <p:nvPr/>
        </p:nvSpPr>
        <p:spPr>
          <a:xfrm>
            <a:off x="10986243" y="5500516"/>
            <a:ext cx="1133139" cy="1161824"/>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400" dirty="0"/>
          </a:p>
        </p:txBody>
      </p:sp>
      <p:sp>
        <p:nvSpPr>
          <p:cNvPr id="12" name="Rectangle 11"/>
          <p:cNvSpPr/>
          <p:nvPr/>
        </p:nvSpPr>
        <p:spPr>
          <a:xfrm>
            <a:off x="9023873" y="2033195"/>
            <a:ext cx="1133139" cy="1161824"/>
          </a:xfrm>
          <a:prstGeom prst="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dirty="0"/>
          </a:p>
        </p:txBody>
      </p:sp>
      <p:sp>
        <p:nvSpPr>
          <p:cNvPr id="14" name="Rectangle 13"/>
          <p:cNvSpPr/>
          <p:nvPr/>
        </p:nvSpPr>
        <p:spPr>
          <a:xfrm>
            <a:off x="5159188" y="1376976"/>
            <a:ext cx="1699708" cy="1818043"/>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lstStyle/>
          <a:p>
            <a:pPr algn="ctr"/>
            <a:r>
              <a:rPr lang="en-GB" sz="1100" smtClean="0"/>
              <a:t>In a different variation to the original study, the teacher had to force the hand of the learner onto an ‘electroshock plate’ when he refused to answer a question.</a:t>
            </a:r>
            <a:endParaRPr lang="en-GB" sz="1100" dirty="0"/>
          </a:p>
        </p:txBody>
      </p:sp>
      <p:sp>
        <p:nvSpPr>
          <p:cNvPr id="15" name="Rectangle 14"/>
          <p:cNvSpPr/>
          <p:nvPr/>
        </p:nvSpPr>
        <p:spPr>
          <a:xfrm>
            <a:off x="5507018" y="87854"/>
            <a:ext cx="1133139" cy="1161824"/>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400" dirty="0"/>
          </a:p>
        </p:txBody>
      </p:sp>
      <p:sp>
        <p:nvSpPr>
          <p:cNvPr id="17" name="Rectangle 16"/>
          <p:cNvSpPr/>
          <p:nvPr/>
        </p:nvSpPr>
        <p:spPr>
          <a:xfrm>
            <a:off x="4498488" y="3581305"/>
            <a:ext cx="2927870" cy="880339"/>
          </a:xfrm>
          <a:prstGeom prst="rect">
            <a:avLst/>
          </a:prstGeom>
          <a:ln w="76200">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lvl="0" algn="ctr"/>
            <a:endParaRPr lang="en-GB" sz="1050" dirty="0"/>
          </a:p>
        </p:txBody>
      </p:sp>
      <p:sp>
        <p:nvSpPr>
          <p:cNvPr id="18" name="Rectangle 17"/>
          <p:cNvSpPr/>
          <p:nvPr/>
        </p:nvSpPr>
        <p:spPr>
          <a:xfrm>
            <a:off x="4498488" y="5846780"/>
            <a:ext cx="2927870" cy="880339"/>
          </a:xfrm>
          <a:prstGeom prst="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lvl="0" algn="ctr"/>
            <a:r>
              <a:rPr lang="en-GB" sz="1100" smtClean="0"/>
              <a:t>Factors (external circumstances) that Milgram believed influenced the level of obedience shown by participants.</a:t>
            </a:r>
            <a:endParaRPr lang="en-GB" sz="1100" dirty="0"/>
          </a:p>
        </p:txBody>
      </p:sp>
      <p:sp>
        <p:nvSpPr>
          <p:cNvPr id="19" name="Rectangle 18"/>
          <p:cNvSpPr/>
          <p:nvPr/>
        </p:nvSpPr>
        <p:spPr>
          <a:xfrm>
            <a:off x="60067" y="3819857"/>
            <a:ext cx="2927870" cy="880339"/>
          </a:xfrm>
          <a:prstGeom prst="rect">
            <a:avLst/>
          </a:prstGeom>
          <a:ln w="76200">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lvl="0" algn="ctr"/>
            <a:endParaRPr lang="en-GB" sz="1050" dirty="0"/>
          </a:p>
        </p:txBody>
      </p:sp>
      <p:sp>
        <p:nvSpPr>
          <p:cNvPr id="20" name="Rectangle 19"/>
          <p:cNvSpPr/>
          <p:nvPr/>
        </p:nvSpPr>
        <p:spPr>
          <a:xfrm>
            <a:off x="9193303" y="3819857"/>
            <a:ext cx="2927870" cy="880339"/>
          </a:xfrm>
          <a:prstGeom prst="rect">
            <a:avLst/>
          </a:prstGeom>
          <a:ln w="762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lvl="0" algn="ctr"/>
            <a:endParaRPr lang="en-GB" sz="1050" dirty="0"/>
          </a:p>
        </p:txBody>
      </p:sp>
      <p:sp>
        <p:nvSpPr>
          <p:cNvPr id="21" name="Rectangle 20"/>
          <p:cNvSpPr/>
          <p:nvPr/>
        </p:nvSpPr>
        <p:spPr>
          <a:xfrm>
            <a:off x="3130475" y="4847928"/>
            <a:ext cx="5969596" cy="95410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800" b="1" dirty="0" smtClean="0">
                <a:ln w="11430"/>
                <a:solidFill>
                  <a:srgbClr val="FF0066"/>
                </a:solidFill>
                <a:effectLst>
                  <a:outerShdw blurRad="50800" dist="39000" dir="5460000" algn="tl">
                    <a:srgbClr val="000000">
                      <a:alpha val="38000"/>
                    </a:srgbClr>
                  </a:outerShdw>
                </a:effectLst>
              </a:rPr>
              <a:t>Situational Variables in Milgram’s study</a:t>
            </a:r>
            <a:endParaRPr lang="en-US" sz="2800" b="1" cap="none" spc="0" dirty="0">
              <a:ln w="11430"/>
              <a:solidFill>
                <a:srgbClr val="FF0066"/>
              </a:solidFill>
              <a:effectLst>
                <a:outerShdw blurRad="50800" dist="39000" dir="5460000" algn="tl">
                  <a:srgbClr val="000000">
                    <a:alpha val="38000"/>
                  </a:srgbClr>
                </a:outerShdw>
              </a:effectLst>
            </a:endParaRPr>
          </a:p>
        </p:txBody>
      </p:sp>
      <p:sp>
        <p:nvSpPr>
          <p:cNvPr id="22" name="Rectangle 21"/>
          <p:cNvSpPr/>
          <p:nvPr/>
        </p:nvSpPr>
        <p:spPr>
          <a:xfrm>
            <a:off x="4616153" y="3157329"/>
            <a:ext cx="278577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Proximity</a:t>
            </a:r>
            <a:endParaRPr lang="en-US" sz="2400" b="1" cap="none" spc="0" dirty="0">
              <a:ln w="11430"/>
              <a:solidFill>
                <a:srgbClr val="FF0066"/>
              </a:solidFill>
              <a:effectLst>
                <a:outerShdw blurRad="50800" dist="39000" dir="5460000" algn="tl">
                  <a:srgbClr val="000000">
                    <a:alpha val="38000"/>
                  </a:srgbClr>
                </a:outerShdw>
              </a:effectLst>
            </a:endParaRPr>
          </a:p>
        </p:txBody>
      </p:sp>
      <p:sp>
        <p:nvSpPr>
          <p:cNvPr id="23" name="Rectangle 22"/>
          <p:cNvSpPr/>
          <p:nvPr/>
        </p:nvSpPr>
        <p:spPr>
          <a:xfrm>
            <a:off x="131112" y="3380144"/>
            <a:ext cx="278577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Uniform</a:t>
            </a:r>
            <a:endParaRPr lang="en-US" sz="2400" b="1" cap="none" spc="0" dirty="0">
              <a:ln w="11430"/>
              <a:solidFill>
                <a:srgbClr val="FF0066"/>
              </a:solidFill>
              <a:effectLst>
                <a:outerShdw blurRad="50800" dist="39000" dir="5460000" algn="tl">
                  <a:srgbClr val="000000">
                    <a:alpha val="38000"/>
                  </a:srgbClr>
                </a:outerShdw>
              </a:effectLst>
            </a:endParaRPr>
          </a:p>
        </p:txBody>
      </p:sp>
      <p:sp>
        <p:nvSpPr>
          <p:cNvPr id="24" name="Rectangle 23"/>
          <p:cNvSpPr/>
          <p:nvPr/>
        </p:nvSpPr>
        <p:spPr>
          <a:xfrm>
            <a:off x="9264348" y="3375687"/>
            <a:ext cx="278577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Location</a:t>
            </a:r>
            <a:endParaRPr lang="en-US" sz="2400" b="1" cap="none" spc="0" dirty="0">
              <a:ln w="11430"/>
              <a:solidFill>
                <a:srgbClr val="FF0066"/>
              </a:solidFill>
              <a:effectLst>
                <a:outerShdw blurRad="50800" dist="39000" dir="5460000" algn="tl">
                  <a:srgbClr val="000000">
                    <a:alpha val="38000"/>
                  </a:srgbClr>
                </a:outerShdw>
              </a:effectLst>
            </a:endParaRPr>
          </a:p>
        </p:txBody>
      </p:sp>
      <p:sp>
        <p:nvSpPr>
          <p:cNvPr id="2" name="Down Arrow 1"/>
          <p:cNvSpPr/>
          <p:nvPr/>
        </p:nvSpPr>
        <p:spPr>
          <a:xfrm rot="7449810">
            <a:off x="3389138" y="4182819"/>
            <a:ext cx="333487" cy="62219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5" name="Down Arrow 24"/>
          <p:cNvSpPr/>
          <p:nvPr/>
        </p:nvSpPr>
        <p:spPr>
          <a:xfrm rot="14150190" flipH="1">
            <a:off x="8458613" y="4179188"/>
            <a:ext cx="333487" cy="62219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6" name="Down Arrow 25"/>
          <p:cNvSpPr/>
          <p:nvPr/>
        </p:nvSpPr>
        <p:spPr>
          <a:xfrm rot="10800000">
            <a:off x="5842297" y="4520624"/>
            <a:ext cx="333487" cy="36499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32" name="Rectangle 31"/>
          <p:cNvSpPr/>
          <p:nvPr/>
        </p:nvSpPr>
        <p:spPr>
          <a:xfrm>
            <a:off x="131112" y="237323"/>
            <a:ext cx="5028076" cy="862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Write a description of how uniform, proximity and location can affect obedience. You should then state the percentages that Milgram found obedience increased/decreased by.</a:t>
            </a:r>
            <a:endParaRPr lang="en-GB" sz="1400" dirty="0">
              <a:solidFill>
                <a:schemeClr val="tx1"/>
              </a:solidFill>
            </a:endParaRPr>
          </a:p>
        </p:txBody>
      </p:sp>
    </p:spTree>
    <p:extLst>
      <p:ext uri="{BB962C8B-B14F-4D97-AF65-F5344CB8AC3E}">
        <p14:creationId xmlns:p14="http://schemas.microsoft.com/office/powerpoint/2010/main" val="1213829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624797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7426" y="494854"/>
            <a:ext cx="2969110" cy="1398493"/>
          </a:xfrm>
          <a:prstGeom prst="rect">
            <a:avLst/>
          </a:prstGeom>
          <a:ln w="5715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b="1" dirty="0"/>
              <a:t>Milgram’s Agency Theory</a:t>
            </a:r>
            <a:endParaRPr lang="en-GB" sz="1100" dirty="0"/>
          </a:p>
          <a:p>
            <a:pPr lvl="0"/>
            <a:r>
              <a:rPr lang="en-GB" sz="1100" dirty="0"/>
              <a:t>You have to be able </a:t>
            </a:r>
            <a:r>
              <a:rPr lang="en-GB" sz="1100" dirty="0" smtClean="0"/>
              <a:t>to:</a:t>
            </a:r>
            <a:endParaRPr lang="en-GB" sz="1100" dirty="0"/>
          </a:p>
          <a:p>
            <a:pPr marL="228600" lvl="0" indent="-228600">
              <a:buFont typeface="+mj-lt"/>
              <a:buAutoNum type="arabicPeriod"/>
            </a:pPr>
            <a:r>
              <a:rPr lang="en-GB" sz="1100" dirty="0" smtClean="0"/>
              <a:t>Define moral </a:t>
            </a:r>
            <a:r>
              <a:rPr lang="en-GB" sz="1100" dirty="0"/>
              <a:t>strain</a:t>
            </a:r>
          </a:p>
          <a:p>
            <a:pPr marL="228600" lvl="0" indent="-228600">
              <a:buFont typeface="+mj-lt"/>
              <a:buAutoNum type="arabicPeriod"/>
            </a:pPr>
            <a:r>
              <a:rPr lang="en-GB" sz="1100" dirty="0" smtClean="0"/>
              <a:t>Define </a:t>
            </a:r>
            <a:r>
              <a:rPr lang="en-GB" sz="1100" dirty="0" err="1" smtClean="0"/>
              <a:t>agentic</a:t>
            </a:r>
            <a:r>
              <a:rPr lang="en-GB" sz="1100" dirty="0" smtClean="0"/>
              <a:t> </a:t>
            </a:r>
            <a:r>
              <a:rPr lang="en-GB" sz="1100" dirty="0"/>
              <a:t>state</a:t>
            </a:r>
          </a:p>
          <a:p>
            <a:pPr marL="228600" lvl="0" indent="-228600">
              <a:buFont typeface="+mj-lt"/>
              <a:buAutoNum type="arabicPeriod"/>
            </a:pPr>
            <a:r>
              <a:rPr lang="en-GB" sz="1100" dirty="0" smtClean="0"/>
              <a:t>Know what is meant by autonomous state</a:t>
            </a:r>
          </a:p>
          <a:p>
            <a:pPr marL="228600" lvl="0" indent="-228600">
              <a:buFont typeface="+mj-lt"/>
              <a:buAutoNum type="arabicPeriod"/>
            </a:pPr>
            <a:r>
              <a:rPr lang="en-GB" sz="1100" dirty="0" smtClean="0"/>
              <a:t>Know what binding factors are</a:t>
            </a:r>
            <a:endParaRPr lang="en-GB" sz="1100" dirty="0"/>
          </a:p>
          <a:p>
            <a:pPr marL="228600" lvl="0" indent="-228600">
              <a:buFont typeface="+mj-lt"/>
              <a:buAutoNum type="arabicPeriod"/>
            </a:pPr>
            <a:r>
              <a:rPr lang="en-GB" sz="1100" dirty="0"/>
              <a:t>Explain Milgram’s agency theory</a:t>
            </a:r>
          </a:p>
          <a:p>
            <a:pPr marL="228600" lvl="0" indent="-228600">
              <a:buFont typeface="+mj-lt"/>
              <a:buAutoNum type="arabicPeriod"/>
            </a:pPr>
            <a:r>
              <a:rPr lang="en-GB" sz="1100" dirty="0"/>
              <a:t>Evaluate Milgram’s agency theory</a:t>
            </a:r>
          </a:p>
        </p:txBody>
      </p:sp>
      <p:sp>
        <p:nvSpPr>
          <p:cNvPr id="5" name="Rectangle 4"/>
          <p:cNvSpPr/>
          <p:nvPr/>
        </p:nvSpPr>
        <p:spPr>
          <a:xfrm>
            <a:off x="247425" y="2024232"/>
            <a:ext cx="5809131" cy="3429896"/>
          </a:xfrm>
          <a:prstGeom prst="rect">
            <a:avLst/>
          </a:prstGeom>
          <a:ln w="57150">
            <a:solidFill>
              <a:srgbClr val="00CC99"/>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b="1" dirty="0" smtClean="0"/>
              <a:t>Explaining </a:t>
            </a:r>
            <a:r>
              <a:rPr lang="en-GB" sz="1200" b="1" dirty="0"/>
              <a:t>Milgram’s Agency </a:t>
            </a:r>
            <a:r>
              <a:rPr lang="en-GB" sz="1200" b="1" dirty="0" smtClean="0"/>
              <a:t>Theory</a:t>
            </a:r>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a:p>
        </p:txBody>
      </p:sp>
      <p:sp>
        <p:nvSpPr>
          <p:cNvPr id="6" name="Rectangle 5"/>
          <p:cNvSpPr/>
          <p:nvPr/>
        </p:nvSpPr>
        <p:spPr>
          <a:xfrm>
            <a:off x="6250193" y="2024232"/>
            <a:ext cx="5712311" cy="4735158"/>
          </a:xfrm>
          <a:prstGeom prst="rect">
            <a:avLst/>
          </a:prstGeom>
          <a:ln w="57150">
            <a:solidFill>
              <a:srgbClr val="FF006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000" b="1" dirty="0" smtClean="0"/>
              <a:t>Evaluating </a:t>
            </a:r>
            <a:r>
              <a:rPr lang="en-GB" sz="1000" b="1" dirty="0"/>
              <a:t>Milgram’s Agency </a:t>
            </a:r>
            <a:r>
              <a:rPr lang="en-GB" sz="1000" b="1" dirty="0" smtClean="0"/>
              <a:t>Theory</a:t>
            </a:r>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a:p>
            <a:pPr algn="ctr"/>
            <a:endParaRPr lang="en-GB" sz="1000" b="1" dirty="0" smtClean="0"/>
          </a:p>
          <a:p>
            <a:pPr algn="ctr"/>
            <a:endParaRPr lang="en-GB" sz="1000" b="1" dirty="0"/>
          </a:p>
        </p:txBody>
      </p:sp>
      <p:sp>
        <p:nvSpPr>
          <p:cNvPr id="7" name="Rectangle 6"/>
          <p:cNvSpPr/>
          <p:nvPr/>
        </p:nvSpPr>
        <p:spPr>
          <a:xfrm>
            <a:off x="247424" y="5585013"/>
            <a:ext cx="5809131" cy="1174377"/>
          </a:xfrm>
          <a:prstGeom prst="rect">
            <a:avLst/>
          </a:prstGeom>
          <a:ln w="57150">
            <a:solidFill>
              <a:srgbClr val="9999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b="1" dirty="0" smtClean="0"/>
              <a:t>Binding factors</a:t>
            </a:r>
          </a:p>
          <a:p>
            <a:pPr algn="ctr"/>
            <a:endParaRPr lang="en-GB" sz="1200" b="1" dirty="0"/>
          </a:p>
          <a:p>
            <a:pPr algn="ctr"/>
            <a:endParaRPr lang="en-GB" sz="1200" b="1" dirty="0" smtClean="0"/>
          </a:p>
          <a:p>
            <a:pPr algn="ctr"/>
            <a:endParaRPr lang="en-GB" sz="1200" b="1" dirty="0"/>
          </a:p>
          <a:p>
            <a:pPr algn="ctr"/>
            <a:endParaRPr lang="en-GB" sz="1200" b="1" dirty="0" smtClean="0"/>
          </a:p>
          <a:p>
            <a:pPr algn="ctr"/>
            <a:endParaRPr lang="en-GB" sz="1200" b="1" dirty="0" smtClean="0"/>
          </a:p>
        </p:txBody>
      </p:sp>
      <p:sp>
        <p:nvSpPr>
          <p:cNvPr id="8" name="Rectangle 7"/>
          <p:cNvSpPr/>
          <p:nvPr/>
        </p:nvSpPr>
        <p:spPr>
          <a:xfrm>
            <a:off x="3432585" y="494851"/>
            <a:ext cx="4184725" cy="1398493"/>
          </a:xfrm>
          <a:prstGeom prst="rect">
            <a:avLst/>
          </a:prstGeom>
          <a:ln w="57150">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900" b="1" dirty="0"/>
              <a:t>Moral </a:t>
            </a:r>
            <a:r>
              <a:rPr lang="en-GB" sz="900" b="1" dirty="0" smtClean="0"/>
              <a:t>Strain</a:t>
            </a:r>
          </a:p>
          <a:p>
            <a:pPr algn="ctr"/>
            <a:endParaRPr lang="en-GB" sz="900" b="1" dirty="0"/>
          </a:p>
          <a:p>
            <a:pPr algn="ctr"/>
            <a:endParaRPr lang="en-GB" sz="900" b="1" dirty="0" smtClean="0"/>
          </a:p>
          <a:p>
            <a:pPr algn="ctr"/>
            <a:endParaRPr lang="en-GB" sz="900" b="1" dirty="0"/>
          </a:p>
          <a:p>
            <a:pPr algn="ctr"/>
            <a:endParaRPr lang="en-GB" sz="900" b="1" dirty="0" smtClean="0"/>
          </a:p>
          <a:p>
            <a:pPr algn="ctr"/>
            <a:endParaRPr lang="en-GB" sz="900" b="1" dirty="0"/>
          </a:p>
          <a:p>
            <a:pPr algn="ctr"/>
            <a:endParaRPr lang="en-GB" sz="900" b="1" dirty="0" smtClean="0"/>
          </a:p>
          <a:p>
            <a:pPr algn="ctr"/>
            <a:endParaRPr lang="en-GB" sz="900" b="1" dirty="0"/>
          </a:p>
          <a:p>
            <a:pPr algn="ctr"/>
            <a:endParaRPr lang="en-GB" sz="900" b="1" dirty="0"/>
          </a:p>
        </p:txBody>
      </p:sp>
      <p:sp>
        <p:nvSpPr>
          <p:cNvPr id="9" name="Rectangle 8"/>
          <p:cNvSpPr/>
          <p:nvPr/>
        </p:nvSpPr>
        <p:spPr>
          <a:xfrm>
            <a:off x="7833360" y="494852"/>
            <a:ext cx="4129144" cy="1398493"/>
          </a:xfrm>
          <a:prstGeom prst="rect">
            <a:avLst/>
          </a:prstGeom>
          <a:ln w="5715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b="1" dirty="0"/>
              <a:t>Agentic </a:t>
            </a:r>
            <a:r>
              <a:rPr lang="en-US" sz="1100" b="1" dirty="0" smtClean="0"/>
              <a:t>and Autonomous states</a:t>
            </a:r>
          </a:p>
          <a:p>
            <a:pPr algn="ctr"/>
            <a:endParaRPr lang="en-US" sz="1100" b="1" dirty="0"/>
          </a:p>
          <a:p>
            <a:pPr algn="ctr"/>
            <a:endParaRPr lang="en-US" sz="1100" b="1" dirty="0" smtClean="0"/>
          </a:p>
          <a:p>
            <a:pPr algn="ctr"/>
            <a:endParaRPr lang="en-US" sz="1100" b="1" dirty="0"/>
          </a:p>
          <a:p>
            <a:pPr algn="ctr"/>
            <a:endParaRPr lang="en-US" sz="1100" b="1" dirty="0" smtClean="0"/>
          </a:p>
          <a:p>
            <a:pPr algn="ctr"/>
            <a:endParaRPr lang="en-US" sz="1100" b="1" dirty="0"/>
          </a:p>
          <a:p>
            <a:pPr algn="ctr"/>
            <a:endParaRPr lang="en-US" sz="1100" b="1" dirty="0" smtClean="0"/>
          </a:p>
          <a:p>
            <a:pPr algn="ctr"/>
            <a:endParaRPr lang="en-GB" sz="1100" dirty="0"/>
          </a:p>
        </p:txBody>
      </p:sp>
      <p:sp>
        <p:nvSpPr>
          <p:cNvPr id="10" name="Rectangle 9"/>
          <p:cNvSpPr/>
          <p:nvPr/>
        </p:nvSpPr>
        <p:spPr>
          <a:xfrm>
            <a:off x="247426" y="22805"/>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Explaining obedience: Agency theory</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5909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7426" y="494854"/>
            <a:ext cx="2969110" cy="1398493"/>
          </a:xfrm>
          <a:prstGeom prst="rect">
            <a:avLst/>
          </a:prstGeom>
          <a:ln w="5715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b="1" dirty="0" smtClean="0"/>
              <a:t>Legitimacy of Authority Theory</a:t>
            </a:r>
            <a:endParaRPr lang="en-GB" sz="1100" dirty="0"/>
          </a:p>
          <a:p>
            <a:pPr lvl="0"/>
            <a:r>
              <a:rPr lang="en-GB" sz="1100" dirty="0"/>
              <a:t>You have to be able </a:t>
            </a:r>
            <a:r>
              <a:rPr lang="en-GB" sz="1100" dirty="0" smtClean="0"/>
              <a:t>to:</a:t>
            </a:r>
            <a:endParaRPr lang="en-GB" sz="1100" dirty="0"/>
          </a:p>
          <a:p>
            <a:pPr marL="228600" lvl="0" indent="-228600">
              <a:buFont typeface="+mj-lt"/>
              <a:buAutoNum type="arabicPeriod"/>
            </a:pPr>
            <a:r>
              <a:rPr lang="en-GB" sz="1100" dirty="0" smtClean="0"/>
              <a:t>Define legitimacy of authority</a:t>
            </a:r>
            <a:endParaRPr lang="en-GB" sz="1100" dirty="0"/>
          </a:p>
          <a:p>
            <a:pPr marL="228600" lvl="0" indent="-228600">
              <a:buFont typeface="+mj-lt"/>
              <a:buAutoNum type="arabicPeriod"/>
            </a:pPr>
            <a:r>
              <a:rPr lang="en-GB" sz="1100" dirty="0" smtClean="0"/>
              <a:t>Know what is meant by destructive authority</a:t>
            </a:r>
          </a:p>
          <a:p>
            <a:pPr marL="228600" lvl="0" indent="-228600">
              <a:buFont typeface="+mj-lt"/>
              <a:buAutoNum type="arabicPeriod"/>
            </a:pPr>
            <a:r>
              <a:rPr lang="en-GB" sz="1100" dirty="0" smtClean="0"/>
              <a:t>Explain legitimacy of authority theory</a:t>
            </a:r>
            <a:endParaRPr lang="en-GB" sz="1100" dirty="0"/>
          </a:p>
          <a:p>
            <a:pPr marL="228600" lvl="0" indent="-228600">
              <a:buFont typeface="+mj-lt"/>
              <a:buAutoNum type="arabicPeriod"/>
            </a:pPr>
            <a:r>
              <a:rPr lang="en-GB" sz="1100" dirty="0"/>
              <a:t>Evaluate </a:t>
            </a:r>
            <a:r>
              <a:rPr lang="en-GB" sz="1100" dirty="0" smtClean="0"/>
              <a:t>legitimacy of authority theory</a:t>
            </a:r>
            <a:endParaRPr lang="en-GB" sz="1100" dirty="0"/>
          </a:p>
        </p:txBody>
      </p:sp>
      <p:sp>
        <p:nvSpPr>
          <p:cNvPr id="5" name="Rectangle 4"/>
          <p:cNvSpPr/>
          <p:nvPr/>
        </p:nvSpPr>
        <p:spPr>
          <a:xfrm>
            <a:off x="247426" y="2024232"/>
            <a:ext cx="5766100" cy="4735158"/>
          </a:xfrm>
          <a:prstGeom prst="rect">
            <a:avLst/>
          </a:prstGeom>
          <a:ln w="57150">
            <a:solidFill>
              <a:srgbClr val="00CC99"/>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b="1" dirty="0" smtClean="0"/>
              <a:t>Explaining Legitimacy of Authority Theory</a:t>
            </a:r>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dirty="0" smtClean="0"/>
          </a:p>
        </p:txBody>
      </p:sp>
      <p:sp>
        <p:nvSpPr>
          <p:cNvPr id="6" name="Rectangle 5"/>
          <p:cNvSpPr/>
          <p:nvPr/>
        </p:nvSpPr>
        <p:spPr>
          <a:xfrm>
            <a:off x="6164133" y="2024232"/>
            <a:ext cx="5798372" cy="4735158"/>
          </a:xfrm>
          <a:prstGeom prst="rect">
            <a:avLst/>
          </a:prstGeom>
          <a:ln w="57150">
            <a:solidFill>
              <a:srgbClr val="FF006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b="1" dirty="0" smtClean="0"/>
              <a:t>Evaluating Legitimacy of Authority Theory</a:t>
            </a:r>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a:p>
        </p:txBody>
      </p:sp>
      <p:sp>
        <p:nvSpPr>
          <p:cNvPr id="8" name="Rectangle 7"/>
          <p:cNvSpPr/>
          <p:nvPr/>
        </p:nvSpPr>
        <p:spPr>
          <a:xfrm>
            <a:off x="3432585" y="494851"/>
            <a:ext cx="4184725" cy="1398493"/>
          </a:xfrm>
          <a:prstGeom prst="rect">
            <a:avLst/>
          </a:prstGeom>
          <a:ln w="57150">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b="1" dirty="0" smtClean="0"/>
              <a:t>Legitimacy of authority</a:t>
            </a:r>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smtClean="0"/>
          </a:p>
          <a:p>
            <a:pPr algn="ctr"/>
            <a:endParaRPr lang="en-GB" sz="1100" b="1" dirty="0"/>
          </a:p>
        </p:txBody>
      </p:sp>
      <p:sp>
        <p:nvSpPr>
          <p:cNvPr id="9" name="Rectangle 8"/>
          <p:cNvSpPr/>
          <p:nvPr/>
        </p:nvSpPr>
        <p:spPr>
          <a:xfrm>
            <a:off x="7833360" y="494852"/>
            <a:ext cx="4129144" cy="1398493"/>
          </a:xfrm>
          <a:prstGeom prst="rect">
            <a:avLst/>
          </a:prstGeom>
          <a:ln w="5715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b="1" dirty="0" smtClean="0"/>
              <a:t>Destructive authority</a:t>
            </a:r>
          </a:p>
          <a:p>
            <a:pPr algn="ctr"/>
            <a:endParaRPr lang="en-GB" sz="1100" b="1" dirty="0"/>
          </a:p>
          <a:p>
            <a:pPr algn="ctr"/>
            <a:endParaRPr lang="en-GB" sz="1100" b="1" dirty="0" smtClean="0"/>
          </a:p>
          <a:p>
            <a:pPr algn="ctr"/>
            <a:endParaRPr lang="en-GB" sz="1100" b="1" dirty="0"/>
          </a:p>
          <a:p>
            <a:pPr algn="ctr"/>
            <a:endParaRPr lang="en-GB" sz="1100" b="1" dirty="0" smtClean="0"/>
          </a:p>
          <a:p>
            <a:pPr algn="ctr"/>
            <a:endParaRPr lang="en-GB" sz="1100" b="1" dirty="0"/>
          </a:p>
          <a:p>
            <a:pPr algn="ctr"/>
            <a:endParaRPr lang="en-GB" sz="1100" b="1" dirty="0"/>
          </a:p>
        </p:txBody>
      </p:sp>
      <p:pic>
        <p:nvPicPr>
          <p:cNvPr id="1028" name="Picture 4" descr="http://comps.canstockphoto.com/can-stock-photo_csp2259149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426" b="96170" l="0" r="98889">
                        <a14:foregroundMark x1="68148" y1="4681" x2="86296" y2="85532"/>
                        <a14:foregroundMark x1="7778" y1="12553" x2="68148" y2="18936"/>
                        <a14:foregroundMark x1="8519" y1="14255" x2="55185" y2="27660"/>
                        <a14:foregroundMark x1="45556" y1="24468" x2="50370" y2="47021"/>
                        <a14:foregroundMark x1="46296" y1="53617" x2="57407" y2="90000"/>
                        <a14:foregroundMark x1="59259" y1="88723" x2="45556" y2="94255"/>
                        <a14:foregroundMark x1="84815" y1="87234" x2="92963" y2="94255"/>
                        <a14:foregroundMark x1="84074" y1="84894" x2="91111" y2="84894"/>
                        <a14:foregroundMark x1="90370" y1="36383" x2="95185" y2="44894"/>
                        <a14:foregroundMark x1="95185" y1="44894" x2="84074" y2="65106"/>
                        <a14:foregroundMark x1="68148" y1="55957" x2="77778" y2="81702"/>
                        <a14:foregroundMark x1="61481" y1="56383" x2="80000" y2="88723"/>
                        <a14:foregroundMark x1="60741" y1="2766" x2="80741" y2="6383"/>
                        <a14:foregroundMark x1="84815" y1="5957" x2="71111" y2="18085"/>
                        <a14:foregroundMark x1="55926" y1="1915" x2="55926" y2="15745"/>
                        <a14:foregroundMark x1="9259" y1="11064" x2="59259" y2="14255"/>
                        <a14:foregroundMark x1="4444" y1="11915" x2="4444" y2="15319"/>
                        <a14:foregroundMark x1="5185" y1="16170" x2="47778" y2="29574"/>
                        <a14:foregroundMark x1="75185" y1="87234" x2="49630" y2="96170"/>
                      </a14:backgroundRemoval>
                    </a14:imgEffect>
                  </a14:imgLayer>
                </a14:imgProps>
              </a:ext>
              <a:ext uri="{28A0092B-C50C-407E-A947-70E740481C1C}">
                <a14:useLocalDpi xmlns:a14="http://schemas.microsoft.com/office/drawing/2010/main" val="0"/>
              </a:ext>
            </a:extLst>
          </a:blip>
          <a:srcRect b="4850"/>
          <a:stretch/>
        </p:blipFill>
        <p:spPr bwMode="auto">
          <a:xfrm>
            <a:off x="5265533" y="4642092"/>
            <a:ext cx="1337857" cy="221590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247426" y="22805"/>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Explaining obedience: Legitimacy of Authority</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045712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481848" y="1983346"/>
            <a:ext cx="2743200" cy="2640169"/>
          </a:xfrm>
          <a:prstGeom prst="ellipse">
            <a:avLst/>
          </a:prstGeom>
          <a:solidFill>
            <a:srgbClr val="FF6600"/>
          </a:solidFill>
          <a:ln>
            <a:solidFill>
              <a:srgbClr val="FF66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ADORNO: THE AUTHORITARIAN PERSONALITY</a:t>
            </a:r>
            <a:endParaRPr lang="en-GB" dirty="0"/>
          </a:p>
        </p:txBody>
      </p:sp>
    </p:spTree>
    <p:extLst>
      <p:ext uri="{BB962C8B-B14F-4D97-AF65-F5344CB8AC3E}">
        <p14:creationId xmlns:p14="http://schemas.microsoft.com/office/powerpoint/2010/main" val="2349922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smtClean="0"/>
              <a:t>A strength is that there does appear to be a relationship between authoritarianism and obedience</a:t>
            </a:r>
            <a:endParaRPr lang="en-GB" sz="1400" dirty="0"/>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Research has shown that authoritarian personalities are more obedient.</a:t>
            </a:r>
            <a:endParaRPr lang="en-GB" dirty="0"/>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For example, Elms and Milgram found higher authoritarianism levels in twenty obedient participants in Milgram’s research compared with 20 disobedient participants</a:t>
            </a:r>
            <a:endParaRPr lang="en-GB" sz="1600" dirty="0"/>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smtClean="0"/>
              <a:t>For example, Adorno’s research using the F-scale has found that those with a higher score on the questionnaire are more likely to be obedient. Similarly, </a:t>
            </a:r>
            <a:r>
              <a:rPr lang="en-GB" sz="1400" dirty="0" err="1" smtClean="0"/>
              <a:t>Altemeyer’s</a:t>
            </a:r>
            <a:r>
              <a:rPr lang="en-GB" sz="1400" dirty="0" smtClean="0"/>
              <a:t> right wing authoritarianism (RWA) score shows that the higher the score, the more obedient the individual is.</a:t>
            </a:r>
            <a:endParaRPr lang="en-GB" sz="1400" dirty="0"/>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A further finding was that obedient participants reported being less close to their fathers in childhood compared with disobedient participants.</a:t>
            </a:r>
            <a:endParaRPr lang="en-GB" dirty="0"/>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For example, </a:t>
            </a:r>
            <a:r>
              <a:rPr lang="en-GB" dirty="0" err="1" smtClean="0"/>
              <a:t>Dambrun</a:t>
            </a:r>
            <a:r>
              <a:rPr lang="en-GB" dirty="0" smtClean="0"/>
              <a:t> and </a:t>
            </a:r>
            <a:r>
              <a:rPr lang="en-GB" dirty="0" err="1" smtClean="0"/>
              <a:t>Vatine</a:t>
            </a:r>
            <a:r>
              <a:rPr lang="en-GB" dirty="0" smtClean="0"/>
              <a:t> found that high RWA scores were correlated with the maximum shock given, even when told the shocks were not real.</a:t>
            </a:r>
            <a:endParaRPr lang="en-GB" dirty="0"/>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smtClean="0"/>
              <a:t>However, many obedient Ps also reported having good parental relationships meaning that this may not be the best explanation for obedience.</a:t>
            </a:r>
            <a:endParaRPr lang="en-GB" sz="1200" dirty="0"/>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This suggests that authoritarianism is a good explanation for obedience. </a:t>
            </a:r>
            <a:endParaRPr lang="en-GB" dirty="0"/>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218613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6371" y="296214"/>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What did Milgram find out about proximity in his variations?</a:t>
            </a:r>
            <a:endParaRPr lang="en-GB" sz="1200" dirty="0">
              <a:solidFill>
                <a:schemeClr val="tx1"/>
              </a:solidFill>
            </a:endParaRPr>
          </a:p>
        </p:txBody>
      </p:sp>
      <p:sp>
        <p:nvSpPr>
          <p:cNvPr id="5" name="Rectangle 4"/>
          <p:cNvSpPr/>
          <p:nvPr/>
        </p:nvSpPr>
        <p:spPr>
          <a:xfrm>
            <a:off x="1236370" y="734096"/>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sz="900" dirty="0" smtClean="0"/>
              <a:t>Obedience increased when the experimenter issued his instructions over the phone</a:t>
            </a:r>
          </a:p>
          <a:p>
            <a:pPr marL="342900" indent="-342900" algn="ctr">
              <a:buAutoNum type="alphaLcParenR"/>
            </a:pPr>
            <a:r>
              <a:rPr lang="en-GB" sz="900" dirty="0" smtClean="0"/>
              <a:t>Obedience decreased when the teacher and learner were physically closer</a:t>
            </a:r>
          </a:p>
          <a:p>
            <a:pPr marL="342900" indent="-342900" algn="ctr">
              <a:buAutoNum type="alphaLcParenR"/>
            </a:pPr>
            <a:r>
              <a:rPr lang="en-GB" sz="900" dirty="0" smtClean="0"/>
              <a:t>Most Ps obeyed even when they had to put the learner’s hand on a shock plate</a:t>
            </a:r>
          </a:p>
          <a:p>
            <a:pPr marL="342900" indent="-342900" algn="ctr">
              <a:buAutoNum type="alphaLcParenR"/>
            </a:pPr>
            <a:r>
              <a:rPr lang="en-GB" sz="900" dirty="0" smtClean="0"/>
              <a:t>The physical proximity of experimenter, teacher and learner had the smallest effect</a:t>
            </a:r>
            <a:endParaRPr lang="en-GB" sz="900" dirty="0"/>
          </a:p>
        </p:txBody>
      </p:sp>
      <p:sp>
        <p:nvSpPr>
          <p:cNvPr id="6" name="Rectangle 5"/>
          <p:cNvSpPr/>
          <p:nvPr/>
        </p:nvSpPr>
        <p:spPr>
          <a:xfrm>
            <a:off x="3887273" y="296214"/>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200" dirty="0" smtClean="0"/>
              <a:t>Which of Milgram’s variations produced the lowest obedience?</a:t>
            </a:r>
            <a:endParaRPr lang="en-GB" sz="1200" dirty="0"/>
          </a:p>
        </p:txBody>
      </p:sp>
      <p:sp>
        <p:nvSpPr>
          <p:cNvPr id="7" name="Rectangle 6"/>
          <p:cNvSpPr/>
          <p:nvPr/>
        </p:nvSpPr>
        <p:spPr>
          <a:xfrm>
            <a:off x="3887272" y="734096"/>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sz="1200" dirty="0" smtClean="0"/>
              <a:t>Teacher forced learner’s hand onto a shock plate</a:t>
            </a:r>
          </a:p>
          <a:p>
            <a:pPr marL="342900" indent="-342900" algn="ctr">
              <a:buAutoNum type="alphaLcParenR"/>
            </a:pPr>
            <a:r>
              <a:rPr lang="en-GB" sz="1200" dirty="0" smtClean="0"/>
              <a:t>Study transferred to rundown offices</a:t>
            </a:r>
          </a:p>
          <a:p>
            <a:pPr marL="342900" indent="-342900" algn="ctr">
              <a:buAutoNum type="alphaLcParenR"/>
            </a:pPr>
            <a:r>
              <a:rPr lang="en-GB" sz="1200" dirty="0" smtClean="0"/>
              <a:t>Experimenter issues instructions via telephone</a:t>
            </a:r>
          </a:p>
          <a:p>
            <a:pPr marL="342900" indent="-342900" algn="ctr">
              <a:buAutoNum type="alphaLcParenR"/>
            </a:pPr>
            <a:r>
              <a:rPr lang="en-GB" sz="1200" dirty="0" smtClean="0"/>
              <a:t>Member of public stands in for experimenter</a:t>
            </a:r>
            <a:endParaRPr lang="en-GB" sz="1200" dirty="0"/>
          </a:p>
        </p:txBody>
      </p:sp>
      <p:sp>
        <p:nvSpPr>
          <p:cNvPr id="8" name="Rectangle 7"/>
          <p:cNvSpPr/>
          <p:nvPr/>
        </p:nvSpPr>
        <p:spPr>
          <a:xfrm>
            <a:off x="6538174" y="296214"/>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err="1" smtClean="0">
                <a:solidFill>
                  <a:schemeClr val="tx1"/>
                </a:solidFill>
              </a:rPr>
              <a:t>Bickman’s</a:t>
            </a:r>
            <a:r>
              <a:rPr lang="en-GB" sz="1200" dirty="0" smtClean="0">
                <a:solidFill>
                  <a:schemeClr val="tx1"/>
                </a:solidFill>
              </a:rPr>
              <a:t> study supports Milgram because he found that:</a:t>
            </a:r>
            <a:endParaRPr lang="en-GB" sz="1200" dirty="0">
              <a:solidFill>
                <a:schemeClr val="tx1"/>
              </a:solidFill>
            </a:endParaRPr>
          </a:p>
        </p:txBody>
      </p:sp>
      <p:sp>
        <p:nvSpPr>
          <p:cNvPr id="9" name="Rectangle 8"/>
          <p:cNvSpPr/>
          <p:nvPr/>
        </p:nvSpPr>
        <p:spPr>
          <a:xfrm>
            <a:off x="6538173" y="734096"/>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000" dirty="0" smtClean="0"/>
              <a:t>Changing to a higher status location increased obedience</a:t>
            </a:r>
          </a:p>
          <a:p>
            <a:pPr marL="342900" indent="-342900" algn="ctr">
              <a:buAutoNum type="alphaLcParenR"/>
            </a:pPr>
            <a:r>
              <a:rPr lang="en-GB" sz="1000" dirty="0" smtClean="0"/>
              <a:t>People more often obeyed someone dressed in a security guard’s uniform</a:t>
            </a:r>
          </a:p>
          <a:p>
            <a:pPr marL="342900" indent="-342900" algn="ctr">
              <a:buAutoNum type="alphaLcParenR"/>
            </a:pPr>
            <a:r>
              <a:rPr lang="en-GB" sz="1000" dirty="0" smtClean="0"/>
              <a:t>Increasing the distance between the Ps reduced obedience</a:t>
            </a:r>
          </a:p>
          <a:p>
            <a:pPr marL="342900" indent="-342900" algn="ctr">
              <a:buAutoNum type="alphaLcParenR"/>
            </a:pPr>
            <a:r>
              <a:rPr lang="en-GB" sz="1000" dirty="0" smtClean="0"/>
              <a:t>Reducing the distance between authority and P increased obedience</a:t>
            </a:r>
            <a:endParaRPr lang="en-GB" sz="1000" dirty="0"/>
          </a:p>
        </p:txBody>
      </p:sp>
      <p:sp>
        <p:nvSpPr>
          <p:cNvPr id="10" name="Rectangle 9"/>
          <p:cNvSpPr/>
          <p:nvPr/>
        </p:nvSpPr>
        <p:spPr>
          <a:xfrm>
            <a:off x="9189073" y="296214"/>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err="1" smtClean="0"/>
              <a:t>Hofling’s</a:t>
            </a:r>
            <a:r>
              <a:rPr lang="en-GB" sz="1600" dirty="0" smtClean="0"/>
              <a:t> study supported Milgram and involved:</a:t>
            </a:r>
            <a:endParaRPr lang="en-GB" sz="1600" dirty="0"/>
          </a:p>
        </p:txBody>
      </p:sp>
      <p:sp>
        <p:nvSpPr>
          <p:cNvPr id="11" name="Rectangle 10"/>
          <p:cNvSpPr/>
          <p:nvPr/>
        </p:nvSpPr>
        <p:spPr>
          <a:xfrm>
            <a:off x="9189072" y="734096"/>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dirty="0" smtClean="0"/>
              <a:t>Nurses</a:t>
            </a:r>
          </a:p>
          <a:p>
            <a:pPr marL="342900" indent="-342900" algn="ctr">
              <a:buAutoNum type="alphaLcParenR"/>
            </a:pPr>
            <a:r>
              <a:rPr lang="en-GB" dirty="0" smtClean="0"/>
              <a:t>Milkmen</a:t>
            </a:r>
          </a:p>
          <a:p>
            <a:pPr marL="342900" indent="-342900" algn="ctr">
              <a:buAutoNum type="alphaLcParenR"/>
            </a:pPr>
            <a:r>
              <a:rPr lang="en-GB" dirty="0" smtClean="0"/>
              <a:t>Army officers</a:t>
            </a:r>
          </a:p>
          <a:p>
            <a:pPr marL="342900" indent="-342900" algn="ctr">
              <a:buAutoNum type="alphaLcParenR"/>
            </a:pPr>
            <a:r>
              <a:rPr lang="en-GB" dirty="0" smtClean="0"/>
              <a:t>Security guards</a:t>
            </a:r>
            <a:endParaRPr lang="en-GB" dirty="0"/>
          </a:p>
        </p:txBody>
      </p:sp>
      <p:sp>
        <p:nvSpPr>
          <p:cNvPr id="12" name="Rectangle 11"/>
          <p:cNvSpPr/>
          <p:nvPr/>
        </p:nvSpPr>
        <p:spPr>
          <a:xfrm>
            <a:off x="1236371" y="4853188"/>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solidFill>
                  <a:schemeClr val="tx1"/>
                </a:solidFill>
              </a:rPr>
              <a:t>According to Adorno, people with an authoritarian personality:</a:t>
            </a:r>
            <a:endParaRPr lang="en-GB" sz="1200" dirty="0">
              <a:solidFill>
                <a:schemeClr val="tx1"/>
              </a:solidFill>
            </a:endParaRPr>
          </a:p>
        </p:txBody>
      </p:sp>
      <p:sp>
        <p:nvSpPr>
          <p:cNvPr id="13" name="Rectangle 12"/>
          <p:cNvSpPr/>
          <p:nvPr/>
        </p:nvSpPr>
        <p:spPr>
          <a:xfrm>
            <a:off x="1236370" y="5291070"/>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200" dirty="0" smtClean="0"/>
              <a:t>Are highly obedient to authority</a:t>
            </a:r>
          </a:p>
          <a:p>
            <a:pPr marL="342900" indent="-342900" algn="ctr">
              <a:buAutoNum type="alphaLcParenR"/>
            </a:pPr>
            <a:r>
              <a:rPr lang="en-GB" sz="1200" dirty="0" smtClean="0"/>
              <a:t>Look with contempt on people of inferior social status</a:t>
            </a:r>
          </a:p>
          <a:p>
            <a:pPr marL="342900" indent="-342900" algn="ctr">
              <a:buAutoNum type="alphaLcParenR"/>
            </a:pPr>
            <a:r>
              <a:rPr lang="en-GB" sz="1200" dirty="0" smtClean="0"/>
              <a:t>Favour traditional values and conventional attitudes</a:t>
            </a:r>
          </a:p>
          <a:p>
            <a:pPr marL="342900" indent="-342900" algn="ctr">
              <a:buAutoNum type="alphaLcParenR"/>
            </a:pPr>
            <a:r>
              <a:rPr lang="en-GB" sz="1200" dirty="0" smtClean="0"/>
              <a:t>All of the above</a:t>
            </a:r>
            <a:endParaRPr lang="en-GB" sz="1200" dirty="0"/>
          </a:p>
        </p:txBody>
      </p:sp>
      <p:sp>
        <p:nvSpPr>
          <p:cNvPr id="14" name="Rectangle 13"/>
          <p:cNvSpPr/>
          <p:nvPr/>
        </p:nvSpPr>
        <p:spPr>
          <a:xfrm>
            <a:off x="3887273" y="4853188"/>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Authoritarian personality is measured using the:</a:t>
            </a:r>
            <a:endParaRPr lang="en-GB" sz="1400" dirty="0"/>
          </a:p>
        </p:txBody>
      </p:sp>
      <p:sp>
        <p:nvSpPr>
          <p:cNvPr id="15" name="Rectangle 14"/>
          <p:cNvSpPr/>
          <p:nvPr/>
        </p:nvSpPr>
        <p:spPr>
          <a:xfrm>
            <a:off x="3887272" y="5291070"/>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sz="1600" dirty="0" smtClean="0"/>
              <a:t>Assertiveness scale</a:t>
            </a:r>
          </a:p>
          <a:p>
            <a:pPr marL="342900" indent="-342900" algn="ctr">
              <a:buAutoNum type="alphaLcParenR"/>
            </a:pPr>
            <a:r>
              <a:rPr lang="en-GB" sz="1600" dirty="0" smtClean="0"/>
              <a:t>Potential for fascism scale</a:t>
            </a:r>
          </a:p>
          <a:p>
            <a:pPr marL="342900" indent="-342900" algn="ctr">
              <a:buAutoNum type="alphaLcParenR"/>
            </a:pPr>
            <a:r>
              <a:rPr lang="en-GB" sz="1600" dirty="0" smtClean="0"/>
              <a:t>AP-scale</a:t>
            </a:r>
          </a:p>
          <a:p>
            <a:pPr marL="342900" indent="-342900" algn="ctr">
              <a:buAutoNum type="alphaLcParenR"/>
            </a:pPr>
            <a:r>
              <a:rPr lang="en-GB" sz="1600" dirty="0" smtClean="0"/>
              <a:t>Potential for obedience scale</a:t>
            </a:r>
            <a:endParaRPr lang="en-GB" sz="1600" dirty="0"/>
          </a:p>
        </p:txBody>
      </p:sp>
      <p:sp>
        <p:nvSpPr>
          <p:cNvPr id="16" name="Rectangle 15"/>
          <p:cNvSpPr/>
          <p:nvPr/>
        </p:nvSpPr>
        <p:spPr>
          <a:xfrm>
            <a:off x="6538174" y="4853188"/>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An authoritarian personality develops because a child:</a:t>
            </a:r>
            <a:endParaRPr lang="en-GB" sz="1400" dirty="0"/>
          </a:p>
        </p:txBody>
      </p:sp>
      <p:sp>
        <p:nvSpPr>
          <p:cNvPr id="17" name="Rectangle 16"/>
          <p:cNvSpPr/>
          <p:nvPr/>
        </p:nvSpPr>
        <p:spPr>
          <a:xfrm>
            <a:off x="6538173" y="5291070"/>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sz="1100" dirty="0" smtClean="0"/>
              <a:t>Receives unconditional love and affection from parents</a:t>
            </a:r>
          </a:p>
          <a:p>
            <a:pPr marL="342900" indent="-342900" algn="ctr">
              <a:buAutoNum type="alphaLcParenR"/>
            </a:pPr>
            <a:r>
              <a:rPr lang="en-GB" sz="1100" dirty="0" smtClean="0"/>
              <a:t>Is spoiled by his/her parents who do not use any discipline</a:t>
            </a:r>
          </a:p>
          <a:p>
            <a:pPr marL="342900" indent="-342900" algn="ctr">
              <a:buAutoNum type="alphaLcParenR"/>
            </a:pPr>
            <a:r>
              <a:rPr lang="en-GB" sz="1100" dirty="0" smtClean="0"/>
              <a:t>Experiences feelings of hostility towards his/her parents that cannot be expressed directly</a:t>
            </a:r>
          </a:p>
          <a:p>
            <a:pPr marL="342900" indent="-342900" algn="ctr">
              <a:buAutoNum type="alphaLcParenR"/>
            </a:pPr>
            <a:r>
              <a:rPr lang="en-GB" sz="1100" dirty="0" smtClean="0"/>
              <a:t>Is accepted regardless of his/her achievements</a:t>
            </a:r>
            <a:endParaRPr lang="en-GB" sz="1100" dirty="0"/>
          </a:p>
        </p:txBody>
      </p:sp>
      <p:sp>
        <p:nvSpPr>
          <p:cNvPr id="18" name="Rectangle 17"/>
          <p:cNvSpPr/>
          <p:nvPr/>
        </p:nvSpPr>
        <p:spPr>
          <a:xfrm>
            <a:off x="9189073" y="4853188"/>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100" dirty="0" smtClean="0"/>
              <a:t>People with an authoritarian personality are very preoccupied with social status therefore they:</a:t>
            </a:r>
            <a:endParaRPr lang="en-GB" sz="1100" dirty="0"/>
          </a:p>
        </p:txBody>
      </p:sp>
      <p:sp>
        <p:nvSpPr>
          <p:cNvPr id="19" name="Rectangle 18"/>
          <p:cNvSpPr/>
          <p:nvPr/>
        </p:nvSpPr>
        <p:spPr>
          <a:xfrm>
            <a:off x="9189072" y="5291070"/>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sz="1200" dirty="0" smtClean="0"/>
              <a:t>Treat all people with respect</a:t>
            </a:r>
          </a:p>
          <a:p>
            <a:pPr marL="342900" indent="-342900" algn="ctr">
              <a:buAutoNum type="alphaLcParenR"/>
            </a:pPr>
            <a:r>
              <a:rPr lang="en-GB" sz="1200" dirty="0" smtClean="0"/>
              <a:t>Feel sympathetic to those of lower status</a:t>
            </a:r>
          </a:p>
          <a:p>
            <a:pPr marL="342900" indent="-342900" algn="ctr">
              <a:buAutoNum type="alphaLcParenR"/>
            </a:pPr>
            <a:r>
              <a:rPr lang="en-GB" sz="1200" dirty="0" smtClean="0"/>
              <a:t>Tend not to be impressed by the trappings of high status</a:t>
            </a:r>
          </a:p>
          <a:p>
            <a:pPr marL="342900" indent="-342900" algn="ctr">
              <a:buAutoNum type="alphaLcParenR"/>
            </a:pPr>
            <a:r>
              <a:rPr lang="en-GB" sz="1200" dirty="0" smtClean="0"/>
              <a:t>Are servile and obedient towards those of higher status</a:t>
            </a:r>
            <a:endParaRPr lang="en-GB" sz="1200" dirty="0"/>
          </a:p>
        </p:txBody>
      </p:sp>
      <p:sp>
        <p:nvSpPr>
          <p:cNvPr id="20" name="Rectangle 19"/>
          <p:cNvSpPr/>
          <p:nvPr/>
        </p:nvSpPr>
        <p:spPr>
          <a:xfrm>
            <a:off x="1236370" y="2574701"/>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100" dirty="0" smtClean="0"/>
              <a:t>Believing you are carrying out the wishes of someone else is a brief description of:</a:t>
            </a:r>
            <a:endParaRPr lang="en-GB" sz="1100" dirty="0"/>
          </a:p>
        </p:txBody>
      </p:sp>
      <p:sp>
        <p:nvSpPr>
          <p:cNvPr id="21" name="Rectangle 20"/>
          <p:cNvSpPr/>
          <p:nvPr/>
        </p:nvSpPr>
        <p:spPr>
          <a:xfrm>
            <a:off x="1236369" y="3012583"/>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sz="1400" dirty="0" smtClean="0"/>
              <a:t>Informational social influence</a:t>
            </a:r>
          </a:p>
          <a:p>
            <a:pPr marL="342900" indent="-342900" algn="ctr">
              <a:buAutoNum type="alphaLcParenR"/>
            </a:pPr>
            <a:r>
              <a:rPr lang="en-GB" sz="1400" dirty="0" smtClean="0"/>
              <a:t>Situational theory of obedience</a:t>
            </a:r>
          </a:p>
          <a:p>
            <a:pPr marL="342900" indent="-342900" algn="ctr">
              <a:buAutoNum type="alphaLcParenR"/>
            </a:pPr>
            <a:r>
              <a:rPr lang="en-GB" sz="1400" dirty="0" smtClean="0"/>
              <a:t>Agentic state</a:t>
            </a:r>
          </a:p>
          <a:p>
            <a:pPr marL="342900" indent="-342900" algn="ctr">
              <a:buAutoNum type="alphaLcParenR"/>
            </a:pPr>
            <a:r>
              <a:rPr lang="en-GB" sz="1400" dirty="0" smtClean="0"/>
              <a:t>Legitimacy of authority</a:t>
            </a:r>
            <a:endParaRPr lang="en-GB" sz="1400" dirty="0"/>
          </a:p>
        </p:txBody>
      </p:sp>
      <p:sp>
        <p:nvSpPr>
          <p:cNvPr id="22" name="Rectangle 21"/>
          <p:cNvSpPr/>
          <p:nvPr/>
        </p:nvSpPr>
        <p:spPr>
          <a:xfrm>
            <a:off x="3887272" y="2574701"/>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100" dirty="0" smtClean="0"/>
              <a:t>The massacre of unarmed civilians at My Lai by American soldiers can be explained by:</a:t>
            </a:r>
            <a:endParaRPr lang="en-GB" sz="1100" dirty="0"/>
          </a:p>
        </p:txBody>
      </p:sp>
      <p:sp>
        <p:nvSpPr>
          <p:cNvPr id="23" name="Rectangle 22"/>
          <p:cNvSpPr/>
          <p:nvPr/>
        </p:nvSpPr>
        <p:spPr>
          <a:xfrm>
            <a:off x="3887271" y="3012583"/>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sz="1400" dirty="0" smtClean="0"/>
              <a:t>Agentic state</a:t>
            </a:r>
          </a:p>
          <a:p>
            <a:pPr marL="342900" indent="-342900" algn="ctr">
              <a:buAutoNum type="alphaLcParenR"/>
            </a:pPr>
            <a:r>
              <a:rPr lang="en-GB" sz="1400" dirty="0" smtClean="0"/>
              <a:t>Legitimacy of authority</a:t>
            </a:r>
          </a:p>
          <a:p>
            <a:pPr marL="342900" indent="-342900" algn="ctr">
              <a:buAutoNum type="alphaLcParenR"/>
            </a:pPr>
            <a:r>
              <a:rPr lang="en-GB" sz="1400" dirty="0" smtClean="0"/>
              <a:t>Both the agentic state and legitimacy of authority</a:t>
            </a:r>
          </a:p>
          <a:p>
            <a:pPr marL="342900" indent="-342900" algn="ctr">
              <a:buAutoNum type="alphaLcParenR"/>
            </a:pPr>
            <a:r>
              <a:rPr lang="en-GB" sz="1400" dirty="0" smtClean="0"/>
              <a:t>Neither agentic state nor legitimacy of authority</a:t>
            </a:r>
            <a:endParaRPr lang="en-GB" sz="1400" dirty="0"/>
          </a:p>
        </p:txBody>
      </p:sp>
      <p:sp>
        <p:nvSpPr>
          <p:cNvPr id="24" name="Rectangle 23"/>
          <p:cNvSpPr/>
          <p:nvPr/>
        </p:nvSpPr>
        <p:spPr>
          <a:xfrm>
            <a:off x="6538173" y="2574701"/>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 problem with the agentic state explanation is that:</a:t>
            </a:r>
            <a:endParaRPr lang="en-GB" sz="1400" dirty="0">
              <a:solidFill>
                <a:schemeClr val="tx1"/>
              </a:solidFill>
            </a:endParaRPr>
          </a:p>
        </p:txBody>
      </p:sp>
      <p:sp>
        <p:nvSpPr>
          <p:cNvPr id="25" name="Rectangle 24"/>
          <p:cNvSpPr/>
          <p:nvPr/>
        </p:nvSpPr>
        <p:spPr>
          <a:xfrm>
            <a:off x="6538172" y="3012583"/>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sz="1100" dirty="0" smtClean="0"/>
              <a:t>It can’t explain why the proportion of people who obeyed in </a:t>
            </a:r>
            <a:r>
              <a:rPr lang="en-GB" sz="1100" dirty="0"/>
              <a:t>M</a:t>
            </a:r>
            <a:r>
              <a:rPr lang="en-GB" sz="1100" dirty="0" smtClean="0"/>
              <a:t>ilgram’s study was so high</a:t>
            </a:r>
          </a:p>
          <a:p>
            <a:pPr marL="342900" indent="-342900" algn="ctr">
              <a:buAutoNum type="alphaLcParenR"/>
            </a:pPr>
            <a:r>
              <a:rPr lang="en-GB" sz="1100" dirty="0" smtClean="0"/>
              <a:t>It can’t explain why some Ps in Milgram’s study didn’t obey</a:t>
            </a:r>
          </a:p>
          <a:p>
            <a:pPr marL="342900" indent="-342900" algn="ctr">
              <a:buAutoNum type="alphaLcParenR"/>
            </a:pPr>
            <a:r>
              <a:rPr lang="en-GB" sz="1100" dirty="0" smtClean="0"/>
              <a:t>There is no research support</a:t>
            </a:r>
          </a:p>
          <a:p>
            <a:pPr marL="342900" indent="-342900" algn="ctr">
              <a:buAutoNum type="alphaLcParenR"/>
            </a:pPr>
            <a:r>
              <a:rPr lang="en-GB" sz="1100" dirty="0" smtClean="0"/>
              <a:t>It is not as useful as legitimacy of authority</a:t>
            </a:r>
            <a:endParaRPr lang="en-GB" sz="1100" dirty="0"/>
          </a:p>
        </p:txBody>
      </p:sp>
      <p:sp>
        <p:nvSpPr>
          <p:cNvPr id="26" name="Rectangle 25"/>
          <p:cNvSpPr/>
          <p:nvPr/>
        </p:nvSpPr>
        <p:spPr>
          <a:xfrm>
            <a:off x="9189072" y="2574701"/>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dirty="0" smtClean="0"/>
              <a:t>Legitimacy of authority is a good explanation of cultural differences in obedience because:</a:t>
            </a:r>
            <a:endParaRPr lang="en-GB" sz="1100" dirty="0"/>
          </a:p>
        </p:txBody>
      </p:sp>
      <p:sp>
        <p:nvSpPr>
          <p:cNvPr id="27" name="Rectangle 26"/>
          <p:cNvSpPr/>
          <p:nvPr/>
        </p:nvSpPr>
        <p:spPr>
          <a:xfrm>
            <a:off x="9189071" y="3012583"/>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sz="1050" dirty="0" smtClean="0"/>
              <a:t>Some cultures are more traditionally respectful of authority than others</a:t>
            </a:r>
          </a:p>
          <a:p>
            <a:pPr marL="342900" indent="-342900" algn="ctr">
              <a:buAutoNum type="alphaLcParenR"/>
            </a:pPr>
            <a:r>
              <a:rPr lang="en-GB" sz="1050" dirty="0" smtClean="0"/>
              <a:t>Some cultures are less traditionally respectful of authority than others</a:t>
            </a:r>
          </a:p>
          <a:p>
            <a:pPr marL="342900" indent="-342900" algn="ctr">
              <a:buAutoNum type="alphaLcParenR"/>
            </a:pPr>
            <a:r>
              <a:rPr lang="en-GB" sz="1050" dirty="0" smtClean="0"/>
              <a:t>Cultures differ in the way parents raise children to view authority figures</a:t>
            </a:r>
          </a:p>
          <a:p>
            <a:pPr marL="342900" indent="-342900" algn="ctr">
              <a:buAutoNum type="alphaLcParenR"/>
            </a:pPr>
            <a:r>
              <a:rPr lang="en-GB" sz="1050" dirty="0" smtClean="0"/>
              <a:t>All of the above</a:t>
            </a:r>
            <a:endParaRPr lang="en-GB" sz="1050" dirty="0"/>
          </a:p>
        </p:txBody>
      </p:sp>
      <p:sp>
        <p:nvSpPr>
          <p:cNvPr id="28" name="Rectangle 27"/>
          <p:cNvSpPr/>
          <p:nvPr/>
        </p:nvSpPr>
        <p:spPr>
          <a:xfrm rot="16200000">
            <a:off x="-2861950" y="2967336"/>
            <a:ext cx="6858002"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5400" b="1" dirty="0" smtClean="0">
                <a:ln w="11430"/>
                <a:solidFill>
                  <a:srgbClr val="FF0066"/>
                </a:solidFill>
                <a:effectLst>
                  <a:outerShdw blurRad="50800" dist="39000" dir="5460000" algn="tl">
                    <a:srgbClr val="000000">
                      <a:alpha val="38000"/>
                    </a:srgbClr>
                  </a:outerShdw>
                </a:effectLst>
              </a:rPr>
              <a:t>Multi-Choice Quiz 3</a:t>
            </a:r>
            <a:endParaRPr lang="en-US" sz="5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765838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51082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502276"/>
            <a:ext cx="4803820" cy="288486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t>Social Support</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4" name="Rectangle 3"/>
          <p:cNvSpPr/>
          <p:nvPr/>
        </p:nvSpPr>
        <p:spPr>
          <a:xfrm>
            <a:off x="154546" y="3719848"/>
            <a:ext cx="4803820" cy="28848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Locus of control</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5" name="Rectangle 4"/>
          <p:cNvSpPr/>
          <p:nvPr/>
        </p:nvSpPr>
        <p:spPr>
          <a:xfrm>
            <a:off x="5095739" y="502276"/>
            <a:ext cx="3402170" cy="28848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Evaluation</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6" name="Rectangle 5"/>
          <p:cNvSpPr/>
          <p:nvPr/>
        </p:nvSpPr>
        <p:spPr>
          <a:xfrm>
            <a:off x="8635283" y="502276"/>
            <a:ext cx="3402170" cy="28848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Evaluation</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7" name="Rectangle 6"/>
          <p:cNvSpPr/>
          <p:nvPr/>
        </p:nvSpPr>
        <p:spPr>
          <a:xfrm>
            <a:off x="5095739" y="3719848"/>
            <a:ext cx="3402170" cy="288486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Evaluation</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8" name="Rectangle 7"/>
          <p:cNvSpPr/>
          <p:nvPr/>
        </p:nvSpPr>
        <p:spPr>
          <a:xfrm>
            <a:off x="8635283" y="3719848"/>
            <a:ext cx="3402170" cy="288486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Evaluation</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9" name="Rectangle 8"/>
          <p:cNvSpPr/>
          <p:nvPr/>
        </p:nvSpPr>
        <p:spPr>
          <a:xfrm>
            <a:off x="247426" y="22805"/>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Resisting Social influence</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335851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7729" y="437881"/>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dirty="0"/>
              <a:t>No matter how hard I try, some people just don’t like me.</a:t>
            </a:r>
          </a:p>
        </p:txBody>
      </p:sp>
      <p:sp>
        <p:nvSpPr>
          <p:cNvPr id="7" name="Rectangle 6"/>
          <p:cNvSpPr/>
          <p:nvPr/>
        </p:nvSpPr>
        <p:spPr>
          <a:xfrm>
            <a:off x="347727" y="1246156"/>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dirty="0"/>
              <a:t>I am superstitious. </a:t>
            </a:r>
          </a:p>
        </p:txBody>
      </p:sp>
      <p:sp>
        <p:nvSpPr>
          <p:cNvPr id="8" name="Rectangle 7"/>
          <p:cNvSpPr/>
          <p:nvPr/>
        </p:nvSpPr>
        <p:spPr>
          <a:xfrm>
            <a:off x="347727" y="2054431"/>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dirty="0"/>
              <a:t>What happens to me in life is my own doing. </a:t>
            </a:r>
          </a:p>
        </p:txBody>
      </p:sp>
      <p:sp>
        <p:nvSpPr>
          <p:cNvPr id="9" name="Rectangle 8"/>
          <p:cNvSpPr/>
          <p:nvPr/>
        </p:nvSpPr>
        <p:spPr>
          <a:xfrm>
            <a:off x="347727" y="2862706"/>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dirty="0"/>
              <a:t>Being successful in life means being in the right place at the right time or knowing the right people. </a:t>
            </a:r>
          </a:p>
        </p:txBody>
      </p:sp>
      <p:sp>
        <p:nvSpPr>
          <p:cNvPr id="14" name="Rectangle 13"/>
          <p:cNvSpPr/>
          <p:nvPr/>
        </p:nvSpPr>
        <p:spPr>
          <a:xfrm>
            <a:off x="347727" y="3670981"/>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dirty="0"/>
              <a:t>In the long run, people get the respect they deserve. </a:t>
            </a:r>
          </a:p>
        </p:txBody>
      </p:sp>
      <p:sp>
        <p:nvSpPr>
          <p:cNvPr id="15" name="Rectangle 14"/>
          <p:cNvSpPr/>
          <p:nvPr/>
        </p:nvSpPr>
        <p:spPr>
          <a:xfrm>
            <a:off x="347725" y="4479256"/>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dirty="0"/>
              <a:t>Many of the unfortunate things that happen to people in life are due to bad luck. </a:t>
            </a:r>
          </a:p>
        </p:txBody>
      </p:sp>
      <p:sp>
        <p:nvSpPr>
          <p:cNvPr id="16" name="Rectangle 15"/>
          <p:cNvSpPr/>
          <p:nvPr/>
        </p:nvSpPr>
        <p:spPr>
          <a:xfrm>
            <a:off x="347725" y="5287531"/>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dirty="0"/>
              <a:t>There is a direct link between how hard I study and how well I do. </a:t>
            </a:r>
          </a:p>
        </p:txBody>
      </p:sp>
      <p:sp>
        <p:nvSpPr>
          <p:cNvPr id="17" name="Rectangle 16"/>
          <p:cNvSpPr/>
          <p:nvPr/>
        </p:nvSpPr>
        <p:spPr>
          <a:xfrm>
            <a:off x="347725" y="6095806"/>
            <a:ext cx="3515933" cy="68387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dirty="0"/>
              <a:t>People are lonely in life because they don’t try to make friends. </a:t>
            </a:r>
          </a:p>
        </p:txBody>
      </p:sp>
      <p:sp>
        <p:nvSpPr>
          <p:cNvPr id="18" name="Rectangle 17"/>
          <p:cNvSpPr/>
          <p:nvPr/>
        </p:nvSpPr>
        <p:spPr>
          <a:xfrm>
            <a:off x="3977425" y="437881"/>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9" name="Rectangle 18"/>
          <p:cNvSpPr/>
          <p:nvPr/>
        </p:nvSpPr>
        <p:spPr>
          <a:xfrm>
            <a:off x="3977423" y="1246156"/>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0" name="Rectangle 19"/>
          <p:cNvSpPr/>
          <p:nvPr/>
        </p:nvSpPr>
        <p:spPr>
          <a:xfrm>
            <a:off x="3977423" y="2054431"/>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1" name="Rectangle 20"/>
          <p:cNvSpPr/>
          <p:nvPr/>
        </p:nvSpPr>
        <p:spPr>
          <a:xfrm>
            <a:off x="3977423" y="2862706"/>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2" name="Rectangle 21"/>
          <p:cNvSpPr/>
          <p:nvPr/>
        </p:nvSpPr>
        <p:spPr>
          <a:xfrm>
            <a:off x="3977423" y="3670981"/>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3" name="Rectangle 22"/>
          <p:cNvSpPr/>
          <p:nvPr/>
        </p:nvSpPr>
        <p:spPr>
          <a:xfrm>
            <a:off x="3977421" y="4479256"/>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4" name="Rectangle 23"/>
          <p:cNvSpPr/>
          <p:nvPr/>
        </p:nvSpPr>
        <p:spPr>
          <a:xfrm>
            <a:off x="3977421" y="5287531"/>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5" name="Rectangle 24"/>
          <p:cNvSpPr/>
          <p:nvPr/>
        </p:nvSpPr>
        <p:spPr>
          <a:xfrm>
            <a:off x="3977421" y="6095806"/>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6" name="Rectangle 25"/>
          <p:cNvSpPr/>
          <p:nvPr/>
        </p:nvSpPr>
        <p:spPr>
          <a:xfrm>
            <a:off x="6787166" y="437881"/>
            <a:ext cx="5074276" cy="149214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State whether the statements indicate somebody with an internal locus of control or an external locus of control.</a:t>
            </a:r>
          </a:p>
          <a:p>
            <a:pPr algn="ctr"/>
            <a:endParaRPr lang="en-GB" dirty="0"/>
          </a:p>
          <a:p>
            <a:pPr algn="ctr"/>
            <a:r>
              <a:rPr lang="en-GB" dirty="0" smtClean="0"/>
              <a:t>Once completed, match the statements below.</a:t>
            </a:r>
            <a:endParaRPr lang="en-GB" dirty="0"/>
          </a:p>
        </p:txBody>
      </p:sp>
      <p:sp>
        <p:nvSpPr>
          <p:cNvPr id="27" name="Rectangle 26"/>
          <p:cNvSpPr/>
          <p:nvPr/>
        </p:nvSpPr>
        <p:spPr>
          <a:xfrm>
            <a:off x="6787167" y="2051545"/>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Locus of control is</a:t>
            </a:r>
            <a:endParaRPr lang="en-GB" sz="1400" dirty="0"/>
          </a:p>
        </p:txBody>
      </p:sp>
      <p:sp>
        <p:nvSpPr>
          <p:cNvPr id="28" name="Rectangle 27"/>
          <p:cNvSpPr/>
          <p:nvPr/>
        </p:nvSpPr>
        <p:spPr>
          <a:xfrm>
            <a:off x="6787166" y="2863417"/>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Social support is</a:t>
            </a:r>
            <a:endParaRPr lang="en-GB" sz="1400" dirty="0"/>
          </a:p>
        </p:txBody>
      </p:sp>
      <p:sp>
        <p:nvSpPr>
          <p:cNvPr id="29" name="Rectangle 28"/>
          <p:cNvSpPr/>
          <p:nvPr/>
        </p:nvSpPr>
        <p:spPr>
          <a:xfrm>
            <a:off x="6787167" y="3670281"/>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People with a strong internal locus of control</a:t>
            </a:r>
            <a:endParaRPr lang="en-GB" sz="1400" dirty="0"/>
          </a:p>
        </p:txBody>
      </p:sp>
      <p:sp>
        <p:nvSpPr>
          <p:cNvPr id="30" name="Rectangle 29"/>
          <p:cNvSpPr/>
          <p:nvPr/>
        </p:nvSpPr>
        <p:spPr>
          <a:xfrm>
            <a:off x="6787166" y="4482153"/>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People with a strong external locus of control</a:t>
            </a:r>
            <a:endParaRPr lang="en-GB" sz="1400" dirty="0"/>
          </a:p>
        </p:txBody>
      </p:sp>
      <p:sp>
        <p:nvSpPr>
          <p:cNvPr id="31" name="Rectangle 30"/>
          <p:cNvSpPr/>
          <p:nvPr/>
        </p:nvSpPr>
        <p:spPr>
          <a:xfrm>
            <a:off x="6787167" y="5283934"/>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Defiant peers</a:t>
            </a:r>
            <a:endParaRPr lang="en-GB" sz="1400" dirty="0"/>
          </a:p>
        </p:txBody>
      </p:sp>
      <p:sp>
        <p:nvSpPr>
          <p:cNvPr id="32" name="Rectangle 31"/>
          <p:cNvSpPr/>
          <p:nvPr/>
        </p:nvSpPr>
        <p:spPr>
          <a:xfrm>
            <a:off x="6787166" y="6095806"/>
            <a:ext cx="2037009" cy="68387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In conformity, an important aspect of social support is</a:t>
            </a:r>
            <a:endParaRPr lang="en-GB" sz="1400" dirty="0"/>
          </a:p>
        </p:txBody>
      </p:sp>
      <p:sp>
        <p:nvSpPr>
          <p:cNvPr id="33" name="Rectangle 32"/>
          <p:cNvSpPr/>
          <p:nvPr/>
        </p:nvSpPr>
        <p:spPr>
          <a:xfrm>
            <a:off x="9038824" y="2051545"/>
            <a:ext cx="2822618" cy="68387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The perception that a person has assistance available from other people</a:t>
            </a:r>
            <a:endParaRPr lang="en-GB" sz="1400" dirty="0"/>
          </a:p>
        </p:txBody>
      </p:sp>
      <p:sp>
        <p:nvSpPr>
          <p:cNvPr id="34" name="Rectangle 33"/>
          <p:cNvSpPr/>
          <p:nvPr/>
        </p:nvSpPr>
        <p:spPr>
          <a:xfrm>
            <a:off x="9038823" y="2863417"/>
            <a:ext cx="2822618" cy="68387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Believe that what happens to them is determined by things such as luck</a:t>
            </a:r>
            <a:endParaRPr lang="en-GB" sz="1400" dirty="0"/>
          </a:p>
        </p:txBody>
      </p:sp>
      <p:sp>
        <p:nvSpPr>
          <p:cNvPr id="35" name="Rectangle 34"/>
          <p:cNvSpPr/>
          <p:nvPr/>
        </p:nvSpPr>
        <p:spPr>
          <a:xfrm>
            <a:off x="9038824" y="3670281"/>
            <a:ext cx="2822618" cy="68387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That it breaks the unanimity of the majority</a:t>
            </a:r>
            <a:endParaRPr lang="en-GB" sz="1400" dirty="0"/>
          </a:p>
        </p:txBody>
      </p:sp>
      <p:sp>
        <p:nvSpPr>
          <p:cNvPr id="36" name="Rectangle 35"/>
          <p:cNvSpPr/>
          <p:nvPr/>
        </p:nvSpPr>
        <p:spPr>
          <a:xfrm>
            <a:off x="9038823" y="4482153"/>
            <a:ext cx="2822618" cy="68387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A person’s perception of personal control of their own behaviour</a:t>
            </a:r>
            <a:endParaRPr lang="en-GB" sz="1400" dirty="0"/>
          </a:p>
        </p:txBody>
      </p:sp>
      <p:sp>
        <p:nvSpPr>
          <p:cNvPr id="37" name="Rectangle 36"/>
          <p:cNvSpPr/>
          <p:nvPr/>
        </p:nvSpPr>
        <p:spPr>
          <a:xfrm>
            <a:off x="9038824" y="5283934"/>
            <a:ext cx="2822618" cy="68387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Believe that what happens to them is a result of their own ability</a:t>
            </a:r>
            <a:endParaRPr lang="en-GB" sz="1400" dirty="0"/>
          </a:p>
        </p:txBody>
      </p:sp>
      <p:sp>
        <p:nvSpPr>
          <p:cNvPr id="38" name="Rectangle 37"/>
          <p:cNvSpPr/>
          <p:nvPr/>
        </p:nvSpPr>
        <p:spPr>
          <a:xfrm>
            <a:off x="9038823" y="6095806"/>
            <a:ext cx="2822618" cy="68387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smtClean="0"/>
              <a:t>Enable us to remove ourselves from situations where we are expected to obey</a:t>
            </a:r>
            <a:endParaRPr lang="en-GB" sz="1400" dirty="0"/>
          </a:p>
        </p:txBody>
      </p:sp>
      <p:sp>
        <p:nvSpPr>
          <p:cNvPr id="39" name="Rectangle 38"/>
          <p:cNvSpPr/>
          <p:nvPr/>
        </p:nvSpPr>
        <p:spPr>
          <a:xfrm>
            <a:off x="247426" y="22805"/>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Locus of Control</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32239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481848" y="1983346"/>
            <a:ext cx="2743200" cy="264016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MINORITY INFLUENCE (AND MOSCOVICI)</a:t>
            </a:r>
            <a:endParaRPr lang="en-GB" dirty="0"/>
          </a:p>
        </p:txBody>
      </p:sp>
    </p:spTree>
    <p:extLst>
      <p:ext uri="{BB962C8B-B14F-4D97-AF65-F5344CB8AC3E}">
        <p14:creationId xmlns:p14="http://schemas.microsoft.com/office/powerpoint/2010/main" val="698016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37262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5003" y="1081825"/>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CONFLICT IN THE MINDS OF THE MAJORITY. CONFLICT IS MORE LIKELY IF</a:t>
            </a:r>
            <a:endParaRPr lang="en-GB" dirty="0">
              <a:effectLst/>
              <a:latin typeface="Calibri" panose="020F0502020204030204" pitchFamily="34" charset="0"/>
              <a:ea typeface="Times New Roman" panose="02020603050405020304" pitchFamily="18" charset="0"/>
            </a:endParaRPr>
          </a:p>
        </p:txBody>
      </p:sp>
      <p:sp>
        <p:nvSpPr>
          <p:cNvPr id="4" name="Rectangle 3"/>
          <p:cNvSpPr/>
          <p:nvPr/>
        </p:nvSpPr>
        <p:spPr>
          <a:xfrm>
            <a:off x="425003" y="2518077"/>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THE AUGMENTATION PRINCIPLE. THE MAJORITY ARE FORCED TO EXAMINE THE MINORITY MESSAGE, AND MAY</a:t>
            </a:r>
            <a:endParaRPr lang="en-GB" dirty="0">
              <a:effectLst/>
              <a:latin typeface="Calibri" panose="020F0502020204030204" pitchFamily="34" charset="0"/>
              <a:ea typeface="Times New Roman" panose="02020603050405020304" pitchFamily="18" charset="0"/>
            </a:endParaRPr>
          </a:p>
        </p:txBody>
      </p:sp>
      <p:sp>
        <p:nvSpPr>
          <p:cNvPr id="5" name="Rectangle 4"/>
          <p:cNvSpPr/>
          <p:nvPr/>
        </p:nvSpPr>
        <p:spPr>
          <a:xfrm>
            <a:off x="425003" y="3954328"/>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THIS IS CALLED SOCIAL CRYPTOAMNESIA (PEREZ ET AL, 1995).</a:t>
            </a:r>
            <a:endParaRPr lang="en-GB" dirty="0">
              <a:effectLst/>
              <a:latin typeface="Calibri" panose="020F0502020204030204" pitchFamily="34" charset="0"/>
              <a:ea typeface="Times New Roman" panose="02020603050405020304" pitchFamily="18" charset="0"/>
            </a:endParaRPr>
          </a:p>
        </p:txBody>
      </p:sp>
      <p:sp>
        <p:nvSpPr>
          <p:cNvPr id="6" name="Rectangle 5"/>
          <p:cNvSpPr/>
          <p:nvPr/>
        </p:nvSpPr>
        <p:spPr>
          <a:xfrm>
            <a:off x="425003" y="5390579"/>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THE MINORITY ARE CONSISTENT, FLEXIBLE, COMMITTED AND HAVE MADE SACRIFICES KNOWN AS</a:t>
            </a:r>
            <a:endParaRPr lang="en-GB" dirty="0">
              <a:effectLst/>
              <a:latin typeface="Calibri" panose="020F0502020204030204" pitchFamily="34" charset="0"/>
              <a:ea typeface="Times New Roman" panose="02020603050405020304" pitchFamily="18" charset="0"/>
            </a:endParaRPr>
          </a:p>
        </p:txBody>
      </p:sp>
      <p:sp>
        <p:nvSpPr>
          <p:cNvPr id="7" name="Rectangle 6"/>
          <p:cNvSpPr/>
          <p:nvPr/>
        </p:nvSpPr>
        <p:spPr>
          <a:xfrm>
            <a:off x="4028945" y="1081825"/>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INTERNALISE IT. THE MESSAGE IS THEN PASSED ON TO MANY OTHER MAJORITY MEMBERS THROUGH THE</a:t>
            </a:r>
            <a:endParaRPr lang="en-GB" dirty="0">
              <a:effectLst/>
              <a:latin typeface="Calibri" panose="020F0502020204030204" pitchFamily="34" charset="0"/>
              <a:ea typeface="Times New Roman" panose="02020603050405020304" pitchFamily="18" charset="0"/>
            </a:endParaRPr>
          </a:p>
        </p:txBody>
      </p:sp>
      <p:sp>
        <p:nvSpPr>
          <p:cNvPr id="8" name="Rectangle 7"/>
          <p:cNvSpPr/>
          <p:nvPr/>
        </p:nvSpPr>
        <p:spPr>
          <a:xfrm>
            <a:off x="4028945" y="2518077"/>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WHEN A MINORITY HAS AN EFFECTIVE MESSAGE, IT CREATES</a:t>
            </a:r>
            <a:endParaRPr lang="en-GB" dirty="0">
              <a:effectLst/>
              <a:latin typeface="Calibri" panose="020F0502020204030204" pitchFamily="34" charset="0"/>
              <a:ea typeface="Times New Roman" panose="02020603050405020304" pitchFamily="18" charset="0"/>
            </a:endParaRPr>
          </a:p>
        </p:txBody>
      </p:sp>
      <p:sp>
        <p:nvSpPr>
          <p:cNvPr id="9" name="Rectangle 8"/>
          <p:cNvSpPr/>
          <p:nvPr/>
        </p:nvSpPr>
        <p:spPr>
          <a:xfrm>
            <a:off x="4028945" y="3954328"/>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dirty="0" smtClean="0">
                <a:effectLst/>
              </a:rPr>
              <a:t>   THE SOURCE OF THE MESSAGE IS FORGOTTEN AND ALL THAT REMAINS IS THE NEW SOCIAL NORM.</a:t>
            </a:r>
            <a:endParaRPr lang="en-GB" dirty="0">
              <a:effectLst/>
              <a:latin typeface="Calibri" panose="020F0502020204030204" pitchFamily="34" charset="0"/>
              <a:ea typeface="Times New Roman" panose="02020603050405020304" pitchFamily="18" charset="0"/>
            </a:endParaRPr>
          </a:p>
        </p:txBody>
      </p:sp>
      <p:sp>
        <p:nvSpPr>
          <p:cNvPr id="10" name="Rectangle 9"/>
          <p:cNvSpPr/>
          <p:nvPr/>
        </p:nvSpPr>
        <p:spPr>
          <a:xfrm>
            <a:off x="4028945" y="5390579"/>
            <a:ext cx="3155324" cy="118485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lnSpc>
                <a:spcPts val="1800"/>
              </a:lnSpc>
              <a:spcAft>
                <a:spcPts val="1200"/>
              </a:spcAft>
            </a:pPr>
            <a:r>
              <a:rPr lang="en-GB" smtClean="0">
                <a:effectLst/>
              </a:rPr>
              <a:t>SNOWBALL EFFECT UNTIL THE MINORITY BECOMES THE MAJORITY. IN TIME,</a:t>
            </a:r>
            <a:endParaRPr lang="en-GB" dirty="0">
              <a:effectLst/>
              <a:latin typeface="Calibri" panose="020F0502020204030204" pitchFamily="34" charset="0"/>
              <a:ea typeface="Times New Roman" panose="02020603050405020304" pitchFamily="18" charset="0"/>
            </a:endParaRPr>
          </a:p>
        </p:txBody>
      </p:sp>
      <p:sp>
        <p:nvSpPr>
          <p:cNvPr id="11" name="Oval 10"/>
          <p:cNvSpPr/>
          <p:nvPr/>
        </p:nvSpPr>
        <p:spPr>
          <a:xfrm>
            <a:off x="206062" y="721217"/>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2" name="Oval 11"/>
          <p:cNvSpPr/>
          <p:nvPr/>
        </p:nvSpPr>
        <p:spPr>
          <a:xfrm>
            <a:off x="135228" y="2337515"/>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3" name="Oval 12"/>
          <p:cNvSpPr/>
          <p:nvPr/>
        </p:nvSpPr>
        <p:spPr>
          <a:xfrm>
            <a:off x="135228" y="3748009"/>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4" name="Oval 13"/>
          <p:cNvSpPr/>
          <p:nvPr/>
        </p:nvSpPr>
        <p:spPr>
          <a:xfrm>
            <a:off x="135228" y="5158503"/>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5" name="Oval 14"/>
          <p:cNvSpPr/>
          <p:nvPr/>
        </p:nvSpPr>
        <p:spPr>
          <a:xfrm>
            <a:off x="3799271" y="721217"/>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6" name="Oval 15"/>
          <p:cNvSpPr/>
          <p:nvPr/>
        </p:nvSpPr>
        <p:spPr>
          <a:xfrm>
            <a:off x="3799270" y="2337515"/>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7" name="Oval 16"/>
          <p:cNvSpPr/>
          <p:nvPr/>
        </p:nvSpPr>
        <p:spPr>
          <a:xfrm>
            <a:off x="3799269" y="3748009"/>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8" name="Oval 17"/>
          <p:cNvSpPr/>
          <p:nvPr/>
        </p:nvSpPr>
        <p:spPr>
          <a:xfrm>
            <a:off x="3799268" y="5161851"/>
            <a:ext cx="579549" cy="57954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graphicFrame>
        <p:nvGraphicFramePr>
          <p:cNvPr id="19" name="Table 18"/>
          <p:cNvGraphicFramePr>
            <a:graphicFrameLocks noGrp="1"/>
          </p:cNvGraphicFramePr>
          <p:nvPr>
            <p:extLst>
              <p:ext uri="{D42A27DB-BD31-4B8C-83A1-F6EECF244321}">
                <p14:modId xmlns:p14="http://schemas.microsoft.com/office/powerpoint/2010/main" val="187324209"/>
              </p:ext>
            </p:extLst>
          </p:nvPr>
        </p:nvGraphicFramePr>
        <p:xfrm>
          <a:off x="7632885" y="232700"/>
          <a:ext cx="4410998" cy="5133144"/>
        </p:xfrm>
        <a:graphic>
          <a:graphicData uri="http://schemas.openxmlformats.org/drawingml/2006/table">
            <a:tbl>
              <a:tblPr firstRow="1" firstCol="1" bandRow="1">
                <a:tableStyleId>{10A1B5D5-9B99-4C35-A422-299274C87663}</a:tableStyleId>
              </a:tblPr>
              <a:tblGrid>
                <a:gridCol w="2205499"/>
                <a:gridCol w="2205499"/>
              </a:tblGrid>
              <a:tr h="390311">
                <a:tc>
                  <a:txBody>
                    <a:bodyPr/>
                    <a:lstStyle/>
                    <a:p>
                      <a:pPr algn="ctr">
                        <a:lnSpc>
                          <a:spcPct val="107000"/>
                        </a:lnSpc>
                        <a:spcAft>
                          <a:spcPts val="0"/>
                        </a:spcAft>
                      </a:pPr>
                      <a:r>
                        <a:rPr lang="en-GB" sz="800" dirty="0">
                          <a:effectLst/>
                        </a:rPr>
                        <a:t> </a:t>
                      </a:r>
                    </a:p>
                    <a:p>
                      <a:pPr algn="ctr">
                        <a:lnSpc>
                          <a:spcPct val="107000"/>
                        </a:lnSpc>
                        <a:spcAft>
                          <a:spcPts val="0"/>
                        </a:spcAft>
                      </a:pPr>
                      <a:r>
                        <a:rPr lang="en-GB" sz="800" dirty="0">
                          <a:effectLst/>
                        </a:rPr>
                        <a:t>The behavioural style of the suffragettes</a:t>
                      </a:r>
                    </a:p>
                    <a:p>
                      <a:pPr algn="ctr">
                        <a:lnSpc>
                          <a:spcPct val="1070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gn="ctr">
                        <a:lnSpc>
                          <a:spcPct val="107000"/>
                        </a:lnSpc>
                        <a:spcAft>
                          <a:spcPts val="0"/>
                        </a:spcAft>
                      </a:pPr>
                      <a:r>
                        <a:rPr lang="en-GB" sz="800" dirty="0">
                          <a:effectLst/>
                        </a:rPr>
                        <a:t> </a:t>
                      </a:r>
                    </a:p>
                    <a:p>
                      <a:pPr algn="ctr">
                        <a:lnSpc>
                          <a:spcPct val="107000"/>
                        </a:lnSpc>
                        <a:spcAft>
                          <a:spcPts val="0"/>
                        </a:spcAft>
                      </a:pPr>
                      <a:r>
                        <a:rPr lang="en-GB" sz="800" dirty="0">
                          <a:effectLst/>
                        </a:rPr>
                        <a:t>Keyword</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565021">
                <a:tc>
                  <a:txBody>
                    <a:bodyPr/>
                    <a:lstStyle/>
                    <a:p>
                      <a:pPr>
                        <a:lnSpc>
                          <a:spcPct val="107000"/>
                        </a:lnSpc>
                        <a:spcAft>
                          <a:spcPts val="0"/>
                        </a:spcAft>
                      </a:pPr>
                      <a:r>
                        <a:rPr lang="en-GB" sz="800" dirty="0">
                          <a:effectLst/>
                        </a:rPr>
                        <a:t>The suffragettes used a variety of educational, political and militant tactics to highlight the fact that women were denied the same political right as men.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847532">
                <a:tc>
                  <a:txBody>
                    <a:bodyPr/>
                    <a:lstStyle/>
                    <a:p>
                      <a:pPr>
                        <a:lnSpc>
                          <a:spcPct val="107000"/>
                        </a:lnSpc>
                        <a:spcAft>
                          <a:spcPts val="0"/>
                        </a:spcAft>
                      </a:pPr>
                      <a:r>
                        <a:rPr lang="en-GB" sz="800" dirty="0">
                          <a:effectLst/>
                        </a:rPr>
                        <a:t>The suffragettes advocated a different political voting arrangement to that already in place. This created a ………… in the minds of the majority. Some of which dismissed the suffragettes as trouble makers, but others moved towards the suffragette position.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565021">
                <a:tc>
                  <a:txBody>
                    <a:bodyPr/>
                    <a:lstStyle/>
                    <a:p>
                      <a:pPr>
                        <a:lnSpc>
                          <a:spcPct val="107000"/>
                        </a:lnSpc>
                        <a:spcAft>
                          <a:spcPts val="0"/>
                        </a:spcAft>
                      </a:pPr>
                      <a:r>
                        <a:rPr lang="en-GB" sz="800" dirty="0">
                          <a:effectLst/>
                        </a:rPr>
                        <a:t>Those that moved to the suffragette position would have experienced a particular type of social influence where they genuinely believe that the suffragettes were right in what they were saying.</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565021">
                <a:tc>
                  <a:txBody>
                    <a:bodyPr/>
                    <a:lstStyle/>
                    <a:p>
                      <a:pPr>
                        <a:lnSpc>
                          <a:spcPct val="107000"/>
                        </a:lnSpc>
                        <a:spcAft>
                          <a:spcPts val="0"/>
                        </a:spcAft>
                      </a:pPr>
                      <a:r>
                        <a:rPr lang="en-GB" sz="800" dirty="0">
                          <a:effectLst/>
                        </a:rPr>
                        <a:t>The suffragettes did not change their position, regardless of the attitudes around them. Moscovici argued that this is a key factor in the success of a minority influence.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565021">
                <a:tc>
                  <a:txBody>
                    <a:bodyPr/>
                    <a:lstStyle/>
                    <a:p>
                      <a:pPr>
                        <a:lnSpc>
                          <a:spcPct val="107000"/>
                        </a:lnSpc>
                        <a:spcAft>
                          <a:spcPts val="0"/>
                        </a:spcAft>
                      </a:pPr>
                      <a:r>
                        <a:rPr lang="en-GB" sz="800" dirty="0">
                          <a:effectLst/>
                        </a:rPr>
                        <a:t>The suffragettes were willing to suffer to make their point heard e.g. risking imprisonment or even death from hunger strikes. This meant that they were taken more seriously by the majority.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847532">
                <a:tc>
                  <a:txBody>
                    <a:bodyPr/>
                    <a:lstStyle/>
                    <a:p>
                      <a:pPr>
                        <a:lnSpc>
                          <a:spcPct val="107000"/>
                        </a:lnSpc>
                        <a:spcAft>
                          <a:spcPts val="0"/>
                        </a:spcAft>
                      </a:pPr>
                      <a:r>
                        <a:rPr lang="en-GB" sz="800" dirty="0">
                          <a:effectLst/>
                        </a:rPr>
                        <a:t>Initially only small numbers moved to adopting the suffragette’s point of view but increasingly more and more people accepted their point of view. Eventually it became the point of view held by the majority and could no longer be ignored. Women were eventually given the vote in 1918.</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r h="706276">
                <a:tc>
                  <a:txBody>
                    <a:bodyPr/>
                    <a:lstStyle/>
                    <a:p>
                      <a:pPr>
                        <a:lnSpc>
                          <a:spcPct val="107000"/>
                        </a:lnSpc>
                        <a:spcAft>
                          <a:spcPts val="0"/>
                        </a:spcAft>
                      </a:pPr>
                      <a:r>
                        <a:rPr lang="en-GB" sz="800" dirty="0">
                          <a:effectLst/>
                        </a:rPr>
                        <a:t>Very few women who vote in the UK consciously thank the Suffragettes for the fact that they can vote, rather women voting is now a normal and expected part of society. There has been forgetting of the source of social change.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c>
                  <a:txBody>
                    <a:bodyPr/>
                    <a:lstStyle/>
                    <a:p>
                      <a:pPr>
                        <a:lnSpc>
                          <a:spcPct val="1070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228" marR="48228" marT="0" marB="0"/>
                </a:tc>
              </a:tr>
            </a:tbl>
          </a:graphicData>
        </a:graphic>
      </p:graphicFrame>
      <p:sp>
        <p:nvSpPr>
          <p:cNvPr id="20" name="Rectangle 19"/>
          <p:cNvSpPr/>
          <p:nvPr/>
        </p:nvSpPr>
        <p:spPr>
          <a:xfrm>
            <a:off x="7632886" y="5441838"/>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CONSISTENCY</a:t>
            </a:r>
            <a:endParaRPr lang="en-GB" sz="1200" dirty="0"/>
          </a:p>
        </p:txBody>
      </p:sp>
      <p:sp>
        <p:nvSpPr>
          <p:cNvPr id="22" name="Rectangle 21"/>
          <p:cNvSpPr/>
          <p:nvPr/>
        </p:nvSpPr>
        <p:spPr>
          <a:xfrm>
            <a:off x="9134343" y="5441838"/>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AUGMENTATION PRINCIPLE</a:t>
            </a:r>
            <a:endParaRPr lang="en-GB" sz="1200" dirty="0"/>
          </a:p>
        </p:txBody>
      </p:sp>
      <p:sp>
        <p:nvSpPr>
          <p:cNvPr id="23" name="Rectangle 22"/>
          <p:cNvSpPr/>
          <p:nvPr/>
        </p:nvSpPr>
        <p:spPr>
          <a:xfrm>
            <a:off x="10635801" y="5441838"/>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INFORMATIONAL SOCIAL INFLUENCE</a:t>
            </a:r>
            <a:endParaRPr lang="en-GB" sz="1200" dirty="0"/>
          </a:p>
        </p:txBody>
      </p:sp>
      <p:sp>
        <p:nvSpPr>
          <p:cNvPr id="24" name="Rectangle 23"/>
          <p:cNvSpPr/>
          <p:nvPr/>
        </p:nvSpPr>
        <p:spPr>
          <a:xfrm>
            <a:off x="7632886" y="5895562"/>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DRAW ATTENTION TO CAUSE</a:t>
            </a:r>
            <a:endParaRPr lang="en-GB" sz="1200" dirty="0"/>
          </a:p>
        </p:txBody>
      </p:sp>
      <p:sp>
        <p:nvSpPr>
          <p:cNvPr id="25" name="Rectangle 24"/>
          <p:cNvSpPr/>
          <p:nvPr/>
        </p:nvSpPr>
        <p:spPr>
          <a:xfrm>
            <a:off x="9134343" y="5895562"/>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SNOWBALL EFFECT</a:t>
            </a:r>
            <a:endParaRPr lang="en-GB" sz="1200" dirty="0"/>
          </a:p>
        </p:txBody>
      </p:sp>
      <p:sp>
        <p:nvSpPr>
          <p:cNvPr id="26" name="Rectangle 25"/>
          <p:cNvSpPr/>
          <p:nvPr/>
        </p:nvSpPr>
        <p:spPr>
          <a:xfrm>
            <a:off x="10635801" y="5895562"/>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THE ROLE OF CONFLICT</a:t>
            </a:r>
            <a:endParaRPr lang="en-GB" sz="1200" dirty="0"/>
          </a:p>
        </p:txBody>
      </p:sp>
      <p:sp>
        <p:nvSpPr>
          <p:cNvPr id="27" name="Rectangle 26"/>
          <p:cNvSpPr/>
          <p:nvPr/>
        </p:nvSpPr>
        <p:spPr>
          <a:xfrm>
            <a:off x="9134343" y="6349286"/>
            <a:ext cx="1408082" cy="3922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SOCIAL CRYPTOAMNESIA</a:t>
            </a:r>
            <a:endParaRPr lang="en-GB" sz="1200" dirty="0"/>
          </a:p>
        </p:txBody>
      </p:sp>
      <p:sp>
        <p:nvSpPr>
          <p:cNvPr id="28" name="Rectangle 27"/>
          <p:cNvSpPr/>
          <p:nvPr/>
        </p:nvSpPr>
        <p:spPr>
          <a:xfrm>
            <a:off x="247426" y="22805"/>
            <a:ext cx="738545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Social Influence and Social Change</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5995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716274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6371" y="296214"/>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The effects of social support were shown in Asch’s studies when:</a:t>
            </a:r>
            <a:endParaRPr lang="en-GB" sz="1200" dirty="0">
              <a:solidFill>
                <a:schemeClr val="tx1"/>
              </a:solidFill>
            </a:endParaRPr>
          </a:p>
        </p:txBody>
      </p:sp>
      <p:sp>
        <p:nvSpPr>
          <p:cNvPr id="5" name="Rectangle 4"/>
          <p:cNvSpPr/>
          <p:nvPr/>
        </p:nvSpPr>
        <p:spPr>
          <a:xfrm>
            <a:off x="1236370" y="734096"/>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sz="1100" dirty="0" smtClean="0"/>
              <a:t>The size of the majority was increased from 2 to 14</a:t>
            </a:r>
          </a:p>
          <a:p>
            <a:pPr marL="342900" indent="-342900" algn="ctr">
              <a:buAutoNum type="alphaLcParenR"/>
            </a:pPr>
            <a:r>
              <a:rPr lang="en-GB" sz="1100" dirty="0" smtClean="0"/>
              <a:t>The task was more difficult because the lines were closer</a:t>
            </a:r>
          </a:p>
          <a:p>
            <a:pPr marL="342900" indent="-342900" algn="ctr">
              <a:buAutoNum type="alphaLcParenR"/>
            </a:pPr>
            <a:r>
              <a:rPr lang="en-GB" sz="1100" dirty="0" smtClean="0"/>
              <a:t>The </a:t>
            </a:r>
            <a:r>
              <a:rPr lang="en-GB" sz="1100" dirty="0"/>
              <a:t>P</a:t>
            </a:r>
            <a:r>
              <a:rPr lang="en-GB" sz="1100" dirty="0" smtClean="0"/>
              <a:t>s wrote their answers down rather than stating them aloud</a:t>
            </a:r>
          </a:p>
          <a:p>
            <a:pPr marL="342900" indent="-342900" algn="ctr">
              <a:buAutoNum type="alphaLcParenR"/>
            </a:pPr>
            <a:r>
              <a:rPr lang="en-GB" sz="1100" dirty="0" smtClean="0"/>
              <a:t>A dissenter gave the correct answer all the time</a:t>
            </a:r>
            <a:endParaRPr lang="en-GB" sz="1100" dirty="0"/>
          </a:p>
        </p:txBody>
      </p:sp>
      <p:sp>
        <p:nvSpPr>
          <p:cNvPr id="6" name="Rectangle 5"/>
          <p:cNvSpPr/>
          <p:nvPr/>
        </p:nvSpPr>
        <p:spPr>
          <a:xfrm>
            <a:off x="3887273" y="296214"/>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dirty="0" smtClean="0"/>
              <a:t>Social support helps people to resist social influence because:</a:t>
            </a:r>
            <a:endParaRPr lang="en-GB" sz="1400" dirty="0"/>
          </a:p>
        </p:txBody>
      </p:sp>
      <p:sp>
        <p:nvSpPr>
          <p:cNvPr id="7" name="Rectangle 6"/>
          <p:cNvSpPr/>
          <p:nvPr/>
        </p:nvSpPr>
        <p:spPr>
          <a:xfrm>
            <a:off x="3887272" y="734096"/>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sz="1200" dirty="0" smtClean="0"/>
              <a:t>It breaks the unanimity of the majority</a:t>
            </a:r>
          </a:p>
          <a:p>
            <a:pPr marL="342900" indent="-342900" algn="ctr">
              <a:buAutoNum type="alphaLcParenR"/>
            </a:pPr>
            <a:r>
              <a:rPr lang="en-GB" sz="1200" dirty="0" smtClean="0"/>
              <a:t>It provides a model of disobedience to be followed</a:t>
            </a:r>
          </a:p>
          <a:p>
            <a:pPr marL="342900" indent="-342900" algn="ctr">
              <a:buAutoNum type="alphaLcParenR"/>
            </a:pPr>
            <a:r>
              <a:rPr lang="en-GB" sz="1200" dirty="0" smtClean="0"/>
              <a:t>It frees people to act according to their consciences</a:t>
            </a:r>
          </a:p>
          <a:p>
            <a:pPr marL="342900" indent="-342900" algn="ctr">
              <a:buAutoNum type="alphaLcParenR"/>
            </a:pPr>
            <a:r>
              <a:rPr lang="en-GB" sz="1200" dirty="0" smtClean="0"/>
              <a:t>All of the above</a:t>
            </a:r>
            <a:endParaRPr lang="en-GB" sz="1200" dirty="0"/>
          </a:p>
        </p:txBody>
      </p:sp>
      <p:sp>
        <p:nvSpPr>
          <p:cNvPr id="8" name="Rectangle 7"/>
          <p:cNvSpPr/>
          <p:nvPr/>
        </p:nvSpPr>
        <p:spPr>
          <a:xfrm>
            <a:off x="6538174" y="296214"/>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50" dirty="0" smtClean="0">
                <a:solidFill>
                  <a:schemeClr val="tx1"/>
                </a:solidFill>
              </a:rPr>
              <a:t>Which of the following statements about locus of control is the most accurate?</a:t>
            </a:r>
            <a:endParaRPr lang="en-GB" sz="1050" dirty="0">
              <a:solidFill>
                <a:schemeClr val="tx1"/>
              </a:solidFill>
            </a:endParaRPr>
          </a:p>
        </p:txBody>
      </p:sp>
      <p:sp>
        <p:nvSpPr>
          <p:cNvPr id="9" name="Rectangle 8"/>
          <p:cNvSpPr/>
          <p:nvPr/>
        </p:nvSpPr>
        <p:spPr>
          <a:xfrm>
            <a:off x="6538173" y="734096"/>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900" dirty="0" smtClean="0"/>
              <a:t>Everyone is either definitely internal or definitely external</a:t>
            </a:r>
          </a:p>
          <a:p>
            <a:pPr marL="342900" indent="-342900" algn="ctr">
              <a:buAutoNum type="alphaLcParenR"/>
            </a:pPr>
            <a:r>
              <a:rPr lang="en-GB" sz="900" dirty="0" smtClean="0"/>
              <a:t>There is very little difference between moderate internals and moderate externals</a:t>
            </a:r>
          </a:p>
          <a:p>
            <a:pPr marL="342900" indent="-342900" algn="ctr">
              <a:buAutoNum type="alphaLcParenR"/>
            </a:pPr>
            <a:r>
              <a:rPr lang="en-GB" sz="900" dirty="0" smtClean="0"/>
              <a:t>High internals and high externals are at opposite ends of a continuum</a:t>
            </a:r>
          </a:p>
          <a:p>
            <a:pPr marL="342900" indent="-342900" algn="ctr">
              <a:buAutoNum type="alphaLcParenR"/>
            </a:pPr>
            <a:r>
              <a:rPr lang="en-GB" sz="900" dirty="0" smtClean="0"/>
              <a:t>Internals and externals ate very similar in their ability to resist social influence</a:t>
            </a:r>
            <a:endParaRPr lang="en-GB" sz="900" dirty="0"/>
          </a:p>
        </p:txBody>
      </p:sp>
      <p:sp>
        <p:nvSpPr>
          <p:cNvPr id="10" name="Rectangle 9"/>
          <p:cNvSpPr/>
          <p:nvPr/>
        </p:nvSpPr>
        <p:spPr>
          <a:xfrm>
            <a:off x="9189073" y="296214"/>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100" dirty="0" smtClean="0"/>
              <a:t>High internals are more likely to resist social influence than high externals because:</a:t>
            </a:r>
            <a:endParaRPr lang="en-GB" sz="1100" dirty="0"/>
          </a:p>
        </p:txBody>
      </p:sp>
      <p:sp>
        <p:nvSpPr>
          <p:cNvPr id="11" name="Rectangle 10"/>
          <p:cNvSpPr/>
          <p:nvPr/>
        </p:nvSpPr>
        <p:spPr>
          <a:xfrm>
            <a:off x="9189072" y="734096"/>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sz="1050" dirty="0" smtClean="0"/>
              <a:t>They believe that whatever they do makes no real difference</a:t>
            </a:r>
          </a:p>
          <a:p>
            <a:pPr marL="342900" indent="-342900" algn="ctr">
              <a:buAutoNum type="alphaLcParenR"/>
            </a:pPr>
            <a:r>
              <a:rPr lang="en-GB" sz="1050" dirty="0" smtClean="0"/>
              <a:t>They tend to be more self-confident and to take personal responsibility</a:t>
            </a:r>
          </a:p>
          <a:p>
            <a:pPr marL="342900" indent="-342900" algn="ctr">
              <a:buAutoNum type="alphaLcParenR"/>
            </a:pPr>
            <a:r>
              <a:rPr lang="en-GB" sz="1050" dirty="0" smtClean="0"/>
              <a:t>They are less likely to have an authoritarian personality</a:t>
            </a:r>
          </a:p>
          <a:p>
            <a:pPr marL="342900" indent="-342900" algn="ctr">
              <a:buAutoNum type="alphaLcParenR"/>
            </a:pPr>
            <a:r>
              <a:rPr lang="en-GB" sz="1050" dirty="0" smtClean="0"/>
              <a:t>They have a greater need for social approval from others</a:t>
            </a:r>
            <a:endParaRPr lang="en-GB" sz="1050" dirty="0"/>
          </a:p>
        </p:txBody>
      </p:sp>
      <p:sp>
        <p:nvSpPr>
          <p:cNvPr id="12" name="Rectangle 11"/>
          <p:cNvSpPr/>
          <p:nvPr/>
        </p:nvSpPr>
        <p:spPr>
          <a:xfrm>
            <a:off x="1236371" y="4853188"/>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smtClean="0">
                <a:solidFill>
                  <a:schemeClr val="tx1"/>
                </a:solidFill>
              </a:rPr>
              <a:t>Once social change has occurred, its origins are forgotten by the majority in a process called:</a:t>
            </a:r>
            <a:endParaRPr lang="en-GB" sz="1100" dirty="0">
              <a:solidFill>
                <a:schemeClr val="tx1"/>
              </a:solidFill>
            </a:endParaRPr>
          </a:p>
        </p:txBody>
      </p:sp>
      <p:sp>
        <p:nvSpPr>
          <p:cNvPr id="13" name="Rectangle 12"/>
          <p:cNvSpPr/>
          <p:nvPr/>
        </p:nvSpPr>
        <p:spPr>
          <a:xfrm>
            <a:off x="1236370" y="5291070"/>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600" dirty="0" smtClean="0"/>
              <a:t>Social </a:t>
            </a:r>
            <a:r>
              <a:rPr lang="en-GB" sz="1600" dirty="0" err="1" smtClean="0"/>
              <a:t>cryptoamnesia</a:t>
            </a:r>
            <a:endParaRPr lang="en-GB" sz="1600" dirty="0" smtClean="0"/>
          </a:p>
          <a:p>
            <a:pPr marL="342900" indent="-342900" algn="ctr">
              <a:buAutoNum type="alphaLcParenR"/>
            </a:pPr>
            <a:r>
              <a:rPr lang="en-GB" sz="1600" dirty="0" smtClean="0"/>
              <a:t>Flexibility</a:t>
            </a:r>
          </a:p>
          <a:p>
            <a:pPr marL="342900" indent="-342900" algn="ctr">
              <a:buAutoNum type="alphaLcParenR"/>
            </a:pPr>
            <a:r>
              <a:rPr lang="en-GB" sz="1600" dirty="0" smtClean="0"/>
              <a:t>Gradual commitment</a:t>
            </a:r>
          </a:p>
          <a:p>
            <a:pPr marL="342900" indent="-342900" algn="ctr">
              <a:buAutoNum type="alphaLcParenR"/>
            </a:pPr>
            <a:r>
              <a:rPr lang="en-GB" sz="1600" dirty="0" smtClean="0"/>
              <a:t>Internalisation </a:t>
            </a:r>
            <a:endParaRPr lang="en-GB" sz="1600" dirty="0"/>
          </a:p>
        </p:txBody>
      </p:sp>
      <p:sp>
        <p:nvSpPr>
          <p:cNvPr id="14" name="Rectangle 13"/>
          <p:cNvSpPr/>
          <p:nvPr/>
        </p:nvSpPr>
        <p:spPr>
          <a:xfrm>
            <a:off x="3887273" y="4853188"/>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100" dirty="0" smtClean="0"/>
              <a:t>Conformity to a minority view can sometimes create social change through the operation of:</a:t>
            </a:r>
            <a:endParaRPr lang="en-GB" sz="1100" dirty="0"/>
          </a:p>
        </p:txBody>
      </p:sp>
      <p:sp>
        <p:nvSpPr>
          <p:cNvPr id="15" name="Rectangle 14"/>
          <p:cNvSpPr/>
          <p:nvPr/>
        </p:nvSpPr>
        <p:spPr>
          <a:xfrm>
            <a:off x="3887272" y="5291070"/>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dirty="0" smtClean="0"/>
              <a:t>Augmentation</a:t>
            </a:r>
          </a:p>
          <a:p>
            <a:pPr marL="342900" indent="-342900" algn="ctr">
              <a:buAutoNum type="alphaLcParenR"/>
            </a:pPr>
            <a:r>
              <a:rPr lang="en-GB" dirty="0" smtClean="0"/>
              <a:t>The snowball effect</a:t>
            </a:r>
          </a:p>
          <a:p>
            <a:pPr marL="342900" indent="-342900" algn="ctr">
              <a:buAutoNum type="alphaLcParenR"/>
            </a:pPr>
            <a:r>
              <a:rPr lang="en-GB" dirty="0" smtClean="0"/>
              <a:t>Social proof</a:t>
            </a:r>
          </a:p>
          <a:p>
            <a:pPr marL="342900" indent="-342900" algn="ctr">
              <a:buAutoNum type="alphaLcParenR"/>
            </a:pPr>
            <a:r>
              <a:rPr lang="en-GB" dirty="0" smtClean="0"/>
              <a:t>Normative social influence</a:t>
            </a:r>
            <a:endParaRPr lang="en-GB" dirty="0"/>
          </a:p>
        </p:txBody>
      </p:sp>
      <p:sp>
        <p:nvSpPr>
          <p:cNvPr id="16" name="Rectangle 15"/>
          <p:cNvSpPr/>
          <p:nvPr/>
        </p:nvSpPr>
        <p:spPr>
          <a:xfrm>
            <a:off x="6538174" y="4853188"/>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The augmentation principle in minority influence refers to:</a:t>
            </a:r>
            <a:endParaRPr lang="en-GB" sz="1400" dirty="0"/>
          </a:p>
        </p:txBody>
      </p:sp>
      <p:sp>
        <p:nvSpPr>
          <p:cNvPr id="17" name="Rectangle 16"/>
          <p:cNvSpPr/>
          <p:nvPr/>
        </p:nvSpPr>
        <p:spPr>
          <a:xfrm>
            <a:off x="6538173" y="5291070"/>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sz="1100" dirty="0" smtClean="0"/>
              <a:t>How the source of social change is eventually forgotten</a:t>
            </a:r>
          </a:p>
          <a:p>
            <a:pPr marL="342900" indent="-342900" algn="ctr">
              <a:buAutoNum type="alphaLcParenR"/>
            </a:pPr>
            <a:r>
              <a:rPr lang="en-GB" sz="1100" dirty="0" smtClean="0"/>
              <a:t>How members of the minority make personal sacrifices</a:t>
            </a:r>
          </a:p>
          <a:p>
            <a:pPr marL="342900" indent="-342900" algn="ctr">
              <a:buAutoNum type="alphaLcParenR"/>
            </a:pPr>
            <a:r>
              <a:rPr lang="en-GB" sz="1100" dirty="0" smtClean="0"/>
              <a:t>The attention that the minority attracts from the majority</a:t>
            </a:r>
          </a:p>
          <a:p>
            <a:pPr marL="342900" indent="-342900" algn="ctr">
              <a:buAutoNum type="alphaLcParenR"/>
            </a:pPr>
            <a:r>
              <a:rPr lang="en-GB" sz="1100" dirty="0" smtClean="0"/>
              <a:t>The deeper processing of the minority view by the majority</a:t>
            </a:r>
            <a:endParaRPr lang="en-GB" sz="1100" dirty="0"/>
          </a:p>
        </p:txBody>
      </p:sp>
      <p:sp>
        <p:nvSpPr>
          <p:cNvPr id="18" name="Rectangle 17"/>
          <p:cNvSpPr/>
          <p:nvPr/>
        </p:nvSpPr>
        <p:spPr>
          <a:xfrm>
            <a:off x="9189073" y="4853188"/>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100" dirty="0" smtClean="0"/>
              <a:t>The way in which a minority view becomes the new norm of the majority can be explained by:</a:t>
            </a:r>
            <a:endParaRPr lang="en-GB" sz="1100" dirty="0"/>
          </a:p>
        </p:txBody>
      </p:sp>
      <p:sp>
        <p:nvSpPr>
          <p:cNvPr id="19" name="Rectangle 18"/>
          <p:cNvSpPr/>
          <p:nvPr/>
        </p:nvSpPr>
        <p:spPr>
          <a:xfrm>
            <a:off x="9189072" y="5291070"/>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dirty="0" smtClean="0"/>
              <a:t>Compliance</a:t>
            </a:r>
          </a:p>
          <a:p>
            <a:pPr marL="342900" indent="-342900" algn="ctr">
              <a:buAutoNum type="alphaLcParenR"/>
            </a:pPr>
            <a:r>
              <a:rPr lang="en-GB" dirty="0" smtClean="0"/>
              <a:t>Social proof</a:t>
            </a:r>
          </a:p>
          <a:p>
            <a:pPr marL="342900" indent="-342900" algn="ctr">
              <a:buAutoNum type="alphaLcParenR"/>
            </a:pPr>
            <a:r>
              <a:rPr lang="en-GB" dirty="0" smtClean="0"/>
              <a:t>Consistency</a:t>
            </a:r>
          </a:p>
          <a:p>
            <a:pPr marL="342900" indent="-342900" algn="ctr">
              <a:buAutoNum type="alphaLcParenR"/>
            </a:pPr>
            <a:r>
              <a:rPr lang="en-GB" dirty="0" smtClean="0"/>
              <a:t>The snowball effect</a:t>
            </a:r>
            <a:endParaRPr lang="en-GB" dirty="0"/>
          </a:p>
        </p:txBody>
      </p:sp>
      <p:sp>
        <p:nvSpPr>
          <p:cNvPr id="20" name="Rectangle 19"/>
          <p:cNvSpPr/>
          <p:nvPr/>
        </p:nvSpPr>
        <p:spPr>
          <a:xfrm>
            <a:off x="1236370" y="2574701"/>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Minority influence is especially effective because:</a:t>
            </a:r>
            <a:endParaRPr lang="en-GB" sz="1400" dirty="0"/>
          </a:p>
        </p:txBody>
      </p:sp>
      <p:sp>
        <p:nvSpPr>
          <p:cNvPr id="21" name="Rectangle 20"/>
          <p:cNvSpPr/>
          <p:nvPr/>
        </p:nvSpPr>
        <p:spPr>
          <a:xfrm>
            <a:off x="1236369" y="3012583"/>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sz="1100" dirty="0" smtClean="0"/>
              <a:t>It involves supporting strange and unusual causes</a:t>
            </a:r>
          </a:p>
          <a:p>
            <a:pPr marL="342900" indent="-342900" algn="ctr">
              <a:buAutoNum type="alphaLcParenR"/>
            </a:pPr>
            <a:r>
              <a:rPr lang="en-GB" sz="1100" dirty="0" smtClean="0"/>
              <a:t>People are forced to think more deeply about the issues</a:t>
            </a:r>
          </a:p>
          <a:p>
            <a:pPr marL="342900" indent="-342900" algn="ctr">
              <a:buAutoNum type="alphaLcParenR"/>
            </a:pPr>
            <a:r>
              <a:rPr lang="en-GB" sz="1100" dirty="0" smtClean="0"/>
              <a:t>No one likes to think they are part of a mindless herd</a:t>
            </a:r>
          </a:p>
          <a:p>
            <a:pPr marL="342900" indent="-342900" algn="ctr">
              <a:buAutoNum type="alphaLcParenR"/>
            </a:pPr>
            <a:r>
              <a:rPr lang="en-GB" sz="1100" dirty="0" smtClean="0"/>
              <a:t>A small group of people appears non-threatening</a:t>
            </a:r>
            <a:endParaRPr lang="en-GB" sz="1100" dirty="0"/>
          </a:p>
        </p:txBody>
      </p:sp>
      <p:sp>
        <p:nvSpPr>
          <p:cNvPr id="22" name="Rectangle 21"/>
          <p:cNvSpPr/>
          <p:nvPr/>
        </p:nvSpPr>
        <p:spPr>
          <a:xfrm>
            <a:off x="3887272" y="2574701"/>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smtClean="0"/>
              <a:t>Consistency in the minority position is effective because:</a:t>
            </a:r>
            <a:endParaRPr lang="en-GB" sz="1400" dirty="0"/>
          </a:p>
        </p:txBody>
      </p:sp>
      <p:sp>
        <p:nvSpPr>
          <p:cNvPr id="23" name="Rectangle 22"/>
          <p:cNvSpPr/>
          <p:nvPr/>
        </p:nvSpPr>
        <p:spPr>
          <a:xfrm>
            <a:off x="3887271" y="3012583"/>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sz="1200" dirty="0" smtClean="0"/>
              <a:t>It highlights the complacency of the majority</a:t>
            </a:r>
          </a:p>
          <a:p>
            <a:pPr marL="342900" indent="-342900" algn="ctr">
              <a:buAutoNum type="alphaLcParenR"/>
            </a:pPr>
            <a:r>
              <a:rPr lang="en-GB" sz="1200" dirty="0" smtClean="0"/>
              <a:t>It increases the amount of interest from the majority</a:t>
            </a:r>
          </a:p>
          <a:p>
            <a:pPr marL="342900" indent="-342900" algn="ctr">
              <a:buAutoNum type="alphaLcParenR"/>
            </a:pPr>
            <a:r>
              <a:rPr lang="en-GB" sz="1200" dirty="0" smtClean="0"/>
              <a:t>Most people have a need to be consistent in their views</a:t>
            </a:r>
          </a:p>
          <a:p>
            <a:pPr marL="342900" indent="-342900" algn="ctr">
              <a:buAutoNum type="alphaLcParenR"/>
            </a:pPr>
            <a:r>
              <a:rPr lang="en-GB" sz="1200" dirty="0" smtClean="0"/>
              <a:t>A bickering minority attracts more attention and support</a:t>
            </a:r>
            <a:endParaRPr lang="en-GB" sz="1200" dirty="0"/>
          </a:p>
        </p:txBody>
      </p:sp>
      <p:sp>
        <p:nvSpPr>
          <p:cNvPr id="24" name="Rectangle 23"/>
          <p:cNvSpPr/>
          <p:nvPr/>
        </p:nvSpPr>
        <p:spPr>
          <a:xfrm>
            <a:off x="6538173" y="2574701"/>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Flexibility in the minority position is needed because:</a:t>
            </a:r>
            <a:endParaRPr lang="en-GB" sz="1400" dirty="0">
              <a:solidFill>
                <a:schemeClr val="tx1"/>
              </a:solidFill>
            </a:endParaRPr>
          </a:p>
        </p:txBody>
      </p:sp>
      <p:sp>
        <p:nvSpPr>
          <p:cNvPr id="25" name="Rectangle 24"/>
          <p:cNvSpPr/>
          <p:nvPr/>
        </p:nvSpPr>
        <p:spPr>
          <a:xfrm>
            <a:off x="6538172" y="3012583"/>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sz="1200" dirty="0" smtClean="0"/>
              <a:t>Consistency alone can be a negative thing and off-putting</a:t>
            </a:r>
          </a:p>
          <a:p>
            <a:pPr marL="342900" indent="-342900" algn="ctr">
              <a:buAutoNum type="alphaLcParenR"/>
            </a:pPr>
            <a:r>
              <a:rPr lang="en-GB" sz="1200" dirty="0" smtClean="0"/>
              <a:t>It shows that the minority isn’t really all that bothered</a:t>
            </a:r>
          </a:p>
          <a:p>
            <a:pPr marL="342900" indent="-342900" algn="ctr">
              <a:buAutoNum type="alphaLcParenR"/>
            </a:pPr>
            <a:r>
              <a:rPr lang="en-GB" sz="1200" dirty="0" smtClean="0"/>
              <a:t>It allows the majority to get its own way so they are more likely to agree</a:t>
            </a:r>
          </a:p>
          <a:p>
            <a:pPr marL="342900" indent="-342900" algn="ctr">
              <a:buAutoNum type="alphaLcParenR"/>
            </a:pPr>
            <a:r>
              <a:rPr lang="en-GB" sz="1200" dirty="0" smtClean="0"/>
              <a:t>None of the above</a:t>
            </a:r>
            <a:endParaRPr lang="en-GB" sz="1200" dirty="0"/>
          </a:p>
        </p:txBody>
      </p:sp>
      <p:sp>
        <p:nvSpPr>
          <p:cNvPr id="26" name="Rectangle 25"/>
          <p:cNvSpPr/>
          <p:nvPr/>
        </p:nvSpPr>
        <p:spPr>
          <a:xfrm>
            <a:off x="9189072" y="2574701"/>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dirty="0" smtClean="0"/>
              <a:t>Minority influence can lead to which kind of conformity?</a:t>
            </a:r>
            <a:endParaRPr lang="en-GB" sz="1400" dirty="0"/>
          </a:p>
        </p:txBody>
      </p:sp>
      <p:sp>
        <p:nvSpPr>
          <p:cNvPr id="27" name="Rectangle 26"/>
          <p:cNvSpPr/>
          <p:nvPr/>
        </p:nvSpPr>
        <p:spPr>
          <a:xfrm>
            <a:off x="9189071" y="3012583"/>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dirty="0" smtClean="0"/>
              <a:t>Compliance</a:t>
            </a:r>
          </a:p>
          <a:p>
            <a:pPr marL="342900" indent="-342900" algn="ctr">
              <a:buAutoNum type="alphaLcParenR"/>
            </a:pPr>
            <a:r>
              <a:rPr lang="en-GB" dirty="0" smtClean="0"/>
              <a:t>Identification</a:t>
            </a:r>
          </a:p>
          <a:p>
            <a:pPr marL="342900" indent="-342900" algn="ctr">
              <a:buAutoNum type="alphaLcParenR"/>
            </a:pPr>
            <a:r>
              <a:rPr lang="en-GB" dirty="0" smtClean="0"/>
              <a:t>Internalisation</a:t>
            </a:r>
          </a:p>
          <a:p>
            <a:pPr marL="342900" indent="-342900" algn="ctr">
              <a:buAutoNum type="alphaLcParenR"/>
            </a:pPr>
            <a:r>
              <a:rPr lang="en-GB" dirty="0" smtClean="0"/>
              <a:t>Informational</a:t>
            </a:r>
            <a:endParaRPr lang="en-GB" dirty="0"/>
          </a:p>
        </p:txBody>
      </p:sp>
      <p:sp>
        <p:nvSpPr>
          <p:cNvPr id="28" name="Rectangle 27"/>
          <p:cNvSpPr/>
          <p:nvPr/>
        </p:nvSpPr>
        <p:spPr>
          <a:xfrm rot="16200000">
            <a:off x="-2861950" y="2967336"/>
            <a:ext cx="6858002"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5400" b="1" dirty="0" smtClean="0">
                <a:ln w="11430"/>
                <a:solidFill>
                  <a:srgbClr val="FF0066"/>
                </a:solidFill>
                <a:effectLst>
                  <a:outerShdw blurRad="50800" dist="39000" dir="5460000" algn="tl">
                    <a:srgbClr val="000000">
                      <a:alpha val="38000"/>
                    </a:srgbClr>
                  </a:outerShdw>
                </a:effectLst>
              </a:rPr>
              <a:t>Multi-Choice Quiz 4</a:t>
            </a:r>
            <a:endParaRPr lang="en-US" sz="5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44713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9675" y="798490"/>
            <a:ext cx="7701566" cy="63121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GB" dirty="0"/>
              <a:t>I conducted a Laboratory experiment using 36 blue/green slides to investigate minority influence</a:t>
            </a:r>
          </a:p>
        </p:txBody>
      </p:sp>
      <p:sp>
        <p:nvSpPr>
          <p:cNvPr id="5" name="Rectangle 4"/>
          <p:cNvSpPr/>
          <p:nvPr/>
        </p:nvSpPr>
        <p:spPr>
          <a:xfrm>
            <a:off x="229675" y="1505577"/>
            <a:ext cx="7701566" cy="6312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defRPr/>
            </a:pPr>
            <a:r>
              <a:rPr lang="en-GB" dirty="0"/>
              <a:t>I conducted a piece of research into obedience of nurses</a:t>
            </a:r>
          </a:p>
        </p:txBody>
      </p:sp>
      <p:sp>
        <p:nvSpPr>
          <p:cNvPr id="6" name="Rectangle 5"/>
          <p:cNvSpPr/>
          <p:nvPr/>
        </p:nvSpPr>
        <p:spPr>
          <a:xfrm>
            <a:off x="229675" y="2212664"/>
            <a:ext cx="7701566" cy="63121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defRPr/>
            </a:pPr>
            <a:r>
              <a:rPr lang="en-GB" dirty="0"/>
              <a:t>I conducted a field experiment investigating obedience and the power of uniform.</a:t>
            </a:r>
          </a:p>
        </p:txBody>
      </p:sp>
      <p:sp>
        <p:nvSpPr>
          <p:cNvPr id="7" name="Rectangle 6"/>
          <p:cNvSpPr/>
          <p:nvPr/>
        </p:nvSpPr>
        <p:spPr>
          <a:xfrm>
            <a:off x="229675" y="2919751"/>
            <a:ext cx="7701566" cy="63121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GB" dirty="0"/>
              <a:t>I found that 36.8% of participants conformed to the majority in my original study</a:t>
            </a:r>
          </a:p>
        </p:txBody>
      </p:sp>
      <p:sp>
        <p:nvSpPr>
          <p:cNvPr id="12" name="Rectangle 11"/>
          <p:cNvSpPr/>
          <p:nvPr/>
        </p:nvSpPr>
        <p:spPr>
          <a:xfrm>
            <a:off x="229675" y="3626838"/>
            <a:ext cx="7701566" cy="63121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defRPr/>
            </a:pPr>
            <a:r>
              <a:rPr lang="en-GB" dirty="0"/>
              <a:t>I am a woman who lost my life protesting for women’s right to vote</a:t>
            </a:r>
          </a:p>
        </p:txBody>
      </p:sp>
      <p:sp>
        <p:nvSpPr>
          <p:cNvPr id="13" name="Rectangle 12"/>
          <p:cNvSpPr/>
          <p:nvPr/>
        </p:nvSpPr>
        <p:spPr>
          <a:xfrm>
            <a:off x="229675" y="4333925"/>
            <a:ext cx="7701566" cy="6312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GB" dirty="0"/>
              <a:t>I conducted a piece of research that found that flexibility was an important factor for a majority to conform to a minority.</a:t>
            </a:r>
          </a:p>
        </p:txBody>
      </p:sp>
      <p:sp>
        <p:nvSpPr>
          <p:cNvPr id="14" name="Rectangle 13"/>
          <p:cNvSpPr/>
          <p:nvPr/>
        </p:nvSpPr>
        <p:spPr>
          <a:xfrm>
            <a:off x="229675" y="5041012"/>
            <a:ext cx="7701566" cy="631210"/>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GB" dirty="0"/>
              <a:t>My research can be criticised for breaking lots of ethical issues however I know how to defend my research.</a:t>
            </a:r>
          </a:p>
        </p:txBody>
      </p:sp>
      <p:sp>
        <p:nvSpPr>
          <p:cNvPr id="15" name="Rectangle 14"/>
          <p:cNvSpPr/>
          <p:nvPr/>
        </p:nvSpPr>
        <p:spPr>
          <a:xfrm>
            <a:off x="229675" y="5748099"/>
            <a:ext cx="7701566" cy="631210"/>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GB" dirty="0"/>
              <a:t>I investigated conformity to social roles</a:t>
            </a:r>
          </a:p>
        </p:txBody>
      </p:sp>
      <p:sp>
        <p:nvSpPr>
          <p:cNvPr id="16" name="Rectangle 15"/>
          <p:cNvSpPr/>
          <p:nvPr/>
        </p:nvSpPr>
        <p:spPr>
          <a:xfrm>
            <a:off x="8255356" y="798490"/>
            <a:ext cx="3706969" cy="63121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7" name="Rectangle 16"/>
          <p:cNvSpPr/>
          <p:nvPr/>
        </p:nvSpPr>
        <p:spPr>
          <a:xfrm>
            <a:off x="8255356" y="1505577"/>
            <a:ext cx="3706969" cy="6312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8" name="Rectangle 17"/>
          <p:cNvSpPr/>
          <p:nvPr/>
        </p:nvSpPr>
        <p:spPr>
          <a:xfrm>
            <a:off x="8255356" y="2212664"/>
            <a:ext cx="3706969" cy="63121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9" name="Rectangle 18"/>
          <p:cNvSpPr/>
          <p:nvPr/>
        </p:nvSpPr>
        <p:spPr>
          <a:xfrm>
            <a:off x="8255356" y="2919751"/>
            <a:ext cx="3706969" cy="63121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0" name="Rectangle 19"/>
          <p:cNvSpPr/>
          <p:nvPr/>
        </p:nvSpPr>
        <p:spPr>
          <a:xfrm>
            <a:off x="8255356" y="3626838"/>
            <a:ext cx="3706969" cy="63121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1" name="Rectangle 20"/>
          <p:cNvSpPr/>
          <p:nvPr/>
        </p:nvSpPr>
        <p:spPr>
          <a:xfrm>
            <a:off x="8255356" y="4333925"/>
            <a:ext cx="3706969" cy="6312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2" name="Rectangle 21"/>
          <p:cNvSpPr/>
          <p:nvPr/>
        </p:nvSpPr>
        <p:spPr>
          <a:xfrm>
            <a:off x="8255356" y="5041012"/>
            <a:ext cx="3706969" cy="631210"/>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3" name="Rectangle 22"/>
          <p:cNvSpPr/>
          <p:nvPr/>
        </p:nvSpPr>
        <p:spPr>
          <a:xfrm>
            <a:off x="8255356" y="5748099"/>
            <a:ext cx="3706969" cy="631210"/>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6" name="Content Placeholder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defRPr/>
            </a:pPr>
            <a:endParaRPr lang="en-GB" dirty="0"/>
          </a:p>
        </p:txBody>
      </p:sp>
      <p:sp>
        <p:nvSpPr>
          <p:cNvPr id="27" name="Rectangle 26"/>
          <p:cNvSpPr/>
          <p:nvPr/>
        </p:nvSpPr>
        <p:spPr>
          <a:xfrm>
            <a:off x="247248" y="100601"/>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Who Am I?</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97695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True or False</a:t>
            </a:r>
            <a:endParaRPr lang="en-GB"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defRPr/>
            </a:pPr>
            <a:r>
              <a:rPr lang="en-GB" dirty="0" smtClean="0"/>
              <a:t>Compliance </a:t>
            </a:r>
            <a:r>
              <a:rPr lang="en-GB" dirty="0"/>
              <a:t>results in a change in private attitude but not public behaviour</a:t>
            </a:r>
          </a:p>
          <a:p>
            <a:pPr marL="514350" indent="-514350">
              <a:buFont typeface="+mj-lt"/>
              <a:buAutoNum type="arabicPeriod"/>
              <a:defRPr/>
            </a:pPr>
            <a:r>
              <a:rPr lang="en-GB" dirty="0"/>
              <a:t>Internalisation follows a close examination of the group position</a:t>
            </a:r>
          </a:p>
          <a:p>
            <a:pPr marL="514350" indent="-514350">
              <a:buFont typeface="+mj-lt"/>
              <a:buAutoNum type="arabicPeriod"/>
              <a:defRPr/>
            </a:pPr>
            <a:r>
              <a:rPr lang="en-GB" dirty="0"/>
              <a:t>Compliance is motivated by the desire to avoid the group’s disapproval</a:t>
            </a:r>
          </a:p>
          <a:p>
            <a:pPr marL="514350" indent="-514350">
              <a:buFont typeface="+mj-lt"/>
              <a:buAutoNum type="arabicPeriod"/>
              <a:defRPr/>
            </a:pPr>
            <a:r>
              <a:rPr lang="en-GB" dirty="0"/>
              <a:t>Internalisation results in a change in public behaviour but not private attitudes</a:t>
            </a:r>
          </a:p>
          <a:p>
            <a:pPr marL="514350" indent="-514350">
              <a:buFont typeface="+mj-lt"/>
              <a:buAutoNum type="arabicPeriod"/>
              <a:defRPr/>
            </a:pPr>
            <a:r>
              <a:rPr lang="en-GB" dirty="0"/>
              <a:t>Internalisation is associated with informational social </a:t>
            </a:r>
            <a:r>
              <a:rPr lang="en-GB" dirty="0" smtClean="0"/>
              <a:t>influence</a:t>
            </a:r>
          </a:p>
          <a:p>
            <a:pPr marL="514350" indent="-514350">
              <a:buFont typeface="+mj-lt"/>
              <a:buAutoNum type="arabicPeriod"/>
              <a:defRPr/>
            </a:pPr>
            <a:r>
              <a:rPr lang="en-GB" dirty="0" smtClean="0"/>
              <a:t>The </a:t>
            </a:r>
            <a:r>
              <a:rPr lang="en-GB" dirty="0"/>
              <a:t>presence of obedient allies causes </a:t>
            </a:r>
            <a:r>
              <a:rPr lang="en-GB" dirty="0" smtClean="0"/>
              <a:t>obedience </a:t>
            </a:r>
            <a:r>
              <a:rPr lang="en-GB" dirty="0"/>
              <a:t>levels to </a:t>
            </a:r>
            <a:r>
              <a:rPr lang="en-GB" dirty="0" smtClean="0"/>
              <a:t>drop</a:t>
            </a:r>
          </a:p>
          <a:p>
            <a:pPr marL="514350" indent="-514350">
              <a:buFont typeface="+mj-lt"/>
              <a:buAutoNum type="arabicPeriod"/>
              <a:defRPr/>
            </a:pPr>
            <a:r>
              <a:rPr lang="en-GB" dirty="0" smtClean="0"/>
              <a:t>The </a:t>
            </a:r>
            <a:r>
              <a:rPr lang="en-GB" dirty="0"/>
              <a:t>obedient behaviour of peers makes an action appear less harmful </a:t>
            </a:r>
            <a:endParaRPr lang="en-GB" dirty="0" smtClean="0"/>
          </a:p>
          <a:p>
            <a:pPr marL="514350" indent="-514350">
              <a:buFont typeface="+mj-lt"/>
              <a:buAutoNum type="arabicPeriod"/>
              <a:defRPr/>
            </a:pPr>
            <a:r>
              <a:rPr lang="en-GB" dirty="0" smtClean="0"/>
              <a:t>Human </a:t>
            </a:r>
            <a:r>
              <a:rPr lang="en-GB" dirty="0"/>
              <a:t>beings are more likely to obey </a:t>
            </a:r>
            <a:r>
              <a:rPr lang="en-GB" dirty="0" smtClean="0"/>
              <a:t>in </a:t>
            </a:r>
            <a:r>
              <a:rPr lang="en-GB" dirty="0"/>
              <a:t>high status contexts than low status </a:t>
            </a:r>
            <a:r>
              <a:rPr lang="en-GB" dirty="0" smtClean="0"/>
              <a:t>contexts</a:t>
            </a:r>
          </a:p>
          <a:p>
            <a:pPr marL="514350" indent="-514350">
              <a:buFont typeface="+mj-lt"/>
              <a:buAutoNum type="arabicPeriod"/>
              <a:defRPr/>
            </a:pPr>
            <a:r>
              <a:rPr lang="en-GB" dirty="0" smtClean="0"/>
              <a:t>The </a:t>
            </a:r>
            <a:r>
              <a:rPr lang="en-GB" dirty="0"/>
              <a:t>quickest route to social change is through minority influence </a:t>
            </a:r>
            <a:endParaRPr lang="en-GB" dirty="0" smtClean="0"/>
          </a:p>
          <a:p>
            <a:pPr marL="514350" indent="-514350">
              <a:buFont typeface="+mj-lt"/>
              <a:buAutoNum type="arabicPeriod"/>
              <a:defRPr/>
            </a:pPr>
            <a:r>
              <a:rPr lang="en-GB" dirty="0" smtClean="0"/>
              <a:t>The </a:t>
            </a:r>
            <a:r>
              <a:rPr lang="en-GB" dirty="0"/>
              <a:t>influence of the suffragettes decreased because of their use of hunger </a:t>
            </a:r>
            <a:r>
              <a:rPr lang="en-GB" dirty="0" smtClean="0"/>
              <a:t>strike</a:t>
            </a:r>
          </a:p>
          <a:p>
            <a:pPr marL="514350" indent="-514350">
              <a:buFont typeface="+mj-lt"/>
              <a:buAutoNum type="arabicPeriod"/>
              <a:defRPr/>
            </a:pPr>
            <a:r>
              <a:rPr lang="en-GB" dirty="0" smtClean="0"/>
              <a:t>Social </a:t>
            </a:r>
            <a:r>
              <a:rPr lang="en-GB" dirty="0"/>
              <a:t>change is more likely when minority group members are consistent with each other. </a:t>
            </a:r>
            <a:endParaRPr lang="en-GB" dirty="0" smtClean="0"/>
          </a:p>
          <a:p>
            <a:pPr marL="514350" indent="-514350">
              <a:buFont typeface="+mj-lt"/>
              <a:buAutoNum type="arabicPeriod"/>
              <a:defRPr/>
            </a:pPr>
            <a:r>
              <a:rPr lang="en-GB" dirty="0" smtClean="0"/>
              <a:t>In </a:t>
            </a:r>
            <a:r>
              <a:rPr lang="en-GB" dirty="0"/>
              <a:t>public, minority sources generate less change than </a:t>
            </a:r>
            <a:r>
              <a:rPr lang="en-GB" dirty="0" smtClean="0"/>
              <a:t>majorities</a:t>
            </a:r>
          </a:p>
          <a:p>
            <a:pPr marL="514350" indent="-514350">
              <a:buFont typeface="+mj-lt"/>
              <a:buAutoNum type="arabicPeriod"/>
              <a:defRPr/>
            </a:pPr>
            <a:r>
              <a:rPr lang="en-GB" dirty="0" smtClean="0"/>
              <a:t>Minority </a:t>
            </a:r>
            <a:r>
              <a:rPr lang="en-GB" dirty="0"/>
              <a:t>influence tends to be latent rather than </a:t>
            </a:r>
            <a:r>
              <a:rPr lang="en-GB" dirty="0" smtClean="0"/>
              <a:t>direct</a:t>
            </a:r>
            <a:endParaRPr lang="en-GB" dirty="0"/>
          </a:p>
        </p:txBody>
      </p:sp>
    </p:spTree>
    <p:extLst>
      <p:ext uri="{BB962C8B-B14F-4D97-AF65-F5344CB8AC3E}">
        <p14:creationId xmlns:p14="http://schemas.microsoft.com/office/powerpoint/2010/main" val="766171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30475" y="1376978"/>
            <a:ext cx="1699708" cy="181804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dirty="0" smtClean="0"/>
              <a:t>In the original experiment, the teacher and learner were in separate (adjoining) rooms so that the teacher could hear the learner though could not see him.</a:t>
            </a:r>
          </a:p>
          <a:p>
            <a:pPr algn="ctr"/>
            <a:r>
              <a:rPr lang="en-GB" sz="1100" dirty="0" smtClean="0"/>
              <a:t>In the proximity variation, they were in the same room.</a:t>
            </a:r>
            <a:endParaRPr lang="en-GB" sz="1100" dirty="0"/>
          </a:p>
        </p:txBody>
      </p:sp>
      <p:sp>
        <p:nvSpPr>
          <p:cNvPr id="6" name="Rectangle 5"/>
          <p:cNvSpPr/>
          <p:nvPr/>
        </p:nvSpPr>
        <p:spPr>
          <a:xfrm>
            <a:off x="7187901" y="1376977"/>
            <a:ext cx="1699708" cy="18180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smtClean="0"/>
              <a:t>An alternative situation involved the experimenter leaving the room and giving instructions to the teacher via telephone. The participants frequently pretended to give shocks or gave weaker ones than they were ordered to.</a:t>
            </a:r>
            <a:endParaRPr lang="en-GB" sz="1100" dirty="0"/>
          </a:p>
        </p:txBody>
      </p:sp>
      <p:sp>
        <p:nvSpPr>
          <p:cNvPr id="7" name="Rectangle 6"/>
          <p:cNvSpPr/>
          <p:nvPr/>
        </p:nvSpPr>
        <p:spPr>
          <a:xfrm>
            <a:off x="1288229" y="4844297"/>
            <a:ext cx="1699708" cy="181804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smtClean="0"/>
              <a:t>In the original study, the experimenter wore a grey lab coat as a symbol of authority but in a variation, Milgram had the experimenter called away because of an inconvenient telephone call right at the start of the procedure. The role of the experimenter was taken over by an ‘ordinary member of the public’ (played by a confederate) in everyday clothes.</a:t>
            </a:r>
            <a:endParaRPr lang="en-GB" sz="900" dirty="0"/>
          </a:p>
        </p:txBody>
      </p:sp>
      <p:sp>
        <p:nvSpPr>
          <p:cNvPr id="8" name="Rectangle 7"/>
          <p:cNvSpPr/>
          <p:nvPr/>
        </p:nvSpPr>
        <p:spPr>
          <a:xfrm>
            <a:off x="9193303" y="4844297"/>
            <a:ext cx="1699708" cy="181804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dirty="0" smtClean="0"/>
              <a:t>Milgram conducted a variation of the study in a run-down building rather than the prestigious university setting of Yale University where the study was originally completed giving the experimenter less authority and lowering the legitimacy of authority.</a:t>
            </a:r>
            <a:endParaRPr lang="en-GB" sz="1100" dirty="0"/>
          </a:p>
        </p:txBody>
      </p:sp>
      <p:sp>
        <p:nvSpPr>
          <p:cNvPr id="9" name="Rectangle 8"/>
          <p:cNvSpPr/>
          <p:nvPr/>
        </p:nvSpPr>
        <p:spPr>
          <a:xfrm>
            <a:off x="1828799" y="2033195"/>
            <a:ext cx="1133139" cy="116182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dirty="0"/>
              <a:t>Obedience </a:t>
            </a:r>
            <a:r>
              <a:rPr lang="en-GB" sz="1400" dirty="0" smtClean="0"/>
              <a:t>decreased to 40%</a:t>
            </a:r>
            <a:endParaRPr lang="en-GB" sz="1400" dirty="0"/>
          </a:p>
        </p:txBody>
      </p:sp>
      <p:sp>
        <p:nvSpPr>
          <p:cNvPr id="10" name="Rectangle 9"/>
          <p:cNvSpPr/>
          <p:nvPr/>
        </p:nvSpPr>
        <p:spPr>
          <a:xfrm>
            <a:off x="60067" y="5500516"/>
            <a:ext cx="1133139" cy="116182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400" dirty="0"/>
              <a:t>Obedience decreased </a:t>
            </a:r>
            <a:r>
              <a:rPr lang="en-GB" sz="1400" dirty="0" smtClean="0"/>
              <a:t>to 20%</a:t>
            </a:r>
            <a:endParaRPr lang="en-GB" sz="1400" dirty="0"/>
          </a:p>
        </p:txBody>
      </p:sp>
      <p:sp>
        <p:nvSpPr>
          <p:cNvPr id="11" name="Rectangle 10"/>
          <p:cNvSpPr/>
          <p:nvPr/>
        </p:nvSpPr>
        <p:spPr>
          <a:xfrm>
            <a:off x="10986243" y="5500516"/>
            <a:ext cx="1133139" cy="11618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t>Obedience decreased </a:t>
            </a:r>
            <a:r>
              <a:rPr lang="en-GB" sz="1400" dirty="0" smtClean="0"/>
              <a:t>to 47.5%</a:t>
            </a:r>
            <a:endParaRPr lang="en-GB" sz="1400" dirty="0"/>
          </a:p>
        </p:txBody>
      </p:sp>
      <p:sp>
        <p:nvSpPr>
          <p:cNvPr id="12" name="Rectangle 11"/>
          <p:cNvSpPr/>
          <p:nvPr/>
        </p:nvSpPr>
        <p:spPr>
          <a:xfrm>
            <a:off x="9023873" y="2033195"/>
            <a:ext cx="1133139" cy="11618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t>Obedience decreased </a:t>
            </a:r>
            <a:r>
              <a:rPr lang="en-GB" sz="1400" dirty="0" smtClean="0"/>
              <a:t>to 20.5%</a:t>
            </a:r>
            <a:endParaRPr lang="en-GB" sz="1400" dirty="0"/>
          </a:p>
        </p:txBody>
      </p:sp>
      <p:sp>
        <p:nvSpPr>
          <p:cNvPr id="14" name="Rectangle 13"/>
          <p:cNvSpPr/>
          <p:nvPr/>
        </p:nvSpPr>
        <p:spPr>
          <a:xfrm>
            <a:off x="5159188" y="1376976"/>
            <a:ext cx="1699708" cy="181804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100" dirty="0" smtClean="0"/>
              <a:t>In a different variation to the original study, the teacher had to force the hand of the learner onto an ‘electroshock plate’ when he refused to answer a question.</a:t>
            </a:r>
            <a:endParaRPr lang="en-GB" sz="1100" dirty="0"/>
          </a:p>
        </p:txBody>
      </p:sp>
      <p:sp>
        <p:nvSpPr>
          <p:cNvPr id="15" name="Rectangle 14"/>
          <p:cNvSpPr/>
          <p:nvPr/>
        </p:nvSpPr>
        <p:spPr>
          <a:xfrm>
            <a:off x="5507018" y="87854"/>
            <a:ext cx="1133139" cy="116182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dirty="0"/>
              <a:t>Obedience </a:t>
            </a:r>
            <a:r>
              <a:rPr lang="en-GB" sz="1400" dirty="0" smtClean="0"/>
              <a:t>decreased to 30%</a:t>
            </a:r>
            <a:endParaRPr lang="en-GB" sz="1400" dirty="0"/>
          </a:p>
        </p:txBody>
      </p:sp>
      <p:sp>
        <p:nvSpPr>
          <p:cNvPr id="17" name="Rectangle 16"/>
          <p:cNvSpPr/>
          <p:nvPr/>
        </p:nvSpPr>
        <p:spPr>
          <a:xfrm>
            <a:off x="4498488" y="3581305"/>
            <a:ext cx="2927870" cy="880339"/>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lvl="0" algn="ctr"/>
            <a:r>
              <a:rPr lang="en-GB" sz="1050" dirty="0" smtClean="0"/>
              <a:t>The physical closeness or distance of an authority figure to the person they are giving an order to. In the case of Milgram, it also involved the physical closeness of the teacher to the victim (learner).</a:t>
            </a:r>
            <a:endParaRPr lang="en-GB" sz="1050" dirty="0"/>
          </a:p>
        </p:txBody>
      </p:sp>
      <p:sp>
        <p:nvSpPr>
          <p:cNvPr id="18" name="Rectangle 17"/>
          <p:cNvSpPr/>
          <p:nvPr/>
        </p:nvSpPr>
        <p:spPr>
          <a:xfrm>
            <a:off x="4498488" y="5846780"/>
            <a:ext cx="2927870" cy="88033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lvl="0" algn="ctr"/>
            <a:r>
              <a:rPr lang="en-GB" sz="1100" dirty="0" smtClean="0"/>
              <a:t>Factors (external circumstances) that Milgram believed influenced the level of obedience shown by participants.</a:t>
            </a:r>
            <a:endParaRPr lang="en-GB" sz="1100" dirty="0"/>
          </a:p>
        </p:txBody>
      </p:sp>
      <p:sp>
        <p:nvSpPr>
          <p:cNvPr id="19" name="Rectangle 18"/>
          <p:cNvSpPr/>
          <p:nvPr/>
        </p:nvSpPr>
        <p:spPr>
          <a:xfrm>
            <a:off x="60067" y="3819857"/>
            <a:ext cx="2927870" cy="880339"/>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n-GB" sz="1050" dirty="0" smtClean="0"/>
              <a:t>People in positions of authority often have a specific outfit that is symbolic of their authority e.g. police officers. This indicates to the rest of us who is entitled to expect our obedience.</a:t>
            </a:r>
            <a:endParaRPr lang="en-GB" sz="1050" dirty="0"/>
          </a:p>
        </p:txBody>
      </p:sp>
      <p:sp>
        <p:nvSpPr>
          <p:cNvPr id="20" name="Rectangle 19"/>
          <p:cNvSpPr/>
          <p:nvPr/>
        </p:nvSpPr>
        <p:spPr>
          <a:xfrm>
            <a:off x="9193303" y="3819857"/>
            <a:ext cx="2927870" cy="880339"/>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lvl="0" algn="ctr"/>
            <a:r>
              <a:rPr lang="en-GB" sz="1050" dirty="0" smtClean="0"/>
              <a:t>The place where an order is issued. The relevant factor is the status or prestige associated with the location.</a:t>
            </a:r>
            <a:endParaRPr lang="en-GB" sz="1050" dirty="0"/>
          </a:p>
        </p:txBody>
      </p:sp>
      <p:sp>
        <p:nvSpPr>
          <p:cNvPr id="21" name="Rectangle 20"/>
          <p:cNvSpPr/>
          <p:nvPr/>
        </p:nvSpPr>
        <p:spPr>
          <a:xfrm>
            <a:off x="3130475" y="4847928"/>
            <a:ext cx="5969596" cy="95410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800" b="1" dirty="0" smtClean="0">
                <a:ln w="11430"/>
                <a:solidFill>
                  <a:srgbClr val="FF0066"/>
                </a:solidFill>
                <a:effectLst>
                  <a:outerShdw blurRad="50800" dist="39000" dir="5460000" algn="tl">
                    <a:srgbClr val="000000">
                      <a:alpha val="38000"/>
                    </a:srgbClr>
                  </a:outerShdw>
                </a:effectLst>
              </a:rPr>
              <a:t>Situational Variables in Milgram’s study</a:t>
            </a:r>
            <a:endParaRPr lang="en-US" sz="2800" b="1" cap="none" spc="0" dirty="0">
              <a:ln w="11430"/>
              <a:solidFill>
                <a:srgbClr val="FF0066"/>
              </a:solidFill>
              <a:effectLst>
                <a:outerShdw blurRad="50800" dist="39000" dir="5460000" algn="tl">
                  <a:srgbClr val="000000">
                    <a:alpha val="38000"/>
                  </a:srgbClr>
                </a:outerShdw>
              </a:effectLst>
            </a:endParaRPr>
          </a:p>
        </p:txBody>
      </p:sp>
      <p:sp>
        <p:nvSpPr>
          <p:cNvPr id="22" name="Rectangle 21"/>
          <p:cNvSpPr/>
          <p:nvPr/>
        </p:nvSpPr>
        <p:spPr>
          <a:xfrm>
            <a:off x="4616153" y="3157329"/>
            <a:ext cx="278577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Proximity</a:t>
            </a:r>
            <a:endParaRPr lang="en-US" sz="2400" b="1" cap="none" spc="0" dirty="0">
              <a:ln w="11430"/>
              <a:solidFill>
                <a:srgbClr val="FF0066"/>
              </a:solidFill>
              <a:effectLst>
                <a:outerShdw blurRad="50800" dist="39000" dir="5460000" algn="tl">
                  <a:srgbClr val="000000">
                    <a:alpha val="38000"/>
                  </a:srgbClr>
                </a:outerShdw>
              </a:effectLst>
            </a:endParaRPr>
          </a:p>
        </p:txBody>
      </p:sp>
      <p:sp>
        <p:nvSpPr>
          <p:cNvPr id="23" name="Rectangle 22"/>
          <p:cNvSpPr/>
          <p:nvPr/>
        </p:nvSpPr>
        <p:spPr>
          <a:xfrm>
            <a:off x="131112" y="3380144"/>
            <a:ext cx="278577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Uniform</a:t>
            </a:r>
            <a:endParaRPr lang="en-US" sz="2400" b="1" cap="none" spc="0" dirty="0">
              <a:ln w="11430"/>
              <a:solidFill>
                <a:srgbClr val="FF0066"/>
              </a:solidFill>
              <a:effectLst>
                <a:outerShdw blurRad="50800" dist="39000" dir="5460000" algn="tl">
                  <a:srgbClr val="000000">
                    <a:alpha val="38000"/>
                  </a:srgbClr>
                </a:outerShdw>
              </a:effectLst>
            </a:endParaRPr>
          </a:p>
        </p:txBody>
      </p:sp>
      <p:sp>
        <p:nvSpPr>
          <p:cNvPr id="24" name="Rectangle 23"/>
          <p:cNvSpPr/>
          <p:nvPr/>
        </p:nvSpPr>
        <p:spPr>
          <a:xfrm>
            <a:off x="9264348" y="3375687"/>
            <a:ext cx="2785779"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Location</a:t>
            </a:r>
            <a:endParaRPr lang="en-US" sz="2400" b="1" cap="none" spc="0" dirty="0">
              <a:ln w="11430"/>
              <a:solidFill>
                <a:srgbClr val="FF0066"/>
              </a:solidFill>
              <a:effectLst>
                <a:outerShdw blurRad="50800" dist="39000" dir="5460000" algn="tl">
                  <a:srgbClr val="000000">
                    <a:alpha val="38000"/>
                  </a:srgbClr>
                </a:outerShdw>
              </a:effectLst>
            </a:endParaRPr>
          </a:p>
        </p:txBody>
      </p:sp>
      <p:sp>
        <p:nvSpPr>
          <p:cNvPr id="2" name="Down Arrow 1"/>
          <p:cNvSpPr/>
          <p:nvPr/>
        </p:nvSpPr>
        <p:spPr>
          <a:xfrm rot="7449810">
            <a:off x="3389138" y="4182819"/>
            <a:ext cx="333487" cy="62219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5" name="Down Arrow 24"/>
          <p:cNvSpPr/>
          <p:nvPr/>
        </p:nvSpPr>
        <p:spPr>
          <a:xfrm rot="14150190" flipH="1">
            <a:off x="8458613" y="4179188"/>
            <a:ext cx="333487" cy="62219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6" name="Down Arrow 25"/>
          <p:cNvSpPr/>
          <p:nvPr/>
        </p:nvSpPr>
        <p:spPr>
          <a:xfrm rot="10800000">
            <a:off x="5842297" y="4520624"/>
            <a:ext cx="333487" cy="36499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90306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481848" y="1983346"/>
            <a:ext cx="2743200" cy="264016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smtClean="0"/>
              <a:t>ASCH: A STUDY INTO CONFORMITY</a:t>
            </a:r>
            <a:endParaRPr lang="en-GB" dirty="0"/>
          </a:p>
        </p:txBody>
      </p:sp>
    </p:spTree>
    <p:extLst>
      <p:ext uri="{BB962C8B-B14F-4D97-AF65-F5344CB8AC3E}">
        <p14:creationId xmlns:p14="http://schemas.microsoft.com/office/powerpoint/2010/main" val="182591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3" y="772732"/>
            <a:ext cx="2112135" cy="166137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Rectangle 2"/>
          <p:cNvSpPr/>
          <p:nvPr/>
        </p:nvSpPr>
        <p:spPr>
          <a:xfrm>
            <a:off x="206063" y="2715295"/>
            <a:ext cx="2112135" cy="166137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4" name="Rectangle 3"/>
          <p:cNvSpPr/>
          <p:nvPr/>
        </p:nvSpPr>
        <p:spPr>
          <a:xfrm>
            <a:off x="206063" y="4657858"/>
            <a:ext cx="2112135" cy="16613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p:cNvSpPr/>
          <p:nvPr/>
        </p:nvSpPr>
        <p:spPr>
          <a:xfrm>
            <a:off x="2509235" y="1184856"/>
            <a:ext cx="3518078" cy="124925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 name="Rectangle 5"/>
          <p:cNvSpPr/>
          <p:nvPr/>
        </p:nvSpPr>
        <p:spPr>
          <a:xfrm>
            <a:off x="2509235" y="3127419"/>
            <a:ext cx="3518078" cy="124925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7" name="Rectangle 6"/>
          <p:cNvSpPr/>
          <p:nvPr/>
        </p:nvSpPr>
        <p:spPr>
          <a:xfrm>
            <a:off x="6218350" y="772732"/>
            <a:ext cx="2112135" cy="16613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8" name="Rectangle 7"/>
          <p:cNvSpPr/>
          <p:nvPr/>
        </p:nvSpPr>
        <p:spPr>
          <a:xfrm>
            <a:off x="6218350" y="2715295"/>
            <a:ext cx="2112135" cy="166137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9" name="Rectangle 8"/>
          <p:cNvSpPr/>
          <p:nvPr/>
        </p:nvSpPr>
        <p:spPr>
          <a:xfrm>
            <a:off x="8521522" y="1184856"/>
            <a:ext cx="3518078" cy="124925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0" name="Rectangle 9"/>
          <p:cNvSpPr/>
          <p:nvPr/>
        </p:nvSpPr>
        <p:spPr>
          <a:xfrm>
            <a:off x="8521522" y="3127419"/>
            <a:ext cx="3518078" cy="124925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1" name="Rectangle 10"/>
          <p:cNvSpPr/>
          <p:nvPr/>
        </p:nvSpPr>
        <p:spPr>
          <a:xfrm>
            <a:off x="2509235" y="5069982"/>
            <a:ext cx="3518078" cy="124925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t="21554" b="18033"/>
          <a:stretch/>
        </p:blipFill>
        <p:spPr>
          <a:xfrm>
            <a:off x="515960" y="785611"/>
            <a:ext cx="1364355" cy="824248"/>
          </a:xfrm>
          <a:prstGeom prst="rect">
            <a:avLst/>
          </a:prstGeom>
        </p:spPr>
      </p:pic>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l="39557" t="21554" b="18033"/>
          <a:stretch/>
        </p:blipFill>
        <p:spPr>
          <a:xfrm>
            <a:off x="785811" y="1603419"/>
            <a:ext cx="824652" cy="824248"/>
          </a:xfrm>
          <a:prstGeom prst="rect">
            <a:avLst/>
          </a:prstGeom>
        </p:spPr>
      </p:pic>
      <p:pic>
        <p:nvPicPr>
          <p:cNvPr id="15" name="Picture 14"/>
          <p:cNvPicPr>
            <a:picLocks noChangeAspect="1"/>
          </p:cNvPicPr>
          <p:nvPr/>
        </p:nvPicPr>
        <p:blipFill rotWithShape="1">
          <a:blip r:embed="rId3">
            <a:extLst>
              <a:ext uri="{28A0092B-C50C-407E-A947-70E740481C1C}">
                <a14:useLocalDpi xmlns:a14="http://schemas.microsoft.com/office/drawing/2010/main" val="0"/>
              </a:ext>
            </a:extLst>
          </a:blip>
          <a:srcRect l="49067" t="20297" r="16130" b="42900"/>
          <a:stretch/>
        </p:blipFill>
        <p:spPr>
          <a:xfrm>
            <a:off x="329479" y="2805448"/>
            <a:ext cx="618187" cy="653715"/>
          </a:xfrm>
          <a:prstGeom prst="rect">
            <a:avLst/>
          </a:prstGeom>
        </p:spPr>
      </p:pic>
      <p:pic>
        <p:nvPicPr>
          <p:cNvPr id="16" name="Picture 15"/>
          <p:cNvPicPr>
            <a:picLocks noChangeAspect="1"/>
          </p:cNvPicPr>
          <p:nvPr/>
        </p:nvPicPr>
        <p:blipFill rotWithShape="1">
          <a:blip r:embed="rId4">
            <a:extLst>
              <a:ext uri="{28A0092B-C50C-407E-A947-70E740481C1C}">
                <a14:useLocalDpi xmlns:a14="http://schemas.microsoft.com/office/drawing/2010/main" val="0"/>
              </a:ext>
            </a:extLst>
          </a:blip>
          <a:srcRect l="13463" t="43566" r="51433" b="19298"/>
          <a:stretch/>
        </p:blipFill>
        <p:spPr>
          <a:xfrm>
            <a:off x="946863" y="3624090"/>
            <a:ext cx="623516" cy="659636"/>
          </a:xfrm>
          <a:prstGeom prst="rect">
            <a:avLst/>
          </a:prstGeom>
        </p:spPr>
      </p:pic>
      <p:pic>
        <p:nvPicPr>
          <p:cNvPr id="17" name="Picture 16"/>
          <p:cNvPicPr>
            <a:picLocks noChangeAspect="1"/>
          </p:cNvPicPr>
          <p:nvPr/>
        </p:nvPicPr>
        <p:blipFill rotWithShape="1">
          <a:blip r:embed="rId3">
            <a:extLst>
              <a:ext uri="{28A0092B-C50C-407E-A947-70E740481C1C}">
                <a14:useLocalDpi xmlns:a14="http://schemas.microsoft.com/office/drawing/2010/main" val="0"/>
              </a:ext>
            </a:extLst>
          </a:blip>
          <a:srcRect l="49067" t="20297" r="16130" b="42900"/>
          <a:stretch/>
        </p:blipFill>
        <p:spPr>
          <a:xfrm>
            <a:off x="947666" y="2807113"/>
            <a:ext cx="618187" cy="653715"/>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l="49067" t="20297" r="16130" b="42900"/>
          <a:stretch/>
        </p:blipFill>
        <p:spPr>
          <a:xfrm>
            <a:off x="1572024" y="2805448"/>
            <a:ext cx="618187" cy="653715"/>
          </a:xfrm>
          <a:prstGeom prst="rect">
            <a:avLst/>
          </a:prstGeom>
        </p:spPr>
      </p:pic>
      <p:pic>
        <p:nvPicPr>
          <p:cNvPr id="19" name="Picture 18"/>
          <p:cNvPicPr>
            <a:picLocks noChangeAspect="1"/>
          </p:cNvPicPr>
          <p:nvPr/>
        </p:nvPicPr>
        <p:blipFill rotWithShape="1">
          <a:blip r:embed="rId3">
            <a:extLst>
              <a:ext uri="{28A0092B-C50C-407E-A947-70E740481C1C}">
                <a14:useLocalDpi xmlns:a14="http://schemas.microsoft.com/office/drawing/2010/main" val="0"/>
              </a:ext>
            </a:extLst>
          </a:blip>
          <a:srcRect l="49067" t="20297" r="16130" b="42900"/>
          <a:stretch/>
        </p:blipFill>
        <p:spPr>
          <a:xfrm>
            <a:off x="328676" y="3624090"/>
            <a:ext cx="618187" cy="653715"/>
          </a:xfrm>
          <a:prstGeom prst="rect">
            <a:avLst/>
          </a:prstGeom>
        </p:spPr>
      </p:pic>
      <p:pic>
        <p:nvPicPr>
          <p:cNvPr id="20" name="Picture 19"/>
          <p:cNvPicPr>
            <a:picLocks noChangeAspect="1"/>
          </p:cNvPicPr>
          <p:nvPr/>
        </p:nvPicPr>
        <p:blipFill rotWithShape="1">
          <a:blip r:embed="rId3">
            <a:extLst>
              <a:ext uri="{28A0092B-C50C-407E-A947-70E740481C1C}">
                <a14:useLocalDpi xmlns:a14="http://schemas.microsoft.com/office/drawing/2010/main" val="0"/>
              </a:ext>
            </a:extLst>
          </a:blip>
          <a:srcRect l="49067" t="20297" r="16130" b="42900"/>
          <a:stretch/>
        </p:blipFill>
        <p:spPr>
          <a:xfrm>
            <a:off x="1571221" y="3624090"/>
            <a:ext cx="618187" cy="653715"/>
          </a:xfrm>
          <a:prstGeom prst="rect">
            <a:avLst/>
          </a:prstGeom>
        </p:spPr>
      </p:pic>
      <p:pic>
        <p:nvPicPr>
          <p:cNvPr id="21" name="Picture 20"/>
          <p:cNvPicPr>
            <a:picLocks noChangeAspect="1"/>
          </p:cNvPicPr>
          <p:nvPr/>
        </p:nvPicPr>
        <p:blipFill rotWithShape="1">
          <a:blip r:embed="rId5">
            <a:extLst>
              <a:ext uri="{28A0092B-C50C-407E-A947-70E740481C1C}">
                <a14:useLocalDpi xmlns:a14="http://schemas.microsoft.com/office/drawing/2010/main" val="0"/>
              </a:ext>
            </a:extLst>
          </a:blip>
          <a:srcRect l="15362" r="8700" b="8732"/>
          <a:stretch/>
        </p:blipFill>
        <p:spPr>
          <a:xfrm>
            <a:off x="592830" y="4737278"/>
            <a:ext cx="1506426" cy="1482031"/>
          </a:xfrm>
          <a:prstGeom prst="rect">
            <a:avLst/>
          </a:prstGeom>
        </p:spPr>
      </p:pic>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36206" y="885511"/>
            <a:ext cx="1448695" cy="1448695"/>
          </a:xfrm>
          <a:prstGeom prst="rect">
            <a:avLst/>
          </a:prstGeom>
        </p:spPr>
      </p:pic>
      <p:pic>
        <p:nvPicPr>
          <p:cNvPr id="23" name="Pictur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36206" y="2784816"/>
            <a:ext cx="1551839" cy="1559637"/>
          </a:xfrm>
          <a:prstGeom prst="rect">
            <a:avLst/>
          </a:prstGeom>
        </p:spPr>
      </p:pic>
      <p:sp>
        <p:nvSpPr>
          <p:cNvPr id="24" name="Rectangle 23"/>
          <p:cNvSpPr/>
          <p:nvPr/>
        </p:nvSpPr>
        <p:spPr>
          <a:xfrm>
            <a:off x="2509235" y="785611"/>
            <a:ext cx="3518078" cy="39924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5" name="Rectangle 24"/>
          <p:cNvSpPr/>
          <p:nvPr/>
        </p:nvSpPr>
        <p:spPr>
          <a:xfrm>
            <a:off x="2509235" y="2728174"/>
            <a:ext cx="3518078" cy="39924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6" name="Rectangle 25"/>
          <p:cNvSpPr/>
          <p:nvPr/>
        </p:nvSpPr>
        <p:spPr>
          <a:xfrm>
            <a:off x="8521522" y="785611"/>
            <a:ext cx="3518078" cy="39924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27" name="Rectangle 26"/>
          <p:cNvSpPr/>
          <p:nvPr/>
        </p:nvSpPr>
        <p:spPr>
          <a:xfrm>
            <a:off x="8521522" y="2728174"/>
            <a:ext cx="3518078" cy="39924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28" name="Rectangle 27"/>
          <p:cNvSpPr/>
          <p:nvPr/>
        </p:nvSpPr>
        <p:spPr>
          <a:xfrm>
            <a:off x="2509235" y="4670737"/>
            <a:ext cx="3518078" cy="3992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9" name="Rectangle 28"/>
          <p:cNvSpPr/>
          <p:nvPr/>
        </p:nvSpPr>
        <p:spPr>
          <a:xfrm>
            <a:off x="6225862" y="4737278"/>
            <a:ext cx="5813738" cy="158195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smtClean="0"/>
              <a:t>Name the examples of factors that can affect conformity choosing from:</a:t>
            </a:r>
          </a:p>
          <a:p>
            <a:pPr algn="ctr"/>
            <a:endParaRPr lang="en-GB" sz="1400" dirty="0" smtClean="0"/>
          </a:p>
          <a:p>
            <a:pPr algn="ctr"/>
            <a:r>
              <a:rPr lang="en-GB" sz="1400" dirty="0" smtClean="0"/>
              <a:t>Anonymity      Group size      Self-esteem      Task Complexity      Unanimity</a:t>
            </a:r>
          </a:p>
          <a:p>
            <a:pPr algn="ctr"/>
            <a:endParaRPr lang="en-GB" sz="1400" dirty="0"/>
          </a:p>
          <a:p>
            <a:pPr algn="ctr"/>
            <a:r>
              <a:rPr lang="en-GB" sz="1400" dirty="0" smtClean="0"/>
              <a:t>For each factor, state whether conformity would increase or decrease and explain why. NB for group size, be sure to refer to the maximum group size beyond which further increases don’t have an effect on conformity.</a:t>
            </a:r>
            <a:endParaRPr lang="en-GB" sz="1400" dirty="0"/>
          </a:p>
        </p:txBody>
      </p:sp>
      <p:sp>
        <p:nvSpPr>
          <p:cNvPr id="30" name="Rectangle 29"/>
          <p:cNvSpPr/>
          <p:nvPr/>
        </p:nvSpPr>
        <p:spPr>
          <a:xfrm>
            <a:off x="206063" y="153304"/>
            <a:ext cx="117150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2400" b="1" dirty="0" smtClean="0">
                <a:ln w="11430"/>
                <a:solidFill>
                  <a:srgbClr val="FF0066"/>
                </a:solidFill>
                <a:effectLst>
                  <a:outerShdw blurRad="50800" dist="39000" dir="5460000" algn="tl">
                    <a:srgbClr val="000000">
                      <a:alpha val="38000"/>
                    </a:srgbClr>
                  </a:outerShdw>
                </a:effectLst>
              </a:rPr>
              <a:t>Variations of Asch</a:t>
            </a:r>
            <a:endParaRPr lang="en-US" sz="2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95719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563168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481848" y="1983346"/>
            <a:ext cx="2743200" cy="264016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smtClean="0"/>
              <a:t>ZIMBARDO: A STUDY INTO CONFORMITY TO SOCIAL ROLES</a:t>
            </a:r>
            <a:endParaRPr lang="en-GB" dirty="0"/>
          </a:p>
        </p:txBody>
      </p:sp>
    </p:spTree>
    <p:extLst>
      <p:ext uri="{BB962C8B-B14F-4D97-AF65-F5344CB8AC3E}">
        <p14:creationId xmlns:p14="http://schemas.microsoft.com/office/powerpoint/2010/main" val="4238479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356358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6371" y="296214"/>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Which of the following is a type of conformity?</a:t>
            </a:r>
            <a:endParaRPr lang="en-GB" sz="1600" dirty="0">
              <a:solidFill>
                <a:schemeClr val="tx1"/>
              </a:solidFill>
            </a:endParaRPr>
          </a:p>
        </p:txBody>
      </p:sp>
      <p:sp>
        <p:nvSpPr>
          <p:cNvPr id="5" name="Rectangle 4"/>
          <p:cNvSpPr/>
          <p:nvPr/>
        </p:nvSpPr>
        <p:spPr>
          <a:xfrm>
            <a:off x="1236370" y="734096"/>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dirty="0" smtClean="0"/>
              <a:t>Unanimity</a:t>
            </a:r>
          </a:p>
          <a:p>
            <a:pPr marL="342900" indent="-342900" algn="ctr">
              <a:buAutoNum type="alphaLcParenR"/>
            </a:pPr>
            <a:r>
              <a:rPr lang="en-GB" dirty="0" smtClean="0"/>
              <a:t>Internalisation</a:t>
            </a:r>
          </a:p>
          <a:p>
            <a:pPr marL="342900" indent="-342900" algn="ctr">
              <a:buAutoNum type="alphaLcParenR"/>
            </a:pPr>
            <a:r>
              <a:rPr lang="en-GB" dirty="0" smtClean="0"/>
              <a:t>Normative social influence</a:t>
            </a:r>
          </a:p>
          <a:p>
            <a:pPr marL="342900" indent="-342900" algn="ctr">
              <a:buAutoNum type="alphaLcParenR"/>
            </a:pPr>
            <a:r>
              <a:rPr lang="en-GB" dirty="0" smtClean="0"/>
              <a:t>Obedience</a:t>
            </a:r>
            <a:endParaRPr lang="en-GB" dirty="0"/>
          </a:p>
        </p:txBody>
      </p:sp>
      <p:sp>
        <p:nvSpPr>
          <p:cNvPr id="6" name="Rectangle 5"/>
          <p:cNvSpPr/>
          <p:nvPr/>
        </p:nvSpPr>
        <p:spPr>
          <a:xfrm>
            <a:off x="3887273" y="296214"/>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smtClean="0"/>
              <a:t>Which of the following is an explanation for conformity?</a:t>
            </a:r>
            <a:endParaRPr lang="en-GB" sz="1600" dirty="0"/>
          </a:p>
        </p:txBody>
      </p:sp>
      <p:sp>
        <p:nvSpPr>
          <p:cNvPr id="7" name="Rectangle 6"/>
          <p:cNvSpPr/>
          <p:nvPr/>
        </p:nvSpPr>
        <p:spPr>
          <a:xfrm>
            <a:off x="3887272" y="734096"/>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dirty="0" smtClean="0"/>
              <a:t>Compliance</a:t>
            </a:r>
          </a:p>
          <a:p>
            <a:pPr marL="342900" indent="-342900" algn="ctr">
              <a:buAutoNum type="alphaLcParenR"/>
            </a:pPr>
            <a:r>
              <a:rPr lang="en-GB" dirty="0" smtClean="0"/>
              <a:t>Informational social influence</a:t>
            </a:r>
          </a:p>
          <a:p>
            <a:pPr marL="342900" indent="-342900" algn="ctr">
              <a:buAutoNum type="alphaLcParenR"/>
            </a:pPr>
            <a:r>
              <a:rPr lang="en-GB" dirty="0" smtClean="0"/>
              <a:t>Identification</a:t>
            </a:r>
          </a:p>
          <a:p>
            <a:pPr marL="342900" indent="-342900" algn="ctr">
              <a:buAutoNum type="alphaLcParenR"/>
            </a:pPr>
            <a:r>
              <a:rPr lang="en-GB" dirty="0" smtClean="0"/>
              <a:t>Internalisation </a:t>
            </a:r>
            <a:endParaRPr lang="en-GB" dirty="0"/>
          </a:p>
        </p:txBody>
      </p:sp>
      <p:sp>
        <p:nvSpPr>
          <p:cNvPr id="8" name="Rectangle 7"/>
          <p:cNvSpPr/>
          <p:nvPr/>
        </p:nvSpPr>
        <p:spPr>
          <a:xfrm>
            <a:off x="6538174" y="296214"/>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solidFill>
                  <a:schemeClr val="tx1"/>
                </a:solidFill>
              </a:rPr>
              <a:t>Which of the following statements best describes compliance?</a:t>
            </a:r>
            <a:endParaRPr lang="en-GB" sz="1200" dirty="0">
              <a:solidFill>
                <a:schemeClr val="tx1"/>
              </a:solidFill>
            </a:endParaRPr>
          </a:p>
        </p:txBody>
      </p:sp>
      <p:sp>
        <p:nvSpPr>
          <p:cNvPr id="9" name="Rectangle 8"/>
          <p:cNvSpPr/>
          <p:nvPr/>
        </p:nvSpPr>
        <p:spPr>
          <a:xfrm>
            <a:off x="6538173" y="734096"/>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100" dirty="0" smtClean="0"/>
              <a:t>Conforming to a majority because we want to be accepted or liked</a:t>
            </a:r>
          </a:p>
          <a:p>
            <a:pPr marL="342900" indent="-342900" algn="ctr">
              <a:buAutoNum type="alphaLcParenR"/>
            </a:pPr>
            <a:r>
              <a:rPr lang="en-GB" sz="1100" dirty="0" smtClean="0"/>
              <a:t>Publicly and privately agreeing with the majority view</a:t>
            </a:r>
          </a:p>
          <a:p>
            <a:pPr marL="342900" indent="-342900" algn="ctr">
              <a:buAutoNum type="alphaLcParenR"/>
            </a:pPr>
            <a:r>
              <a:rPr lang="en-GB" sz="1100" dirty="0" smtClean="0"/>
              <a:t>Public agreeing with the majority but privately disagreeing</a:t>
            </a:r>
          </a:p>
          <a:p>
            <a:pPr marL="342900" indent="-342900" algn="ctr">
              <a:buAutoNum type="alphaLcParenR"/>
            </a:pPr>
            <a:r>
              <a:rPr lang="en-GB" sz="1100" dirty="0" smtClean="0"/>
              <a:t>Conforming to a majority because we want to be correct</a:t>
            </a:r>
            <a:endParaRPr lang="en-GB" sz="1100" dirty="0"/>
          </a:p>
        </p:txBody>
      </p:sp>
      <p:sp>
        <p:nvSpPr>
          <p:cNvPr id="10" name="Rectangle 9"/>
          <p:cNvSpPr/>
          <p:nvPr/>
        </p:nvSpPr>
        <p:spPr>
          <a:xfrm>
            <a:off x="9189073" y="296214"/>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100" dirty="0" smtClean="0"/>
              <a:t>Which of the following statements best describes normative social influence?</a:t>
            </a:r>
            <a:endParaRPr lang="en-GB" sz="1100" dirty="0"/>
          </a:p>
        </p:txBody>
      </p:sp>
      <p:sp>
        <p:nvSpPr>
          <p:cNvPr id="11" name="Rectangle 10"/>
          <p:cNvSpPr/>
          <p:nvPr/>
        </p:nvSpPr>
        <p:spPr>
          <a:xfrm>
            <a:off x="9189072" y="734096"/>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sz="1000" dirty="0" smtClean="0"/>
              <a:t>Going along with a group of people because we want to be liked by them</a:t>
            </a:r>
          </a:p>
          <a:p>
            <a:pPr marL="342900" indent="-342900" algn="ctr">
              <a:buAutoNum type="alphaLcParenR"/>
            </a:pPr>
            <a:r>
              <a:rPr lang="en-GB" sz="1000" dirty="0" smtClean="0"/>
              <a:t>Going along with a group of people because we don’t know what we’re doing</a:t>
            </a:r>
          </a:p>
          <a:p>
            <a:pPr marL="342900" indent="-342900" algn="ctr">
              <a:buAutoNum type="alphaLcParenR"/>
            </a:pPr>
            <a:r>
              <a:rPr lang="en-GB" sz="1000" dirty="0" smtClean="0"/>
              <a:t>Going along with other people even though we don’t agree</a:t>
            </a:r>
          </a:p>
          <a:p>
            <a:pPr marL="342900" indent="-342900" algn="ctr">
              <a:buAutoNum type="alphaLcParenR"/>
            </a:pPr>
            <a:r>
              <a:rPr lang="en-GB" sz="1000" dirty="0" smtClean="0"/>
              <a:t>Going along with other people because we accept their views</a:t>
            </a:r>
            <a:endParaRPr lang="en-GB" sz="1000" dirty="0"/>
          </a:p>
        </p:txBody>
      </p:sp>
      <p:sp>
        <p:nvSpPr>
          <p:cNvPr id="12" name="Rectangle 11"/>
          <p:cNvSpPr/>
          <p:nvPr/>
        </p:nvSpPr>
        <p:spPr>
          <a:xfrm>
            <a:off x="1236371" y="4853188"/>
            <a:ext cx="2485623" cy="437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smtClean="0">
                <a:solidFill>
                  <a:schemeClr val="tx1"/>
                </a:solidFill>
              </a:rPr>
              <a:t>The Stanford Prison Study investigated:</a:t>
            </a:r>
            <a:endParaRPr lang="en-GB" sz="1600" dirty="0">
              <a:solidFill>
                <a:schemeClr val="tx1"/>
              </a:solidFill>
            </a:endParaRPr>
          </a:p>
        </p:txBody>
      </p:sp>
      <p:sp>
        <p:nvSpPr>
          <p:cNvPr id="13" name="Rectangle 12"/>
          <p:cNvSpPr/>
          <p:nvPr/>
        </p:nvSpPr>
        <p:spPr>
          <a:xfrm>
            <a:off x="1236370" y="5291070"/>
            <a:ext cx="2485623" cy="14553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ctr">
              <a:buAutoNum type="alphaLcParenR"/>
            </a:pPr>
            <a:r>
              <a:rPr lang="en-GB" sz="1600" dirty="0" smtClean="0"/>
              <a:t>Rebellion</a:t>
            </a:r>
          </a:p>
          <a:p>
            <a:pPr marL="342900" indent="-342900" algn="ctr">
              <a:buAutoNum type="alphaLcParenR"/>
            </a:pPr>
            <a:r>
              <a:rPr lang="en-GB" sz="1600" dirty="0" smtClean="0"/>
              <a:t>Conformity to social roles</a:t>
            </a:r>
          </a:p>
          <a:p>
            <a:pPr marL="342900" indent="-342900" algn="ctr">
              <a:buAutoNum type="alphaLcParenR"/>
            </a:pPr>
            <a:r>
              <a:rPr lang="en-GB" sz="1600" dirty="0" smtClean="0"/>
              <a:t>Obedience to authority</a:t>
            </a:r>
          </a:p>
          <a:p>
            <a:pPr marL="342900" indent="-342900" algn="ctr">
              <a:buAutoNum type="alphaLcParenR"/>
            </a:pPr>
            <a:r>
              <a:rPr lang="en-GB" sz="1600" dirty="0" smtClean="0"/>
              <a:t>Compliance </a:t>
            </a:r>
            <a:endParaRPr lang="en-GB" sz="1600" dirty="0"/>
          </a:p>
        </p:txBody>
      </p:sp>
      <p:sp>
        <p:nvSpPr>
          <p:cNvPr id="14" name="Rectangle 13"/>
          <p:cNvSpPr/>
          <p:nvPr/>
        </p:nvSpPr>
        <p:spPr>
          <a:xfrm>
            <a:off x="3887273" y="4853188"/>
            <a:ext cx="2485623" cy="437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What was Zimbardo’s role in the Stanford Prison Study?</a:t>
            </a:r>
            <a:endParaRPr lang="en-GB" sz="1400" dirty="0"/>
          </a:p>
        </p:txBody>
      </p:sp>
      <p:sp>
        <p:nvSpPr>
          <p:cNvPr id="15" name="Rectangle 14"/>
          <p:cNvSpPr/>
          <p:nvPr/>
        </p:nvSpPr>
        <p:spPr>
          <a:xfrm>
            <a:off x="3887272" y="5291070"/>
            <a:ext cx="2485623" cy="145531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LcParenR"/>
            </a:pPr>
            <a:r>
              <a:rPr lang="en-GB" sz="1400" dirty="0" smtClean="0"/>
              <a:t>The prison superintendent</a:t>
            </a:r>
          </a:p>
          <a:p>
            <a:pPr marL="342900" indent="-342900" algn="ctr">
              <a:buAutoNum type="alphaLcParenR"/>
            </a:pPr>
            <a:r>
              <a:rPr lang="en-GB" sz="1400" dirty="0" smtClean="0"/>
              <a:t>Both prison superintendent and lead researcher</a:t>
            </a:r>
          </a:p>
          <a:p>
            <a:pPr marL="342900" indent="-342900" algn="ctr">
              <a:buAutoNum type="alphaLcParenR"/>
            </a:pPr>
            <a:r>
              <a:rPr lang="en-GB" sz="1400" dirty="0" smtClean="0"/>
              <a:t>Lead researcher</a:t>
            </a:r>
          </a:p>
          <a:p>
            <a:pPr marL="342900" indent="-342900" algn="ctr">
              <a:buAutoNum type="alphaLcParenR"/>
            </a:pPr>
            <a:r>
              <a:rPr lang="en-GB" sz="1400" dirty="0" smtClean="0"/>
              <a:t>Not part of the study</a:t>
            </a:r>
            <a:endParaRPr lang="en-GB" sz="1400" dirty="0"/>
          </a:p>
        </p:txBody>
      </p:sp>
      <p:sp>
        <p:nvSpPr>
          <p:cNvPr id="16" name="Rectangle 15"/>
          <p:cNvSpPr/>
          <p:nvPr/>
        </p:nvSpPr>
        <p:spPr>
          <a:xfrm>
            <a:off x="6538174" y="4853188"/>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smtClean="0"/>
              <a:t>The roles of guard and prisoner were decided:</a:t>
            </a:r>
            <a:endParaRPr lang="en-GB" sz="1600" dirty="0"/>
          </a:p>
        </p:txBody>
      </p:sp>
      <p:sp>
        <p:nvSpPr>
          <p:cNvPr id="17" name="Rectangle 16"/>
          <p:cNvSpPr/>
          <p:nvPr/>
        </p:nvSpPr>
        <p:spPr>
          <a:xfrm>
            <a:off x="6538173" y="5291070"/>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sz="1600" dirty="0" smtClean="0"/>
              <a:t>On a first come, first served basis</a:t>
            </a:r>
          </a:p>
          <a:p>
            <a:pPr marL="342900" indent="-342900" algn="ctr">
              <a:buAutoNum type="alphaLcParenR"/>
            </a:pPr>
            <a:r>
              <a:rPr lang="en-GB" sz="1600" dirty="0" smtClean="0"/>
              <a:t>By asking the Ps to volunteer</a:t>
            </a:r>
          </a:p>
          <a:p>
            <a:pPr marL="342900" indent="-342900" algn="ctr">
              <a:buAutoNum type="alphaLcParenR"/>
            </a:pPr>
            <a:r>
              <a:rPr lang="en-GB" sz="1600" dirty="0" smtClean="0"/>
              <a:t>By the researchers</a:t>
            </a:r>
          </a:p>
          <a:p>
            <a:pPr marL="342900" indent="-342900" algn="ctr">
              <a:buAutoNum type="alphaLcParenR"/>
            </a:pPr>
            <a:r>
              <a:rPr lang="en-GB" sz="1600" dirty="0" smtClean="0"/>
              <a:t>Randomly</a:t>
            </a:r>
            <a:endParaRPr lang="en-GB" sz="1600" dirty="0"/>
          </a:p>
        </p:txBody>
      </p:sp>
      <p:sp>
        <p:nvSpPr>
          <p:cNvPr id="18" name="Rectangle 17"/>
          <p:cNvSpPr/>
          <p:nvPr/>
        </p:nvSpPr>
        <p:spPr>
          <a:xfrm>
            <a:off x="9189073" y="4853188"/>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dirty="0" smtClean="0"/>
              <a:t>Which statement best describes the behaviour of the prisoners? </a:t>
            </a:r>
            <a:endParaRPr lang="en-GB" sz="1200" dirty="0"/>
          </a:p>
        </p:txBody>
      </p:sp>
      <p:sp>
        <p:nvSpPr>
          <p:cNvPr id="19" name="Rectangle 18"/>
          <p:cNvSpPr/>
          <p:nvPr/>
        </p:nvSpPr>
        <p:spPr>
          <a:xfrm>
            <a:off x="9189072" y="5291070"/>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sz="1100" dirty="0" smtClean="0"/>
              <a:t>They resisted the cruelty of the guards throughout the study</a:t>
            </a:r>
          </a:p>
          <a:p>
            <a:pPr marL="342900" indent="-342900" algn="ctr">
              <a:buAutoNum type="alphaLcParenR"/>
            </a:pPr>
            <a:r>
              <a:rPr lang="en-GB" sz="1100" dirty="0" smtClean="0"/>
              <a:t>They became more withdrawn and anxious as the study progressed</a:t>
            </a:r>
          </a:p>
          <a:p>
            <a:pPr marL="342900" indent="-342900" algn="ctr">
              <a:buAutoNum type="alphaLcParenR"/>
            </a:pPr>
            <a:r>
              <a:rPr lang="en-GB" sz="1100" dirty="0" smtClean="0"/>
              <a:t>They made it very difficult for the guards to enforce the rules of the prison</a:t>
            </a:r>
          </a:p>
          <a:p>
            <a:pPr marL="342900" indent="-342900" algn="ctr">
              <a:buAutoNum type="alphaLcParenR"/>
            </a:pPr>
            <a:r>
              <a:rPr lang="en-GB" sz="1100" dirty="0" smtClean="0"/>
              <a:t>They supported each other</a:t>
            </a:r>
            <a:endParaRPr lang="en-GB" sz="1100" dirty="0"/>
          </a:p>
        </p:txBody>
      </p:sp>
      <p:sp>
        <p:nvSpPr>
          <p:cNvPr id="20" name="Rectangle 19"/>
          <p:cNvSpPr/>
          <p:nvPr/>
        </p:nvSpPr>
        <p:spPr>
          <a:xfrm>
            <a:off x="1236370" y="2574701"/>
            <a:ext cx="2485623" cy="43788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In Asch’s study, the naïve participant was always seated:</a:t>
            </a:r>
            <a:endParaRPr lang="en-GB" sz="1400" dirty="0"/>
          </a:p>
        </p:txBody>
      </p:sp>
      <p:sp>
        <p:nvSpPr>
          <p:cNvPr id="21" name="Rectangle 20"/>
          <p:cNvSpPr/>
          <p:nvPr/>
        </p:nvSpPr>
        <p:spPr>
          <a:xfrm>
            <a:off x="1236369" y="3012583"/>
            <a:ext cx="2485623" cy="145531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lgn="ctr">
              <a:buAutoNum type="alphaLcParenR"/>
            </a:pPr>
            <a:r>
              <a:rPr lang="en-GB" dirty="0" smtClean="0"/>
              <a:t>Last</a:t>
            </a:r>
          </a:p>
          <a:p>
            <a:pPr marL="342900" indent="-342900" algn="ctr">
              <a:buAutoNum type="alphaLcParenR"/>
            </a:pPr>
            <a:r>
              <a:rPr lang="en-GB" dirty="0" smtClean="0"/>
              <a:t>First</a:t>
            </a:r>
          </a:p>
          <a:p>
            <a:pPr marL="342900" indent="-342900" algn="ctr">
              <a:buAutoNum type="alphaLcParenR"/>
            </a:pPr>
            <a:r>
              <a:rPr lang="en-GB" dirty="0" smtClean="0"/>
              <a:t>Next to last</a:t>
            </a:r>
          </a:p>
          <a:p>
            <a:pPr marL="342900" indent="-342900" algn="ctr">
              <a:buAutoNum type="alphaLcParenR"/>
            </a:pPr>
            <a:r>
              <a:rPr lang="en-GB" dirty="0" smtClean="0"/>
              <a:t>Last or next to last</a:t>
            </a:r>
            <a:endParaRPr lang="en-GB" dirty="0"/>
          </a:p>
        </p:txBody>
      </p:sp>
      <p:sp>
        <p:nvSpPr>
          <p:cNvPr id="22" name="Rectangle 21"/>
          <p:cNvSpPr/>
          <p:nvPr/>
        </p:nvSpPr>
        <p:spPr>
          <a:xfrm>
            <a:off x="3887272" y="2574701"/>
            <a:ext cx="2485623" cy="4378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smtClean="0"/>
              <a:t>What did Asch find about group size?</a:t>
            </a:r>
            <a:endParaRPr lang="en-GB" sz="1400" dirty="0"/>
          </a:p>
        </p:txBody>
      </p:sp>
      <p:sp>
        <p:nvSpPr>
          <p:cNvPr id="23" name="Rectangle 22"/>
          <p:cNvSpPr/>
          <p:nvPr/>
        </p:nvSpPr>
        <p:spPr>
          <a:xfrm>
            <a:off x="3887271" y="3012583"/>
            <a:ext cx="2485623" cy="1455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lphaLcParenR"/>
            </a:pPr>
            <a:r>
              <a:rPr lang="en-GB" sz="1100" dirty="0" smtClean="0"/>
              <a:t>Conformity kept increasing with group size</a:t>
            </a:r>
          </a:p>
          <a:p>
            <a:pPr marL="342900" indent="-342900" algn="ctr">
              <a:buAutoNum type="alphaLcParenR"/>
            </a:pPr>
            <a:r>
              <a:rPr lang="en-GB" sz="1100" dirty="0" smtClean="0"/>
              <a:t>Conformity decreased as group size increased</a:t>
            </a:r>
          </a:p>
          <a:p>
            <a:pPr marL="342900" indent="-342900" algn="ctr">
              <a:buAutoNum type="alphaLcParenR"/>
            </a:pPr>
            <a:r>
              <a:rPr lang="en-GB" sz="1100" dirty="0" smtClean="0"/>
              <a:t>Conformity increased with group size but only up to a point</a:t>
            </a:r>
          </a:p>
          <a:p>
            <a:pPr marL="342900" indent="-342900" algn="ctr">
              <a:buAutoNum type="alphaLcParenR"/>
            </a:pPr>
            <a:r>
              <a:rPr lang="en-GB" sz="1100" dirty="0" smtClean="0"/>
              <a:t>Increasing group size had no effect on conformity</a:t>
            </a:r>
            <a:endParaRPr lang="en-GB" sz="1100" dirty="0"/>
          </a:p>
        </p:txBody>
      </p:sp>
      <p:sp>
        <p:nvSpPr>
          <p:cNvPr id="24" name="Rectangle 23"/>
          <p:cNvSpPr/>
          <p:nvPr/>
        </p:nvSpPr>
        <p:spPr>
          <a:xfrm>
            <a:off x="6538173" y="2574701"/>
            <a:ext cx="2485623" cy="437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What did Asch find about unanimity?</a:t>
            </a:r>
            <a:endParaRPr lang="en-GB" sz="1600" dirty="0">
              <a:solidFill>
                <a:schemeClr val="tx1"/>
              </a:solidFill>
            </a:endParaRPr>
          </a:p>
        </p:txBody>
      </p:sp>
      <p:sp>
        <p:nvSpPr>
          <p:cNvPr id="25" name="Rectangle 24"/>
          <p:cNvSpPr/>
          <p:nvPr/>
        </p:nvSpPr>
        <p:spPr>
          <a:xfrm>
            <a:off x="6538172" y="3012583"/>
            <a:ext cx="2485623" cy="1455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lgn="ctr">
              <a:buAutoNum type="alphaLcParenR"/>
            </a:pPr>
            <a:r>
              <a:rPr lang="en-GB" sz="1050" dirty="0" smtClean="0"/>
              <a:t>Conformity stayed the same whether the majority was unanimous or not</a:t>
            </a:r>
          </a:p>
          <a:p>
            <a:pPr marL="342900" indent="-342900" algn="ctr">
              <a:buAutoNum type="alphaLcParenR"/>
            </a:pPr>
            <a:r>
              <a:rPr lang="en-GB" sz="1050" dirty="0" smtClean="0"/>
              <a:t>A unanimous majority had the greatest effect on conformity</a:t>
            </a:r>
          </a:p>
          <a:p>
            <a:pPr marL="342900" indent="-342900" algn="ctr">
              <a:buAutoNum type="alphaLcParenR"/>
            </a:pPr>
            <a:r>
              <a:rPr lang="en-GB" sz="1050" dirty="0" smtClean="0"/>
              <a:t>When a partner disagreed with the majority, conformity increased</a:t>
            </a:r>
          </a:p>
          <a:p>
            <a:pPr marL="342900" indent="-342900" algn="ctr">
              <a:buAutoNum type="alphaLcParenR"/>
            </a:pPr>
            <a:r>
              <a:rPr lang="en-GB" sz="1050" dirty="0" smtClean="0"/>
              <a:t>A divided majority had the greatest effect on conformity</a:t>
            </a:r>
            <a:endParaRPr lang="en-GB" sz="1050" dirty="0"/>
          </a:p>
        </p:txBody>
      </p:sp>
      <p:sp>
        <p:nvSpPr>
          <p:cNvPr id="26" name="Rectangle 25"/>
          <p:cNvSpPr/>
          <p:nvPr/>
        </p:nvSpPr>
        <p:spPr>
          <a:xfrm>
            <a:off x="9189072" y="2574701"/>
            <a:ext cx="2485623" cy="437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smtClean="0"/>
              <a:t>What did Asch find about task difficulty?</a:t>
            </a:r>
            <a:endParaRPr lang="en-GB" sz="1600" dirty="0"/>
          </a:p>
        </p:txBody>
      </p:sp>
      <p:sp>
        <p:nvSpPr>
          <p:cNvPr id="27" name="Rectangle 26"/>
          <p:cNvSpPr/>
          <p:nvPr/>
        </p:nvSpPr>
        <p:spPr>
          <a:xfrm>
            <a:off x="9189071" y="3012583"/>
            <a:ext cx="2485623" cy="14553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342900" indent="-342900" algn="ctr">
              <a:buAutoNum type="alphaLcParenR"/>
            </a:pPr>
            <a:r>
              <a:rPr lang="en-GB" sz="1200" dirty="0" smtClean="0"/>
              <a:t>Conformity decreased when the task became more difficult</a:t>
            </a:r>
          </a:p>
          <a:p>
            <a:pPr marL="342900" indent="-342900" algn="ctr">
              <a:buAutoNum type="alphaLcParenR"/>
            </a:pPr>
            <a:r>
              <a:rPr lang="en-GB" sz="1200" dirty="0" smtClean="0"/>
              <a:t>Conformity increased when the task became more difficult</a:t>
            </a:r>
          </a:p>
          <a:p>
            <a:pPr marL="342900" indent="-342900" algn="ctr">
              <a:buAutoNum type="alphaLcParenR"/>
            </a:pPr>
            <a:r>
              <a:rPr lang="en-GB" sz="1200" dirty="0" smtClean="0"/>
              <a:t>Increasing task difficulty had no effect on conformity</a:t>
            </a:r>
          </a:p>
          <a:p>
            <a:pPr marL="342900" indent="-342900" algn="ctr">
              <a:buAutoNum type="alphaLcParenR"/>
            </a:pPr>
            <a:r>
              <a:rPr lang="en-GB" sz="1200" dirty="0" smtClean="0"/>
              <a:t>The task was too difficult for the naïve participants</a:t>
            </a:r>
            <a:endParaRPr lang="en-GB" sz="1200" dirty="0"/>
          </a:p>
        </p:txBody>
      </p:sp>
      <p:sp>
        <p:nvSpPr>
          <p:cNvPr id="29" name="Rectangle 28"/>
          <p:cNvSpPr/>
          <p:nvPr/>
        </p:nvSpPr>
        <p:spPr>
          <a:xfrm rot="16200000">
            <a:off x="-2861950" y="2967336"/>
            <a:ext cx="6858002"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66"/>
              </a:contourClr>
            </a:sp3d>
          </a:bodyPr>
          <a:lstStyle/>
          <a:p>
            <a:pPr algn="ctr"/>
            <a:r>
              <a:rPr lang="en-US" sz="5400" b="1" dirty="0" smtClean="0">
                <a:ln w="11430"/>
                <a:solidFill>
                  <a:srgbClr val="FF0066"/>
                </a:solidFill>
                <a:effectLst>
                  <a:outerShdw blurRad="50800" dist="39000" dir="5460000" algn="tl">
                    <a:srgbClr val="000000">
                      <a:alpha val="38000"/>
                    </a:srgbClr>
                  </a:outerShdw>
                </a:effectLst>
              </a:rPr>
              <a:t>Multi-Choice Quiz 1</a:t>
            </a:r>
            <a:endParaRPr lang="en-US" sz="5400" b="1" cap="none" spc="0" dirty="0">
              <a:ln w="11430"/>
              <a:solidFill>
                <a:srgbClr val="FF00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0735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481848" y="1983346"/>
            <a:ext cx="2743200" cy="264016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MILGRAM: A STUDY INTO OBEDIENCE</a:t>
            </a:r>
            <a:endParaRPr lang="en-GB" dirty="0"/>
          </a:p>
        </p:txBody>
      </p:sp>
    </p:spTree>
    <p:extLst>
      <p:ext uri="{BB962C8B-B14F-4D97-AF65-F5344CB8AC3E}">
        <p14:creationId xmlns:p14="http://schemas.microsoft.com/office/powerpoint/2010/main" val="1548569668"/>
      </p:ext>
    </p:extLst>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1F497D"/>
      </a:dk2>
      <a:lt2>
        <a:srgbClr val="EEECE1"/>
      </a:lt2>
      <a:accent1>
        <a:srgbClr val="92D050"/>
      </a:accent1>
      <a:accent2>
        <a:srgbClr val="FF0066"/>
      </a:accent2>
      <a:accent3>
        <a:srgbClr val="FFCC00"/>
      </a:accent3>
      <a:accent4>
        <a:srgbClr val="0066FF"/>
      </a:accent4>
      <a:accent5>
        <a:srgbClr val="9966FF"/>
      </a:accent5>
      <a:accent6>
        <a:srgbClr val="00CC99"/>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4115</Words>
  <Application>Microsoft Office PowerPoint</Application>
  <PresentationFormat>Widescreen</PresentationFormat>
  <Paragraphs>588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True or False</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Hayward</dc:creator>
  <cp:lastModifiedBy>Elizabeth Hayward</cp:lastModifiedBy>
  <cp:revision>30</cp:revision>
  <dcterms:created xsi:type="dcterms:W3CDTF">2016-05-02T06:39:59Z</dcterms:created>
  <dcterms:modified xsi:type="dcterms:W3CDTF">2017-04-18T08:56:22Z</dcterms:modified>
</cp:coreProperties>
</file>