
<file path=[Content_Types].xml><?xml version="1.0" encoding="utf-8"?>
<Types xmlns="http://schemas.openxmlformats.org/package/2006/content-types">
  <Default Extension="jpg&amp;ehk=bCxzLbYbEPz8EVwpLVkGPw&amp;r=0&amp;pid=OfficeInsert" ContentType="image/jpe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80" r:id="rId3"/>
    <p:sldId id="281" r:id="rId4"/>
    <p:sldId id="282" r:id="rId5"/>
    <p:sldId id="283" r:id="rId6"/>
    <p:sldId id="284" r:id="rId7"/>
    <p:sldId id="286" r:id="rId8"/>
    <p:sldId id="285" r:id="rId9"/>
    <p:sldId id="287" r:id="rId10"/>
    <p:sldId id="288" r:id="rId11"/>
    <p:sldId id="290" r:id="rId12"/>
    <p:sldId id="289" r:id="rId13"/>
    <p:sldId id="29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3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F58A0-AF3D-45D8-A0BF-128E81F842AE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FA3500-F067-450B-96F9-15F853D68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57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F98B882B-066C-4D1B-B55B-062F7E1D4D48}" type="datetime1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210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B12C-C6CB-41E4-BF66-8DAE4B7EA2DB}" type="datetime1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14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7EDE-812A-4BEF-BB06-8FB0A4C9E59B}" type="datetime1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149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211B-ECB0-48CB-B212-BC1B8EBAFD75}" type="datetime1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990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1295-BB8E-402C-9538-D68DDC3E77A5}" type="datetime1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25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3060-E552-407E-BD2E-1AAE530F3FAD}" type="datetime1">
              <a:rPr lang="en-GB" smtClean="0"/>
              <a:t>31/03/2017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3777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71D9-B6FC-4990-9725-18428D6B35D6}" type="datetime1">
              <a:rPr lang="en-GB" smtClean="0"/>
              <a:t>31/03/2017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8541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A2D3F698-0B53-4D87-BCEA-9F2CF89540DA}" type="datetime1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8768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2B951B7E-A723-41E8-8287-728045CD0EBB}" type="datetime1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094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57438"/>
            <a:ext cx="10035785" cy="36623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2757D-A9D8-4CD7-9BBD-D987CDE6FBDA}" type="datetime1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fld id="{27331CF5-2BA3-4518-B74E-B04D988CA69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9296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C75D1-4BBD-4A9F-B567-14A257F553C9}" type="datetime1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835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CD567-1900-4185-90E3-27AD89540936}" type="datetime1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544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2A14A-FDD2-49DA-B7E5-EB451E98CF8E}" type="datetime1">
              <a:rPr lang="en-GB" smtClean="0"/>
              <a:t>31/03/2017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178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98112-828E-4320-9D84-2AA931E96439}" type="datetime1">
              <a:rPr lang="en-GB" smtClean="0"/>
              <a:t>31/03/2017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498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CAE8D-89CD-4333-BBBC-BE2759B4FDAA}" type="datetime1">
              <a:rPr lang="en-GB" smtClean="0"/>
              <a:t>31/03/2017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25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A899-71AB-48C4-8A94-EDBB0B43BFB0}" type="datetime1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071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23D63-5615-43BE-B73D-40931A30525E}" type="datetime1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512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3" y="2603500"/>
            <a:ext cx="10035785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EAF0CE8-8ADB-479D-B5B3-2063EAAF4173}" type="datetime1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30057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800" b="0" i="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0" i="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&amp;ehk=bCxzLbYbEPz8EVwpLVkGPw&amp;r=0&amp;pid=OfficeInsert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GCSE Computer Science (9-1)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Fundamentals of Algorithms</a:t>
            </a:r>
          </a:p>
          <a:p>
            <a:endParaRPr lang="en-GB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A853-397C-41DC-AD8F-94356F1052C2}" type="slidenum">
              <a:rPr lang="en-GB" smtClean="0"/>
              <a:t>1</a:t>
            </a:fld>
            <a:endParaRPr lang="en-GB" dirty="0"/>
          </a:p>
        </p:txBody>
      </p:sp>
      <p:sp>
        <p:nvSpPr>
          <p:cNvPr id="5" name="Subtitle 2"/>
          <p:cNvSpPr txBox="1">
            <a:spLocks/>
          </p:cNvSpPr>
          <p:nvPr/>
        </p:nvSpPr>
        <p:spPr bwMode="gray">
          <a:xfrm>
            <a:off x="1154955" y="5265242"/>
            <a:ext cx="8825658" cy="8614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800" b="0" i="0" kern="1200" cap="all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400" b="0" i="0" kern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/>
              <a:t>Lesson 3: Sorting algorithms</a:t>
            </a:r>
          </a:p>
        </p:txBody>
      </p:sp>
    </p:spTree>
    <p:extLst>
      <p:ext uri="{BB962C8B-B14F-4D97-AF65-F5344CB8AC3E}">
        <p14:creationId xmlns:p14="http://schemas.microsoft.com/office/powerpoint/2010/main" val="878498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346" y="2400295"/>
            <a:ext cx="6477000" cy="3886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Here is a visual example from Wikipedia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9631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Pseudocode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4019551" y="2134979"/>
            <a:ext cx="6096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GB" sz="1400" b="1" dirty="0"/>
          </a:p>
          <a:p>
            <a:r>
              <a:rPr lang="en-GB" sz="1400" b="1" dirty="0"/>
              <a:t>FUNCTION </a:t>
            </a:r>
            <a:r>
              <a:rPr lang="en-GB" sz="1400" b="1" dirty="0" err="1"/>
              <a:t>mergeSort</a:t>
            </a:r>
            <a:r>
              <a:rPr lang="en-GB" sz="1400" b="1" dirty="0"/>
              <a:t>(array):</a:t>
            </a:r>
          </a:p>
          <a:p>
            <a:r>
              <a:rPr lang="en-GB" sz="1400" b="1" dirty="0"/>
              <a:t>    IF </a:t>
            </a:r>
            <a:r>
              <a:rPr lang="en-GB" sz="1400" b="1" dirty="0" err="1"/>
              <a:t>len</a:t>
            </a:r>
            <a:r>
              <a:rPr lang="en-GB" sz="1400" b="1" dirty="0"/>
              <a:t>(array) &gt; 1 THEN</a:t>
            </a:r>
          </a:p>
          <a:p>
            <a:r>
              <a:rPr lang="en-GB" sz="1400" b="1" dirty="0"/>
              <a:t>        middle=</a:t>
            </a:r>
            <a:r>
              <a:rPr lang="en-GB" sz="1400" b="1" dirty="0" err="1"/>
              <a:t>int</a:t>
            </a:r>
            <a:r>
              <a:rPr lang="en-GB" sz="1400" b="1" dirty="0"/>
              <a:t>(</a:t>
            </a:r>
            <a:r>
              <a:rPr lang="en-GB" sz="1400" b="1" dirty="0" err="1"/>
              <a:t>len</a:t>
            </a:r>
            <a:r>
              <a:rPr lang="en-GB" sz="1400" b="1" dirty="0"/>
              <a:t>(array) / 2)</a:t>
            </a:r>
          </a:p>
          <a:p>
            <a:r>
              <a:rPr lang="en-GB" sz="1400" b="1" dirty="0"/>
              <a:t>        left </a:t>
            </a:r>
            <a:r>
              <a:rPr lang="en-GB" sz="1400" b="1" dirty="0">
                <a:sym typeface="Wingdings" panose="05000000000000000000" pitchFamily="2" charset="2"/>
              </a:rPr>
              <a:t></a:t>
            </a:r>
            <a:r>
              <a:rPr lang="en-GB" sz="1400" b="1" dirty="0"/>
              <a:t> array[0:middle]; right </a:t>
            </a:r>
            <a:r>
              <a:rPr lang="en-GB" sz="1400" b="1" dirty="0">
                <a:sym typeface="Wingdings" panose="05000000000000000000" pitchFamily="2" charset="2"/>
              </a:rPr>
              <a:t></a:t>
            </a:r>
            <a:r>
              <a:rPr lang="en-GB" sz="1400" b="1" dirty="0"/>
              <a:t> array[middle]</a:t>
            </a:r>
          </a:p>
          <a:p>
            <a:r>
              <a:rPr lang="en-GB" sz="1400" b="1" dirty="0"/>
              <a:t>        </a:t>
            </a:r>
            <a:r>
              <a:rPr lang="en-GB" sz="1400" b="1" dirty="0" err="1"/>
              <a:t>mergeSort</a:t>
            </a:r>
            <a:r>
              <a:rPr lang="en-GB" sz="1400" b="1" dirty="0"/>
              <a:t>(left); </a:t>
            </a:r>
            <a:r>
              <a:rPr lang="en-GB" sz="1400" b="1" dirty="0" err="1"/>
              <a:t>mergeSort</a:t>
            </a:r>
            <a:r>
              <a:rPr lang="en-GB" sz="1400" b="1" dirty="0"/>
              <a:t>(right)</a:t>
            </a:r>
          </a:p>
          <a:p>
            <a:r>
              <a:rPr lang="en-GB" sz="1400" b="1" dirty="0">
                <a:solidFill>
                  <a:srgbClr val="FF0000"/>
                </a:solidFill>
              </a:rPr>
              <a:t>    #Divide elements into sub-sections AND re-merge</a:t>
            </a:r>
          </a:p>
          <a:p>
            <a:r>
              <a:rPr lang="en-GB" sz="1400" b="1" dirty="0"/>
              <a:t>        a </a:t>
            </a:r>
            <a:r>
              <a:rPr lang="en-GB" sz="1400" b="1" dirty="0">
                <a:sym typeface="Wingdings" panose="05000000000000000000" pitchFamily="2" charset="2"/>
              </a:rPr>
              <a:t></a:t>
            </a:r>
            <a:r>
              <a:rPr lang="en-GB" sz="1400" b="1" dirty="0"/>
              <a:t> b </a:t>
            </a:r>
            <a:r>
              <a:rPr lang="en-GB" sz="1400" b="1" dirty="0">
                <a:sym typeface="Wingdings" panose="05000000000000000000" pitchFamily="2" charset="2"/>
              </a:rPr>
              <a:t></a:t>
            </a:r>
            <a:r>
              <a:rPr lang="en-GB" sz="1400" b="1" dirty="0"/>
              <a:t> 0</a:t>
            </a:r>
          </a:p>
          <a:p>
            <a:r>
              <a:rPr lang="en-GB" sz="1400" b="1" dirty="0"/>
              <a:t>        FOR element in range(</a:t>
            </a:r>
            <a:r>
              <a:rPr lang="en-GB" sz="1400" b="1" dirty="0" err="1"/>
              <a:t>len</a:t>
            </a:r>
            <a:r>
              <a:rPr lang="en-GB" sz="1400" b="1" dirty="0"/>
              <a:t>(array))</a:t>
            </a:r>
          </a:p>
          <a:p>
            <a:r>
              <a:rPr lang="en-GB" sz="1400" b="1" dirty="0"/>
              <a:t>            L </a:t>
            </a:r>
            <a:r>
              <a:rPr lang="en-GB" sz="1400" b="1" dirty="0">
                <a:sym typeface="Wingdings" panose="05000000000000000000" pitchFamily="2" charset="2"/>
              </a:rPr>
              <a:t></a:t>
            </a:r>
            <a:r>
              <a:rPr lang="en-GB" sz="1400" b="1" dirty="0"/>
              <a:t> left[a] IF a &lt; </a:t>
            </a:r>
            <a:r>
              <a:rPr lang="en-GB" sz="1400" b="1" dirty="0" err="1"/>
              <a:t>len</a:t>
            </a:r>
            <a:r>
              <a:rPr lang="en-GB" sz="1400" b="1" dirty="0"/>
              <a:t>(left) else None</a:t>
            </a:r>
          </a:p>
          <a:p>
            <a:r>
              <a:rPr lang="en-GB" sz="1400" b="1" dirty="0"/>
              <a:t>                        ENDIF</a:t>
            </a:r>
          </a:p>
          <a:p>
            <a:r>
              <a:rPr lang="en-GB" sz="1400" b="1" dirty="0"/>
              <a:t>            R </a:t>
            </a:r>
            <a:r>
              <a:rPr lang="en-GB" sz="1400" b="1" dirty="0">
                <a:sym typeface="Wingdings" panose="05000000000000000000" pitchFamily="2" charset="2"/>
              </a:rPr>
              <a:t></a:t>
            </a:r>
            <a:r>
              <a:rPr lang="en-GB" sz="1400" b="1" dirty="0"/>
              <a:t> right[b] IF b &lt; </a:t>
            </a:r>
            <a:r>
              <a:rPr lang="en-GB" sz="1400" b="1" dirty="0" err="1"/>
              <a:t>len</a:t>
            </a:r>
            <a:r>
              <a:rPr lang="en-GB" sz="1400" b="1" dirty="0"/>
              <a:t>(right) else None</a:t>
            </a:r>
          </a:p>
          <a:p>
            <a:r>
              <a:rPr lang="en-GB" sz="1400" b="1" dirty="0"/>
              <a:t>                         ENDIF</a:t>
            </a:r>
          </a:p>
          <a:p>
            <a:r>
              <a:rPr lang="en-GB" sz="1400" b="1" dirty="0"/>
              <a:t>            IF ((L AND R) AND (L &lt; R)) OR R is None:</a:t>
            </a:r>
          </a:p>
          <a:p>
            <a:r>
              <a:rPr lang="en-GB" sz="1400" b="1" dirty="0"/>
              <a:t>                array[element] </a:t>
            </a:r>
            <a:r>
              <a:rPr lang="en-GB" sz="1400" b="1" dirty="0">
                <a:sym typeface="Wingdings" panose="05000000000000000000" pitchFamily="2" charset="2"/>
              </a:rPr>
              <a:t></a:t>
            </a:r>
            <a:r>
              <a:rPr lang="en-GB" sz="1400" b="1" dirty="0"/>
              <a:t> L; a += 1</a:t>
            </a:r>
          </a:p>
          <a:p>
            <a:r>
              <a:rPr lang="en-GB" sz="1400" b="1" dirty="0"/>
              <a:t>            ELSEIF ((L AND R) AND (L &gt;= R)) OR L is None:</a:t>
            </a:r>
          </a:p>
          <a:p>
            <a:r>
              <a:rPr lang="en-GB" sz="1400" b="1" dirty="0"/>
              <a:t>                array[element] </a:t>
            </a:r>
            <a:r>
              <a:rPr lang="en-GB" sz="1400" b="1" dirty="0">
                <a:sym typeface="Wingdings" panose="05000000000000000000" pitchFamily="2" charset="2"/>
              </a:rPr>
              <a:t></a:t>
            </a:r>
            <a:r>
              <a:rPr lang="en-GB" sz="1400" b="1" dirty="0"/>
              <a:t> R; b += 1</a:t>
            </a:r>
          </a:p>
          <a:p>
            <a:r>
              <a:rPr lang="en-GB" sz="1400" b="1" dirty="0"/>
              <a:t>            ENDIF</a:t>
            </a:r>
          </a:p>
          <a:p>
            <a:r>
              <a:rPr lang="en-GB" sz="1400" b="1" dirty="0"/>
              <a:t>        ENDFOR</a:t>
            </a:r>
          </a:p>
          <a:p>
            <a:r>
              <a:rPr lang="en-GB" sz="1400" b="1" dirty="0"/>
              <a:t>ENDFUNCTION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1443537" y="2324397"/>
            <a:ext cx="6096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array 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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[6, 4, 3, 5, 2, 1]</a:t>
            </a:r>
          </a:p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OUTPUT "Merge Sort Array"</a:t>
            </a:r>
          </a:p>
          <a:p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mergeSort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(array)</a:t>
            </a:r>
          </a:p>
        </p:txBody>
      </p:sp>
    </p:spTree>
    <p:extLst>
      <p:ext uri="{BB962C8B-B14F-4D97-AF65-F5344CB8AC3E}">
        <p14:creationId xmlns:p14="http://schemas.microsoft.com/office/powerpoint/2010/main" val="3407399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Comparing “Merge” and “Bubble”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There are some differences between the merge and bubble sort algorithms</a:t>
            </a:r>
          </a:p>
          <a:p>
            <a:endParaRPr lang="en-GB" dirty="0"/>
          </a:p>
          <a:p>
            <a:r>
              <a:rPr lang="en-GB" dirty="0"/>
              <a:t>Merge sort takes less time than bubble sort</a:t>
            </a:r>
          </a:p>
          <a:p>
            <a:r>
              <a:rPr lang="en-GB" dirty="0"/>
              <a:t>Merge sort can handle big sets of data</a:t>
            </a:r>
          </a:p>
          <a:p>
            <a:r>
              <a:rPr lang="en-GB" dirty="0"/>
              <a:t>Bubble sort uses less storage space than Merge sort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066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Create a new MS Word document</a:t>
            </a:r>
          </a:p>
          <a:p>
            <a:r>
              <a:rPr lang="en-GB" dirty="0"/>
              <a:t>Heading: </a:t>
            </a:r>
            <a:r>
              <a:rPr lang="en-GB" b="1" dirty="0"/>
              <a:t>Sorting algorithms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Using the merge sort and binary sort guide-sheets, write a program that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Defines a list of numbers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Sorts the numbers into order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dirty="0"/>
              <a:t>Comment your code regularly to show your own knowledge and understanding!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9541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LcPeriod"/>
            </a:pPr>
            <a:r>
              <a:rPr lang="en-GB" dirty="0"/>
              <a:t>Understand how the merge and bubble sort algorithms work</a:t>
            </a:r>
          </a:p>
          <a:p>
            <a:pPr marL="571500" indent="-571500">
              <a:buFont typeface="+mj-lt"/>
              <a:buAutoNum type="romanLcPeriod"/>
            </a:pPr>
            <a:r>
              <a:rPr lang="en-GB" dirty="0"/>
              <a:t>Compare and contrast the merge and bubble algorithms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7577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446565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537676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06" r="18325" b="-3"/>
          <a:stretch/>
        </p:blipFill>
        <p:spPr>
          <a:xfrm>
            <a:off x="7418226" y="645106"/>
            <a:ext cx="4125317" cy="5585369"/>
          </a:xfrm>
          <a:prstGeom prst="rect">
            <a:avLst/>
          </a:prstGeom>
        </p:spPr>
      </p:pic>
      <p:sp>
        <p:nvSpPr>
          <p:cNvPr id="20" name="Rectangle 1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098" y="629265"/>
            <a:ext cx="6072776" cy="1622322"/>
          </a:xfrm>
        </p:spPr>
        <p:txBody>
          <a:bodyPr>
            <a:normAutofit/>
          </a:bodyPr>
          <a:lstStyle/>
          <a:p>
            <a:r>
              <a:rPr lang="en-GB" dirty="0"/>
              <a:t>Consider…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098" y="1314450"/>
            <a:ext cx="6072776" cy="4916025"/>
          </a:xfrm>
        </p:spPr>
        <p:txBody>
          <a:bodyPr anchor="ctr"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If you owned a library of books, would you keep each book ordered randomly or would you have them indexed?</a:t>
            </a:r>
          </a:p>
          <a:p>
            <a:r>
              <a:rPr lang="en-GB" dirty="0">
                <a:solidFill>
                  <a:schemeClr val="bg1"/>
                </a:solidFill>
              </a:rPr>
              <a:t>If so how would you index them?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>
            <a:normAutofit/>
          </a:bodyPr>
          <a:lstStyle/>
          <a:p>
            <a:fld id="{27331CF5-2BA3-4518-B74E-B04D988CA69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325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Bubble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bubble sort algorithm works through iteration</a:t>
            </a:r>
          </a:p>
          <a:p>
            <a:r>
              <a:rPr lang="en-GB" dirty="0"/>
              <a:t>This means that the data is repeatedly checked through</a:t>
            </a:r>
          </a:p>
          <a:p>
            <a:r>
              <a:rPr lang="en-GB" dirty="0"/>
              <a:t>Items in a collection of data are swapped by comparing consecutive elements – if the next element is smaller than the current, swap them</a:t>
            </a:r>
          </a:p>
          <a:p>
            <a:r>
              <a:rPr lang="en-GB" dirty="0"/>
              <a:t>This is repeated until the data is in order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8117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5</a:t>
            </a:fld>
            <a:endParaRPr lang="en-GB" dirty="0"/>
          </a:p>
        </p:txBody>
      </p:sp>
      <p:grpSp>
        <p:nvGrpSpPr>
          <p:cNvPr id="20" name="Group 19"/>
          <p:cNvGrpSpPr/>
          <p:nvPr/>
        </p:nvGrpSpPr>
        <p:grpSpPr>
          <a:xfrm>
            <a:off x="5529264" y="1680632"/>
            <a:ext cx="4038599" cy="545777"/>
            <a:chOff x="3714751" y="2517455"/>
            <a:chExt cx="4038599" cy="545777"/>
          </a:xfrm>
        </p:grpSpPr>
        <p:sp>
          <p:nvSpPr>
            <p:cNvPr id="8" name="Rectangle 7"/>
            <p:cNvSpPr/>
            <p:nvPr/>
          </p:nvSpPr>
          <p:spPr>
            <a:xfrm>
              <a:off x="371475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4410076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4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10540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100638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3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795963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5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486525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181850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2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534024" y="2347381"/>
            <a:ext cx="4038599" cy="545777"/>
            <a:chOff x="3714751" y="2517455"/>
            <a:chExt cx="4038599" cy="545777"/>
          </a:xfrm>
        </p:grpSpPr>
        <p:sp>
          <p:nvSpPr>
            <p:cNvPr id="22" name="Rectangle 21"/>
            <p:cNvSpPr/>
            <p:nvPr/>
          </p:nvSpPr>
          <p:spPr>
            <a:xfrm>
              <a:off x="371475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4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410076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10540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100638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3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795963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5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486525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181850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2</a:t>
              </a:r>
            </a:p>
          </p:txBody>
        </p:sp>
      </p:grpSp>
      <p:sp>
        <p:nvSpPr>
          <p:cNvPr id="29" name="Rectangle 28"/>
          <p:cNvSpPr/>
          <p:nvPr/>
        </p:nvSpPr>
        <p:spPr>
          <a:xfrm>
            <a:off x="1999984" y="2223556"/>
            <a:ext cx="328153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Swap 6 and 4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5529264" y="3014130"/>
            <a:ext cx="4038599" cy="545777"/>
            <a:chOff x="3714751" y="2517455"/>
            <a:chExt cx="4038599" cy="545777"/>
          </a:xfrm>
        </p:grpSpPr>
        <p:sp>
          <p:nvSpPr>
            <p:cNvPr id="31" name="Rectangle 30"/>
            <p:cNvSpPr/>
            <p:nvPr/>
          </p:nvSpPr>
          <p:spPr>
            <a:xfrm>
              <a:off x="371475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4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410076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3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10540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100638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795963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5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486525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181850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2</a:t>
              </a:r>
            </a:p>
          </p:txBody>
        </p:sp>
      </p:grpSp>
      <p:sp>
        <p:nvSpPr>
          <p:cNvPr id="38" name="Rectangle 37"/>
          <p:cNvSpPr/>
          <p:nvPr/>
        </p:nvSpPr>
        <p:spPr>
          <a:xfrm>
            <a:off x="1999985" y="2890305"/>
            <a:ext cx="328153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Swap 6 and 3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5529264" y="3680879"/>
            <a:ext cx="4038599" cy="545777"/>
            <a:chOff x="3714751" y="2517455"/>
            <a:chExt cx="4038599" cy="545777"/>
          </a:xfrm>
        </p:grpSpPr>
        <p:sp>
          <p:nvSpPr>
            <p:cNvPr id="40" name="Rectangle 39"/>
            <p:cNvSpPr/>
            <p:nvPr/>
          </p:nvSpPr>
          <p:spPr>
            <a:xfrm>
              <a:off x="371475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3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4410076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4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10540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100638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795963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5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6486525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</a:t>
              </a: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7181850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2</a:t>
              </a:r>
            </a:p>
          </p:txBody>
        </p:sp>
      </p:grpSp>
      <p:sp>
        <p:nvSpPr>
          <p:cNvPr id="47" name="Rectangle 46"/>
          <p:cNvSpPr/>
          <p:nvPr/>
        </p:nvSpPr>
        <p:spPr>
          <a:xfrm>
            <a:off x="1995222" y="3557054"/>
            <a:ext cx="328153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Swap 4 and 3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5529264" y="4347628"/>
            <a:ext cx="4038599" cy="545777"/>
            <a:chOff x="3714751" y="2517455"/>
            <a:chExt cx="4038599" cy="545777"/>
          </a:xfrm>
        </p:grpSpPr>
        <p:sp>
          <p:nvSpPr>
            <p:cNvPr id="49" name="Rectangle 48"/>
            <p:cNvSpPr/>
            <p:nvPr/>
          </p:nvSpPr>
          <p:spPr>
            <a:xfrm>
              <a:off x="371475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3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410076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4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10540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100638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5</a:t>
              </a: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5795963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486525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7181850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2</a:t>
              </a:r>
            </a:p>
          </p:txBody>
        </p:sp>
      </p:grpSp>
      <p:sp>
        <p:nvSpPr>
          <p:cNvPr id="56" name="Rectangle 55"/>
          <p:cNvSpPr/>
          <p:nvPr/>
        </p:nvSpPr>
        <p:spPr>
          <a:xfrm>
            <a:off x="1999984" y="4223803"/>
            <a:ext cx="328153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Swap 6 and 5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5529264" y="4990391"/>
            <a:ext cx="4038599" cy="545777"/>
            <a:chOff x="3714751" y="2517455"/>
            <a:chExt cx="4038599" cy="545777"/>
          </a:xfrm>
        </p:grpSpPr>
        <p:sp>
          <p:nvSpPr>
            <p:cNvPr id="58" name="Rectangle 57"/>
            <p:cNvSpPr/>
            <p:nvPr/>
          </p:nvSpPr>
          <p:spPr>
            <a:xfrm>
              <a:off x="371475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3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410076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4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10540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100638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5</a:t>
              </a: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795963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</a:t>
              </a: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86525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7181850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2</a:t>
              </a:r>
            </a:p>
          </p:txBody>
        </p:sp>
      </p:grpSp>
      <p:sp>
        <p:nvSpPr>
          <p:cNvPr id="65" name="Rectangle 64"/>
          <p:cNvSpPr/>
          <p:nvPr/>
        </p:nvSpPr>
        <p:spPr>
          <a:xfrm>
            <a:off x="1999984" y="4866566"/>
            <a:ext cx="328153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Swap 6 and 1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5524502" y="5657140"/>
            <a:ext cx="4038599" cy="545777"/>
            <a:chOff x="3714751" y="2517455"/>
            <a:chExt cx="4038599" cy="545777"/>
          </a:xfrm>
        </p:grpSpPr>
        <p:sp>
          <p:nvSpPr>
            <p:cNvPr id="67" name="Rectangle 66"/>
            <p:cNvSpPr/>
            <p:nvPr/>
          </p:nvSpPr>
          <p:spPr>
            <a:xfrm>
              <a:off x="371475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3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410076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4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10540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100638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795963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5</a:t>
              </a: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486525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181850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2</a:t>
              </a:r>
            </a:p>
          </p:txBody>
        </p:sp>
      </p:grpSp>
      <p:sp>
        <p:nvSpPr>
          <p:cNvPr id="74" name="Rectangle 73"/>
          <p:cNvSpPr/>
          <p:nvPr/>
        </p:nvSpPr>
        <p:spPr>
          <a:xfrm>
            <a:off x="1995222" y="5533315"/>
            <a:ext cx="328154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Swap 5 and 1</a:t>
            </a:r>
          </a:p>
        </p:txBody>
      </p:sp>
      <p:sp>
        <p:nvSpPr>
          <p:cNvPr id="75" name="Rectangle 74"/>
          <p:cNvSpPr/>
          <p:nvPr/>
        </p:nvSpPr>
        <p:spPr>
          <a:xfrm>
            <a:off x="10352540" y="2223555"/>
            <a:ext cx="129234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6 &gt; 4</a:t>
            </a:r>
          </a:p>
        </p:txBody>
      </p:sp>
      <p:sp>
        <p:nvSpPr>
          <p:cNvPr id="76" name="Rectangle 75"/>
          <p:cNvSpPr/>
          <p:nvPr/>
        </p:nvSpPr>
        <p:spPr>
          <a:xfrm>
            <a:off x="10343017" y="2804047"/>
            <a:ext cx="129234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6 &gt; 3</a:t>
            </a:r>
          </a:p>
        </p:txBody>
      </p:sp>
      <p:sp>
        <p:nvSpPr>
          <p:cNvPr id="77" name="Rectangle 76"/>
          <p:cNvSpPr/>
          <p:nvPr/>
        </p:nvSpPr>
        <p:spPr>
          <a:xfrm>
            <a:off x="10333494" y="3454362"/>
            <a:ext cx="129234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4</a:t>
            </a:r>
            <a:r>
              <a:rPr lang="en-US" sz="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&gt; 3</a:t>
            </a:r>
          </a:p>
        </p:txBody>
      </p:sp>
    </p:spTree>
    <p:extLst>
      <p:ext uri="{BB962C8B-B14F-4D97-AF65-F5344CB8AC3E}">
        <p14:creationId xmlns:p14="http://schemas.microsoft.com/office/powerpoint/2010/main" val="3881166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8" grpId="0"/>
      <p:bldP spid="47" grpId="0"/>
      <p:bldP spid="56" grpId="0"/>
      <p:bldP spid="65" grpId="0"/>
      <p:bldP spid="74" grpId="0"/>
      <p:bldP spid="75" grpId="0"/>
      <p:bldP spid="76" grpId="0"/>
      <p:bldP spid="7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cont.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6</a:t>
            </a:fld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>
            <a:off x="5567364" y="1804457"/>
            <a:ext cx="4038599" cy="545777"/>
            <a:chOff x="3714751" y="2517455"/>
            <a:chExt cx="4038599" cy="545777"/>
          </a:xfrm>
        </p:grpSpPr>
        <p:sp>
          <p:nvSpPr>
            <p:cNvPr id="6" name="Rectangle 5"/>
            <p:cNvSpPr/>
            <p:nvPr/>
          </p:nvSpPr>
          <p:spPr>
            <a:xfrm>
              <a:off x="371475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3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4410076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4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510540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5100638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795963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5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486525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181850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2</a:t>
              </a:r>
            </a:p>
          </p:txBody>
        </p:sp>
      </p:grpSp>
      <p:sp>
        <p:nvSpPr>
          <p:cNvPr id="13" name="Rectangle 12"/>
          <p:cNvSpPr/>
          <p:nvPr/>
        </p:nvSpPr>
        <p:spPr>
          <a:xfrm>
            <a:off x="2038084" y="1680632"/>
            <a:ext cx="328154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Swap 5 and 1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567364" y="2471206"/>
            <a:ext cx="4038599" cy="545777"/>
            <a:chOff x="3714751" y="2517455"/>
            <a:chExt cx="4038599" cy="545777"/>
          </a:xfrm>
        </p:grpSpPr>
        <p:sp>
          <p:nvSpPr>
            <p:cNvPr id="15" name="Rectangle 14"/>
            <p:cNvSpPr/>
            <p:nvPr/>
          </p:nvSpPr>
          <p:spPr>
            <a:xfrm>
              <a:off x="371475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3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410076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10540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100638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4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795963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5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486525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181850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2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2038084" y="2347381"/>
            <a:ext cx="328154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Swap 4 and 1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5567364" y="3183310"/>
            <a:ext cx="4038599" cy="542924"/>
            <a:chOff x="3714751" y="2517455"/>
            <a:chExt cx="4038599" cy="542924"/>
          </a:xfrm>
        </p:grpSpPr>
        <p:sp>
          <p:nvSpPr>
            <p:cNvPr id="24" name="Rectangle 23"/>
            <p:cNvSpPr/>
            <p:nvPr/>
          </p:nvSpPr>
          <p:spPr>
            <a:xfrm>
              <a:off x="371475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410076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3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10540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100638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4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795963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5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486525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181850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2</a:t>
              </a:r>
            </a:p>
          </p:txBody>
        </p:sp>
      </p:grpSp>
      <p:sp>
        <p:nvSpPr>
          <p:cNvPr id="31" name="Rectangle 30"/>
          <p:cNvSpPr/>
          <p:nvPr/>
        </p:nvSpPr>
        <p:spPr>
          <a:xfrm>
            <a:off x="2038084" y="3059485"/>
            <a:ext cx="328154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Swap 3 and 1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567364" y="3881126"/>
            <a:ext cx="4038599" cy="545777"/>
            <a:chOff x="3714751" y="2517455"/>
            <a:chExt cx="4038599" cy="545777"/>
          </a:xfrm>
        </p:grpSpPr>
        <p:sp>
          <p:nvSpPr>
            <p:cNvPr id="33" name="Rectangle 32"/>
            <p:cNvSpPr/>
            <p:nvPr/>
          </p:nvSpPr>
          <p:spPr>
            <a:xfrm>
              <a:off x="371475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410076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3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10540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100638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4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795963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5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486525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2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181850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</p:grpSp>
      <p:sp>
        <p:nvSpPr>
          <p:cNvPr id="40" name="Rectangle 39"/>
          <p:cNvSpPr/>
          <p:nvPr/>
        </p:nvSpPr>
        <p:spPr>
          <a:xfrm>
            <a:off x="2038084" y="3757301"/>
            <a:ext cx="328154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Swap 6 and 2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5567364" y="4566834"/>
            <a:ext cx="4038599" cy="545777"/>
            <a:chOff x="3714751" y="2517455"/>
            <a:chExt cx="4038599" cy="545777"/>
          </a:xfrm>
        </p:grpSpPr>
        <p:sp>
          <p:nvSpPr>
            <p:cNvPr id="42" name="Rectangle 41"/>
            <p:cNvSpPr/>
            <p:nvPr/>
          </p:nvSpPr>
          <p:spPr>
            <a:xfrm>
              <a:off x="371475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410076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3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10540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100638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4</a:t>
              </a: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795963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2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486525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5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7181850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</p:grpSp>
      <p:sp>
        <p:nvSpPr>
          <p:cNvPr id="49" name="Rectangle 48"/>
          <p:cNvSpPr/>
          <p:nvPr/>
        </p:nvSpPr>
        <p:spPr>
          <a:xfrm>
            <a:off x="2038084" y="4443009"/>
            <a:ext cx="328154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Swap 5 and 2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5567364" y="5214258"/>
            <a:ext cx="4038599" cy="545777"/>
            <a:chOff x="3714751" y="2517455"/>
            <a:chExt cx="4038599" cy="545777"/>
          </a:xfrm>
        </p:grpSpPr>
        <p:sp>
          <p:nvSpPr>
            <p:cNvPr id="51" name="Rectangle 50"/>
            <p:cNvSpPr/>
            <p:nvPr/>
          </p:nvSpPr>
          <p:spPr>
            <a:xfrm>
              <a:off x="371475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410076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3</a:t>
              </a: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510540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100638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2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795963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4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486525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5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7181850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</p:grpSp>
      <p:sp>
        <p:nvSpPr>
          <p:cNvPr id="58" name="Rectangle 57"/>
          <p:cNvSpPr/>
          <p:nvPr/>
        </p:nvSpPr>
        <p:spPr>
          <a:xfrm>
            <a:off x="2038084" y="5090433"/>
            <a:ext cx="328154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Swap 4 and 2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5567364" y="5877788"/>
            <a:ext cx="4038599" cy="545777"/>
            <a:chOff x="3714751" y="2517455"/>
            <a:chExt cx="4038599" cy="545777"/>
          </a:xfrm>
        </p:grpSpPr>
        <p:sp>
          <p:nvSpPr>
            <p:cNvPr id="60" name="Rectangle 59"/>
            <p:cNvSpPr/>
            <p:nvPr/>
          </p:nvSpPr>
          <p:spPr>
            <a:xfrm>
              <a:off x="371475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</a:t>
              </a: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4410076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2</a:t>
              </a: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105401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100638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3</a:t>
              </a: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5795963" y="2517455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4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486525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5</a:t>
              </a: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7181850" y="2520308"/>
              <a:ext cx="571500" cy="5429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6</a:t>
              </a:r>
            </a:p>
          </p:txBody>
        </p:sp>
      </p:grpSp>
      <p:sp>
        <p:nvSpPr>
          <p:cNvPr id="67" name="Rectangle 66"/>
          <p:cNvSpPr/>
          <p:nvPr/>
        </p:nvSpPr>
        <p:spPr>
          <a:xfrm>
            <a:off x="2038084" y="5753963"/>
            <a:ext cx="328154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Swap 3 and 2</a:t>
            </a:r>
          </a:p>
        </p:txBody>
      </p:sp>
    </p:spTree>
    <p:extLst>
      <p:ext uri="{BB962C8B-B14F-4D97-AF65-F5344CB8AC3E}">
        <p14:creationId xmlns:p14="http://schemas.microsoft.com/office/powerpoint/2010/main" val="38346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2" grpId="0"/>
      <p:bldP spid="31" grpId="0"/>
      <p:bldP spid="40" grpId="0"/>
      <p:bldP spid="49" grpId="0"/>
      <p:bldP spid="58" grpId="0"/>
      <p:bldP spid="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Pseudocode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FOR x in 1 TO N									</a:t>
            </a:r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Iterates through list</a:t>
            </a:r>
            <a:endParaRPr lang="en-GB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1" indent="0">
              <a:buNone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FOR y IN 0 TO N-1							</a:t>
            </a:r>
            <a:r>
              <a:rPr lang="en-GB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the current item in the list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1" indent="0">
              <a:buNone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IF List[y] &gt; List[y+1] THEN				</a:t>
            </a:r>
            <a:r>
              <a:rPr lang="en-GB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the current item is greater than 														the next item then swap both items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2" indent="0">
              <a:buNone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SWAP List[y] and List[y+1]</a:t>
            </a:r>
          </a:p>
          <a:p>
            <a:pPr marL="400050" lvl="1" indent="0">
              <a:buNone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ELSE THEN									</a:t>
            </a:r>
            <a:r>
              <a:rPr lang="en-GB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Otherwise, move on…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2" indent="0">
              <a:buNone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NEXT 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5251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Merge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As we could tell from the example, bubble sort can be rather tedious</a:t>
            </a:r>
          </a:p>
          <a:p>
            <a:r>
              <a:rPr lang="en-GB" dirty="0"/>
              <a:t>Another method is to use the merge sort or “divide and conquer”</a:t>
            </a:r>
          </a:p>
          <a:p>
            <a:r>
              <a:rPr lang="en-GB" dirty="0"/>
              <a:t>Similar to the binary search, merge sort only ever checks half of the data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4189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does merge sort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items of data are repeatedly split in half until each “list” contains only a single item</a:t>
            </a:r>
          </a:p>
          <a:p>
            <a:r>
              <a:rPr lang="en-GB" dirty="0"/>
              <a:t>These “lists” are then merged back together into a descending ordered list (high </a:t>
            </a:r>
            <a:r>
              <a:rPr lang="en-GB" dirty="0">
                <a:sym typeface="Wingdings" panose="05000000000000000000" pitchFamily="2" charset="2"/>
              </a:rPr>
              <a:t> low)</a:t>
            </a:r>
          </a:p>
          <a:p>
            <a:r>
              <a:rPr lang="en-GB" dirty="0">
                <a:sym typeface="Wingdings" panose="05000000000000000000" pitchFamily="2" charset="2"/>
              </a:rPr>
              <a:t>With regards to “divide and conquer”..</a:t>
            </a:r>
          </a:p>
          <a:p>
            <a:pPr lvl="1"/>
            <a:r>
              <a:rPr lang="en-GB" dirty="0">
                <a:sym typeface="Wingdings" panose="05000000000000000000" pitchFamily="2" charset="2"/>
              </a:rPr>
              <a:t>Divide refers to where the data is halved</a:t>
            </a:r>
          </a:p>
          <a:p>
            <a:pPr lvl="1"/>
            <a:r>
              <a:rPr lang="en-GB" dirty="0">
                <a:sym typeface="Wingdings" panose="05000000000000000000" pitchFamily="2" charset="2"/>
              </a:rPr>
              <a:t>Conquer refers to splitting all data into singular lists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3289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235</TotalTime>
  <Words>711</Words>
  <Application>Microsoft Office PowerPoint</Application>
  <PresentationFormat>Widescreen</PresentationFormat>
  <Paragraphs>199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Wingdings</vt:lpstr>
      <vt:lpstr>Wingdings 3</vt:lpstr>
      <vt:lpstr>Ion Boardroom</vt:lpstr>
      <vt:lpstr>GCSE Computer Science (9-1)</vt:lpstr>
      <vt:lpstr>Lesson Objectives</vt:lpstr>
      <vt:lpstr>Consider…</vt:lpstr>
      <vt:lpstr>Bubble sort</vt:lpstr>
      <vt:lpstr>Example</vt:lpstr>
      <vt:lpstr>Example cont.</vt:lpstr>
      <vt:lpstr>Pseudocode</vt:lpstr>
      <vt:lpstr>Merge sort</vt:lpstr>
      <vt:lpstr>How does merge sort work?</vt:lpstr>
      <vt:lpstr>Example</vt:lpstr>
      <vt:lpstr>Pseudocode</vt:lpstr>
      <vt:lpstr>Comparing “Merge” and “Bubble”</vt:lpstr>
      <vt:lpstr>Tasks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GCSE Computer Science (9-1)</dc:title>
  <dc:creator>Mr M Ledain</dc:creator>
  <cp:lastModifiedBy>Lesley Rhind - Columbus School - Class Teacher</cp:lastModifiedBy>
  <cp:revision>32</cp:revision>
  <dcterms:created xsi:type="dcterms:W3CDTF">2017-03-26T13:34:09Z</dcterms:created>
  <dcterms:modified xsi:type="dcterms:W3CDTF">2017-03-31T00:38:15Z</dcterms:modified>
</cp:coreProperties>
</file>