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3" r:id="rId7"/>
    <p:sldId id="267" r:id="rId8"/>
    <p:sldId id="269" r:id="rId9"/>
    <p:sldId id="260" r:id="rId10"/>
    <p:sldId id="265" r:id="rId11"/>
    <p:sldId id="271" r:id="rId12"/>
    <p:sldId id="259" r:id="rId13"/>
    <p:sldId id="273" r:id="rId14"/>
    <p:sldId id="274" r:id="rId15"/>
    <p:sldId id="262" r:id="rId16"/>
    <p:sldId id="270" r:id="rId17"/>
    <p:sldId id="278" r:id="rId18"/>
    <p:sldId id="261" r:id="rId19"/>
    <p:sldId id="268" r:id="rId20"/>
    <p:sldId id="272" r:id="rId21"/>
    <p:sldId id="282" r:id="rId22"/>
    <p:sldId id="284" r:id="rId23"/>
    <p:sldId id="288" r:id="rId24"/>
    <p:sldId id="291" r:id="rId25"/>
    <p:sldId id="293" r:id="rId26"/>
    <p:sldId id="258" r:id="rId27"/>
    <p:sldId id="276" r:id="rId28"/>
    <p:sldId id="264" r:id="rId29"/>
    <p:sldId id="294" r:id="rId30"/>
    <p:sldId id="295" r:id="rId31"/>
    <p:sldId id="296" r:id="rId32"/>
    <p:sldId id="298" r:id="rId33"/>
    <p:sldId id="299" r:id="rId34"/>
    <p:sldId id="300" r:id="rId35"/>
    <p:sldId id="301" r:id="rId36"/>
    <p:sldId id="30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6C73B7-57D6-4BA8-87B7-62909D55BB2E}" v="2" dt="2022-12-06T09:18:10.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68" autoAdjust="0"/>
    <p:restoredTop sz="94660"/>
  </p:normalViewPr>
  <p:slideViewPr>
    <p:cSldViewPr snapToGrid="0">
      <p:cViewPr varScale="1">
        <p:scale>
          <a:sx n="63" d="100"/>
          <a:sy n="63" d="100"/>
        </p:scale>
        <p:origin x="107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316C73B7-57D6-4BA8-87B7-62909D55BB2E}"/>
    <pc:docChg chg="delSld modSld">
      <pc:chgData name="Daniel Reeves" userId="e748b5bb-59f3-4b3f-80a3-3bf8c771a8a6" providerId="ADAL" clId="{316C73B7-57D6-4BA8-87B7-62909D55BB2E}" dt="2023-01-11T10:31:09.346" v="2" actId="47"/>
      <pc:docMkLst>
        <pc:docMk/>
      </pc:docMkLst>
      <pc:sldChg chg="modSp">
        <pc:chgData name="Daniel Reeves" userId="e748b5bb-59f3-4b3f-80a3-3bf8c771a8a6" providerId="ADAL" clId="{316C73B7-57D6-4BA8-87B7-62909D55BB2E}" dt="2022-12-06T09:18:10.161" v="1" actId="114"/>
        <pc:sldMkLst>
          <pc:docMk/>
          <pc:sldMk cId="0" sldId="262"/>
        </pc:sldMkLst>
        <pc:spChg chg="mod">
          <ac:chgData name="Daniel Reeves" userId="e748b5bb-59f3-4b3f-80a3-3bf8c771a8a6" providerId="ADAL" clId="{316C73B7-57D6-4BA8-87B7-62909D55BB2E}" dt="2022-12-06T09:18:10.161" v="1" actId="114"/>
          <ac:spMkLst>
            <pc:docMk/>
            <pc:sldMk cId="0" sldId="262"/>
            <ac:spMk id="3" creationId="{00000000-0000-0000-0000-000000000000}"/>
          </ac:spMkLst>
        </pc:spChg>
      </pc:sldChg>
      <pc:sldChg chg="del">
        <pc:chgData name="Daniel Reeves" userId="e748b5bb-59f3-4b3f-80a3-3bf8c771a8a6" providerId="ADAL" clId="{316C73B7-57D6-4BA8-87B7-62909D55BB2E}" dt="2023-01-11T10:31:09.346" v="2" actId="47"/>
        <pc:sldMkLst>
          <pc:docMk/>
          <pc:sldMk cId="494061783" sldId="29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60D04-2A21-4328-8A87-F3E7A39A69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CB3961-452C-4485-B801-CEFD51A405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5E864F0-0BB4-4067-BF12-7E401B536178}"/>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C5DBD57F-45F5-4E80-A3A7-57916B8B3B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8A0BBC-F9C0-4C6D-BC57-6ADB62B51274}"/>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3743766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F5FD0-B57C-404E-B377-0AA212B7F9B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26910D-9C93-44FF-B39F-A5B9E04725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03BA00-E88E-49BE-B889-FFE46F357E02}"/>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5F579A02-3251-4A2B-AECE-7291191C2B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00D23D-00D1-48F4-B9F1-C4DFDBBD8EC8}"/>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24112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DB12C-7851-4E27-B53B-D5C8BCFC8C9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C38683-2ADF-4957-8E8B-FA6DF60E64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C8CFEB-41F9-4B8D-9B83-ED02DB7AE8D5}"/>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3570C403-EE35-448E-A638-A7D9D88129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32243E-2E36-4325-B19F-E321D8269FA9}"/>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313722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3BF3C-C304-43B6-9AC6-E6D8BE4FAF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F360E81-3CAB-44EF-B1BD-CFFB87F5F5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157DCE-5A2F-4BA1-AAFD-C284573B94B4}"/>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46680230-69FE-456B-92A6-83BB241F75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E4806A-3CBB-40BA-8802-FAFAAFBCD209}"/>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879708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E1379-FE9D-4E18-BEA7-E4ACD0A543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BD910D-C93D-4093-AB7F-5F89A0CABB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23E7E0-9592-40A9-9598-00651A9023DD}"/>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21485537-8DD2-46D9-9908-65B922408F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19E9E4-C1A6-4302-BB9F-088BDEFACB54}"/>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3832795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71869-9055-43AF-8E99-03B4B27C53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11D9E6-4B13-413C-BEB7-0C1F291C6F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A852647-6997-4090-A180-94D58011B3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38224B-004A-4833-8F41-1B6BB55F8977}"/>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6" name="Footer Placeholder 5">
            <a:extLst>
              <a:ext uri="{FF2B5EF4-FFF2-40B4-BE49-F238E27FC236}">
                <a16:creationId xmlns:a16="http://schemas.microsoft.com/office/drawing/2014/main" id="{8DE4C7F7-922C-42D2-859C-5609BF8767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3BCDBD-1261-4738-8CED-8D4D7239FF95}"/>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1404328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ED800-F345-425A-9F2D-8D8E7818CE6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AD312A-FC27-432A-B383-4CAE97D45A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8BE1C4-38E0-4B77-96E5-EDAA8C6D63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B2A2773-6E7F-492E-88A6-CA670AD27E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2844D7-9AEE-4A45-AF6D-C8A00C6D01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FC0A77-5026-4D9D-93A9-7847DD79360E}"/>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8" name="Footer Placeholder 7">
            <a:extLst>
              <a:ext uri="{FF2B5EF4-FFF2-40B4-BE49-F238E27FC236}">
                <a16:creationId xmlns:a16="http://schemas.microsoft.com/office/drawing/2014/main" id="{9FC98433-7EF1-473A-B277-73907B3C801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3BA8C6-9592-4859-A23A-B185ABA477F5}"/>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1051810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E3607-1767-42F7-BDE8-CFE68773B62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2130EE0-8B8D-4A21-A84F-E9E3ACEB0D56}"/>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4" name="Footer Placeholder 3">
            <a:extLst>
              <a:ext uri="{FF2B5EF4-FFF2-40B4-BE49-F238E27FC236}">
                <a16:creationId xmlns:a16="http://schemas.microsoft.com/office/drawing/2014/main" id="{81332630-20A9-4F91-8C7E-8AB18FF77A7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3A92488-2F76-418F-954B-D7D52F8A31CC}"/>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3287050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A0D82B-62F6-4B18-94BE-4032E815B73C}"/>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3" name="Footer Placeholder 2">
            <a:extLst>
              <a:ext uri="{FF2B5EF4-FFF2-40B4-BE49-F238E27FC236}">
                <a16:creationId xmlns:a16="http://schemas.microsoft.com/office/drawing/2014/main" id="{2E4880D2-5902-4A4E-AEA2-DABCCB5DF9F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0CA6A1-10DF-40CD-8707-18C5861FA78E}"/>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366659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AA1E-10B1-4F23-A964-7F0B4A03C9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D197A2E-86AA-44E3-964B-35D687C328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6B5994-4CEC-40C8-BF3D-F3236DB4A1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A63C78-EC6C-4E49-9C85-9F9369670851}"/>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6" name="Footer Placeholder 5">
            <a:extLst>
              <a:ext uri="{FF2B5EF4-FFF2-40B4-BE49-F238E27FC236}">
                <a16:creationId xmlns:a16="http://schemas.microsoft.com/office/drawing/2014/main" id="{77A5CB7E-BB3C-4E0E-A903-EAAF0D4823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18ACF8-09F0-446C-89A0-434F56A2C56E}"/>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67707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31C05-4BA1-4822-BD2C-2B21820CE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003E7FD-3FCE-406D-82D5-63ECB59185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C8A048-378F-491D-93D5-BFB631426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7D9642-B83B-4E9C-BC55-2205C08C3405}"/>
              </a:ext>
            </a:extLst>
          </p:cNvPr>
          <p:cNvSpPr>
            <a:spLocks noGrp="1"/>
          </p:cNvSpPr>
          <p:nvPr>
            <p:ph type="dt" sz="half" idx="10"/>
          </p:nvPr>
        </p:nvSpPr>
        <p:spPr/>
        <p:txBody>
          <a:bodyPr/>
          <a:lstStyle/>
          <a:p>
            <a:fld id="{3F554082-2400-40A7-ACC9-90749BE691F0}" type="datetimeFigureOut">
              <a:rPr lang="en-GB" smtClean="0"/>
              <a:t>11/01/2023</a:t>
            </a:fld>
            <a:endParaRPr lang="en-GB"/>
          </a:p>
        </p:txBody>
      </p:sp>
      <p:sp>
        <p:nvSpPr>
          <p:cNvPr id="6" name="Footer Placeholder 5">
            <a:extLst>
              <a:ext uri="{FF2B5EF4-FFF2-40B4-BE49-F238E27FC236}">
                <a16:creationId xmlns:a16="http://schemas.microsoft.com/office/drawing/2014/main" id="{A3F2AF85-DF25-4F3A-91A5-47B1D985DB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9759E9-25C5-40CE-B695-AEE4B26FE1F0}"/>
              </a:ext>
            </a:extLst>
          </p:cNvPr>
          <p:cNvSpPr>
            <a:spLocks noGrp="1"/>
          </p:cNvSpPr>
          <p:nvPr>
            <p:ph type="sldNum" sz="quarter" idx="12"/>
          </p:nvPr>
        </p:nvSpPr>
        <p:spPr/>
        <p:txBody>
          <a:bodyPr/>
          <a:lstStyle/>
          <a:p>
            <a:fld id="{4AE4737A-F157-4972-9B11-2721D4F81DD3}" type="slidenum">
              <a:rPr lang="en-GB" smtClean="0"/>
              <a:t>‹#›</a:t>
            </a:fld>
            <a:endParaRPr lang="en-GB"/>
          </a:p>
        </p:txBody>
      </p:sp>
    </p:spTree>
    <p:extLst>
      <p:ext uri="{BB962C8B-B14F-4D97-AF65-F5344CB8AC3E}">
        <p14:creationId xmlns:p14="http://schemas.microsoft.com/office/powerpoint/2010/main" val="2355191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047A12-BBD3-400C-9203-F1B79F8454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C2D1DFA-0531-458C-8387-22AD305934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463646-6977-419A-91CD-EA19C403AF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554082-2400-40A7-ACC9-90749BE691F0}" type="datetimeFigureOut">
              <a:rPr lang="en-GB" smtClean="0"/>
              <a:t>11/01/2023</a:t>
            </a:fld>
            <a:endParaRPr lang="en-GB"/>
          </a:p>
        </p:txBody>
      </p:sp>
      <p:sp>
        <p:nvSpPr>
          <p:cNvPr id="5" name="Footer Placeholder 4">
            <a:extLst>
              <a:ext uri="{FF2B5EF4-FFF2-40B4-BE49-F238E27FC236}">
                <a16:creationId xmlns:a16="http://schemas.microsoft.com/office/drawing/2014/main" id="{52E06570-1BF9-4DBE-A51C-CDEB51674E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A923E17-5AFC-49A9-897A-1B9E26D38E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4737A-F157-4972-9B11-2721D4F81DD3}" type="slidenum">
              <a:rPr lang="en-GB" smtClean="0"/>
              <a:t>‹#›</a:t>
            </a:fld>
            <a:endParaRPr lang="en-GB"/>
          </a:p>
        </p:txBody>
      </p:sp>
    </p:spTree>
    <p:extLst>
      <p:ext uri="{BB962C8B-B14F-4D97-AF65-F5344CB8AC3E}">
        <p14:creationId xmlns:p14="http://schemas.microsoft.com/office/powerpoint/2010/main" val="1604073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dana.org/article/do-violent-video-games-lead-to-violence/" TargetMode="External"/><Relationship Id="rId2" Type="http://schemas.openxmlformats.org/officeDocument/2006/relationships/hyperlink" Target="https://www.apa.org/science/about/psa/2003/10/anderson" TargetMode="External"/><Relationship Id="rId1" Type="http://schemas.openxmlformats.org/officeDocument/2006/relationships/slideLayout" Target="../slideLayouts/slideLayout2.xml"/><Relationship Id="rId5" Type="http://schemas.openxmlformats.org/officeDocument/2006/relationships/hyperlink" Target="https://www.tamiu.edu/newsinfo/11-16-07/article5.shtml" TargetMode="External"/><Relationship Id="rId4" Type="http://schemas.openxmlformats.org/officeDocument/2006/relationships/hyperlink" Target="https://www.bbc.co.uk/news/technology-33960075"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983C2D0-B6E1-4CEB-AD55-C5DF3E28C50B}"/>
              </a:ext>
            </a:extLst>
          </p:cNvPr>
          <p:cNvPicPr/>
          <p:nvPr/>
        </p:nvPicPr>
        <p:blipFill rotWithShape="1">
          <a:blip r:embed="rId2"/>
          <a:srcRect t="32303"/>
          <a:stretch/>
        </p:blipFill>
        <p:spPr>
          <a:xfrm>
            <a:off x="545964" y="704537"/>
            <a:ext cx="11100071" cy="5171607"/>
          </a:xfrm>
          <a:prstGeom prst="rect">
            <a:avLst/>
          </a:prstGeom>
        </p:spPr>
      </p:pic>
    </p:spTree>
    <p:extLst>
      <p:ext uri="{BB962C8B-B14F-4D97-AF65-F5344CB8AC3E}">
        <p14:creationId xmlns:p14="http://schemas.microsoft.com/office/powerpoint/2010/main" val="79602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952" y="901149"/>
            <a:ext cx="11632096" cy="4351338"/>
          </a:xfrm>
        </p:spPr>
        <p:txBody>
          <a:bodyPr>
            <a:noAutofit/>
          </a:bodyPr>
          <a:lstStyle/>
          <a:p>
            <a:pPr marL="0" indent="0">
              <a:buNone/>
            </a:pPr>
            <a:r>
              <a:rPr lang="en-US" u="sng" dirty="0">
                <a:latin typeface="Century Schoolbook" panose="02040604050505020304" pitchFamily="18" charset="0"/>
              </a:rPr>
              <a:t>Objection: Fallacy of composition?</a:t>
            </a:r>
            <a:endParaRPr lang="en-GB" dirty="0">
              <a:latin typeface="Century Schoolbook" panose="02040604050505020304" pitchFamily="18" charset="0"/>
            </a:endParaRPr>
          </a:p>
          <a:p>
            <a:endParaRPr lang="en-GB" sz="1800" dirty="0">
              <a:latin typeface="Century Schoolbook" panose="02040604050505020304" pitchFamily="18" charset="0"/>
            </a:endParaRPr>
          </a:p>
          <a:p>
            <a:r>
              <a:rPr lang="en-GB" sz="2600" dirty="0">
                <a:latin typeface="Century Schoolbook" panose="02040604050505020304" pitchFamily="18" charset="0"/>
              </a:rPr>
              <a:t>Fallacy of composition: attributing some feature of the members of a collection to the collection itself </a:t>
            </a:r>
          </a:p>
          <a:p>
            <a:endParaRPr lang="en-GB" sz="2600" dirty="0">
              <a:latin typeface="Century Schoolbook" panose="02040604050505020304" pitchFamily="18" charset="0"/>
            </a:endParaRPr>
          </a:p>
          <a:p>
            <a:r>
              <a:rPr lang="en-GB" sz="2600" dirty="0">
                <a:latin typeface="Century Schoolbook" panose="02040604050505020304" pitchFamily="18" charset="0"/>
              </a:rPr>
              <a:t>Because each person desires their own happiness, everybody desires everybody’s happiness (the general happiness)?</a:t>
            </a:r>
          </a:p>
          <a:p>
            <a:pPr lvl="1"/>
            <a:r>
              <a:rPr lang="en-GB" sz="2600" dirty="0">
                <a:latin typeface="Century Schoolbook" panose="02040604050505020304" pitchFamily="18" charset="0"/>
              </a:rPr>
              <a:t>Example: Every girl loves a sailor. Therefore, there is one sailor who every girl loves?! No.</a:t>
            </a:r>
          </a:p>
          <a:p>
            <a:pPr lvl="1"/>
            <a:endParaRPr lang="en-GB" sz="2600" dirty="0">
              <a:latin typeface="Century Schoolbook" panose="02040604050505020304" pitchFamily="18" charset="0"/>
            </a:endParaRPr>
          </a:p>
          <a:p>
            <a:r>
              <a:rPr lang="en-GB" sz="2600" b="1" dirty="0">
                <a:latin typeface="Century Schoolbook" panose="02040604050505020304" pitchFamily="18" charset="0"/>
              </a:rPr>
              <a:t>Reply:</a:t>
            </a:r>
            <a:r>
              <a:rPr lang="en-GB" sz="2600" dirty="0">
                <a:latin typeface="Century Schoolbook" panose="02040604050505020304" pitchFamily="18" charset="0"/>
              </a:rPr>
              <a:t> Mill simply assumes impartiality. If happiness is good, then morality concerns the general happiness.</a:t>
            </a:r>
            <a:endParaRPr lang="en-US" sz="2600" dirty="0">
              <a:latin typeface="Century Schoolbook" panose="02040604050505020304" pitchFamily="18" charset="0"/>
            </a:endParaRPr>
          </a:p>
        </p:txBody>
      </p:sp>
      <p:sp>
        <p:nvSpPr>
          <p:cNvPr id="5" name="Title 1">
            <a:extLst>
              <a:ext uri="{FF2B5EF4-FFF2-40B4-BE49-F238E27FC236}">
                <a16:creationId xmlns:a16="http://schemas.microsoft.com/office/drawing/2014/main" id="{425EFED8-F5A2-4080-B102-FC8AB0B8D37C}"/>
              </a:ext>
            </a:extLst>
          </p:cNvPr>
          <p:cNvSpPr>
            <a:spLocks noGrp="1"/>
          </p:cNvSpPr>
          <p:nvPr>
            <p:ph type="title"/>
          </p:nvPr>
        </p:nvSpPr>
        <p:spPr>
          <a:xfrm>
            <a:off x="0" y="1"/>
            <a:ext cx="12192000" cy="901148"/>
          </a:xfrm>
        </p:spPr>
        <p:txBody>
          <a:bodyPr/>
          <a:lstStyle/>
          <a:p>
            <a:pPr algn="ctr"/>
            <a:r>
              <a:rPr lang="en-US" u="sng" dirty="0">
                <a:latin typeface="Century Schoolbook" panose="02040604050505020304" pitchFamily="18" charset="0"/>
              </a:rPr>
              <a:t>Mill’s proof of utilitarianism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280" y="901149"/>
            <a:ext cx="12011439" cy="5956850"/>
          </a:xfrm>
        </p:spPr>
        <p:txBody>
          <a:bodyPr>
            <a:noAutofit/>
          </a:bodyPr>
          <a:lstStyle/>
          <a:p>
            <a:pPr marL="0" indent="0">
              <a:buNone/>
            </a:pPr>
            <a:r>
              <a:rPr lang="en-US" sz="2400" u="sng" dirty="0">
                <a:latin typeface="Century Schoolbook" panose="02040604050505020304" pitchFamily="18" charset="0"/>
              </a:rPr>
              <a:t>Stage 2: only happiness is good</a:t>
            </a:r>
          </a:p>
          <a:p>
            <a:endParaRPr lang="en-US" sz="900" dirty="0">
              <a:latin typeface="Century Schoolbook" panose="02040604050505020304" pitchFamily="18" charset="0"/>
            </a:endParaRPr>
          </a:p>
          <a:p>
            <a:pPr marL="0" indent="0">
              <a:buNone/>
            </a:pPr>
            <a:r>
              <a:rPr lang="en-US" sz="2000" u="sng" dirty="0">
                <a:latin typeface="Century Schoolbook" panose="02040604050505020304" pitchFamily="18" charset="0"/>
              </a:rPr>
              <a:t>Objection:</a:t>
            </a:r>
          </a:p>
          <a:p>
            <a:r>
              <a:rPr lang="en-US" sz="2000" dirty="0">
                <a:latin typeface="Century Schoolbook" panose="02040604050505020304" pitchFamily="18" charset="0"/>
              </a:rPr>
              <a:t>Stage 2 of his proof is most easily understood in response to the objection that people don’t only desire happiness.</a:t>
            </a:r>
            <a:endParaRPr lang="en-US" sz="1800" dirty="0">
              <a:latin typeface="Century Schoolbook" panose="02040604050505020304" pitchFamily="18" charset="0"/>
            </a:endParaRPr>
          </a:p>
          <a:p>
            <a:r>
              <a:rPr lang="en-US" sz="2000" dirty="0">
                <a:latin typeface="Century Schoolbook" panose="02040604050505020304" pitchFamily="18" charset="0"/>
              </a:rPr>
              <a:t>They also desire things like truth, freedom, knowledge etc.</a:t>
            </a:r>
          </a:p>
          <a:p>
            <a:r>
              <a:rPr lang="en-US" sz="2000" dirty="0">
                <a:latin typeface="Century Schoolbook" panose="02040604050505020304" pitchFamily="18" charset="0"/>
              </a:rPr>
              <a:t>Therefore, not only happiness is good.</a:t>
            </a:r>
          </a:p>
          <a:p>
            <a:endParaRPr lang="en-US" sz="2000" dirty="0">
              <a:latin typeface="Century Schoolbook" panose="02040604050505020304" pitchFamily="18" charset="0"/>
            </a:endParaRPr>
          </a:p>
          <a:p>
            <a:pPr marL="0" indent="0">
              <a:buNone/>
            </a:pPr>
            <a:r>
              <a:rPr lang="en-US" sz="2000" u="sng" dirty="0">
                <a:latin typeface="Century Schoolbook" panose="02040604050505020304" pitchFamily="18" charset="0"/>
              </a:rPr>
              <a:t>Reply: </a:t>
            </a:r>
          </a:p>
          <a:p>
            <a:r>
              <a:rPr lang="en-GB" sz="2000" dirty="0">
                <a:latin typeface="Century Schoolbook" panose="02040604050505020304" pitchFamily="18" charset="0"/>
              </a:rPr>
              <a:t>Happiness has many ‘ingredients’, such as truth and freedom, and each ingredient is desirable in itself</a:t>
            </a:r>
          </a:p>
          <a:p>
            <a:r>
              <a:rPr lang="en-GB" sz="2000" dirty="0">
                <a:latin typeface="Century Schoolbook" panose="02040604050505020304" pitchFamily="18" charset="0"/>
              </a:rPr>
              <a:t>There is a distinction between ‘external’ means and ‘constitutive’ means</a:t>
            </a:r>
          </a:p>
          <a:p>
            <a:pPr lvl="2"/>
            <a:r>
              <a:rPr lang="en-GB" sz="1600" dirty="0">
                <a:latin typeface="Century Schoolbook" panose="02040604050505020304" pitchFamily="18" charset="0"/>
              </a:rPr>
              <a:t>Truth, freedom &amp; knowledge are constitutive means.</a:t>
            </a:r>
          </a:p>
          <a:p>
            <a:r>
              <a:rPr lang="en-GB" sz="2000" dirty="0">
                <a:latin typeface="Century Schoolbook" panose="02040604050505020304" pitchFamily="18" charset="0"/>
              </a:rPr>
              <a:t>To want to know the truth for its own sake is the same as one’s happiness consisting in knowing the truth</a:t>
            </a:r>
          </a:p>
          <a:p>
            <a:r>
              <a:rPr lang="en-US" sz="2000" dirty="0">
                <a:latin typeface="Century Schoolbook" panose="02040604050505020304" pitchFamily="18" charset="0"/>
              </a:rPr>
              <a:t>It is not possible to desire something that you don’t think is a pleasure</a:t>
            </a:r>
          </a:p>
        </p:txBody>
      </p:sp>
      <p:sp>
        <p:nvSpPr>
          <p:cNvPr id="5" name="Title 1">
            <a:extLst>
              <a:ext uri="{FF2B5EF4-FFF2-40B4-BE49-F238E27FC236}">
                <a16:creationId xmlns:a16="http://schemas.microsoft.com/office/drawing/2014/main" id="{032A3971-E69D-43FB-95EA-5FEA831083C2}"/>
              </a:ext>
            </a:extLst>
          </p:cNvPr>
          <p:cNvSpPr txBox="1">
            <a:spLocks/>
          </p:cNvSpPr>
          <p:nvPr/>
        </p:nvSpPr>
        <p:spPr>
          <a:xfrm>
            <a:off x="0" y="1"/>
            <a:ext cx="12192000" cy="9011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u="sng">
                <a:latin typeface="Century Schoolbook" panose="02040604050505020304" pitchFamily="18" charset="0"/>
              </a:rPr>
              <a:t>Mill’s proof of utilitarianism</a:t>
            </a:r>
            <a:endParaRPr lang="en-US" u="sng"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2059"/>
            <a:ext cx="12192000" cy="1325563"/>
          </a:xfrm>
        </p:spPr>
        <p:txBody>
          <a:bodyPr>
            <a:normAutofit/>
          </a:bodyPr>
          <a:lstStyle/>
          <a:p>
            <a:pPr algn="ctr"/>
            <a:r>
              <a:rPr lang="en-US" sz="3600" u="sng" dirty="0">
                <a:latin typeface="Century Schoolbook" panose="02040604050505020304" pitchFamily="18" charset="0"/>
              </a:rPr>
              <a:t>Other forms of utilitarianism</a:t>
            </a:r>
          </a:p>
        </p:txBody>
      </p:sp>
      <p:sp>
        <p:nvSpPr>
          <p:cNvPr id="3" name="Content Placeholder 2"/>
          <p:cNvSpPr>
            <a:spLocks noGrp="1"/>
          </p:cNvSpPr>
          <p:nvPr>
            <p:ph idx="1"/>
          </p:nvPr>
        </p:nvSpPr>
        <p:spPr>
          <a:xfrm>
            <a:off x="213691" y="659434"/>
            <a:ext cx="11764618" cy="6669018"/>
          </a:xfrm>
        </p:spPr>
        <p:txBody>
          <a:bodyPr>
            <a:noAutofit/>
          </a:bodyPr>
          <a:lstStyle/>
          <a:p>
            <a:pPr marL="0" indent="0">
              <a:buNone/>
            </a:pPr>
            <a:r>
              <a:rPr lang="en-US" sz="1800" u="sng" dirty="0">
                <a:latin typeface="Century Schoolbook" panose="02040604050505020304" pitchFamily="18" charset="0"/>
              </a:rPr>
              <a:t>Preference utilitarianism</a:t>
            </a:r>
            <a:endParaRPr lang="en-US" sz="1800" dirty="0">
              <a:latin typeface="Century Schoolbook" panose="02040604050505020304" pitchFamily="18" charset="0"/>
            </a:endParaRPr>
          </a:p>
          <a:p>
            <a:r>
              <a:rPr lang="en-US" sz="1600" dirty="0">
                <a:latin typeface="Century Schoolbook" panose="02040604050505020304" pitchFamily="18" charset="0"/>
              </a:rPr>
              <a:t>We should maximise not pleasure, but the </a:t>
            </a:r>
            <a:r>
              <a:rPr lang="en-GB" sz="1600" dirty="0">
                <a:latin typeface="Century Schoolbook" panose="02040604050505020304" pitchFamily="18" charset="0"/>
              </a:rPr>
              <a:t>satisfaction of preferences</a:t>
            </a:r>
          </a:p>
          <a:p>
            <a:pPr lvl="1"/>
            <a:endParaRPr lang="en-GB" sz="1600" dirty="0">
              <a:latin typeface="Century Schoolbook" panose="02040604050505020304" pitchFamily="18" charset="0"/>
            </a:endParaRPr>
          </a:p>
          <a:p>
            <a:r>
              <a:rPr lang="en-GB" sz="1600" dirty="0">
                <a:latin typeface="Century Schoolbook" panose="02040604050505020304" pitchFamily="18" charset="0"/>
              </a:rPr>
              <a:t>We want to have our preferences satisfied in reality, not just in imagination</a:t>
            </a:r>
          </a:p>
          <a:p>
            <a:pPr lvl="1"/>
            <a:endParaRPr lang="en-GB" sz="1600" dirty="0">
              <a:latin typeface="Century Schoolbook" panose="02040604050505020304" pitchFamily="18" charset="0"/>
            </a:endParaRPr>
          </a:p>
          <a:p>
            <a:r>
              <a:rPr lang="en-GB" sz="1600" dirty="0">
                <a:latin typeface="Century Schoolbook" panose="02040604050505020304" pitchFamily="18" charset="0"/>
              </a:rPr>
              <a:t>Preferences also explains Mill’s distinction between ‘higher’ and ‘lower’ pleasures – not a difference of quality, but we simply prefer higher pleasures</a:t>
            </a:r>
            <a:endParaRPr lang="en-US" sz="1600" dirty="0">
              <a:latin typeface="Century Schoolbook" panose="02040604050505020304" pitchFamily="18" charset="0"/>
            </a:endParaRPr>
          </a:p>
          <a:p>
            <a:pPr lvl="1"/>
            <a:endParaRPr lang="en-GB" sz="1600" dirty="0">
              <a:latin typeface="Century Schoolbook" panose="02040604050505020304" pitchFamily="18" charset="0"/>
            </a:endParaRPr>
          </a:p>
          <a:p>
            <a:r>
              <a:rPr lang="en-GB" sz="1600" dirty="0">
                <a:latin typeface="Century Schoolbook" panose="02040604050505020304" pitchFamily="18" charset="0"/>
              </a:rPr>
              <a:t>The satisfaction of preferences doesn’t always bring pleasure. </a:t>
            </a:r>
          </a:p>
          <a:p>
            <a:pPr lvl="1"/>
            <a:r>
              <a:rPr lang="en-GB" sz="1600" dirty="0">
                <a:latin typeface="Century Schoolbook" panose="02040604050505020304" pitchFamily="18" charset="0"/>
              </a:rPr>
              <a:t>It is more important not to be caused pain than to be caused pleasure. </a:t>
            </a:r>
          </a:p>
          <a:p>
            <a:pPr lvl="1"/>
            <a:r>
              <a:rPr lang="en-GB" sz="1600" dirty="0">
                <a:latin typeface="Century Schoolbook" panose="02040604050505020304" pitchFamily="18" charset="0"/>
              </a:rPr>
              <a:t>People have preferences about what happens after their death.</a:t>
            </a:r>
          </a:p>
          <a:p>
            <a:pPr lvl="2"/>
            <a:endParaRPr lang="en-GB" sz="1600" dirty="0">
              <a:latin typeface="Century Schoolbook" panose="02040604050505020304" pitchFamily="18" charset="0"/>
            </a:endParaRPr>
          </a:p>
          <a:p>
            <a:pPr marL="0" indent="0">
              <a:buNone/>
            </a:pPr>
            <a:r>
              <a:rPr lang="en-US" sz="1800" u="sng" dirty="0">
                <a:latin typeface="Century Schoolbook" panose="02040604050505020304" pitchFamily="18" charset="0"/>
              </a:rPr>
              <a:t>Rule utilitarianism:</a:t>
            </a:r>
          </a:p>
          <a:p>
            <a:r>
              <a:rPr lang="en-US" sz="1600" dirty="0">
                <a:latin typeface="Century Schoolbook" panose="02040604050505020304" pitchFamily="18" charset="0"/>
              </a:rPr>
              <a:t>An action </a:t>
            </a:r>
            <a:r>
              <a:rPr lang="en-GB" sz="1600" dirty="0">
                <a:latin typeface="Century Schoolbook" panose="02040604050505020304" pitchFamily="18" charset="0"/>
              </a:rPr>
              <a:t>is right when it complies with those rules which, if everybody followed them, would lead to the greatest happiness </a:t>
            </a:r>
            <a:r>
              <a:rPr lang="en-GB" sz="1600" b="1" dirty="0">
                <a:latin typeface="Century Schoolbook" panose="02040604050505020304" pitchFamily="18" charset="0"/>
              </a:rPr>
              <a:t>(compared to any other set of rules)</a:t>
            </a:r>
          </a:p>
          <a:p>
            <a:endParaRPr lang="en-GB" sz="1600" dirty="0">
              <a:latin typeface="Century Schoolbook" panose="02040604050505020304" pitchFamily="18" charset="0"/>
            </a:endParaRPr>
          </a:p>
          <a:p>
            <a:r>
              <a:rPr lang="en-GB" sz="1600" dirty="0">
                <a:latin typeface="Century Schoolbook" panose="02040604050505020304" pitchFamily="18" charset="0"/>
              </a:rPr>
              <a:t>It is not the consequences of the individual act that matter, but the consequences of everyone following the rules that govern the actions</a:t>
            </a:r>
          </a:p>
          <a:p>
            <a:r>
              <a:rPr lang="en-GB" sz="1600" dirty="0">
                <a:latin typeface="Century Schoolbook" panose="02040604050505020304" pitchFamily="18" charset="0"/>
              </a:rPr>
              <a:t>Actions are right when they follow a rule that maximises happiness overall – even when the action itself doesn’t maximise happiness in this particular situation</a:t>
            </a:r>
          </a:p>
          <a:p>
            <a:pPr lvl="2"/>
            <a:endParaRPr lang="en-GB" sz="16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Objection: Is pleasure always good?</a:t>
            </a:r>
          </a:p>
        </p:txBody>
      </p:sp>
      <p:sp>
        <p:nvSpPr>
          <p:cNvPr id="3" name="Content Placeholder 2"/>
          <p:cNvSpPr>
            <a:spLocks noGrp="1"/>
          </p:cNvSpPr>
          <p:nvPr>
            <p:ph idx="1"/>
          </p:nvPr>
        </p:nvSpPr>
        <p:spPr>
          <a:xfrm>
            <a:off x="162338" y="1096755"/>
            <a:ext cx="11857383" cy="5343801"/>
          </a:xfrm>
        </p:spPr>
        <p:txBody>
          <a:bodyPr>
            <a:normAutofit fontScale="92500"/>
          </a:bodyPr>
          <a:lstStyle/>
          <a:p>
            <a:pPr marL="0" indent="0">
              <a:buNone/>
            </a:pPr>
            <a:r>
              <a:rPr lang="en-US" dirty="0">
                <a:latin typeface="Century Schoolbook" panose="02040604050505020304" pitchFamily="18" charset="0"/>
              </a:rPr>
              <a:t>Example 1: Imagine someone who falsely believes that other people are being tortured, and this thought gives him great pleasure. Wouldn’t the world be a better place if this thought caused him sadness?</a:t>
            </a:r>
          </a:p>
          <a:p>
            <a:pPr lvl="1"/>
            <a:endParaRPr lang="en-US" dirty="0">
              <a:latin typeface="Century Schoolbook" panose="02040604050505020304" pitchFamily="18" charset="0"/>
            </a:endParaRPr>
          </a:p>
          <a:p>
            <a:pPr lvl="1"/>
            <a:r>
              <a:rPr lang="en-US" dirty="0">
                <a:latin typeface="Century Schoolbook" panose="02040604050505020304" pitchFamily="18" charset="0"/>
              </a:rPr>
              <a:t>Smart: no – pleasure is always good</a:t>
            </a:r>
          </a:p>
          <a:p>
            <a:pPr lvl="2"/>
            <a:r>
              <a:rPr lang="en-US" dirty="0">
                <a:latin typeface="Century Schoolbook" panose="02040604050505020304" pitchFamily="18" charset="0"/>
              </a:rPr>
              <a:t>Normally, sadistic thoughts lead to harm being caused to others. But in this case, no harm is caused.</a:t>
            </a:r>
          </a:p>
          <a:p>
            <a:pPr lvl="2"/>
            <a:r>
              <a:rPr lang="en-US" dirty="0">
                <a:latin typeface="Century Schoolbook" panose="02040604050505020304" pitchFamily="18" charset="0"/>
              </a:rPr>
              <a:t>No pleasure is bad in itself, only if it causes pain.</a:t>
            </a:r>
          </a:p>
          <a:p>
            <a:pPr lvl="2"/>
            <a:endParaRPr lang="en-US" dirty="0">
              <a:latin typeface="Century Schoolbook" panose="02040604050505020304" pitchFamily="18" charset="0"/>
            </a:endParaRPr>
          </a:p>
          <a:p>
            <a:pPr marL="0" indent="0">
              <a:buNone/>
            </a:pPr>
            <a:r>
              <a:rPr lang="en-US" dirty="0">
                <a:latin typeface="Century Schoolbook" panose="02040604050505020304" pitchFamily="18" charset="0"/>
              </a:rPr>
              <a:t>Example 2: Nozick’s experience machine. Would you plug into a virtual reality machine for life? If not, this is because pleasure isn’t the only value.</a:t>
            </a:r>
          </a:p>
          <a:p>
            <a:pPr lvl="1"/>
            <a:endParaRPr lang="en-US" dirty="0">
              <a:latin typeface="Century Schoolbook" panose="02040604050505020304" pitchFamily="18" charset="0"/>
            </a:endParaRPr>
          </a:p>
          <a:p>
            <a:pPr lvl="1"/>
            <a:r>
              <a:rPr lang="en-US" dirty="0">
                <a:latin typeface="Century Schoolbook" panose="02040604050505020304" pitchFamily="18" charset="0"/>
              </a:rPr>
              <a:t>Nozick argues that no one would plug themselves in because we value being in touch with reality, not just pleasure.</a:t>
            </a:r>
          </a:p>
          <a:p>
            <a:pPr marL="0" indent="0">
              <a:buNone/>
            </a:pPr>
            <a:endParaRPr lang="en-US" dirty="0">
              <a:latin typeface="Century Schoolbook" panose="02040604050505020304" pitchFamily="18" charset="0"/>
            </a:endParaRPr>
          </a:p>
          <a:p>
            <a:pPr marL="0" indent="0">
              <a:buNone/>
            </a:pP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Objection: Problems with calculation</a:t>
            </a:r>
          </a:p>
        </p:txBody>
      </p:sp>
      <p:sp>
        <p:nvSpPr>
          <p:cNvPr id="6" name="Content Placeholder 5"/>
          <p:cNvSpPr>
            <a:spLocks noGrp="1"/>
          </p:cNvSpPr>
          <p:nvPr>
            <p:ph idx="1"/>
          </p:nvPr>
        </p:nvSpPr>
        <p:spPr>
          <a:xfrm>
            <a:off x="215348" y="1253331"/>
            <a:ext cx="11539330" cy="4351338"/>
          </a:xfrm>
        </p:spPr>
        <p:txBody>
          <a:bodyPr>
            <a:noAutofit/>
          </a:bodyPr>
          <a:lstStyle/>
          <a:p>
            <a:r>
              <a:rPr lang="en-US" sz="2400" dirty="0">
                <a:latin typeface="Century Schoolbook" panose="02040604050505020304" pitchFamily="18" charset="0"/>
              </a:rPr>
              <a:t>How can we hope to work out the consequences of each action. How can we know who will be affected. How can we work out the long term consequences of an action?</a:t>
            </a:r>
          </a:p>
          <a:p>
            <a:pPr lvl="1"/>
            <a:r>
              <a:rPr lang="en-US" sz="2000" dirty="0">
                <a:latin typeface="Century Schoolbook" panose="02040604050505020304" pitchFamily="18" charset="0"/>
              </a:rPr>
              <a:t>For these reasons, utilitarianism is simply impractical</a:t>
            </a:r>
          </a:p>
          <a:p>
            <a:pPr marL="457200" lvl="1" indent="0">
              <a:buNone/>
            </a:pPr>
            <a:endParaRPr lang="en-US" sz="2000" dirty="0">
              <a:latin typeface="Century Schoolbook" panose="02040604050505020304" pitchFamily="18" charset="0"/>
            </a:endParaRPr>
          </a:p>
          <a:p>
            <a:r>
              <a:rPr lang="en-US" sz="2400" dirty="0">
                <a:latin typeface="Century Schoolbook" panose="02040604050505020304" pitchFamily="18" charset="0"/>
              </a:rPr>
              <a:t>Possible reply: this is true practically but doesn’t make any difference philosophically. Just because it is difficult doesn’t mean it’s wrong.</a:t>
            </a:r>
          </a:p>
          <a:p>
            <a:endParaRPr lang="en-US" sz="2400" dirty="0">
              <a:latin typeface="Century Schoolbook" panose="02040604050505020304" pitchFamily="18" charset="0"/>
            </a:endParaRPr>
          </a:p>
          <a:p>
            <a:r>
              <a:rPr lang="en-US" sz="2400" dirty="0">
                <a:latin typeface="Century Schoolbook" panose="02040604050505020304" pitchFamily="18" charset="0"/>
              </a:rPr>
              <a:t>Possible reply 2 on Bentham’s behalf: </a:t>
            </a:r>
          </a:p>
          <a:p>
            <a:pPr lvl="1"/>
            <a:r>
              <a:rPr lang="en-US" sz="2000" dirty="0">
                <a:latin typeface="Century Schoolbook" panose="02040604050505020304" pitchFamily="18" charset="0"/>
              </a:rPr>
              <a:t>the principle of utility ‘</a:t>
            </a:r>
            <a:r>
              <a:rPr lang="en-GB" sz="2000" dirty="0">
                <a:latin typeface="Century Schoolbook" panose="02040604050505020304" pitchFamily="18" charset="0"/>
              </a:rPr>
              <a:t>approves or disapproves of every action whatsoever, according to the </a:t>
            </a:r>
            <a:r>
              <a:rPr lang="en-GB" sz="2000" i="1" dirty="0">
                <a:latin typeface="Century Schoolbook" panose="02040604050505020304" pitchFamily="18" charset="0"/>
              </a:rPr>
              <a:t>tendency </a:t>
            </a:r>
            <a:r>
              <a:rPr lang="en-GB" sz="2000" dirty="0">
                <a:latin typeface="Century Schoolbook" panose="02040604050505020304" pitchFamily="18" charset="0"/>
              </a:rPr>
              <a:t>which it </a:t>
            </a:r>
            <a:r>
              <a:rPr lang="en-GB" sz="2000" i="1" dirty="0">
                <a:latin typeface="Century Schoolbook" panose="02040604050505020304" pitchFamily="18" charset="0"/>
              </a:rPr>
              <a:t>appears </a:t>
            </a:r>
            <a:r>
              <a:rPr lang="en-GB" sz="2000" dirty="0">
                <a:latin typeface="Century Schoolbook" panose="02040604050505020304" pitchFamily="18" charset="0"/>
              </a:rPr>
              <a:t>to have to augment or diminish… happiness’</a:t>
            </a:r>
          </a:p>
          <a:p>
            <a:pPr lvl="1"/>
            <a:r>
              <a:rPr lang="en-GB" sz="2000" dirty="0">
                <a:latin typeface="Century Schoolbook" panose="02040604050505020304" pitchFamily="18" charset="0"/>
              </a:rPr>
              <a:t>It is much easier to work out the consequences that actions ‘tend’ to have</a:t>
            </a:r>
          </a:p>
          <a:p>
            <a:pPr lvl="1"/>
            <a:r>
              <a:rPr lang="en-GB" sz="2000" dirty="0">
                <a:latin typeface="Century Schoolbook" panose="02040604050505020304" pitchFamily="18" charset="0"/>
              </a:rPr>
              <a:t>We needn’t pursue the felicific calculus every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1096756"/>
            <a:ext cx="11724861" cy="5489574"/>
          </a:xfrm>
        </p:spPr>
        <p:txBody>
          <a:bodyPr/>
          <a:lstStyle/>
          <a:p>
            <a:pPr marL="0" indent="0">
              <a:buNone/>
            </a:pPr>
            <a:r>
              <a:rPr lang="en-US" sz="2400" u="sng" dirty="0">
                <a:latin typeface="Century Schoolbook" panose="02040604050505020304" pitchFamily="18" charset="0"/>
              </a:rPr>
              <a:t>Mill’s secondary principles</a:t>
            </a:r>
          </a:p>
          <a:p>
            <a:r>
              <a:rPr lang="en-US" sz="2400" dirty="0">
                <a:latin typeface="Century Schoolbook" panose="02040604050505020304" pitchFamily="18" charset="0"/>
              </a:rPr>
              <a:t>Mill: happiness is ‘much too complex and indefinite’ a standard for us to apply directly to actions in many cases</a:t>
            </a:r>
          </a:p>
          <a:p>
            <a:endParaRPr lang="en-US" sz="2400" dirty="0">
              <a:latin typeface="Century Schoolbook" panose="02040604050505020304" pitchFamily="18" charset="0"/>
            </a:endParaRPr>
          </a:p>
          <a:p>
            <a:r>
              <a:rPr lang="en-US" sz="2400" dirty="0">
                <a:latin typeface="Century Schoolbook" panose="02040604050505020304" pitchFamily="18" charset="0"/>
              </a:rPr>
              <a:t>But humanity has worked this out over time, giving our moral rules (‘secondary principles’)</a:t>
            </a:r>
          </a:p>
          <a:p>
            <a:pPr lvl="1"/>
            <a:r>
              <a:rPr lang="en-US" sz="2000" dirty="0">
                <a:latin typeface="Century Schoolbook" panose="02040604050505020304" pitchFamily="18" charset="0"/>
              </a:rPr>
              <a:t>‘Don’t steal’: because it tends to produce more unhappiness than happiness</a:t>
            </a:r>
          </a:p>
          <a:p>
            <a:pPr lvl="1"/>
            <a:endParaRPr lang="en-US" sz="2000" dirty="0">
              <a:latin typeface="Century Schoolbook" panose="02040604050505020304" pitchFamily="18" charset="0"/>
            </a:endParaRPr>
          </a:p>
          <a:p>
            <a:pPr marL="0" indent="0" algn="ctr">
              <a:buNone/>
            </a:pPr>
            <a:r>
              <a:rPr lang="en-US" sz="2400" b="1" dirty="0">
                <a:latin typeface="Century Schoolbook" panose="02040604050505020304" pitchFamily="18" charset="0"/>
              </a:rPr>
              <a:t>(This is why some people interpret Mill as a rule utilitarian)</a:t>
            </a:r>
          </a:p>
          <a:p>
            <a:endParaRPr lang="en-US" sz="2400" dirty="0">
              <a:latin typeface="Century Schoolbook" panose="02040604050505020304" pitchFamily="18" charset="0"/>
            </a:endParaRPr>
          </a:p>
          <a:p>
            <a:r>
              <a:rPr lang="en-US" sz="2400" dirty="0">
                <a:latin typeface="Century Schoolbook" panose="02040604050505020304" pitchFamily="18" charset="0"/>
              </a:rPr>
              <a:t>If two secondary principles conflict, then we should appeal to the greatest happiness principle</a:t>
            </a:r>
          </a:p>
          <a:p>
            <a:endParaRPr lang="en-US" dirty="0">
              <a:latin typeface="Century Schoolbook" panose="02040604050505020304" pitchFamily="18" charset="0"/>
            </a:endParaRPr>
          </a:p>
        </p:txBody>
      </p:sp>
      <p:sp>
        <p:nvSpPr>
          <p:cNvPr id="5" name="Title 4">
            <a:extLst>
              <a:ext uri="{FF2B5EF4-FFF2-40B4-BE49-F238E27FC236}">
                <a16:creationId xmlns:a16="http://schemas.microsoft.com/office/drawing/2014/main" id="{AF31905F-19CD-458B-AFE8-024BB80F36C0}"/>
              </a:ext>
            </a:extLst>
          </p:cNvPr>
          <p:cNvSpPr txBox="1">
            <a:spLocks/>
          </p:cNvSpPr>
          <p:nvPr/>
        </p:nvSpPr>
        <p:spPr>
          <a:xfrm>
            <a:off x="-228599" y="-106017"/>
            <a:ext cx="12192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u="sng">
                <a:latin typeface="Century Schoolbook" panose="02040604050505020304" pitchFamily="18" charset="0"/>
              </a:rPr>
              <a:t>Objection: Problems with calculation</a:t>
            </a:r>
            <a:endParaRPr lang="en-US" u="sng"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935902"/>
          </a:xfrm>
        </p:spPr>
        <p:txBody>
          <a:bodyPr/>
          <a:lstStyle/>
          <a:p>
            <a:pPr algn="ctr"/>
            <a:r>
              <a:rPr lang="en-US" u="sng" dirty="0">
                <a:latin typeface="Century Schoolbook" panose="02040604050505020304" pitchFamily="18" charset="0"/>
              </a:rPr>
              <a:t>Objection: Which beings’ happiness count?</a:t>
            </a:r>
          </a:p>
        </p:txBody>
      </p:sp>
      <p:sp>
        <p:nvSpPr>
          <p:cNvPr id="3" name="Content Placeholder 2"/>
          <p:cNvSpPr>
            <a:spLocks noGrp="1"/>
          </p:cNvSpPr>
          <p:nvPr>
            <p:ph idx="1"/>
          </p:nvPr>
        </p:nvSpPr>
        <p:spPr>
          <a:xfrm>
            <a:off x="334617" y="954157"/>
            <a:ext cx="11499573" cy="5420139"/>
          </a:xfrm>
        </p:spPr>
        <p:txBody>
          <a:bodyPr>
            <a:noAutofit/>
          </a:bodyPr>
          <a:lstStyle/>
          <a:p>
            <a:r>
              <a:rPr lang="en-US" sz="2400" dirty="0">
                <a:latin typeface="Century Schoolbook" panose="02040604050505020304" pitchFamily="18" charset="0"/>
              </a:rPr>
              <a:t>If happiness is good – it shouldn’t matter whose happiness</a:t>
            </a:r>
          </a:p>
          <a:p>
            <a:pPr lvl="1"/>
            <a:r>
              <a:rPr lang="en-US" sz="2000" dirty="0">
                <a:latin typeface="Century Schoolbook" panose="02040604050505020304" pitchFamily="18" charset="0"/>
              </a:rPr>
              <a:t>Bentham: The question is not </a:t>
            </a:r>
            <a:r>
              <a:rPr lang="en-GB" sz="2000" dirty="0">
                <a:latin typeface="Century Schoolbook" panose="02040604050505020304" pitchFamily="18" charset="0"/>
              </a:rPr>
              <a:t>‘Can they </a:t>
            </a:r>
            <a:r>
              <a:rPr lang="en-GB" sz="2000" i="1" dirty="0">
                <a:latin typeface="Century Schoolbook" panose="02040604050505020304" pitchFamily="18" charset="0"/>
              </a:rPr>
              <a:t>reason</a:t>
            </a:r>
            <a:r>
              <a:rPr lang="en-GB" sz="2000" dirty="0">
                <a:latin typeface="Century Schoolbook" panose="02040604050505020304" pitchFamily="18" charset="0"/>
              </a:rPr>
              <a:t>? nor, Can they </a:t>
            </a:r>
            <a:r>
              <a:rPr lang="en-GB" sz="2000" i="1" dirty="0">
                <a:latin typeface="Century Schoolbook" panose="02040604050505020304" pitchFamily="18" charset="0"/>
              </a:rPr>
              <a:t>talk</a:t>
            </a:r>
            <a:r>
              <a:rPr lang="en-GB" sz="2000" dirty="0">
                <a:latin typeface="Century Schoolbook" panose="02040604050505020304" pitchFamily="18" charset="0"/>
              </a:rPr>
              <a:t>? but, Can they </a:t>
            </a:r>
            <a:r>
              <a:rPr lang="en-GB" sz="2000" i="1" dirty="0">
                <a:latin typeface="Century Schoolbook" panose="02040604050505020304" pitchFamily="18" charset="0"/>
              </a:rPr>
              <a:t>suffer</a:t>
            </a:r>
            <a:r>
              <a:rPr lang="en-GB" sz="2000" dirty="0">
                <a:latin typeface="Century Schoolbook" panose="02040604050505020304" pitchFamily="18" charset="0"/>
              </a:rPr>
              <a:t>?’</a:t>
            </a:r>
          </a:p>
          <a:p>
            <a:pPr lvl="1"/>
            <a:r>
              <a:rPr lang="en-GB" sz="2000" dirty="0">
                <a:latin typeface="Century Schoolbook" panose="02040604050505020304" pitchFamily="18" charset="0"/>
              </a:rPr>
              <a:t>Happiness is good (pain is bad) no matter what creature feels it</a:t>
            </a:r>
          </a:p>
          <a:p>
            <a:pPr lvl="1"/>
            <a:r>
              <a:rPr lang="en-GB" sz="2000" dirty="0">
                <a:latin typeface="Century Schoolbook" panose="02040604050505020304" pitchFamily="18" charset="0"/>
              </a:rPr>
              <a:t>Singer (preference utilitarian): speciesism is immoral discrimination against animals just because they are not human</a:t>
            </a:r>
          </a:p>
          <a:p>
            <a:pPr lvl="2"/>
            <a:r>
              <a:rPr lang="en-GB" sz="1600" dirty="0">
                <a:latin typeface="Century Schoolbook" panose="02040604050505020304" pitchFamily="18" charset="0"/>
              </a:rPr>
              <a:t>But surely there are important differences here, e.g. reason, emotional depth, self-awareness, moral agency</a:t>
            </a:r>
          </a:p>
          <a:p>
            <a:pPr lvl="2"/>
            <a:r>
              <a:rPr lang="en-GB" sz="1600" b="1" dirty="0">
                <a:latin typeface="Century Schoolbook" panose="02040604050505020304" pitchFamily="18" charset="0"/>
              </a:rPr>
              <a:t>Reply: </a:t>
            </a:r>
            <a:r>
              <a:rPr lang="en-GB" sz="1600" dirty="0">
                <a:latin typeface="Century Schoolbook" panose="02040604050505020304" pitchFamily="18" charset="0"/>
              </a:rPr>
              <a:t>true, but these are not relevant to causing </a:t>
            </a:r>
            <a:r>
              <a:rPr lang="en-GB" sz="1600" i="1" dirty="0">
                <a:latin typeface="Century Schoolbook" panose="02040604050505020304" pitchFamily="18" charset="0"/>
              </a:rPr>
              <a:t>suffering</a:t>
            </a:r>
          </a:p>
          <a:p>
            <a:pPr marL="0" indent="0">
              <a:buNone/>
            </a:pPr>
            <a:endParaRPr lang="en-US" sz="2400" dirty="0">
              <a:latin typeface="Century Schoolbook" panose="02040604050505020304" pitchFamily="18" charset="0"/>
            </a:endParaRPr>
          </a:p>
          <a:p>
            <a:r>
              <a:rPr lang="en-US" sz="2400" dirty="0">
                <a:latin typeface="Century Schoolbook" panose="02040604050505020304" pitchFamily="18" charset="0"/>
              </a:rPr>
              <a:t>Problem of calculation returns</a:t>
            </a:r>
          </a:p>
          <a:p>
            <a:pPr lvl="1"/>
            <a:r>
              <a:rPr lang="en-GB" sz="2000" dirty="0">
                <a:latin typeface="Century Schoolbook" panose="02040604050505020304" pitchFamily="18" charset="0"/>
              </a:rPr>
              <a:t>It is now even harder to calculate consequences for happiness</a:t>
            </a:r>
          </a:p>
          <a:p>
            <a:pPr lvl="2"/>
            <a:r>
              <a:rPr lang="en-GB" sz="1800" dirty="0">
                <a:latin typeface="Century Schoolbook" panose="02040604050505020304" pitchFamily="18" charset="0"/>
              </a:rPr>
              <a:t>E.g. comparing happiness for human beings and other animals</a:t>
            </a:r>
          </a:p>
          <a:p>
            <a:pPr lvl="1"/>
            <a:endParaRPr lang="en-GB" sz="1800" dirty="0">
              <a:latin typeface="Century Schoolbook" panose="02040604050505020304" pitchFamily="18" charset="0"/>
            </a:endParaRPr>
          </a:p>
          <a:p>
            <a:r>
              <a:rPr lang="en-US" sz="2000" dirty="0">
                <a:latin typeface="Century Schoolbook" panose="02040604050505020304" pitchFamily="18" charset="0"/>
              </a:rPr>
              <a:t>We can’t use secondary principles, since inherited morality isn’t much help, since it doesn’t take much notice of animals’ happiness</a:t>
            </a:r>
          </a:p>
          <a:p>
            <a:pPr marL="0" indent="0">
              <a:buNone/>
            </a:pPr>
            <a:endParaRPr lang="en-US" sz="24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338" y="-168271"/>
            <a:ext cx="11897139" cy="1325563"/>
          </a:xfrm>
        </p:spPr>
        <p:txBody>
          <a:bodyPr>
            <a:normAutofit/>
          </a:bodyPr>
          <a:lstStyle/>
          <a:p>
            <a:pPr algn="ctr"/>
            <a:r>
              <a:rPr lang="en-US" sz="3600" u="sng" dirty="0">
                <a:latin typeface="Century Schoolbook" panose="02040604050505020304" pitchFamily="18" charset="0"/>
              </a:rPr>
              <a:t>Objection: Utilitarianism doesn’t account for JUSTICE</a:t>
            </a:r>
          </a:p>
        </p:txBody>
      </p:sp>
      <p:sp>
        <p:nvSpPr>
          <p:cNvPr id="3" name="Content Placeholder 2"/>
          <p:cNvSpPr>
            <a:spLocks noGrp="1"/>
          </p:cNvSpPr>
          <p:nvPr>
            <p:ph idx="1"/>
          </p:nvPr>
        </p:nvSpPr>
        <p:spPr>
          <a:xfrm>
            <a:off x="162338" y="810108"/>
            <a:ext cx="11867324" cy="5237784"/>
          </a:xfrm>
        </p:spPr>
        <p:txBody>
          <a:bodyPr>
            <a:noAutofit/>
          </a:bodyPr>
          <a:lstStyle/>
          <a:p>
            <a:r>
              <a:rPr lang="en-US" sz="2000" dirty="0">
                <a:latin typeface="Century Schoolbook" panose="02040604050505020304" pitchFamily="18" charset="0"/>
              </a:rPr>
              <a:t>Mill recognizes this problem and call it </a:t>
            </a:r>
            <a:r>
              <a:rPr lang="en-US" sz="2000" i="1" dirty="0">
                <a:latin typeface="Century Schoolbook" panose="02040604050505020304" pitchFamily="18" charset="0"/>
              </a:rPr>
              <a:t>“the tyranny of the majority”</a:t>
            </a:r>
          </a:p>
          <a:p>
            <a:pPr lvl="1"/>
            <a:r>
              <a:rPr lang="en-US" sz="1800" dirty="0">
                <a:latin typeface="Century Schoolbook" panose="02040604050505020304" pitchFamily="18" charset="0"/>
              </a:rPr>
              <a:t>In a democracy, surely a utilitarian government simply </a:t>
            </a:r>
            <a:r>
              <a:rPr lang="en-US" sz="1800" dirty="0" err="1">
                <a:latin typeface="Century Schoolbook" panose="02040604050505020304" pitchFamily="18" charset="0"/>
              </a:rPr>
              <a:t>maximise</a:t>
            </a:r>
            <a:r>
              <a:rPr lang="en-US" sz="1800" dirty="0">
                <a:latin typeface="Century Schoolbook" panose="02040604050505020304" pitchFamily="18" charset="0"/>
              </a:rPr>
              <a:t> happiness, i.e. do what the majority want even if this overrides the happiness of the minority.</a:t>
            </a:r>
          </a:p>
          <a:p>
            <a:pPr lvl="2"/>
            <a:r>
              <a:rPr lang="en-US" sz="1600" dirty="0">
                <a:latin typeface="Century Schoolbook" panose="02040604050505020304" pitchFamily="18" charset="0"/>
              </a:rPr>
              <a:t>Suppose the majority want the death penalty for stealing, or to outlaw homosexuality or forbid certain religious practices?</a:t>
            </a:r>
          </a:p>
          <a:p>
            <a:pPr lvl="2"/>
            <a:endParaRPr lang="en-US" sz="1600" dirty="0">
              <a:latin typeface="Century Schoolbook" panose="02040604050505020304" pitchFamily="18" charset="0"/>
            </a:endParaRPr>
          </a:p>
          <a:p>
            <a:pPr lvl="1"/>
            <a:r>
              <a:rPr lang="en-US" sz="1800" dirty="0">
                <a:latin typeface="Century Schoolbook" panose="02040604050505020304" pitchFamily="18" charset="0"/>
              </a:rPr>
              <a:t>The ‘tyranny’ of the majority can be exercised not only in legislation, but also in social opinion</a:t>
            </a:r>
          </a:p>
          <a:p>
            <a:pPr lvl="2"/>
            <a:r>
              <a:rPr lang="en-GB" sz="1600" i="1" dirty="0">
                <a:latin typeface="Century Schoolbook" panose="02040604050505020304" pitchFamily="18" charset="0"/>
              </a:rPr>
              <a:t>“the tendency of society to impose…its own ideas and practices as rules of conduct on those who dissent from them”</a:t>
            </a:r>
          </a:p>
          <a:p>
            <a:pPr lvl="2"/>
            <a:r>
              <a:rPr lang="en-GB" sz="1600" dirty="0">
                <a:latin typeface="Century Schoolbook" panose="02040604050505020304" pitchFamily="18" charset="0"/>
              </a:rPr>
              <a:t>Imposed through disapproval, shaming and appeals to </a:t>
            </a:r>
            <a:r>
              <a:rPr lang="en-GB" sz="1600" i="1" dirty="0">
                <a:latin typeface="Century Schoolbook" panose="02040604050505020304" pitchFamily="18" charset="0"/>
              </a:rPr>
              <a:t>‘offence’ </a:t>
            </a:r>
            <a:r>
              <a:rPr lang="en-GB" sz="1600" dirty="0">
                <a:latin typeface="Century Schoolbook" panose="02040604050505020304" pitchFamily="18" charset="0"/>
              </a:rPr>
              <a:t>(in Mill’s day, sexism)</a:t>
            </a:r>
          </a:p>
          <a:p>
            <a:pPr lvl="2"/>
            <a:endParaRPr lang="en-GB" sz="1600" dirty="0">
              <a:latin typeface="Century Schoolbook" panose="02040604050505020304" pitchFamily="18" charset="0"/>
            </a:endParaRPr>
          </a:p>
          <a:p>
            <a:r>
              <a:rPr lang="en-US" sz="2000" dirty="0">
                <a:latin typeface="Century Schoolbook" panose="02040604050505020304" pitchFamily="18" charset="0"/>
              </a:rPr>
              <a:t>No type of action is ruled out as immoral by utilitarianism</a:t>
            </a:r>
          </a:p>
          <a:p>
            <a:pPr lvl="1"/>
            <a:r>
              <a:rPr lang="en-US" sz="1800" dirty="0">
                <a:latin typeface="Century Schoolbook" panose="02040604050505020304" pitchFamily="18" charset="0"/>
              </a:rPr>
              <a:t>But surely torturing a child for fun is wrong, even in circumstances were this gives more happiness than not torturing the child</a:t>
            </a:r>
          </a:p>
          <a:p>
            <a:pPr lvl="1"/>
            <a:endParaRPr lang="en-US" sz="1800" dirty="0">
              <a:latin typeface="Century Schoolbook" panose="02040604050505020304" pitchFamily="18" charset="0"/>
            </a:endParaRPr>
          </a:p>
          <a:p>
            <a:r>
              <a:rPr lang="en-US" sz="2000" dirty="0">
                <a:latin typeface="Century Schoolbook" panose="02040604050505020304" pitchFamily="18" charset="0"/>
              </a:rPr>
              <a:t>To ensure justice for individuals, they would need individual moral rights that place </a:t>
            </a:r>
            <a:r>
              <a:rPr lang="en-GB" sz="2000" dirty="0">
                <a:latin typeface="Century Schoolbook" panose="02040604050505020304" pitchFamily="18" charset="0"/>
              </a:rPr>
              <a:t>restrictions on how people can treat each other</a:t>
            </a:r>
          </a:p>
          <a:p>
            <a:pPr lvl="1"/>
            <a:r>
              <a:rPr lang="en-GB" sz="1800" dirty="0">
                <a:latin typeface="Century Schoolbook" panose="02040604050505020304" pitchFamily="18" charset="0"/>
              </a:rPr>
              <a:t>E.g. Right to life: other people mustn’t kill me</a:t>
            </a:r>
          </a:p>
          <a:p>
            <a:pPr lvl="1"/>
            <a:r>
              <a:rPr lang="en-GB" sz="1800" dirty="0">
                <a:latin typeface="Century Schoolbook" panose="02040604050505020304" pitchFamily="18" charset="0"/>
              </a:rPr>
              <a:t>Rights must be respected even when this does not maximise happiness</a:t>
            </a:r>
          </a:p>
          <a:p>
            <a:endParaRPr lang="en-US" sz="2000" dirty="0">
              <a:latin typeface="Century Schoolbook" panose="02040604050505020304" pitchFamily="18" charset="0"/>
            </a:endParaRPr>
          </a:p>
          <a:p>
            <a:pPr lvl="2"/>
            <a:endParaRPr lang="en-US" sz="1600" dirty="0">
              <a:latin typeface="Century Schoolbook" panose="02040604050505020304" pitchFamily="18" charset="0"/>
            </a:endParaRPr>
          </a:p>
          <a:p>
            <a:pPr lvl="1"/>
            <a:endParaRPr lang="en-US" sz="1800" dirty="0">
              <a:latin typeface="Century Schoolbook" panose="02040604050505020304" pitchFamily="18" charset="0"/>
            </a:endParaRPr>
          </a:p>
          <a:p>
            <a:endParaRPr lang="en-GB" sz="2000" dirty="0">
              <a:latin typeface="Century Schoolbook" panose="02040604050505020304" pitchFamily="18" charset="0"/>
            </a:endParaRPr>
          </a:p>
          <a:p>
            <a:endParaRPr lang="en-GB" sz="2000" dirty="0">
              <a:latin typeface="Century Schoolbook" panose="02040604050505020304" pitchFamily="18" charset="0"/>
            </a:endParaRPr>
          </a:p>
          <a:p>
            <a:endParaRPr lang="en-GB" sz="20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338" y="884719"/>
            <a:ext cx="11721549" cy="5973281"/>
          </a:xfrm>
        </p:spPr>
        <p:txBody>
          <a:bodyPr>
            <a:normAutofit fontScale="85000" lnSpcReduction="20000"/>
          </a:bodyPr>
          <a:lstStyle/>
          <a:p>
            <a:r>
              <a:rPr lang="en-GB" b="1" dirty="0">
                <a:latin typeface="Century Schoolbook" panose="02040604050505020304" pitchFamily="18" charset="0"/>
              </a:rPr>
              <a:t>‘Hard utilitarian’ reply: </a:t>
            </a:r>
            <a:r>
              <a:rPr lang="en-GB" dirty="0">
                <a:latin typeface="Century Schoolbook" panose="02040604050505020304" pitchFamily="18" charset="0"/>
              </a:rPr>
              <a:t>True, we have no moral rights</a:t>
            </a:r>
          </a:p>
          <a:p>
            <a:pPr lvl="1"/>
            <a:r>
              <a:rPr lang="en-GB" dirty="0">
                <a:latin typeface="Century Schoolbook" panose="02040604050505020304" pitchFamily="18" charset="0"/>
              </a:rPr>
              <a:t>Imagined situations are unrealistic (e.g. taking my organs to save others) – they are wrong because they will lead to unhappiness (people will find out)</a:t>
            </a:r>
          </a:p>
          <a:p>
            <a:pPr lvl="1"/>
            <a:endParaRPr lang="en-GB" dirty="0">
              <a:latin typeface="Century Schoolbook" panose="02040604050505020304" pitchFamily="18" charset="0"/>
            </a:endParaRPr>
          </a:p>
          <a:p>
            <a:pPr marL="457200" lvl="1" indent="-457200"/>
            <a:r>
              <a:rPr lang="en-US" sz="2800" b="1" dirty="0">
                <a:latin typeface="Century Schoolbook" panose="02040604050505020304" pitchFamily="18" charset="0"/>
              </a:rPr>
              <a:t>Response: </a:t>
            </a:r>
            <a:r>
              <a:rPr lang="en-US" sz="2800" dirty="0">
                <a:latin typeface="Century Schoolbook" panose="02040604050505020304" pitchFamily="18" charset="0"/>
              </a:rPr>
              <a:t>What makes it wrong is not that this balance of happiness is unlikely</a:t>
            </a:r>
          </a:p>
          <a:p>
            <a:pPr marL="342900" lvl="1" indent="-342900">
              <a:buFont typeface="Arial"/>
              <a:buChar char="•"/>
            </a:pPr>
            <a:endParaRPr lang="en-US" sz="2800" dirty="0">
              <a:latin typeface="Century Schoolbook" panose="02040604050505020304" pitchFamily="18" charset="0"/>
            </a:endParaRPr>
          </a:p>
          <a:p>
            <a:pPr marL="342900" lvl="1" indent="-342900">
              <a:buFont typeface="Arial"/>
              <a:buChar char="•"/>
            </a:pPr>
            <a:endParaRPr lang="en-US" sz="2800" dirty="0">
              <a:latin typeface="Century Schoolbook" panose="02040604050505020304" pitchFamily="18" charset="0"/>
            </a:endParaRPr>
          </a:p>
          <a:p>
            <a:pPr marL="0" lvl="1" indent="0">
              <a:buNone/>
            </a:pPr>
            <a:r>
              <a:rPr lang="en-US" sz="2800" b="1" u="sng" dirty="0">
                <a:latin typeface="Century Schoolbook" panose="02040604050505020304" pitchFamily="18" charset="0"/>
              </a:rPr>
              <a:t>Mill on Justice</a:t>
            </a:r>
          </a:p>
          <a:p>
            <a:pPr marL="342900" lvl="1" indent="-342900">
              <a:buFont typeface="Arial"/>
              <a:buChar char="•"/>
            </a:pPr>
            <a:endParaRPr lang="en-US" sz="1100" dirty="0">
              <a:latin typeface="Century Schoolbook" panose="02040604050505020304" pitchFamily="18" charset="0"/>
            </a:endParaRPr>
          </a:p>
          <a:p>
            <a:r>
              <a:rPr lang="en-US" dirty="0">
                <a:latin typeface="Century Schoolbook" panose="02040604050505020304" pitchFamily="18" charset="0"/>
              </a:rPr>
              <a:t>At the heart of justice is the moral rights of the individual</a:t>
            </a:r>
          </a:p>
          <a:p>
            <a:r>
              <a:rPr lang="en-US" dirty="0">
                <a:latin typeface="Century Schoolbook" panose="02040604050505020304" pitchFamily="18" charset="0"/>
              </a:rPr>
              <a:t>Violations of justice:</a:t>
            </a:r>
          </a:p>
          <a:p>
            <a:pPr lvl="1"/>
            <a:r>
              <a:rPr lang="en-GB" dirty="0">
                <a:latin typeface="Century Schoolbook" panose="02040604050505020304" pitchFamily="18" charset="0"/>
              </a:rPr>
              <a:t>violating someone’s legal rights; </a:t>
            </a:r>
          </a:p>
          <a:p>
            <a:pPr lvl="1"/>
            <a:r>
              <a:rPr lang="en-GB" dirty="0">
                <a:latin typeface="Century Schoolbook" panose="02040604050505020304" pitchFamily="18" charset="0"/>
              </a:rPr>
              <a:t>violating someone’s moral rights;</a:t>
            </a:r>
          </a:p>
          <a:p>
            <a:pPr lvl="1"/>
            <a:r>
              <a:rPr lang="en-GB" dirty="0">
                <a:latin typeface="Century Schoolbook" panose="02040604050505020304" pitchFamily="18" charset="0"/>
              </a:rPr>
              <a:t>not giving someone what they deserve; </a:t>
            </a:r>
          </a:p>
          <a:p>
            <a:pPr lvl="1"/>
            <a:r>
              <a:rPr lang="en-GB" dirty="0">
                <a:latin typeface="Century Schoolbook" panose="02040604050505020304" pitchFamily="18" charset="0"/>
              </a:rPr>
              <a:t>breaking a contract or promise;</a:t>
            </a:r>
          </a:p>
          <a:p>
            <a:pPr lvl="1"/>
            <a:r>
              <a:rPr lang="en-GB" dirty="0">
                <a:latin typeface="Century Schoolbook" panose="02040604050505020304" pitchFamily="18" charset="0"/>
              </a:rPr>
              <a:t>failing to be impartial when this is required;</a:t>
            </a:r>
          </a:p>
          <a:p>
            <a:pPr lvl="1"/>
            <a:r>
              <a:rPr lang="en-GB" dirty="0">
                <a:latin typeface="Century Schoolbook" panose="02040604050505020304" pitchFamily="18" charset="0"/>
              </a:rPr>
              <a:t>treating people unequally. </a:t>
            </a:r>
          </a:p>
          <a:p>
            <a:r>
              <a:rPr lang="en-GB" dirty="0">
                <a:latin typeface="Century Schoolbook" panose="02040604050505020304" pitchFamily="18" charset="0"/>
              </a:rPr>
              <a:t>Injustice harms specific, identifiable individuals</a:t>
            </a:r>
            <a:endParaRPr lang="en-US" dirty="0">
              <a:latin typeface="Century Schoolbook" panose="02040604050505020304" pitchFamily="18" charset="0"/>
            </a:endParaRPr>
          </a:p>
          <a:p>
            <a:pPr marL="342900" lvl="1" indent="-342900">
              <a:buFont typeface="Arial"/>
              <a:buChar char="•"/>
            </a:pPr>
            <a:endParaRPr lang="en-US" sz="2800" dirty="0">
              <a:latin typeface="Century Schoolbook" panose="02040604050505020304" pitchFamily="18" charset="0"/>
            </a:endParaRPr>
          </a:p>
          <a:p>
            <a:pPr marL="342900" lvl="1" indent="-342900">
              <a:buClr>
                <a:srgbClr val="800000"/>
              </a:buClr>
              <a:buFont typeface="Arial"/>
              <a:buChar char="•"/>
            </a:pPr>
            <a:endParaRPr lang="en-US" sz="2800" dirty="0">
              <a:latin typeface="Century Schoolbook" panose="02040604050505020304" pitchFamily="18" charset="0"/>
            </a:endParaRPr>
          </a:p>
          <a:p>
            <a:pPr marL="342900" lvl="1" indent="-342900">
              <a:buClr>
                <a:srgbClr val="800000"/>
              </a:buClr>
              <a:buFont typeface="Arial"/>
              <a:buChar char="•"/>
            </a:pPr>
            <a:endParaRPr lang="en-US" sz="2800" dirty="0">
              <a:latin typeface="Century Schoolbook" panose="02040604050505020304" pitchFamily="18" charset="0"/>
            </a:endParaRPr>
          </a:p>
          <a:p>
            <a:endParaRPr lang="en-US" dirty="0">
              <a:latin typeface="Century Schoolbook" panose="02040604050505020304" pitchFamily="18" charset="0"/>
            </a:endParaRPr>
          </a:p>
        </p:txBody>
      </p:sp>
      <p:sp>
        <p:nvSpPr>
          <p:cNvPr id="5" name="Title 1">
            <a:extLst>
              <a:ext uri="{FF2B5EF4-FFF2-40B4-BE49-F238E27FC236}">
                <a16:creationId xmlns:a16="http://schemas.microsoft.com/office/drawing/2014/main" id="{6C2180D6-05E4-4365-9ADE-017AA9ADF322}"/>
              </a:ext>
            </a:extLst>
          </p:cNvPr>
          <p:cNvSpPr txBox="1">
            <a:spLocks/>
          </p:cNvSpPr>
          <p:nvPr/>
        </p:nvSpPr>
        <p:spPr>
          <a:xfrm>
            <a:off x="162338" y="27336"/>
            <a:ext cx="11897139" cy="6453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u="sng" dirty="0">
                <a:latin typeface="Century Schoolbook" panose="02040604050505020304" pitchFamily="18" charset="0"/>
              </a:rPr>
              <a:t>Objection: Utilitarianism doesn’t account for JUSTICE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105" y="805208"/>
            <a:ext cx="11685104" cy="5887140"/>
          </a:xfrm>
        </p:spPr>
        <p:txBody>
          <a:bodyPr>
            <a:normAutofit fontScale="77500" lnSpcReduction="20000"/>
          </a:bodyPr>
          <a:lstStyle/>
          <a:p>
            <a:pPr marL="0" indent="0">
              <a:buNone/>
            </a:pPr>
            <a:r>
              <a:rPr lang="en-US" u="sng" dirty="0">
                <a:latin typeface="Century Schoolbook" panose="02040604050505020304" pitchFamily="18" charset="0"/>
              </a:rPr>
              <a:t>Mill: Perfect and imperfect duties</a:t>
            </a:r>
          </a:p>
          <a:p>
            <a:r>
              <a:rPr lang="en-US" dirty="0">
                <a:latin typeface="Century Schoolbook" panose="02040604050505020304" pitchFamily="18" charset="0"/>
              </a:rPr>
              <a:t>Duties of justice are ‘perfect’: we must always fulfil them, and have no choice over when or how – individuals have the </a:t>
            </a:r>
            <a:r>
              <a:rPr lang="en-US" i="1" dirty="0">
                <a:latin typeface="Century Schoolbook" panose="02040604050505020304" pitchFamily="18" charset="0"/>
              </a:rPr>
              <a:t>right</a:t>
            </a:r>
            <a:r>
              <a:rPr lang="en-US" dirty="0">
                <a:latin typeface="Century Schoolbook" panose="02040604050505020304" pitchFamily="18" charset="0"/>
              </a:rPr>
              <a:t> that we fulfil them</a:t>
            </a:r>
          </a:p>
          <a:p>
            <a:pPr lvl="1"/>
            <a:r>
              <a:rPr lang="en-US" dirty="0">
                <a:latin typeface="Century Schoolbook" panose="02040604050505020304" pitchFamily="18" charset="0"/>
              </a:rPr>
              <a:t>Imperfect duties are ones not owed to specific individuals, and so </a:t>
            </a:r>
            <a:r>
              <a:rPr lang="en-GB" dirty="0">
                <a:latin typeface="Century Schoolbook" panose="02040604050505020304" pitchFamily="18" charset="0"/>
              </a:rPr>
              <a:t>we have some choice in how we fulfil the obligation, e.g. to help others</a:t>
            </a:r>
          </a:p>
          <a:p>
            <a:pPr lvl="1"/>
            <a:endParaRPr lang="en-GB" dirty="0">
              <a:latin typeface="Century Schoolbook" panose="02040604050505020304" pitchFamily="18" charset="0"/>
            </a:endParaRPr>
          </a:p>
          <a:p>
            <a:r>
              <a:rPr lang="en-US" dirty="0">
                <a:latin typeface="Century Schoolbook" panose="02040604050505020304" pitchFamily="18" charset="0"/>
              </a:rPr>
              <a:t>Right: the individual has a valid claim on society to protect him/her interests</a:t>
            </a:r>
          </a:p>
          <a:p>
            <a:pPr lvl="1"/>
            <a:r>
              <a:rPr lang="en-US" dirty="0">
                <a:latin typeface="Century Schoolbook" panose="02040604050505020304" pitchFamily="18" charset="0"/>
              </a:rPr>
              <a:t>These interests, to be protected by rights, are central to human happiness</a:t>
            </a:r>
          </a:p>
          <a:p>
            <a:pPr lvl="1"/>
            <a:r>
              <a:rPr lang="en-US" dirty="0">
                <a:latin typeface="Century Schoolbook" panose="02040604050505020304" pitchFamily="18" charset="0"/>
              </a:rPr>
              <a:t>Primarily concerned with protection from harm and freedom</a:t>
            </a:r>
          </a:p>
          <a:p>
            <a:pPr lvl="1"/>
            <a:r>
              <a:rPr lang="en-US" dirty="0">
                <a:latin typeface="Century Schoolbook" panose="02040604050505020304" pitchFamily="18" charset="0"/>
              </a:rPr>
              <a:t>Hence rights, and so justice, are derived from utility in the long run</a:t>
            </a:r>
          </a:p>
          <a:p>
            <a:pPr marL="457200" lvl="1" indent="0">
              <a:buNone/>
            </a:pPr>
            <a:endParaRPr lang="en-US" dirty="0">
              <a:latin typeface="Century Schoolbook" panose="02040604050505020304" pitchFamily="18" charset="0"/>
            </a:endParaRPr>
          </a:p>
          <a:p>
            <a:pPr marL="0" indent="0">
              <a:buNone/>
            </a:pPr>
            <a:r>
              <a:rPr lang="en-GB" u="sng" dirty="0">
                <a:latin typeface="Century Schoolbook" panose="02040604050505020304" pitchFamily="18" charset="0"/>
              </a:rPr>
              <a:t>Objection</a:t>
            </a:r>
          </a:p>
          <a:p>
            <a:r>
              <a:rPr lang="en-GB" dirty="0">
                <a:latin typeface="Century Schoolbook" panose="02040604050505020304" pitchFamily="18" charset="0"/>
              </a:rPr>
              <a:t>Rights are derived from the greatest happiness. But suppose, on this occasion, violating my rights will create more happiness than not – why respect the right?</a:t>
            </a:r>
          </a:p>
          <a:p>
            <a:pPr lvl="1"/>
            <a:r>
              <a:rPr lang="en-GB" dirty="0">
                <a:latin typeface="Century Schoolbook" panose="02040604050505020304" pitchFamily="18" charset="0"/>
              </a:rPr>
              <a:t>E.g. killing me to provide vital organs to five people</a:t>
            </a:r>
          </a:p>
          <a:p>
            <a:pPr marL="457200" lvl="1" indent="0">
              <a:buNone/>
            </a:pPr>
            <a:endParaRPr lang="en-GB" dirty="0">
              <a:latin typeface="Century Schoolbook" panose="02040604050505020304" pitchFamily="18" charset="0"/>
            </a:endParaRPr>
          </a:p>
          <a:p>
            <a:pPr marL="0" indent="0">
              <a:buNone/>
            </a:pPr>
            <a:r>
              <a:rPr lang="en-GB" u="sng" dirty="0">
                <a:latin typeface="Century Schoolbook" panose="02040604050505020304" pitchFamily="18" charset="0"/>
              </a:rPr>
              <a:t>Mill’s reply</a:t>
            </a:r>
          </a:p>
          <a:p>
            <a:r>
              <a:rPr lang="en-GB" dirty="0">
                <a:latin typeface="Century Schoolbook" panose="02040604050505020304" pitchFamily="18" charset="0"/>
              </a:rPr>
              <a:t>Don’t apply utilitarianism to the conflict between rights and happiness in individual cases. Rights protect our permanent interests. </a:t>
            </a:r>
          </a:p>
          <a:p>
            <a:pPr lvl="1"/>
            <a:r>
              <a:rPr lang="en-GB" b="1" dirty="0">
                <a:latin typeface="Century Schoolbook" panose="02040604050505020304" pitchFamily="18" charset="0"/>
              </a:rPr>
              <a:t>Does this make Mill a rule utilitarian?</a:t>
            </a:r>
          </a:p>
          <a:p>
            <a:pPr marL="0" indent="0">
              <a:buNone/>
            </a:pPr>
            <a:endParaRPr lang="en-GB" dirty="0">
              <a:latin typeface="Century Schoolbook" panose="02040604050505020304" pitchFamily="18" charset="0"/>
            </a:endParaRPr>
          </a:p>
          <a:p>
            <a:pPr marL="457200" lvl="1" indent="0">
              <a:buNone/>
            </a:pPr>
            <a:endParaRPr lang="en-US" dirty="0">
              <a:latin typeface="Century Schoolbook" panose="02040604050505020304" pitchFamily="18" charset="0"/>
            </a:endParaRPr>
          </a:p>
          <a:p>
            <a:pPr lvl="1"/>
            <a:endParaRPr lang="en-GB" dirty="0">
              <a:latin typeface="Century Schoolbook" panose="02040604050505020304" pitchFamily="18" charset="0"/>
            </a:endParaRPr>
          </a:p>
          <a:p>
            <a:pPr>
              <a:buNone/>
            </a:pPr>
            <a:endParaRPr lang="en-GB" dirty="0">
              <a:solidFill>
                <a:schemeClr val="tx1"/>
              </a:solidFill>
              <a:latin typeface="Century Schoolbook" panose="02040604050505020304" pitchFamily="18" charset="0"/>
            </a:endParaRPr>
          </a:p>
          <a:p>
            <a:endParaRPr lang="en-US" dirty="0">
              <a:latin typeface="Century Schoolbook" panose="02040604050505020304" pitchFamily="18" charset="0"/>
            </a:endParaRPr>
          </a:p>
        </p:txBody>
      </p:sp>
      <p:sp>
        <p:nvSpPr>
          <p:cNvPr id="4" name="Title 1">
            <a:extLst>
              <a:ext uri="{FF2B5EF4-FFF2-40B4-BE49-F238E27FC236}">
                <a16:creationId xmlns:a16="http://schemas.microsoft.com/office/drawing/2014/main" id="{FA6E7E6B-0CE5-4955-88F3-C813123D3C1C}"/>
              </a:ext>
            </a:extLst>
          </p:cNvPr>
          <p:cNvSpPr txBox="1">
            <a:spLocks/>
          </p:cNvSpPr>
          <p:nvPr/>
        </p:nvSpPr>
        <p:spPr>
          <a:xfrm>
            <a:off x="162338" y="27336"/>
            <a:ext cx="11897139" cy="6453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u="sng" dirty="0">
                <a:latin typeface="Century Schoolbook" panose="02040604050505020304" pitchFamily="18" charset="0"/>
              </a:rPr>
              <a:t>Objection: Utilitarianism can’t account for JUSTICE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57F35-8FB1-4761-ADFF-B695E1E140DB}"/>
              </a:ext>
            </a:extLst>
          </p:cNvPr>
          <p:cNvSpPr>
            <a:spLocks noGrp="1"/>
          </p:cNvSpPr>
          <p:nvPr>
            <p:ph type="title"/>
          </p:nvPr>
        </p:nvSpPr>
        <p:spPr>
          <a:xfrm>
            <a:off x="163642" y="-139758"/>
            <a:ext cx="11903440" cy="1325563"/>
          </a:xfrm>
        </p:spPr>
        <p:txBody>
          <a:bodyPr/>
          <a:lstStyle/>
          <a:p>
            <a:pPr algn="ctr"/>
            <a:r>
              <a:rPr lang="en-GB" u="sng" dirty="0">
                <a:latin typeface="Century Schoolbook" panose="02040604050505020304" pitchFamily="18" charset="0"/>
              </a:rPr>
              <a:t>Hedonistic Act Utilitarianism</a:t>
            </a:r>
          </a:p>
        </p:txBody>
      </p:sp>
      <p:sp>
        <p:nvSpPr>
          <p:cNvPr id="3" name="Content Placeholder 2">
            <a:extLst>
              <a:ext uri="{FF2B5EF4-FFF2-40B4-BE49-F238E27FC236}">
                <a16:creationId xmlns:a16="http://schemas.microsoft.com/office/drawing/2014/main" id="{9E314F4C-AC94-4FB6-B29C-952DAC8A64CB}"/>
              </a:ext>
            </a:extLst>
          </p:cNvPr>
          <p:cNvSpPr>
            <a:spLocks noGrp="1"/>
          </p:cNvSpPr>
          <p:nvPr>
            <p:ph idx="1"/>
          </p:nvPr>
        </p:nvSpPr>
        <p:spPr>
          <a:xfrm>
            <a:off x="366092" y="960516"/>
            <a:ext cx="11459816" cy="5387887"/>
          </a:xfrm>
        </p:spPr>
        <p:txBody>
          <a:bodyPr>
            <a:normAutofit fontScale="77500" lnSpcReduction="20000"/>
          </a:bodyPr>
          <a:lstStyle/>
          <a:p>
            <a:pPr lvl="0"/>
            <a:r>
              <a:rPr lang="en-GB" dirty="0">
                <a:latin typeface="Century Schoolbook" panose="02040604050505020304" pitchFamily="18" charset="0"/>
              </a:rPr>
              <a:t>Hedonistic = pleasure seeking</a:t>
            </a:r>
          </a:p>
          <a:p>
            <a:pPr lvl="0"/>
            <a:endParaRPr lang="en-GB" dirty="0">
              <a:latin typeface="Century Schoolbook" panose="02040604050505020304" pitchFamily="18" charset="0"/>
            </a:endParaRPr>
          </a:p>
          <a:p>
            <a:pPr lvl="0"/>
            <a:r>
              <a:rPr lang="en-GB" dirty="0">
                <a:latin typeface="Century Schoolbook" panose="02040604050505020304" pitchFamily="18" charset="0"/>
              </a:rPr>
              <a:t>Actions are morally right or wrong depending </a:t>
            </a:r>
          </a:p>
          <a:p>
            <a:pPr marL="0" lvl="0" indent="0">
              <a:buNone/>
            </a:pPr>
            <a:r>
              <a:rPr lang="en-GB" dirty="0">
                <a:latin typeface="Century Schoolbook" panose="02040604050505020304" pitchFamily="18" charset="0"/>
              </a:rPr>
              <a:t>   on their consequences and nothing else. </a:t>
            </a:r>
          </a:p>
          <a:p>
            <a:pPr lvl="1"/>
            <a:r>
              <a:rPr lang="en-GB" dirty="0">
                <a:latin typeface="Century Schoolbook" panose="02040604050505020304" pitchFamily="18" charset="0"/>
              </a:rPr>
              <a:t>An act is right if it maximises what is good.</a:t>
            </a:r>
          </a:p>
          <a:p>
            <a:pPr lvl="1"/>
            <a:r>
              <a:rPr lang="en-GB" dirty="0">
                <a:latin typeface="Century Schoolbook" panose="02040604050505020304" pitchFamily="18" charset="0"/>
              </a:rPr>
              <a:t>Actions are judged not by ‘type’ (e.g. lying) or motive </a:t>
            </a:r>
          </a:p>
          <a:p>
            <a:pPr marL="457200" lvl="1" indent="0">
              <a:buNone/>
            </a:pPr>
            <a:r>
              <a:rPr lang="en-GB" dirty="0">
                <a:latin typeface="Century Schoolbook" panose="02040604050505020304" pitchFamily="18" charset="0"/>
              </a:rPr>
              <a:t>    but by consequences</a:t>
            </a:r>
          </a:p>
          <a:p>
            <a:pPr lvl="0"/>
            <a:endParaRPr lang="en-GB" dirty="0">
              <a:latin typeface="Century Schoolbook" panose="02040604050505020304" pitchFamily="18" charset="0"/>
            </a:endParaRPr>
          </a:p>
          <a:p>
            <a:pPr lvl="0"/>
            <a:r>
              <a:rPr lang="en-GB" dirty="0">
                <a:latin typeface="Century Schoolbook" panose="02040604050505020304" pitchFamily="18" charset="0"/>
              </a:rPr>
              <a:t>The only thing that is good is happiness</a:t>
            </a:r>
          </a:p>
          <a:p>
            <a:pPr marL="0" lvl="0" indent="0">
              <a:buNone/>
            </a:pPr>
            <a:endParaRPr lang="en-GB" dirty="0">
              <a:latin typeface="Century Schoolbook" panose="02040604050505020304" pitchFamily="18" charset="0"/>
            </a:endParaRPr>
          </a:p>
          <a:p>
            <a:r>
              <a:rPr lang="en-GB" dirty="0">
                <a:latin typeface="Century Schoolbook" panose="02040604050505020304" pitchFamily="18" charset="0"/>
              </a:rPr>
              <a:t>No one’s happiness counts more than anyone else’s</a:t>
            </a:r>
          </a:p>
          <a:p>
            <a:pPr marL="0" indent="0">
              <a:buNone/>
            </a:pPr>
            <a:endParaRPr lang="en-GB" dirty="0">
              <a:latin typeface="Century Schoolbook" panose="02040604050505020304" pitchFamily="18" charset="0"/>
            </a:endParaRPr>
          </a:p>
          <a:p>
            <a:r>
              <a:rPr lang="en-GB" dirty="0">
                <a:latin typeface="Century Schoolbook" panose="02040604050505020304" pitchFamily="18" charset="0"/>
              </a:rPr>
              <a:t>So, an action is right if it leads to the greatest happiness of all those it affects.</a:t>
            </a:r>
          </a:p>
          <a:p>
            <a:endParaRPr lang="en-GB" dirty="0">
              <a:latin typeface="Century Schoolbook" panose="02040604050505020304" pitchFamily="18" charset="0"/>
            </a:endParaRPr>
          </a:p>
          <a:p>
            <a:r>
              <a:rPr lang="en-US" dirty="0">
                <a:latin typeface="Century Schoolbook" panose="02040604050505020304" pitchFamily="18" charset="0"/>
              </a:rPr>
              <a:t>‘Greatest’ is comparative – just creating some happiness isn’t enough. The ‘right’ action is the one which </a:t>
            </a:r>
            <a:r>
              <a:rPr lang="en-US" i="1" u="sng" dirty="0" err="1">
                <a:latin typeface="Century Schoolbook" panose="02040604050505020304" pitchFamily="18" charset="0"/>
              </a:rPr>
              <a:t>maximises</a:t>
            </a:r>
            <a:r>
              <a:rPr lang="en-US" dirty="0">
                <a:latin typeface="Century Schoolbook" panose="02040604050505020304" pitchFamily="18" charset="0"/>
              </a:rPr>
              <a:t> happiness</a:t>
            </a:r>
          </a:p>
          <a:p>
            <a:endParaRPr lang="en-GB" dirty="0">
              <a:latin typeface="Century Schoolbook" panose="02040604050505020304" pitchFamily="18" charset="0"/>
            </a:endParaRPr>
          </a:p>
          <a:p>
            <a:endParaRPr lang="en-GB" dirty="0">
              <a:latin typeface="Century Schoolbook" panose="02040604050505020304" pitchFamily="18" charset="0"/>
            </a:endParaRPr>
          </a:p>
          <a:p>
            <a:pPr marL="0" indent="0">
              <a:buNone/>
            </a:pPr>
            <a:endParaRPr lang="en-GB" dirty="0">
              <a:latin typeface="Century Schoolbook" panose="02040604050505020304" pitchFamily="18" charset="0"/>
            </a:endParaRPr>
          </a:p>
        </p:txBody>
      </p:sp>
      <p:sp>
        <p:nvSpPr>
          <p:cNvPr id="6" name="Rectangle 5">
            <a:extLst>
              <a:ext uri="{FF2B5EF4-FFF2-40B4-BE49-F238E27FC236}">
                <a16:creationId xmlns:a16="http://schemas.microsoft.com/office/drawing/2014/main" id="{8FF6B95F-DCB1-48E9-9EB1-E65776FAAD3A}"/>
              </a:ext>
            </a:extLst>
          </p:cNvPr>
          <p:cNvSpPr/>
          <p:nvPr/>
        </p:nvSpPr>
        <p:spPr>
          <a:xfrm>
            <a:off x="7832035" y="1185805"/>
            <a:ext cx="3993873" cy="2646878"/>
          </a:xfrm>
          <a:prstGeom prst="rect">
            <a:avLst/>
          </a:prstGeom>
          <a:ln>
            <a:solidFill>
              <a:schemeClr val="tx1"/>
            </a:solidFill>
          </a:ln>
        </p:spPr>
        <p:txBody>
          <a:bodyPr wrap="square">
            <a:spAutoFit/>
          </a:bodyPr>
          <a:lstStyle/>
          <a:p>
            <a:pPr algn="ctr"/>
            <a:r>
              <a:rPr lang="en-GB" sz="2000" u="sng" dirty="0">
                <a:latin typeface="Century Schoolbook" panose="02040604050505020304" pitchFamily="18" charset="0"/>
              </a:rPr>
              <a:t>Bentham’s utility principle:</a:t>
            </a:r>
          </a:p>
          <a:p>
            <a:pPr algn="ctr"/>
            <a:endParaRPr lang="en-GB" sz="2000" i="1" u="sng" dirty="0">
              <a:latin typeface="Century Schoolbook" panose="02040604050505020304" pitchFamily="18" charset="0"/>
            </a:endParaRPr>
          </a:p>
          <a:p>
            <a:pPr algn="ctr"/>
            <a:r>
              <a:rPr lang="en-GB" i="1" dirty="0">
                <a:latin typeface="Century Schoolbook" panose="02040604050505020304" pitchFamily="18" charset="0"/>
              </a:rPr>
              <a:t>‘that principle which approves or disapproves of every action whatsoever, according to the tendency which it appears to have to augment or diminish the happiness of the party whose interest is in question’.</a:t>
            </a:r>
          </a:p>
        </p:txBody>
      </p:sp>
    </p:spTree>
    <p:extLst>
      <p:ext uri="{BB962C8B-B14F-4D97-AF65-F5344CB8AC3E}">
        <p14:creationId xmlns:p14="http://schemas.microsoft.com/office/powerpoint/2010/main" val="778584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21635"/>
          </a:xfrm>
        </p:spPr>
        <p:txBody>
          <a:bodyPr>
            <a:noAutofit/>
          </a:bodyPr>
          <a:lstStyle/>
          <a:p>
            <a:pPr algn="ctr"/>
            <a:r>
              <a:rPr lang="en-US" sz="3600" u="sng" dirty="0">
                <a:latin typeface="Century Schoolbook" panose="02040604050505020304" pitchFamily="18" charset="0"/>
              </a:rPr>
              <a:t>Objection: Utilitarianism can’t account for PARTIALITY</a:t>
            </a:r>
          </a:p>
        </p:txBody>
      </p:sp>
      <p:sp>
        <p:nvSpPr>
          <p:cNvPr id="3" name="Content Placeholder 2"/>
          <p:cNvSpPr>
            <a:spLocks noGrp="1"/>
          </p:cNvSpPr>
          <p:nvPr>
            <p:ph idx="1"/>
          </p:nvPr>
        </p:nvSpPr>
        <p:spPr>
          <a:xfrm>
            <a:off x="304800" y="656744"/>
            <a:ext cx="11516139" cy="6201255"/>
          </a:xfrm>
        </p:spPr>
        <p:txBody>
          <a:bodyPr>
            <a:noAutofit/>
          </a:bodyPr>
          <a:lstStyle/>
          <a:p>
            <a:r>
              <a:rPr lang="en-US" sz="2400" dirty="0">
                <a:latin typeface="Century Schoolbook" panose="02040604050505020304" pitchFamily="18" charset="0"/>
              </a:rPr>
              <a:t>According to utilitarianism, everyone’s happiness counts equally. My happiness, and the happiness of those I love, has no special weight in guiding my actions. The consequences of this are:</a:t>
            </a:r>
          </a:p>
          <a:p>
            <a:endParaRPr lang="en-US" sz="1050" dirty="0">
              <a:latin typeface="Century Schoolbook" panose="02040604050505020304" pitchFamily="18" charset="0"/>
            </a:endParaRPr>
          </a:p>
          <a:p>
            <a:pPr lvl="1"/>
            <a:r>
              <a:rPr lang="en-US" sz="2000" dirty="0">
                <a:latin typeface="Century Schoolbook" panose="02040604050505020304" pitchFamily="18" charset="0"/>
              </a:rPr>
              <a:t>This wrongly condemns partiality</a:t>
            </a:r>
          </a:p>
          <a:p>
            <a:pPr lvl="1"/>
            <a:r>
              <a:rPr lang="en-US" sz="2000" dirty="0">
                <a:latin typeface="Century Schoolbook" panose="02040604050505020304" pitchFamily="18" charset="0"/>
              </a:rPr>
              <a:t>Utilitarianism is too idealistic (demanding)</a:t>
            </a:r>
          </a:p>
          <a:p>
            <a:pPr lvl="1"/>
            <a:r>
              <a:rPr lang="en-US" sz="2000" dirty="0">
                <a:latin typeface="Century Schoolbook" panose="02040604050505020304" pitchFamily="18" charset="0"/>
              </a:rPr>
              <a:t>Utilitarianism misses something morally important</a:t>
            </a:r>
          </a:p>
          <a:p>
            <a:pPr lvl="1"/>
            <a:endParaRPr lang="en-US" dirty="0">
              <a:latin typeface="Century Schoolbook" panose="02040604050505020304" pitchFamily="18" charset="0"/>
            </a:endParaRPr>
          </a:p>
          <a:p>
            <a:r>
              <a:rPr lang="en-GB" sz="2400" dirty="0">
                <a:latin typeface="Century Schoolbook" panose="02040604050505020304" pitchFamily="18" charset="0"/>
              </a:rPr>
              <a:t>Therefore, utilitarianism is false - it is not wrong to show partiality (rather than maximise happiness)</a:t>
            </a:r>
          </a:p>
          <a:p>
            <a:endParaRPr lang="en-GB" dirty="0">
              <a:latin typeface="Century Schoolbook" panose="02040604050505020304" pitchFamily="18" charset="0"/>
            </a:endParaRPr>
          </a:p>
          <a:p>
            <a:r>
              <a:rPr lang="en-GB" sz="2400" b="1" dirty="0">
                <a:latin typeface="Century Schoolbook" panose="02040604050505020304" pitchFamily="18" charset="0"/>
              </a:rPr>
              <a:t>Reply 1: </a:t>
            </a:r>
            <a:r>
              <a:rPr lang="en-GB" sz="2400" dirty="0">
                <a:latin typeface="Century Schoolbook" panose="02040604050505020304" pitchFamily="18" charset="0"/>
              </a:rPr>
              <a:t>yes, it is – morality is more demanding than we like to think</a:t>
            </a:r>
          </a:p>
          <a:p>
            <a:endParaRPr lang="en-GB" dirty="0">
              <a:latin typeface="Century Schoolbook" panose="02040604050505020304" pitchFamily="18" charset="0"/>
            </a:endParaRPr>
          </a:p>
          <a:p>
            <a:r>
              <a:rPr lang="en-GB" sz="2400" b="1" dirty="0">
                <a:latin typeface="Century Schoolbook" panose="02040604050505020304" pitchFamily="18" charset="0"/>
              </a:rPr>
              <a:t>Reply 2:</a:t>
            </a:r>
            <a:r>
              <a:rPr lang="en-GB" sz="2400" dirty="0">
                <a:latin typeface="Century Schoolbook" panose="02040604050505020304" pitchFamily="18" charset="0"/>
              </a:rPr>
              <a:t> partiality is central to happiness – we need to consider happiness in the long run</a:t>
            </a:r>
          </a:p>
          <a:p>
            <a:pPr lvl="1"/>
            <a:r>
              <a:rPr lang="en-GB" sz="2000" dirty="0">
                <a:latin typeface="Century Schoolbook" panose="02040604050505020304" pitchFamily="18" charset="0"/>
              </a:rPr>
              <a:t>This is rule utilitarianism though, not act utilitarianism</a:t>
            </a:r>
          </a:p>
          <a:p>
            <a:pPr lvl="1"/>
            <a:endParaRPr lang="en-US" dirty="0">
              <a:latin typeface="Century Schoolbook" panose="02040604050505020304" pitchFamily="18" charset="0"/>
            </a:endParaRPr>
          </a:p>
        </p:txBody>
      </p:sp>
      <p:sp>
        <p:nvSpPr>
          <p:cNvPr id="5" name="Rectangle 4">
            <a:extLst>
              <a:ext uri="{FF2B5EF4-FFF2-40B4-BE49-F238E27FC236}">
                <a16:creationId xmlns:a16="http://schemas.microsoft.com/office/drawing/2014/main" id="{9867B0CF-515A-43D1-9A8E-9C775FB12DE2}"/>
              </a:ext>
            </a:extLst>
          </p:cNvPr>
          <p:cNvSpPr/>
          <p:nvPr/>
        </p:nvSpPr>
        <p:spPr>
          <a:xfrm>
            <a:off x="7390804" y="1448400"/>
            <a:ext cx="4540716" cy="1677382"/>
          </a:xfrm>
          <a:prstGeom prst="rect">
            <a:avLst/>
          </a:prstGeom>
          <a:ln>
            <a:solidFill>
              <a:schemeClr val="tx1"/>
            </a:solidFill>
          </a:ln>
        </p:spPr>
        <p:txBody>
          <a:bodyPr wrap="square">
            <a:spAutoFit/>
          </a:bodyPr>
          <a:lstStyle/>
          <a:p>
            <a:r>
              <a:rPr lang="en-US" sz="1400" u="sng" dirty="0">
                <a:latin typeface="Century Schoolbook" panose="02040604050505020304" pitchFamily="18" charset="0"/>
              </a:rPr>
              <a:t>Examples: </a:t>
            </a:r>
          </a:p>
          <a:p>
            <a:pPr marL="285750" indent="-285750">
              <a:buFont typeface="Arial" panose="020B0604020202020204" pitchFamily="34" charset="0"/>
              <a:buChar char="•"/>
            </a:pPr>
            <a:r>
              <a:rPr lang="en-GB" sz="1400" dirty="0">
                <a:latin typeface="Century Schoolbook" panose="02040604050505020304" pitchFamily="18" charset="0"/>
              </a:rPr>
              <a:t>Michael Stocker: </a:t>
            </a:r>
            <a:r>
              <a:rPr lang="en-US" sz="1400" dirty="0">
                <a:latin typeface="Century Schoolbook" panose="02040604050505020304" pitchFamily="18" charset="0"/>
              </a:rPr>
              <a:t>Visiting a friend in hospital</a:t>
            </a:r>
          </a:p>
          <a:p>
            <a:pPr lvl="1"/>
            <a:r>
              <a:rPr lang="en-US" sz="1200" dirty="0">
                <a:latin typeface="Century Schoolbook" panose="02040604050505020304" pitchFamily="18" charset="0"/>
              </a:rPr>
              <a:t>The friend can rightly object if it isn’t personal</a:t>
            </a:r>
          </a:p>
          <a:p>
            <a:pPr lvl="1"/>
            <a:endParaRPr lang="en-US" sz="1100" dirty="0">
              <a:latin typeface="Century Schoolbook" panose="02040604050505020304" pitchFamily="18" charset="0"/>
            </a:endParaRPr>
          </a:p>
          <a:p>
            <a:pPr marL="285750" indent="-285750">
              <a:buFont typeface="Arial" panose="020B0604020202020204" pitchFamily="34" charset="0"/>
              <a:buChar char="•"/>
            </a:pPr>
            <a:r>
              <a:rPr lang="en-US" sz="1400" dirty="0">
                <a:latin typeface="Century Schoolbook" panose="02040604050505020304" pitchFamily="18" charset="0"/>
              </a:rPr>
              <a:t>Bernard Williams: Rescuing one’s wife from drowning – </a:t>
            </a:r>
            <a:r>
              <a:rPr lang="en-US" sz="1400" i="1" dirty="0">
                <a:latin typeface="Century Schoolbook" panose="02040604050505020304" pitchFamily="18" charset="0"/>
              </a:rPr>
              <a:t>just</a:t>
            </a:r>
            <a:r>
              <a:rPr lang="en-US" sz="1400" dirty="0">
                <a:latin typeface="Century Schoolbook" panose="02040604050505020304" pitchFamily="18" charset="0"/>
              </a:rPr>
              <a:t> a means to </a:t>
            </a:r>
            <a:r>
              <a:rPr lang="en-US" sz="1400" dirty="0" err="1">
                <a:latin typeface="Century Schoolbook" panose="02040604050505020304" pitchFamily="18" charset="0"/>
              </a:rPr>
              <a:t>maximise</a:t>
            </a:r>
            <a:r>
              <a:rPr lang="en-US" sz="1400" dirty="0">
                <a:latin typeface="Century Schoolbook" panose="02040604050505020304" pitchFamily="18" charset="0"/>
              </a:rPr>
              <a:t> happiness?</a:t>
            </a:r>
          </a:p>
          <a:p>
            <a:pPr lvl="1"/>
            <a:r>
              <a:rPr lang="en-US" sz="1100" dirty="0">
                <a:latin typeface="Century Schoolbook" panose="02040604050505020304" pitchFamily="18" charset="0"/>
              </a:rPr>
              <a:t>‘</a:t>
            </a:r>
            <a:r>
              <a:rPr lang="en-GB" sz="1200" dirty="0">
                <a:latin typeface="Century Schoolbook" panose="02040604050505020304" pitchFamily="18" charset="0"/>
              </a:rPr>
              <a:t>Rescuing my wife will lead to greater happiness than rescuing the stranger’ is not a good thought to have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64302"/>
          </a:xfrm>
        </p:spPr>
        <p:txBody>
          <a:bodyPr>
            <a:normAutofit/>
          </a:bodyPr>
          <a:lstStyle/>
          <a:p>
            <a:pPr algn="ctr"/>
            <a:r>
              <a:rPr lang="en-US" sz="3600" u="sng" dirty="0">
                <a:latin typeface="Century Schoolbook" panose="02040604050505020304" pitchFamily="18" charset="0"/>
              </a:rPr>
              <a:t>Objection: Utilitarianism can’t account for INTEGRITY</a:t>
            </a:r>
          </a:p>
        </p:txBody>
      </p:sp>
      <p:sp>
        <p:nvSpPr>
          <p:cNvPr id="3" name="Content Placeholder 2"/>
          <p:cNvSpPr>
            <a:spLocks noGrp="1"/>
          </p:cNvSpPr>
          <p:nvPr>
            <p:ph idx="1"/>
          </p:nvPr>
        </p:nvSpPr>
        <p:spPr>
          <a:xfrm>
            <a:off x="196746" y="854441"/>
            <a:ext cx="11798508" cy="5756222"/>
          </a:xfrm>
        </p:spPr>
        <p:txBody>
          <a:bodyPr>
            <a:noAutofit/>
          </a:bodyPr>
          <a:lstStyle/>
          <a:p>
            <a:r>
              <a:rPr lang="en-GB" sz="2000" dirty="0">
                <a:latin typeface="Century Schoolbook" panose="02040604050505020304" pitchFamily="18" charset="0"/>
              </a:rPr>
              <a:t>Having integrity involves acting according to your own values, sticking to them especially in the face of temptation or other situations that would make it easier to do something you consider wrong</a:t>
            </a:r>
          </a:p>
          <a:p>
            <a:endParaRPr lang="en-GB" sz="2000" dirty="0">
              <a:latin typeface="Century Schoolbook" panose="02040604050505020304" pitchFamily="18" charset="0"/>
            </a:endParaRPr>
          </a:p>
          <a:p>
            <a:r>
              <a:rPr lang="en-GB" sz="2000" dirty="0">
                <a:latin typeface="Century Schoolbook" panose="02040604050505020304" pitchFamily="18" charset="0"/>
              </a:rPr>
              <a:t>Utilitarianism doesn’t seem to consider our moral integrity, but requires we set it aside if it conflicts with maximising happiness</a:t>
            </a:r>
          </a:p>
          <a:p>
            <a:endParaRPr lang="en-GB" sz="1800" dirty="0">
              <a:latin typeface="Century Schoolbook" panose="02040604050505020304" pitchFamily="18" charset="0"/>
            </a:endParaRPr>
          </a:p>
          <a:p>
            <a:r>
              <a:rPr lang="en-GB" sz="2000" dirty="0">
                <a:latin typeface="Century Schoolbook" panose="02040604050505020304" pitchFamily="18" charset="0"/>
              </a:rPr>
              <a:t>Williams: the case of George</a:t>
            </a:r>
          </a:p>
          <a:p>
            <a:pPr lvl="1"/>
            <a:r>
              <a:rPr lang="en-GB" sz="1800" dirty="0">
                <a:latin typeface="Century Schoolbook" panose="02040604050505020304" pitchFamily="18" charset="0"/>
              </a:rPr>
              <a:t>Should George take a job in chemical weapons when he completely rejects their use?</a:t>
            </a:r>
          </a:p>
          <a:p>
            <a:pPr lvl="1"/>
            <a:r>
              <a:rPr lang="en-GB" sz="1800" dirty="0">
                <a:latin typeface="Century Schoolbook" panose="02040604050505020304" pitchFamily="18" charset="0"/>
              </a:rPr>
              <a:t>Williams: </a:t>
            </a:r>
            <a:r>
              <a:rPr lang="en-GB" sz="1800" i="1" dirty="0">
                <a:latin typeface="Century Schoolbook" panose="02040604050505020304" pitchFamily="18" charset="0"/>
              </a:rPr>
              <a:t>‘It is absurd to demand… that he should just step aside from his own project… and acknowledge the decision which utilitarian calculation requires. It is to alienate him in a real sense from his actions and the source of his action in his own convictions… It is thus… an attack on his integrity.’</a:t>
            </a:r>
          </a:p>
          <a:p>
            <a:pPr lvl="1"/>
            <a:endParaRPr lang="en-GB" sz="1800" i="1" dirty="0">
              <a:latin typeface="Century Schoolbook" panose="02040604050505020304" pitchFamily="18" charset="0"/>
            </a:endParaRPr>
          </a:p>
          <a:p>
            <a:r>
              <a:rPr lang="en-GB" sz="2000" b="1" dirty="0">
                <a:latin typeface="Century Schoolbook" panose="02040604050505020304" pitchFamily="18" charset="0"/>
              </a:rPr>
              <a:t>Possible reply: </a:t>
            </a:r>
            <a:r>
              <a:rPr lang="en-GB" sz="2000" dirty="0">
                <a:latin typeface="Century Schoolbook" panose="02040604050505020304" pitchFamily="18" charset="0"/>
              </a:rPr>
              <a:t>integrity is central to happiness. It doesn’t maximise happiness to require people to act against their integrity. </a:t>
            </a:r>
          </a:p>
          <a:p>
            <a:pPr lvl="2"/>
            <a:r>
              <a:rPr lang="en-GB" sz="1800" dirty="0">
                <a:latin typeface="Century Schoolbook" panose="02040604050505020304" pitchFamily="18" charset="0"/>
              </a:rPr>
              <a:t>But we may repeat that in this response, the utilitarian gives up on act utilitarianism and appeals to a rule.</a:t>
            </a:r>
            <a:endParaRPr lang="en-GB" sz="1800" u="sng" dirty="0">
              <a:latin typeface="Century Schoolbook" panose="02040604050505020304" pitchFamily="18" charset="0"/>
            </a:endParaRPr>
          </a:p>
          <a:p>
            <a:pPr lvl="1"/>
            <a:endParaRPr lang="en-GB" sz="1800" i="1" dirty="0">
              <a:latin typeface="Century Schoolbook" panose="02040604050505020304" pitchFamily="18" charset="0"/>
            </a:endParaRPr>
          </a:p>
          <a:p>
            <a:pPr lvl="1"/>
            <a:endParaRPr lang="en-US" sz="18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87" y="781646"/>
            <a:ext cx="11618626" cy="5684448"/>
          </a:xfrm>
        </p:spPr>
        <p:txBody>
          <a:bodyPr>
            <a:noAutofit/>
          </a:bodyPr>
          <a:lstStyle/>
          <a:p>
            <a:pPr marL="0" indent="0">
              <a:buNone/>
            </a:pPr>
            <a:r>
              <a:rPr lang="en-US" sz="2400" dirty="0">
                <a:latin typeface="Century Schoolbook" panose="02040604050505020304" pitchFamily="18" charset="0"/>
              </a:rPr>
              <a:t>Utilitarianism doesn’t recognise the moral value of intentions but they can make a big difference</a:t>
            </a:r>
          </a:p>
          <a:p>
            <a:r>
              <a:rPr lang="en-US" sz="2000" dirty="0">
                <a:latin typeface="Century Schoolbook" panose="02040604050505020304" pitchFamily="18" charset="0"/>
              </a:rPr>
              <a:t>E.g. in our response to someone who harms as deliberately v. accidentally</a:t>
            </a:r>
          </a:p>
          <a:p>
            <a:endParaRPr lang="en-US" sz="1600" dirty="0">
              <a:latin typeface="Century Schoolbook" panose="02040604050505020304" pitchFamily="18" charset="0"/>
            </a:endParaRPr>
          </a:p>
          <a:p>
            <a:pPr marL="0" indent="0">
              <a:buNone/>
            </a:pPr>
            <a:r>
              <a:rPr lang="en-US" sz="2400" u="sng" dirty="0">
                <a:latin typeface="Century Schoolbook" panose="02040604050505020304" pitchFamily="18" charset="0"/>
              </a:rPr>
              <a:t>Mill’s reply:</a:t>
            </a:r>
          </a:p>
          <a:p>
            <a:pPr marL="0" indent="0">
              <a:buNone/>
            </a:pPr>
            <a:r>
              <a:rPr lang="en-US" sz="2400" dirty="0">
                <a:latin typeface="Century Schoolbook" panose="02040604050505020304" pitchFamily="18" charset="0"/>
              </a:rPr>
              <a:t>Utilitarianism says intentions are not relevant to whether an action is </a:t>
            </a:r>
            <a:r>
              <a:rPr lang="en-US" sz="2400" i="1" dirty="0">
                <a:latin typeface="Century Schoolbook" panose="02040604050505020304" pitchFamily="18" charset="0"/>
              </a:rPr>
              <a:t>right</a:t>
            </a:r>
            <a:r>
              <a:rPr lang="en-US" sz="2400" dirty="0">
                <a:latin typeface="Century Schoolbook" panose="02040604050505020304" pitchFamily="18" charset="0"/>
              </a:rPr>
              <a:t>, but that does not mean they are morally irrelevant</a:t>
            </a:r>
          </a:p>
          <a:p>
            <a:r>
              <a:rPr lang="en-US" sz="2000" dirty="0">
                <a:latin typeface="Century Schoolbook" panose="02040604050505020304" pitchFamily="18" charset="0"/>
              </a:rPr>
              <a:t>A good intention is one that tends to produce morally right actions</a:t>
            </a:r>
          </a:p>
          <a:p>
            <a:r>
              <a:rPr lang="en-US" sz="2000" dirty="0">
                <a:latin typeface="Century Schoolbook" panose="02040604050505020304" pitchFamily="18" charset="0"/>
              </a:rPr>
              <a:t>It is important to be made happy by </a:t>
            </a:r>
            <a:r>
              <a:rPr lang="en-US" sz="2000" dirty="0" err="1">
                <a:latin typeface="Century Schoolbook" panose="02040604050505020304" pitchFamily="18" charset="0"/>
              </a:rPr>
              <a:t>maximising</a:t>
            </a:r>
            <a:r>
              <a:rPr lang="en-US" sz="2000" dirty="0">
                <a:latin typeface="Century Schoolbook" panose="02040604050505020304" pitchFamily="18" charset="0"/>
              </a:rPr>
              <a:t> happiness – good intentions are part of a good person’s happiness</a:t>
            </a:r>
          </a:p>
          <a:p>
            <a:endParaRPr lang="en-US" sz="1600" dirty="0">
              <a:latin typeface="Century Schoolbook" panose="02040604050505020304" pitchFamily="18" charset="0"/>
            </a:endParaRPr>
          </a:p>
          <a:p>
            <a:pPr marL="0" indent="0">
              <a:buNone/>
            </a:pPr>
            <a:r>
              <a:rPr lang="en-US" sz="2400" u="sng" dirty="0">
                <a:latin typeface="Century Schoolbook" panose="02040604050505020304" pitchFamily="18" charset="0"/>
              </a:rPr>
              <a:t>Objections: </a:t>
            </a:r>
          </a:p>
          <a:p>
            <a:r>
              <a:rPr lang="en-US" sz="2400" dirty="0">
                <a:latin typeface="Century Schoolbook" panose="02040604050505020304" pitchFamily="18" charset="0"/>
              </a:rPr>
              <a:t>Mill still denies that intentions make a difference to whether an action is right</a:t>
            </a:r>
          </a:p>
          <a:p>
            <a:pPr lvl="1"/>
            <a:r>
              <a:rPr lang="en-US" sz="2000" dirty="0">
                <a:latin typeface="Century Schoolbook" panose="02040604050505020304" pitchFamily="18" charset="0"/>
              </a:rPr>
              <a:t>E.g. someone lies to you but you see through it – have they done something wrong?</a:t>
            </a:r>
          </a:p>
          <a:p>
            <a:pPr lvl="1"/>
            <a:r>
              <a:rPr lang="en-US" sz="2000" dirty="0">
                <a:latin typeface="Century Schoolbook" panose="02040604050505020304" pitchFamily="18" charset="0"/>
              </a:rPr>
              <a:t>E.g. two scientists who both release a genetically modified virus which kills people – is doing so deliberately a worse action than doing it accidentally?</a:t>
            </a:r>
          </a:p>
          <a:p>
            <a:endParaRPr lang="en-US" sz="2400" dirty="0">
              <a:latin typeface="Century Schoolbook" panose="02040604050505020304" pitchFamily="18" charset="0"/>
            </a:endParaRPr>
          </a:p>
        </p:txBody>
      </p:sp>
      <p:sp>
        <p:nvSpPr>
          <p:cNvPr id="4" name="Title 1">
            <a:extLst>
              <a:ext uri="{FF2B5EF4-FFF2-40B4-BE49-F238E27FC236}">
                <a16:creationId xmlns:a16="http://schemas.microsoft.com/office/drawing/2014/main" id="{270E8E2A-8B0D-4DD7-B20A-5A739DFB1A45}"/>
              </a:ext>
            </a:extLst>
          </p:cNvPr>
          <p:cNvSpPr txBox="1">
            <a:spLocks/>
          </p:cNvSpPr>
          <p:nvPr/>
        </p:nvSpPr>
        <p:spPr>
          <a:xfrm>
            <a:off x="0" y="-134910"/>
            <a:ext cx="12192000" cy="106430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u="sng" dirty="0">
                <a:latin typeface="Century Schoolbook" panose="02040604050505020304" pitchFamily="18" charset="0"/>
              </a:rPr>
              <a:t>Objection: Utilitarianism doesn’t account for INTENTIONS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85528"/>
            <a:ext cx="12192000" cy="1325563"/>
          </a:xfrm>
        </p:spPr>
        <p:txBody>
          <a:bodyPr/>
          <a:lstStyle/>
          <a:p>
            <a:pPr algn="ctr"/>
            <a:r>
              <a:rPr lang="en-US" u="sng" dirty="0">
                <a:latin typeface="Century Schoolbook" panose="02040604050505020304" pitchFamily="18" charset="0"/>
              </a:rPr>
              <a:t>Rule utilitarianism</a:t>
            </a:r>
          </a:p>
        </p:txBody>
      </p:sp>
      <p:sp>
        <p:nvSpPr>
          <p:cNvPr id="5" name="Content Placeholder 4"/>
          <p:cNvSpPr>
            <a:spLocks noGrp="1"/>
          </p:cNvSpPr>
          <p:nvPr>
            <p:ph idx="1"/>
          </p:nvPr>
        </p:nvSpPr>
        <p:spPr>
          <a:xfrm>
            <a:off x="260073" y="699190"/>
            <a:ext cx="11459817" cy="5946775"/>
          </a:xfrm>
        </p:spPr>
        <p:txBody>
          <a:bodyPr>
            <a:noAutofit/>
          </a:bodyPr>
          <a:lstStyle/>
          <a:p>
            <a:pPr marL="0" indent="0">
              <a:buNone/>
            </a:pPr>
            <a:r>
              <a:rPr lang="en-US" sz="1800" u="sng" dirty="0">
                <a:latin typeface="Century Schoolbook" panose="02040604050505020304" pitchFamily="18" charset="0"/>
              </a:rPr>
              <a:t>Rule utilitarianism:</a:t>
            </a:r>
          </a:p>
          <a:p>
            <a:r>
              <a:rPr lang="en-US" sz="1600" dirty="0">
                <a:latin typeface="Century Schoolbook" panose="02040604050505020304" pitchFamily="18" charset="0"/>
              </a:rPr>
              <a:t>An action </a:t>
            </a:r>
            <a:r>
              <a:rPr lang="en-GB" sz="1600" dirty="0">
                <a:latin typeface="Century Schoolbook" panose="02040604050505020304" pitchFamily="18" charset="0"/>
              </a:rPr>
              <a:t>is right when it complies with those rules which, if everybody followed them, would lead to the greatest happiness </a:t>
            </a:r>
            <a:r>
              <a:rPr lang="en-GB" sz="1600" b="1" dirty="0">
                <a:latin typeface="Century Schoolbook" panose="02040604050505020304" pitchFamily="18" charset="0"/>
              </a:rPr>
              <a:t>(compared to any other set of rules)</a:t>
            </a:r>
          </a:p>
          <a:p>
            <a:pPr lvl="1"/>
            <a:r>
              <a:rPr lang="en-GB" sz="1600" dirty="0">
                <a:latin typeface="Century Schoolbook" panose="02040604050505020304" pitchFamily="18" charset="0"/>
              </a:rPr>
              <a:t>It is not the consequences of the individual act that matter, but the consequences of everyone following the rules that govern the actions</a:t>
            </a:r>
          </a:p>
          <a:p>
            <a:pPr lvl="1"/>
            <a:r>
              <a:rPr lang="en-GB" sz="1600" dirty="0">
                <a:latin typeface="Century Schoolbook" panose="02040604050505020304" pitchFamily="18" charset="0"/>
              </a:rPr>
              <a:t>Actions are right when they follow a rule that maximises happiness overall – even when the action itself doesn’t maximise happiness in this particular situation</a:t>
            </a:r>
          </a:p>
          <a:p>
            <a:pPr lvl="1"/>
            <a:endParaRPr lang="en-GB" sz="1600" dirty="0">
              <a:latin typeface="Century Schoolbook" panose="02040604050505020304" pitchFamily="18" charset="0"/>
            </a:endParaRPr>
          </a:p>
          <a:p>
            <a:pPr marL="0" indent="0">
              <a:buNone/>
            </a:pPr>
            <a:r>
              <a:rPr lang="en-GB" sz="1800" u="sng" dirty="0">
                <a:latin typeface="Century Schoolbook" panose="02040604050505020304" pitchFamily="18" charset="0"/>
              </a:rPr>
              <a:t>Smart’s objection:</a:t>
            </a:r>
          </a:p>
          <a:p>
            <a:r>
              <a:rPr lang="en-US" sz="1600" dirty="0">
                <a:latin typeface="Century Schoolbook" panose="02040604050505020304" pitchFamily="18" charset="0"/>
              </a:rPr>
              <a:t>Rule utilitarianism is ‘rule worship’</a:t>
            </a:r>
          </a:p>
          <a:p>
            <a:pPr lvl="1"/>
            <a:r>
              <a:rPr lang="en-US" sz="1600" dirty="0">
                <a:latin typeface="Century Schoolbook" panose="02040604050505020304" pitchFamily="18" charset="0"/>
              </a:rPr>
              <a:t>The point of the rules is to bring about the greatest happiness. So if breaking a rule will lead to greater happiness than following it, there is no reason to follow the rule.</a:t>
            </a:r>
          </a:p>
          <a:p>
            <a:pPr lvl="1"/>
            <a:r>
              <a:rPr lang="en-US" sz="1600" dirty="0">
                <a:latin typeface="Century Schoolbook" panose="02040604050505020304" pitchFamily="18" charset="0"/>
              </a:rPr>
              <a:t>The alternative to ‘always follow the rule’ is not ‘never follow the rule’, but ‘break the rule sometimes’.</a:t>
            </a:r>
          </a:p>
          <a:p>
            <a:pPr lvl="1"/>
            <a:endParaRPr lang="en-US" sz="1600" dirty="0">
              <a:latin typeface="Century Schoolbook" panose="02040604050505020304" pitchFamily="18" charset="0"/>
            </a:endParaRPr>
          </a:p>
          <a:p>
            <a:pPr marL="0" indent="0">
              <a:buNone/>
            </a:pPr>
            <a:r>
              <a:rPr lang="en-US" sz="1800" dirty="0">
                <a:latin typeface="Century Schoolbook" panose="02040604050505020304" pitchFamily="18" charset="0"/>
              </a:rPr>
              <a:t>Possible reply: we can account for this within rule utilitarianism and just amend the rule, e.g. ‘don’t lie’ to take the exception into account, e.g. ‘don’t lie unless telling the truth will hurt someone’</a:t>
            </a:r>
          </a:p>
          <a:p>
            <a:endParaRPr lang="en-US" sz="1800" dirty="0">
              <a:latin typeface="Century Schoolbook" panose="02040604050505020304" pitchFamily="18" charset="0"/>
            </a:endParaRPr>
          </a:p>
          <a:p>
            <a:pPr marL="0" lvl="1" indent="0">
              <a:buClr>
                <a:srgbClr val="800000"/>
              </a:buClr>
              <a:buNone/>
            </a:pPr>
            <a:r>
              <a:rPr lang="en-US" sz="1800" dirty="0">
                <a:latin typeface="Century Schoolbook" panose="02040604050505020304" pitchFamily="18" charset="0"/>
              </a:rPr>
              <a:t>Smart: But life is complicated – the rules will need to be constantly amended</a:t>
            </a:r>
          </a:p>
          <a:p>
            <a:pPr marL="685800" lvl="2" indent="-285750"/>
            <a:r>
              <a:rPr lang="en-US" sz="1600" dirty="0">
                <a:latin typeface="Century Schoolbook" panose="02040604050505020304" pitchFamily="18" charset="0"/>
              </a:rPr>
              <a:t>There will end up being no difference between act and rule utilitarianism</a:t>
            </a:r>
          </a:p>
          <a:p>
            <a:pPr marL="685800" lvl="2" indent="-285750"/>
            <a:r>
              <a:rPr lang="en-US" sz="1600" dirty="0">
                <a:latin typeface="Century Schoolbook" panose="02040604050505020304" pitchFamily="18" charset="0"/>
              </a:rPr>
              <a:t>All the amendments will produce just one rule – </a:t>
            </a:r>
            <a:r>
              <a:rPr lang="en-US" sz="1600" dirty="0" err="1">
                <a:latin typeface="Century Schoolbook" panose="02040604050505020304" pitchFamily="18" charset="0"/>
              </a:rPr>
              <a:t>maximise</a:t>
            </a:r>
            <a:r>
              <a:rPr lang="en-US" sz="1600" dirty="0">
                <a:latin typeface="Century Schoolbook" panose="02040604050505020304" pitchFamily="18" charset="0"/>
              </a:rPr>
              <a:t> the greatest happiness. This is act utilitarianism</a:t>
            </a:r>
          </a:p>
          <a:p>
            <a:endParaRPr lang="en-US" sz="1800" dirty="0">
              <a:latin typeface="Century Schoolbook" panose="02040604050505020304" pitchFamily="18" charset="0"/>
            </a:endParaRPr>
          </a:p>
          <a:p>
            <a:endParaRPr lang="en-GB" sz="18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12" end="12"/>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
                                            <p:txEl>
                                              <p:pRg st="13" end="1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8052"/>
            <a:ext cx="12192000" cy="1325563"/>
          </a:xfrm>
        </p:spPr>
        <p:txBody>
          <a:bodyPr>
            <a:normAutofit/>
          </a:bodyPr>
          <a:lstStyle/>
          <a:p>
            <a:pPr algn="ctr"/>
            <a:r>
              <a:rPr lang="en-US" sz="3600" u="sng" dirty="0">
                <a:latin typeface="Century Schoolbook" panose="02040604050505020304" pitchFamily="18" charset="0"/>
              </a:rPr>
              <a:t>Advantages of rule utilitarianism</a:t>
            </a:r>
          </a:p>
        </p:txBody>
      </p:sp>
      <p:sp>
        <p:nvSpPr>
          <p:cNvPr id="3" name="Content Placeholder 2"/>
          <p:cNvSpPr>
            <a:spLocks noGrp="1"/>
          </p:cNvSpPr>
          <p:nvPr>
            <p:ph idx="1"/>
          </p:nvPr>
        </p:nvSpPr>
        <p:spPr>
          <a:xfrm>
            <a:off x="299830" y="611325"/>
            <a:ext cx="11592340" cy="5582341"/>
          </a:xfrm>
        </p:spPr>
        <p:txBody>
          <a:bodyPr>
            <a:noAutofit/>
          </a:bodyPr>
          <a:lstStyle/>
          <a:p>
            <a:pPr marL="0" indent="0">
              <a:buNone/>
            </a:pPr>
            <a:r>
              <a:rPr lang="en-GB" sz="1900" dirty="0">
                <a:latin typeface="Century Schoolbook" panose="02040604050505020304" pitchFamily="18" charset="0"/>
              </a:rPr>
              <a:t>There is reason to follow the rules even when they don’t maximise happiness, rule utilitarianism has a number of advantages over, and avoids objections to, act utilitarianism (calculation, rights, partiality)</a:t>
            </a:r>
          </a:p>
          <a:p>
            <a:pPr lvl="1"/>
            <a:endParaRPr lang="en-GB" sz="1900" dirty="0">
              <a:latin typeface="Century Schoolbook" panose="02040604050505020304" pitchFamily="18" charset="0"/>
            </a:endParaRPr>
          </a:p>
          <a:p>
            <a:r>
              <a:rPr lang="en-GB" sz="1900" dirty="0">
                <a:latin typeface="Century Schoolbook" panose="02040604050505020304" pitchFamily="18" charset="0"/>
              </a:rPr>
              <a:t>We don’t have to work out the consequences of each act in turn. We can create the rules together with the benefit of history.</a:t>
            </a:r>
          </a:p>
          <a:p>
            <a:pPr lvl="1"/>
            <a:endParaRPr lang="en-GB" sz="1900" dirty="0">
              <a:latin typeface="Century Schoolbook" panose="02040604050505020304" pitchFamily="18" charset="0"/>
            </a:endParaRPr>
          </a:p>
          <a:p>
            <a:r>
              <a:rPr lang="en-US" sz="1900" dirty="0">
                <a:latin typeface="Century Schoolbook" panose="02040604050505020304" pitchFamily="18" charset="0"/>
              </a:rPr>
              <a:t>Some types of (unjust) act are ruled out. E.g. the </a:t>
            </a:r>
            <a:r>
              <a:rPr lang="en-GB" sz="1900" dirty="0">
                <a:latin typeface="Century Schoolbook" panose="02040604050505020304" pitchFamily="18" charset="0"/>
              </a:rPr>
              <a:t>rule forbidding torture of children will clearly cause more happiness if everyone followed it than the rule allowing torture of children</a:t>
            </a:r>
          </a:p>
          <a:p>
            <a:pPr lvl="1"/>
            <a:endParaRPr lang="en-GB" sz="1900" dirty="0">
              <a:latin typeface="Century Schoolbook" panose="02040604050505020304" pitchFamily="18" charset="0"/>
            </a:endParaRPr>
          </a:p>
          <a:p>
            <a:r>
              <a:rPr lang="en-GB" sz="1900" dirty="0">
                <a:latin typeface="Century Schoolbook" panose="02040604050505020304" pitchFamily="18" charset="0"/>
              </a:rPr>
              <a:t>A rule that allows partiality to our family and friends will create more happiness than a rule that requires us to be impartial all the time</a:t>
            </a:r>
          </a:p>
          <a:p>
            <a:endParaRPr lang="en-GB" sz="1900" dirty="0">
              <a:latin typeface="Century Schoolbook" panose="02040604050505020304" pitchFamily="18" charset="0"/>
            </a:endParaRPr>
          </a:p>
          <a:p>
            <a:r>
              <a:rPr lang="en-GB" sz="1900" dirty="0">
                <a:latin typeface="Century Schoolbook" panose="02040604050505020304" pitchFamily="18" charset="0"/>
              </a:rPr>
              <a:t>Rule utilitarianism may support a rule that allows us to act with integrity even when this conflicts with an act that maximises happiness</a:t>
            </a:r>
          </a:p>
          <a:p>
            <a:endParaRPr lang="en-GB" sz="1900" dirty="0">
              <a:latin typeface="Century Schoolbook" panose="02040604050505020304" pitchFamily="18" charset="0"/>
            </a:endParaRPr>
          </a:p>
          <a:p>
            <a:r>
              <a:rPr lang="en-GB" sz="1900" dirty="0">
                <a:latin typeface="Century Schoolbook" panose="02040604050505020304" pitchFamily="18" charset="0"/>
              </a:rPr>
              <a:t>Rule utilitarianism can recognise the importance of intentions in terms of rules, e.g. a rule prohibiting murder is different from one prohibiting self-defence</a:t>
            </a:r>
          </a:p>
          <a:p>
            <a:pPr lvl="1"/>
            <a:r>
              <a:rPr lang="en-GB" sz="1800" dirty="0">
                <a:latin typeface="Century Schoolbook" panose="02040604050505020304" pitchFamily="18" charset="0"/>
              </a:rPr>
              <a:t>Whether an action is in accordance with a rule depends on the agent’s intention</a:t>
            </a:r>
          </a:p>
          <a:p>
            <a:pPr lvl="1"/>
            <a:endParaRPr lang="en-GB" sz="19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Objections to rule utilitarianism</a:t>
            </a:r>
          </a:p>
        </p:txBody>
      </p:sp>
      <p:sp>
        <p:nvSpPr>
          <p:cNvPr id="3" name="Content Placeholder 2"/>
          <p:cNvSpPr>
            <a:spLocks noGrp="1"/>
          </p:cNvSpPr>
          <p:nvPr>
            <p:ph idx="1"/>
          </p:nvPr>
        </p:nvSpPr>
        <p:spPr>
          <a:xfrm>
            <a:off x="240195" y="1253331"/>
            <a:ext cx="11711609" cy="4351338"/>
          </a:xfrm>
        </p:spPr>
        <p:txBody>
          <a:bodyPr>
            <a:noAutofit/>
          </a:bodyPr>
          <a:lstStyle/>
          <a:p>
            <a:r>
              <a:rPr lang="en-US" sz="2400" dirty="0">
                <a:latin typeface="Century Schoolbook" panose="02040604050505020304" pitchFamily="18" charset="0"/>
              </a:rPr>
              <a:t>Rule utilitarianism fails to understand what is important about partiality</a:t>
            </a:r>
          </a:p>
          <a:p>
            <a:pPr lvl="1"/>
            <a:r>
              <a:rPr lang="en-US" sz="1800" dirty="0">
                <a:latin typeface="Century Schoolbook" panose="02040604050505020304" pitchFamily="18" charset="0"/>
              </a:rPr>
              <a:t>It is not just that allowing partiality contributes to the greatest happiness (Williams’ example of saving my wife)</a:t>
            </a:r>
          </a:p>
          <a:p>
            <a:pPr lvl="1"/>
            <a:endParaRPr lang="en-US" sz="1800" dirty="0">
              <a:latin typeface="Century Schoolbook" panose="02040604050505020304" pitchFamily="18" charset="0"/>
            </a:endParaRPr>
          </a:p>
          <a:p>
            <a:r>
              <a:rPr lang="en-US" sz="2400" dirty="0">
                <a:latin typeface="Century Schoolbook" panose="02040604050505020304" pitchFamily="18" charset="0"/>
              </a:rPr>
              <a:t>A rule that protects integrity could be very problematic for utilitarianism</a:t>
            </a:r>
          </a:p>
          <a:p>
            <a:pPr lvl="1"/>
            <a:r>
              <a:rPr lang="en-US" sz="1800" dirty="0">
                <a:latin typeface="Century Schoolbook" panose="02040604050505020304" pitchFamily="18" charset="0"/>
              </a:rPr>
              <a:t>Rule utilitarianism must insist that someone’s values are first roughly in line with rules that </a:t>
            </a:r>
            <a:r>
              <a:rPr lang="en-US" sz="1800" dirty="0" err="1">
                <a:latin typeface="Century Schoolbook" panose="02040604050505020304" pitchFamily="18" charset="0"/>
              </a:rPr>
              <a:t>maximise</a:t>
            </a:r>
            <a:r>
              <a:rPr lang="en-US" sz="1800" dirty="0">
                <a:latin typeface="Century Schoolbook" panose="02040604050505020304" pitchFamily="18" charset="0"/>
              </a:rPr>
              <a:t> happiness</a:t>
            </a:r>
          </a:p>
          <a:p>
            <a:pPr lvl="1"/>
            <a:endParaRPr lang="en-US" sz="1800" dirty="0">
              <a:latin typeface="Century Schoolbook" panose="02040604050505020304" pitchFamily="18" charset="0"/>
            </a:endParaRPr>
          </a:p>
          <a:p>
            <a:r>
              <a:rPr lang="en-US" sz="2400" dirty="0">
                <a:latin typeface="Century Schoolbook" panose="02040604050505020304" pitchFamily="18" charset="0"/>
              </a:rPr>
              <a:t>Is happiness the only good?</a:t>
            </a:r>
          </a:p>
          <a:p>
            <a:endParaRPr lang="en-US" sz="2400" dirty="0">
              <a:latin typeface="Century Schoolbook" panose="02040604050505020304" pitchFamily="18" charset="0"/>
            </a:endParaRPr>
          </a:p>
          <a:p>
            <a:r>
              <a:rPr lang="en-US" sz="2400" dirty="0">
                <a:latin typeface="Century Schoolbook" panose="02040604050505020304" pitchFamily="18" charset="0"/>
              </a:rPr>
              <a:t>Morality can’t be summed up by rules. There will be situations where there are no clear rules which cover it</a:t>
            </a:r>
          </a:p>
          <a:p>
            <a:pPr marL="457200" lvl="1" indent="0">
              <a:buNone/>
            </a:pPr>
            <a:r>
              <a:rPr lang="en-US" sz="1800" b="1" dirty="0">
                <a:latin typeface="Century Schoolbook" panose="02040604050505020304" pitchFamily="18" charset="0"/>
              </a:rPr>
              <a:t>Possible reply: </a:t>
            </a:r>
            <a:r>
              <a:rPr lang="en-US" sz="1800" dirty="0">
                <a:latin typeface="Century Schoolbook" panose="02040604050505020304" pitchFamily="18" charset="0"/>
              </a:rPr>
              <a:t>include the rule </a:t>
            </a:r>
            <a:r>
              <a:rPr lang="en-GB" sz="1800" dirty="0">
                <a:latin typeface="Century Schoolbook" panose="02040604050505020304" pitchFamily="18" charset="0"/>
              </a:rPr>
              <a:t>‘When no other rules apply, do that action that maximises happiness’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AB07-A185-4DD8-A37F-077D3053AE5D}"/>
              </a:ext>
            </a:extLst>
          </p:cNvPr>
          <p:cNvSpPr>
            <a:spLocks noGrp="1"/>
          </p:cNvSpPr>
          <p:nvPr>
            <p:ph type="title"/>
          </p:nvPr>
        </p:nvSpPr>
        <p:spPr>
          <a:xfrm>
            <a:off x="838199" y="206099"/>
            <a:ext cx="10515600" cy="1325563"/>
          </a:xfrm>
        </p:spPr>
        <p:txBody>
          <a:bodyPr/>
          <a:lstStyle/>
          <a:p>
            <a:pPr algn="ctr"/>
            <a:r>
              <a:rPr lang="en-GB" u="sng" dirty="0">
                <a:latin typeface="Century Schoolbook" panose="02040604050505020304" pitchFamily="18" charset="0"/>
              </a:rPr>
              <a:t>Utilitarianism – Applied Ethics</a:t>
            </a:r>
          </a:p>
        </p:txBody>
      </p:sp>
      <p:pic>
        <p:nvPicPr>
          <p:cNvPr id="4" name="Picture 3">
            <a:extLst>
              <a:ext uri="{FF2B5EF4-FFF2-40B4-BE49-F238E27FC236}">
                <a16:creationId xmlns:a16="http://schemas.microsoft.com/office/drawing/2014/main" id="{B7B9F914-A651-40ED-AF2C-783ABD9F55F9}"/>
              </a:ext>
            </a:extLst>
          </p:cNvPr>
          <p:cNvPicPr>
            <a:picLocks noChangeAspect="1"/>
          </p:cNvPicPr>
          <p:nvPr/>
        </p:nvPicPr>
        <p:blipFill>
          <a:blip r:embed="rId2"/>
          <a:stretch>
            <a:fillRect/>
          </a:stretch>
        </p:blipFill>
        <p:spPr>
          <a:xfrm>
            <a:off x="599453" y="1581358"/>
            <a:ext cx="10797275" cy="2897877"/>
          </a:xfrm>
          <a:prstGeom prst="rect">
            <a:avLst/>
          </a:prstGeom>
        </p:spPr>
      </p:pic>
    </p:spTree>
    <p:extLst>
      <p:ext uri="{BB962C8B-B14F-4D97-AF65-F5344CB8AC3E}">
        <p14:creationId xmlns:p14="http://schemas.microsoft.com/office/powerpoint/2010/main" val="3867321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61FF05-F430-4EBD-B8CA-5759ED57FC0D}"/>
              </a:ext>
            </a:extLst>
          </p:cNvPr>
          <p:cNvSpPr>
            <a:spLocks noGrp="1"/>
          </p:cNvSpPr>
          <p:nvPr>
            <p:ph idx="1"/>
          </p:nvPr>
        </p:nvSpPr>
        <p:spPr>
          <a:xfrm>
            <a:off x="268356" y="977486"/>
            <a:ext cx="11804373" cy="4351338"/>
          </a:xfrm>
        </p:spPr>
        <p:txBody>
          <a:bodyPr>
            <a:noAutofit/>
          </a:bodyPr>
          <a:lstStyle/>
          <a:p>
            <a:r>
              <a:rPr lang="en-US" sz="2000" dirty="0">
                <a:latin typeface="Century Schoolbook" panose="02040604050505020304" pitchFamily="18" charset="0"/>
              </a:rPr>
              <a:t>Act utilitarianism = an action is right if it </a:t>
            </a:r>
            <a:r>
              <a:rPr lang="en-US" sz="2000" dirty="0" err="1">
                <a:latin typeface="Century Schoolbook" panose="02040604050505020304" pitchFamily="18" charset="0"/>
              </a:rPr>
              <a:t>maximises</a:t>
            </a:r>
            <a:r>
              <a:rPr lang="en-US" sz="2000" dirty="0">
                <a:latin typeface="Century Schoolbook" panose="02040604050505020304" pitchFamily="18" charset="0"/>
              </a:rPr>
              <a:t> happiness, and wrong if it does not</a:t>
            </a:r>
            <a:r>
              <a:rPr lang="en-GB" sz="2000" dirty="0">
                <a:latin typeface="Century Schoolbook" panose="02040604050505020304" pitchFamily="18" charset="0"/>
              </a:rPr>
              <a:t> </a:t>
            </a:r>
          </a:p>
          <a:p>
            <a:endParaRPr lang="en-GB" sz="2000" dirty="0">
              <a:latin typeface="Century Schoolbook" panose="02040604050505020304" pitchFamily="18" charset="0"/>
            </a:endParaRPr>
          </a:p>
          <a:p>
            <a:r>
              <a:rPr lang="en-GB" sz="2000" dirty="0">
                <a:latin typeface="Century Schoolbook" panose="02040604050505020304" pitchFamily="18" charset="0"/>
              </a:rPr>
              <a:t>So </a:t>
            </a:r>
            <a:r>
              <a:rPr lang="en-US" sz="2000" dirty="0">
                <a:latin typeface="Century Schoolbook" panose="02040604050505020304" pitchFamily="18" charset="0"/>
              </a:rPr>
              <a:t>if stealing, on some occasion, creates greater happiness than not stealing, then it is morally right on that occasion.</a:t>
            </a:r>
          </a:p>
          <a:p>
            <a:pPr lvl="1"/>
            <a:r>
              <a:rPr lang="en-GB" sz="1800" dirty="0">
                <a:latin typeface="Century Schoolbook" panose="02040604050505020304" pitchFamily="18" charset="0"/>
              </a:rPr>
              <a:t>Usually, it causes greater unhappiness, so usually, it is wrong. But there will be examples when it is right. </a:t>
            </a:r>
          </a:p>
          <a:p>
            <a:pPr lvl="2"/>
            <a:r>
              <a:rPr lang="en-GB" sz="1600" dirty="0">
                <a:latin typeface="Century Schoolbook" panose="02040604050505020304" pitchFamily="18" charset="0"/>
              </a:rPr>
              <a:t>E.g. Stealing in dire need, esp. from someone wealthy</a:t>
            </a:r>
          </a:p>
          <a:p>
            <a:pPr lvl="2"/>
            <a:r>
              <a:rPr lang="en-GB" sz="1600" dirty="0">
                <a:latin typeface="Century Schoolbook" panose="02040604050505020304" pitchFamily="18" charset="0"/>
              </a:rPr>
              <a:t>E.g. Robin Hood: stealing back property that was unjustly taken</a:t>
            </a:r>
          </a:p>
          <a:p>
            <a:pPr lvl="2"/>
            <a:r>
              <a:rPr lang="en-GB" sz="1600" dirty="0">
                <a:latin typeface="Century Schoolbook" panose="02040604050505020304" pitchFamily="18" charset="0"/>
              </a:rPr>
              <a:t>E.g. Stealing to prevent harm</a:t>
            </a:r>
          </a:p>
          <a:p>
            <a:pPr lvl="2"/>
            <a:endParaRPr lang="en-GB" sz="1600" dirty="0">
              <a:latin typeface="Century Schoolbook" panose="02040604050505020304" pitchFamily="18" charset="0"/>
            </a:endParaRPr>
          </a:p>
          <a:p>
            <a:r>
              <a:rPr lang="en-GB" sz="2000" dirty="0">
                <a:latin typeface="Century Schoolbook" panose="02040604050505020304" pitchFamily="18" charset="0"/>
              </a:rPr>
              <a:t>However, </a:t>
            </a:r>
            <a:r>
              <a:rPr lang="en-US" sz="2000" dirty="0">
                <a:latin typeface="Century Schoolbook" panose="02040604050505020304" pitchFamily="18" charset="0"/>
              </a:rPr>
              <a:t>a society in which people stealing was permitted whenever it increased happiness could indirectly lead to greater unhappiness</a:t>
            </a:r>
            <a:endParaRPr lang="en-GB" sz="2000" dirty="0">
              <a:latin typeface="Century Schoolbook" panose="02040604050505020304" pitchFamily="18" charset="0"/>
            </a:endParaRPr>
          </a:p>
          <a:p>
            <a:pPr lvl="1"/>
            <a:r>
              <a:rPr lang="en-GB" sz="1800" dirty="0">
                <a:latin typeface="Century Schoolbook" panose="02040604050505020304" pitchFamily="18" charset="0"/>
              </a:rPr>
              <a:t>E.g. Lack of trust</a:t>
            </a:r>
          </a:p>
          <a:p>
            <a:pPr lvl="1"/>
            <a:r>
              <a:rPr lang="en-GB" sz="1800" dirty="0">
                <a:latin typeface="Century Schoolbook" panose="02040604050505020304" pitchFamily="18" charset="0"/>
              </a:rPr>
              <a:t>E.g. Lack of feeling secure with your property</a:t>
            </a:r>
          </a:p>
          <a:p>
            <a:pPr lvl="1"/>
            <a:endParaRPr lang="en-GB" sz="1800" dirty="0">
              <a:latin typeface="Century Schoolbook" panose="02040604050505020304" pitchFamily="18" charset="0"/>
            </a:endParaRPr>
          </a:p>
          <a:p>
            <a:r>
              <a:rPr lang="en-GB" sz="2000" dirty="0">
                <a:latin typeface="Century Schoolbook" panose="02040604050505020304" pitchFamily="18" charset="0"/>
              </a:rPr>
              <a:t>Mill: justice </a:t>
            </a:r>
            <a:r>
              <a:rPr lang="en-US" sz="2000" dirty="0">
                <a:latin typeface="Century Schoolbook" panose="02040604050505020304" pitchFamily="18" charset="0"/>
              </a:rPr>
              <a:t>is ‘most sacred and binding part of all morality’</a:t>
            </a:r>
          </a:p>
          <a:p>
            <a:pPr lvl="1"/>
            <a:r>
              <a:rPr lang="en-US" sz="1800" dirty="0">
                <a:latin typeface="Century Schoolbook" panose="02040604050505020304" pitchFamily="18" charset="0"/>
              </a:rPr>
              <a:t>So don’t violate people’s rights for some other purpose</a:t>
            </a:r>
          </a:p>
          <a:p>
            <a:pPr lvl="1"/>
            <a:r>
              <a:rPr lang="en-US" sz="1800" b="1" dirty="0">
                <a:latin typeface="Century Schoolbook" panose="02040604050505020304" pitchFamily="18" charset="0"/>
              </a:rPr>
              <a:t>Reply: </a:t>
            </a:r>
            <a:r>
              <a:rPr lang="en-US" sz="1800" dirty="0">
                <a:latin typeface="Century Schoolbook" panose="02040604050505020304" pitchFamily="18" charset="0"/>
              </a:rPr>
              <a:t>what about examples above where stealing </a:t>
            </a:r>
            <a:r>
              <a:rPr lang="en-US" sz="1800" b="1" i="1" dirty="0">
                <a:latin typeface="Century Schoolbook" panose="02040604050505020304" pitchFamily="18" charset="0"/>
              </a:rPr>
              <a:t>would</a:t>
            </a:r>
            <a:r>
              <a:rPr lang="en-US" sz="1800" dirty="0">
                <a:latin typeface="Century Schoolbook" panose="02040604050505020304" pitchFamily="18" charset="0"/>
              </a:rPr>
              <a:t> </a:t>
            </a:r>
            <a:r>
              <a:rPr lang="en-US" sz="1800" dirty="0" err="1">
                <a:latin typeface="Century Schoolbook" panose="02040604050505020304" pitchFamily="18" charset="0"/>
              </a:rPr>
              <a:t>maximise</a:t>
            </a:r>
            <a:r>
              <a:rPr lang="en-US" sz="1800" dirty="0">
                <a:latin typeface="Century Schoolbook" panose="02040604050505020304" pitchFamily="18" charset="0"/>
              </a:rPr>
              <a:t> happiness?</a:t>
            </a:r>
          </a:p>
          <a:p>
            <a:endParaRPr lang="en-GB" sz="2200" dirty="0">
              <a:latin typeface="Century Schoolbook" panose="02040604050505020304" pitchFamily="18" charset="0"/>
            </a:endParaRPr>
          </a:p>
          <a:p>
            <a:pPr lvl="1"/>
            <a:endParaRPr lang="en-GB" sz="1800" dirty="0">
              <a:latin typeface="Century Schoolbook" panose="02040604050505020304" pitchFamily="18" charset="0"/>
            </a:endParaRPr>
          </a:p>
          <a:p>
            <a:pPr lvl="1"/>
            <a:endParaRPr lang="en-GB" sz="1800" dirty="0">
              <a:latin typeface="Century Schoolbook" panose="02040604050505020304" pitchFamily="18" charset="0"/>
            </a:endParaRPr>
          </a:p>
          <a:p>
            <a:endParaRPr lang="en-GB" sz="2000" dirty="0">
              <a:latin typeface="Century Schoolbook" panose="02040604050505020304" pitchFamily="18" charset="0"/>
            </a:endParaRPr>
          </a:p>
        </p:txBody>
      </p:sp>
      <p:sp>
        <p:nvSpPr>
          <p:cNvPr id="4" name="Title 1">
            <a:extLst>
              <a:ext uri="{FF2B5EF4-FFF2-40B4-BE49-F238E27FC236}">
                <a16:creationId xmlns:a16="http://schemas.microsoft.com/office/drawing/2014/main" id="{61E0ED80-53C0-4D3C-B6D6-48640C79C978}"/>
              </a:ext>
            </a:extLst>
          </p:cNvPr>
          <p:cNvSpPr txBox="1">
            <a:spLocks/>
          </p:cNvSpPr>
          <p:nvPr/>
        </p:nvSpPr>
        <p:spPr>
          <a:xfrm>
            <a:off x="0" y="0"/>
            <a:ext cx="12192000" cy="11529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u="sng" dirty="0">
                <a:latin typeface="Century Schoolbook" panose="02040604050505020304" pitchFamily="18" charset="0"/>
              </a:rPr>
              <a:t>Utilitarianism &amp; Stealing</a:t>
            </a:r>
          </a:p>
        </p:txBody>
      </p:sp>
    </p:spTree>
    <p:extLst>
      <p:ext uri="{BB962C8B-B14F-4D97-AF65-F5344CB8AC3E}">
        <p14:creationId xmlns:p14="http://schemas.microsoft.com/office/powerpoint/2010/main" val="674330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61FF05-F430-4EBD-B8CA-5759ED57FC0D}"/>
              </a:ext>
            </a:extLst>
          </p:cNvPr>
          <p:cNvSpPr>
            <a:spLocks noGrp="1"/>
          </p:cNvSpPr>
          <p:nvPr>
            <p:ph idx="1"/>
          </p:nvPr>
        </p:nvSpPr>
        <p:spPr>
          <a:xfrm>
            <a:off x="268356" y="977486"/>
            <a:ext cx="11804373" cy="4351338"/>
          </a:xfrm>
        </p:spPr>
        <p:txBody>
          <a:bodyPr>
            <a:noAutofit/>
          </a:bodyPr>
          <a:lstStyle/>
          <a:p>
            <a:endParaRPr lang="en-GB" sz="2200" dirty="0">
              <a:latin typeface="Century Schoolbook" panose="02040604050505020304" pitchFamily="18" charset="0"/>
            </a:endParaRPr>
          </a:p>
          <a:p>
            <a:pPr lvl="1"/>
            <a:endParaRPr lang="en-GB" sz="1800" dirty="0">
              <a:latin typeface="Century Schoolbook" panose="02040604050505020304" pitchFamily="18" charset="0"/>
            </a:endParaRPr>
          </a:p>
          <a:p>
            <a:pPr lvl="1"/>
            <a:endParaRPr lang="en-GB" sz="1800" dirty="0">
              <a:latin typeface="Century Schoolbook" panose="02040604050505020304" pitchFamily="18" charset="0"/>
            </a:endParaRPr>
          </a:p>
          <a:p>
            <a:endParaRPr lang="en-GB" sz="2000" dirty="0">
              <a:latin typeface="Century Schoolbook" panose="02040604050505020304" pitchFamily="18" charset="0"/>
            </a:endParaRPr>
          </a:p>
        </p:txBody>
      </p:sp>
      <p:sp>
        <p:nvSpPr>
          <p:cNvPr id="4" name="Title 1">
            <a:extLst>
              <a:ext uri="{FF2B5EF4-FFF2-40B4-BE49-F238E27FC236}">
                <a16:creationId xmlns:a16="http://schemas.microsoft.com/office/drawing/2014/main" id="{61E0ED80-53C0-4D3C-B6D6-48640C79C978}"/>
              </a:ext>
            </a:extLst>
          </p:cNvPr>
          <p:cNvSpPr txBox="1">
            <a:spLocks/>
          </p:cNvSpPr>
          <p:nvPr/>
        </p:nvSpPr>
        <p:spPr>
          <a:xfrm>
            <a:off x="0" y="0"/>
            <a:ext cx="12192000" cy="11529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u="sng" dirty="0">
                <a:latin typeface="Century Schoolbook" panose="02040604050505020304" pitchFamily="18" charset="0"/>
              </a:rPr>
              <a:t>Rule Utilitarianism &amp; Stealing</a:t>
            </a:r>
          </a:p>
        </p:txBody>
      </p:sp>
      <p:sp>
        <p:nvSpPr>
          <p:cNvPr id="2" name="Rectangle 1">
            <a:extLst>
              <a:ext uri="{FF2B5EF4-FFF2-40B4-BE49-F238E27FC236}">
                <a16:creationId xmlns:a16="http://schemas.microsoft.com/office/drawing/2014/main" id="{7FE71C98-4718-4135-80FF-E1FAD3D384F0}"/>
              </a:ext>
            </a:extLst>
          </p:cNvPr>
          <p:cNvSpPr/>
          <p:nvPr/>
        </p:nvSpPr>
        <p:spPr>
          <a:xfrm>
            <a:off x="397565" y="977486"/>
            <a:ext cx="11410122" cy="4893647"/>
          </a:xfrm>
          <a:prstGeom prst="rect">
            <a:avLst/>
          </a:prstGeom>
        </p:spPr>
        <p:txBody>
          <a:bodyPr wrap="square">
            <a:spAutoFit/>
          </a:bodyPr>
          <a:lstStyle/>
          <a:p>
            <a:pPr marL="285750" indent="-285750">
              <a:buFont typeface="Arial" panose="020B0604020202020204" pitchFamily="34" charset="0"/>
              <a:buChar char="•"/>
            </a:pPr>
            <a:r>
              <a:rPr lang="en-US" sz="2400" dirty="0">
                <a:latin typeface="Century Schoolbook" panose="02040604050505020304" pitchFamily="18" charset="0"/>
              </a:rPr>
              <a:t>Rule utilitarianism = An action is right if, and only if, it complies with those rules which, if everybody followed them, would lead to the greatest happiness (compared to any other set of rules)</a:t>
            </a:r>
            <a:r>
              <a:rPr lang="en-GB" sz="2400" dirty="0">
                <a:latin typeface="Century Schoolbook" panose="02040604050505020304" pitchFamily="18" charset="0"/>
              </a:rPr>
              <a:t>.</a:t>
            </a:r>
          </a:p>
          <a:p>
            <a:pPr marL="285750" indent="-285750">
              <a:buFont typeface="Arial" panose="020B0604020202020204" pitchFamily="34" charset="0"/>
              <a:buChar char="•"/>
            </a:pPr>
            <a:endParaRPr lang="en-GB" sz="2400" dirty="0">
              <a:latin typeface="Century Schoolbook" panose="02040604050505020304" pitchFamily="18" charset="0"/>
            </a:endParaRPr>
          </a:p>
          <a:p>
            <a:pPr marL="285750" indent="-285750">
              <a:buFont typeface="Arial" panose="020B0604020202020204" pitchFamily="34" charset="0"/>
              <a:buChar char="•"/>
            </a:pPr>
            <a:r>
              <a:rPr lang="en-GB" sz="2400" dirty="0">
                <a:latin typeface="Century Schoolbook" panose="02040604050505020304" pitchFamily="18" charset="0"/>
              </a:rPr>
              <a:t>Should the rule be ‘Do not steal’ or more complicated, allowing exceptions?</a:t>
            </a:r>
            <a:endParaRPr lang="en-US" sz="2400" dirty="0">
              <a:latin typeface="Century Schoolbook" panose="02040604050505020304" pitchFamily="18" charset="0"/>
            </a:endParaRPr>
          </a:p>
          <a:p>
            <a:pPr marL="742950" lvl="1" indent="-285750">
              <a:buFont typeface="Arial" panose="020B0604020202020204" pitchFamily="34" charset="0"/>
              <a:buChar char="•"/>
            </a:pPr>
            <a:r>
              <a:rPr lang="en-GB" sz="2000" dirty="0">
                <a:latin typeface="Century Schoolbook" panose="02040604050505020304" pitchFamily="18" charset="0"/>
              </a:rPr>
              <a:t>Do not steal would be simple to follow but would it maximise happiness? Consider the previous examples</a:t>
            </a:r>
          </a:p>
          <a:p>
            <a:pPr marL="742950" lvl="1" indent="-285750">
              <a:buFont typeface="Arial" panose="020B0604020202020204" pitchFamily="34" charset="0"/>
              <a:buChar char="•"/>
            </a:pPr>
            <a:r>
              <a:rPr lang="en-GB" sz="2000" dirty="0">
                <a:latin typeface="Century Schoolbook" panose="02040604050505020304" pitchFamily="18" charset="0"/>
              </a:rPr>
              <a:t>Would allowing exceptions ultimately descend into act utilitarianism?</a:t>
            </a:r>
          </a:p>
          <a:p>
            <a:pPr marL="742950" lvl="1" indent="-285750">
              <a:buFont typeface="Arial" panose="020B0604020202020204" pitchFamily="34" charset="0"/>
              <a:buChar char="•"/>
            </a:pPr>
            <a:endParaRPr lang="en-GB" sz="2400" dirty="0">
              <a:latin typeface="Century Schoolbook" panose="02040604050505020304" pitchFamily="18" charset="0"/>
            </a:endParaRPr>
          </a:p>
          <a:p>
            <a:pPr marL="285750" indent="-285750">
              <a:buFont typeface="Arial" panose="020B0604020202020204" pitchFamily="34" charset="0"/>
              <a:buChar char="•"/>
            </a:pPr>
            <a:r>
              <a:rPr lang="en-GB" sz="2400" dirty="0">
                <a:latin typeface="Century Schoolbook" panose="02040604050505020304" pitchFamily="18" charset="0"/>
              </a:rPr>
              <a:t>Should we have rules allowing property in the first place?</a:t>
            </a:r>
          </a:p>
          <a:p>
            <a:pPr marL="742950" lvl="1" indent="-285750">
              <a:buFont typeface="Arial" panose="020B0604020202020204" pitchFamily="34" charset="0"/>
              <a:buChar char="•"/>
            </a:pPr>
            <a:r>
              <a:rPr lang="en-GB" sz="2000" dirty="0">
                <a:latin typeface="Century Schoolbook" panose="02040604050505020304" pitchFamily="18" charset="0"/>
              </a:rPr>
              <a:t>This is irrelevant to whether stealing is right, since stealing presupposes that property exists</a:t>
            </a:r>
          </a:p>
          <a:p>
            <a:pPr marL="742950" lvl="1" indent="-285750">
              <a:buFont typeface="Arial" panose="020B0604020202020204" pitchFamily="34" charset="0"/>
              <a:buChar char="•"/>
            </a:pPr>
            <a:r>
              <a:rPr lang="en-GB" sz="2000" dirty="0">
                <a:latin typeface="Century Schoolbook" panose="02040604050505020304" pitchFamily="18" charset="0"/>
              </a:rPr>
              <a:t>That a world without property would be happier doesn’t justify stealing</a:t>
            </a:r>
          </a:p>
          <a:p>
            <a:pPr lvl="1"/>
            <a:endParaRPr lang="en-GB" sz="2400" dirty="0">
              <a:latin typeface="Century Schoolbook" panose="02040604050505020304" pitchFamily="18" charset="0"/>
            </a:endParaRPr>
          </a:p>
        </p:txBody>
      </p:sp>
    </p:spTree>
    <p:extLst>
      <p:ext uri="{BB962C8B-B14F-4D97-AF65-F5344CB8AC3E}">
        <p14:creationId xmlns:p14="http://schemas.microsoft.com/office/powerpoint/2010/main" val="3477869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2034"/>
            <a:ext cx="12192000" cy="1325563"/>
          </a:xfrm>
        </p:spPr>
        <p:txBody>
          <a:bodyPr/>
          <a:lstStyle/>
          <a:p>
            <a:pPr algn="ctr"/>
            <a:r>
              <a:rPr lang="en-US" u="sng" dirty="0">
                <a:latin typeface="Century Schoolbook" panose="02040604050505020304" pitchFamily="18" charset="0"/>
              </a:rPr>
              <a:t>Simulated killing</a:t>
            </a:r>
          </a:p>
        </p:txBody>
      </p:sp>
      <p:sp>
        <p:nvSpPr>
          <p:cNvPr id="3" name="Content Placeholder 2"/>
          <p:cNvSpPr>
            <a:spLocks noGrp="1"/>
          </p:cNvSpPr>
          <p:nvPr>
            <p:ph idx="1"/>
          </p:nvPr>
        </p:nvSpPr>
        <p:spPr>
          <a:xfrm>
            <a:off x="207065" y="1246395"/>
            <a:ext cx="11777870" cy="4716463"/>
          </a:xfrm>
        </p:spPr>
        <p:txBody>
          <a:bodyPr/>
          <a:lstStyle/>
          <a:p>
            <a:r>
              <a:rPr lang="en-GB" dirty="0">
                <a:latin typeface="Century Schoolbook" panose="02040604050505020304" pitchFamily="18" charset="0"/>
              </a:rPr>
              <a:t>The dramatisation, i.e. enactment, of killing within a fictional context, e.g. in video games, films and plays</a:t>
            </a:r>
          </a:p>
          <a:p>
            <a:pPr lvl="1"/>
            <a:r>
              <a:rPr lang="en-GB" dirty="0">
                <a:latin typeface="Century Schoolbook" panose="02040604050505020304" pitchFamily="18" charset="0"/>
              </a:rPr>
              <a:t>Playing the killer</a:t>
            </a:r>
          </a:p>
          <a:p>
            <a:pPr lvl="1"/>
            <a:r>
              <a:rPr lang="en-GB" dirty="0">
                <a:latin typeface="Century Schoolbook" panose="02040604050505020304" pitchFamily="18" charset="0"/>
              </a:rPr>
              <a:t>Witnessing a killing</a:t>
            </a:r>
          </a:p>
          <a:p>
            <a:pPr marL="457200" lvl="1" indent="0">
              <a:buNone/>
            </a:pPr>
            <a:endParaRPr lang="en-GB" dirty="0">
              <a:latin typeface="Century Schoolbook" panose="02040604050505020304" pitchFamily="18" charset="0"/>
            </a:endParaRPr>
          </a:p>
          <a:p>
            <a:r>
              <a:rPr lang="en-GB" dirty="0">
                <a:latin typeface="Century Schoolbook" panose="02040604050505020304" pitchFamily="18" charset="0"/>
              </a:rPr>
              <a:t>Why worry? It’s ‘just a game’</a:t>
            </a:r>
          </a:p>
          <a:p>
            <a:pPr lvl="1"/>
            <a:r>
              <a:rPr lang="en-GB" dirty="0">
                <a:latin typeface="Century Schoolbook" panose="02040604050505020304" pitchFamily="18" charset="0"/>
              </a:rPr>
              <a:t>If simulated killing is wrong, obviously it is not for the same reasons that killing is wrong</a:t>
            </a:r>
          </a:p>
          <a:p>
            <a:pPr lvl="1"/>
            <a:r>
              <a:rPr lang="en-GB" dirty="0">
                <a:latin typeface="Century Schoolbook" panose="02040604050505020304" pitchFamily="18" charset="0"/>
              </a:rPr>
              <a:t>Is any representation morally ok, e.g. rape?</a:t>
            </a:r>
          </a:p>
          <a:p>
            <a:pPr lvl="1"/>
            <a:r>
              <a:rPr lang="en-GB" dirty="0">
                <a:latin typeface="Century Schoolbook" panose="02040604050505020304" pitchFamily="18" charset="0"/>
              </a:rPr>
              <a:t>What are the real effects of simulated killing?</a:t>
            </a: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0439" y="30508"/>
            <a:ext cx="11791122" cy="791127"/>
          </a:xfrm>
        </p:spPr>
        <p:txBody>
          <a:bodyPr/>
          <a:lstStyle/>
          <a:p>
            <a:pPr algn="ctr"/>
            <a:r>
              <a:rPr lang="en-US" u="sng" dirty="0">
                <a:latin typeface="Century Schoolbook" panose="02040604050505020304" pitchFamily="18" charset="0"/>
              </a:rPr>
              <a:t>Utility, happiness, pleasure</a:t>
            </a:r>
          </a:p>
        </p:txBody>
      </p:sp>
      <p:sp>
        <p:nvSpPr>
          <p:cNvPr id="6" name="Content Placeholder 5"/>
          <p:cNvSpPr>
            <a:spLocks noGrp="1"/>
          </p:cNvSpPr>
          <p:nvPr>
            <p:ph idx="1"/>
          </p:nvPr>
        </p:nvSpPr>
        <p:spPr>
          <a:xfrm>
            <a:off x="372717" y="821635"/>
            <a:ext cx="11446566" cy="5526157"/>
          </a:xfrm>
        </p:spPr>
        <p:txBody>
          <a:bodyPr>
            <a:noAutofit/>
          </a:bodyPr>
          <a:lstStyle/>
          <a:p>
            <a:r>
              <a:rPr lang="en-GB" sz="2000" dirty="0">
                <a:latin typeface="Century Schoolbook" panose="02040604050505020304" pitchFamily="18" charset="0"/>
              </a:rPr>
              <a:t>Utility = what is in your interests = happiness = pleasure and absence of pain</a:t>
            </a:r>
          </a:p>
          <a:p>
            <a:endParaRPr lang="en-GB" sz="1400" dirty="0">
              <a:latin typeface="Century Schoolbook" panose="02040604050505020304" pitchFamily="18" charset="0"/>
            </a:endParaRPr>
          </a:p>
          <a:p>
            <a:r>
              <a:rPr lang="en-GB" sz="2000" dirty="0">
                <a:latin typeface="Century Schoolbook" panose="02040604050505020304" pitchFamily="18" charset="0"/>
              </a:rPr>
              <a:t>Hedonism: happiness is pleasure and the absence of pain, and is the only good</a:t>
            </a:r>
          </a:p>
          <a:p>
            <a:pPr marL="0" indent="0">
              <a:buNone/>
            </a:pPr>
            <a:endParaRPr lang="en-GB" sz="1400" dirty="0">
              <a:latin typeface="Century Schoolbook" panose="02040604050505020304" pitchFamily="18" charset="0"/>
            </a:endParaRPr>
          </a:p>
          <a:p>
            <a:r>
              <a:rPr lang="en-GB" sz="2000" dirty="0">
                <a:latin typeface="Century Schoolbook" panose="02040604050505020304" pitchFamily="18" charset="0"/>
              </a:rPr>
              <a:t>Felicific calculus: </a:t>
            </a:r>
          </a:p>
          <a:p>
            <a:pPr lvl="1"/>
            <a:r>
              <a:rPr lang="en-GB" sz="1800" dirty="0">
                <a:latin typeface="Century Schoolbook" panose="02040604050505020304" pitchFamily="18" charset="0"/>
              </a:rPr>
              <a:t>If a pleasure is more intense, will last longer, is more certain to occur, will happen sooner rather than later, or will produce in turn many other pleasures and few pains, it counts for more.</a:t>
            </a:r>
          </a:p>
          <a:p>
            <a:pPr lvl="1"/>
            <a:r>
              <a:rPr lang="en-GB" sz="1800" dirty="0">
                <a:latin typeface="Century Schoolbook" panose="02040604050505020304" pitchFamily="18" charset="0"/>
              </a:rPr>
              <a:t>Add up total pleasures and subtract total pains</a:t>
            </a:r>
          </a:p>
          <a:p>
            <a:pPr marL="0" indent="0">
              <a:buNone/>
            </a:pPr>
            <a:endParaRPr lang="en-GB" sz="1400" dirty="0">
              <a:latin typeface="Century Schoolbook" panose="02040604050505020304" pitchFamily="18" charset="0"/>
            </a:endParaRPr>
          </a:p>
          <a:p>
            <a:pPr marL="0" indent="0">
              <a:buNone/>
            </a:pPr>
            <a:r>
              <a:rPr lang="en-GB" sz="2000" b="1" u="sng" dirty="0">
                <a:latin typeface="Century Schoolbook" panose="02040604050505020304" pitchFamily="18" charset="0"/>
              </a:rPr>
              <a:t>John Stuart Mill:</a:t>
            </a:r>
          </a:p>
          <a:p>
            <a:r>
              <a:rPr lang="en-US" sz="2000" dirty="0">
                <a:latin typeface="Century Schoolbook" panose="02040604050505020304" pitchFamily="18" charset="0"/>
              </a:rPr>
              <a:t>It is surprising that there has been little agreement on right and wrong</a:t>
            </a:r>
          </a:p>
          <a:p>
            <a:endParaRPr lang="en-US" sz="1400" dirty="0">
              <a:latin typeface="Century Schoolbook" panose="02040604050505020304" pitchFamily="18" charset="0"/>
            </a:endParaRPr>
          </a:p>
          <a:p>
            <a:r>
              <a:rPr lang="en-US" sz="2000" dirty="0">
                <a:latin typeface="Century Schoolbook" panose="02040604050505020304" pitchFamily="18" charset="0"/>
              </a:rPr>
              <a:t>But we shouldn’t exaggerate the disagreement</a:t>
            </a:r>
          </a:p>
          <a:p>
            <a:pPr lvl="1"/>
            <a:r>
              <a:rPr lang="en-US" sz="1800" dirty="0">
                <a:latin typeface="Century Schoolbook" panose="02040604050505020304" pitchFamily="18" charset="0"/>
              </a:rPr>
              <a:t>We agree on many fundamental moral laws</a:t>
            </a:r>
          </a:p>
          <a:p>
            <a:pPr marL="457200" lvl="1" indent="0">
              <a:buNone/>
            </a:pPr>
            <a:endParaRPr lang="en-US" sz="2000" dirty="0">
              <a:latin typeface="Century Schoolbook" panose="02040604050505020304" pitchFamily="18" charset="0"/>
            </a:endParaRPr>
          </a:p>
          <a:p>
            <a:r>
              <a:rPr lang="en-US" sz="2000" dirty="0">
                <a:latin typeface="Century Schoolbook" panose="02040604050505020304" pitchFamily="18" charset="0"/>
              </a:rPr>
              <a:t>These laws </a:t>
            </a:r>
            <a:r>
              <a:rPr lang="en-US" sz="2000" dirty="0" err="1">
                <a:latin typeface="Century Schoolbook" panose="02040604050505020304" pitchFamily="18" charset="0"/>
              </a:rPr>
              <a:t>maximise</a:t>
            </a:r>
            <a:r>
              <a:rPr lang="en-US" sz="2000" dirty="0">
                <a:latin typeface="Century Schoolbook" panose="02040604050505020304" pitchFamily="18" charset="0"/>
              </a:rPr>
              <a:t> happiness</a:t>
            </a:r>
          </a:p>
          <a:p>
            <a:pPr lvl="1"/>
            <a:r>
              <a:rPr lang="en-US" sz="1800" dirty="0">
                <a:latin typeface="Century Schoolbook" panose="02040604050505020304" pitchFamily="18" charset="0"/>
              </a:rPr>
              <a:t>The principle of utility has formed our moral beliefs, even though we don’t </a:t>
            </a:r>
            <a:r>
              <a:rPr lang="en-US" sz="1800" dirty="0" err="1">
                <a:latin typeface="Century Schoolbook" panose="02040604050505020304" pitchFamily="18" charset="0"/>
              </a:rPr>
              <a:t>recognise</a:t>
            </a:r>
            <a:r>
              <a:rPr lang="en-US" sz="1800" dirty="0">
                <a:latin typeface="Century Schoolbook" panose="02040604050505020304" pitchFamily="18" charset="0"/>
              </a:rPr>
              <a:t> this</a:t>
            </a:r>
          </a:p>
          <a:p>
            <a:endParaRPr lang="en-GB" sz="20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4310"/>
            <a:ext cx="12192000" cy="1325563"/>
          </a:xfrm>
        </p:spPr>
        <p:txBody>
          <a:bodyPr>
            <a:normAutofit/>
          </a:bodyPr>
          <a:lstStyle/>
          <a:p>
            <a:pPr algn="ctr"/>
            <a:r>
              <a:rPr lang="en-US" sz="3600" u="sng" dirty="0">
                <a:latin typeface="Century Schoolbook" panose="02040604050505020304" pitchFamily="18" charset="0"/>
              </a:rPr>
              <a:t>Utilitarianism &amp; Simulated killing</a:t>
            </a:r>
          </a:p>
        </p:txBody>
      </p:sp>
      <p:sp>
        <p:nvSpPr>
          <p:cNvPr id="3" name="Content Placeholder 2"/>
          <p:cNvSpPr>
            <a:spLocks noGrp="1"/>
          </p:cNvSpPr>
          <p:nvPr>
            <p:ph idx="1"/>
          </p:nvPr>
        </p:nvSpPr>
        <p:spPr>
          <a:xfrm>
            <a:off x="207065" y="500930"/>
            <a:ext cx="11777870" cy="3607249"/>
          </a:xfrm>
        </p:spPr>
        <p:txBody>
          <a:bodyPr>
            <a:noAutofit/>
          </a:bodyPr>
          <a:lstStyle/>
          <a:p>
            <a:pPr marL="0" indent="0">
              <a:buNone/>
            </a:pPr>
            <a:r>
              <a:rPr lang="en-GB" sz="1600" dirty="0">
                <a:latin typeface="Century Schoolbook" panose="02040604050505020304" pitchFamily="18" charset="0"/>
              </a:rPr>
              <a:t>Utilitarianism judges the morality of an act by its consequences so we should consider what evidence there is of the consequences of playing violent video games:</a:t>
            </a:r>
          </a:p>
          <a:p>
            <a:pPr lvl="1"/>
            <a:endParaRPr lang="en-GB" sz="1400" dirty="0">
              <a:latin typeface="Century Schoolbook" panose="02040604050505020304" pitchFamily="18" charset="0"/>
            </a:endParaRPr>
          </a:p>
          <a:p>
            <a:r>
              <a:rPr lang="en-GB" sz="1600" dirty="0">
                <a:latin typeface="Century Schoolbook" panose="02040604050505020304" pitchFamily="18" charset="0"/>
              </a:rPr>
              <a:t>In August 2015, The American Psychological Association (APA) stated that the link between violent video game exposure and aggressive behaviour is </a:t>
            </a:r>
            <a:r>
              <a:rPr lang="en-GB" sz="1600" i="1" dirty="0">
                <a:latin typeface="Century Schoolbook" panose="02040604050505020304" pitchFamily="18" charset="0"/>
              </a:rPr>
              <a:t>“one of the most studied and best established.” </a:t>
            </a:r>
          </a:p>
          <a:p>
            <a:pPr lvl="2"/>
            <a:r>
              <a:rPr lang="en-GB" sz="1200" dirty="0">
                <a:latin typeface="Century Schoolbook" panose="02040604050505020304" pitchFamily="18" charset="0"/>
                <a:hlinkClick r:id="rId2"/>
              </a:rPr>
              <a:t>https://www.apa.org/science/about/psa/2003/10/anderson</a:t>
            </a:r>
            <a:endParaRPr lang="en-GB" sz="1200" i="1" dirty="0">
              <a:latin typeface="Century Schoolbook" panose="02040604050505020304" pitchFamily="18" charset="0"/>
            </a:endParaRPr>
          </a:p>
          <a:p>
            <a:endParaRPr lang="en-GB" sz="1600" i="1" dirty="0">
              <a:latin typeface="Century Schoolbook" panose="02040604050505020304" pitchFamily="18" charset="0"/>
            </a:endParaRPr>
          </a:p>
          <a:p>
            <a:r>
              <a:rPr lang="en-GB" sz="1600" dirty="0">
                <a:latin typeface="Century Schoolbook" panose="02040604050505020304" pitchFamily="18" charset="0"/>
              </a:rPr>
              <a:t>However, that aggressiveness included insults, threats, hitting, pushing, hair pulling, biting, and other forms of verbal and physical aggression. </a:t>
            </a:r>
          </a:p>
          <a:p>
            <a:pPr lvl="1"/>
            <a:r>
              <a:rPr lang="en-GB" sz="1400" dirty="0">
                <a:latin typeface="Century Schoolbook" panose="02040604050505020304" pitchFamily="18" charset="0"/>
              </a:rPr>
              <a:t>There was insufficient research on whether violent video games cause lethal violence</a:t>
            </a:r>
          </a:p>
          <a:p>
            <a:pPr lvl="2"/>
            <a:r>
              <a:rPr lang="en-GB" sz="1200" dirty="0">
                <a:latin typeface="Century Schoolbook" panose="02040604050505020304" pitchFamily="18" charset="0"/>
                <a:hlinkClick r:id="rId3"/>
              </a:rPr>
              <a:t>https://dana.org/article/do-violent-video-games-lead-to-violence/</a:t>
            </a:r>
            <a:endParaRPr lang="en-GB" sz="1200" dirty="0">
              <a:latin typeface="Century Schoolbook" panose="02040604050505020304" pitchFamily="18" charset="0"/>
            </a:endParaRPr>
          </a:p>
          <a:p>
            <a:pPr lvl="2"/>
            <a:endParaRPr lang="en-GB" sz="1200" dirty="0">
              <a:latin typeface="Century Schoolbook" panose="02040604050505020304" pitchFamily="18" charset="0"/>
            </a:endParaRPr>
          </a:p>
          <a:p>
            <a:r>
              <a:rPr lang="en-GB" sz="1600" dirty="0">
                <a:latin typeface="Century Schoolbook" panose="02040604050505020304" pitchFamily="18" charset="0"/>
              </a:rPr>
              <a:t>Studies have also shown that video game use is associated with a decrease in empathy and other socially desirable behaviour.</a:t>
            </a:r>
          </a:p>
          <a:p>
            <a:endParaRPr lang="en-GB" sz="1600" dirty="0">
              <a:latin typeface="Century Schoolbook" panose="02040604050505020304" pitchFamily="18" charset="0"/>
            </a:endParaRPr>
          </a:p>
          <a:p>
            <a:r>
              <a:rPr lang="en-GB" sz="1600" dirty="0">
                <a:latin typeface="Century Schoolbook" panose="02040604050505020304" pitchFamily="18" charset="0"/>
              </a:rPr>
              <a:t>HOWEVER, in a policy statement in June 2017, the APA claimed it had found </a:t>
            </a:r>
            <a:r>
              <a:rPr lang="en-GB" sz="1600" i="1" dirty="0">
                <a:latin typeface="Century Schoolbook" panose="02040604050505020304" pitchFamily="18" charset="0"/>
              </a:rPr>
              <a:t>“scant evidence of any causal connection between playing violent video games and actually committing violent activities” </a:t>
            </a:r>
            <a:r>
              <a:rPr lang="en-GB" sz="1600" dirty="0">
                <a:latin typeface="Century Schoolbook" panose="02040604050505020304" pitchFamily="18" charset="0"/>
              </a:rPr>
              <a:t>and </a:t>
            </a:r>
            <a:r>
              <a:rPr lang="en-GB" sz="1600" i="1" dirty="0">
                <a:latin typeface="Century Schoolbook" panose="02040604050505020304" pitchFamily="18" charset="0"/>
              </a:rPr>
              <a:t>“little evidence that playing such games produces violent criminal behaviour.”</a:t>
            </a:r>
          </a:p>
          <a:p>
            <a:pPr lvl="1"/>
            <a:r>
              <a:rPr lang="en-GB" sz="1400" dirty="0">
                <a:latin typeface="Century Schoolbook" panose="02040604050505020304" pitchFamily="18" charset="0"/>
                <a:hlinkClick r:id="rId4"/>
              </a:rPr>
              <a:t>https://www.bbc.co.uk/news/technology-33960075</a:t>
            </a:r>
            <a:endParaRPr lang="en-GB" sz="1400" dirty="0">
              <a:latin typeface="Century Schoolbook" panose="02040604050505020304" pitchFamily="18" charset="0"/>
            </a:endParaRPr>
          </a:p>
          <a:p>
            <a:pPr marL="0" indent="0">
              <a:buNone/>
            </a:pPr>
            <a:endParaRPr lang="en-GB" sz="1600" i="1" dirty="0">
              <a:latin typeface="Century Schoolbook" panose="02040604050505020304" pitchFamily="18" charset="0"/>
            </a:endParaRPr>
          </a:p>
          <a:p>
            <a:r>
              <a:rPr lang="en-GB" sz="1600" dirty="0">
                <a:latin typeface="Century Schoolbook" panose="02040604050505020304" pitchFamily="18" charset="0"/>
              </a:rPr>
              <a:t>There has also been claims that playing video games can have other benefits including the development of visuospatial cognition</a:t>
            </a:r>
          </a:p>
          <a:p>
            <a:pPr lvl="1"/>
            <a:r>
              <a:rPr lang="en-GB" sz="1400" dirty="0">
                <a:latin typeface="Century Schoolbook" panose="02040604050505020304" pitchFamily="18" charset="0"/>
                <a:hlinkClick r:id="rId5"/>
              </a:rPr>
              <a:t>https://www.tamiu.edu/newsinfo/11-16-07/article5.shtml</a:t>
            </a:r>
            <a:endParaRPr lang="en-GB" sz="1400" dirty="0">
              <a:latin typeface="Century Schoolbook" panose="02040604050505020304" pitchFamily="18" charset="0"/>
            </a:endParaRPr>
          </a:p>
          <a:p>
            <a:endParaRPr lang="en-GB" sz="1600" i="1" dirty="0">
              <a:latin typeface="Century Schoolbook" panose="02040604050505020304" pitchFamily="18" charset="0"/>
            </a:endParaRPr>
          </a:p>
          <a:p>
            <a:pPr marL="0" indent="0">
              <a:buNone/>
            </a:pPr>
            <a:endParaRPr lang="en-GB" sz="1600" dirty="0">
              <a:latin typeface="Century Schoolbook" panose="02040604050505020304" pitchFamily="18" charset="0"/>
            </a:endParaRPr>
          </a:p>
          <a:p>
            <a:pPr marL="0" indent="0">
              <a:buNone/>
            </a:pPr>
            <a:endParaRPr lang="en-GB" sz="1600" i="1" dirty="0">
              <a:latin typeface="Century Schoolbook" panose="02040604050505020304" pitchFamily="18" charset="0"/>
            </a:endParaRPr>
          </a:p>
        </p:txBody>
      </p:sp>
    </p:spTree>
    <p:extLst>
      <p:ext uri="{BB962C8B-B14F-4D97-AF65-F5344CB8AC3E}">
        <p14:creationId xmlns:p14="http://schemas.microsoft.com/office/powerpoint/2010/main" val="164646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F525B9-4A1E-4106-9A0E-17FDE79BCA4A}"/>
              </a:ext>
            </a:extLst>
          </p:cNvPr>
          <p:cNvSpPr>
            <a:spLocks noGrp="1"/>
          </p:cNvSpPr>
          <p:nvPr>
            <p:ph idx="1"/>
          </p:nvPr>
        </p:nvSpPr>
        <p:spPr>
          <a:xfrm>
            <a:off x="432352" y="1134061"/>
            <a:ext cx="11327295" cy="4351338"/>
          </a:xfrm>
        </p:spPr>
        <p:txBody>
          <a:bodyPr>
            <a:normAutofit fontScale="92500" lnSpcReduction="10000"/>
          </a:bodyPr>
          <a:lstStyle/>
          <a:p>
            <a:r>
              <a:rPr lang="en-US" dirty="0">
                <a:latin typeface="Century Schoolbook" panose="02040604050505020304" pitchFamily="18" charset="0"/>
              </a:rPr>
              <a:t>There has been research to suggest that playing violent video games has negative consequences but any harm must be weighed against real pleasure of playing the game. Many people really enjoy playing these games</a:t>
            </a:r>
          </a:p>
          <a:p>
            <a:pPr lvl="1"/>
            <a:r>
              <a:rPr lang="en-US" dirty="0">
                <a:latin typeface="Century Schoolbook" panose="02040604050505020304" pitchFamily="18" charset="0"/>
              </a:rPr>
              <a:t>Should playing video games be considered a higher or lower pleasure?</a:t>
            </a:r>
          </a:p>
          <a:p>
            <a:pPr lvl="1"/>
            <a:endParaRPr lang="en-US" dirty="0">
              <a:latin typeface="Century Schoolbook" panose="02040604050505020304" pitchFamily="18" charset="0"/>
            </a:endParaRPr>
          </a:p>
          <a:p>
            <a:r>
              <a:rPr lang="en-GB" dirty="0">
                <a:latin typeface="Century Schoolbook" panose="02040604050505020304" pitchFamily="18" charset="0"/>
              </a:rPr>
              <a:t>Mill: In most cases, we only need to consider the ‘secondary principles’ of common morality and not try to apply the utilitarian calculus</a:t>
            </a:r>
          </a:p>
          <a:p>
            <a:pPr lvl="1"/>
            <a:r>
              <a:rPr lang="en-GB" dirty="0">
                <a:latin typeface="Century Schoolbook" panose="02040604050505020304" pitchFamily="18" charset="0"/>
              </a:rPr>
              <a:t>But common morality doesn’t provide an obvious guide -  video games of this sort have not been around very long. </a:t>
            </a:r>
          </a:p>
          <a:p>
            <a:pPr lvl="1"/>
            <a:r>
              <a:rPr lang="en-GB" dirty="0">
                <a:latin typeface="Century Schoolbook" panose="02040604050505020304" pitchFamily="18" charset="0"/>
              </a:rPr>
              <a:t>Other games have though (e.g. cops and robbers, aliens, monsters etc.) and simulated killing is widely permitted and considered part of normal development (at least for boys).</a:t>
            </a:r>
            <a:endParaRPr lang="en-GB" u="sng" dirty="0">
              <a:latin typeface="Century Schoolbook" panose="02040604050505020304" pitchFamily="18" charset="0"/>
            </a:endParaRPr>
          </a:p>
          <a:p>
            <a:endParaRPr lang="en-US" dirty="0">
              <a:latin typeface="Century Schoolbook" panose="02040604050505020304" pitchFamily="18" charset="0"/>
            </a:endParaRPr>
          </a:p>
          <a:p>
            <a:endParaRPr lang="en-GB" dirty="0">
              <a:latin typeface="Century Schoolbook" panose="02040604050505020304" pitchFamily="18" charset="0"/>
            </a:endParaRPr>
          </a:p>
        </p:txBody>
      </p:sp>
      <p:sp>
        <p:nvSpPr>
          <p:cNvPr id="4" name="Title 1">
            <a:extLst>
              <a:ext uri="{FF2B5EF4-FFF2-40B4-BE49-F238E27FC236}">
                <a16:creationId xmlns:a16="http://schemas.microsoft.com/office/drawing/2014/main" id="{8562080F-C2A3-4C63-A3B4-93BCF15209B6}"/>
              </a:ext>
            </a:extLst>
          </p:cNvPr>
          <p:cNvSpPr>
            <a:spLocks noGrp="1"/>
          </p:cNvSpPr>
          <p:nvPr>
            <p:ph type="title"/>
          </p:nvPr>
        </p:nvSpPr>
        <p:spPr>
          <a:xfrm>
            <a:off x="0" y="5003"/>
            <a:ext cx="12192000" cy="1325563"/>
          </a:xfrm>
        </p:spPr>
        <p:txBody>
          <a:bodyPr>
            <a:normAutofit/>
          </a:bodyPr>
          <a:lstStyle/>
          <a:p>
            <a:pPr algn="ctr"/>
            <a:r>
              <a:rPr lang="en-US" sz="3600" u="sng" dirty="0">
                <a:latin typeface="Century Schoolbook" panose="02040604050505020304" pitchFamily="18" charset="0"/>
              </a:rPr>
              <a:t>Utilitarianism &amp; Simulated killing</a:t>
            </a:r>
          </a:p>
        </p:txBody>
      </p:sp>
    </p:spTree>
    <p:extLst>
      <p:ext uri="{BB962C8B-B14F-4D97-AF65-F5344CB8AC3E}">
        <p14:creationId xmlns:p14="http://schemas.microsoft.com/office/powerpoint/2010/main" val="336069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F525B9-4A1E-4106-9A0E-17FDE79BCA4A}"/>
              </a:ext>
            </a:extLst>
          </p:cNvPr>
          <p:cNvSpPr>
            <a:spLocks noGrp="1"/>
          </p:cNvSpPr>
          <p:nvPr>
            <p:ph idx="1"/>
          </p:nvPr>
        </p:nvSpPr>
        <p:spPr>
          <a:xfrm>
            <a:off x="432352" y="1134061"/>
            <a:ext cx="11327295" cy="5478774"/>
          </a:xfrm>
        </p:spPr>
        <p:txBody>
          <a:bodyPr>
            <a:normAutofit fontScale="92500" lnSpcReduction="20000"/>
          </a:bodyPr>
          <a:lstStyle/>
          <a:p>
            <a:r>
              <a:rPr lang="en-US" dirty="0">
                <a:latin typeface="Century Schoolbook" panose="02040604050505020304" pitchFamily="18" charset="0"/>
              </a:rPr>
              <a:t>Act utilitarianism = an action is right if it </a:t>
            </a:r>
            <a:r>
              <a:rPr lang="en-US" dirty="0" err="1">
                <a:latin typeface="Century Schoolbook" panose="02040604050505020304" pitchFamily="18" charset="0"/>
              </a:rPr>
              <a:t>maximises</a:t>
            </a:r>
            <a:r>
              <a:rPr lang="en-US" dirty="0">
                <a:latin typeface="Century Schoolbook" panose="02040604050505020304" pitchFamily="18" charset="0"/>
              </a:rPr>
              <a:t> happiness, and wrong if it does not</a:t>
            </a:r>
            <a:r>
              <a:rPr lang="en-GB" dirty="0">
                <a:latin typeface="Century Schoolbook" panose="02040604050505020304" pitchFamily="18" charset="0"/>
              </a:rPr>
              <a:t> </a:t>
            </a:r>
            <a:endParaRPr lang="en-US" sz="2600" dirty="0">
              <a:latin typeface="Century Schoolbook" panose="02040604050505020304" pitchFamily="18" charset="0"/>
            </a:endParaRPr>
          </a:p>
          <a:p>
            <a:pPr lvl="1"/>
            <a:r>
              <a:rPr lang="en-US" sz="2200" dirty="0">
                <a:latin typeface="Century Schoolbook" panose="02040604050505020304" pitchFamily="18" charset="0"/>
              </a:rPr>
              <a:t>Utilitarianism: happiness is pleasure and the absence of pain</a:t>
            </a:r>
          </a:p>
          <a:p>
            <a:pPr lvl="1"/>
            <a:r>
              <a:rPr lang="en-US" sz="2200" dirty="0">
                <a:latin typeface="Century Schoolbook" panose="02040604050505020304" pitchFamily="18" charset="0"/>
              </a:rPr>
              <a:t>Bentham: The question is not </a:t>
            </a:r>
            <a:r>
              <a:rPr lang="en-GB" sz="2200" dirty="0">
                <a:latin typeface="Century Schoolbook" panose="02040604050505020304" pitchFamily="18" charset="0"/>
              </a:rPr>
              <a:t>‘Can they </a:t>
            </a:r>
            <a:r>
              <a:rPr lang="en-GB" sz="2200" i="1" dirty="0">
                <a:latin typeface="Century Schoolbook" panose="02040604050505020304" pitchFamily="18" charset="0"/>
              </a:rPr>
              <a:t>reason</a:t>
            </a:r>
            <a:r>
              <a:rPr lang="en-GB" sz="2200" dirty="0">
                <a:latin typeface="Century Schoolbook" panose="02040604050505020304" pitchFamily="18" charset="0"/>
              </a:rPr>
              <a:t>? nor, Can they </a:t>
            </a:r>
            <a:r>
              <a:rPr lang="en-GB" sz="2200" i="1" dirty="0">
                <a:latin typeface="Century Schoolbook" panose="02040604050505020304" pitchFamily="18" charset="0"/>
              </a:rPr>
              <a:t>talk</a:t>
            </a:r>
            <a:r>
              <a:rPr lang="en-GB" sz="2200" dirty="0">
                <a:latin typeface="Century Schoolbook" panose="02040604050505020304" pitchFamily="18" charset="0"/>
              </a:rPr>
              <a:t>? but, Can they </a:t>
            </a:r>
            <a:r>
              <a:rPr lang="en-GB" sz="2200" i="1" dirty="0">
                <a:latin typeface="Century Schoolbook" panose="02040604050505020304" pitchFamily="18" charset="0"/>
              </a:rPr>
              <a:t>suffer</a:t>
            </a:r>
            <a:r>
              <a:rPr lang="en-GB" sz="2200" dirty="0">
                <a:latin typeface="Century Schoolbook" panose="02040604050505020304" pitchFamily="18" charset="0"/>
              </a:rPr>
              <a:t>?’</a:t>
            </a:r>
          </a:p>
          <a:p>
            <a:pPr lvl="1"/>
            <a:r>
              <a:rPr lang="en-GB" sz="2200" dirty="0">
                <a:latin typeface="Century Schoolbook" panose="02040604050505020304" pitchFamily="18" charset="0"/>
              </a:rPr>
              <a:t>Happiness is good (pain is bad) no matter what creature feels it</a:t>
            </a:r>
          </a:p>
          <a:p>
            <a:pPr marL="457200" lvl="1" indent="0">
              <a:buNone/>
            </a:pPr>
            <a:endParaRPr lang="en-GB" sz="2200" dirty="0">
              <a:latin typeface="Century Schoolbook" panose="02040604050505020304" pitchFamily="18" charset="0"/>
            </a:endParaRPr>
          </a:p>
          <a:p>
            <a:r>
              <a:rPr lang="en-GB" sz="2600" dirty="0">
                <a:latin typeface="Century Schoolbook" panose="02040604050505020304" pitchFamily="18" charset="0"/>
              </a:rPr>
              <a:t>Singer: speciesism is immoral discrimination against animals just because they are not human</a:t>
            </a:r>
          </a:p>
          <a:p>
            <a:pPr lvl="1"/>
            <a:r>
              <a:rPr lang="en-GB" sz="2200" u="sng" dirty="0">
                <a:latin typeface="Century Schoolbook" panose="02040604050505020304" pitchFamily="18" charset="0"/>
              </a:rPr>
              <a:t>Objection:</a:t>
            </a:r>
            <a:r>
              <a:rPr lang="en-GB" sz="2200" dirty="0">
                <a:latin typeface="Century Schoolbook" panose="02040604050505020304" pitchFamily="18" charset="0"/>
              </a:rPr>
              <a:t> Surely there are important differences between animals and humans, e.g. reason, emotional depth, self-awareness, moral agency</a:t>
            </a:r>
          </a:p>
          <a:p>
            <a:pPr lvl="1"/>
            <a:r>
              <a:rPr lang="en-GB" sz="2200" b="1" dirty="0">
                <a:latin typeface="Century Schoolbook" panose="02040604050505020304" pitchFamily="18" charset="0"/>
              </a:rPr>
              <a:t>Reply:</a:t>
            </a:r>
            <a:r>
              <a:rPr lang="en-GB" sz="2200" dirty="0">
                <a:latin typeface="Century Schoolbook" panose="02040604050505020304" pitchFamily="18" charset="0"/>
              </a:rPr>
              <a:t> true, but these are not relevant to causing </a:t>
            </a:r>
            <a:r>
              <a:rPr lang="en-GB" sz="2200" i="1" dirty="0">
                <a:latin typeface="Century Schoolbook" panose="02040604050505020304" pitchFamily="18" charset="0"/>
              </a:rPr>
              <a:t>suffering</a:t>
            </a:r>
            <a:endParaRPr lang="en-US" sz="2200" i="1" dirty="0">
              <a:latin typeface="Century Schoolbook" panose="02040604050505020304" pitchFamily="18" charset="0"/>
            </a:endParaRPr>
          </a:p>
          <a:p>
            <a:endParaRPr lang="en-US" dirty="0">
              <a:latin typeface="Century Schoolbook" panose="02040604050505020304" pitchFamily="18" charset="0"/>
            </a:endParaRPr>
          </a:p>
          <a:p>
            <a:r>
              <a:rPr lang="en-US" dirty="0">
                <a:latin typeface="Century Schoolbook" panose="02040604050505020304" pitchFamily="18" charset="0"/>
              </a:rPr>
              <a:t>Should we stop eating meat?</a:t>
            </a:r>
          </a:p>
          <a:p>
            <a:pPr lvl="1"/>
            <a:r>
              <a:rPr lang="en-US" dirty="0">
                <a:latin typeface="Century Schoolbook" panose="02040604050505020304" pitchFamily="18" charset="0"/>
              </a:rPr>
              <a:t>Would doing so </a:t>
            </a:r>
            <a:r>
              <a:rPr lang="en-GB" dirty="0">
                <a:latin typeface="Century Schoolbook" panose="02040604050505020304" pitchFamily="18" charset="0"/>
              </a:rPr>
              <a:t>reduce the amount of (animal) suffering in the world more than it would increase (human) suffering?</a:t>
            </a:r>
          </a:p>
          <a:p>
            <a:pPr lvl="1"/>
            <a:r>
              <a:rPr lang="en-GB" dirty="0">
                <a:latin typeface="Century Schoolbook" panose="02040604050505020304" pitchFamily="18" charset="0"/>
              </a:rPr>
              <a:t>Suffering is wrong, but killing is not (so long as the animal does not live a life of suffering and is killed painlessly)</a:t>
            </a:r>
            <a:endParaRPr lang="en-US" dirty="0">
              <a:latin typeface="Century Schoolbook" panose="02040604050505020304" pitchFamily="18" charset="0"/>
            </a:endParaRPr>
          </a:p>
          <a:p>
            <a:endParaRPr lang="en-GB" dirty="0">
              <a:latin typeface="Century Schoolbook" panose="02040604050505020304" pitchFamily="18" charset="0"/>
            </a:endParaRPr>
          </a:p>
        </p:txBody>
      </p:sp>
      <p:sp>
        <p:nvSpPr>
          <p:cNvPr id="4" name="Title 1">
            <a:extLst>
              <a:ext uri="{FF2B5EF4-FFF2-40B4-BE49-F238E27FC236}">
                <a16:creationId xmlns:a16="http://schemas.microsoft.com/office/drawing/2014/main" id="{8562080F-C2A3-4C63-A3B4-93BCF15209B6}"/>
              </a:ext>
            </a:extLst>
          </p:cNvPr>
          <p:cNvSpPr>
            <a:spLocks noGrp="1"/>
          </p:cNvSpPr>
          <p:nvPr>
            <p:ph type="title"/>
          </p:nvPr>
        </p:nvSpPr>
        <p:spPr>
          <a:xfrm>
            <a:off x="0" y="5003"/>
            <a:ext cx="12192000" cy="1325563"/>
          </a:xfrm>
        </p:spPr>
        <p:txBody>
          <a:bodyPr>
            <a:normAutofit/>
          </a:bodyPr>
          <a:lstStyle/>
          <a:p>
            <a:pPr algn="ctr"/>
            <a:r>
              <a:rPr lang="en-US" sz="3600" u="sng" dirty="0">
                <a:latin typeface="Century Schoolbook" panose="02040604050505020304" pitchFamily="18" charset="0"/>
              </a:rPr>
              <a:t>Utilitarianism &amp; Eating animals</a:t>
            </a:r>
          </a:p>
        </p:txBody>
      </p:sp>
    </p:spTree>
    <p:extLst>
      <p:ext uri="{BB962C8B-B14F-4D97-AF65-F5344CB8AC3E}">
        <p14:creationId xmlns:p14="http://schemas.microsoft.com/office/powerpoint/2010/main" val="37707035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F525B9-4A1E-4106-9A0E-17FDE79BCA4A}"/>
              </a:ext>
            </a:extLst>
          </p:cNvPr>
          <p:cNvSpPr>
            <a:spLocks noGrp="1"/>
          </p:cNvSpPr>
          <p:nvPr>
            <p:ph idx="1"/>
          </p:nvPr>
        </p:nvSpPr>
        <p:spPr>
          <a:xfrm>
            <a:off x="432352" y="1213574"/>
            <a:ext cx="11327295" cy="5478774"/>
          </a:xfrm>
        </p:spPr>
        <p:txBody>
          <a:bodyPr>
            <a:normAutofit fontScale="70000" lnSpcReduction="20000"/>
          </a:bodyPr>
          <a:lstStyle/>
          <a:p>
            <a:r>
              <a:rPr lang="en-US" dirty="0">
                <a:latin typeface="Century Schoolbook" panose="02040604050505020304" pitchFamily="18" charset="0"/>
              </a:rPr>
              <a:t>Act utilitarianism: an action is right if it </a:t>
            </a:r>
            <a:r>
              <a:rPr lang="en-US" dirty="0" err="1">
                <a:latin typeface="Century Schoolbook" panose="02040604050505020304" pitchFamily="18" charset="0"/>
              </a:rPr>
              <a:t>maximises</a:t>
            </a:r>
            <a:r>
              <a:rPr lang="en-US" dirty="0">
                <a:latin typeface="Century Schoolbook" panose="02040604050505020304" pitchFamily="18" charset="0"/>
              </a:rPr>
              <a:t> happiness, and wrong if it does not</a:t>
            </a:r>
            <a:r>
              <a:rPr lang="en-GB" dirty="0">
                <a:latin typeface="Century Schoolbook" panose="02040604050505020304" pitchFamily="18" charset="0"/>
              </a:rPr>
              <a:t> </a:t>
            </a:r>
          </a:p>
          <a:p>
            <a:pPr lvl="1"/>
            <a:r>
              <a:rPr lang="en-US" dirty="0">
                <a:latin typeface="Century Schoolbook" panose="02040604050505020304" pitchFamily="18" charset="0"/>
              </a:rPr>
              <a:t>Therefore, if telling a lie creates more happiness than telling the truth (or keeping silent), then telling a lie is morally right</a:t>
            </a:r>
          </a:p>
          <a:p>
            <a:endParaRPr lang="en-US" dirty="0">
              <a:latin typeface="Century Schoolbook" panose="02040604050505020304" pitchFamily="18" charset="0"/>
            </a:endParaRPr>
          </a:p>
          <a:p>
            <a:r>
              <a:rPr lang="en-US" dirty="0">
                <a:latin typeface="Century Schoolbook" panose="02040604050505020304" pitchFamily="18" charset="0"/>
              </a:rPr>
              <a:t>Mill: consider wider consequences</a:t>
            </a:r>
          </a:p>
          <a:p>
            <a:pPr lvl="1"/>
            <a:r>
              <a:rPr lang="en-US" dirty="0">
                <a:latin typeface="Century Schoolbook" panose="02040604050505020304" pitchFamily="18" charset="0"/>
              </a:rPr>
              <a:t>Being truthful is of great benefit, and society, civilization and virtue only works on the assumption of truthfulness</a:t>
            </a:r>
          </a:p>
          <a:p>
            <a:pPr lvl="1"/>
            <a:r>
              <a:rPr lang="en-US" dirty="0">
                <a:latin typeface="Century Schoolbook" panose="02040604050505020304" pitchFamily="18" charset="0"/>
              </a:rPr>
              <a:t>Hence weakening our own truthfulness or another’s trust is very serious</a:t>
            </a:r>
          </a:p>
          <a:p>
            <a:pPr lvl="1"/>
            <a:r>
              <a:rPr lang="en-US" dirty="0">
                <a:latin typeface="Century Schoolbook" panose="02040604050505020304" pitchFamily="18" charset="0"/>
              </a:rPr>
              <a:t>Therefore, lying for convenience is wrong</a:t>
            </a:r>
          </a:p>
          <a:p>
            <a:pPr lvl="1"/>
            <a:endParaRPr lang="en-US" dirty="0">
              <a:latin typeface="Century Schoolbook" panose="02040604050505020304" pitchFamily="18" charset="0"/>
            </a:endParaRPr>
          </a:p>
          <a:p>
            <a:r>
              <a:rPr lang="en-US" dirty="0">
                <a:latin typeface="Century Schoolbook" panose="02040604050505020304" pitchFamily="18" charset="0"/>
              </a:rPr>
              <a:t>Mill: Lying can be permissible, e.g. when it is the only way to withhold information from someone who intends harm</a:t>
            </a:r>
          </a:p>
          <a:p>
            <a:pPr lvl="1"/>
            <a:r>
              <a:rPr lang="en-US" dirty="0">
                <a:latin typeface="Century Schoolbook" panose="02040604050505020304" pitchFamily="18" charset="0"/>
              </a:rPr>
              <a:t>E.g. Kant’s example of the would-be murderer</a:t>
            </a:r>
          </a:p>
          <a:p>
            <a:pPr lvl="1"/>
            <a:endParaRPr lang="en-US" dirty="0">
              <a:latin typeface="Century Schoolbook" panose="02040604050505020304" pitchFamily="18" charset="0"/>
            </a:endParaRPr>
          </a:p>
          <a:p>
            <a:r>
              <a:rPr lang="en-US" dirty="0">
                <a:latin typeface="Century Schoolbook" panose="02040604050505020304" pitchFamily="18" charset="0"/>
              </a:rPr>
              <a:t>Rule utilitarianism: an action is right if, and only if, it complies with those rules which, if everybody followed them, would lead to the greatest happiness (compared to any other set of rules)</a:t>
            </a:r>
            <a:r>
              <a:rPr lang="en-GB" dirty="0">
                <a:latin typeface="Century Schoolbook" panose="02040604050505020304" pitchFamily="18" charset="0"/>
              </a:rPr>
              <a:t> </a:t>
            </a:r>
          </a:p>
          <a:p>
            <a:pPr lvl="1"/>
            <a:r>
              <a:rPr lang="en-US" dirty="0">
                <a:latin typeface="Century Schoolbook" panose="02040604050505020304" pitchFamily="18" charset="0"/>
              </a:rPr>
              <a:t>‘Never lie’ will not maximize happiness</a:t>
            </a:r>
          </a:p>
          <a:p>
            <a:pPr lvl="1"/>
            <a:r>
              <a:rPr lang="en-US" dirty="0">
                <a:latin typeface="Century Schoolbook" panose="02040604050505020304" pitchFamily="18" charset="0"/>
              </a:rPr>
              <a:t>But it is hard to formalize the best rule</a:t>
            </a:r>
          </a:p>
          <a:p>
            <a:endParaRPr lang="en-GB" dirty="0">
              <a:latin typeface="Century Schoolbook" panose="02040604050505020304" pitchFamily="18" charset="0"/>
            </a:endParaRPr>
          </a:p>
        </p:txBody>
      </p:sp>
      <p:sp>
        <p:nvSpPr>
          <p:cNvPr id="4" name="Title 1">
            <a:extLst>
              <a:ext uri="{FF2B5EF4-FFF2-40B4-BE49-F238E27FC236}">
                <a16:creationId xmlns:a16="http://schemas.microsoft.com/office/drawing/2014/main" id="{8562080F-C2A3-4C63-A3B4-93BCF15209B6}"/>
              </a:ext>
            </a:extLst>
          </p:cNvPr>
          <p:cNvSpPr>
            <a:spLocks noGrp="1"/>
          </p:cNvSpPr>
          <p:nvPr>
            <p:ph type="title"/>
          </p:nvPr>
        </p:nvSpPr>
        <p:spPr>
          <a:xfrm>
            <a:off x="0" y="5003"/>
            <a:ext cx="12192000" cy="1325563"/>
          </a:xfrm>
        </p:spPr>
        <p:txBody>
          <a:bodyPr>
            <a:normAutofit/>
          </a:bodyPr>
          <a:lstStyle/>
          <a:p>
            <a:pPr algn="ctr"/>
            <a:r>
              <a:rPr lang="en-US" sz="3600" u="sng" dirty="0">
                <a:latin typeface="Century Schoolbook" panose="02040604050505020304" pitchFamily="18" charset="0"/>
              </a:rPr>
              <a:t>Utilitarianism &amp; Telling lies</a:t>
            </a:r>
          </a:p>
        </p:txBody>
      </p:sp>
    </p:spTree>
    <p:extLst>
      <p:ext uri="{BB962C8B-B14F-4D97-AF65-F5344CB8AC3E}">
        <p14:creationId xmlns:p14="http://schemas.microsoft.com/office/powerpoint/2010/main" val="1257120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225284"/>
            <a:ext cx="12192000" cy="1325563"/>
          </a:xfrm>
        </p:spPr>
        <p:txBody>
          <a:bodyPr>
            <a:normAutofit/>
          </a:bodyPr>
          <a:lstStyle/>
          <a:p>
            <a:pPr algn="ctr"/>
            <a:r>
              <a:rPr lang="en-US" u="sng" dirty="0">
                <a:latin typeface="Century Schoolbook" panose="02040604050505020304" pitchFamily="18" charset="0"/>
              </a:rPr>
              <a:t>Brief objections and replies</a:t>
            </a:r>
          </a:p>
        </p:txBody>
      </p:sp>
      <p:sp>
        <p:nvSpPr>
          <p:cNvPr id="7" name="Content Placeholder 6"/>
          <p:cNvSpPr>
            <a:spLocks noGrp="1"/>
          </p:cNvSpPr>
          <p:nvPr>
            <p:ph idx="1"/>
          </p:nvPr>
        </p:nvSpPr>
        <p:spPr>
          <a:xfrm>
            <a:off x="200439" y="964232"/>
            <a:ext cx="11791122" cy="5728115"/>
          </a:xfrm>
        </p:spPr>
        <p:txBody>
          <a:bodyPr>
            <a:normAutofit fontScale="77500" lnSpcReduction="20000"/>
          </a:bodyPr>
          <a:lstStyle/>
          <a:p>
            <a:pPr marL="0" indent="0">
              <a:buNone/>
            </a:pPr>
            <a:r>
              <a:rPr lang="en-GB" dirty="0" err="1">
                <a:latin typeface="Century Schoolbook" panose="02040604050505020304" pitchFamily="18" charset="0"/>
              </a:rPr>
              <a:t>Obj</a:t>
            </a:r>
            <a:r>
              <a:rPr lang="en-GB" dirty="0">
                <a:latin typeface="Century Schoolbook" panose="02040604050505020304" pitchFamily="18" charset="0"/>
              </a:rPr>
              <a:t>: ‘Utility’ means what is useful, not what is pleasurable. Utilitarianism therefore ignores the value of pleasure. </a:t>
            </a:r>
          </a:p>
          <a:p>
            <a:pPr marL="457200" lvl="1" indent="0">
              <a:buNone/>
            </a:pPr>
            <a:r>
              <a:rPr lang="en-GB" dirty="0">
                <a:latin typeface="Century Schoolbook" panose="02040604050505020304" pitchFamily="18" charset="0"/>
              </a:rPr>
              <a:t>Reply: Obviously a misunderstanding: ‘actions are right in proportion as they tend to promote happiness’ and ‘pleasure, and freedom from pain, are the only things desirable as ends’</a:t>
            </a:r>
          </a:p>
          <a:p>
            <a:pPr marL="457200" lvl="1" indent="0">
              <a:buNone/>
            </a:pPr>
            <a:endParaRPr lang="en-GB" dirty="0">
              <a:latin typeface="Century Schoolbook" panose="02040604050505020304" pitchFamily="18" charset="0"/>
            </a:endParaRPr>
          </a:p>
          <a:p>
            <a:pPr marL="0" indent="0">
              <a:buNone/>
            </a:pPr>
            <a:r>
              <a:rPr lang="en-US" dirty="0">
                <a:latin typeface="Century Schoolbook" panose="02040604050505020304" pitchFamily="18" charset="0"/>
              </a:rPr>
              <a:t>Obj: We don’t need happiness</a:t>
            </a:r>
          </a:p>
          <a:p>
            <a:pPr marL="457200" lvl="1" indent="0">
              <a:buNone/>
            </a:pPr>
            <a:r>
              <a:rPr lang="en-US" dirty="0">
                <a:latin typeface="Century Schoolbook" panose="02040604050505020304" pitchFamily="18" charset="0"/>
              </a:rPr>
              <a:t>Reply: Noble people have sacrificed their happiness for the happiness of others</a:t>
            </a:r>
          </a:p>
          <a:p>
            <a:pPr marL="0" indent="0">
              <a:buNone/>
            </a:pPr>
            <a:endParaRPr lang="en-US" dirty="0">
              <a:latin typeface="Century Schoolbook" panose="02040604050505020304" pitchFamily="18" charset="0"/>
            </a:endParaRPr>
          </a:p>
          <a:p>
            <a:pPr marL="0" indent="0">
              <a:buNone/>
            </a:pPr>
            <a:r>
              <a:rPr lang="en-US" dirty="0">
                <a:latin typeface="Century Schoolbook" panose="02040604050505020304" pitchFamily="18" charset="0"/>
              </a:rPr>
              <a:t>Obj: Not only my happiness counts</a:t>
            </a:r>
          </a:p>
          <a:p>
            <a:pPr marL="457200" lvl="1" indent="0">
              <a:buNone/>
            </a:pPr>
            <a:r>
              <a:rPr lang="en-US" dirty="0">
                <a:latin typeface="Century Schoolbook" panose="02040604050505020304" pitchFamily="18" charset="0"/>
              </a:rPr>
              <a:t>Reply: That’s right! Utilitarianism doesn’t say an act is right if it makes you happy, but if it creates the greatest happiness for the greatest number of people</a:t>
            </a:r>
          </a:p>
          <a:p>
            <a:pPr marL="457200" lvl="1" indent="0">
              <a:buNone/>
            </a:pPr>
            <a:endParaRPr lang="en-US" dirty="0">
              <a:latin typeface="Century Schoolbook" panose="02040604050505020304" pitchFamily="18" charset="0"/>
            </a:endParaRPr>
          </a:p>
          <a:p>
            <a:pPr marL="0" indent="0">
              <a:buNone/>
            </a:pPr>
            <a:r>
              <a:rPr lang="en-US" dirty="0">
                <a:latin typeface="Century Schoolbook" panose="02040604050505020304" pitchFamily="18" charset="0"/>
              </a:rPr>
              <a:t>Obj: Utilitarianism conflicts with religious teaching</a:t>
            </a:r>
          </a:p>
          <a:p>
            <a:pPr marL="457200" lvl="1" indent="0">
              <a:buNone/>
            </a:pPr>
            <a:r>
              <a:rPr lang="en-US" dirty="0">
                <a:latin typeface="Century Schoolbook" panose="02040604050505020304" pitchFamily="18" charset="0"/>
              </a:rPr>
              <a:t>Reply: No, it is compatible.</a:t>
            </a:r>
          </a:p>
          <a:p>
            <a:pPr marL="0" indent="0">
              <a:buNone/>
            </a:pPr>
            <a:endParaRPr lang="en-US" dirty="0">
              <a:latin typeface="Century Schoolbook" panose="02040604050505020304" pitchFamily="18" charset="0"/>
            </a:endParaRPr>
          </a:p>
          <a:p>
            <a:pPr marL="0" indent="0">
              <a:buNone/>
            </a:pPr>
            <a:r>
              <a:rPr lang="en-US" dirty="0">
                <a:latin typeface="Century Schoolbook" panose="02040604050505020304" pitchFamily="18" charset="0"/>
              </a:rPr>
              <a:t>Obj: Because it doesn’t respect moral principles, utilitarianism will encourage people to behave immorally</a:t>
            </a:r>
          </a:p>
          <a:p>
            <a:pPr lvl="1"/>
            <a:r>
              <a:rPr lang="en-US" dirty="0">
                <a:latin typeface="Century Schoolbook" panose="02040604050505020304" pitchFamily="18" charset="0"/>
              </a:rPr>
              <a:t>Not necessarily. It condemns any action that promotes short-term gain over long-term happiness.</a:t>
            </a:r>
          </a:p>
          <a:p>
            <a:pPr marL="457200" lvl="1" indent="0">
              <a:buNone/>
            </a:pPr>
            <a:endParaRPr lang="en-US" dirty="0">
              <a:latin typeface="Century Schoolbook" panose="02040604050505020304" pitchFamily="18" charset="0"/>
            </a:endParaRPr>
          </a:p>
          <a:p>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003"/>
            <a:ext cx="12192001" cy="1325563"/>
          </a:xfrm>
        </p:spPr>
        <p:txBody>
          <a:bodyPr/>
          <a:lstStyle/>
          <a:p>
            <a:pPr algn="ctr"/>
            <a:r>
              <a:rPr lang="en-US" u="sng" dirty="0">
                <a:latin typeface="Century Schoolbook" panose="02040604050505020304" pitchFamily="18" charset="0"/>
              </a:rPr>
              <a:t>What is happiness? Bentham vs. Mill</a:t>
            </a:r>
          </a:p>
        </p:txBody>
      </p:sp>
      <p:sp>
        <p:nvSpPr>
          <p:cNvPr id="3" name="Content Placeholder 2"/>
          <p:cNvSpPr>
            <a:spLocks noGrp="1"/>
          </p:cNvSpPr>
          <p:nvPr>
            <p:ph idx="1"/>
          </p:nvPr>
        </p:nvSpPr>
        <p:spPr>
          <a:xfrm>
            <a:off x="173933" y="1244152"/>
            <a:ext cx="11844131" cy="5608845"/>
          </a:xfrm>
        </p:spPr>
        <p:txBody>
          <a:bodyPr>
            <a:normAutofit fontScale="77500" lnSpcReduction="20000"/>
          </a:bodyPr>
          <a:lstStyle/>
          <a:p>
            <a:r>
              <a:rPr lang="en-GB" dirty="0">
                <a:latin typeface="Century Schoolbook" panose="02040604050505020304" pitchFamily="18" charset="0"/>
              </a:rPr>
              <a:t>Bentham AND Mill: happiness = pleasure and the absence of pain</a:t>
            </a:r>
          </a:p>
          <a:p>
            <a:endParaRPr lang="en-GB" dirty="0">
              <a:latin typeface="Century Schoolbook" panose="02040604050505020304" pitchFamily="18" charset="0"/>
            </a:endParaRPr>
          </a:p>
          <a:p>
            <a:r>
              <a:rPr lang="en-US" dirty="0">
                <a:latin typeface="Century Schoolbook" panose="02040604050505020304" pitchFamily="18" charset="0"/>
              </a:rPr>
              <a:t>Mill: Happiness is not continuous pleasurable excitement: </a:t>
            </a:r>
          </a:p>
          <a:p>
            <a:pPr lvl="1"/>
            <a:r>
              <a:rPr lang="en-GB" sz="1800" i="1" dirty="0">
                <a:latin typeface="Century Schoolbook" panose="02040604050505020304" pitchFamily="18" charset="0"/>
              </a:rPr>
              <a:t>‘but moments of such, in an existence made up of few and transitory pains, many and various pleasures, with a decided predominance of the active over the passive, and having as the foundation of the whole, not to expect more from life that it is capable of bestowing’</a:t>
            </a:r>
          </a:p>
          <a:p>
            <a:endParaRPr lang="en-GB" i="1" dirty="0">
              <a:latin typeface="Century Schoolbook" panose="02040604050505020304" pitchFamily="18" charset="0"/>
            </a:endParaRPr>
          </a:p>
          <a:p>
            <a:r>
              <a:rPr lang="en-US" dirty="0">
                <a:latin typeface="Century Schoolbook" panose="02040604050505020304" pitchFamily="18" charset="0"/>
              </a:rPr>
              <a:t>Bentham claims all pleasures are of equal worth; Mill disagrees:</a:t>
            </a:r>
          </a:p>
          <a:p>
            <a:pPr lvl="1"/>
            <a:r>
              <a:rPr lang="en-GB" i="1" dirty="0">
                <a:latin typeface="Century Schoolbook" panose="02040604050505020304" pitchFamily="18" charset="0"/>
              </a:rPr>
              <a:t>‘If he thought at all of any of the deeper feelings of human nature, it was but as idiosyncrasies of taste’</a:t>
            </a:r>
          </a:p>
          <a:p>
            <a:pPr lvl="1"/>
            <a:r>
              <a:rPr lang="en-GB" i="1" dirty="0">
                <a:latin typeface="Century Schoolbook" panose="02040604050505020304" pitchFamily="18" charset="0"/>
              </a:rPr>
              <a:t>‘quantity of pleasure being equal, push-pin </a:t>
            </a:r>
            <a:r>
              <a:rPr lang="en-GB" dirty="0">
                <a:latin typeface="Century Schoolbook" panose="02040604050505020304" pitchFamily="18" charset="0"/>
              </a:rPr>
              <a:t>[a child’s game] </a:t>
            </a:r>
            <a:r>
              <a:rPr lang="en-GB" i="1" dirty="0">
                <a:latin typeface="Century Schoolbook" panose="02040604050505020304" pitchFamily="18" charset="0"/>
              </a:rPr>
              <a:t>is as good as poetry’</a:t>
            </a:r>
          </a:p>
          <a:p>
            <a:endParaRPr lang="en-GB" i="1" dirty="0">
              <a:latin typeface="Century Schoolbook" panose="02040604050505020304" pitchFamily="18" charset="0"/>
            </a:endParaRPr>
          </a:p>
          <a:p>
            <a:r>
              <a:rPr lang="en-GB" dirty="0">
                <a:latin typeface="Century Schoolbook" panose="02040604050505020304" pitchFamily="18" charset="0"/>
              </a:rPr>
              <a:t>As a result, Mill introduces the idea of higher and lower pleasures:</a:t>
            </a:r>
          </a:p>
          <a:p>
            <a:endParaRPr lang="en-GB" dirty="0">
              <a:latin typeface="Century Schoolbook" panose="02040604050505020304" pitchFamily="18" charset="0"/>
            </a:endParaRPr>
          </a:p>
          <a:p>
            <a:r>
              <a:rPr lang="en-GB" dirty="0">
                <a:latin typeface="Century Schoolbook" panose="02040604050505020304" pitchFamily="18" charset="0"/>
              </a:rPr>
              <a:t>The test: if people who are ‘competently acquainted’ with two types of pleasure prefers one type to the other, then the type that they prefer is more valuable (higher)</a:t>
            </a:r>
          </a:p>
          <a:p>
            <a:pPr lvl="1"/>
            <a:r>
              <a:rPr lang="en-GB" dirty="0">
                <a:latin typeface="Century Schoolbook" panose="02040604050505020304" pitchFamily="18" charset="0"/>
              </a:rPr>
              <a:t>Even if they gain less pleasure</a:t>
            </a:r>
          </a:p>
          <a:p>
            <a:pPr lvl="1"/>
            <a:r>
              <a:rPr lang="en-GB" dirty="0">
                <a:latin typeface="Century Schoolbook" panose="02040604050505020304" pitchFamily="18" charset="0"/>
              </a:rPr>
              <a:t>Even if the pleasure they choose brings more pain with it</a:t>
            </a:r>
          </a:p>
          <a:p>
            <a:endParaRPr lang="en-GB" i="1"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Higher pleasures</a:t>
            </a:r>
          </a:p>
        </p:txBody>
      </p:sp>
      <p:sp>
        <p:nvSpPr>
          <p:cNvPr id="3" name="Content Placeholder 2"/>
          <p:cNvSpPr>
            <a:spLocks noGrp="1"/>
          </p:cNvSpPr>
          <p:nvPr>
            <p:ph idx="1"/>
          </p:nvPr>
        </p:nvSpPr>
        <p:spPr>
          <a:xfrm>
            <a:off x="281609" y="1149765"/>
            <a:ext cx="11645348" cy="5489574"/>
          </a:xfrm>
        </p:spPr>
        <p:txBody>
          <a:bodyPr>
            <a:normAutofit fontScale="77500" lnSpcReduction="20000"/>
          </a:bodyPr>
          <a:lstStyle/>
          <a:p>
            <a:r>
              <a:rPr lang="en-GB" dirty="0">
                <a:latin typeface="Century Schoolbook" panose="02040604050505020304" pitchFamily="18" charset="0"/>
              </a:rPr>
              <a:t>The test: if people who are ‘competently acquainted’ with two types of pleasure prefers one type to the other, then the type that they prefer is more valuable (higher)</a:t>
            </a:r>
          </a:p>
          <a:p>
            <a:pPr lvl="1"/>
            <a:r>
              <a:rPr lang="en-GB" dirty="0">
                <a:latin typeface="Century Schoolbook" panose="02040604050505020304" pitchFamily="18" charset="0"/>
              </a:rPr>
              <a:t>Even if they gain less pleasure</a:t>
            </a:r>
          </a:p>
          <a:p>
            <a:pPr lvl="1"/>
            <a:r>
              <a:rPr lang="en-GB" dirty="0">
                <a:latin typeface="Century Schoolbook" panose="02040604050505020304" pitchFamily="18" charset="0"/>
              </a:rPr>
              <a:t>Even if the pleasure they choose brings more pain with it</a:t>
            </a:r>
          </a:p>
          <a:p>
            <a:pPr marL="0" indent="0">
              <a:buNone/>
            </a:pPr>
            <a:endParaRPr lang="en-US" dirty="0">
              <a:latin typeface="Century Schoolbook" panose="02040604050505020304" pitchFamily="18" charset="0"/>
            </a:endParaRPr>
          </a:p>
          <a:p>
            <a:r>
              <a:rPr lang="en-US" dirty="0">
                <a:latin typeface="Century Schoolbook" panose="02040604050505020304" pitchFamily="18" charset="0"/>
              </a:rPr>
              <a:t>Mill: </a:t>
            </a:r>
            <a:r>
              <a:rPr lang="en-US" dirty="0" err="1">
                <a:latin typeface="Century Schoolbook" panose="02040604050505020304" pitchFamily="18" charset="0"/>
              </a:rPr>
              <a:t>Peopl</a:t>
            </a:r>
            <a:r>
              <a:rPr lang="en-GB" dirty="0">
                <a:latin typeface="Century Schoolbook" panose="02040604050505020304" pitchFamily="18" charset="0"/>
              </a:rPr>
              <a:t>e will prefer the pleasures of </a:t>
            </a:r>
            <a:r>
              <a:rPr lang="en-GB" i="1" dirty="0">
                <a:latin typeface="Century Schoolbook" panose="02040604050505020304" pitchFamily="18" charset="0"/>
              </a:rPr>
              <a:t>thought, feeling, and imagination</a:t>
            </a:r>
            <a:r>
              <a:rPr lang="en-GB" dirty="0">
                <a:latin typeface="Century Schoolbook" panose="02040604050505020304" pitchFamily="18" charset="0"/>
              </a:rPr>
              <a:t> to pleasures of the body and the senses</a:t>
            </a:r>
          </a:p>
          <a:p>
            <a:pPr lvl="1"/>
            <a:r>
              <a:rPr lang="en-GB" sz="2200" dirty="0">
                <a:latin typeface="Century Schoolbook" panose="02040604050505020304" pitchFamily="18" charset="0"/>
              </a:rPr>
              <a:t>Even though these capacities bring new kinds of pain</a:t>
            </a:r>
          </a:p>
          <a:p>
            <a:pPr lvl="1"/>
            <a:r>
              <a:rPr lang="en-GB" sz="2200" i="1" dirty="0">
                <a:latin typeface="Century Schoolbook" panose="02040604050505020304" pitchFamily="18" charset="0"/>
              </a:rPr>
              <a:t>‘It is better to be a human being dissatisfied than a pig satisfied’</a:t>
            </a:r>
          </a:p>
          <a:p>
            <a:pPr lvl="1"/>
            <a:endParaRPr lang="en-GB" sz="2200" i="1" dirty="0">
              <a:latin typeface="Century Schoolbook" panose="02040604050505020304" pitchFamily="18" charset="0"/>
            </a:endParaRPr>
          </a:p>
          <a:p>
            <a:r>
              <a:rPr lang="en-GB" dirty="0">
                <a:latin typeface="Century Schoolbook" panose="02040604050505020304" pitchFamily="18" charset="0"/>
              </a:rPr>
              <a:t>Objection: People do not reliably pursue the ‘higher’ pleasures of thought, feeling and imagination</a:t>
            </a:r>
          </a:p>
          <a:p>
            <a:endParaRPr lang="en-GB" dirty="0">
              <a:latin typeface="Century Schoolbook" panose="02040604050505020304" pitchFamily="18" charset="0"/>
            </a:endParaRPr>
          </a:p>
          <a:p>
            <a:r>
              <a:rPr lang="en-GB" dirty="0">
                <a:latin typeface="Century Schoolbook" panose="02040604050505020304" pitchFamily="18" charset="0"/>
              </a:rPr>
              <a:t>Reply:</a:t>
            </a:r>
          </a:p>
          <a:p>
            <a:pPr lvl="1"/>
            <a:r>
              <a:rPr lang="en-GB" dirty="0">
                <a:latin typeface="Century Schoolbook" panose="02040604050505020304" pitchFamily="18" charset="0"/>
              </a:rPr>
              <a:t>Choosing ≠ valuing, e.g. weakness of will</a:t>
            </a:r>
          </a:p>
          <a:p>
            <a:pPr lvl="1"/>
            <a:r>
              <a:rPr lang="en-GB" dirty="0">
                <a:latin typeface="Century Schoolbook" panose="02040604050505020304" pitchFamily="18" charset="0"/>
              </a:rPr>
              <a:t>Opportunity to choose higher pleasures may be absent</a:t>
            </a:r>
          </a:p>
          <a:p>
            <a:pPr lvl="1"/>
            <a:r>
              <a:rPr lang="en-GB" dirty="0">
                <a:latin typeface="Century Schoolbook" panose="02040604050505020304" pitchFamily="18" charset="0"/>
              </a:rPr>
              <a:t>The test requires us to consider the choices only of those who are ‘competently acquainted’ with both types of pleasure</a:t>
            </a:r>
            <a:endParaRPr lang="en-US" dirty="0">
              <a:latin typeface="Century Schoolbook" panose="02040604050505020304" pitchFamily="18" charset="0"/>
            </a:endParaRPr>
          </a:p>
          <a:p>
            <a:endParaRPr lang="en-GB" sz="2600" i="1"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851" y="1147312"/>
            <a:ext cx="11420061" cy="5604669"/>
          </a:xfrm>
        </p:spPr>
        <p:txBody>
          <a:bodyPr>
            <a:normAutofit fontScale="85000" lnSpcReduction="20000"/>
          </a:bodyPr>
          <a:lstStyle/>
          <a:p>
            <a:r>
              <a:rPr lang="en-US" dirty="0">
                <a:latin typeface="Century Schoolbook" panose="02040604050505020304" pitchFamily="18" charset="0"/>
              </a:rPr>
              <a:t>Bentham could respond to Mill to say that ‘higher’ pleasures aren’t ‘higher’, but simply more likely to produce more pleasure and fewer pains in the long run</a:t>
            </a:r>
          </a:p>
          <a:p>
            <a:pPr marL="0" indent="0">
              <a:buNone/>
            </a:pPr>
            <a:endParaRPr lang="en-US" dirty="0">
              <a:latin typeface="Century Schoolbook" panose="02040604050505020304" pitchFamily="18" charset="0"/>
            </a:endParaRPr>
          </a:p>
          <a:p>
            <a:r>
              <a:rPr lang="en-US" dirty="0">
                <a:latin typeface="Century Schoolbook" panose="02040604050505020304" pitchFamily="18" charset="0"/>
              </a:rPr>
              <a:t>Smart rejects this: we prefer some pleasures over others</a:t>
            </a:r>
          </a:p>
          <a:p>
            <a:pPr marL="0" indent="0">
              <a:buNone/>
            </a:pPr>
            <a:endParaRPr lang="en-US" dirty="0">
              <a:latin typeface="Century Schoolbook" panose="02040604050505020304" pitchFamily="18" charset="0"/>
            </a:endParaRPr>
          </a:p>
          <a:p>
            <a:pPr lvl="1"/>
            <a:r>
              <a:rPr lang="en-US" dirty="0">
                <a:latin typeface="Century Schoolbook" panose="02040604050505020304" pitchFamily="18" charset="0"/>
              </a:rPr>
              <a:t>Suppose someone stimulates the pleasure centre of their brain using electrodes – would they lead a good life is this is </a:t>
            </a:r>
            <a:r>
              <a:rPr lang="en-US" i="1" dirty="0">
                <a:latin typeface="Century Schoolbook" panose="02040604050505020304" pitchFamily="18" charset="0"/>
              </a:rPr>
              <a:t>all</a:t>
            </a:r>
            <a:r>
              <a:rPr lang="en-US" dirty="0">
                <a:latin typeface="Century Schoolbook" panose="02040604050505020304" pitchFamily="18" charset="0"/>
              </a:rPr>
              <a:t> they liked to do?</a:t>
            </a:r>
          </a:p>
          <a:p>
            <a:pPr lvl="1"/>
            <a:endParaRPr lang="en-US" dirty="0">
              <a:latin typeface="Century Schoolbook" panose="02040604050505020304" pitchFamily="18" charset="0"/>
            </a:endParaRPr>
          </a:p>
          <a:p>
            <a:pPr lvl="1"/>
            <a:r>
              <a:rPr lang="en-US" dirty="0">
                <a:latin typeface="Century Schoolbook" panose="02040604050505020304" pitchFamily="18" charset="0"/>
              </a:rPr>
              <a:t>The electrode operator may be ‘contented’ but is not ‘happy’</a:t>
            </a:r>
          </a:p>
          <a:p>
            <a:endParaRPr lang="en-US" dirty="0">
              <a:latin typeface="Century Schoolbook" panose="02040604050505020304" pitchFamily="18" charset="0"/>
            </a:endParaRPr>
          </a:p>
          <a:p>
            <a:r>
              <a:rPr lang="en-US" dirty="0">
                <a:latin typeface="Century Schoolbook" panose="02040604050505020304" pitchFamily="18" charset="0"/>
              </a:rPr>
              <a:t>But, Smart argues that Mill is wrong to think that ‘higher’ v. ‘lower’ pleasures is about quality</a:t>
            </a:r>
          </a:p>
          <a:p>
            <a:endParaRPr lang="en-US" dirty="0">
              <a:latin typeface="Century Schoolbook" panose="02040604050505020304" pitchFamily="18" charset="0"/>
            </a:endParaRPr>
          </a:p>
          <a:p>
            <a:pPr lvl="1"/>
            <a:r>
              <a:rPr lang="en-US" dirty="0">
                <a:latin typeface="Century Schoolbook" panose="02040604050505020304" pitchFamily="18" charset="0"/>
              </a:rPr>
              <a:t>It is about our attitude to the pleasure, whether we approve of it</a:t>
            </a:r>
          </a:p>
          <a:p>
            <a:pPr lvl="1"/>
            <a:endParaRPr lang="en-US" dirty="0">
              <a:latin typeface="Century Schoolbook" panose="02040604050505020304" pitchFamily="18" charset="0"/>
            </a:endParaRPr>
          </a:p>
          <a:p>
            <a:pPr lvl="1"/>
            <a:r>
              <a:rPr lang="en-US" dirty="0">
                <a:latin typeface="Century Schoolbook" panose="02040604050505020304" pitchFamily="18" charset="0"/>
              </a:rPr>
              <a:t>Happiness is pleasure that we approve of</a:t>
            </a:r>
          </a:p>
        </p:txBody>
      </p:sp>
      <p:sp>
        <p:nvSpPr>
          <p:cNvPr id="7" name="Title 1">
            <a:extLst>
              <a:ext uri="{FF2B5EF4-FFF2-40B4-BE49-F238E27FC236}">
                <a16:creationId xmlns:a16="http://schemas.microsoft.com/office/drawing/2014/main" id="{208AB05E-70D3-49CF-84DC-6E366ADF8A4A}"/>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Higher pleasures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01148"/>
          </a:xfrm>
        </p:spPr>
        <p:txBody>
          <a:bodyPr/>
          <a:lstStyle/>
          <a:p>
            <a:pPr algn="ctr"/>
            <a:r>
              <a:rPr lang="en-US" u="sng" dirty="0">
                <a:latin typeface="Century Schoolbook" panose="02040604050505020304" pitchFamily="18" charset="0"/>
              </a:rPr>
              <a:t>Mill’s proof of utilitarianism</a:t>
            </a:r>
          </a:p>
        </p:txBody>
      </p:sp>
      <p:sp>
        <p:nvSpPr>
          <p:cNvPr id="3" name="Content Placeholder 2"/>
          <p:cNvSpPr>
            <a:spLocks noGrp="1"/>
          </p:cNvSpPr>
          <p:nvPr>
            <p:ph idx="1"/>
          </p:nvPr>
        </p:nvSpPr>
        <p:spPr>
          <a:xfrm>
            <a:off x="187186" y="450575"/>
            <a:ext cx="11817627" cy="6407424"/>
          </a:xfrm>
        </p:spPr>
        <p:txBody>
          <a:bodyPr>
            <a:noAutofit/>
          </a:bodyPr>
          <a:lstStyle/>
          <a:p>
            <a:pPr lvl="1"/>
            <a:endParaRPr lang="en-US" dirty="0">
              <a:latin typeface="Century Schoolbook" panose="02040604050505020304" pitchFamily="18" charset="0"/>
            </a:endParaRPr>
          </a:p>
          <a:p>
            <a:pPr marL="0" indent="0">
              <a:buNone/>
            </a:pPr>
            <a:r>
              <a:rPr lang="en-US" u="sng" dirty="0">
                <a:latin typeface="Century Schoolbook" panose="02040604050505020304" pitchFamily="18" charset="0"/>
              </a:rPr>
              <a:t>Stage 1: happiness is good</a:t>
            </a:r>
          </a:p>
          <a:p>
            <a:pPr lvl="1"/>
            <a:endParaRPr lang="en-US" dirty="0">
              <a:latin typeface="Century Schoolbook" panose="02040604050505020304" pitchFamily="18" charset="0"/>
            </a:endParaRPr>
          </a:p>
          <a:p>
            <a:pPr marL="457200" lvl="1" indent="0">
              <a:buNone/>
            </a:pPr>
            <a:r>
              <a:rPr lang="en-US" dirty="0">
                <a:latin typeface="Century Schoolbook" panose="02040604050505020304" pitchFamily="18" charset="0"/>
              </a:rPr>
              <a:t>P1: Good = desirable</a:t>
            </a:r>
          </a:p>
          <a:p>
            <a:pPr lvl="1"/>
            <a:endParaRPr lang="en-US" dirty="0">
              <a:latin typeface="Century Schoolbook" panose="02040604050505020304" pitchFamily="18" charset="0"/>
            </a:endParaRPr>
          </a:p>
          <a:p>
            <a:pPr marL="457200" lvl="1" indent="0">
              <a:buNone/>
            </a:pPr>
            <a:r>
              <a:rPr lang="en-US" dirty="0">
                <a:latin typeface="Century Schoolbook" panose="02040604050505020304" pitchFamily="18" charset="0"/>
              </a:rPr>
              <a:t>P2: The best evidence for what is desirable is that which is desired</a:t>
            </a:r>
          </a:p>
          <a:p>
            <a:pPr lvl="2"/>
            <a:r>
              <a:rPr lang="en-GB" sz="1800" i="1" dirty="0">
                <a:latin typeface="Century Schoolbook" panose="02040604050505020304" pitchFamily="18" charset="0"/>
              </a:rPr>
              <a:t>‘The only proof capable of being given that an object is visible is that people actually see it… In like manner…the sole evidence…that something is desirable is that people do actually desire it….’ </a:t>
            </a:r>
          </a:p>
          <a:p>
            <a:pPr lvl="1"/>
            <a:endParaRPr lang="en-US" dirty="0">
              <a:latin typeface="Century Schoolbook" panose="02040604050505020304" pitchFamily="18" charset="0"/>
            </a:endParaRPr>
          </a:p>
          <a:p>
            <a:pPr marL="457200" lvl="1" indent="0">
              <a:buNone/>
            </a:pPr>
            <a:r>
              <a:rPr lang="en-US" dirty="0">
                <a:latin typeface="Century Schoolbook" panose="02040604050505020304" pitchFamily="18" charset="0"/>
              </a:rPr>
              <a:t>P3: People desire happiness</a:t>
            </a:r>
          </a:p>
          <a:p>
            <a:pPr lvl="1"/>
            <a:endParaRPr lang="en-US" dirty="0">
              <a:latin typeface="Century Schoolbook" panose="02040604050505020304" pitchFamily="18" charset="0"/>
            </a:endParaRPr>
          </a:p>
          <a:p>
            <a:pPr marL="457200" lvl="1" indent="0">
              <a:buNone/>
            </a:pPr>
            <a:r>
              <a:rPr lang="en-US" dirty="0">
                <a:latin typeface="Century Schoolbook" panose="02040604050505020304" pitchFamily="18" charset="0"/>
              </a:rPr>
              <a:t>C: Therefore, good = happiness</a:t>
            </a:r>
          </a:p>
          <a:p>
            <a:pPr lvl="2"/>
            <a:r>
              <a:rPr lang="en-GB" sz="1800" dirty="0">
                <a:latin typeface="Century Schoolbook" panose="02040604050505020304" pitchFamily="18" charset="0"/>
              </a:rPr>
              <a:t>Each person takes their own happiness to be good, so adding each person’s happiness together – the general happiness – is good for people in general</a:t>
            </a:r>
          </a:p>
          <a:p>
            <a:pPr lvl="3"/>
            <a:r>
              <a:rPr lang="en-GB" sz="1600" i="1" dirty="0">
                <a:latin typeface="Century Schoolbook" panose="02040604050505020304" pitchFamily="18" charset="0"/>
              </a:rPr>
              <a:t>‘No reason can be given why the general happiness is desirable, except that each person…desires his own happiness. This, however, being a fact, we have not only all the proof the case admits of, but all which it is possible to require, that happiness is a good: that each person’s happiness is a good to that person, and the general happiness, therefore, a good to the aggregate of all persons…’</a:t>
            </a:r>
          </a:p>
          <a:p>
            <a:pPr marL="457200" lvl="1" indent="0">
              <a:buNone/>
            </a:pPr>
            <a:endParaRPr lang="en-GB" dirty="0">
              <a:latin typeface="Century Schoolbook" panose="02040604050505020304" pitchFamily="18" charset="0"/>
            </a:endParaRPr>
          </a:p>
          <a:p>
            <a:pPr marL="457200" lvl="1" indent="0">
              <a:buNone/>
            </a:pP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616" y="901149"/>
            <a:ext cx="11473071" cy="5604669"/>
          </a:xfrm>
        </p:spPr>
        <p:txBody>
          <a:bodyPr>
            <a:normAutofit fontScale="92500" lnSpcReduction="20000"/>
          </a:bodyPr>
          <a:lstStyle/>
          <a:p>
            <a:pPr marL="0" indent="0">
              <a:buNone/>
            </a:pPr>
            <a:r>
              <a:rPr lang="en-US" u="sng" dirty="0">
                <a:latin typeface="Century Schoolbook" panose="02040604050505020304" pitchFamily="18" charset="0"/>
              </a:rPr>
              <a:t>Objection: Fallacy of equivocation?</a:t>
            </a:r>
            <a:endParaRPr lang="en-GB" dirty="0">
              <a:latin typeface="Century Schoolbook" panose="02040604050505020304" pitchFamily="18" charset="0"/>
            </a:endParaRPr>
          </a:p>
          <a:p>
            <a:endParaRPr lang="en-GB" dirty="0">
              <a:latin typeface="Century Schoolbook" panose="02040604050505020304" pitchFamily="18" charset="0"/>
            </a:endParaRPr>
          </a:p>
          <a:p>
            <a:r>
              <a:rPr lang="en-GB" dirty="0">
                <a:latin typeface="Century Schoolbook" panose="02040604050505020304" pitchFamily="18" charset="0"/>
              </a:rPr>
              <a:t>The </a:t>
            </a:r>
            <a:r>
              <a:rPr lang="en-GB" b="1" dirty="0">
                <a:latin typeface="Century Schoolbook" panose="02040604050505020304" pitchFamily="18" charset="0"/>
              </a:rPr>
              <a:t>fallacy of equivocation</a:t>
            </a:r>
            <a:r>
              <a:rPr lang="en-GB" dirty="0">
                <a:latin typeface="Century Schoolbook" panose="02040604050505020304" pitchFamily="18" charset="0"/>
              </a:rPr>
              <a:t> occurs when a key term or phrase in an argument is used in an ambiguous way, with one meaning in one portion of the argument and then another meaning in another portion of the argument. </a:t>
            </a:r>
          </a:p>
          <a:p>
            <a:endParaRPr lang="en-US" dirty="0">
              <a:latin typeface="Century Schoolbook" panose="02040604050505020304" pitchFamily="18" charset="0"/>
            </a:endParaRPr>
          </a:p>
          <a:p>
            <a:r>
              <a:rPr lang="en-US" dirty="0">
                <a:latin typeface="Century Schoolbook" panose="02040604050505020304" pitchFamily="18" charset="0"/>
              </a:rPr>
              <a:t>Moore: Mill equivocates on what ‘desirable’ means</a:t>
            </a:r>
          </a:p>
          <a:p>
            <a:pPr lvl="1"/>
            <a:r>
              <a:rPr lang="en-US" dirty="0">
                <a:latin typeface="Century Schoolbook" panose="02040604050505020304" pitchFamily="18" charset="0"/>
              </a:rPr>
              <a:t>Moore claims that the word desirable means something different in P1 to what it means in P2</a:t>
            </a:r>
          </a:p>
          <a:p>
            <a:pPr lvl="2"/>
            <a:r>
              <a:rPr lang="en-US" dirty="0">
                <a:latin typeface="Century Schoolbook" panose="02040604050505020304" pitchFamily="18" charset="0"/>
              </a:rPr>
              <a:t>P1: </a:t>
            </a:r>
            <a:r>
              <a:rPr lang="en-US" b="1" dirty="0">
                <a:latin typeface="Century Schoolbook" panose="02040604050505020304" pitchFamily="18" charset="0"/>
              </a:rPr>
              <a:t>Worthy</a:t>
            </a:r>
            <a:r>
              <a:rPr lang="en-US" dirty="0">
                <a:latin typeface="Century Schoolbook" panose="02040604050505020304" pitchFamily="18" charset="0"/>
              </a:rPr>
              <a:t> of being desired (good)</a:t>
            </a:r>
          </a:p>
          <a:p>
            <a:pPr lvl="2"/>
            <a:r>
              <a:rPr lang="en-US" dirty="0">
                <a:latin typeface="Century Schoolbook" panose="02040604050505020304" pitchFamily="18" charset="0"/>
              </a:rPr>
              <a:t>P2: </a:t>
            </a:r>
            <a:r>
              <a:rPr lang="en-US" b="1" dirty="0">
                <a:latin typeface="Century Schoolbook" panose="02040604050505020304" pitchFamily="18" charset="0"/>
              </a:rPr>
              <a:t>Capable</a:t>
            </a:r>
            <a:r>
              <a:rPr lang="en-US" dirty="0">
                <a:latin typeface="Century Schoolbook" panose="02040604050505020304" pitchFamily="18" charset="0"/>
              </a:rPr>
              <a:t> of being desired (what people desire)</a:t>
            </a:r>
          </a:p>
          <a:p>
            <a:endParaRPr lang="en-US" dirty="0">
              <a:latin typeface="Century Schoolbook" panose="02040604050505020304" pitchFamily="18" charset="0"/>
            </a:endParaRPr>
          </a:p>
          <a:p>
            <a:r>
              <a:rPr lang="en-US" b="1" dirty="0">
                <a:latin typeface="Century Schoolbook" panose="02040604050505020304" pitchFamily="18" charset="0"/>
              </a:rPr>
              <a:t>Reply:</a:t>
            </a:r>
            <a:r>
              <a:rPr lang="en-US" dirty="0">
                <a:latin typeface="Century Schoolbook" panose="02040604050505020304" pitchFamily="18" charset="0"/>
              </a:rPr>
              <a:t> Whilst it is true that these two meanings of desirable are not the same, P2 does not make the claim that ‘desirable = what people desire. Instead, it claims that what people desire is </a:t>
            </a:r>
            <a:r>
              <a:rPr lang="en-US" i="1" dirty="0">
                <a:latin typeface="Century Schoolbook" panose="02040604050505020304" pitchFamily="18" charset="0"/>
              </a:rPr>
              <a:t>evidence </a:t>
            </a:r>
            <a:r>
              <a:rPr lang="en-US" dirty="0">
                <a:latin typeface="Century Schoolbook" panose="02040604050505020304" pitchFamily="18" charset="0"/>
              </a:rPr>
              <a:t>for what is desirable (good).</a:t>
            </a:r>
          </a:p>
        </p:txBody>
      </p:sp>
      <p:sp>
        <p:nvSpPr>
          <p:cNvPr id="6" name="Title 1">
            <a:extLst>
              <a:ext uri="{FF2B5EF4-FFF2-40B4-BE49-F238E27FC236}">
                <a16:creationId xmlns:a16="http://schemas.microsoft.com/office/drawing/2014/main" id="{514C787C-5201-4E08-8E58-127E6B295386}"/>
              </a:ext>
            </a:extLst>
          </p:cNvPr>
          <p:cNvSpPr>
            <a:spLocks noGrp="1"/>
          </p:cNvSpPr>
          <p:nvPr>
            <p:ph type="title"/>
          </p:nvPr>
        </p:nvSpPr>
        <p:spPr>
          <a:xfrm>
            <a:off x="0" y="1"/>
            <a:ext cx="12192000" cy="901148"/>
          </a:xfrm>
        </p:spPr>
        <p:txBody>
          <a:bodyPr/>
          <a:lstStyle/>
          <a:p>
            <a:pPr algn="ctr"/>
            <a:r>
              <a:rPr lang="en-US" u="sng" dirty="0">
                <a:latin typeface="Century Schoolbook" panose="02040604050505020304" pitchFamily="18" charset="0"/>
              </a:rPr>
              <a:t>Mill’s proof of utilitarianism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3E8790-CF67-44F8-AB4C-368BEDE3EE8C}">
  <ds:schemaRefs>
    <ds:schemaRef ds:uri="http://schemas.microsoft.com/sharepoint/v3/contenttype/forms"/>
  </ds:schemaRefs>
</ds:datastoreItem>
</file>

<file path=customXml/itemProps2.xml><?xml version="1.0" encoding="utf-8"?>
<ds:datastoreItem xmlns:ds="http://schemas.openxmlformats.org/officeDocument/2006/customXml" ds:itemID="{B84D7557-E64D-452E-A376-F3EA6BF109D6}">
  <ds:schemaRefs>
    <ds:schemaRef ds:uri="58498328-7555-4e96-91fd-da0b1f259ef5"/>
    <ds:schemaRef ds:uri="http://purl.org/dc/terms/"/>
    <ds:schemaRef ds:uri="43e08dc7-fa22-41e0-b11c-7c4dd6a2ef12"/>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6806C57E-F55B-4F7E-BD63-6659E4F9A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e08dc7-fa22-41e0-b11c-7c4dd6a2ef12"/>
    <ds:schemaRef ds:uri="58498328-7555-4e96-91fd-da0b1f259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796</TotalTime>
  <Words>4946</Words>
  <Application>Microsoft Office PowerPoint</Application>
  <PresentationFormat>Widescreen</PresentationFormat>
  <Paragraphs>439</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Century Schoolbook</vt:lpstr>
      <vt:lpstr>Office Theme</vt:lpstr>
      <vt:lpstr>PowerPoint Presentation</vt:lpstr>
      <vt:lpstr>Hedonistic Act Utilitarianism</vt:lpstr>
      <vt:lpstr>Utility, happiness, pleasure</vt:lpstr>
      <vt:lpstr>Brief objections and replies</vt:lpstr>
      <vt:lpstr>What is happiness? Bentham vs. Mill</vt:lpstr>
      <vt:lpstr>Higher pleasures</vt:lpstr>
      <vt:lpstr>Higher pleasures</vt:lpstr>
      <vt:lpstr>Mill’s proof of utilitarianism</vt:lpstr>
      <vt:lpstr>Mill’s proof of utilitarianism</vt:lpstr>
      <vt:lpstr>Mill’s proof of utilitarianism</vt:lpstr>
      <vt:lpstr>PowerPoint Presentation</vt:lpstr>
      <vt:lpstr>Other forms of utilitarianism</vt:lpstr>
      <vt:lpstr>Objection: Is pleasure always good?</vt:lpstr>
      <vt:lpstr>Objection: Problems with calculation</vt:lpstr>
      <vt:lpstr>PowerPoint Presentation</vt:lpstr>
      <vt:lpstr>Objection: Which beings’ happiness count?</vt:lpstr>
      <vt:lpstr>Objection: Utilitarianism doesn’t account for JUSTICE</vt:lpstr>
      <vt:lpstr>PowerPoint Presentation</vt:lpstr>
      <vt:lpstr>PowerPoint Presentation</vt:lpstr>
      <vt:lpstr>Objection: Utilitarianism can’t account for PARTIALITY</vt:lpstr>
      <vt:lpstr>Objection: Utilitarianism can’t account for INTEGRITY</vt:lpstr>
      <vt:lpstr>PowerPoint Presentation</vt:lpstr>
      <vt:lpstr>Rule utilitarianism</vt:lpstr>
      <vt:lpstr>Advantages of rule utilitarianism</vt:lpstr>
      <vt:lpstr>Objections to rule utilitarianism</vt:lpstr>
      <vt:lpstr>Utilitarianism – Applied Ethics</vt:lpstr>
      <vt:lpstr>PowerPoint Presentation</vt:lpstr>
      <vt:lpstr>PowerPoint Presentation</vt:lpstr>
      <vt:lpstr>Simulated killing</vt:lpstr>
      <vt:lpstr>Utilitarianism &amp; Simulated killing</vt:lpstr>
      <vt:lpstr>Utilitarianism &amp; Simulated killing</vt:lpstr>
      <vt:lpstr>Utilitarianism &amp; Eating animals</vt:lpstr>
      <vt:lpstr>Utilitarianism &amp; Telling lies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29</cp:revision>
  <dcterms:created xsi:type="dcterms:W3CDTF">2020-05-06T08:10:13Z</dcterms:created>
  <dcterms:modified xsi:type="dcterms:W3CDTF">2023-01-11T10:31:20Z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