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94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40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57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893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55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0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83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667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47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CEFE1-151E-4DF4-BBB3-248B6D65C555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84758-F268-4474-B545-2B57523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66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8F52C5B-B061-984F-86E9-CE480315F904}"/>
              </a:ext>
            </a:extLst>
          </p:cNvPr>
          <p:cNvCxnSpPr>
            <a:cxnSpLocks/>
          </p:cNvCxnSpPr>
          <p:nvPr/>
        </p:nvCxnSpPr>
        <p:spPr>
          <a:xfrm>
            <a:off x="4140252" y="2378478"/>
            <a:ext cx="989211" cy="2264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4B6F9B-BF52-A946-B57B-553C8E73A21D}"/>
              </a:ext>
            </a:extLst>
          </p:cNvPr>
          <p:cNvCxnSpPr>
            <a:cxnSpLocks/>
          </p:cNvCxnSpPr>
          <p:nvPr/>
        </p:nvCxnSpPr>
        <p:spPr>
          <a:xfrm>
            <a:off x="4140250" y="3439203"/>
            <a:ext cx="1343870" cy="4500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5BB3E1B-1FDF-EC46-9D7F-E99AB41E3699}"/>
              </a:ext>
            </a:extLst>
          </p:cNvPr>
          <p:cNvCxnSpPr>
            <a:cxnSpLocks/>
          </p:cNvCxnSpPr>
          <p:nvPr/>
        </p:nvCxnSpPr>
        <p:spPr>
          <a:xfrm>
            <a:off x="4140250" y="4442265"/>
            <a:ext cx="1685729" cy="5596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ED33FC2-C7B2-B74C-BBCB-3E3E446D2602}"/>
              </a:ext>
            </a:extLst>
          </p:cNvPr>
          <p:cNvCxnSpPr>
            <a:cxnSpLocks/>
          </p:cNvCxnSpPr>
          <p:nvPr/>
        </p:nvCxnSpPr>
        <p:spPr>
          <a:xfrm flipH="1">
            <a:off x="6146284" y="1767742"/>
            <a:ext cx="708750" cy="8864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57528C5-1E18-F14B-A985-FB9648E88F3F}"/>
              </a:ext>
            </a:extLst>
          </p:cNvPr>
          <p:cNvCxnSpPr>
            <a:cxnSpLocks/>
          </p:cNvCxnSpPr>
          <p:nvPr/>
        </p:nvCxnSpPr>
        <p:spPr>
          <a:xfrm flipH="1" flipV="1">
            <a:off x="5484122" y="2749017"/>
            <a:ext cx="1370211" cy="644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5AB4243-7CB2-934E-822D-E71B409C3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586" y="1014346"/>
            <a:ext cx="5299719" cy="5299719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>
            <a:off x="6360579" y="5444836"/>
            <a:ext cx="1572483" cy="4841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7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23168"/>
              </p:ext>
            </p:extLst>
          </p:nvPr>
        </p:nvGraphicFramePr>
        <p:xfrm>
          <a:off x="7898169" y="5155998"/>
          <a:ext cx="2682745" cy="1341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2745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Emergency Stop button</a:t>
                      </a:r>
                      <a:endParaRPr lang="en-US" sz="1100" dirty="0" smtClean="0">
                        <a:latin typeface="Century Gothic" panose="020B0502020202020204" pitchFamily="34" charset="0"/>
                      </a:endParaRPr>
                    </a:p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Positioned at the base of the</a:t>
                      </a:r>
                      <a:r>
                        <a:rPr lang="en-US" sz="1400" baseline="0" dirty="0" smtClean="0"/>
                        <a:t> Pillar drill so that the user can easily use their foot in the case of emergency.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19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650389"/>
              </p:ext>
            </p:extLst>
          </p:nvPr>
        </p:nvGraphicFramePr>
        <p:xfrm>
          <a:off x="1963269" y="1284631"/>
          <a:ext cx="2198727" cy="21949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Start/Stop</a:t>
                      </a:r>
                      <a:r>
                        <a:rPr lang="en-US" sz="1100" baseline="0" dirty="0" smtClean="0">
                          <a:latin typeface="Century Gothic" panose="020B0502020202020204" pitchFamily="34" charset="0"/>
                        </a:rPr>
                        <a:t> buttons</a:t>
                      </a:r>
                      <a:endParaRPr lang="en-US" sz="11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green</a:t>
                      </a:r>
                      <a:r>
                        <a:rPr lang="en-US" sz="1400" baseline="0" dirty="0" smtClean="0"/>
                        <a:t> button starts the machine and red stop. Each button is clearly identified by </a:t>
                      </a:r>
                      <a:r>
                        <a:rPr lang="en-US" sz="1400" baseline="0" dirty="0" err="1" smtClean="0"/>
                        <a:t>colour</a:t>
                      </a:r>
                      <a:r>
                        <a:rPr lang="en-US" sz="1400" baseline="0" dirty="0" smtClean="0"/>
                        <a:t> and shape to ensure there is a clear difference between the two buttons (this is useful if you can not see the buttons).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20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52731"/>
              </p:ext>
            </p:extLst>
          </p:nvPr>
        </p:nvGraphicFramePr>
        <p:xfrm>
          <a:off x="1982641" y="3984587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Abrasive Belt</a:t>
                      </a:r>
                      <a:endParaRPr lang="en-US" sz="1100" dirty="0" smtClean="0">
                        <a:latin typeface="Century Gothic" panose="020B0502020202020204" pitchFamily="34" charset="0"/>
                      </a:endParaRPr>
                    </a:p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 abrasive</a:t>
                      </a:r>
                      <a:r>
                        <a:rPr lang="en-US" sz="1400" baseline="0" dirty="0" smtClean="0"/>
                        <a:t> belt rotate around and wastes (sands) the surface material.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21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13049"/>
              </p:ext>
            </p:extLst>
          </p:nvPr>
        </p:nvGraphicFramePr>
        <p:xfrm>
          <a:off x="7929365" y="2078210"/>
          <a:ext cx="3975968" cy="1341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75968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Guard</a:t>
                      </a:r>
                    </a:p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guard is adjustable</a:t>
                      </a:r>
                      <a:r>
                        <a:rPr lang="en-US" sz="1400" baseline="0" dirty="0" smtClean="0"/>
                        <a:t> and is moved so that it sits just above the height of the material being sanded. It protects your knuckles and prevents the belt from flipping up if it breaks.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22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542743"/>
              </p:ext>
            </p:extLst>
          </p:nvPr>
        </p:nvGraphicFramePr>
        <p:xfrm>
          <a:off x="7898169" y="3537600"/>
          <a:ext cx="3401202" cy="1341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1202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Table</a:t>
                      </a:r>
                      <a:endParaRPr lang="en-US" sz="1100" dirty="0" smtClean="0">
                        <a:latin typeface="Century Gothic" panose="020B0502020202020204" pitchFamily="34" charset="0"/>
                      </a:endParaRPr>
                    </a:p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</a:t>
                      </a:r>
                      <a:r>
                        <a:rPr lang="en-US" sz="1400" baseline="0" dirty="0" smtClean="0"/>
                        <a:t> Table is where you position your material when sanding. It provides a flat surface which can be adjusted if you need to sand an angle.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 flipV="1">
            <a:off x="6500660" y="2749017"/>
            <a:ext cx="1397509" cy="12390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 flipV="1">
            <a:off x="6033569" y="2123322"/>
            <a:ext cx="1899492" cy="5016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>
            <a:off x="4161994" y="2604881"/>
            <a:ext cx="1322128" cy="1595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 flipV="1">
            <a:off x="4161995" y="1736591"/>
            <a:ext cx="2800508" cy="16291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994001" y="170801"/>
            <a:ext cx="9031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entury Gothic" panose="020B0502020202020204" pitchFamily="34" charset="0"/>
              </a:rPr>
              <a:t>Using the key words in the table below write down the name of each component.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354" y="1036253"/>
            <a:ext cx="882621" cy="882621"/>
          </a:xfrm>
          <a:prstGeom prst="rect">
            <a:avLst/>
          </a:prstGeom>
        </p:spPr>
      </p:pic>
      <p:graphicFrame>
        <p:nvGraphicFramePr>
          <p:cNvPr id="26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904039"/>
              </p:ext>
            </p:extLst>
          </p:nvPr>
        </p:nvGraphicFramePr>
        <p:xfrm>
          <a:off x="7898169" y="770444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Century Gothic" panose="020B0502020202020204" pitchFamily="34" charset="0"/>
                        </a:rPr>
                        <a:t>Goggles</a:t>
                      </a:r>
                    </a:p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PPE-Protects</a:t>
                      </a:r>
                      <a:r>
                        <a:rPr lang="en-US" sz="1400" baseline="0" dirty="0" smtClean="0"/>
                        <a:t> the eyes from dust and particles.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>
            <a:off x="7359029" y="1208400"/>
            <a:ext cx="539141" cy="1897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4098" y="182316"/>
            <a:ext cx="6126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Belt Sander</a:t>
            </a:r>
          </a:p>
          <a:p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05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8F52C5B-B061-984F-86E9-CE480315F904}"/>
              </a:ext>
            </a:extLst>
          </p:cNvPr>
          <p:cNvCxnSpPr>
            <a:cxnSpLocks/>
          </p:cNvCxnSpPr>
          <p:nvPr/>
        </p:nvCxnSpPr>
        <p:spPr>
          <a:xfrm>
            <a:off x="4140252" y="2378478"/>
            <a:ext cx="989211" cy="2264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4B6F9B-BF52-A946-B57B-553C8E73A21D}"/>
              </a:ext>
            </a:extLst>
          </p:cNvPr>
          <p:cNvCxnSpPr>
            <a:cxnSpLocks/>
          </p:cNvCxnSpPr>
          <p:nvPr/>
        </p:nvCxnSpPr>
        <p:spPr>
          <a:xfrm>
            <a:off x="4140250" y="3439203"/>
            <a:ext cx="1343870" cy="4500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5BB3E1B-1FDF-EC46-9D7F-E99AB41E3699}"/>
              </a:ext>
            </a:extLst>
          </p:cNvPr>
          <p:cNvCxnSpPr>
            <a:cxnSpLocks/>
          </p:cNvCxnSpPr>
          <p:nvPr/>
        </p:nvCxnSpPr>
        <p:spPr>
          <a:xfrm>
            <a:off x="4140250" y="4442265"/>
            <a:ext cx="1685729" cy="5596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ED33FC2-C7B2-B74C-BBCB-3E3E446D2602}"/>
              </a:ext>
            </a:extLst>
          </p:cNvPr>
          <p:cNvCxnSpPr>
            <a:cxnSpLocks/>
          </p:cNvCxnSpPr>
          <p:nvPr/>
        </p:nvCxnSpPr>
        <p:spPr>
          <a:xfrm flipH="1">
            <a:off x="6146284" y="1767742"/>
            <a:ext cx="708750" cy="8864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57528C5-1E18-F14B-A985-FB9648E88F3F}"/>
              </a:ext>
            </a:extLst>
          </p:cNvPr>
          <p:cNvCxnSpPr>
            <a:cxnSpLocks/>
          </p:cNvCxnSpPr>
          <p:nvPr/>
        </p:nvCxnSpPr>
        <p:spPr>
          <a:xfrm flipH="1" flipV="1">
            <a:off x="5484122" y="2749017"/>
            <a:ext cx="1370211" cy="644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5AB4243-7CB2-934E-822D-E71B409C3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586" y="1014346"/>
            <a:ext cx="5299719" cy="5299719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>
            <a:off x="6360579" y="5444836"/>
            <a:ext cx="1572483" cy="4841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CB41614C-9B7B-F343-8372-6CE6DA48D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75608"/>
              </p:ext>
            </p:extLst>
          </p:nvPr>
        </p:nvGraphicFramePr>
        <p:xfrm>
          <a:off x="1963269" y="4487044"/>
          <a:ext cx="2442477" cy="19376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2477">
                  <a:extLst>
                    <a:ext uri="{9D8B030D-6E8A-4147-A177-3AD203B41FA5}">
                      <a16:colId xmlns:a16="http://schemas.microsoft.com/office/drawing/2014/main" val="4089603424"/>
                    </a:ext>
                  </a:extLst>
                </a:gridCol>
              </a:tblGrid>
              <a:tr h="26402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Start/Stop</a:t>
                      </a:r>
                      <a:r>
                        <a:rPr lang="en-US" sz="1400" baseline="0" dirty="0" smtClean="0">
                          <a:latin typeface="Century Gothic" panose="020B0502020202020204" pitchFamily="34" charset="0"/>
                        </a:rPr>
                        <a:t> buttons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35054128"/>
                  </a:ext>
                </a:extLst>
              </a:tr>
              <a:tr h="264027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entury Gothic" panose="020B0502020202020204" pitchFamily="34" charset="0"/>
                        </a:rPr>
                        <a:t>Abrasive Belt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03275231"/>
                  </a:ext>
                </a:extLst>
              </a:tr>
              <a:tr h="264027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entury Gothic" panose="020B0502020202020204" pitchFamily="34" charset="0"/>
                        </a:rPr>
                        <a:t>Table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95375326"/>
                  </a:ext>
                </a:extLst>
              </a:tr>
              <a:tr h="363929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entury Gothic" panose="020B0502020202020204" pitchFamily="34" charset="0"/>
                        </a:rPr>
                        <a:t>Emergency Stop button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01618082"/>
                  </a:ext>
                </a:extLst>
              </a:tr>
              <a:tr h="36392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Guard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41836698"/>
                  </a:ext>
                </a:extLst>
              </a:tr>
              <a:tr h="36392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Goggles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96255073"/>
                  </a:ext>
                </a:extLst>
              </a:tr>
            </a:tbl>
          </a:graphicData>
        </a:graphic>
      </p:graphicFrame>
      <p:graphicFrame>
        <p:nvGraphicFramePr>
          <p:cNvPr id="17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898169" y="4876315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19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63269" y="1284631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20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63269" y="3113370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21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898169" y="2170018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graphicFrame>
        <p:nvGraphicFramePr>
          <p:cNvPr id="22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898169" y="3537600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 flipV="1">
            <a:off x="6500660" y="2749017"/>
            <a:ext cx="1397509" cy="12390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 flipV="1">
            <a:off x="6033569" y="2123322"/>
            <a:ext cx="1899492" cy="5016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>
            <a:off x="4161996" y="2604881"/>
            <a:ext cx="1322125" cy="9692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 flipV="1">
            <a:off x="4161995" y="1736591"/>
            <a:ext cx="2800508" cy="16291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994001" y="170801"/>
            <a:ext cx="9031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entury Gothic" panose="020B0502020202020204" pitchFamily="34" charset="0"/>
              </a:rPr>
              <a:t>Using the key words in the table below write down the name of each component.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58585" y="6374589"/>
            <a:ext cx="4065037" cy="307777"/>
          </a:xfrm>
          <a:prstGeom prst="rect">
            <a:avLst/>
          </a:prstGeom>
          <a:ln>
            <a:solidFill>
              <a:srgbClr val="7030A0"/>
            </a:solidFill>
            <a:prstDash val="lgDash"/>
          </a:ln>
        </p:spPr>
        <p:txBody>
          <a:bodyPr wrap="square">
            <a:spAutoFit/>
          </a:bodyPr>
          <a:lstStyle/>
          <a:p>
            <a:pPr algn="ctr"/>
            <a:r>
              <a:rPr lang="en-GB" sz="1400" i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Explain what each component is used for.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354" y="1036253"/>
            <a:ext cx="882621" cy="882621"/>
          </a:xfrm>
          <a:prstGeom prst="rect">
            <a:avLst/>
          </a:prstGeom>
        </p:spPr>
      </p:pic>
      <p:graphicFrame>
        <p:nvGraphicFramePr>
          <p:cNvPr id="26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898169" y="770444"/>
          <a:ext cx="2198727" cy="11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  <a:tr h="77617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3821910"/>
                  </a:ext>
                </a:extLst>
              </a:tr>
            </a:tbl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D9FF915-F0E7-DB45-95F1-3E197708A699}"/>
              </a:ext>
            </a:extLst>
          </p:cNvPr>
          <p:cNvCxnSpPr>
            <a:cxnSpLocks/>
          </p:cNvCxnSpPr>
          <p:nvPr/>
        </p:nvCxnSpPr>
        <p:spPr>
          <a:xfrm flipH="1">
            <a:off x="7359029" y="1208400"/>
            <a:ext cx="539141" cy="1897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4098" y="182316"/>
            <a:ext cx="612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Belt </a:t>
            </a:r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Sander:</a:t>
            </a:r>
          </a:p>
          <a:p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Revision</a:t>
            </a:r>
            <a:endParaRPr lang="en-GB" sz="3600" dirty="0" smtClean="0">
              <a:solidFill>
                <a:srgbClr val="00B0F0"/>
              </a:solidFill>
              <a:latin typeface="Century Gothic" panose="020B0502020202020204" pitchFamily="34" charset="0"/>
            </a:endParaRPr>
          </a:p>
          <a:p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23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Hazelden</dc:creator>
  <cp:lastModifiedBy>Sarah Hazelden</cp:lastModifiedBy>
  <cp:revision>1</cp:revision>
  <dcterms:created xsi:type="dcterms:W3CDTF">2021-05-26T09:18:14Z</dcterms:created>
  <dcterms:modified xsi:type="dcterms:W3CDTF">2021-05-26T09:18:29Z</dcterms:modified>
</cp:coreProperties>
</file>