
<file path=[Content_Types].xml><?xml version="1.0" encoding="utf-8"?>
<Types xmlns="http://schemas.openxmlformats.org/package/2006/content-types">
  <Default Extension="tmp" ContentType="image/png"/>
  <Default Extension="jpeg" ContentType="image/jpeg"/>
  <Default Extension="jpg&amp;ehk=0d9vTJmpJFlxlpl8l06UOA&amp;r=0&amp;pid=OfficeInsert" ContentType="image/jpeg"/>
  <Default Extension="rels" ContentType="application/vnd.openxmlformats-package.relationships+xml"/>
  <Default Extension="xml" ContentType="application/xml"/>
  <Default Extension="jpg&amp;ehk=zJ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5C3EF7B-F497-4AEF-BE99-BAD6DB9F0C0E}" type="datetimeFigureOut">
              <a:rPr lang="en-GB" smtClean="0"/>
              <a:t>21/10/2017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77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1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658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639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730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21/10/2017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8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21/10/2017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002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5C3EF7B-F497-4AEF-BE99-BAD6DB9F0C0E}" type="datetimeFigureOut">
              <a:rPr lang="en-GB" smtClean="0"/>
              <a:t>21/10/2017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380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5C3EF7B-F497-4AEF-BE99-BAD6DB9F0C0E}" type="datetimeFigureOut">
              <a:rPr lang="en-GB" smtClean="0"/>
              <a:t>21/10/2017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49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57438"/>
            <a:ext cx="10035785" cy="36623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7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1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8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21/10/2017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48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21/10/2017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30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21/10/2017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67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24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F7B-F497-4AEF-BE99-BAD6DB9F0C0E}" type="datetimeFigureOut">
              <a:rPr lang="en-GB" smtClean="0"/>
              <a:t>21/10/2017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126EA3E-D085-4845-A5CC-8ACA96029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12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3" y="2603500"/>
            <a:ext cx="10035785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5C3EF7B-F497-4AEF-BE99-BAD6DB9F0C0E}" type="datetimeFigureOut">
              <a:rPr lang="en-GB" smtClean="0"/>
              <a:t>21/10/2017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149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easuring-tape.jpg" TargetMode="External"/><Relationship Id="rId2" Type="http://schemas.openxmlformats.org/officeDocument/2006/relationships/image" Target="../media/image4.jpg&amp;ehk=zJ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pool_of_string.jpg" TargetMode="External"/><Relationship Id="rId2" Type="http://schemas.openxmlformats.org/officeDocument/2006/relationships/image" Target="../media/image2.jpg&amp;ehk=0d9vTJmpJFlxlpl8l06UOA&amp;r=0&amp;pid=OfficeInsert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GCSE Computer Science (9-1)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Programming</a:t>
            </a:r>
          </a:p>
          <a:p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A853-397C-41DC-AD8F-94356F1052C2}" type="slidenum">
              <a:rPr lang="en-GB" smtClean="0"/>
              <a:t>1</a:t>
            </a:fld>
            <a:endParaRPr lang="en-GB"/>
          </a:p>
        </p:txBody>
      </p:sp>
      <p:sp>
        <p:nvSpPr>
          <p:cNvPr id="5" name="Subtitle 2"/>
          <p:cNvSpPr txBox="1">
            <a:spLocks/>
          </p:cNvSpPr>
          <p:nvPr/>
        </p:nvSpPr>
        <p:spPr bwMode="gray">
          <a:xfrm>
            <a:off x="1154955" y="5208090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tx1"/>
                </a:solidFill>
              </a:rPr>
              <a:t>Lesson 2: string handling</a:t>
            </a:r>
          </a:p>
        </p:txBody>
      </p:sp>
    </p:spTree>
    <p:extLst>
      <p:ext uri="{BB962C8B-B14F-4D97-AF65-F5344CB8AC3E}">
        <p14:creationId xmlns:p14="http://schemas.microsoft.com/office/powerpoint/2010/main" val="878498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E07F2C-02C0-4EF8-A369-DE0FBCDD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Concatenation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8338AC-6049-41F0-8F6D-D06661AA9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7438"/>
            <a:ext cx="4774359" cy="366236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If we were to add two numbers together, we would get the sum of the numbers</a:t>
            </a:r>
          </a:p>
          <a:p>
            <a:r>
              <a:rPr lang="en-GB" dirty="0"/>
              <a:t>However, if we add to ASCII values together, they </a:t>
            </a:r>
            <a:r>
              <a:rPr lang="en-GB" b="1" dirty="0"/>
              <a:t>concatenate</a:t>
            </a:r>
            <a:endParaRPr lang="en-GB" dirty="0"/>
          </a:p>
          <a:p>
            <a:r>
              <a:rPr lang="en-GB" dirty="0"/>
              <a:t>In other words, they join together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29E55E-085A-4984-953F-F605B4E6EDE7}"/>
              </a:ext>
            </a:extLst>
          </p:cNvPr>
          <p:cNvSpPr/>
          <p:nvPr/>
        </p:nvSpPr>
        <p:spPr>
          <a:xfrm>
            <a:off x="5930155" y="3634621"/>
            <a:ext cx="58035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4"/>
                </a:solidFill>
                <a:effectLst/>
              </a:rPr>
              <a:t>“A” + “B” = “AB”</a:t>
            </a:r>
          </a:p>
        </p:txBody>
      </p:sp>
    </p:spTree>
    <p:extLst>
      <p:ext uri="{BB962C8B-B14F-4D97-AF65-F5344CB8AC3E}">
        <p14:creationId xmlns:p14="http://schemas.microsoft.com/office/powerpoint/2010/main" val="70261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D294-D989-481F-A035-08C1F12D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E740A-6A36-4730-A96C-FFF1E02B1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7438"/>
            <a:ext cx="10035785" cy="366236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What do you think this code would do?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Substrings can be formed using the indexing format</a:t>
            </a:r>
          </a:p>
          <a:p>
            <a:r>
              <a:rPr lang="en-GB" dirty="0"/>
              <a:t>This is done by indexing a string from its start to end point, where : denotes “and onwards” for a string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58AE95-E221-4CCC-91D9-A3B09B83A089}"/>
              </a:ext>
            </a:extLst>
          </p:cNvPr>
          <p:cNvSpPr txBox="1"/>
          <p:nvPr/>
        </p:nvSpPr>
        <p:spPr>
          <a:xfrm>
            <a:off x="1154954" y="2928937"/>
            <a:ext cx="9558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nsolas" panose="020B0609020204030204" pitchFamily="49" charset="0"/>
              </a:rPr>
              <a:t>String </a:t>
            </a:r>
            <a:r>
              <a:rPr lang="en-GB" sz="2800" dirty="0">
                <a:latin typeface="Consolas" panose="020B0609020204030204" pitchFamily="49" charset="0"/>
                <a:sym typeface="Wingdings" panose="05000000000000000000" pitchFamily="2" charset="2"/>
              </a:rPr>
              <a:t> “Hello World”</a:t>
            </a:r>
          </a:p>
          <a:p>
            <a:r>
              <a:rPr lang="en-GB" sz="2800" dirty="0">
                <a:latin typeface="Consolas" panose="020B0609020204030204" pitchFamily="49" charset="0"/>
                <a:sym typeface="Wingdings" panose="05000000000000000000" pitchFamily="2" charset="2"/>
              </a:rPr>
              <a:t>Substring  String[4:]</a:t>
            </a:r>
          </a:p>
          <a:p>
            <a:r>
              <a:rPr lang="en-GB" sz="2800" dirty="0">
                <a:latin typeface="Consolas" panose="020B0609020204030204" pitchFamily="49" charset="0"/>
                <a:sym typeface="Wingdings" panose="05000000000000000000" pitchFamily="2" charset="2"/>
              </a:rPr>
              <a:t>Substring2  String[2,5]</a:t>
            </a:r>
            <a:endParaRPr lang="en-GB" sz="2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9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90F2B-24A7-4535-AE9B-BA95B28B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27210-76C7-4AF9-A3D6-290291648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7438"/>
            <a:ext cx="6288834" cy="366236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Another method we can use is the </a:t>
            </a:r>
            <a:r>
              <a:rPr lang="en-GB" b="1" dirty="0"/>
              <a:t>Len()</a:t>
            </a:r>
            <a:r>
              <a:rPr lang="en-GB" dirty="0"/>
              <a:t> method</a:t>
            </a:r>
          </a:p>
          <a:p>
            <a:r>
              <a:rPr lang="en-GB" dirty="0"/>
              <a:t>We can use Len() with any mutable structure</a:t>
            </a:r>
          </a:p>
          <a:p>
            <a:r>
              <a:rPr lang="en-GB" dirty="0"/>
              <a:t>In strings, it returns the length of a string</a:t>
            </a:r>
          </a:p>
          <a:p>
            <a:r>
              <a:rPr lang="en-GB" dirty="0"/>
              <a:t>For example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Consolas" panose="020B0609020204030204" pitchFamily="49" charset="0"/>
              </a:rPr>
              <a:t>Len(“Hello world”) &gt;&gt;&gt; 11</a:t>
            </a:r>
          </a:p>
          <a:p>
            <a:r>
              <a:rPr lang="en-GB" dirty="0">
                <a:solidFill>
                  <a:srgbClr val="FF0000"/>
                </a:solidFill>
              </a:rPr>
              <a:t>What might be some uses of finding the lengths of strings?</a:t>
            </a:r>
          </a:p>
        </p:txBody>
      </p:sp>
      <p:pic>
        <p:nvPicPr>
          <p:cNvPr id="5" name="Picture 4" descr="A picture containing measuring stick, object&#10;&#10;Description generated with very high confidence">
            <a:extLst>
              <a:ext uri="{FF2B5EF4-FFF2-40B4-BE49-F238E27FC236}">
                <a16:creationId xmlns:a16="http://schemas.microsoft.com/office/drawing/2014/main" id="{E30387AB-1B24-4772-B28C-095CE32A9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43788" y="2943225"/>
            <a:ext cx="4227513" cy="27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4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B3962-9F1B-4354-8951-B1980F21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the error!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6676-1849-4EDF-A14B-1EC77AF92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Below is an example of a program – where does the program stop working and why?</a:t>
            </a: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2F35B6B8-BFF7-4F60-850B-AD495917C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64" y="3474144"/>
            <a:ext cx="7231644" cy="13836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695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DD38E-5743-41CF-AD0E-E93DBB0E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96C83-D19C-4BB7-9A13-6B6308F18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357438"/>
            <a:ext cx="4960096" cy="366236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 the example, the program fails because it attempts to add a string and an integer together</a:t>
            </a:r>
          </a:p>
          <a:p>
            <a:r>
              <a:rPr lang="en-GB" dirty="0"/>
              <a:t>This is not logically possible!</a:t>
            </a:r>
          </a:p>
          <a:p>
            <a:r>
              <a:rPr lang="en-GB" dirty="0"/>
              <a:t>To resolve this, we need to </a:t>
            </a:r>
            <a:r>
              <a:rPr lang="en-GB" b="1" dirty="0"/>
              <a:t>convert</a:t>
            </a:r>
            <a:r>
              <a:rPr lang="en-GB" dirty="0"/>
              <a:t> the integers to strings using </a:t>
            </a:r>
            <a:r>
              <a:rPr lang="en-GB" dirty="0" err="1"/>
              <a:t>str</a:t>
            </a:r>
            <a:r>
              <a:rPr lang="en-GB" dirty="0"/>
              <a:t>()</a:t>
            </a:r>
          </a:p>
          <a:p>
            <a:r>
              <a:rPr lang="en-GB" dirty="0"/>
              <a:t>When we convert data types, this is known as </a:t>
            </a:r>
            <a:r>
              <a:rPr lang="en-GB" b="1" dirty="0"/>
              <a:t>casting</a:t>
            </a:r>
            <a:endParaRPr lang="en-GB" dirty="0"/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04A4D2C3-4C8F-4D40-AF01-FB9D03758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1" y="2690713"/>
            <a:ext cx="5165678" cy="988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73A38957-EDA8-49D7-9817-9D065B5C1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28" y="4106368"/>
            <a:ext cx="5182323" cy="743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9714-5483-4524-962A-AE4D9BFD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Conversion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0D69A-B612-44FF-B2F6-9F4A4BBBE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types can be converted by wrapping </a:t>
            </a:r>
            <a:r>
              <a:rPr lang="en-GB" dirty="0" err="1"/>
              <a:t>str</a:t>
            </a:r>
            <a:r>
              <a:rPr lang="en-GB" dirty="0"/>
              <a:t>( ), </a:t>
            </a:r>
            <a:r>
              <a:rPr lang="en-GB" dirty="0" err="1"/>
              <a:t>int</a:t>
            </a:r>
            <a:r>
              <a:rPr lang="en-GB" dirty="0"/>
              <a:t>( ) or float( ) around the data, or the identifier</a:t>
            </a:r>
          </a:p>
          <a:p>
            <a:r>
              <a:rPr lang="en-GB" dirty="0"/>
              <a:t>This converts the data to the relevant type</a:t>
            </a:r>
          </a:p>
          <a:p>
            <a:r>
              <a:rPr lang="en-GB" dirty="0"/>
              <a:t>For example </a:t>
            </a:r>
            <a:r>
              <a:rPr lang="en-GB" dirty="0" err="1"/>
              <a:t>Str</a:t>
            </a:r>
            <a:r>
              <a:rPr lang="en-GB" dirty="0"/>
              <a:t>(44) </a:t>
            </a:r>
            <a:r>
              <a:rPr lang="en-GB" dirty="0">
                <a:sym typeface="Wingdings" panose="05000000000000000000" pitchFamily="2" charset="2"/>
              </a:rPr>
              <a:t> “44”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6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A6E9-26E8-4AB3-9BDC-12DA50A89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3F804-4517-4D07-A773-3DA467612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Complete the worksheet on string handling operations</a:t>
            </a:r>
          </a:p>
          <a:p>
            <a:endParaRPr lang="en-GB" dirty="0"/>
          </a:p>
          <a:p>
            <a:r>
              <a:rPr lang="en-GB" b="1" dirty="0"/>
              <a:t>Homework:</a:t>
            </a:r>
            <a:r>
              <a:rPr lang="en-GB" dirty="0"/>
              <a:t> Independently, you need to research the uses of random number generation in programming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1810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LcPeriod"/>
            </a:pPr>
            <a:r>
              <a:rPr lang="en-GB" dirty="0"/>
              <a:t>Understand and be able to use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Length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Position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Concatenation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Conversion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CF5-2BA3-4518-B74E-B04D988CA69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92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2D1EA-FE85-4C42-8181-DA4FF464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Recap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2A6331-B82F-4302-BE69-E72A5B1DF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tx1"/>
                </a:solidFill>
              </a:rPr>
              <a:t>What is a string?</a:t>
            </a:r>
          </a:p>
        </p:txBody>
      </p:sp>
      <p:pic>
        <p:nvPicPr>
          <p:cNvPr id="9" name="Content Placeholder 8" descr="A picture containing table, indoor, sitting, white&#10;&#10;Description generated with high confidence">
            <a:extLst>
              <a:ext uri="{FF2B5EF4-FFF2-40B4-BE49-F238E27FC236}">
                <a16:creationId xmlns:a16="http://schemas.microsoft.com/office/drawing/2014/main" id="{9426CCC1-3B59-47B8-B3A3-EA4B4453E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61844" y="1516380"/>
            <a:ext cx="5029200" cy="4434840"/>
          </a:xfrm>
        </p:spPr>
      </p:pic>
    </p:spTree>
    <p:extLst>
      <p:ext uri="{BB962C8B-B14F-4D97-AF65-F5344CB8AC3E}">
        <p14:creationId xmlns:p14="http://schemas.microsoft.com/office/powerpoint/2010/main" val="373481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86B53D-F8B3-4121-8E9C-032413FD1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FD1646-854B-4065-AC13-07E92D4AA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Strings are data types used to store sequences of alphanumeric characters and symbols</a:t>
            </a:r>
          </a:p>
          <a:p>
            <a:r>
              <a:rPr lang="en-GB" dirty="0"/>
              <a:t>Strings are denoted through using speech marks “”</a:t>
            </a:r>
          </a:p>
          <a:p>
            <a:r>
              <a:rPr lang="en-GB" dirty="0"/>
              <a:t>For a variable to be a string, it </a:t>
            </a:r>
            <a:r>
              <a:rPr lang="en-GB" b="1" dirty="0"/>
              <a:t>must</a:t>
            </a:r>
            <a:r>
              <a:rPr lang="en-GB" dirty="0"/>
              <a:t> use ASCII characters (including numbers!)</a:t>
            </a:r>
          </a:p>
        </p:txBody>
      </p:sp>
    </p:spTree>
    <p:extLst>
      <p:ext uri="{BB962C8B-B14F-4D97-AF65-F5344CB8AC3E}">
        <p14:creationId xmlns:p14="http://schemas.microsoft.com/office/powerpoint/2010/main" val="36747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20546-1469-4408-8A7D-47A6B58E0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E2619-9D6D-463E-BD21-56582BAFC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 of the most well-known programming conventions is to print “Hello World!” in your first program</a:t>
            </a:r>
          </a:p>
          <a:p>
            <a:r>
              <a:rPr lang="en-GB" dirty="0"/>
              <a:t>Let’s relive this now in Python interactive mode! Store the phrase in a variable called </a:t>
            </a:r>
            <a:r>
              <a:rPr lang="en-GB" b="1" dirty="0"/>
              <a:t>string</a:t>
            </a:r>
            <a:r>
              <a:rPr lang="en-GB" dirty="0"/>
              <a:t> and print it</a:t>
            </a: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BA84362B-581F-4B3E-B304-CB8F91036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4562423"/>
            <a:ext cx="5553378" cy="1638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661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14C1D-EF9C-42BD-8A0E-606DB29CA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String manipulation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86E51-5174-4DFC-B173-82F624B57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Essentially strings are lists of characters in an order</a:t>
            </a:r>
          </a:p>
          <a:p>
            <a:r>
              <a:rPr lang="en-GB" dirty="0"/>
              <a:t>In this sense, we can relate strings to </a:t>
            </a:r>
            <a:r>
              <a:rPr lang="en-GB" b="1" dirty="0"/>
              <a:t>arrays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How would you print the first item in a list?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&gt;&gt;&gt; array[0]</a:t>
            </a:r>
          </a:p>
          <a:p>
            <a:r>
              <a:rPr lang="en-GB" dirty="0"/>
              <a:t>Both strings and arrays are </a:t>
            </a:r>
            <a:r>
              <a:rPr lang="en-GB" b="1" dirty="0"/>
              <a:t>mutable</a:t>
            </a:r>
            <a:r>
              <a:rPr lang="en-GB" dirty="0"/>
              <a:t> – their states can be changed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Now, with your Hello World string, print out the first character using this concept!</a:t>
            </a:r>
          </a:p>
        </p:txBody>
      </p:sp>
    </p:spTree>
    <p:extLst>
      <p:ext uri="{BB962C8B-B14F-4D97-AF65-F5344CB8AC3E}">
        <p14:creationId xmlns:p14="http://schemas.microsoft.com/office/powerpoint/2010/main" val="88850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E2BCA-7116-450B-857A-55FC55B6F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Strings are mutable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0BEFF-4D3A-4FE5-BE00-BDAE9E377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Strings work just like arrays using the indexing concept</a:t>
            </a:r>
          </a:p>
          <a:p>
            <a:r>
              <a:rPr lang="en-GB" dirty="0">
                <a:sym typeface="Wingdings" panose="05000000000000000000" pitchFamily="2" charset="2"/>
              </a:rPr>
              <a:t>We can call each individual character of a string in the same way we call each individual position in a list</a:t>
            </a:r>
          </a:p>
          <a:p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What would String[5] return?</a:t>
            </a:r>
          </a:p>
          <a:p>
            <a:r>
              <a:rPr lang="en-GB" dirty="0">
                <a:solidFill>
                  <a:srgbClr val="FF0000"/>
                </a:solidFill>
              </a:rPr>
              <a:t>&gt;&gt;&gt; “ ”</a:t>
            </a:r>
          </a:p>
          <a:p>
            <a:pPr marL="0" indent="0">
              <a:buNone/>
            </a:pPr>
            <a:r>
              <a:rPr lang="en-GB" dirty="0"/>
              <a:t>Array </a:t>
            </a:r>
            <a:r>
              <a:rPr lang="en-GB" dirty="0">
                <a:sym typeface="Wingdings" panose="05000000000000000000" pitchFamily="2" charset="2"/>
              </a:rPr>
              <a:t> [“Chips”, “Beans”, “Peas”, “Cauliflower”]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String  “</a:t>
            </a:r>
            <a:r>
              <a:rPr lang="en-GB" dirty="0" err="1">
                <a:sym typeface="Wingdings" panose="05000000000000000000" pitchFamily="2" charset="2"/>
              </a:rPr>
              <a:t>H””e””l””l””o</a:t>
            </a:r>
            <a:r>
              <a:rPr lang="en-GB" dirty="0">
                <a:sym typeface="Wingdings" panose="05000000000000000000" pitchFamily="2" charset="2"/>
              </a:rPr>
              <a:t>”“ ”“</a:t>
            </a:r>
            <a:r>
              <a:rPr lang="en-GB" dirty="0" err="1">
                <a:sym typeface="Wingdings" panose="05000000000000000000" pitchFamily="2" charset="2"/>
              </a:rPr>
              <a:t>W””o””r””l””d</a:t>
            </a:r>
            <a:r>
              <a:rPr lang="en-GB" dirty="0">
                <a:sym typeface="Wingdings" panose="05000000000000000000" pitchFamily="2" charset="2"/>
              </a:rPr>
              <a:t>”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203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D291-0AFA-4A3A-BAD8-E6BC67DE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D38CC-24FE-490E-BC09-A93EA5B26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concept works back-to-front as well!</a:t>
            </a:r>
          </a:p>
          <a:p>
            <a:r>
              <a:rPr lang="en-GB" dirty="0"/>
              <a:t>We can find the position of a character within a string using the POSITION pseudocode command</a:t>
            </a:r>
          </a:p>
          <a:p>
            <a:r>
              <a:rPr lang="en-GB" dirty="0"/>
              <a:t>For example POSITION(“Hello World”, “r”)</a:t>
            </a:r>
          </a:p>
          <a:p>
            <a:r>
              <a:rPr lang="en-GB" dirty="0"/>
              <a:t>This would return 8</a:t>
            </a:r>
          </a:p>
          <a:p>
            <a:r>
              <a:rPr lang="en-GB" b="1" dirty="0"/>
              <a:t>Remember</a:t>
            </a:r>
            <a:r>
              <a:rPr lang="en-GB" dirty="0"/>
              <a:t>: Indexing starts at 0!</a:t>
            </a:r>
          </a:p>
        </p:txBody>
      </p:sp>
    </p:spTree>
    <p:extLst>
      <p:ext uri="{BB962C8B-B14F-4D97-AF65-F5344CB8AC3E}">
        <p14:creationId xmlns:p14="http://schemas.microsoft.com/office/powerpoint/2010/main" val="146173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DC062-5252-496F-B7FA-91D211DCB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Consider</a:t>
            </a:r>
            <a:br>
              <a:rPr lang="en-GB" sz="4800" dirty="0"/>
            </a:br>
            <a:r>
              <a:rPr lang="en-GB" sz="3600" dirty="0"/>
              <a:t>What would be the outputs for this program here?</a:t>
            </a:r>
            <a:endParaRPr lang="en-GB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F9345-70F3-41A6-BA7F-72A5E44EA497}"/>
              </a:ext>
            </a:extLst>
          </p:cNvPr>
          <p:cNvSpPr txBox="1"/>
          <p:nvPr/>
        </p:nvSpPr>
        <p:spPr>
          <a:xfrm>
            <a:off x="6686550" y="2283813"/>
            <a:ext cx="63579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nsolas" panose="020B0609020204030204" pitchFamily="49" charset="0"/>
              </a:rPr>
              <a:t>Num1 </a:t>
            </a:r>
            <a:r>
              <a:rPr lang="en-GB" sz="2800" dirty="0">
                <a:latin typeface="Consolas" panose="020B0609020204030204" pitchFamily="49" charset="0"/>
                <a:sym typeface="Wingdings" panose="05000000000000000000" pitchFamily="2" charset="2"/>
              </a:rPr>
              <a:t> 3</a:t>
            </a:r>
          </a:p>
          <a:p>
            <a:r>
              <a:rPr lang="en-GB" sz="2800" dirty="0">
                <a:latin typeface="Consolas" panose="020B0609020204030204" pitchFamily="49" charset="0"/>
                <a:sym typeface="Wingdings" panose="05000000000000000000" pitchFamily="2" charset="2"/>
              </a:rPr>
              <a:t>Num2  4</a:t>
            </a:r>
          </a:p>
          <a:p>
            <a:r>
              <a:rPr lang="en-GB" sz="2800" dirty="0">
                <a:latin typeface="Consolas" panose="020B0609020204030204" pitchFamily="49" charset="0"/>
                <a:sym typeface="Wingdings" panose="05000000000000000000" pitchFamily="2" charset="2"/>
              </a:rPr>
              <a:t>Str1  “3”</a:t>
            </a:r>
          </a:p>
          <a:p>
            <a:r>
              <a:rPr lang="en-GB" sz="2800" dirty="0">
                <a:latin typeface="Consolas" panose="020B0609020204030204" pitchFamily="49" charset="0"/>
                <a:sym typeface="Wingdings" panose="05000000000000000000" pitchFamily="2" charset="2"/>
              </a:rPr>
              <a:t>Str2  “4”</a:t>
            </a:r>
          </a:p>
          <a:p>
            <a:r>
              <a:rPr lang="en-GB" sz="2800" dirty="0">
                <a:latin typeface="Consolas" panose="020B0609020204030204" pitchFamily="49" charset="0"/>
                <a:sym typeface="Wingdings" panose="05000000000000000000" pitchFamily="2" charset="2"/>
              </a:rPr>
              <a:t>OUTPUT Num1 + Num2</a:t>
            </a:r>
          </a:p>
          <a:p>
            <a:r>
              <a:rPr lang="en-GB" sz="2800" dirty="0">
                <a:latin typeface="Consolas" panose="020B0609020204030204" pitchFamily="49" charset="0"/>
                <a:sym typeface="Wingdings" panose="05000000000000000000" pitchFamily="2" charset="2"/>
              </a:rPr>
              <a:t>OUTPUT Str1 + Str2</a:t>
            </a:r>
            <a:endParaRPr lang="en-GB" sz="2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1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uting Powerpoints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FFFFFF"/>
      </a:lt2>
      <a:accent1>
        <a:srgbClr val="FF0000"/>
      </a:accent1>
      <a:accent2>
        <a:srgbClr val="C00000"/>
      </a:accent2>
      <a:accent3>
        <a:srgbClr val="C80000"/>
      </a:accent3>
      <a:accent4>
        <a:srgbClr val="F43212"/>
      </a:accent4>
      <a:accent5>
        <a:srgbClr val="F77C4B"/>
      </a:accent5>
      <a:accent6>
        <a:srgbClr val="F79646"/>
      </a:accent6>
      <a:hlink>
        <a:srgbClr val="F43212"/>
      </a:hlink>
      <a:folHlink>
        <a:srgbClr val="C8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uting Powerpoints" id="{98991934-E3C3-442D-8D1B-43677C9CB824}" vid="{CAFF3BB8-A21B-4DB3-86B5-34B8FD29E6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Computing Powerpoints</Template>
  <TotalTime>115</TotalTime>
  <Words>631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Consolas</vt:lpstr>
      <vt:lpstr>Wingdings</vt:lpstr>
      <vt:lpstr>Wingdings 3</vt:lpstr>
      <vt:lpstr>Computing Powerpoints</vt:lpstr>
      <vt:lpstr>GCSE Computer Science (9-1)</vt:lpstr>
      <vt:lpstr>Lesson Objectives</vt:lpstr>
      <vt:lpstr>Recap</vt:lpstr>
      <vt:lpstr>Strings</vt:lpstr>
      <vt:lpstr>Hello World!</vt:lpstr>
      <vt:lpstr>String manipulation</vt:lpstr>
      <vt:lpstr>Strings are mutable</vt:lpstr>
      <vt:lpstr>Finding position</vt:lpstr>
      <vt:lpstr>Consider What would be the outputs for this program here?</vt:lpstr>
      <vt:lpstr>Concatenation</vt:lpstr>
      <vt:lpstr>Substrings</vt:lpstr>
      <vt:lpstr>Length</vt:lpstr>
      <vt:lpstr>Find the error!</vt:lpstr>
      <vt:lpstr>Casting</vt:lpstr>
      <vt:lpstr>Conversion Operations</vt:lpstr>
      <vt:lpstr>Worksheet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Computer Science (9-1)</dc:title>
  <dc:creator>Mr M Ledain</dc:creator>
  <cp:lastModifiedBy>Lesley Rhind - Columbus School - Class Teacher</cp:lastModifiedBy>
  <cp:revision>15</cp:revision>
  <dcterms:created xsi:type="dcterms:W3CDTF">2017-10-14T17:31:54Z</dcterms:created>
  <dcterms:modified xsi:type="dcterms:W3CDTF">2017-10-21T16:11:19Z</dcterms:modified>
</cp:coreProperties>
</file>