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56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59A8E-F47B-43FC-B2C2-9AE52F9439C0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8D80D27E-FA00-48DE-BFF8-88667596CD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359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59A8E-F47B-43FC-B2C2-9AE52F9439C0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8D80D27E-FA00-48DE-BFF8-88667596CD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254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59A8E-F47B-43FC-B2C2-9AE52F9439C0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8D80D27E-FA00-48DE-BFF8-88667596CD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5912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59A8E-F47B-43FC-B2C2-9AE52F9439C0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8D80D27E-FA00-48DE-BFF8-88667596CD3D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31139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59A8E-F47B-43FC-B2C2-9AE52F9439C0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8D80D27E-FA00-48DE-BFF8-88667596CD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3818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59A8E-F47B-43FC-B2C2-9AE52F9439C0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D27E-FA00-48DE-BFF8-88667596CD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6438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59A8E-F47B-43FC-B2C2-9AE52F9439C0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D27E-FA00-48DE-BFF8-88667596CD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5000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59A8E-F47B-43FC-B2C2-9AE52F9439C0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D27E-FA00-48DE-BFF8-88667596CD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8892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7059A8E-F47B-43FC-B2C2-9AE52F9439C0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8D80D27E-FA00-48DE-BFF8-88667596CD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533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59A8E-F47B-43FC-B2C2-9AE52F9439C0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D27E-FA00-48DE-BFF8-88667596CD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77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59A8E-F47B-43FC-B2C2-9AE52F9439C0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8D80D27E-FA00-48DE-BFF8-88667596CD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960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59A8E-F47B-43FC-B2C2-9AE52F9439C0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D27E-FA00-48DE-BFF8-88667596CD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790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59A8E-F47B-43FC-B2C2-9AE52F9439C0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D27E-FA00-48DE-BFF8-88667596CD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745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59A8E-F47B-43FC-B2C2-9AE52F9439C0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D27E-FA00-48DE-BFF8-88667596CD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309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59A8E-F47B-43FC-B2C2-9AE52F9439C0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D27E-FA00-48DE-BFF8-88667596CD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830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59A8E-F47B-43FC-B2C2-9AE52F9439C0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D27E-FA00-48DE-BFF8-88667596CD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910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59A8E-F47B-43FC-B2C2-9AE52F9439C0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D27E-FA00-48DE-BFF8-88667596CD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598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59A8E-F47B-43FC-B2C2-9AE52F9439C0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0D27E-FA00-48DE-BFF8-88667596CD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4101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/>
              <a:t>Merton and ‘Strain Theory’</a:t>
            </a:r>
          </a:p>
        </p:txBody>
      </p:sp>
      <p:pic>
        <p:nvPicPr>
          <p:cNvPr id="3" name="Content Placeholder 3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62571" y="2513173"/>
            <a:ext cx="6415183" cy="3246120"/>
          </a:xfrm>
        </p:spPr>
      </p:pic>
      <p:sp>
        <p:nvSpPr>
          <p:cNvPr id="4" name="Rectangle 4"/>
          <p:cNvSpPr/>
          <p:nvPr/>
        </p:nvSpPr>
        <p:spPr>
          <a:xfrm>
            <a:off x="2681752" y="5759293"/>
            <a:ext cx="6096003" cy="710708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>
                <a:solidFill>
                  <a:srgbClr val="FFFFFF"/>
                </a:solidFill>
                <a:uFillTx/>
                <a:latin typeface="Calibri" pitchFamily="34"/>
                <a:ea typeface="Calibri" pitchFamily="34"/>
                <a:cs typeface="Times New Roman" pitchFamily="18"/>
              </a:rPr>
              <a:t>Can you explain how a tension between these two may lead to crime?</a:t>
            </a:r>
          </a:p>
        </p:txBody>
      </p:sp>
      <p:sp>
        <p:nvSpPr>
          <p:cNvPr id="5" name="Rectangle 5"/>
          <p:cNvSpPr/>
          <p:nvPr/>
        </p:nvSpPr>
        <p:spPr>
          <a:xfrm>
            <a:off x="0" y="3744074"/>
            <a:ext cx="2362571" cy="392158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>
                <a:solidFill>
                  <a:srgbClr val="FFFFFF"/>
                </a:solidFill>
                <a:uFillTx/>
                <a:latin typeface="Calibri" pitchFamily="34"/>
                <a:ea typeface="Calibri" pitchFamily="34"/>
                <a:cs typeface="Times New Roman" pitchFamily="18"/>
              </a:rPr>
              <a:t>Socially approved goals</a:t>
            </a:r>
            <a:endParaRPr lang="en-GB" sz="1400" b="0" i="0" u="none" strike="noStrike" kern="1200" cap="none" spc="0" baseline="0">
              <a:solidFill>
                <a:srgbClr val="FFFFFF"/>
              </a:solidFill>
              <a:uFillTx/>
              <a:latin typeface="Calibri" pitchFamily="34"/>
              <a:ea typeface="Calibri" pitchFamily="34"/>
              <a:cs typeface="Times New Roman" pitchFamily="18"/>
            </a:endParaRPr>
          </a:p>
        </p:txBody>
      </p:sp>
      <p:sp>
        <p:nvSpPr>
          <p:cNvPr id="6" name="Rectangle 6"/>
          <p:cNvSpPr/>
          <p:nvPr/>
        </p:nvSpPr>
        <p:spPr>
          <a:xfrm>
            <a:off x="9212790" y="3744074"/>
            <a:ext cx="1847170" cy="392158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>
                <a:solidFill>
                  <a:srgbClr val="FFFFFF"/>
                </a:solidFill>
                <a:uFillTx/>
                <a:latin typeface="Calibri" pitchFamily="34"/>
                <a:ea typeface="Calibri" pitchFamily="34"/>
                <a:cs typeface="Times New Roman" pitchFamily="18"/>
              </a:rPr>
              <a:t>Legitimate means</a:t>
            </a:r>
            <a:endParaRPr lang="en-GB" sz="1400" b="0" i="0" u="none" strike="noStrike" kern="1200" cap="none" spc="0" baseline="0">
              <a:solidFill>
                <a:srgbClr val="FFFFFF"/>
              </a:solidFill>
              <a:uFillTx/>
              <a:latin typeface="Calibri" pitchFamily="34"/>
              <a:ea typeface="Calibri" pitchFamily="34"/>
              <a:cs typeface="Times New Roman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938173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Miller and </a:t>
            </a:r>
            <a:r>
              <a:rPr lang="en-GB" dirty="0" err="1" smtClean="0"/>
              <a:t>Matza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Miller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Deviance is widespread in the lower class.  This is because they are following their OWN goals, not mainstream ones.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err="1" smtClean="0"/>
              <a:t>Matza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 smtClean="0"/>
              <a:t>Most delinquents are not strongly committed to their subculture but actually drift in and out of delinquency.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507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Look also at </a:t>
            </a:r>
            <a:r>
              <a:rPr lang="en-GB" dirty="0" err="1" smtClean="0"/>
              <a:t>Messner</a:t>
            </a:r>
            <a:r>
              <a:rPr lang="en-GB" dirty="0" smtClean="0"/>
              <a:t> and </a:t>
            </a:r>
            <a:r>
              <a:rPr lang="en-GB" dirty="0" err="1" smtClean="0"/>
              <a:t>Rosenfield’s</a:t>
            </a:r>
            <a:r>
              <a:rPr lang="en-GB" dirty="0" smtClean="0"/>
              <a:t> institutional anomie theory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are living in an anomic cultural environment where people are encouraged to adopt and ‘anything goes’ attitude.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97258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 do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1. topic summary</a:t>
            </a:r>
          </a:p>
          <a:p>
            <a:r>
              <a:rPr lang="en-GB" dirty="0" smtClean="0"/>
              <a:t>2. Revision for </a:t>
            </a:r>
            <a:r>
              <a:rPr lang="en-GB" smtClean="0"/>
              <a:t>timed essay.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19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1970116"/>
            <a:ext cx="9613861" cy="39660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 </a:t>
            </a:r>
          </a:p>
          <a:p>
            <a:r>
              <a:rPr lang="en-GB" dirty="0"/>
              <a:t>‘Socially approved goals’ are the things that a society encourages individuals to achieve – what might these be?  Can you explain with reference to the ‘American Dream</a:t>
            </a:r>
            <a:r>
              <a:rPr lang="en-GB" dirty="0" smtClean="0"/>
              <a:t>’</a:t>
            </a:r>
            <a:r>
              <a:rPr lang="en-GB" u="sng" dirty="0" smtClean="0"/>
              <a:t>?</a:t>
            </a:r>
          </a:p>
          <a:p>
            <a:endParaRPr lang="en-GB" u="sng" dirty="0"/>
          </a:p>
          <a:p>
            <a:pPr marL="0" indent="0">
              <a:buNone/>
            </a:pPr>
            <a:endParaRPr lang="en-GB" u="sng" dirty="0" smtClean="0"/>
          </a:p>
          <a:p>
            <a:r>
              <a:rPr lang="en-GB" u="sng" dirty="0" smtClean="0"/>
              <a:t> </a:t>
            </a:r>
            <a:r>
              <a:rPr lang="en-GB" dirty="0" smtClean="0"/>
              <a:t>‘</a:t>
            </a:r>
            <a:r>
              <a:rPr lang="en-GB" dirty="0"/>
              <a:t>Legitimate means’ are how the institutional structure of society allows people to achieve these goals – for example?</a:t>
            </a:r>
            <a:r>
              <a:rPr lang="en-GB" u="sng" dirty="0"/>
              <a:t>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87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More detail…..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Americans are encouraged to aim for the American Dream which is to achieve success which is largely measured through wealth.  Anyone can make it regardless of their background.  </a:t>
            </a:r>
            <a:r>
              <a:rPr lang="en-GB" smtClean="0"/>
              <a:t>The </a:t>
            </a:r>
            <a:r>
              <a:rPr lang="en-GB" dirty="0" smtClean="0"/>
              <a:t>accepted ways of achieving this are through education, hard work, drive, determination and ambition. 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But sometimes these opportunities are not available to everyone.  </a:t>
            </a:r>
          </a:p>
          <a:p>
            <a:endParaRPr lang="en-GB" dirty="0"/>
          </a:p>
          <a:p>
            <a:r>
              <a:rPr lang="en-GB" dirty="0" smtClean="0"/>
              <a:t>This creates a pressure to deviate.  Particularly because the greater pressure is to achieve success rather than to stick to the right means.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470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5 deviant adaptations to strain.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1. Conformity – accept approved goals and get these the right way.  Middle class individuals most likely. </a:t>
            </a:r>
          </a:p>
          <a:p>
            <a:r>
              <a:rPr lang="en-GB" dirty="0" smtClean="0"/>
              <a:t>2. Innovation – accept goal of money but use ‘new’ creative means.  Theft / fraud.  Lower end of class structure. </a:t>
            </a:r>
          </a:p>
          <a:p>
            <a:r>
              <a:rPr lang="en-GB" dirty="0" smtClean="0"/>
              <a:t>3. Ritualism – give up trying to achieve the goals but know the </a:t>
            </a:r>
            <a:r>
              <a:rPr lang="en-GB" dirty="0" err="1" smtClean="0"/>
              <a:t>ligitmate</a:t>
            </a:r>
            <a:r>
              <a:rPr lang="en-GB" dirty="0" smtClean="0"/>
              <a:t> means so keep following the rules with no gain.  Lower-middle class office workers in dead-end routine jobs.</a:t>
            </a:r>
          </a:p>
          <a:p>
            <a:r>
              <a:rPr lang="en-GB" dirty="0" smtClean="0"/>
              <a:t>4. </a:t>
            </a:r>
            <a:r>
              <a:rPr lang="en-GB" dirty="0" err="1" smtClean="0"/>
              <a:t>Retreatism</a:t>
            </a:r>
            <a:r>
              <a:rPr lang="en-GB" dirty="0" smtClean="0"/>
              <a:t> – Reject the goals and the means so become drop outs.  Outcasts, psychotics, drug addicts, tramps etc.</a:t>
            </a:r>
          </a:p>
          <a:p>
            <a:r>
              <a:rPr lang="en-GB" dirty="0" smtClean="0"/>
              <a:t>5. Rebellion – Reject goals and means but replace with new ones </a:t>
            </a:r>
            <a:r>
              <a:rPr lang="en-GB" dirty="0" err="1" smtClean="0"/>
              <a:t>iun</a:t>
            </a:r>
            <a:r>
              <a:rPr lang="en-GB" dirty="0" smtClean="0"/>
              <a:t> a desire to bring about new society.  Hippies and radicals.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114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Subcultural strain theories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These look in more detail at how people may form subcultures to deal with the strains they face.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7989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A. K. Cohen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Moved on from Merton but was more interested in group responses. </a:t>
            </a:r>
          </a:p>
          <a:p>
            <a:endParaRPr lang="en-GB" dirty="0" smtClean="0"/>
          </a:p>
          <a:p>
            <a:r>
              <a:rPr lang="en-GB" dirty="0" smtClean="0"/>
              <a:t>Working class boys </a:t>
            </a:r>
          </a:p>
          <a:p>
            <a:endParaRPr lang="en-GB" dirty="0"/>
          </a:p>
          <a:p>
            <a:r>
              <a:rPr lang="en-GB" dirty="0" smtClean="0"/>
              <a:t>Alternative status hierarchy.</a:t>
            </a:r>
          </a:p>
          <a:p>
            <a:endParaRPr lang="en-GB" dirty="0"/>
          </a:p>
          <a:p>
            <a:r>
              <a:rPr lang="en-GB" dirty="0" smtClean="0"/>
              <a:t>Mainstream value upside down.  </a:t>
            </a:r>
          </a:p>
        </p:txBody>
      </p:sp>
    </p:spTree>
    <p:extLst>
      <p:ext uri="{BB962C8B-B14F-4D97-AF65-F5344CB8AC3E}">
        <p14:creationId xmlns:p14="http://schemas.microsoft.com/office/powerpoint/2010/main" val="3192652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Evaluation of A. K. Cohen 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Accounts for deviance</a:t>
            </a:r>
          </a:p>
          <a:p>
            <a:r>
              <a:rPr lang="en-GB" dirty="0" smtClean="0"/>
              <a:t>Explains non-economic crime</a:t>
            </a:r>
          </a:p>
          <a:p>
            <a:r>
              <a:rPr lang="en-GB" dirty="0" smtClean="0"/>
              <a:t>Accounts for groups not just individuals.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Content Placeholder 6" descr="Thumbs Up! Thumb injuries and their management - EMCAGE"/>
          <p:cNvPicPr>
            <a:picLocks noGrp="1" noChangeAspect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319" y="1450911"/>
            <a:ext cx="1471062" cy="981176"/>
          </a:xfrm>
        </p:spPr>
      </p:pic>
      <p:pic>
        <p:nvPicPr>
          <p:cNvPr id="8" name="Picture 7" descr="Negative Reviews: They're Good. / Commentaires négatifs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3367" y="1569390"/>
            <a:ext cx="2050815" cy="153496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068291" y="3358342"/>
            <a:ext cx="47465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Do working class boys start of with middle class goals?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5561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Cloward</a:t>
            </a:r>
            <a:r>
              <a:rPr lang="en-GB" dirty="0" smtClean="0"/>
              <a:t> and Ohlin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Also looked at subcultures but took this further and looked at how different subcultures may respond in different ways </a:t>
            </a:r>
          </a:p>
          <a:p>
            <a:endParaRPr lang="en-GB" dirty="0"/>
          </a:p>
          <a:p>
            <a:r>
              <a:rPr lang="en-GB" dirty="0" smtClean="0"/>
              <a:t>Criminal subcultures</a:t>
            </a:r>
          </a:p>
          <a:p>
            <a:endParaRPr lang="en-GB" dirty="0"/>
          </a:p>
          <a:p>
            <a:r>
              <a:rPr lang="en-GB" dirty="0" smtClean="0"/>
              <a:t>Conflict subcultures</a:t>
            </a:r>
          </a:p>
          <a:p>
            <a:endParaRPr lang="en-GB" dirty="0"/>
          </a:p>
          <a:p>
            <a:r>
              <a:rPr lang="en-GB" dirty="0" err="1" smtClean="0"/>
              <a:t>Retreatist</a:t>
            </a:r>
            <a:r>
              <a:rPr lang="en-GB" dirty="0" smtClean="0"/>
              <a:t> subcultures.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4528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Evaluation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This theory is a </a:t>
            </a:r>
            <a:r>
              <a:rPr lang="en-GB" dirty="0" smtClean="0"/>
              <a:t>good </a:t>
            </a:r>
            <a:r>
              <a:rPr lang="en-GB" dirty="0" smtClean="0"/>
              <a:t>way to explain what strain may lead to a variety of responses. 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Too much focus on working class crime.</a:t>
            </a:r>
          </a:p>
          <a:p>
            <a:endParaRPr lang="en-GB" dirty="0"/>
          </a:p>
          <a:p>
            <a:r>
              <a:rPr lang="en-GB" dirty="0" smtClean="0"/>
              <a:t>Think about the drug trade, this </a:t>
            </a:r>
            <a:r>
              <a:rPr lang="en-GB" dirty="0" smtClean="0"/>
              <a:t>is </a:t>
            </a:r>
            <a:r>
              <a:rPr lang="en-GB" dirty="0" smtClean="0"/>
              <a:t>a mixture of disorganised and professional behaviour so falls into 2 categories. </a:t>
            </a:r>
            <a:endParaRPr lang="en-GB" dirty="0"/>
          </a:p>
        </p:txBody>
      </p:sp>
      <p:pic>
        <p:nvPicPr>
          <p:cNvPr id="7" name="Content Placeholder 6" descr="Thumbs Up! Thumb injuries and their management - EMCAGE"/>
          <p:cNvPicPr>
            <a:picLocks noGrp="1" noChangeAspect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819" y="1701735"/>
            <a:ext cx="1471062" cy="981176"/>
          </a:xfrm>
        </p:spPr>
      </p:pic>
      <p:pic>
        <p:nvPicPr>
          <p:cNvPr id="8" name="Picture 7" descr="Negative Reviews: They're Good. / Commentaires négatifs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3367" y="1569390"/>
            <a:ext cx="2050815" cy="1534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204847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176</TotalTime>
  <Words>496</Words>
  <Application>Microsoft Office PowerPoint</Application>
  <PresentationFormat>Widescreen</PresentationFormat>
  <Paragraphs>59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Trebuchet MS</vt:lpstr>
      <vt:lpstr>Berlin</vt:lpstr>
      <vt:lpstr>Merton and ‘Strain Theory’</vt:lpstr>
      <vt:lpstr>PowerPoint Presentation</vt:lpstr>
      <vt:lpstr>More detail…..</vt:lpstr>
      <vt:lpstr>5 deviant adaptations to strain.</vt:lpstr>
      <vt:lpstr>Subcultural strain theories</vt:lpstr>
      <vt:lpstr>A. K. Cohen</vt:lpstr>
      <vt:lpstr>Evaluation of A. K. Cohen </vt:lpstr>
      <vt:lpstr>Cloward and Ohlin</vt:lpstr>
      <vt:lpstr>Evaluation</vt:lpstr>
      <vt:lpstr>Miller and Matza</vt:lpstr>
      <vt:lpstr>Look also at Messner and Rosenfield’s institutional anomie theory</vt:lpstr>
      <vt:lpstr>To do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Merton and ‘Strain Theory’</dc:title>
  <dc:creator>Helen Bromley</dc:creator>
  <cp:lastModifiedBy>Helen Bromley</cp:lastModifiedBy>
  <cp:revision>11</cp:revision>
  <dcterms:created xsi:type="dcterms:W3CDTF">2020-09-07T14:14:30Z</dcterms:created>
  <dcterms:modified xsi:type="dcterms:W3CDTF">2020-09-21T09:48:59Z</dcterms:modified>
</cp:coreProperties>
</file>