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0"/>
  </p:notesMasterIdLst>
  <p:sldIdLst>
    <p:sldId id="271" r:id="rId2"/>
    <p:sldId id="413" r:id="rId3"/>
    <p:sldId id="272" r:id="rId4"/>
    <p:sldId id="414" r:id="rId5"/>
    <p:sldId id="415" r:id="rId6"/>
    <p:sldId id="257" r:id="rId7"/>
    <p:sldId id="273" r:id="rId8"/>
    <p:sldId id="274" r:id="rId9"/>
    <p:sldId id="275" r:id="rId10"/>
    <p:sldId id="276" r:id="rId11"/>
    <p:sldId id="280" r:id="rId12"/>
    <p:sldId id="263" r:id="rId13"/>
    <p:sldId id="286" r:id="rId14"/>
    <p:sldId id="287" r:id="rId15"/>
    <p:sldId id="288" r:id="rId16"/>
    <p:sldId id="330" r:id="rId17"/>
    <p:sldId id="331" r:id="rId18"/>
    <p:sldId id="332" r:id="rId19"/>
    <p:sldId id="259" r:id="rId20"/>
    <p:sldId id="291" r:id="rId21"/>
    <p:sldId id="292" r:id="rId22"/>
    <p:sldId id="297" r:id="rId23"/>
    <p:sldId id="298" r:id="rId24"/>
    <p:sldId id="303" r:id="rId25"/>
    <p:sldId id="304" r:id="rId26"/>
    <p:sldId id="305" r:id="rId27"/>
    <p:sldId id="306" r:id="rId28"/>
    <p:sldId id="307" r:id="rId29"/>
    <p:sldId id="308" r:id="rId30"/>
    <p:sldId id="309" r:id="rId31"/>
    <p:sldId id="310" r:id="rId32"/>
    <p:sldId id="258" r:id="rId33"/>
    <p:sldId id="315" r:id="rId34"/>
    <p:sldId id="316" r:id="rId35"/>
    <p:sldId id="317" r:id="rId36"/>
    <p:sldId id="318" r:id="rId37"/>
    <p:sldId id="319" r:id="rId38"/>
    <p:sldId id="320" r:id="rId39"/>
    <p:sldId id="321" r:id="rId40"/>
    <p:sldId id="322" r:id="rId41"/>
    <p:sldId id="326" r:id="rId42"/>
    <p:sldId id="327" r:id="rId43"/>
    <p:sldId id="328" r:id="rId44"/>
    <p:sldId id="333" r:id="rId45"/>
    <p:sldId id="262" r:id="rId46"/>
    <p:sldId id="334" r:id="rId47"/>
    <p:sldId id="336" r:id="rId48"/>
    <p:sldId id="338" r:id="rId49"/>
    <p:sldId id="341" r:id="rId50"/>
    <p:sldId id="342" r:id="rId51"/>
    <p:sldId id="343" r:id="rId52"/>
    <p:sldId id="344" r:id="rId53"/>
    <p:sldId id="282" r:id="rId54"/>
    <p:sldId id="266" r:id="rId55"/>
    <p:sldId id="348" r:id="rId56"/>
    <p:sldId id="349" r:id="rId57"/>
    <p:sldId id="293" r:id="rId58"/>
    <p:sldId id="351" r:id="rId59"/>
    <p:sldId id="354" r:id="rId60"/>
    <p:sldId id="355" r:id="rId61"/>
    <p:sldId id="356" r:id="rId62"/>
    <p:sldId id="361" r:id="rId63"/>
    <p:sldId id="362" r:id="rId64"/>
    <p:sldId id="363" r:id="rId65"/>
    <p:sldId id="284" r:id="rId66"/>
    <p:sldId id="364" r:id="rId67"/>
    <p:sldId id="365" r:id="rId68"/>
    <p:sldId id="370" r:id="rId69"/>
    <p:sldId id="371" r:id="rId70"/>
    <p:sldId id="372" r:id="rId71"/>
    <p:sldId id="380" r:id="rId72"/>
    <p:sldId id="381" r:id="rId73"/>
    <p:sldId id="382" r:id="rId74"/>
    <p:sldId id="383" r:id="rId75"/>
    <p:sldId id="384" r:id="rId76"/>
    <p:sldId id="392" r:id="rId77"/>
    <p:sldId id="391" r:id="rId78"/>
    <p:sldId id="393" r:id="rId79"/>
    <p:sldId id="394" r:id="rId80"/>
    <p:sldId id="395" r:id="rId81"/>
    <p:sldId id="396" r:id="rId82"/>
    <p:sldId id="397" r:id="rId83"/>
    <p:sldId id="400" r:id="rId84"/>
    <p:sldId id="398" r:id="rId85"/>
    <p:sldId id="278" r:id="rId86"/>
    <p:sldId id="279" r:id="rId87"/>
    <p:sldId id="399" r:id="rId88"/>
    <p:sldId id="401" r:id="rId89"/>
    <p:sldId id="406" r:id="rId90"/>
    <p:sldId id="404" r:id="rId91"/>
    <p:sldId id="411" r:id="rId92"/>
    <p:sldId id="412" r:id="rId93"/>
    <p:sldId id="261" r:id="rId94"/>
    <p:sldId id="407" r:id="rId95"/>
    <p:sldId id="408" r:id="rId96"/>
    <p:sldId id="409" r:id="rId97"/>
    <p:sldId id="410" r:id="rId98"/>
    <p:sldId id="385" r:id="rId9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D6DF66-241E-45E6-BBC9-4D82D970CF53}" v="17" dt="2023-06-08T10:07:00.3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946"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notesMaster" Target="notesMasters/notesMaster1.xml"/><Relationship Id="rId105"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Reeves" userId="e748b5bb-59f3-4b3f-80a3-3bf8c771a8a6" providerId="ADAL" clId="{DED6DF66-241E-45E6-BBC9-4D82D970CF53}"/>
    <pc:docChg chg="undo custSel addSld delSld modSld">
      <pc:chgData name="Daniel Reeves" userId="e748b5bb-59f3-4b3f-80a3-3bf8c771a8a6" providerId="ADAL" clId="{DED6DF66-241E-45E6-BBC9-4D82D970CF53}" dt="2023-06-08T10:07:00.385" v="92" actId="20577"/>
      <pc:docMkLst>
        <pc:docMk/>
      </pc:docMkLst>
      <pc:sldChg chg="modSp">
        <pc:chgData name="Daniel Reeves" userId="e748b5bb-59f3-4b3f-80a3-3bf8c771a8a6" providerId="ADAL" clId="{DED6DF66-241E-45E6-BBC9-4D82D970CF53}" dt="2023-06-08T10:07:00.385" v="92" actId="20577"/>
        <pc:sldMkLst>
          <pc:docMk/>
          <pc:sldMk cId="0" sldId="257"/>
        </pc:sldMkLst>
        <pc:spChg chg="mod">
          <ac:chgData name="Daniel Reeves" userId="e748b5bb-59f3-4b3f-80a3-3bf8c771a8a6" providerId="ADAL" clId="{DED6DF66-241E-45E6-BBC9-4D82D970CF53}" dt="2023-06-08T10:07:00.385" v="92" actId="20577"/>
          <ac:spMkLst>
            <pc:docMk/>
            <pc:sldMk cId="0" sldId="257"/>
            <ac:spMk id="3" creationId="{00000000-0000-0000-0000-000000000000}"/>
          </ac:spMkLst>
        </pc:spChg>
      </pc:sldChg>
      <pc:sldChg chg="modSp mod">
        <pc:chgData name="Daniel Reeves" userId="e748b5bb-59f3-4b3f-80a3-3bf8c771a8a6" providerId="ADAL" clId="{DED6DF66-241E-45E6-BBC9-4D82D970CF53}" dt="2023-01-16T09:45:15.845" v="3" actId="20577"/>
        <pc:sldMkLst>
          <pc:docMk/>
          <pc:sldMk cId="3467395036" sldId="310"/>
        </pc:sldMkLst>
        <pc:spChg chg="mod">
          <ac:chgData name="Daniel Reeves" userId="e748b5bb-59f3-4b3f-80a3-3bf8c771a8a6" providerId="ADAL" clId="{DED6DF66-241E-45E6-BBC9-4D82D970CF53}" dt="2023-01-16T09:45:15.845" v="3" actId="20577"/>
          <ac:spMkLst>
            <pc:docMk/>
            <pc:sldMk cId="3467395036" sldId="310"/>
            <ac:spMk id="5" creationId="{F3F9BC90-DE50-4587-8ACD-7E05E3F574CF}"/>
          </ac:spMkLst>
        </pc:spChg>
      </pc:sldChg>
      <pc:sldChg chg="modSp">
        <pc:chgData name="Daniel Reeves" userId="e748b5bb-59f3-4b3f-80a3-3bf8c771a8a6" providerId="ADAL" clId="{DED6DF66-241E-45E6-BBC9-4D82D970CF53}" dt="2023-01-16T09:45:10.796" v="1" actId="20577"/>
        <pc:sldMkLst>
          <pc:docMk/>
          <pc:sldMk cId="969785404" sldId="315"/>
        </pc:sldMkLst>
        <pc:spChg chg="mod">
          <ac:chgData name="Daniel Reeves" userId="e748b5bb-59f3-4b3f-80a3-3bf8c771a8a6" providerId="ADAL" clId="{DED6DF66-241E-45E6-BBC9-4D82D970CF53}" dt="2023-01-16T09:45:10.796" v="1" actId="20577"/>
          <ac:spMkLst>
            <pc:docMk/>
            <pc:sldMk cId="969785404" sldId="315"/>
            <ac:spMk id="3" creationId="{00000000-0000-0000-0000-000000000000}"/>
          </ac:spMkLst>
        </pc:spChg>
      </pc:sldChg>
      <pc:sldChg chg="modSp mod">
        <pc:chgData name="Daniel Reeves" userId="e748b5bb-59f3-4b3f-80a3-3bf8c771a8a6" providerId="ADAL" clId="{DED6DF66-241E-45E6-BBC9-4D82D970CF53}" dt="2023-05-24T14:38:01.650" v="86" actId="20577"/>
        <pc:sldMkLst>
          <pc:docMk/>
          <pc:sldMk cId="580814565" sldId="330"/>
        </pc:sldMkLst>
        <pc:spChg chg="mod">
          <ac:chgData name="Daniel Reeves" userId="e748b5bb-59f3-4b3f-80a3-3bf8c771a8a6" providerId="ADAL" clId="{DED6DF66-241E-45E6-BBC9-4D82D970CF53}" dt="2023-05-24T14:38:01.650" v="86" actId="20577"/>
          <ac:spMkLst>
            <pc:docMk/>
            <pc:sldMk cId="580814565" sldId="330"/>
            <ac:spMk id="3" creationId="{CDE2BA2F-0A3E-4DD3-AD94-1C83ED55B7FB}"/>
          </ac:spMkLst>
        </pc:spChg>
      </pc:sldChg>
      <pc:sldChg chg="modSp mod">
        <pc:chgData name="Daniel Reeves" userId="e748b5bb-59f3-4b3f-80a3-3bf8c771a8a6" providerId="ADAL" clId="{DED6DF66-241E-45E6-BBC9-4D82D970CF53}" dt="2023-03-16T12:04:39.200" v="61" actId="20577"/>
        <pc:sldMkLst>
          <pc:docMk/>
          <pc:sldMk cId="1567802702" sldId="391"/>
        </pc:sldMkLst>
        <pc:spChg chg="mod">
          <ac:chgData name="Daniel Reeves" userId="e748b5bb-59f3-4b3f-80a3-3bf8c771a8a6" providerId="ADAL" clId="{DED6DF66-241E-45E6-BBC9-4D82D970CF53}" dt="2023-03-16T12:04:39.200" v="61" actId="20577"/>
          <ac:spMkLst>
            <pc:docMk/>
            <pc:sldMk cId="1567802702" sldId="391"/>
            <ac:spMk id="5" creationId="{96F1472D-20DC-4CF5-B87C-0960C104B4BA}"/>
          </ac:spMkLst>
        </pc:spChg>
      </pc:sldChg>
      <pc:sldChg chg="addSp modSp new add del">
        <pc:chgData name="Daniel Reeves" userId="e748b5bb-59f3-4b3f-80a3-3bf8c771a8a6" providerId="ADAL" clId="{DED6DF66-241E-45E6-BBC9-4D82D970CF53}" dt="2023-03-23T12:23:12.155" v="76" actId="47"/>
        <pc:sldMkLst>
          <pc:docMk/>
          <pc:sldMk cId="1180744795" sldId="416"/>
        </pc:sldMkLst>
        <pc:picChg chg="add mod">
          <ac:chgData name="Daniel Reeves" userId="e748b5bb-59f3-4b3f-80a3-3bf8c771a8a6" providerId="ADAL" clId="{DED6DF66-241E-45E6-BBC9-4D82D970CF53}" dt="2023-03-23T12:15:13.097" v="75" actId="1076"/>
          <ac:picMkLst>
            <pc:docMk/>
            <pc:sldMk cId="1180744795" sldId="416"/>
            <ac:picMk id="4" creationId="{09A8F9F5-4BF7-1D9D-872B-72593EB78EF0}"/>
          </ac:picMkLst>
        </pc:picChg>
      </pc:sldChg>
    </pc:docChg>
  </pc:docChgLst>
  <pc:docChgLst>
    <pc:chgData name="Daniel Reeves" userId="e748b5bb-59f3-4b3f-80a3-3bf8c771a8a6" providerId="ADAL" clId="{BEB8444B-31F6-4226-8102-4EBF50DCBB1B}"/>
    <pc:docChg chg="modSld sldOrd">
      <pc:chgData name="Daniel Reeves" userId="e748b5bb-59f3-4b3f-80a3-3bf8c771a8a6" providerId="ADAL" clId="{BEB8444B-31F6-4226-8102-4EBF50DCBB1B}" dt="2023-03-20T09:16:36.973" v="3"/>
      <pc:docMkLst>
        <pc:docMk/>
      </pc:docMkLst>
      <pc:sldChg chg="ord">
        <pc:chgData name="Daniel Reeves" userId="e748b5bb-59f3-4b3f-80a3-3bf8c771a8a6" providerId="ADAL" clId="{BEB8444B-31F6-4226-8102-4EBF50DCBB1B}" dt="2023-03-20T09:16:36.973" v="3"/>
        <pc:sldMkLst>
          <pc:docMk/>
          <pc:sldMk cId="3896206800" sldId="271"/>
        </pc:sldMkLst>
      </pc:sldChg>
      <pc:sldChg chg="modSp">
        <pc:chgData name="Daniel Reeves" userId="e748b5bb-59f3-4b3f-80a3-3bf8c771a8a6" providerId="ADAL" clId="{BEB8444B-31F6-4226-8102-4EBF50DCBB1B}" dt="2023-02-21T11:47:20.925" v="0" actId="2711"/>
        <pc:sldMkLst>
          <pc:docMk/>
          <pc:sldMk cId="0" sldId="282"/>
        </pc:sldMkLst>
        <pc:spChg chg="mod">
          <ac:chgData name="Daniel Reeves" userId="e748b5bb-59f3-4b3f-80a3-3bf8c771a8a6" providerId="ADAL" clId="{BEB8444B-31F6-4226-8102-4EBF50DCBB1B}" dt="2023-02-21T11:47:20.925" v="0" actId="2711"/>
          <ac:spMkLst>
            <pc:docMk/>
            <pc:sldMk cId="0" sldId="282"/>
            <ac:spMk id="3" creationId="{00000000-0000-0000-0000-000000000000}"/>
          </ac:spMkLst>
        </pc:spChg>
      </pc:sldChg>
      <pc:sldChg chg="ord">
        <pc:chgData name="Daniel Reeves" userId="e748b5bb-59f3-4b3f-80a3-3bf8c771a8a6" providerId="ADAL" clId="{BEB8444B-31F6-4226-8102-4EBF50DCBB1B}" dt="2023-03-13T09:05:26.668" v="1"/>
        <pc:sldMkLst>
          <pc:docMk/>
          <pc:sldMk cId="12195035" sldId="348"/>
        </pc:sldMkLst>
      </pc:sldChg>
    </pc:docChg>
  </pc:docChgLst>
  <pc:docChgLst>
    <pc:chgData name="Daniel Reeves" userId="e748b5bb-59f3-4b3f-80a3-3bf8c771a8a6" providerId="ADAL" clId="{376324A2-DF95-4957-B6B2-4A360339A3C9}"/>
    <pc:docChg chg="custSel addSld modSld modNotesMaster">
      <pc:chgData name="Daniel Reeves" userId="e748b5bb-59f3-4b3f-80a3-3bf8c771a8a6" providerId="ADAL" clId="{376324A2-DF95-4957-B6B2-4A360339A3C9}" dt="2023-01-09T08:28:52.157" v="34" actId="1076"/>
      <pc:docMkLst>
        <pc:docMk/>
      </pc:docMkLst>
      <pc:sldChg chg="addSp modSp">
        <pc:chgData name="Daniel Reeves" userId="e748b5bb-59f3-4b3f-80a3-3bf8c771a8a6" providerId="ADAL" clId="{376324A2-DF95-4957-B6B2-4A360339A3C9}" dt="2023-01-09T08:27:38.246" v="11" actId="14100"/>
        <pc:sldMkLst>
          <pc:docMk/>
          <pc:sldMk cId="3896206800" sldId="271"/>
        </pc:sldMkLst>
        <pc:picChg chg="add mod modCrop">
          <ac:chgData name="Daniel Reeves" userId="e748b5bb-59f3-4b3f-80a3-3bf8c771a8a6" providerId="ADAL" clId="{376324A2-DF95-4957-B6B2-4A360339A3C9}" dt="2023-01-09T08:27:38.246" v="11" actId="14100"/>
          <ac:picMkLst>
            <pc:docMk/>
            <pc:sldMk cId="3896206800" sldId="271"/>
            <ac:picMk id="3" creationId="{99EE910C-3E10-4A8D-B220-F11600512EC8}"/>
          </ac:picMkLst>
        </pc:picChg>
        <pc:picChg chg="mod">
          <ac:chgData name="Daniel Reeves" userId="e748b5bb-59f3-4b3f-80a3-3bf8c771a8a6" providerId="ADAL" clId="{376324A2-DF95-4957-B6B2-4A360339A3C9}" dt="2023-01-09T08:27:31.845" v="8" actId="14100"/>
          <ac:picMkLst>
            <pc:docMk/>
            <pc:sldMk cId="3896206800" sldId="271"/>
            <ac:picMk id="4" creationId="{9BFCEDD6-E435-46CE-9598-382E762003B2}"/>
          </ac:picMkLst>
        </pc:picChg>
      </pc:sldChg>
      <pc:sldChg chg="addSp modSp add">
        <pc:chgData name="Daniel Reeves" userId="e748b5bb-59f3-4b3f-80a3-3bf8c771a8a6" providerId="ADAL" clId="{376324A2-DF95-4957-B6B2-4A360339A3C9}" dt="2023-01-09T08:27:55.421" v="16" actId="14100"/>
        <pc:sldMkLst>
          <pc:docMk/>
          <pc:sldMk cId="4258839956" sldId="413"/>
        </pc:sldMkLst>
        <pc:picChg chg="add mod modCrop">
          <ac:chgData name="Daniel Reeves" userId="e748b5bb-59f3-4b3f-80a3-3bf8c771a8a6" providerId="ADAL" clId="{376324A2-DF95-4957-B6B2-4A360339A3C9}" dt="2023-01-09T08:27:55.421" v="16" actId="14100"/>
          <ac:picMkLst>
            <pc:docMk/>
            <pc:sldMk cId="4258839956" sldId="413"/>
            <ac:picMk id="4" creationId="{214E7C1F-67A4-45F8-9C6D-82CA32BACF54}"/>
          </ac:picMkLst>
        </pc:picChg>
      </pc:sldChg>
      <pc:sldChg chg="addSp delSp modSp add">
        <pc:chgData name="Daniel Reeves" userId="e748b5bb-59f3-4b3f-80a3-3bf8c771a8a6" providerId="ADAL" clId="{376324A2-DF95-4957-B6B2-4A360339A3C9}" dt="2023-01-09T08:28:32.354" v="27" actId="478"/>
        <pc:sldMkLst>
          <pc:docMk/>
          <pc:sldMk cId="512697428" sldId="414"/>
        </pc:sldMkLst>
        <pc:spChg chg="del">
          <ac:chgData name="Daniel Reeves" userId="e748b5bb-59f3-4b3f-80a3-3bf8c771a8a6" providerId="ADAL" clId="{376324A2-DF95-4957-B6B2-4A360339A3C9}" dt="2023-01-09T08:28:29.568" v="26" actId="478"/>
          <ac:spMkLst>
            <pc:docMk/>
            <pc:sldMk cId="512697428" sldId="414"/>
            <ac:spMk id="2" creationId="{9D260A9F-9BA4-4BCF-B833-9E8210512F44}"/>
          </ac:spMkLst>
        </pc:spChg>
        <pc:spChg chg="del">
          <ac:chgData name="Daniel Reeves" userId="e748b5bb-59f3-4b3f-80a3-3bf8c771a8a6" providerId="ADAL" clId="{376324A2-DF95-4957-B6B2-4A360339A3C9}" dt="2023-01-09T08:28:32.354" v="27" actId="478"/>
          <ac:spMkLst>
            <pc:docMk/>
            <pc:sldMk cId="512697428" sldId="414"/>
            <ac:spMk id="3" creationId="{79911ED9-E772-4641-9229-780D860425D2}"/>
          </ac:spMkLst>
        </pc:spChg>
        <pc:picChg chg="add mod modCrop">
          <ac:chgData name="Daniel Reeves" userId="e748b5bb-59f3-4b3f-80a3-3bf8c771a8a6" providerId="ADAL" clId="{376324A2-DF95-4957-B6B2-4A360339A3C9}" dt="2023-01-09T08:28:28.249" v="25" actId="1076"/>
          <ac:picMkLst>
            <pc:docMk/>
            <pc:sldMk cId="512697428" sldId="414"/>
            <ac:picMk id="4" creationId="{3AA9F670-24AC-411B-9407-37E19B9B67DB}"/>
          </ac:picMkLst>
        </pc:picChg>
        <pc:picChg chg="add mod">
          <ac:chgData name="Daniel Reeves" userId="e748b5bb-59f3-4b3f-80a3-3bf8c771a8a6" providerId="ADAL" clId="{376324A2-DF95-4957-B6B2-4A360339A3C9}" dt="2023-01-09T08:28:23.014" v="23" actId="14100"/>
          <ac:picMkLst>
            <pc:docMk/>
            <pc:sldMk cId="512697428" sldId="414"/>
            <ac:picMk id="5" creationId="{F8B25848-FB87-49AD-8C35-65E11F17886A}"/>
          </ac:picMkLst>
        </pc:picChg>
      </pc:sldChg>
      <pc:sldChg chg="addSp delSp modSp add">
        <pc:chgData name="Daniel Reeves" userId="e748b5bb-59f3-4b3f-80a3-3bf8c771a8a6" providerId="ADAL" clId="{376324A2-DF95-4957-B6B2-4A360339A3C9}" dt="2023-01-09T08:28:52.157" v="34" actId="1076"/>
        <pc:sldMkLst>
          <pc:docMk/>
          <pc:sldMk cId="2468497968" sldId="415"/>
        </pc:sldMkLst>
        <pc:spChg chg="del">
          <ac:chgData name="Daniel Reeves" userId="e748b5bb-59f3-4b3f-80a3-3bf8c771a8a6" providerId="ADAL" clId="{376324A2-DF95-4957-B6B2-4A360339A3C9}" dt="2023-01-09T08:28:45.705" v="30" actId="478"/>
          <ac:spMkLst>
            <pc:docMk/>
            <pc:sldMk cId="2468497968" sldId="415"/>
            <ac:spMk id="2" creationId="{3CCB8ECD-2D7E-407E-AFFA-CED1C0145B72}"/>
          </ac:spMkLst>
        </pc:spChg>
        <pc:spChg chg="del">
          <ac:chgData name="Daniel Reeves" userId="e748b5bb-59f3-4b3f-80a3-3bf8c771a8a6" providerId="ADAL" clId="{376324A2-DF95-4957-B6B2-4A360339A3C9}" dt="2023-01-09T08:28:47.019" v="31" actId="478"/>
          <ac:spMkLst>
            <pc:docMk/>
            <pc:sldMk cId="2468497968" sldId="415"/>
            <ac:spMk id="3" creationId="{11929C04-097A-47E3-90A5-2D2781527066}"/>
          </ac:spMkLst>
        </pc:spChg>
        <pc:picChg chg="add mod">
          <ac:chgData name="Daniel Reeves" userId="e748b5bb-59f3-4b3f-80a3-3bf8c771a8a6" providerId="ADAL" clId="{376324A2-DF95-4957-B6B2-4A360339A3C9}" dt="2023-01-09T08:28:52.157" v="34" actId="1076"/>
          <ac:picMkLst>
            <pc:docMk/>
            <pc:sldMk cId="2468497968" sldId="415"/>
            <ac:picMk id="4" creationId="{B4B3B8D2-88D6-408D-BBE8-2827BDEF8F9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1AFE2C2-FDDA-41EE-B1C0-F6CD8675F631}" type="datetimeFigureOut">
              <a:rPr lang="en-GB" smtClean="0"/>
              <a:t>08/06/2023</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19B91FB-6156-4AAA-92EA-EDAA8335C4E9}" type="slidenum">
              <a:rPr lang="en-GB" smtClean="0"/>
              <a:t>‹#›</a:t>
            </a:fld>
            <a:endParaRPr lang="en-GB" dirty="0"/>
          </a:p>
        </p:txBody>
      </p:sp>
    </p:spTree>
    <p:extLst>
      <p:ext uri="{BB962C8B-B14F-4D97-AF65-F5344CB8AC3E}">
        <p14:creationId xmlns:p14="http://schemas.microsoft.com/office/powerpoint/2010/main" val="2957298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786C2B-ED20-7044-9925-C4DB7D83FF07}" type="slidenum">
              <a:rPr lang="en-US"/>
              <a:pPr/>
              <a:t>19</a:t>
            </a:fld>
            <a:endParaRPr 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786C2B-ED20-7044-9925-C4DB7D83FF07}" type="slidenum">
              <a:rPr lang="en-US"/>
              <a:pPr/>
              <a:t>28</a:t>
            </a:fld>
            <a:endParaRPr 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071129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786C2B-ED20-7044-9925-C4DB7D83FF07}" type="slidenum">
              <a:rPr lang="en-US"/>
              <a:pPr/>
              <a:t>29</a:t>
            </a:fld>
            <a:endParaRPr 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28615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786C2B-ED20-7044-9925-C4DB7D83FF07}" type="slidenum">
              <a:rPr lang="en-US"/>
              <a:pPr/>
              <a:t>30</a:t>
            </a:fld>
            <a:endParaRPr 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216933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786C2B-ED20-7044-9925-C4DB7D83FF07}" type="slidenum">
              <a:rPr lang="en-US"/>
              <a:pPr/>
              <a:t>31</a:t>
            </a:fld>
            <a:endParaRPr 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861973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9B91FB-6156-4AAA-92EA-EDAA8335C4E9}" type="slidenum">
              <a:rPr lang="en-GB" smtClean="0"/>
              <a:t>34</a:t>
            </a:fld>
            <a:endParaRPr lang="en-GB" dirty="0"/>
          </a:p>
        </p:txBody>
      </p:sp>
    </p:spTree>
    <p:extLst>
      <p:ext uri="{BB962C8B-B14F-4D97-AF65-F5344CB8AC3E}">
        <p14:creationId xmlns:p14="http://schemas.microsoft.com/office/powerpoint/2010/main" val="2101420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89F90D-1418-D34E-959A-AEEFC6C2B8F9}" type="slidenum">
              <a:rPr lang="en-US"/>
              <a:pPr/>
              <a:t>67</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89F90D-1418-D34E-959A-AEEFC6C2B8F9}" type="slidenum">
              <a:rPr lang="en-US"/>
              <a:pPr/>
              <a:t>68</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371937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89F90D-1418-D34E-959A-AEEFC6C2B8F9}" type="slidenum">
              <a:rPr lang="en-US"/>
              <a:pPr/>
              <a:t>69</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320619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E6D856-6D00-914D-A7C9-0D5BC780C5AB}" type="slidenum">
              <a:rPr lang="en-US"/>
              <a:pPr/>
              <a:t>84</a:t>
            </a:fld>
            <a:endParaRPr lang="en-US" dirty="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9CEC01-6A74-D048-9786-44A69564A08E}" type="slidenum">
              <a:rPr lang="en-US"/>
              <a:pPr/>
              <a:t>88</a:t>
            </a:fld>
            <a:endParaRPr lang="en-US" dirty="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786C2B-ED20-7044-9925-C4DB7D83FF07}" type="slidenum">
              <a:rPr lang="en-US"/>
              <a:pPr/>
              <a:t>20</a:t>
            </a:fld>
            <a:endParaRPr 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74125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9CEC01-6A74-D048-9786-44A69564A08E}" type="slidenum">
              <a:rPr lang="en-US"/>
              <a:pPr/>
              <a:t>89</a:t>
            </a:fld>
            <a:endParaRPr lang="en-US" dirty="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42157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786C2B-ED20-7044-9925-C4DB7D83FF07}" type="slidenum">
              <a:rPr lang="en-US"/>
              <a:pPr/>
              <a:t>21</a:t>
            </a:fld>
            <a:endParaRPr 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54317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786C2B-ED20-7044-9925-C4DB7D83FF07}" type="slidenum">
              <a:rPr lang="en-US"/>
              <a:pPr/>
              <a:t>22</a:t>
            </a:fld>
            <a:endParaRPr 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7310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786C2B-ED20-7044-9925-C4DB7D83FF07}" type="slidenum">
              <a:rPr lang="en-US"/>
              <a:pPr/>
              <a:t>23</a:t>
            </a:fld>
            <a:endParaRPr 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33043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786C2B-ED20-7044-9925-C4DB7D83FF07}" type="slidenum">
              <a:rPr lang="en-US"/>
              <a:pPr/>
              <a:t>24</a:t>
            </a:fld>
            <a:endParaRPr 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98622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786C2B-ED20-7044-9925-C4DB7D83FF07}" type="slidenum">
              <a:rPr lang="en-US"/>
              <a:pPr/>
              <a:t>25</a:t>
            </a:fld>
            <a:endParaRPr 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60205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786C2B-ED20-7044-9925-C4DB7D83FF07}" type="slidenum">
              <a:rPr lang="en-US"/>
              <a:pPr/>
              <a:t>26</a:t>
            </a:fld>
            <a:endParaRPr 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86589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786C2B-ED20-7044-9925-C4DB7D83FF07}" type="slidenum">
              <a:rPr lang="en-US"/>
              <a:pPr/>
              <a:t>27</a:t>
            </a:fld>
            <a:endParaRPr 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8354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75758-6F8E-4D11-8DFD-9A714EC8B6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CB12A3E-C1EF-4E6E-81F5-C44B9F1BD1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C7B7287-531B-4ABB-834D-C609FF8897EB}"/>
              </a:ext>
            </a:extLst>
          </p:cNvPr>
          <p:cNvSpPr>
            <a:spLocks noGrp="1"/>
          </p:cNvSpPr>
          <p:nvPr>
            <p:ph type="dt" sz="half" idx="10"/>
          </p:nvPr>
        </p:nvSpPr>
        <p:spPr/>
        <p:txBody>
          <a:bodyPr/>
          <a:lstStyle/>
          <a:p>
            <a:fld id="{6AE7E10B-A289-45C8-9E0E-6E9CBAB5B51F}" type="datetimeFigureOut">
              <a:rPr lang="en-GB" smtClean="0"/>
              <a:t>08/06/2023</a:t>
            </a:fld>
            <a:endParaRPr lang="en-GB" dirty="0"/>
          </a:p>
        </p:txBody>
      </p:sp>
      <p:sp>
        <p:nvSpPr>
          <p:cNvPr id="5" name="Footer Placeholder 4">
            <a:extLst>
              <a:ext uri="{FF2B5EF4-FFF2-40B4-BE49-F238E27FC236}">
                <a16:creationId xmlns:a16="http://schemas.microsoft.com/office/drawing/2014/main" id="{0AA1FB39-B31B-44B1-9E5D-50D3BA3D3E3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AACE1CC-1C4B-4043-A007-24C52EC0E820}"/>
              </a:ext>
            </a:extLst>
          </p:cNvPr>
          <p:cNvSpPr>
            <a:spLocks noGrp="1"/>
          </p:cNvSpPr>
          <p:nvPr>
            <p:ph type="sldNum" sz="quarter" idx="12"/>
          </p:nvPr>
        </p:nvSpPr>
        <p:spPr/>
        <p:txBody>
          <a:bodyPr/>
          <a:lstStyle/>
          <a:p>
            <a:fld id="{0833DE55-D5C2-4C4F-9FC1-295F0A77B505}" type="slidenum">
              <a:rPr lang="en-GB" smtClean="0"/>
              <a:t>‹#›</a:t>
            </a:fld>
            <a:endParaRPr lang="en-GB" dirty="0"/>
          </a:p>
        </p:txBody>
      </p:sp>
    </p:spTree>
    <p:extLst>
      <p:ext uri="{BB962C8B-B14F-4D97-AF65-F5344CB8AC3E}">
        <p14:creationId xmlns:p14="http://schemas.microsoft.com/office/powerpoint/2010/main" val="1084656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1150F-075F-4313-BFB9-904784B2A02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FFDBFBD-7011-41CE-8673-2205057BB7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F70A97-12AE-46DD-A49C-5D45522A59C8}"/>
              </a:ext>
            </a:extLst>
          </p:cNvPr>
          <p:cNvSpPr>
            <a:spLocks noGrp="1"/>
          </p:cNvSpPr>
          <p:nvPr>
            <p:ph type="dt" sz="half" idx="10"/>
          </p:nvPr>
        </p:nvSpPr>
        <p:spPr/>
        <p:txBody>
          <a:bodyPr/>
          <a:lstStyle/>
          <a:p>
            <a:fld id="{6AE7E10B-A289-45C8-9E0E-6E9CBAB5B51F}" type="datetimeFigureOut">
              <a:rPr lang="en-GB" smtClean="0"/>
              <a:t>08/06/2023</a:t>
            </a:fld>
            <a:endParaRPr lang="en-GB" dirty="0"/>
          </a:p>
        </p:txBody>
      </p:sp>
      <p:sp>
        <p:nvSpPr>
          <p:cNvPr id="5" name="Footer Placeholder 4">
            <a:extLst>
              <a:ext uri="{FF2B5EF4-FFF2-40B4-BE49-F238E27FC236}">
                <a16:creationId xmlns:a16="http://schemas.microsoft.com/office/drawing/2014/main" id="{9BAFFF00-A850-43EF-BAC5-EF238AFFDFB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BA8C22A-8B78-4A31-91A1-35B23A050C94}"/>
              </a:ext>
            </a:extLst>
          </p:cNvPr>
          <p:cNvSpPr>
            <a:spLocks noGrp="1"/>
          </p:cNvSpPr>
          <p:nvPr>
            <p:ph type="sldNum" sz="quarter" idx="12"/>
          </p:nvPr>
        </p:nvSpPr>
        <p:spPr/>
        <p:txBody>
          <a:bodyPr/>
          <a:lstStyle/>
          <a:p>
            <a:fld id="{0833DE55-D5C2-4C4F-9FC1-295F0A77B505}" type="slidenum">
              <a:rPr lang="en-GB" smtClean="0"/>
              <a:t>‹#›</a:t>
            </a:fld>
            <a:endParaRPr lang="en-GB" dirty="0"/>
          </a:p>
        </p:txBody>
      </p:sp>
    </p:spTree>
    <p:extLst>
      <p:ext uri="{BB962C8B-B14F-4D97-AF65-F5344CB8AC3E}">
        <p14:creationId xmlns:p14="http://schemas.microsoft.com/office/powerpoint/2010/main" val="4134592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1AEDB4-7C18-463A-9765-68A80676D29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CD40DF-FFD4-4F45-972B-B2A0AD5F48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CA03C19-46B7-446B-A58E-7FDA3325A005}"/>
              </a:ext>
            </a:extLst>
          </p:cNvPr>
          <p:cNvSpPr>
            <a:spLocks noGrp="1"/>
          </p:cNvSpPr>
          <p:nvPr>
            <p:ph type="dt" sz="half" idx="10"/>
          </p:nvPr>
        </p:nvSpPr>
        <p:spPr/>
        <p:txBody>
          <a:bodyPr/>
          <a:lstStyle/>
          <a:p>
            <a:fld id="{6AE7E10B-A289-45C8-9E0E-6E9CBAB5B51F}" type="datetimeFigureOut">
              <a:rPr lang="en-GB" smtClean="0"/>
              <a:t>08/06/2023</a:t>
            </a:fld>
            <a:endParaRPr lang="en-GB" dirty="0"/>
          </a:p>
        </p:txBody>
      </p:sp>
      <p:sp>
        <p:nvSpPr>
          <p:cNvPr id="5" name="Footer Placeholder 4">
            <a:extLst>
              <a:ext uri="{FF2B5EF4-FFF2-40B4-BE49-F238E27FC236}">
                <a16:creationId xmlns:a16="http://schemas.microsoft.com/office/drawing/2014/main" id="{4D3B7DA7-26DC-4CAA-AD04-D1CCB9B8FFD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EDE87F9-B778-4977-A23F-98CA9D05A920}"/>
              </a:ext>
            </a:extLst>
          </p:cNvPr>
          <p:cNvSpPr>
            <a:spLocks noGrp="1"/>
          </p:cNvSpPr>
          <p:nvPr>
            <p:ph type="sldNum" sz="quarter" idx="12"/>
          </p:nvPr>
        </p:nvSpPr>
        <p:spPr/>
        <p:txBody>
          <a:bodyPr/>
          <a:lstStyle/>
          <a:p>
            <a:fld id="{0833DE55-D5C2-4C4F-9FC1-295F0A77B505}" type="slidenum">
              <a:rPr lang="en-GB" smtClean="0"/>
              <a:t>‹#›</a:t>
            </a:fld>
            <a:endParaRPr lang="en-GB" dirty="0"/>
          </a:p>
        </p:txBody>
      </p:sp>
    </p:spTree>
    <p:extLst>
      <p:ext uri="{BB962C8B-B14F-4D97-AF65-F5344CB8AC3E}">
        <p14:creationId xmlns:p14="http://schemas.microsoft.com/office/powerpoint/2010/main" val="2335797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DB687-2B23-4231-8DBE-C1D9FD96C07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85F6420-4B37-4681-9571-ED37F3F546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5D80421-3A08-4199-BF79-F6362AF8F0C7}"/>
              </a:ext>
            </a:extLst>
          </p:cNvPr>
          <p:cNvSpPr>
            <a:spLocks noGrp="1"/>
          </p:cNvSpPr>
          <p:nvPr>
            <p:ph type="dt" sz="half" idx="10"/>
          </p:nvPr>
        </p:nvSpPr>
        <p:spPr/>
        <p:txBody>
          <a:bodyPr/>
          <a:lstStyle/>
          <a:p>
            <a:fld id="{6AE7E10B-A289-45C8-9E0E-6E9CBAB5B51F}" type="datetimeFigureOut">
              <a:rPr lang="en-GB" smtClean="0"/>
              <a:t>08/06/2023</a:t>
            </a:fld>
            <a:endParaRPr lang="en-GB" dirty="0"/>
          </a:p>
        </p:txBody>
      </p:sp>
      <p:sp>
        <p:nvSpPr>
          <p:cNvPr id="5" name="Footer Placeholder 4">
            <a:extLst>
              <a:ext uri="{FF2B5EF4-FFF2-40B4-BE49-F238E27FC236}">
                <a16:creationId xmlns:a16="http://schemas.microsoft.com/office/drawing/2014/main" id="{0D069E71-A481-440D-8A3D-751F439F569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0945AFD-7AB1-4EC3-BCA2-D1059782B3AC}"/>
              </a:ext>
            </a:extLst>
          </p:cNvPr>
          <p:cNvSpPr>
            <a:spLocks noGrp="1"/>
          </p:cNvSpPr>
          <p:nvPr>
            <p:ph type="sldNum" sz="quarter" idx="12"/>
          </p:nvPr>
        </p:nvSpPr>
        <p:spPr/>
        <p:txBody>
          <a:bodyPr/>
          <a:lstStyle/>
          <a:p>
            <a:fld id="{0833DE55-D5C2-4C4F-9FC1-295F0A77B505}" type="slidenum">
              <a:rPr lang="en-GB" smtClean="0"/>
              <a:t>‹#›</a:t>
            </a:fld>
            <a:endParaRPr lang="en-GB" dirty="0"/>
          </a:p>
        </p:txBody>
      </p:sp>
    </p:spTree>
    <p:extLst>
      <p:ext uri="{BB962C8B-B14F-4D97-AF65-F5344CB8AC3E}">
        <p14:creationId xmlns:p14="http://schemas.microsoft.com/office/powerpoint/2010/main" val="3890338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388C9-8108-48A6-94D2-855589F4B4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968F459-307A-47D4-BC14-BEE87F3B91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5F263A-E6D4-4C29-A80D-0DB7A1BA6BEC}"/>
              </a:ext>
            </a:extLst>
          </p:cNvPr>
          <p:cNvSpPr>
            <a:spLocks noGrp="1"/>
          </p:cNvSpPr>
          <p:nvPr>
            <p:ph type="dt" sz="half" idx="10"/>
          </p:nvPr>
        </p:nvSpPr>
        <p:spPr/>
        <p:txBody>
          <a:bodyPr/>
          <a:lstStyle/>
          <a:p>
            <a:fld id="{6AE7E10B-A289-45C8-9E0E-6E9CBAB5B51F}" type="datetimeFigureOut">
              <a:rPr lang="en-GB" smtClean="0"/>
              <a:t>08/06/2023</a:t>
            </a:fld>
            <a:endParaRPr lang="en-GB" dirty="0"/>
          </a:p>
        </p:txBody>
      </p:sp>
      <p:sp>
        <p:nvSpPr>
          <p:cNvPr id="5" name="Footer Placeholder 4">
            <a:extLst>
              <a:ext uri="{FF2B5EF4-FFF2-40B4-BE49-F238E27FC236}">
                <a16:creationId xmlns:a16="http://schemas.microsoft.com/office/drawing/2014/main" id="{55F60C00-3D78-4B62-AFD3-D01545A4174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8AEF252-B7E4-4A6B-983D-A2C3A50F17F1}"/>
              </a:ext>
            </a:extLst>
          </p:cNvPr>
          <p:cNvSpPr>
            <a:spLocks noGrp="1"/>
          </p:cNvSpPr>
          <p:nvPr>
            <p:ph type="sldNum" sz="quarter" idx="12"/>
          </p:nvPr>
        </p:nvSpPr>
        <p:spPr/>
        <p:txBody>
          <a:bodyPr/>
          <a:lstStyle/>
          <a:p>
            <a:fld id="{0833DE55-D5C2-4C4F-9FC1-295F0A77B505}" type="slidenum">
              <a:rPr lang="en-GB" smtClean="0"/>
              <a:t>‹#›</a:t>
            </a:fld>
            <a:endParaRPr lang="en-GB" dirty="0"/>
          </a:p>
        </p:txBody>
      </p:sp>
    </p:spTree>
    <p:extLst>
      <p:ext uri="{BB962C8B-B14F-4D97-AF65-F5344CB8AC3E}">
        <p14:creationId xmlns:p14="http://schemas.microsoft.com/office/powerpoint/2010/main" val="3175809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55971-846C-4A97-A92F-5DEDED359B2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479ADC8-1CD9-4218-9A3F-A76D31FECC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4EACD36-5F48-46AD-8A9B-4155C72CA8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258E8F9-D6F7-4E6A-8CAD-EA0579A1BD79}"/>
              </a:ext>
            </a:extLst>
          </p:cNvPr>
          <p:cNvSpPr>
            <a:spLocks noGrp="1"/>
          </p:cNvSpPr>
          <p:nvPr>
            <p:ph type="dt" sz="half" idx="10"/>
          </p:nvPr>
        </p:nvSpPr>
        <p:spPr/>
        <p:txBody>
          <a:bodyPr/>
          <a:lstStyle/>
          <a:p>
            <a:fld id="{6AE7E10B-A289-45C8-9E0E-6E9CBAB5B51F}" type="datetimeFigureOut">
              <a:rPr lang="en-GB" smtClean="0"/>
              <a:t>08/06/2023</a:t>
            </a:fld>
            <a:endParaRPr lang="en-GB" dirty="0"/>
          </a:p>
        </p:txBody>
      </p:sp>
      <p:sp>
        <p:nvSpPr>
          <p:cNvPr id="6" name="Footer Placeholder 5">
            <a:extLst>
              <a:ext uri="{FF2B5EF4-FFF2-40B4-BE49-F238E27FC236}">
                <a16:creationId xmlns:a16="http://schemas.microsoft.com/office/drawing/2014/main" id="{90BDEC29-3396-4207-B534-DB8AC755FFC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B15AE4FA-CFC9-424F-9C7F-7E054FE018AB}"/>
              </a:ext>
            </a:extLst>
          </p:cNvPr>
          <p:cNvSpPr>
            <a:spLocks noGrp="1"/>
          </p:cNvSpPr>
          <p:nvPr>
            <p:ph type="sldNum" sz="quarter" idx="12"/>
          </p:nvPr>
        </p:nvSpPr>
        <p:spPr/>
        <p:txBody>
          <a:bodyPr/>
          <a:lstStyle/>
          <a:p>
            <a:fld id="{0833DE55-D5C2-4C4F-9FC1-295F0A77B505}" type="slidenum">
              <a:rPr lang="en-GB" smtClean="0"/>
              <a:t>‹#›</a:t>
            </a:fld>
            <a:endParaRPr lang="en-GB" dirty="0"/>
          </a:p>
        </p:txBody>
      </p:sp>
    </p:spTree>
    <p:extLst>
      <p:ext uri="{BB962C8B-B14F-4D97-AF65-F5344CB8AC3E}">
        <p14:creationId xmlns:p14="http://schemas.microsoft.com/office/powerpoint/2010/main" val="3000163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4F449-0229-407F-B34A-90B4C4685EC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A07B7E7-3BB7-40AC-8288-A738E1CF63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98AA37-E333-4A1F-A1AB-3A06CCE577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3C0345E-1262-441B-AE2C-E43D59973B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6EDB37-27BE-4DE0-8BAF-0D2980CD0F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D54E77C-256D-40A8-AEB5-10B94840C820}"/>
              </a:ext>
            </a:extLst>
          </p:cNvPr>
          <p:cNvSpPr>
            <a:spLocks noGrp="1"/>
          </p:cNvSpPr>
          <p:nvPr>
            <p:ph type="dt" sz="half" idx="10"/>
          </p:nvPr>
        </p:nvSpPr>
        <p:spPr/>
        <p:txBody>
          <a:bodyPr/>
          <a:lstStyle/>
          <a:p>
            <a:fld id="{6AE7E10B-A289-45C8-9E0E-6E9CBAB5B51F}" type="datetimeFigureOut">
              <a:rPr lang="en-GB" smtClean="0"/>
              <a:t>08/06/2023</a:t>
            </a:fld>
            <a:endParaRPr lang="en-GB" dirty="0"/>
          </a:p>
        </p:txBody>
      </p:sp>
      <p:sp>
        <p:nvSpPr>
          <p:cNvPr id="8" name="Footer Placeholder 7">
            <a:extLst>
              <a:ext uri="{FF2B5EF4-FFF2-40B4-BE49-F238E27FC236}">
                <a16:creationId xmlns:a16="http://schemas.microsoft.com/office/drawing/2014/main" id="{9D6427D5-EE9C-4765-9F19-9A3CCF5FE3D0}"/>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51B686A4-280A-4B6D-910D-BFD2BFB0C6BE}"/>
              </a:ext>
            </a:extLst>
          </p:cNvPr>
          <p:cNvSpPr>
            <a:spLocks noGrp="1"/>
          </p:cNvSpPr>
          <p:nvPr>
            <p:ph type="sldNum" sz="quarter" idx="12"/>
          </p:nvPr>
        </p:nvSpPr>
        <p:spPr/>
        <p:txBody>
          <a:bodyPr/>
          <a:lstStyle/>
          <a:p>
            <a:fld id="{0833DE55-D5C2-4C4F-9FC1-295F0A77B505}" type="slidenum">
              <a:rPr lang="en-GB" smtClean="0"/>
              <a:t>‹#›</a:t>
            </a:fld>
            <a:endParaRPr lang="en-GB" dirty="0"/>
          </a:p>
        </p:txBody>
      </p:sp>
    </p:spTree>
    <p:extLst>
      <p:ext uri="{BB962C8B-B14F-4D97-AF65-F5344CB8AC3E}">
        <p14:creationId xmlns:p14="http://schemas.microsoft.com/office/powerpoint/2010/main" val="2335562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6CC00-A4B4-41FB-B2E0-A33795C0C27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AEC294B-32CA-4F05-B890-FCF8E1B65AC6}"/>
              </a:ext>
            </a:extLst>
          </p:cNvPr>
          <p:cNvSpPr>
            <a:spLocks noGrp="1"/>
          </p:cNvSpPr>
          <p:nvPr>
            <p:ph type="dt" sz="half" idx="10"/>
          </p:nvPr>
        </p:nvSpPr>
        <p:spPr/>
        <p:txBody>
          <a:bodyPr/>
          <a:lstStyle/>
          <a:p>
            <a:fld id="{6AE7E10B-A289-45C8-9E0E-6E9CBAB5B51F}" type="datetimeFigureOut">
              <a:rPr lang="en-GB" smtClean="0"/>
              <a:t>08/06/2023</a:t>
            </a:fld>
            <a:endParaRPr lang="en-GB" dirty="0"/>
          </a:p>
        </p:txBody>
      </p:sp>
      <p:sp>
        <p:nvSpPr>
          <p:cNvPr id="4" name="Footer Placeholder 3">
            <a:extLst>
              <a:ext uri="{FF2B5EF4-FFF2-40B4-BE49-F238E27FC236}">
                <a16:creationId xmlns:a16="http://schemas.microsoft.com/office/drawing/2014/main" id="{B55CFF9D-8177-4569-A0C6-F08482A856F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AC662B35-B091-4173-A72B-BC75281074F7}"/>
              </a:ext>
            </a:extLst>
          </p:cNvPr>
          <p:cNvSpPr>
            <a:spLocks noGrp="1"/>
          </p:cNvSpPr>
          <p:nvPr>
            <p:ph type="sldNum" sz="quarter" idx="12"/>
          </p:nvPr>
        </p:nvSpPr>
        <p:spPr/>
        <p:txBody>
          <a:bodyPr/>
          <a:lstStyle/>
          <a:p>
            <a:fld id="{0833DE55-D5C2-4C4F-9FC1-295F0A77B505}" type="slidenum">
              <a:rPr lang="en-GB" smtClean="0"/>
              <a:t>‹#›</a:t>
            </a:fld>
            <a:endParaRPr lang="en-GB" dirty="0"/>
          </a:p>
        </p:txBody>
      </p:sp>
    </p:spTree>
    <p:extLst>
      <p:ext uri="{BB962C8B-B14F-4D97-AF65-F5344CB8AC3E}">
        <p14:creationId xmlns:p14="http://schemas.microsoft.com/office/powerpoint/2010/main" val="3945219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DCB766-CDF9-476A-A181-BF3D5F60902C}"/>
              </a:ext>
            </a:extLst>
          </p:cNvPr>
          <p:cNvSpPr>
            <a:spLocks noGrp="1"/>
          </p:cNvSpPr>
          <p:nvPr>
            <p:ph type="dt" sz="half" idx="10"/>
          </p:nvPr>
        </p:nvSpPr>
        <p:spPr/>
        <p:txBody>
          <a:bodyPr/>
          <a:lstStyle/>
          <a:p>
            <a:fld id="{6AE7E10B-A289-45C8-9E0E-6E9CBAB5B51F}" type="datetimeFigureOut">
              <a:rPr lang="en-GB" smtClean="0"/>
              <a:t>08/06/2023</a:t>
            </a:fld>
            <a:endParaRPr lang="en-GB" dirty="0"/>
          </a:p>
        </p:txBody>
      </p:sp>
      <p:sp>
        <p:nvSpPr>
          <p:cNvPr id="3" name="Footer Placeholder 2">
            <a:extLst>
              <a:ext uri="{FF2B5EF4-FFF2-40B4-BE49-F238E27FC236}">
                <a16:creationId xmlns:a16="http://schemas.microsoft.com/office/drawing/2014/main" id="{6B4F8DD7-DB61-4C3F-9A1D-9C35F368C8AE}"/>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1F5A9228-B5F3-4FD7-BEDE-BC3B68B30B87}"/>
              </a:ext>
            </a:extLst>
          </p:cNvPr>
          <p:cNvSpPr>
            <a:spLocks noGrp="1"/>
          </p:cNvSpPr>
          <p:nvPr>
            <p:ph type="sldNum" sz="quarter" idx="12"/>
          </p:nvPr>
        </p:nvSpPr>
        <p:spPr/>
        <p:txBody>
          <a:bodyPr/>
          <a:lstStyle/>
          <a:p>
            <a:fld id="{0833DE55-D5C2-4C4F-9FC1-295F0A77B505}" type="slidenum">
              <a:rPr lang="en-GB" smtClean="0"/>
              <a:t>‹#›</a:t>
            </a:fld>
            <a:endParaRPr lang="en-GB" dirty="0"/>
          </a:p>
        </p:txBody>
      </p:sp>
    </p:spTree>
    <p:extLst>
      <p:ext uri="{BB962C8B-B14F-4D97-AF65-F5344CB8AC3E}">
        <p14:creationId xmlns:p14="http://schemas.microsoft.com/office/powerpoint/2010/main" val="3603136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2E316-A4DD-49C3-BAED-7EE072DDAD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D97BEF1-2DFA-4C2F-AB85-6EC787A7D9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9C4DE33-1DA6-4466-A83A-6E7F236A22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DD225E-B68A-4BB0-89C9-2703853E5C8E}"/>
              </a:ext>
            </a:extLst>
          </p:cNvPr>
          <p:cNvSpPr>
            <a:spLocks noGrp="1"/>
          </p:cNvSpPr>
          <p:nvPr>
            <p:ph type="dt" sz="half" idx="10"/>
          </p:nvPr>
        </p:nvSpPr>
        <p:spPr/>
        <p:txBody>
          <a:bodyPr/>
          <a:lstStyle/>
          <a:p>
            <a:fld id="{6AE7E10B-A289-45C8-9E0E-6E9CBAB5B51F}" type="datetimeFigureOut">
              <a:rPr lang="en-GB" smtClean="0"/>
              <a:t>08/06/2023</a:t>
            </a:fld>
            <a:endParaRPr lang="en-GB" dirty="0"/>
          </a:p>
        </p:txBody>
      </p:sp>
      <p:sp>
        <p:nvSpPr>
          <p:cNvPr id="6" name="Footer Placeholder 5">
            <a:extLst>
              <a:ext uri="{FF2B5EF4-FFF2-40B4-BE49-F238E27FC236}">
                <a16:creationId xmlns:a16="http://schemas.microsoft.com/office/drawing/2014/main" id="{DFF22626-539F-4949-B513-E7D2267B5832}"/>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B33046E3-1BD0-4383-8DB3-3CD80C35B8BB}"/>
              </a:ext>
            </a:extLst>
          </p:cNvPr>
          <p:cNvSpPr>
            <a:spLocks noGrp="1"/>
          </p:cNvSpPr>
          <p:nvPr>
            <p:ph type="sldNum" sz="quarter" idx="12"/>
          </p:nvPr>
        </p:nvSpPr>
        <p:spPr/>
        <p:txBody>
          <a:bodyPr/>
          <a:lstStyle/>
          <a:p>
            <a:fld id="{0833DE55-D5C2-4C4F-9FC1-295F0A77B505}" type="slidenum">
              <a:rPr lang="en-GB" smtClean="0"/>
              <a:t>‹#›</a:t>
            </a:fld>
            <a:endParaRPr lang="en-GB" dirty="0"/>
          </a:p>
        </p:txBody>
      </p:sp>
    </p:spTree>
    <p:extLst>
      <p:ext uri="{BB962C8B-B14F-4D97-AF65-F5344CB8AC3E}">
        <p14:creationId xmlns:p14="http://schemas.microsoft.com/office/powerpoint/2010/main" val="2330992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673BF-2BB6-43EE-A8BA-00781279A3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F9C2BB-EEF8-4A90-9F47-60B2505957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94255062-8746-4CF1-848B-1623A48D29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E92137-F37A-4968-918B-3ABA7ED6C238}"/>
              </a:ext>
            </a:extLst>
          </p:cNvPr>
          <p:cNvSpPr>
            <a:spLocks noGrp="1"/>
          </p:cNvSpPr>
          <p:nvPr>
            <p:ph type="dt" sz="half" idx="10"/>
          </p:nvPr>
        </p:nvSpPr>
        <p:spPr/>
        <p:txBody>
          <a:bodyPr/>
          <a:lstStyle/>
          <a:p>
            <a:fld id="{6AE7E10B-A289-45C8-9E0E-6E9CBAB5B51F}" type="datetimeFigureOut">
              <a:rPr lang="en-GB" smtClean="0"/>
              <a:t>08/06/2023</a:t>
            </a:fld>
            <a:endParaRPr lang="en-GB" dirty="0"/>
          </a:p>
        </p:txBody>
      </p:sp>
      <p:sp>
        <p:nvSpPr>
          <p:cNvPr id="6" name="Footer Placeholder 5">
            <a:extLst>
              <a:ext uri="{FF2B5EF4-FFF2-40B4-BE49-F238E27FC236}">
                <a16:creationId xmlns:a16="http://schemas.microsoft.com/office/drawing/2014/main" id="{5C31C42B-2141-4618-BBD3-0C9222418532}"/>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4573A96-5210-40D7-9339-A7EC501FB001}"/>
              </a:ext>
            </a:extLst>
          </p:cNvPr>
          <p:cNvSpPr>
            <a:spLocks noGrp="1"/>
          </p:cNvSpPr>
          <p:nvPr>
            <p:ph type="sldNum" sz="quarter" idx="12"/>
          </p:nvPr>
        </p:nvSpPr>
        <p:spPr/>
        <p:txBody>
          <a:bodyPr/>
          <a:lstStyle/>
          <a:p>
            <a:fld id="{0833DE55-D5C2-4C4F-9FC1-295F0A77B505}" type="slidenum">
              <a:rPr lang="en-GB" smtClean="0"/>
              <a:t>‹#›</a:t>
            </a:fld>
            <a:endParaRPr lang="en-GB" dirty="0"/>
          </a:p>
        </p:txBody>
      </p:sp>
    </p:spTree>
    <p:extLst>
      <p:ext uri="{BB962C8B-B14F-4D97-AF65-F5344CB8AC3E}">
        <p14:creationId xmlns:p14="http://schemas.microsoft.com/office/powerpoint/2010/main" val="2307680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DB2ABB-482C-4E2D-9046-0242A5BCA5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D649AF-4927-4E0D-9474-8F8DF65884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6E7DA3E-C404-4E06-9870-03D5E79714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E7E10B-A289-45C8-9E0E-6E9CBAB5B51F}" type="datetimeFigureOut">
              <a:rPr lang="en-GB" smtClean="0"/>
              <a:t>08/06/2023</a:t>
            </a:fld>
            <a:endParaRPr lang="en-GB" dirty="0"/>
          </a:p>
        </p:txBody>
      </p:sp>
      <p:sp>
        <p:nvSpPr>
          <p:cNvPr id="5" name="Footer Placeholder 4">
            <a:extLst>
              <a:ext uri="{FF2B5EF4-FFF2-40B4-BE49-F238E27FC236}">
                <a16:creationId xmlns:a16="http://schemas.microsoft.com/office/drawing/2014/main" id="{7CBDDB77-8629-4A31-BF91-8B37F0EC77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769825D0-B5F6-417C-A6B6-3506ACDDC3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33DE55-D5C2-4C4F-9FC1-295F0A77B505}" type="slidenum">
              <a:rPr lang="en-GB" smtClean="0"/>
              <a:t>‹#›</a:t>
            </a:fld>
            <a:endParaRPr lang="en-GB" dirty="0"/>
          </a:p>
        </p:txBody>
      </p:sp>
    </p:spTree>
    <p:extLst>
      <p:ext uri="{BB962C8B-B14F-4D97-AF65-F5344CB8AC3E}">
        <p14:creationId xmlns:p14="http://schemas.microsoft.com/office/powerpoint/2010/main" val="37789372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FCEDD6-E435-46CE-9598-382E762003B2}"/>
              </a:ext>
            </a:extLst>
          </p:cNvPr>
          <p:cNvPicPr/>
          <p:nvPr/>
        </p:nvPicPr>
        <p:blipFill>
          <a:blip r:embed="rId2"/>
          <a:stretch>
            <a:fillRect/>
          </a:stretch>
        </p:blipFill>
        <p:spPr>
          <a:xfrm>
            <a:off x="1356360" y="399415"/>
            <a:ext cx="7432040" cy="5219065"/>
          </a:xfrm>
          <a:prstGeom prst="rect">
            <a:avLst/>
          </a:prstGeom>
        </p:spPr>
      </p:pic>
      <p:pic>
        <p:nvPicPr>
          <p:cNvPr id="3" name="Picture 2">
            <a:extLst>
              <a:ext uri="{FF2B5EF4-FFF2-40B4-BE49-F238E27FC236}">
                <a16:creationId xmlns:a16="http://schemas.microsoft.com/office/drawing/2014/main" id="{99EE910C-3E10-4A8D-B220-F11600512EC8}"/>
              </a:ext>
            </a:extLst>
          </p:cNvPr>
          <p:cNvPicPr/>
          <p:nvPr/>
        </p:nvPicPr>
        <p:blipFill rotWithShape="1">
          <a:blip r:embed="rId3"/>
          <a:srcRect b="81033"/>
          <a:stretch/>
        </p:blipFill>
        <p:spPr>
          <a:xfrm>
            <a:off x="1336040" y="5715158"/>
            <a:ext cx="7614920" cy="939641"/>
          </a:xfrm>
          <a:prstGeom prst="rect">
            <a:avLst/>
          </a:prstGeom>
        </p:spPr>
      </p:pic>
    </p:spTree>
    <p:extLst>
      <p:ext uri="{BB962C8B-B14F-4D97-AF65-F5344CB8AC3E}">
        <p14:creationId xmlns:p14="http://schemas.microsoft.com/office/powerpoint/2010/main" val="3896206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33450"/>
          </a:xfrm>
        </p:spPr>
        <p:txBody>
          <a:bodyPr>
            <a:noAutofit/>
          </a:bodyPr>
          <a:lstStyle/>
          <a:p>
            <a:pPr algn="ctr"/>
            <a:r>
              <a:rPr lang="en-US" sz="3600" u="sng">
                <a:latin typeface="Century Schoolbook" panose="02040604050505020304" pitchFamily="18" charset="0"/>
              </a:rPr>
              <a:t>Substance Dualism: Descartes’ indivisibility argument</a:t>
            </a:r>
          </a:p>
        </p:txBody>
      </p:sp>
      <p:sp>
        <p:nvSpPr>
          <p:cNvPr id="3" name="Content Placeholder 2"/>
          <p:cNvSpPr>
            <a:spLocks noGrp="1"/>
          </p:cNvSpPr>
          <p:nvPr>
            <p:ph idx="1"/>
          </p:nvPr>
        </p:nvSpPr>
        <p:spPr>
          <a:xfrm>
            <a:off x="371475" y="1092200"/>
            <a:ext cx="11487150" cy="4351338"/>
          </a:xfrm>
        </p:spPr>
        <p:txBody>
          <a:bodyPr/>
          <a:lstStyle/>
          <a:p>
            <a:r>
              <a:rPr lang="en-US">
                <a:latin typeface="Century Schoolbook" panose="02040604050505020304" pitchFamily="18" charset="0"/>
              </a:rPr>
              <a:t>The body is extended in space; it has (literal) parts.</a:t>
            </a:r>
          </a:p>
          <a:p>
            <a:endParaRPr lang="en-US">
              <a:latin typeface="Century Schoolbook" panose="02040604050505020304" pitchFamily="18" charset="0"/>
            </a:endParaRPr>
          </a:p>
          <a:p>
            <a:r>
              <a:rPr lang="en-US">
                <a:latin typeface="Century Schoolbook" panose="02040604050505020304" pitchFamily="18" charset="0"/>
              </a:rPr>
              <a:t>The mind has no (literal) parts.</a:t>
            </a:r>
          </a:p>
          <a:p>
            <a:endParaRPr lang="en-US">
              <a:latin typeface="Century Schoolbook" panose="02040604050505020304" pitchFamily="18" charset="0"/>
            </a:endParaRPr>
          </a:p>
          <a:p>
            <a:r>
              <a:rPr lang="en-GB">
                <a:latin typeface="Century Schoolbook" panose="02040604050505020304" pitchFamily="18" charset="0"/>
              </a:rPr>
              <a:t>Leibniz’s law of the indiscernibility of identicals: If X and Y are the same thing, then they have the same properties</a:t>
            </a:r>
          </a:p>
          <a:p>
            <a:pPr lvl="1"/>
            <a:r>
              <a:rPr lang="en-GB">
                <a:latin typeface="Century Schoolbook" panose="02040604050505020304" pitchFamily="18" charset="0"/>
              </a:rPr>
              <a:t>Therefore, if X and Y have different properties, they are not the same thing</a:t>
            </a:r>
          </a:p>
          <a:p>
            <a:pPr lvl="1"/>
            <a:endParaRPr lang="en-US">
              <a:latin typeface="Century Schoolbook" panose="02040604050505020304" pitchFamily="18" charset="0"/>
            </a:endParaRPr>
          </a:p>
          <a:p>
            <a:r>
              <a:rPr lang="en-US">
                <a:latin typeface="Century Schoolbook" panose="02040604050505020304" pitchFamily="18" charset="0"/>
              </a:rPr>
              <a:t>Therefore, mind and body are different.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33450"/>
          </a:xfrm>
        </p:spPr>
        <p:txBody>
          <a:bodyPr>
            <a:noAutofit/>
          </a:bodyPr>
          <a:lstStyle/>
          <a:p>
            <a:pPr algn="ctr"/>
            <a:r>
              <a:rPr lang="en-US" sz="3600" u="sng">
                <a:latin typeface="Century Schoolbook" panose="02040604050505020304" pitchFamily="18" charset="0"/>
              </a:rPr>
              <a:t>Substance Dualism: Descartes’ indivisibility argument</a:t>
            </a:r>
          </a:p>
        </p:txBody>
      </p:sp>
      <p:sp>
        <p:nvSpPr>
          <p:cNvPr id="3" name="Content Placeholder 2"/>
          <p:cNvSpPr>
            <a:spLocks noGrp="1"/>
          </p:cNvSpPr>
          <p:nvPr>
            <p:ph idx="1"/>
          </p:nvPr>
        </p:nvSpPr>
        <p:spPr>
          <a:xfrm>
            <a:off x="371475" y="1092199"/>
            <a:ext cx="11487150" cy="5680076"/>
          </a:xfrm>
        </p:spPr>
        <p:txBody>
          <a:bodyPr>
            <a:normAutofit lnSpcReduction="10000"/>
          </a:bodyPr>
          <a:lstStyle/>
          <a:p>
            <a:pPr marL="0" indent="0">
              <a:buNone/>
            </a:pPr>
            <a:r>
              <a:rPr lang="en-US" u="sng">
                <a:latin typeface="Century Schoolbook" panose="02040604050505020304" pitchFamily="18" charset="0"/>
              </a:rPr>
              <a:t>Objection 1: the mental is divisible </a:t>
            </a:r>
          </a:p>
          <a:p>
            <a:r>
              <a:rPr lang="en-US" sz="2400">
                <a:latin typeface="Century Schoolbook" panose="02040604050505020304" pitchFamily="18" charset="0"/>
              </a:rPr>
              <a:t>Mental illness and theories of the unconsciousness suggest that the mind does have ‘parts’</a:t>
            </a:r>
          </a:p>
          <a:p>
            <a:endParaRPr lang="en-US" sz="2400">
              <a:latin typeface="Century Schoolbook" panose="02040604050505020304" pitchFamily="18" charset="0"/>
            </a:endParaRPr>
          </a:p>
          <a:p>
            <a:pPr marL="0" indent="0">
              <a:buNone/>
            </a:pPr>
            <a:r>
              <a:rPr lang="en-US" sz="2400" b="1" u="sng">
                <a:latin typeface="Century Schoolbook" panose="02040604050505020304" pitchFamily="18" charset="0"/>
              </a:rPr>
              <a:t>Reply:</a:t>
            </a:r>
            <a:r>
              <a:rPr lang="en-US" sz="2400" b="1">
                <a:latin typeface="Century Schoolbook" panose="02040604050505020304" pitchFamily="18" charset="0"/>
              </a:rPr>
              <a:t> </a:t>
            </a:r>
            <a:r>
              <a:rPr lang="en-US" sz="2400">
                <a:latin typeface="Century Schoolbook" panose="02040604050505020304" pitchFamily="18" charset="0"/>
              </a:rPr>
              <a:t>bodies are spatially divisible, but minds are only functionally divisible</a:t>
            </a:r>
          </a:p>
          <a:p>
            <a:endParaRPr lang="en-US" sz="2400">
              <a:latin typeface="Century Schoolbook" panose="02040604050505020304" pitchFamily="18" charset="0"/>
            </a:endParaRPr>
          </a:p>
          <a:p>
            <a:pPr marL="0" indent="0">
              <a:buNone/>
            </a:pPr>
            <a:r>
              <a:rPr lang="en-US" u="sng">
                <a:latin typeface="Century Schoolbook" panose="02040604050505020304" pitchFamily="18" charset="0"/>
              </a:rPr>
              <a:t>Objection 2: not everything physical is divisible</a:t>
            </a:r>
          </a:p>
          <a:p>
            <a:r>
              <a:rPr lang="en-US" sz="2400">
                <a:latin typeface="Century Schoolbook" panose="02040604050505020304" pitchFamily="18" charset="0"/>
              </a:rPr>
              <a:t>Is it always true to say that something physical has parts?</a:t>
            </a:r>
          </a:p>
          <a:p>
            <a:pPr lvl="1"/>
            <a:r>
              <a:rPr lang="en-US" sz="2200">
                <a:latin typeface="Century Schoolbook" panose="02040604050505020304" pitchFamily="18" charset="0"/>
              </a:rPr>
              <a:t>Could the smallest physical things not be divided </a:t>
            </a:r>
            <a:r>
              <a:rPr lang="en-US" sz="2200" i="1">
                <a:latin typeface="Century Schoolbook" panose="02040604050505020304" pitchFamily="18" charset="0"/>
              </a:rPr>
              <a:t>in principle</a:t>
            </a:r>
            <a:r>
              <a:rPr lang="en-US" sz="2200">
                <a:latin typeface="Century Schoolbook" panose="02040604050505020304" pitchFamily="18" charset="0"/>
              </a:rPr>
              <a:t>, e.g. force fields?</a:t>
            </a:r>
          </a:p>
          <a:p>
            <a:pPr lvl="1"/>
            <a:r>
              <a:rPr lang="en-US" sz="2200">
                <a:latin typeface="Century Schoolbook" panose="02040604050505020304" pitchFamily="18" charset="0"/>
              </a:rPr>
              <a:t>But we can still talk of them having half the size</a:t>
            </a:r>
          </a:p>
          <a:p>
            <a:pPr lvl="1"/>
            <a:r>
              <a:rPr lang="en-US" sz="2200">
                <a:latin typeface="Century Schoolbook" panose="02040604050505020304" pitchFamily="18" charset="0"/>
              </a:rPr>
              <a:t>This depends on the best theory of space</a:t>
            </a:r>
          </a:p>
          <a:p>
            <a:pPr marL="457200" lvl="1" indent="0">
              <a:buNone/>
            </a:pPr>
            <a:endParaRPr lang="en-US">
              <a:latin typeface="Century Schoolbook" panose="02040604050505020304" pitchFamily="18" charset="0"/>
            </a:endParaRPr>
          </a:p>
          <a:p>
            <a:r>
              <a:rPr lang="en-US" sz="2400">
                <a:latin typeface="Century Schoolbook" panose="02040604050505020304" pitchFamily="18" charset="0"/>
              </a:rPr>
              <a:t>If not all physical things are divisible, then the fact that something, e.g. the mind, isn’t divisible doesn’t show that it isn’t physical</a:t>
            </a:r>
          </a:p>
          <a:p>
            <a:pPr marL="0" indent="0">
              <a:buNone/>
            </a:pPr>
            <a:endParaRPr lang="en-US" sz="2400" u="sng">
              <a:latin typeface="Century Schoolbook" panose="02040604050505020304" pitchFamily="18" charset="0"/>
            </a:endParaRPr>
          </a:p>
          <a:p>
            <a:pPr marL="0" indent="0">
              <a:buNone/>
            </a:pPr>
            <a:endParaRPr lang="en-US">
              <a:latin typeface="Century Schoolbook" panose="02040604050505020304" pitchFamily="18" charset="0"/>
            </a:endParaRPr>
          </a:p>
        </p:txBody>
      </p:sp>
    </p:spTree>
    <p:extLst>
      <p:ext uri="{BB962C8B-B14F-4D97-AF65-F5344CB8AC3E}">
        <p14:creationId xmlns:p14="http://schemas.microsoft.com/office/powerpoint/2010/main" val="106755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1"/>
            <a:ext cx="12192000" cy="971550"/>
          </a:xfrm>
        </p:spPr>
        <p:txBody>
          <a:bodyPr>
            <a:normAutofit/>
          </a:bodyPr>
          <a:lstStyle/>
          <a:p>
            <a:pPr algn="ctr"/>
            <a:r>
              <a:rPr lang="en-US" sz="3600" u="sng">
                <a:latin typeface="Century Schoolbook" panose="02040604050505020304" pitchFamily="18" charset="0"/>
              </a:rPr>
              <a:t>Substance Dualism: Descartes’ conceivability argument</a:t>
            </a:r>
          </a:p>
        </p:txBody>
      </p:sp>
      <p:sp>
        <p:nvSpPr>
          <p:cNvPr id="14339" name="Rectangle 3"/>
          <p:cNvSpPr>
            <a:spLocks noGrp="1" noChangeArrowheads="1"/>
          </p:cNvSpPr>
          <p:nvPr>
            <p:ph idx="1"/>
          </p:nvPr>
        </p:nvSpPr>
        <p:spPr>
          <a:xfrm>
            <a:off x="209550" y="971551"/>
            <a:ext cx="11734800" cy="5495924"/>
          </a:xfrm>
        </p:spPr>
        <p:txBody>
          <a:bodyPr>
            <a:normAutofit lnSpcReduction="10000"/>
          </a:bodyPr>
          <a:lstStyle/>
          <a:p>
            <a:pPr lvl="0"/>
            <a:r>
              <a:rPr lang="en-GB">
                <a:latin typeface="Century Schoolbook" panose="02040604050505020304" pitchFamily="18" charset="0"/>
              </a:rPr>
              <a:t>I have a clear and distinct idea of myself as something that thinks and isn’t extended.</a:t>
            </a:r>
          </a:p>
          <a:p>
            <a:pPr lvl="0"/>
            <a:endParaRPr lang="en-GB">
              <a:latin typeface="Century Schoolbook" panose="02040604050505020304" pitchFamily="18" charset="0"/>
            </a:endParaRPr>
          </a:p>
          <a:p>
            <a:pPr lvl="0"/>
            <a:r>
              <a:rPr lang="en-GB">
                <a:latin typeface="Century Schoolbook" panose="02040604050505020304" pitchFamily="18" charset="0"/>
              </a:rPr>
              <a:t>I have a clear and distinct idea of body as something that is extended and does not think.</a:t>
            </a:r>
          </a:p>
          <a:p>
            <a:pPr lvl="1"/>
            <a:r>
              <a:rPr lang="en-GB">
                <a:latin typeface="Century Schoolbook" panose="02040604050505020304" pitchFamily="18" charset="0"/>
              </a:rPr>
              <a:t>Nothing in our concepts rules out the possibility that mind and body are distinct.</a:t>
            </a:r>
          </a:p>
          <a:p>
            <a:pPr lvl="1"/>
            <a:endParaRPr lang="en-GB">
              <a:latin typeface="Century Schoolbook" panose="02040604050505020304" pitchFamily="18" charset="0"/>
            </a:endParaRPr>
          </a:p>
          <a:p>
            <a:pPr lvl="0"/>
            <a:r>
              <a:rPr lang="en-GB">
                <a:latin typeface="Century Schoolbook" panose="02040604050505020304" pitchFamily="18" charset="0"/>
              </a:rPr>
              <a:t>Therefore, it is conceivable that mind can exist without body.</a:t>
            </a:r>
          </a:p>
          <a:p>
            <a:pPr lvl="0"/>
            <a:endParaRPr lang="en-GB">
              <a:latin typeface="Century Schoolbook" panose="02040604050505020304" pitchFamily="18" charset="0"/>
            </a:endParaRPr>
          </a:p>
          <a:p>
            <a:pPr lvl="0"/>
            <a:r>
              <a:rPr lang="en-GB">
                <a:latin typeface="Century Schoolbook" panose="02040604050505020304" pitchFamily="18" charset="0"/>
              </a:rPr>
              <a:t>Therefore, it is possible that mind can exist without body.</a:t>
            </a:r>
          </a:p>
          <a:p>
            <a:pPr lvl="0"/>
            <a:endParaRPr lang="en-GB">
              <a:latin typeface="Century Schoolbook" panose="02040604050505020304" pitchFamily="18" charset="0"/>
            </a:endParaRPr>
          </a:p>
          <a:p>
            <a:pPr lvl="0"/>
            <a:r>
              <a:rPr lang="en-GB">
                <a:latin typeface="Century Schoolbook" panose="02040604050505020304" pitchFamily="18" charset="0"/>
              </a:rPr>
              <a:t>Therefore, mind and body are distinct substances.</a:t>
            </a:r>
          </a:p>
          <a:p>
            <a:pPr marL="457200" lvl="1" indent="0">
              <a:buNone/>
            </a:pPr>
            <a:endParaRPr lang="en-GB">
              <a:latin typeface="Century Schoolbook" panose="02040604050505020304" pitchFamily="18" charset="0"/>
            </a:endParaRPr>
          </a:p>
          <a:p>
            <a:pPr lvl="1"/>
            <a:endParaRPr lang="en-GB">
              <a:latin typeface="Century Schoolbook" panose="02040604050505020304" pitchFamily="18" charset="0"/>
            </a:endParaRPr>
          </a:p>
          <a:p>
            <a:endParaRPr lang="en-GB">
              <a:latin typeface="Century Schoolbook" panose="020406040505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3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33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33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4339">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433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bldLvl="2"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1"/>
            <a:ext cx="12192000" cy="971550"/>
          </a:xfrm>
        </p:spPr>
        <p:txBody>
          <a:bodyPr>
            <a:normAutofit/>
          </a:bodyPr>
          <a:lstStyle/>
          <a:p>
            <a:pPr algn="ctr"/>
            <a:r>
              <a:rPr lang="en-US" sz="3600" u="sng">
                <a:latin typeface="Century Schoolbook" panose="02040604050505020304" pitchFamily="18" charset="0"/>
              </a:rPr>
              <a:t>Substance Dualism: Descartes’ conceivability argument</a:t>
            </a:r>
          </a:p>
        </p:txBody>
      </p:sp>
      <p:sp>
        <p:nvSpPr>
          <p:cNvPr id="14339" name="Rectangle 3"/>
          <p:cNvSpPr>
            <a:spLocks noGrp="1" noChangeArrowheads="1"/>
          </p:cNvSpPr>
          <p:nvPr>
            <p:ph idx="1"/>
          </p:nvPr>
        </p:nvSpPr>
        <p:spPr>
          <a:xfrm>
            <a:off x="209550" y="971551"/>
            <a:ext cx="11734800" cy="5495924"/>
          </a:xfrm>
        </p:spPr>
        <p:txBody>
          <a:bodyPr>
            <a:normAutofit/>
          </a:bodyPr>
          <a:lstStyle/>
          <a:p>
            <a:pPr marL="0" indent="0">
              <a:buNone/>
            </a:pPr>
            <a:r>
              <a:rPr lang="en-GB" u="sng">
                <a:latin typeface="Century Schoolbook" panose="02040604050505020304" pitchFamily="18" charset="0"/>
              </a:rPr>
              <a:t>Objection 1: </a:t>
            </a:r>
            <a:r>
              <a:rPr lang="en-US" u="sng">
                <a:latin typeface="Century Schoolbook" panose="02040604050505020304" pitchFamily="18" charset="0"/>
              </a:rPr>
              <a:t>Can we really conceive of mind without body?</a:t>
            </a:r>
          </a:p>
          <a:p>
            <a:pPr marL="0" indent="0">
              <a:buNone/>
            </a:pPr>
            <a:endParaRPr lang="en-US" u="sng">
              <a:latin typeface="Century Schoolbook" panose="02040604050505020304" pitchFamily="18" charset="0"/>
            </a:endParaRPr>
          </a:p>
          <a:p>
            <a:r>
              <a:rPr lang="en-US" sz="2400">
                <a:latin typeface="Century Schoolbook" panose="02040604050505020304" pitchFamily="18" charset="0"/>
              </a:rPr>
              <a:t>What is thinking, really?</a:t>
            </a:r>
          </a:p>
          <a:p>
            <a:endParaRPr lang="en-US" sz="2400">
              <a:latin typeface="Century Schoolbook" panose="02040604050505020304" pitchFamily="18" charset="0"/>
            </a:endParaRPr>
          </a:p>
          <a:p>
            <a:r>
              <a:rPr lang="en-US" sz="2400">
                <a:latin typeface="Century Schoolbook" panose="02040604050505020304" pitchFamily="18" charset="0"/>
              </a:rPr>
              <a:t>Perhaps we become confused when conceiving of mind as distinct from the body</a:t>
            </a:r>
          </a:p>
          <a:p>
            <a:endParaRPr lang="en-US" sz="2400">
              <a:latin typeface="Century Schoolbook" panose="02040604050505020304" pitchFamily="18" charset="0"/>
            </a:endParaRPr>
          </a:p>
          <a:p>
            <a:r>
              <a:rPr lang="en-US" sz="2400">
                <a:latin typeface="Century Schoolbook" panose="02040604050505020304" pitchFamily="18" charset="0"/>
              </a:rPr>
              <a:t>Philosophical </a:t>
            </a:r>
            <a:r>
              <a:rPr lang="en-US" sz="2400" err="1">
                <a:latin typeface="Century Schoolbook" panose="02040604050505020304" pitchFamily="18" charset="0"/>
              </a:rPr>
              <a:t>behaviourism</a:t>
            </a:r>
            <a:r>
              <a:rPr lang="en-US" sz="2400">
                <a:latin typeface="Century Schoolbook" panose="02040604050505020304" pitchFamily="18" charset="0"/>
              </a:rPr>
              <a:t>: To talk of mental states is to talk of how something behaves</a:t>
            </a:r>
          </a:p>
          <a:p>
            <a:pPr lvl="1"/>
            <a:r>
              <a:rPr lang="en-US">
                <a:latin typeface="Century Schoolbook" panose="02040604050505020304" pitchFamily="18" charset="0"/>
              </a:rPr>
              <a:t>But without a body, how can something exhibit </a:t>
            </a:r>
            <a:r>
              <a:rPr lang="en-US" err="1">
                <a:latin typeface="Century Schoolbook" panose="02040604050505020304" pitchFamily="18" charset="0"/>
              </a:rPr>
              <a:t>behaviour</a:t>
            </a:r>
            <a:r>
              <a:rPr lang="en-US">
                <a:latin typeface="Century Schoolbook" panose="02040604050505020304" pitchFamily="18" charset="0"/>
              </a:rPr>
              <a:t>?</a:t>
            </a:r>
          </a:p>
          <a:p>
            <a:pPr lvl="1"/>
            <a:r>
              <a:rPr lang="en-US">
                <a:latin typeface="Century Schoolbook" panose="02040604050505020304" pitchFamily="18" charset="0"/>
              </a:rPr>
              <a:t>A mental state is something that only a physical substance can have</a:t>
            </a:r>
          </a:p>
          <a:p>
            <a:pPr lvl="1"/>
            <a:endParaRPr lang="en-US">
              <a:latin typeface="Century Schoolbook" panose="02040604050505020304" pitchFamily="18" charset="0"/>
            </a:endParaRPr>
          </a:p>
          <a:p>
            <a:r>
              <a:rPr lang="en-US" sz="2400" b="1" u="sng">
                <a:latin typeface="Century Schoolbook" panose="02040604050505020304" pitchFamily="18" charset="0"/>
              </a:rPr>
              <a:t>Reply: </a:t>
            </a:r>
            <a:r>
              <a:rPr lang="en-US" sz="2400">
                <a:latin typeface="Century Schoolbook" panose="02040604050505020304" pitchFamily="18" charset="0"/>
              </a:rPr>
              <a:t>this doesn’t seem right? It makes God inconceivable…</a:t>
            </a:r>
          </a:p>
          <a:p>
            <a:pPr marL="457200" lvl="1" indent="0">
              <a:buNone/>
            </a:pPr>
            <a:endParaRPr lang="en-GB" sz="2800">
              <a:latin typeface="Century Schoolbook" panose="02040604050505020304" pitchFamily="18" charset="0"/>
            </a:endParaRPr>
          </a:p>
          <a:p>
            <a:pPr lvl="1"/>
            <a:endParaRPr lang="en-GB" sz="2800">
              <a:latin typeface="Century Schoolbook" panose="02040604050505020304" pitchFamily="18" charset="0"/>
            </a:endParaRPr>
          </a:p>
          <a:p>
            <a:endParaRPr lang="en-GB" sz="3200">
              <a:latin typeface="Century Schoolbook" panose="02040604050505020304" pitchFamily="18" charset="0"/>
            </a:endParaRPr>
          </a:p>
        </p:txBody>
      </p:sp>
    </p:spTree>
    <p:extLst>
      <p:ext uri="{BB962C8B-B14F-4D97-AF65-F5344CB8AC3E}">
        <p14:creationId xmlns:p14="http://schemas.microsoft.com/office/powerpoint/2010/main" val="3088461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1"/>
            <a:ext cx="12192000" cy="971550"/>
          </a:xfrm>
        </p:spPr>
        <p:txBody>
          <a:bodyPr>
            <a:normAutofit/>
          </a:bodyPr>
          <a:lstStyle/>
          <a:p>
            <a:pPr algn="ctr"/>
            <a:r>
              <a:rPr lang="en-US" sz="3600" u="sng">
                <a:latin typeface="Century Schoolbook" panose="02040604050505020304" pitchFamily="18" charset="0"/>
              </a:rPr>
              <a:t>Substance Dualism: Descartes’ conceivability argument</a:t>
            </a:r>
          </a:p>
        </p:txBody>
      </p:sp>
      <p:sp>
        <p:nvSpPr>
          <p:cNvPr id="14339" name="Rectangle 3"/>
          <p:cNvSpPr>
            <a:spLocks noGrp="1" noChangeArrowheads="1"/>
          </p:cNvSpPr>
          <p:nvPr>
            <p:ph idx="1"/>
          </p:nvPr>
        </p:nvSpPr>
        <p:spPr>
          <a:xfrm>
            <a:off x="209550" y="971550"/>
            <a:ext cx="11734800" cy="5886449"/>
          </a:xfrm>
        </p:spPr>
        <p:txBody>
          <a:bodyPr>
            <a:normAutofit fontScale="62500" lnSpcReduction="20000"/>
          </a:bodyPr>
          <a:lstStyle/>
          <a:p>
            <a:pPr marL="0" indent="0">
              <a:buNone/>
            </a:pPr>
            <a:r>
              <a:rPr lang="en-GB" sz="4500" u="sng">
                <a:latin typeface="Century Schoolbook" panose="02040604050505020304" pitchFamily="18" charset="0"/>
              </a:rPr>
              <a:t>Objection </a:t>
            </a:r>
            <a:r>
              <a:rPr lang="en-US" sz="4500" u="sng">
                <a:latin typeface="Century Schoolbook" panose="02040604050505020304" pitchFamily="18" charset="0"/>
              </a:rPr>
              <a:t>2: What is conceivable may not be metaphysically possible</a:t>
            </a:r>
          </a:p>
          <a:p>
            <a:pPr marL="0" indent="0">
              <a:buNone/>
            </a:pPr>
            <a:endParaRPr lang="en-US" u="sng">
              <a:latin typeface="Century Schoolbook" panose="02040604050505020304" pitchFamily="18" charset="0"/>
            </a:endParaRPr>
          </a:p>
          <a:p>
            <a:pPr>
              <a:lnSpc>
                <a:spcPct val="90000"/>
              </a:lnSpc>
            </a:pPr>
            <a:r>
              <a:rPr lang="en-GB">
                <a:latin typeface="Century Schoolbook" panose="02040604050505020304" pitchFamily="18" charset="0"/>
              </a:rPr>
              <a:t>Just because Descartes can </a:t>
            </a:r>
            <a:r>
              <a:rPr lang="en-GB" i="1">
                <a:latin typeface="Century Schoolbook" panose="02040604050505020304" pitchFamily="18" charset="0"/>
              </a:rPr>
              <a:t>think</a:t>
            </a:r>
            <a:r>
              <a:rPr lang="en-GB">
                <a:latin typeface="Century Schoolbook" panose="02040604050505020304" pitchFamily="18" charset="0"/>
              </a:rPr>
              <a:t> of his mind existing without his body, this doesn’t mean that his mind </a:t>
            </a:r>
            <a:r>
              <a:rPr lang="en-GB" i="1">
                <a:latin typeface="Century Schoolbook" panose="02040604050505020304" pitchFamily="18" charset="0"/>
              </a:rPr>
              <a:t>really can</a:t>
            </a:r>
            <a:r>
              <a:rPr lang="en-GB">
                <a:latin typeface="Century Schoolbook" panose="02040604050505020304" pitchFamily="18" charset="0"/>
              </a:rPr>
              <a:t> exist without his body.</a:t>
            </a:r>
          </a:p>
          <a:p>
            <a:pPr>
              <a:lnSpc>
                <a:spcPct val="90000"/>
              </a:lnSpc>
            </a:pPr>
            <a:endParaRPr lang="en-GB">
              <a:latin typeface="Century Schoolbook" panose="02040604050505020304" pitchFamily="18" charset="0"/>
            </a:endParaRPr>
          </a:p>
          <a:p>
            <a:pPr>
              <a:lnSpc>
                <a:spcPct val="90000"/>
              </a:lnSpc>
            </a:pPr>
            <a:r>
              <a:rPr lang="en-GB">
                <a:latin typeface="Century Schoolbook" panose="02040604050505020304" pitchFamily="18" charset="0"/>
              </a:rPr>
              <a:t>Possible can mean different things:</a:t>
            </a:r>
          </a:p>
          <a:p>
            <a:pPr lvl="1"/>
            <a:r>
              <a:rPr lang="en-GB" b="1">
                <a:latin typeface="Century Schoolbook" panose="02040604050505020304" pitchFamily="18" charset="0"/>
              </a:rPr>
              <a:t>Physical possibility: </a:t>
            </a:r>
            <a:r>
              <a:rPr lang="en-GB">
                <a:latin typeface="Century Schoolbook" panose="02040604050505020304" pitchFamily="18" charset="0"/>
              </a:rPr>
              <a:t>what is possible given the laws of nature as they are in the actual world</a:t>
            </a:r>
          </a:p>
          <a:p>
            <a:pPr marL="457200" lvl="1" indent="0">
              <a:buNone/>
            </a:pPr>
            <a:endParaRPr lang="en-GB">
              <a:latin typeface="Century Schoolbook" panose="02040604050505020304" pitchFamily="18" charset="0"/>
            </a:endParaRPr>
          </a:p>
          <a:p>
            <a:pPr lvl="1"/>
            <a:r>
              <a:rPr lang="en-GB" sz="2600" b="1">
                <a:latin typeface="Century Schoolbook" panose="02040604050505020304" pitchFamily="18" charset="0"/>
              </a:rPr>
              <a:t>Logical possibility:</a:t>
            </a:r>
            <a:r>
              <a:rPr lang="en-GB" sz="2600">
                <a:latin typeface="Century Schoolbook" panose="02040604050505020304" pitchFamily="18" charset="0"/>
              </a:rPr>
              <a:t> </a:t>
            </a:r>
            <a:r>
              <a:rPr lang="en-GB">
                <a:latin typeface="Century Schoolbook" panose="02040604050505020304" pitchFamily="18" charset="0"/>
              </a:rPr>
              <a:t>what is not self-contradictory, what our concepts allow</a:t>
            </a:r>
          </a:p>
          <a:p>
            <a:pPr lvl="2"/>
            <a:r>
              <a:rPr lang="en-GB">
                <a:latin typeface="Century Schoolbook" panose="02040604050505020304" pitchFamily="18" charset="0"/>
              </a:rPr>
              <a:t>It is logically possible that the laws of nature were different</a:t>
            </a:r>
          </a:p>
          <a:p>
            <a:pPr marL="914400" lvl="2" indent="0">
              <a:buNone/>
            </a:pPr>
            <a:endParaRPr lang="en-GB">
              <a:latin typeface="Century Schoolbook" panose="02040604050505020304" pitchFamily="18" charset="0"/>
            </a:endParaRPr>
          </a:p>
          <a:p>
            <a:pPr lvl="1"/>
            <a:r>
              <a:rPr lang="en-GB" b="1">
                <a:latin typeface="Century Schoolbook" panose="02040604050505020304" pitchFamily="18" charset="0"/>
              </a:rPr>
              <a:t>Metaphysical possibility: </a:t>
            </a:r>
            <a:r>
              <a:rPr lang="en-GB">
                <a:latin typeface="Century Schoolbook" panose="02040604050505020304" pitchFamily="18" charset="0"/>
              </a:rPr>
              <a:t>what is necessarily, but not analytically, true; constrained by identity and nature of things</a:t>
            </a:r>
          </a:p>
          <a:p>
            <a:pPr lvl="2"/>
            <a:r>
              <a:rPr lang="en-GB">
                <a:latin typeface="Century Schoolbook" panose="02040604050505020304" pitchFamily="18" charset="0"/>
              </a:rPr>
              <a:t>Water is H</a:t>
            </a:r>
            <a:r>
              <a:rPr lang="en-GB" baseline="-25000">
                <a:latin typeface="Century Schoolbook" panose="02040604050505020304" pitchFamily="18" charset="0"/>
              </a:rPr>
              <a:t>2</a:t>
            </a:r>
            <a:r>
              <a:rPr lang="en-GB">
                <a:latin typeface="Century Schoolbook" panose="02040604050505020304" pitchFamily="18" charset="0"/>
              </a:rPr>
              <a:t>O – given that it is, nothing could be water but not H</a:t>
            </a:r>
            <a:r>
              <a:rPr lang="en-GB" baseline="-25000">
                <a:latin typeface="Century Schoolbook" panose="02040604050505020304" pitchFamily="18" charset="0"/>
              </a:rPr>
              <a:t>2</a:t>
            </a:r>
            <a:r>
              <a:rPr lang="en-GB">
                <a:latin typeface="Century Schoolbook" panose="02040604050505020304" pitchFamily="18" charset="0"/>
              </a:rPr>
              <a:t>O</a:t>
            </a:r>
          </a:p>
          <a:p>
            <a:pPr lvl="1">
              <a:lnSpc>
                <a:spcPct val="90000"/>
              </a:lnSpc>
            </a:pPr>
            <a:endParaRPr lang="en-GB">
              <a:latin typeface="Century Schoolbook" panose="02040604050505020304" pitchFamily="18" charset="0"/>
            </a:endParaRPr>
          </a:p>
          <a:p>
            <a:pPr>
              <a:lnSpc>
                <a:spcPct val="90000"/>
              </a:lnSpc>
            </a:pPr>
            <a:r>
              <a:rPr lang="en-GB">
                <a:latin typeface="Century Schoolbook" panose="02040604050505020304" pitchFamily="18" charset="0"/>
              </a:rPr>
              <a:t>What is conceivable is not always possible</a:t>
            </a:r>
          </a:p>
          <a:p>
            <a:pPr lvl="1">
              <a:lnSpc>
                <a:spcPct val="90000"/>
              </a:lnSpc>
            </a:pPr>
            <a:r>
              <a:rPr lang="en-GB">
                <a:latin typeface="Century Schoolbook" panose="02040604050505020304" pitchFamily="18" charset="0"/>
              </a:rPr>
              <a:t>It is conceivable that water is not H</a:t>
            </a:r>
            <a:r>
              <a:rPr lang="en-GB" baseline="-25000">
                <a:latin typeface="Century Schoolbook" panose="02040604050505020304" pitchFamily="18" charset="0"/>
              </a:rPr>
              <a:t>2</a:t>
            </a:r>
            <a:r>
              <a:rPr lang="en-GB">
                <a:latin typeface="Century Schoolbook" panose="02040604050505020304" pitchFamily="18" charset="0"/>
              </a:rPr>
              <a:t>O, but it is not metaphysically possible</a:t>
            </a:r>
          </a:p>
          <a:p>
            <a:pPr lvl="1"/>
            <a:r>
              <a:rPr lang="en-GB">
                <a:latin typeface="Century Schoolbook" panose="02040604050505020304" pitchFamily="18" charset="0"/>
              </a:rPr>
              <a:t>The Masked Man fallacy</a:t>
            </a:r>
          </a:p>
          <a:p>
            <a:pPr lvl="1"/>
            <a:endParaRPr lang="en-GB">
              <a:latin typeface="Century Schoolbook" panose="02040604050505020304" pitchFamily="18" charset="0"/>
            </a:endParaRPr>
          </a:p>
          <a:p>
            <a:pPr>
              <a:lnSpc>
                <a:spcPct val="90000"/>
              </a:lnSpc>
            </a:pPr>
            <a:r>
              <a:rPr lang="en-GB">
                <a:latin typeface="Century Schoolbook" panose="02040604050505020304" pitchFamily="18" charset="0"/>
              </a:rPr>
              <a:t>From conceiving that ‘two’ people are distinct, we can’t infer that they are distinct.</a:t>
            </a:r>
          </a:p>
          <a:p>
            <a:pPr>
              <a:lnSpc>
                <a:spcPct val="90000"/>
              </a:lnSpc>
            </a:pPr>
            <a:endParaRPr lang="en-GB">
              <a:latin typeface="Century Schoolbook" panose="02040604050505020304" pitchFamily="18" charset="0"/>
            </a:endParaRPr>
          </a:p>
          <a:p>
            <a:pPr>
              <a:lnSpc>
                <a:spcPct val="90000"/>
              </a:lnSpc>
            </a:pPr>
            <a:r>
              <a:rPr lang="en-GB">
                <a:latin typeface="Century Schoolbook" panose="02040604050505020304" pitchFamily="18" charset="0"/>
              </a:rPr>
              <a:t>Perhaps this applies to mind and body</a:t>
            </a:r>
          </a:p>
          <a:p>
            <a:pPr lvl="1"/>
            <a:endParaRPr lang="en-GB">
              <a:latin typeface="Century Schoolbook" panose="02040604050505020304" pitchFamily="18" charset="0"/>
            </a:endParaRPr>
          </a:p>
          <a:p>
            <a:pPr marL="457200" lvl="1" indent="0">
              <a:buNone/>
            </a:pPr>
            <a:endParaRPr lang="en-GB" sz="2800">
              <a:latin typeface="Century Schoolbook" panose="02040604050505020304" pitchFamily="18" charset="0"/>
            </a:endParaRPr>
          </a:p>
          <a:p>
            <a:pPr lvl="1"/>
            <a:endParaRPr lang="en-GB" sz="2800">
              <a:latin typeface="Century Schoolbook" panose="02040604050505020304" pitchFamily="18" charset="0"/>
            </a:endParaRPr>
          </a:p>
          <a:p>
            <a:endParaRPr lang="en-GB" sz="3200">
              <a:latin typeface="Century Schoolbook" panose="02040604050505020304" pitchFamily="18" charset="0"/>
            </a:endParaRPr>
          </a:p>
        </p:txBody>
      </p:sp>
    </p:spTree>
    <p:extLst>
      <p:ext uri="{BB962C8B-B14F-4D97-AF65-F5344CB8AC3E}">
        <p14:creationId xmlns:p14="http://schemas.microsoft.com/office/powerpoint/2010/main" val="1312400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1"/>
            <a:ext cx="12192000" cy="971550"/>
          </a:xfrm>
        </p:spPr>
        <p:txBody>
          <a:bodyPr>
            <a:normAutofit/>
          </a:bodyPr>
          <a:lstStyle/>
          <a:p>
            <a:pPr algn="ctr"/>
            <a:r>
              <a:rPr lang="en-US" sz="3600" u="sng">
                <a:latin typeface="Century Schoolbook" panose="02040604050505020304" pitchFamily="18" charset="0"/>
              </a:rPr>
              <a:t>Substance Dualism: Descartes’ conceivability argument</a:t>
            </a:r>
          </a:p>
        </p:txBody>
      </p:sp>
      <p:sp>
        <p:nvSpPr>
          <p:cNvPr id="14339" name="Rectangle 3"/>
          <p:cNvSpPr>
            <a:spLocks noGrp="1" noChangeArrowheads="1"/>
          </p:cNvSpPr>
          <p:nvPr>
            <p:ph idx="1"/>
          </p:nvPr>
        </p:nvSpPr>
        <p:spPr>
          <a:xfrm>
            <a:off x="209550" y="971550"/>
            <a:ext cx="11734800" cy="5886449"/>
          </a:xfrm>
        </p:spPr>
        <p:txBody>
          <a:bodyPr>
            <a:normAutofit lnSpcReduction="10000"/>
          </a:bodyPr>
          <a:lstStyle/>
          <a:p>
            <a:pPr marL="0" indent="0">
              <a:buNone/>
            </a:pPr>
            <a:r>
              <a:rPr lang="en-GB" u="sng">
                <a:latin typeface="Century Schoolbook" panose="02040604050505020304" pitchFamily="18" charset="0"/>
              </a:rPr>
              <a:t>Objection </a:t>
            </a:r>
            <a:r>
              <a:rPr lang="en-US" u="sng">
                <a:latin typeface="Century Schoolbook" panose="02040604050505020304" pitchFamily="18" charset="0"/>
              </a:rPr>
              <a:t>2: What is conceivable may not be metaphysically possible</a:t>
            </a:r>
          </a:p>
          <a:p>
            <a:pPr marL="0" indent="0">
              <a:buNone/>
            </a:pPr>
            <a:endParaRPr lang="en-US" sz="1400" u="sng">
              <a:latin typeface="Century Schoolbook" panose="02040604050505020304" pitchFamily="18" charset="0"/>
            </a:endParaRPr>
          </a:p>
          <a:p>
            <a:pPr>
              <a:lnSpc>
                <a:spcPct val="90000"/>
              </a:lnSpc>
            </a:pPr>
            <a:r>
              <a:rPr lang="en-GB" sz="2400" b="1" u="sng">
                <a:latin typeface="Century Schoolbook" panose="02040604050505020304" pitchFamily="18" charset="0"/>
              </a:rPr>
              <a:t>Descartes’ reply: </a:t>
            </a:r>
            <a:r>
              <a:rPr lang="en-GB" sz="2400">
                <a:latin typeface="Century Schoolbook" panose="02040604050505020304" pitchFamily="18" charset="0"/>
              </a:rPr>
              <a:t>when we </a:t>
            </a:r>
            <a:r>
              <a:rPr lang="en-GB" sz="2400" i="1">
                <a:latin typeface="Century Schoolbook" panose="02040604050505020304" pitchFamily="18" charset="0"/>
              </a:rPr>
              <a:t>clearly and distinctly</a:t>
            </a:r>
            <a:r>
              <a:rPr lang="en-GB" sz="2400">
                <a:latin typeface="Century Schoolbook" panose="02040604050505020304" pitchFamily="18" charset="0"/>
              </a:rPr>
              <a:t> conceive of two things as distinct, then we </a:t>
            </a:r>
            <a:r>
              <a:rPr lang="en-GB" sz="2400" i="1">
                <a:latin typeface="Century Schoolbook" panose="02040604050505020304" pitchFamily="18" charset="0"/>
              </a:rPr>
              <a:t>can</a:t>
            </a:r>
            <a:r>
              <a:rPr lang="en-GB" sz="2400">
                <a:latin typeface="Century Schoolbook" panose="02040604050505020304" pitchFamily="18" charset="0"/>
              </a:rPr>
              <a:t> infer that they are distinct</a:t>
            </a:r>
          </a:p>
          <a:p>
            <a:pPr lvl="1">
              <a:lnSpc>
                <a:spcPct val="90000"/>
              </a:lnSpc>
            </a:pPr>
            <a:r>
              <a:rPr lang="en-GB" sz="2000">
                <a:latin typeface="Century Schoolbook" panose="02040604050505020304" pitchFamily="18" charset="0"/>
              </a:rPr>
              <a:t>Clear and distinct conception can establish possibility, e.g. all triangles must have angles that add up to 180°</a:t>
            </a:r>
          </a:p>
          <a:p>
            <a:pPr marL="457200" lvl="1" indent="0">
              <a:lnSpc>
                <a:spcPct val="90000"/>
              </a:lnSpc>
              <a:buNone/>
            </a:pPr>
            <a:endParaRPr lang="en-GB" sz="2000">
              <a:latin typeface="Century Schoolbook" panose="02040604050505020304" pitchFamily="18" charset="0"/>
            </a:endParaRPr>
          </a:p>
          <a:p>
            <a:pPr lvl="1">
              <a:lnSpc>
                <a:spcPct val="90000"/>
              </a:lnSpc>
            </a:pPr>
            <a:r>
              <a:rPr lang="en-GB" sz="2000">
                <a:latin typeface="Century Schoolbook" panose="02040604050505020304" pitchFamily="18" charset="0"/>
              </a:rPr>
              <a:t>Masked Man: not clear and distinct; mind and body: clear and distinct</a:t>
            </a:r>
          </a:p>
          <a:p>
            <a:pPr lvl="1">
              <a:lnSpc>
                <a:spcPct val="90000"/>
              </a:lnSpc>
            </a:pPr>
            <a:endParaRPr lang="en-GB" sz="2000">
              <a:latin typeface="Century Schoolbook" panose="02040604050505020304" pitchFamily="18" charset="0"/>
            </a:endParaRPr>
          </a:p>
          <a:p>
            <a:r>
              <a:rPr lang="en-GB" sz="2400" b="1" u="sng">
                <a:latin typeface="Century Schoolbook" panose="02040604050505020304" pitchFamily="18" charset="0"/>
              </a:rPr>
              <a:t>Objection restated:</a:t>
            </a:r>
            <a:r>
              <a:rPr lang="en-GB" sz="2400" b="1">
                <a:latin typeface="Century Schoolbook" panose="02040604050505020304" pitchFamily="18" charset="0"/>
              </a:rPr>
              <a:t> </a:t>
            </a:r>
            <a:r>
              <a:rPr lang="en-GB" sz="2400">
                <a:latin typeface="Century Schoolbook" panose="02040604050505020304" pitchFamily="18" charset="0"/>
              </a:rPr>
              <a:t>s</a:t>
            </a:r>
            <a:r>
              <a:rPr lang="en-US" sz="2400" err="1">
                <a:latin typeface="Century Schoolbook" panose="02040604050505020304" pitchFamily="18" charset="0"/>
              </a:rPr>
              <a:t>uppose</a:t>
            </a:r>
            <a:r>
              <a:rPr lang="en-US" sz="2400">
                <a:latin typeface="Century Schoolbook" panose="02040604050505020304" pitchFamily="18" charset="0"/>
              </a:rPr>
              <a:t> it is possible that the mind can exist as a distinct substance. Does this show that it </a:t>
            </a:r>
            <a:r>
              <a:rPr lang="en-US" sz="2400" i="1">
                <a:latin typeface="Century Schoolbook" panose="02040604050505020304" pitchFamily="18" charset="0"/>
              </a:rPr>
              <a:t>is</a:t>
            </a:r>
            <a:r>
              <a:rPr lang="en-US" sz="2400">
                <a:latin typeface="Century Schoolbook" panose="02040604050505020304" pitchFamily="18" charset="0"/>
              </a:rPr>
              <a:t> a distinct substance?</a:t>
            </a:r>
          </a:p>
          <a:p>
            <a:pPr lvl="1"/>
            <a:r>
              <a:rPr lang="en-US" sz="2200">
                <a:latin typeface="Century Schoolbook" panose="02040604050505020304" pitchFamily="18" charset="0"/>
              </a:rPr>
              <a:t>If we can conceive of the mind and body as </a:t>
            </a:r>
            <a:r>
              <a:rPr lang="en-US" sz="2200" i="1">
                <a:latin typeface="Century Schoolbook" panose="02040604050505020304" pitchFamily="18" charset="0"/>
              </a:rPr>
              <a:t>not</a:t>
            </a:r>
            <a:r>
              <a:rPr lang="en-US" sz="2200">
                <a:latin typeface="Century Schoolbook" panose="02040604050505020304" pitchFamily="18" charset="0"/>
              </a:rPr>
              <a:t> distinct, e.g. that the mind is the thinking part of something extended, then it also seems possible that the mind is not a substance</a:t>
            </a:r>
          </a:p>
          <a:p>
            <a:pPr marL="0" indent="0">
              <a:buNone/>
            </a:pPr>
            <a:endParaRPr lang="en-US" sz="2200">
              <a:latin typeface="Century Schoolbook" panose="02040604050505020304" pitchFamily="18" charset="0"/>
            </a:endParaRPr>
          </a:p>
          <a:p>
            <a:pPr lvl="1"/>
            <a:r>
              <a:rPr lang="en-US" sz="2200">
                <a:latin typeface="Century Schoolbook" panose="02040604050505020304" pitchFamily="18" charset="0"/>
              </a:rPr>
              <a:t>Descartes must show not only that it is possible for the mind to be independent of the body, but that it is impossible for it to be dependent on the body</a:t>
            </a:r>
          </a:p>
          <a:p>
            <a:pPr marL="0" indent="0">
              <a:buNone/>
            </a:pPr>
            <a:endParaRPr lang="en-US" sz="2400">
              <a:latin typeface="Century Schoolbook" panose="02040604050505020304" pitchFamily="18" charset="0"/>
            </a:endParaRPr>
          </a:p>
          <a:p>
            <a:pPr lvl="1"/>
            <a:endParaRPr lang="en-GB" sz="1200">
              <a:latin typeface="Century Schoolbook" panose="02040604050505020304" pitchFamily="18" charset="0"/>
            </a:endParaRPr>
          </a:p>
          <a:p>
            <a:pPr marL="457200" lvl="1" indent="0">
              <a:buNone/>
            </a:pPr>
            <a:endParaRPr lang="en-GB" sz="1400">
              <a:latin typeface="Century Schoolbook" panose="02040604050505020304" pitchFamily="18" charset="0"/>
            </a:endParaRPr>
          </a:p>
          <a:p>
            <a:pPr lvl="1"/>
            <a:endParaRPr lang="en-GB" sz="1400">
              <a:latin typeface="Century Schoolbook" panose="02040604050505020304" pitchFamily="18" charset="0"/>
            </a:endParaRPr>
          </a:p>
          <a:p>
            <a:endParaRPr lang="en-GB" sz="1600">
              <a:latin typeface="Century Schoolbook" panose="02040604050505020304" pitchFamily="18" charset="0"/>
            </a:endParaRPr>
          </a:p>
        </p:txBody>
      </p:sp>
    </p:spTree>
    <p:extLst>
      <p:ext uri="{BB962C8B-B14F-4D97-AF65-F5344CB8AC3E}">
        <p14:creationId xmlns:p14="http://schemas.microsoft.com/office/powerpoint/2010/main" val="2392793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1D6C6-FB4A-4512-B43B-FC0D166D1803}"/>
              </a:ext>
            </a:extLst>
          </p:cNvPr>
          <p:cNvSpPr>
            <a:spLocks noGrp="1"/>
          </p:cNvSpPr>
          <p:nvPr>
            <p:ph type="title"/>
          </p:nvPr>
        </p:nvSpPr>
        <p:spPr>
          <a:xfrm>
            <a:off x="0" y="0"/>
            <a:ext cx="12192000" cy="790575"/>
          </a:xfrm>
        </p:spPr>
        <p:txBody>
          <a:bodyPr/>
          <a:lstStyle/>
          <a:p>
            <a:pPr algn="ctr"/>
            <a:r>
              <a:rPr lang="en-US" u="sng">
                <a:latin typeface="Century Schoolbook" panose="02040604050505020304" pitchFamily="18" charset="0"/>
              </a:rPr>
              <a:t>Problem of Interaction for Substance Dualism</a:t>
            </a:r>
            <a:endParaRPr lang="en-GB" u="sng">
              <a:latin typeface="Century Schoolbook" panose="02040604050505020304" pitchFamily="18" charset="0"/>
            </a:endParaRPr>
          </a:p>
        </p:txBody>
      </p:sp>
      <p:sp>
        <p:nvSpPr>
          <p:cNvPr id="3" name="Content Placeholder 2">
            <a:extLst>
              <a:ext uri="{FF2B5EF4-FFF2-40B4-BE49-F238E27FC236}">
                <a16:creationId xmlns:a16="http://schemas.microsoft.com/office/drawing/2014/main" id="{CDE2BA2F-0A3E-4DD3-AD94-1C83ED55B7FB}"/>
              </a:ext>
            </a:extLst>
          </p:cNvPr>
          <p:cNvSpPr>
            <a:spLocks noGrp="1"/>
          </p:cNvSpPr>
          <p:nvPr>
            <p:ph idx="1"/>
          </p:nvPr>
        </p:nvSpPr>
        <p:spPr>
          <a:xfrm>
            <a:off x="438150" y="809625"/>
            <a:ext cx="11315700" cy="5972175"/>
          </a:xfrm>
        </p:spPr>
        <p:txBody>
          <a:bodyPr>
            <a:normAutofit fontScale="85000" lnSpcReduction="20000"/>
          </a:bodyPr>
          <a:lstStyle/>
          <a:p>
            <a:pPr lvl="0"/>
            <a:r>
              <a:rPr lang="en-GB" dirty="0">
                <a:latin typeface="Century Schoolbook" panose="02040604050505020304" pitchFamily="18" charset="0"/>
              </a:rPr>
              <a:t>Given that the mind is not in space and has no physical force, how is it </a:t>
            </a:r>
            <a:r>
              <a:rPr lang="en-GB" i="1" dirty="0">
                <a:latin typeface="Century Schoolbook" panose="02040604050505020304" pitchFamily="18" charset="0"/>
              </a:rPr>
              <a:t>possible </a:t>
            </a:r>
            <a:r>
              <a:rPr lang="en-GB" dirty="0">
                <a:latin typeface="Century Schoolbook" panose="02040604050505020304" pitchFamily="18" charset="0"/>
              </a:rPr>
              <a:t>that it could affect the body, which is in space and is moved by physical forces?</a:t>
            </a:r>
          </a:p>
          <a:p>
            <a:pPr lvl="0"/>
            <a:endParaRPr lang="en-GB" sz="2600" dirty="0">
              <a:latin typeface="Century Schoolbook" panose="02040604050505020304" pitchFamily="18" charset="0"/>
            </a:endParaRPr>
          </a:p>
          <a:p>
            <a:pPr marL="0" lvl="0" indent="0">
              <a:buNone/>
            </a:pPr>
            <a:r>
              <a:rPr lang="en-GB" sz="2600" u="sng" dirty="0">
                <a:latin typeface="Century Schoolbook" panose="02040604050505020304" pitchFamily="18" charset="0"/>
              </a:rPr>
              <a:t>Princess Elisabeth</a:t>
            </a:r>
          </a:p>
          <a:p>
            <a:r>
              <a:rPr lang="en-GB" sz="2600" dirty="0">
                <a:latin typeface="Century Schoolbook" panose="02040604050505020304" pitchFamily="18" charset="0"/>
              </a:rPr>
              <a:t>Physical things only move if they are pushed. </a:t>
            </a:r>
          </a:p>
          <a:p>
            <a:endParaRPr lang="en-GB" sz="2600" dirty="0">
              <a:latin typeface="Century Schoolbook" panose="02040604050505020304" pitchFamily="18" charset="0"/>
            </a:endParaRPr>
          </a:p>
          <a:p>
            <a:r>
              <a:rPr lang="en-GB" sz="2600" dirty="0">
                <a:latin typeface="Century Schoolbook" panose="02040604050505020304" pitchFamily="18" charset="0"/>
              </a:rPr>
              <a:t>Only something that is extended and can touch the thing that is moved can exert such a force. </a:t>
            </a:r>
          </a:p>
          <a:p>
            <a:endParaRPr lang="en-GB" sz="2600" dirty="0">
              <a:latin typeface="Century Schoolbook" panose="02040604050505020304" pitchFamily="18" charset="0"/>
            </a:endParaRPr>
          </a:p>
          <a:p>
            <a:r>
              <a:rPr lang="en-GB" sz="2600" dirty="0">
                <a:latin typeface="Century Schoolbook" panose="02040604050505020304" pitchFamily="18" charset="0"/>
              </a:rPr>
              <a:t>According to dualism, the mind has no extension, so it can’t touch the body.</a:t>
            </a:r>
          </a:p>
          <a:p>
            <a:endParaRPr lang="en-GB" sz="2600" dirty="0">
              <a:latin typeface="Century Schoolbook" panose="02040604050505020304" pitchFamily="18" charset="0"/>
            </a:endParaRPr>
          </a:p>
          <a:p>
            <a:r>
              <a:rPr lang="en-GB" sz="2600" dirty="0">
                <a:latin typeface="Century Schoolbook" panose="02040604050505020304" pitchFamily="18" charset="0"/>
              </a:rPr>
              <a:t>Therefore, the mind cannot move the body.</a:t>
            </a:r>
          </a:p>
          <a:p>
            <a:endParaRPr lang="en-GB" sz="2600" dirty="0">
              <a:latin typeface="Century Schoolbook" panose="02040604050505020304" pitchFamily="18" charset="0"/>
            </a:endParaRPr>
          </a:p>
          <a:p>
            <a:r>
              <a:rPr lang="en-GB" sz="2600" dirty="0">
                <a:latin typeface="Century Schoolbook" panose="02040604050505020304" pitchFamily="18" charset="0"/>
              </a:rPr>
              <a:t>From our experience, we know that the mind can cause the body to move.</a:t>
            </a:r>
          </a:p>
          <a:p>
            <a:endParaRPr lang="en-GB" sz="2600">
              <a:latin typeface="Century Schoolbook" panose="02040604050505020304" pitchFamily="18" charset="0"/>
            </a:endParaRPr>
          </a:p>
          <a:p>
            <a:r>
              <a:rPr lang="en-GB" sz="2600" dirty="0">
                <a:latin typeface="Century Schoolbook" panose="02040604050505020304" pitchFamily="18" charset="0"/>
              </a:rPr>
              <a:t>Therefore, dualism is false.</a:t>
            </a:r>
          </a:p>
          <a:p>
            <a:pPr marL="0" indent="0">
              <a:buNone/>
            </a:pPr>
            <a:endParaRPr lang="en-US" dirty="0">
              <a:latin typeface="Century Schoolbook" panose="02040604050505020304" pitchFamily="18" charset="0"/>
            </a:endParaRPr>
          </a:p>
          <a:p>
            <a:pPr marL="0" indent="0">
              <a:buNone/>
            </a:pPr>
            <a:endParaRPr lang="en-US" u="sng" dirty="0">
              <a:latin typeface="Century Schoolbook" panose="02040604050505020304" pitchFamily="18" charset="0"/>
            </a:endParaRPr>
          </a:p>
          <a:p>
            <a:pPr marL="0" indent="0">
              <a:buNone/>
            </a:pPr>
            <a:endParaRPr lang="en-US" dirty="0">
              <a:latin typeface="Century Schoolbook" panose="02040604050505020304" pitchFamily="18" charset="0"/>
            </a:endParaRPr>
          </a:p>
          <a:p>
            <a:pPr marL="0" indent="0">
              <a:buNone/>
            </a:pPr>
            <a:endParaRPr lang="en-GB" dirty="0">
              <a:latin typeface="Century Schoolbook" panose="02040604050505020304" pitchFamily="18" charset="0"/>
            </a:endParaRPr>
          </a:p>
        </p:txBody>
      </p:sp>
    </p:spTree>
    <p:extLst>
      <p:ext uri="{BB962C8B-B14F-4D97-AF65-F5344CB8AC3E}">
        <p14:creationId xmlns:p14="http://schemas.microsoft.com/office/powerpoint/2010/main" val="580814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1D6C6-FB4A-4512-B43B-FC0D166D1803}"/>
              </a:ext>
            </a:extLst>
          </p:cNvPr>
          <p:cNvSpPr>
            <a:spLocks noGrp="1"/>
          </p:cNvSpPr>
          <p:nvPr>
            <p:ph type="title"/>
          </p:nvPr>
        </p:nvSpPr>
        <p:spPr>
          <a:xfrm>
            <a:off x="0" y="0"/>
            <a:ext cx="12192000" cy="790575"/>
          </a:xfrm>
        </p:spPr>
        <p:txBody>
          <a:bodyPr/>
          <a:lstStyle/>
          <a:p>
            <a:pPr algn="ctr"/>
            <a:r>
              <a:rPr lang="en-US" u="sng">
                <a:latin typeface="Century Schoolbook" panose="02040604050505020304" pitchFamily="18" charset="0"/>
              </a:rPr>
              <a:t>Problem of Interaction for Substance Dualism</a:t>
            </a:r>
            <a:endParaRPr lang="en-GB" u="sng">
              <a:latin typeface="Century Schoolbook" panose="02040604050505020304" pitchFamily="18" charset="0"/>
            </a:endParaRPr>
          </a:p>
        </p:txBody>
      </p:sp>
      <p:sp>
        <p:nvSpPr>
          <p:cNvPr id="3" name="Content Placeholder 2">
            <a:extLst>
              <a:ext uri="{FF2B5EF4-FFF2-40B4-BE49-F238E27FC236}">
                <a16:creationId xmlns:a16="http://schemas.microsoft.com/office/drawing/2014/main" id="{CDE2BA2F-0A3E-4DD3-AD94-1C83ED55B7FB}"/>
              </a:ext>
            </a:extLst>
          </p:cNvPr>
          <p:cNvSpPr>
            <a:spLocks noGrp="1"/>
          </p:cNvSpPr>
          <p:nvPr>
            <p:ph idx="1"/>
          </p:nvPr>
        </p:nvSpPr>
        <p:spPr>
          <a:xfrm>
            <a:off x="257175" y="990600"/>
            <a:ext cx="11582400" cy="5972175"/>
          </a:xfrm>
        </p:spPr>
        <p:txBody>
          <a:bodyPr>
            <a:normAutofit fontScale="77500" lnSpcReduction="20000"/>
          </a:bodyPr>
          <a:lstStyle/>
          <a:p>
            <a:pPr marL="342900" lvl="1" indent="-342900">
              <a:buFontTx/>
              <a:buChar char="•"/>
            </a:pPr>
            <a:r>
              <a:rPr lang="en-GB" sz="2800">
                <a:latin typeface="Century Schoolbook" panose="02040604050505020304" pitchFamily="18" charset="0"/>
              </a:rPr>
              <a:t>Is the claim that the mind causes physical changes be made compatible with what we know empirically?</a:t>
            </a:r>
          </a:p>
          <a:p>
            <a:pPr marL="342900" lvl="1" indent="-342900">
              <a:buFontTx/>
              <a:buChar char="•"/>
            </a:pPr>
            <a:endParaRPr lang="en-GB" sz="2800">
              <a:latin typeface="Century Schoolbook" panose="02040604050505020304" pitchFamily="18" charset="0"/>
            </a:endParaRPr>
          </a:p>
          <a:p>
            <a:pPr marL="342900" lvl="1" indent="-342900">
              <a:buFontTx/>
              <a:buChar char="•"/>
            </a:pPr>
            <a:r>
              <a:rPr lang="en-GB" sz="2800">
                <a:latin typeface="Century Schoolbook" panose="02040604050505020304" pitchFamily="18" charset="0"/>
              </a:rPr>
              <a:t>The law of the conservation of energy: in any closed system, the total amount of energy in that system remains unchanged. </a:t>
            </a:r>
          </a:p>
          <a:p>
            <a:pPr marL="742950" lvl="2" indent="-342900"/>
            <a:r>
              <a:rPr lang="en-GB" sz="2400">
                <a:latin typeface="Century Schoolbook" panose="02040604050505020304" pitchFamily="18" charset="0"/>
              </a:rPr>
              <a:t>The universe is a closed system.</a:t>
            </a:r>
          </a:p>
          <a:p>
            <a:pPr marL="742950" lvl="2" indent="-342900"/>
            <a:r>
              <a:rPr lang="en-GB" sz="2400">
                <a:latin typeface="Century Schoolbook" panose="02040604050505020304" pitchFamily="18" charset="0"/>
              </a:rPr>
              <a:t>Therefore, total amount of energy in the universe remains unchanged.</a:t>
            </a:r>
          </a:p>
          <a:p>
            <a:pPr marL="0" indent="0">
              <a:buNone/>
            </a:pPr>
            <a:endParaRPr lang="en-US" sz="2400">
              <a:latin typeface="Century Schoolbook" panose="02040604050505020304" pitchFamily="18" charset="0"/>
            </a:endParaRPr>
          </a:p>
          <a:p>
            <a:pPr lvl="0"/>
            <a:r>
              <a:rPr lang="en-GB">
                <a:latin typeface="Century Schoolbook" panose="02040604050505020304" pitchFamily="18" charset="0"/>
              </a:rPr>
              <a:t>If the mind, as a non-physical substance, could move the body, the total amount of energy in the universe would increase.</a:t>
            </a:r>
          </a:p>
          <a:p>
            <a:pPr lvl="0"/>
            <a:endParaRPr lang="en-GB">
              <a:latin typeface="Century Schoolbook" panose="02040604050505020304" pitchFamily="18" charset="0"/>
            </a:endParaRPr>
          </a:p>
          <a:p>
            <a:pPr lvl="0"/>
            <a:r>
              <a:rPr lang="en-GB">
                <a:latin typeface="Century Schoolbook" panose="02040604050505020304" pitchFamily="18" charset="0"/>
              </a:rPr>
              <a:t>Therefore, if the mind could move the body, the law of the conservation of energy would not apply to the universe, and the universe is not a closed system. </a:t>
            </a:r>
          </a:p>
          <a:p>
            <a:pPr lvl="0"/>
            <a:endParaRPr lang="en-GB">
              <a:latin typeface="Century Schoolbook" panose="02040604050505020304" pitchFamily="18" charset="0"/>
            </a:endParaRPr>
          </a:p>
          <a:p>
            <a:r>
              <a:rPr lang="en-GB">
                <a:latin typeface="Century Schoolbook" panose="02040604050505020304" pitchFamily="18" charset="0"/>
              </a:rPr>
              <a:t>Therefore, because the mind, which changes the physical energy in the universe, is not itself physical, physics cannot give us the complete, correct account of physical energy in the universe.  </a:t>
            </a:r>
          </a:p>
          <a:p>
            <a:pPr lvl="1"/>
            <a:r>
              <a:rPr lang="en-GB" sz="2600">
                <a:latin typeface="Century Schoolbook" panose="02040604050505020304" pitchFamily="18" charset="0"/>
              </a:rPr>
              <a:t>Physics is not only wrong about what exists, it is wrong about what exists physically! It is wrong to think that physical movement can only be caused by a physical force.</a:t>
            </a:r>
          </a:p>
          <a:p>
            <a:pPr lvl="1"/>
            <a:r>
              <a:rPr lang="en-GB" sz="2600">
                <a:latin typeface="Century Schoolbook" panose="02040604050505020304" pitchFamily="18" charset="0"/>
              </a:rPr>
              <a:t>Is this really plausible?</a:t>
            </a:r>
            <a:endParaRPr lang="en-US" sz="2600">
              <a:latin typeface="Century Schoolbook" panose="02040604050505020304" pitchFamily="18" charset="0"/>
            </a:endParaRPr>
          </a:p>
          <a:p>
            <a:pPr marL="0" indent="0">
              <a:buNone/>
            </a:pPr>
            <a:endParaRPr lang="en-US" sz="2400">
              <a:latin typeface="Century Schoolbook" panose="02040604050505020304" pitchFamily="18" charset="0"/>
            </a:endParaRPr>
          </a:p>
          <a:p>
            <a:pPr marL="0" indent="0">
              <a:buNone/>
            </a:pPr>
            <a:endParaRPr lang="en-US" sz="2400" u="sng">
              <a:latin typeface="Century Schoolbook" panose="02040604050505020304" pitchFamily="18" charset="0"/>
            </a:endParaRPr>
          </a:p>
          <a:p>
            <a:pPr marL="0" indent="0">
              <a:buNone/>
            </a:pPr>
            <a:endParaRPr lang="en-US" sz="2400">
              <a:latin typeface="Century Schoolbook" panose="02040604050505020304" pitchFamily="18" charset="0"/>
            </a:endParaRPr>
          </a:p>
          <a:p>
            <a:pPr marL="0" indent="0">
              <a:buNone/>
            </a:pPr>
            <a:endParaRPr lang="en-GB" sz="2400">
              <a:latin typeface="Century Schoolbook" panose="02040604050505020304" pitchFamily="18" charset="0"/>
            </a:endParaRPr>
          </a:p>
        </p:txBody>
      </p:sp>
    </p:spTree>
    <p:extLst>
      <p:ext uri="{BB962C8B-B14F-4D97-AF65-F5344CB8AC3E}">
        <p14:creationId xmlns:p14="http://schemas.microsoft.com/office/powerpoint/2010/main" val="1336304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1D6C6-FB4A-4512-B43B-FC0D166D1803}"/>
              </a:ext>
            </a:extLst>
          </p:cNvPr>
          <p:cNvSpPr>
            <a:spLocks noGrp="1"/>
          </p:cNvSpPr>
          <p:nvPr>
            <p:ph type="title"/>
          </p:nvPr>
        </p:nvSpPr>
        <p:spPr>
          <a:xfrm>
            <a:off x="0" y="0"/>
            <a:ext cx="12192000" cy="790575"/>
          </a:xfrm>
        </p:spPr>
        <p:txBody>
          <a:bodyPr/>
          <a:lstStyle/>
          <a:p>
            <a:pPr algn="ctr"/>
            <a:r>
              <a:rPr lang="en-US" u="sng">
                <a:latin typeface="Century Schoolbook" panose="02040604050505020304" pitchFamily="18" charset="0"/>
              </a:rPr>
              <a:t>Problem of Interaction for Substance Dualism</a:t>
            </a:r>
            <a:endParaRPr lang="en-GB" u="sng">
              <a:latin typeface="Century Schoolbook" panose="02040604050505020304" pitchFamily="18" charset="0"/>
            </a:endParaRPr>
          </a:p>
        </p:txBody>
      </p:sp>
      <p:sp>
        <p:nvSpPr>
          <p:cNvPr id="3" name="Content Placeholder 2">
            <a:extLst>
              <a:ext uri="{FF2B5EF4-FFF2-40B4-BE49-F238E27FC236}">
                <a16:creationId xmlns:a16="http://schemas.microsoft.com/office/drawing/2014/main" id="{CDE2BA2F-0A3E-4DD3-AD94-1C83ED55B7FB}"/>
              </a:ext>
            </a:extLst>
          </p:cNvPr>
          <p:cNvSpPr>
            <a:spLocks noGrp="1"/>
          </p:cNvSpPr>
          <p:nvPr>
            <p:ph idx="1"/>
          </p:nvPr>
        </p:nvSpPr>
        <p:spPr>
          <a:xfrm>
            <a:off x="257175" y="990600"/>
            <a:ext cx="11582400" cy="5972175"/>
          </a:xfrm>
        </p:spPr>
        <p:txBody>
          <a:bodyPr>
            <a:normAutofit/>
          </a:bodyPr>
          <a:lstStyle/>
          <a:p>
            <a:pPr marL="342900" lvl="1" indent="-342900">
              <a:buFontTx/>
              <a:buChar char="•"/>
            </a:pPr>
            <a:r>
              <a:rPr lang="en-GB" sz="2800">
                <a:latin typeface="Century Schoolbook" panose="02040604050505020304" pitchFamily="18" charset="0"/>
              </a:rPr>
              <a:t>Is the claim that the mind causes physical changes be made compatible with what we know empirically?</a:t>
            </a:r>
          </a:p>
          <a:p>
            <a:pPr marL="342900" lvl="1" indent="-342900">
              <a:buFontTx/>
              <a:buChar char="•"/>
            </a:pPr>
            <a:endParaRPr lang="en-GB" sz="2800">
              <a:latin typeface="Century Schoolbook" panose="02040604050505020304" pitchFamily="18" charset="0"/>
            </a:endParaRPr>
          </a:p>
          <a:p>
            <a:r>
              <a:rPr lang="en-US">
                <a:latin typeface="Century Schoolbook" panose="02040604050505020304" pitchFamily="18" charset="0"/>
              </a:rPr>
              <a:t>Movements of the body are caused by physical events in the brain.</a:t>
            </a:r>
          </a:p>
          <a:p>
            <a:pPr lvl="1"/>
            <a:r>
              <a:rPr lang="en-US">
                <a:latin typeface="Century Schoolbook" panose="02040604050505020304" pitchFamily="18" charset="0"/>
              </a:rPr>
              <a:t>We have no evidence of the mind changing what happens in the brain.</a:t>
            </a:r>
          </a:p>
          <a:p>
            <a:pPr lvl="1"/>
            <a:endParaRPr lang="en-US">
              <a:latin typeface="Century Schoolbook" panose="02040604050505020304" pitchFamily="18" charset="0"/>
            </a:endParaRPr>
          </a:p>
          <a:p>
            <a:r>
              <a:rPr lang="en-US" u="sng">
                <a:latin typeface="Century Schoolbook" panose="02040604050505020304" pitchFamily="18" charset="0"/>
              </a:rPr>
              <a:t>Reply:</a:t>
            </a:r>
            <a:r>
              <a:rPr lang="en-US">
                <a:latin typeface="Century Schoolbook" panose="02040604050505020304" pitchFamily="18" charset="0"/>
              </a:rPr>
              <a:t> we have no evidence that the mind does </a:t>
            </a:r>
            <a:r>
              <a:rPr lang="en-US" i="1">
                <a:latin typeface="Century Schoolbook" panose="02040604050505020304" pitchFamily="18" charset="0"/>
              </a:rPr>
              <a:t>not</a:t>
            </a:r>
            <a:r>
              <a:rPr lang="en-US">
                <a:latin typeface="Century Schoolbook" panose="02040604050505020304" pitchFamily="18" charset="0"/>
              </a:rPr>
              <a:t> change what happens in the brain</a:t>
            </a:r>
          </a:p>
          <a:p>
            <a:pPr lvl="1"/>
            <a:r>
              <a:rPr lang="en-US">
                <a:latin typeface="Century Schoolbook" panose="02040604050505020304" pitchFamily="18" charset="0"/>
              </a:rPr>
              <a:t>If dualism is true, then some brain events have no physical cause</a:t>
            </a:r>
          </a:p>
          <a:p>
            <a:pPr lvl="1"/>
            <a:endParaRPr lang="en-US">
              <a:latin typeface="Century Schoolbook" panose="02040604050505020304" pitchFamily="18" charset="0"/>
            </a:endParaRPr>
          </a:p>
          <a:p>
            <a:r>
              <a:rPr lang="en-US">
                <a:latin typeface="Century Schoolbook" panose="02040604050505020304" pitchFamily="18" charset="0"/>
              </a:rPr>
              <a:t>The empirical evidence is not against dualism</a:t>
            </a:r>
          </a:p>
          <a:p>
            <a:pPr marL="0" indent="0">
              <a:buNone/>
            </a:pPr>
            <a:endParaRPr lang="en-US" sz="2400">
              <a:latin typeface="Century Schoolbook" panose="02040604050505020304" pitchFamily="18" charset="0"/>
            </a:endParaRPr>
          </a:p>
          <a:p>
            <a:pPr marL="0" indent="0">
              <a:buNone/>
            </a:pPr>
            <a:endParaRPr lang="en-US" sz="2400" u="sng">
              <a:latin typeface="Century Schoolbook" panose="02040604050505020304" pitchFamily="18" charset="0"/>
            </a:endParaRPr>
          </a:p>
          <a:p>
            <a:pPr marL="0" indent="0">
              <a:buNone/>
            </a:pPr>
            <a:endParaRPr lang="en-US" sz="2400">
              <a:latin typeface="Century Schoolbook" panose="02040604050505020304" pitchFamily="18" charset="0"/>
            </a:endParaRPr>
          </a:p>
          <a:p>
            <a:pPr marL="0" indent="0">
              <a:buNone/>
            </a:pPr>
            <a:endParaRPr lang="en-GB" sz="2400">
              <a:latin typeface="Century Schoolbook" panose="02040604050505020304" pitchFamily="18" charset="0"/>
            </a:endParaRPr>
          </a:p>
        </p:txBody>
      </p:sp>
    </p:spTree>
    <p:extLst>
      <p:ext uri="{BB962C8B-B14F-4D97-AF65-F5344CB8AC3E}">
        <p14:creationId xmlns:p14="http://schemas.microsoft.com/office/powerpoint/2010/main" val="2487806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136525"/>
            <a:ext cx="12192000" cy="809625"/>
          </a:xfrm>
        </p:spPr>
        <p:txBody>
          <a:bodyPr>
            <a:normAutofit/>
          </a:bodyPr>
          <a:lstStyle/>
          <a:p>
            <a:pPr algn="ctr"/>
            <a:r>
              <a:rPr lang="en-GB" u="sng">
                <a:latin typeface="Century Schoolbook" panose="02040604050505020304" pitchFamily="18" charset="0"/>
              </a:rPr>
              <a:t>Property dualism</a:t>
            </a:r>
          </a:p>
        </p:txBody>
      </p:sp>
      <p:sp>
        <p:nvSpPr>
          <p:cNvPr id="4099" name="Rectangle 3"/>
          <p:cNvSpPr>
            <a:spLocks noGrp="1" noChangeArrowheads="1"/>
          </p:cNvSpPr>
          <p:nvPr>
            <p:ph idx="1"/>
          </p:nvPr>
        </p:nvSpPr>
        <p:spPr>
          <a:xfrm>
            <a:off x="409574" y="1054100"/>
            <a:ext cx="11420475" cy="5365750"/>
          </a:xfrm>
        </p:spPr>
        <p:txBody>
          <a:bodyPr>
            <a:normAutofit fontScale="77500" lnSpcReduction="20000"/>
          </a:bodyPr>
          <a:lstStyle/>
          <a:p>
            <a:r>
              <a:rPr lang="en-GB">
                <a:latin typeface="Century Schoolbook" panose="02040604050505020304" pitchFamily="18" charset="0"/>
              </a:rPr>
              <a:t>Substance dualism: minds are not bodies nor parts of bodies, but distinct substances</a:t>
            </a:r>
          </a:p>
          <a:p>
            <a:pPr lvl="1"/>
            <a:r>
              <a:rPr lang="en-GB" sz="2200">
                <a:latin typeface="Century Schoolbook" panose="02040604050505020304" pitchFamily="18" charset="0"/>
              </a:rPr>
              <a:t>Cartesian dualism: Minds can exist independent of bodies, and mental properties are properties of a mental substance</a:t>
            </a:r>
          </a:p>
          <a:p>
            <a:pPr lvl="1"/>
            <a:endParaRPr lang="en-GB">
              <a:latin typeface="Century Schoolbook" panose="02040604050505020304" pitchFamily="18" charset="0"/>
            </a:endParaRPr>
          </a:p>
          <a:p>
            <a:r>
              <a:rPr lang="en-US">
                <a:latin typeface="Century Schoolbook" panose="02040604050505020304" pitchFamily="18" charset="0"/>
              </a:rPr>
              <a:t>Physicalism: everything that exists is physical or depends on what is physical</a:t>
            </a:r>
          </a:p>
          <a:p>
            <a:pPr lvl="1"/>
            <a:r>
              <a:rPr lang="en-US" sz="2200">
                <a:latin typeface="Century Schoolbook" panose="02040604050505020304" pitchFamily="18" charset="0"/>
              </a:rPr>
              <a:t>The only kind of substance is physical</a:t>
            </a:r>
          </a:p>
          <a:p>
            <a:pPr lvl="1"/>
            <a:r>
              <a:rPr lang="en-US" sz="2200">
                <a:latin typeface="Century Schoolbook" panose="02040604050505020304" pitchFamily="18" charset="0"/>
              </a:rPr>
              <a:t>The only properties that are fundamental are physical properties – all other properties depend on physical properties</a:t>
            </a:r>
          </a:p>
          <a:p>
            <a:endParaRPr lang="en-GB">
              <a:latin typeface="Century Schoolbook" panose="02040604050505020304" pitchFamily="18" charset="0"/>
            </a:endParaRPr>
          </a:p>
          <a:p>
            <a:r>
              <a:rPr lang="en-GB">
                <a:latin typeface="Century Schoolbook" panose="02040604050505020304" pitchFamily="18" charset="0"/>
              </a:rPr>
              <a:t>Property dualism: there is just one sort of substance, physical substance, but at least some mental properties are a fundamentally new kind of property that are not fixed by physical properties</a:t>
            </a:r>
          </a:p>
          <a:p>
            <a:pPr lvl="1"/>
            <a:r>
              <a:rPr lang="en-US" sz="2200">
                <a:latin typeface="Century Schoolbook" panose="02040604050505020304" pitchFamily="18" charset="0"/>
              </a:rPr>
              <a:t>Some properties of consciousness are not ontologically dependent on physical properties</a:t>
            </a:r>
          </a:p>
          <a:p>
            <a:pPr lvl="1"/>
            <a:r>
              <a:rPr lang="en-US" sz="2200">
                <a:latin typeface="Century Schoolbook" panose="02040604050505020304" pitchFamily="18" charset="0"/>
              </a:rPr>
              <a:t>There are natural laws that correlate mental properties with physical ones, but it is metaphysically possible for these correlations to be different</a:t>
            </a:r>
          </a:p>
          <a:p>
            <a:pPr lvl="1"/>
            <a:r>
              <a:rPr lang="en-GB" sz="2200">
                <a:latin typeface="Century Schoolbook" panose="02040604050505020304" pitchFamily="18" charset="0"/>
              </a:rPr>
              <a:t>Properties of phenomenal consciousness – qualia</a:t>
            </a:r>
          </a:p>
          <a:p>
            <a:pPr lvl="1"/>
            <a:endParaRPr lang="en-GB" sz="2200">
              <a:latin typeface="Century Schoolbook" panose="02040604050505020304" pitchFamily="18" charset="0"/>
            </a:endParaRPr>
          </a:p>
          <a:p>
            <a:pPr marL="0" indent="0">
              <a:buNone/>
            </a:pPr>
            <a:r>
              <a:rPr lang="en-GB">
                <a:latin typeface="Century Schoolbook" panose="02040604050505020304" pitchFamily="18" charset="0"/>
              </a:rPr>
              <a:t>The argument for property dualism: </a:t>
            </a:r>
            <a:r>
              <a:rPr lang="en-US">
                <a:latin typeface="Century Schoolbook" panose="02040604050505020304" pitchFamily="18" charset="0"/>
              </a:rPr>
              <a:t>how could a physical system have phenomenal properties? A physical explanation can only explain physical structure (constitution) and function (how it works), but this doesn’t explain phenomenal consciousness.</a:t>
            </a:r>
          </a:p>
          <a:p>
            <a:endParaRPr lang="en-GB" sz="2600">
              <a:latin typeface="Century Schoolbook" panose="02040604050505020304" pitchFamily="18" charset="0"/>
            </a:endParaRPr>
          </a:p>
          <a:p>
            <a:pPr lvl="1"/>
            <a:endParaRPr lang="en-US" sz="2200">
              <a:latin typeface="Century Schoolbook" panose="02040604050505020304" pitchFamily="18" charset="0"/>
            </a:endParaRPr>
          </a:p>
          <a:p>
            <a:pPr lvl="1"/>
            <a:endParaRPr lang="en-GB">
              <a:latin typeface="Century Schoolbook" panose="020406040505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09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09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09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099">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099">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4099">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4099">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409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bldLvl="2"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BFE51-2D62-48A7-BE53-704A2B27ECE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92ECFA1-8009-488F-B06D-76B3A8902552}"/>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214E7C1F-67A4-45F8-9C6D-82CA32BACF54}"/>
              </a:ext>
            </a:extLst>
          </p:cNvPr>
          <p:cNvPicPr/>
          <p:nvPr/>
        </p:nvPicPr>
        <p:blipFill rotWithShape="1">
          <a:blip r:embed="rId2"/>
          <a:srcRect t="21249"/>
          <a:stretch/>
        </p:blipFill>
        <p:spPr>
          <a:xfrm>
            <a:off x="838200" y="199708"/>
            <a:ext cx="10515600" cy="6119812"/>
          </a:xfrm>
          <a:prstGeom prst="rect">
            <a:avLst/>
          </a:prstGeom>
        </p:spPr>
      </p:pic>
    </p:spTree>
    <p:extLst>
      <p:ext uri="{BB962C8B-B14F-4D97-AF65-F5344CB8AC3E}">
        <p14:creationId xmlns:p14="http://schemas.microsoft.com/office/powerpoint/2010/main" val="4258839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136525"/>
            <a:ext cx="12192000" cy="809625"/>
          </a:xfrm>
        </p:spPr>
        <p:txBody>
          <a:bodyPr>
            <a:normAutofit/>
          </a:bodyPr>
          <a:lstStyle/>
          <a:p>
            <a:pPr algn="ctr"/>
            <a:r>
              <a:rPr lang="en-GB" u="sng">
                <a:latin typeface="Century Schoolbook" panose="02040604050505020304" pitchFamily="18" charset="0"/>
              </a:rPr>
              <a:t>Property dualism: Chalmers on consciousness</a:t>
            </a:r>
          </a:p>
        </p:txBody>
      </p:sp>
      <p:sp>
        <p:nvSpPr>
          <p:cNvPr id="7" name="TextBox 6">
            <a:extLst>
              <a:ext uri="{FF2B5EF4-FFF2-40B4-BE49-F238E27FC236}">
                <a16:creationId xmlns:a16="http://schemas.microsoft.com/office/drawing/2014/main" id="{C84D5EB1-F594-42D7-B8EB-B4368B350755}"/>
              </a:ext>
            </a:extLst>
          </p:cNvPr>
          <p:cNvSpPr txBox="1"/>
          <p:nvPr/>
        </p:nvSpPr>
        <p:spPr>
          <a:xfrm>
            <a:off x="195262" y="831850"/>
            <a:ext cx="11801475" cy="6370975"/>
          </a:xfrm>
          <a:prstGeom prst="rect">
            <a:avLst/>
          </a:prstGeom>
          <a:noFill/>
        </p:spPr>
        <p:txBody>
          <a:bodyPr wrap="square">
            <a:spAutoFit/>
          </a:bodyPr>
          <a:lstStyle/>
          <a:p>
            <a:pPr marL="285750" indent="-285750">
              <a:buFont typeface="Arial" panose="020B0604020202020204" pitchFamily="34" charset="0"/>
              <a:buChar char="•"/>
            </a:pPr>
            <a:r>
              <a:rPr lang="en-US" sz="2000">
                <a:latin typeface="Century Schoolbook" panose="02040604050505020304" pitchFamily="18" charset="0"/>
              </a:rPr>
              <a:t>Consciousness is not the same thing as the mind, because there can be unconscious mental states</a:t>
            </a:r>
          </a:p>
          <a:p>
            <a:pPr marL="285750" indent="-285750">
              <a:buFont typeface="Arial" panose="020B0604020202020204" pitchFamily="34" charset="0"/>
              <a:buChar char="•"/>
            </a:pPr>
            <a:endParaRPr lang="en-US" sz="2000">
              <a:latin typeface="Century Schoolbook" panose="02040604050505020304" pitchFamily="18" charset="0"/>
            </a:endParaRPr>
          </a:p>
          <a:p>
            <a:pPr marL="285750" indent="-285750">
              <a:buFont typeface="Arial" panose="020B0604020202020204" pitchFamily="34" charset="0"/>
              <a:buChar char="•"/>
            </a:pPr>
            <a:r>
              <a:rPr lang="en-US" sz="2000">
                <a:latin typeface="Century Schoolbook" panose="02040604050505020304" pitchFamily="18" charset="0"/>
              </a:rPr>
              <a:t>Consciousness is </a:t>
            </a:r>
            <a:r>
              <a:rPr lang="en-US" sz="2000" err="1">
                <a:latin typeface="Century Schoolbook" panose="02040604050505020304" pitchFamily="18" charset="0"/>
              </a:rPr>
              <a:t>characterised</a:t>
            </a:r>
            <a:r>
              <a:rPr lang="en-US" sz="2000">
                <a:latin typeface="Century Schoolbook" panose="02040604050505020304" pitchFamily="18" charset="0"/>
              </a:rPr>
              <a:t> by a subjective quality of experience, something it is like to be that subject</a:t>
            </a:r>
          </a:p>
          <a:p>
            <a:pPr marL="285750" indent="-285750">
              <a:buFont typeface="Arial" panose="020B0604020202020204" pitchFamily="34" charset="0"/>
              <a:buChar char="•"/>
            </a:pPr>
            <a:endParaRPr lang="en-US" sz="2000">
              <a:latin typeface="Century Schoolbook" panose="02040604050505020304" pitchFamily="18" charset="0"/>
            </a:endParaRPr>
          </a:p>
          <a:p>
            <a:pPr marL="285750" indent="-285750">
              <a:buFont typeface="Arial" panose="020B0604020202020204" pitchFamily="34" charset="0"/>
              <a:buChar char="•"/>
            </a:pPr>
            <a:r>
              <a:rPr lang="en-US" sz="2000">
                <a:latin typeface="Century Schoolbook" panose="02040604050505020304" pitchFamily="18" charset="0"/>
              </a:rPr>
              <a:t>Consciousness in this sense should be distinguished from the ability to report on our beliefs and thoughts, from attention, from controlling what one does</a:t>
            </a:r>
          </a:p>
          <a:p>
            <a:pPr marL="742950" lvl="1" indent="-285750">
              <a:buFont typeface="Arial" panose="020B0604020202020204" pitchFamily="34" charset="0"/>
              <a:buChar char="•"/>
            </a:pPr>
            <a:r>
              <a:rPr lang="en-US">
                <a:latin typeface="Century Schoolbook" panose="02040604050505020304" pitchFamily="18" charset="0"/>
              </a:rPr>
              <a:t>These abilities involve being ‘conscious of’ an object – consciousness as Intentionality</a:t>
            </a:r>
          </a:p>
          <a:p>
            <a:pPr marL="742950" lvl="1" indent="-285750">
              <a:buFont typeface="Arial" panose="020B0604020202020204" pitchFamily="34" charset="0"/>
              <a:buChar char="•"/>
            </a:pPr>
            <a:r>
              <a:rPr lang="en-US">
                <a:latin typeface="Century Schoolbook" panose="02040604050505020304" pitchFamily="18" charset="0"/>
              </a:rPr>
              <a:t>Cognitive science has a great deal to say on how these kinds of conscious abilities work, but not about subjective quality of experience</a:t>
            </a:r>
          </a:p>
          <a:p>
            <a:endParaRPr lang="en-US" sz="2000">
              <a:latin typeface="Century Schoolbook" panose="02040604050505020304" pitchFamily="18" charset="0"/>
            </a:endParaRPr>
          </a:p>
          <a:p>
            <a:r>
              <a:rPr lang="en-US" sz="2000" u="sng">
                <a:latin typeface="Century Schoolbook" panose="02040604050505020304" pitchFamily="18" charset="0"/>
              </a:rPr>
              <a:t>Two concepts of mind</a:t>
            </a:r>
          </a:p>
          <a:p>
            <a:pPr marL="285750" indent="-285750">
              <a:buFont typeface="Arial" panose="020B0604020202020204" pitchFamily="34" charset="0"/>
              <a:buChar char="•"/>
            </a:pPr>
            <a:r>
              <a:rPr lang="en-US" sz="2000">
                <a:latin typeface="Century Schoolbook" panose="02040604050505020304" pitchFamily="18" charset="0"/>
              </a:rPr>
              <a:t>Phenomenal concept: subjective quality of experience. (First-person)</a:t>
            </a:r>
          </a:p>
          <a:p>
            <a:pPr marL="742950" lvl="1" indent="-285750">
              <a:buFont typeface="Arial" panose="020B0604020202020204" pitchFamily="34" charset="0"/>
              <a:buChar char="•"/>
            </a:pPr>
            <a:endParaRPr lang="en-US" sz="2000">
              <a:latin typeface="Century Schoolbook" panose="02040604050505020304" pitchFamily="18" charset="0"/>
            </a:endParaRPr>
          </a:p>
          <a:p>
            <a:pPr marL="285750" indent="-285750">
              <a:buFont typeface="Arial" panose="020B0604020202020204" pitchFamily="34" charset="0"/>
              <a:buChar char="•"/>
            </a:pPr>
            <a:r>
              <a:rPr lang="en-US" sz="2000">
                <a:latin typeface="Century Schoolbook" panose="02040604050505020304" pitchFamily="18" charset="0"/>
              </a:rPr>
              <a:t>Psychological concept: what the mind does, how we explain </a:t>
            </a:r>
            <a:r>
              <a:rPr lang="en-US" sz="2000" err="1">
                <a:latin typeface="Century Schoolbook" panose="02040604050505020304" pitchFamily="18" charset="0"/>
              </a:rPr>
              <a:t>behaviour</a:t>
            </a:r>
            <a:r>
              <a:rPr lang="en-US" sz="2000">
                <a:latin typeface="Century Schoolbook" panose="02040604050505020304" pitchFamily="18" charset="0"/>
              </a:rPr>
              <a:t>. (Third-person)</a:t>
            </a:r>
          </a:p>
          <a:p>
            <a:pPr marL="742950" lvl="1" indent="-285750">
              <a:buFont typeface="Arial" panose="020B0604020202020204" pitchFamily="34" charset="0"/>
              <a:buChar char="•"/>
            </a:pPr>
            <a:endParaRPr lang="en-US" sz="2000">
              <a:latin typeface="Century Schoolbook" panose="02040604050505020304" pitchFamily="18" charset="0"/>
            </a:endParaRPr>
          </a:p>
          <a:p>
            <a:pPr marL="285750" indent="-285750">
              <a:buFont typeface="Arial" panose="020B0604020202020204" pitchFamily="34" charset="0"/>
              <a:buChar char="•"/>
            </a:pPr>
            <a:r>
              <a:rPr lang="en-US" sz="2000">
                <a:latin typeface="Century Schoolbook" panose="02040604050505020304" pitchFamily="18" charset="0"/>
              </a:rPr>
              <a:t>The phenomenal concept can’t be reduced to or explained in terms of the psychological concept</a:t>
            </a:r>
          </a:p>
          <a:p>
            <a:pPr marL="742950" lvl="1" indent="-285750">
              <a:buFont typeface="Arial" panose="020B0604020202020204" pitchFamily="34" charset="0"/>
              <a:buChar char="•"/>
            </a:pPr>
            <a:r>
              <a:rPr lang="en-US">
                <a:latin typeface="Century Schoolbook" panose="02040604050505020304" pitchFamily="18" charset="0"/>
              </a:rPr>
              <a:t>There is no deep mystery about brains processing information etc., but all that gives us no understanding of subjective conscious experience</a:t>
            </a:r>
          </a:p>
          <a:p>
            <a:pPr marL="742950" lvl="1" indent="-285750">
              <a:buFont typeface="Arial" panose="020B0604020202020204" pitchFamily="34" charset="0"/>
              <a:buChar char="•"/>
            </a:pPr>
            <a:endParaRPr lang="en-US" sz="2000">
              <a:latin typeface="Century Schoolbook" panose="02040604050505020304" pitchFamily="18" charset="0"/>
            </a:endParaRPr>
          </a:p>
        </p:txBody>
      </p:sp>
    </p:spTree>
    <p:extLst>
      <p:ext uri="{BB962C8B-B14F-4D97-AF65-F5344CB8AC3E}">
        <p14:creationId xmlns:p14="http://schemas.microsoft.com/office/powerpoint/2010/main" val="2711887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136525"/>
            <a:ext cx="12192000" cy="809625"/>
          </a:xfrm>
        </p:spPr>
        <p:txBody>
          <a:bodyPr>
            <a:normAutofit/>
          </a:bodyPr>
          <a:lstStyle/>
          <a:p>
            <a:pPr algn="ctr"/>
            <a:r>
              <a:rPr lang="en-GB" u="sng">
                <a:latin typeface="Century Schoolbook" panose="02040604050505020304" pitchFamily="18" charset="0"/>
              </a:rPr>
              <a:t>Property dualism: Two concepts of mind</a:t>
            </a:r>
          </a:p>
        </p:txBody>
      </p:sp>
      <p:sp>
        <p:nvSpPr>
          <p:cNvPr id="7" name="TextBox 6">
            <a:extLst>
              <a:ext uri="{FF2B5EF4-FFF2-40B4-BE49-F238E27FC236}">
                <a16:creationId xmlns:a16="http://schemas.microsoft.com/office/drawing/2014/main" id="{C84D5EB1-F594-42D7-B8EB-B4368B350755}"/>
              </a:ext>
            </a:extLst>
          </p:cNvPr>
          <p:cNvSpPr txBox="1"/>
          <p:nvPr/>
        </p:nvSpPr>
        <p:spPr>
          <a:xfrm>
            <a:off x="195262" y="946150"/>
            <a:ext cx="11801475" cy="6340197"/>
          </a:xfrm>
          <a:prstGeom prst="rect">
            <a:avLst/>
          </a:prstGeom>
          <a:noFill/>
        </p:spPr>
        <p:txBody>
          <a:bodyPr wrap="square">
            <a:spAutoFit/>
          </a:bodyPr>
          <a:lstStyle/>
          <a:p>
            <a:pPr marL="285750" indent="-285750">
              <a:buFont typeface="Arial" panose="020B0604020202020204" pitchFamily="34" charset="0"/>
              <a:buChar char="•"/>
            </a:pPr>
            <a:r>
              <a:rPr lang="en-US" sz="2000">
                <a:latin typeface="Century Schoolbook" panose="02040604050505020304" pitchFamily="18" charset="0"/>
              </a:rPr>
              <a:t>Phenomenal concept: subjective quality of experience. (First-person)</a:t>
            </a:r>
          </a:p>
          <a:p>
            <a:pPr marL="742950" lvl="1" indent="-285750">
              <a:buFont typeface="Arial" panose="020B0604020202020204" pitchFamily="34" charset="0"/>
              <a:buChar char="•"/>
            </a:pPr>
            <a:endParaRPr lang="en-US" sz="2000">
              <a:latin typeface="Century Schoolbook" panose="02040604050505020304" pitchFamily="18" charset="0"/>
            </a:endParaRPr>
          </a:p>
          <a:p>
            <a:pPr marL="285750" indent="-285750">
              <a:buFont typeface="Arial" panose="020B0604020202020204" pitchFamily="34" charset="0"/>
              <a:buChar char="•"/>
            </a:pPr>
            <a:r>
              <a:rPr lang="en-US" sz="2000">
                <a:latin typeface="Century Schoolbook" panose="02040604050505020304" pitchFamily="18" charset="0"/>
              </a:rPr>
              <a:t>Psychological concept: what the mind does, how we explain </a:t>
            </a:r>
            <a:r>
              <a:rPr lang="en-US" sz="2000" err="1">
                <a:latin typeface="Century Schoolbook" panose="02040604050505020304" pitchFamily="18" charset="0"/>
              </a:rPr>
              <a:t>behaviour</a:t>
            </a:r>
            <a:r>
              <a:rPr lang="en-US" sz="2000">
                <a:latin typeface="Century Schoolbook" panose="02040604050505020304" pitchFamily="18" charset="0"/>
              </a:rPr>
              <a:t>. (Third-person)</a:t>
            </a:r>
          </a:p>
          <a:p>
            <a:pPr marL="742950" lvl="1" indent="-285750">
              <a:buFont typeface="Arial" panose="020B0604020202020204" pitchFamily="34" charset="0"/>
              <a:buChar char="•"/>
            </a:pPr>
            <a:endParaRPr lang="en-US" sz="2000">
              <a:latin typeface="Century Schoolbook" panose="02040604050505020304" pitchFamily="18" charset="0"/>
            </a:endParaRPr>
          </a:p>
          <a:p>
            <a:pPr marL="285750" indent="-285750">
              <a:buFont typeface="Arial" panose="020B0604020202020204" pitchFamily="34" charset="0"/>
              <a:buChar char="•"/>
            </a:pPr>
            <a:r>
              <a:rPr lang="en-US" sz="2000">
                <a:latin typeface="Century Schoolbook" panose="02040604050505020304" pitchFamily="18" charset="0"/>
              </a:rPr>
              <a:t>The phenomenal concept can’t be reduced to or explained in terms of the psychological concept</a:t>
            </a:r>
          </a:p>
          <a:p>
            <a:pPr marL="742950" lvl="1" indent="-285750">
              <a:buFont typeface="Arial" panose="020B0604020202020204" pitchFamily="34" charset="0"/>
              <a:buChar char="•"/>
            </a:pPr>
            <a:r>
              <a:rPr lang="en-US">
                <a:latin typeface="Century Schoolbook" panose="02040604050505020304" pitchFamily="18" charset="0"/>
              </a:rPr>
              <a:t>There is no deep mystery about brains processing information etc., but all that gives us no understanding of subjective conscious experience</a:t>
            </a:r>
          </a:p>
          <a:p>
            <a:pPr marL="742950" lvl="1" indent="-285750">
              <a:buFont typeface="Arial" panose="020B0604020202020204" pitchFamily="34" charset="0"/>
              <a:buChar char="•"/>
            </a:pPr>
            <a:endParaRPr lang="en-US" sz="2000">
              <a:latin typeface="Century Schoolbook" panose="02040604050505020304" pitchFamily="18" charset="0"/>
            </a:endParaRPr>
          </a:p>
          <a:p>
            <a:pPr marL="342900" indent="-342900">
              <a:buFont typeface="Arial" panose="020B0604020202020204" pitchFamily="34" charset="0"/>
              <a:buChar char="•"/>
            </a:pPr>
            <a:r>
              <a:rPr lang="en-US" sz="2000">
                <a:latin typeface="Century Schoolbook" panose="02040604050505020304" pitchFamily="18" charset="0"/>
              </a:rPr>
              <a:t>Phenomenal consciousness is a new and surprising feature of the world.</a:t>
            </a:r>
          </a:p>
          <a:p>
            <a:pPr marL="342900" indent="-342900">
              <a:buFont typeface="Arial" panose="020B0604020202020204" pitchFamily="34" charset="0"/>
              <a:buChar char="•"/>
            </a:pPr>
            <a:endParaRPr lang="en-US" sz="2000">
              <a:latin typeface="Century Schoolbook" panose="02040604050505020304" pitchFamily="18" charset="0"/>
            </a:endParaRPr>
          </a:p>
          <a:p>
            <a:pPr marL="342900" indent="-342900">
              <a:buFont typeface="Arial" panose="020B0604020202020204" pitchFamily="34" charset="0"/>
              <a:buChar char="•"/>
            </a:pPr>
            <a:r>
              <a:rPr lang="en-US" sz="2000">
                <a:latin typeface="Century Schoolbook" panose="02040604050505020304" pitchFamily="18" charset="0"/>
              </a:rPr>
              <a:t>Functionalism works as an account of the psychological concept of mind, but not the phenomenal concept</a:t>
            </a:r>
          </a:p>
          <a:p>
            <a:pPr marL="800100" lvl="1" indent="-342900">
              <a:buFont typeface="Arial" panose="020B0604020202020204" pitchFamily="34" charset="0"/>
              <a:buChar char="•"/>
            </a:pPr>
            <a:r>
              <a:rPr lang="en-US">
                <a:latin typeface="Century Schoolbook" panose="02040604050505020304" pitchFamily="18" charset="0"/>
              </a:rPr>
              <a:t>After we have </a:t>
            </a:r>
            <a:r>
              <a:rPr lang="en-US" err="1">
                <a:latin typeface="Century Schoolbook" panose="02040604050505020304" pitchFamily="18" charset="0"/>
              </a:rPr>
              <a:t>analysed</a:t>
            </a:r>
            <a:r>
              <a:rPr lang="en-US">
                <a:latin typeface="Century Schoolbook" panose="02040604050505020304" pitchFamily="18" charset="0"/>
              </a:rPr>
              <a:t> and explained physical and functional properties of a conscious system, we have yet to explain its conscious experiences</a:t>
            </a:r>
          </a:p>
          <a:p>
            <a:pPr marL="800100" lvl="1" indent="-342900">
              <a:buFont typeface="Arial" panose="020B0604020202020204" pitchFamily="34" charset="0"/>
              <a:buChar char="•"/>
            </a:pPr>
            <a:endParaRPr lang="en-US" sz="2000">
              <a:latin typeface="Century Schoolbook" panose="02040604050505020304" pitchFamily="18" charset="0"/>
            </a:endParaRPr>
          </a:p>
          <a:p>
            <a:pPr marL="342900" indent="-342900">
              <a:buFont typeface="Arial" panose="020B0604020202020204" pitchFamily="34" charset="0"/>
              <a:buChar char="•"/>
            </a:pPr>
            <a:r>
              <a:rPr lang="en-US" sz="2000">
                <a:latin typeface="Century Schoolbook" panose="02040604050505020304" pitchFamily="18" charset="0"/>
              </a:rPr>
              <a:t>We can also talk of phenomenal and psychological concepts of mental states</a:t>
            </a:r>
          </a:p>
          <a:p>
            <a:pPr marL="800100" lvl="1" indent="-342900">
              <a:buFont typeface="Arial" panose="020B0604020202020204" pitchFamily="34" charset="0"/>
              <a:buChar char="•"/>
            </a:pPr>
            <a:r>
              <a:rPr lang="en-US">
                <a:latin typeface="Century Schoolbook" panose="02040604050505020304" pitchFamily="18" charset="0"/>
              </a:rPr>
              <a:t>E.g. pain: phenomenal – how it feels; psychological – caused by damage, leads to aversion </a:t>
            </a:r>
            <a:r>
              <a:rPr lang="en-US" err="1">
                <a:latin typeface="Century Schoolbook" panose="02040604050505020304" pitchFamily="18" charset="0"/>
              </a:rPr>
              <a:t>behaviour</a:t>
            </a:r>
            <a:endParaRPr lang="en-US">
              <a:latin typeface="Century Schoolbook" panose="02040604050505020304" pitchFamily="18" charset="0"/>
            </a:endParaRPr>
          </a:p>
          <a:p>
            <a:pPr marL="800100" lvl="1" indent="-342900">
              <a:buFont typeface="Arial" panose="020B0604020202020204" pitchFamily="34" charset="0"/>
              <a:buChar char="•"/>
            </a:pPr>
            <a:r>
              <a:rPr lang="en-US">
                <a:latin typeface="Century Schoolbook" panose="02040604050505020304" pitchFamily="18" charset="0"/>
              </a:rPr>
              <a:t>These go together, so we don’t have two words; but they are, strictly speaking, distinct, and we can imagine them coming apart</a:t>
            </a:r>
          </a:p>
          <a:p>
            <a:pPr marL="742950" lvl="1" indent="-285750">
              <a:buFont typeface="Arial" panose="020B0604020202020204" pitchFamily="34" charset="0"/>
              <a:buChar char="•"/>
            </a:pPr>
            <a:endParaRPr lang="en-US" sz="2000">
              <a:latin typeface="Century Schoolbook" panose="02040604050505020304" pitchFamily="18" charset="0"/>
            </a:endParaRPr>
          </a:p>
          <a:p>
            <a:pPr marL="742950" lvl="1" indent="-285750">
              <a:buFont typeface="Arial" panose="020B0604020202020204" pitchFamily="34" charset="0"/>
              <a:buChar char="•"/>
            </a:pPr>
            <a:endParaRPr lang="en-US" sz="2000">
              <a:latin typeface="Century Schoolbook" panose="02040604050505020304" pitchFamily="18" charset="0"/>
            </a:endParaRPr>
          </a:p>
        </p:txBody>
      </p:sp>
    </p:spTree>
    <p:extLst>
      <p:ext uri="{BB962C8B-B14F-4D97-AF65-F5344CB8AC3E}">
        <p14:creationId xmlns:p14="http://schemas.microsoft.com/office/powerpoint/2010/main" val="15830994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136525"/>
            <a:ext cx="12192000" cy="809625"/>
          </a:xfrm>
        </p:spPr>
        <p:txBody>
          <a:bodyPr>
            <a:normAutofit/>
          </a:bodyPr>
          <a:lstStyle/>
          <a:p>
            <a:pPr algn="ctr"/>
            <a:r>
              <a:rPr lang="en-GB" u="sng">
                <a:latin typeface="Century Schoolbook" panose="02040604050505020304" pitchFamily="18" charset="0"/>
              </a:rPr>
              <a:t>Property dualism: The zombie argument</a:t>
            </a:r>
          </a:p>
        </p:txBody>
      </p:sp>
      <p:sp>
        <p:nvSpPr>
          <p:cNvPr id="7" name="TextBox 6">
            <a:extLst>
              <a:ext uri="{FF2B5EF4-FFF2-40B4-BE49-F238E27FC236}">
                <a16:creationId xmlns:a16="http://schemas.microsoft.com/office/drawing/2014/main" id="{C84D5EB1-F594-42D7-B8EB-B4368B350755}"/>
              </a:ext>
            </a:extLst>
          </p:cNvPr>
          <p:cNvSpPr txBox="1"/>
          <p:nvPr/>
        </p:nvSpPr>
        <p:spPr>
          <a:xfrm>
            <a:off x="195262" y="946150"/>
            <a:ext cx="11801475" cy="707886"/>
          </a:xfrm>
          <a:prstGeom prst="rect">
            <a:avLst/>
          </a:prstGeom>
          <a:noFill/>
        </p:spPr>
        <p:txBody>
          <a:bodyPr wrap="square">
            <a:spAutoFit/>
          </a:bodyPr>
          <a:lstStyle/>
          <a:p>
            <a:pPr marL="742950" lvl="1" indent="-285750">
              <a:buFont typeface="Arial" panose="020B0604020202020204" pitchFamily="34" charset="0"/>
              <a:buChar char="•"/>
            </a:pPr>
            <a:endParaRPr lang="en-US" sz="2000">
              <a:latin typeface="Century Schoolbook" panose="02040604050505020304" pitchFamily="18" charset="0"/>
            </a:endParaRPr>
          </a:p>
          <a:p>
            <a:pPr marL="742950" lvl="1" indent="-285750">
              <a:buFont typeface="Arial" panose="020B0604020202020204" pitchFamily="34" charset="0"/>
              <a:buChar char="•"/>
            </a:pPr>
            <a:endParaRPr lang="en-US" sz="2000">
              <a:latin typeface="Century Schoolbook" panose="02040604050505020304" pitchFamily="18" charset="0"/>
            </a:endParaRPr>
          </a:p>
        </p:txBody>
      </p:sp>
      <p:sp>
        <p:nvSpPr>
          <p:cNvPr id="5" name="TextBox 4">
            <a:extLst>
              <a:ext uri="{FF2B5EF4-FFF2-40B4-BE49-F238E27FC236}">
                <a16:creationId xmlns:a16="http://schemas.microsoft.com/office/drawing/2014/main" id="{F3F9BC90-DE50-4587-8ACD-7E05E3F574CF}"/>
              </a:ext>
            </a:extLst>
          </p:cNvPr>
          <p:cNvSpPr txBox="1"/>
          <p:nvPr/>
        </p:nvSpPr>
        <p:spPr>
          <a:xfrm>
            <a:off x="297655" y="935276"/>
            <a:ext cx="11596687" cy="5878532"/>
          </a:xfrm>
          <a:prstGeom prst="rect">
            <a:avLst/>
          </a:prstGeom>
          <a:noFill/>
        </p:spPr>
        <p:txBody>
          <a:bodyPr wrap="square">
            <a:spAutoFit/>
          </a:bodyPr>
          <a:lstStyle/>
          <a:p>
            <a:pPr marL="457200" lvl="0" indent="-457200">
              <a:buFont typeface="Arial" panose="020B0604020202020204" pitchFamily="34" charset="0"/>
              <a:buChar char="•"/>
            </a:pPr>
            <a:r>
              <a:rPr lang="en-GB" sz="2400">
                <a:latin typeface="Century Schoolbook" panose="02040604050505020304" pitchFamily="18" charset="0"/>
              </a:rPr>
              <a:t>A philosophical zombie is a physical replica of a person, but with no phenomenal consciousness</a:t>
            </a:r>
          </a:p>
          <a:p>
            <a:pPr marL="457200" lvl="0" indent="-457200">
              <a:buFont typeface="Arial" panose="020B0604020202020204" pitchFamily="34" charset="0"/>
              <a:buChar char="•"/>
            </a:pPr>
            <a:endParaRPr lang="en-GB" sz="2400">
              <a:latin typeface="Century Schoolbook" panose="02040604050505020304" pitchFamily="18" charset="0"/>
            </a:endParaRPr>
          </a:p>
          <a:p>
            <a:pPr marL="457200" lvl="0" indent="-457200">
              <a:buFont typeface="Arial" panose="020B0604020202020204" pitchFamily="34" charset="0"/>
              <a:buChar char="•"/>
            </a:pPr>
            <a:r>
              <a:rPr lang="en-GB" sz="2400">
                <a:latin typeface="Century Schoolbook" panose="02040604050505020304" pitchFamily="18" charset="0"/>
              </a:rPr>
              <a:t>Zombies are not possible in the actual world</a:t>
            </a:r>
          </a:p>
          <a:p>
            <a:pPr marL="800100" lvl="1" indent="-342900">
              <a:buFont typeface="Arial" panose="020B0604020202020204" pitchFamily="34" charset="0"/>
              <a:buChar char="•"/>
            </a:pPr>
            <a:r>
              <a:rPr lang="en-GB" sz="2000">
                <a:latin typeface="Century Schoolbook" panose="02040604050505020304" pitchFamily="18" charset="0"/>
              </a:rPr>
              <a:t>The laws of nature correlate physical properties with consciousness</a:t>
            </a:r>
          </a:p>
          <a:p>
            <a:pPr marL="800100" lvl="1" indent="-342900">
              <a:buFont typeface="Arial" panose="020B0604020202020204" pitchFamily="34" charset="0"/>
              <a:buChar char="•"/>
            </a:pPr>
            <a:endParaRPr lang="en-GB" sz="2000">
              <a:latin typeface="Century Schoolbook" panose="02040604050505020304" pitchFamily="18" charset="0"/>
            </a:endParaRPr>
          </a:p>
          <a:p>
            <a:pPr marL="457200" indent="-457200">
              <a:buFont typeface="Arial" panose="020B0604020202020204" pitchFamily="34" charset="0"/>
              <a:buChar char="•"/>
            </a:pPr>
            <a:r>
              <a:rPr lang="en-GB" sz="2400">
                <a:latin typeface="Century Schoolbook" panose="02040604050505020304" pitchFamily="18" charset="0"/>
              </a:rPr>
              <a:t>Are they possible in a different possible world?</a:t>
            </a:r>
          </a:p>
          <a:p>
            <a:pPr marL="800100" lvl="1" indent="-342900">
              <a:buFont typeface="Arial" panose="020B0604020202020204" pitchFamily="34" charset="0"/>
              <a:buChar char="•"/>
            </a:pPr>
            <a:r>
              <a:rPr lang="en-GB" sz="2000">
                <a:latin typeface="Century Schoolbook" panose="02040604050505020304" pitchFamily="18" charset="0"/>
              </a:rPr>
              <a:t>A world that is physically identical to ours, but without consciousness</a:t>
            </a:r>
          </a:p>
          <a:p>
            <a:pPr marL="800100" lvl="1" indent="-342900">
              <a:buFont typeface="Arial" panose="020B0604020202020204" pitchFamily="34" charset="0"/>
              <a:buChar char="•"/>
            </a:pPr>
            <a:r>
              <a:rPr lang="en-GB" sz="2000">
                <a:latin typeface="Century Schoolbook" panose="02040604050505020304" pitchFamily="18" charset="0"/>
              </a:rPr>
              <a:t>Are zombies metaphysically possible?</a:t>
            </a:r>
          </a:p>
          <a:p>
            <a:pPr marL="800100" lvl="1" indent="-342900">
              <a:buFont typeface="Arial" panose="020B0604020202020204" pitchFamily="34" charset="0"/>
              <a:buChar char="•"/>
            </a:pPr>
            <a:endParaRPr lang="en-US" sz="2000">
              <a:latin typeface="Century Schoolbook" panose="02040604050505020304" pitchFamily="18" charset="0"/>
            </a:endParaRPr>
          </a:p>
          <a:p>
            <a:pPr marL="457200" indent="-457200">
              <a:buFont typeface="Arial" panose="020B0604020202020204" pitchFamily="34" charset="0"/>
              <a:buChar char="•"/>
            </a:pPr>
            <a:r>
              <a:rPr lang="en-GB" sz="2400">
                <a:latin typeface="Century Schoolbook" panose="02040604050505020304" pitchFamily="18" charset="0"/>
              </a:rPr>
              <a:t>If physicalism is true, a possible world that is an exact physical duplicate of our world (the actual world) will be an exact duplicate of our world </a:t>
            </a:r>
            <a:r>
              <a:rPr lang="en-GB" sz="2400" i="1">
                <a:latin typeface="Century Schoolbook" panose="02040604050505020304" pitchFamily="18" charset="0"/>
              </a:rPr>
              <a:t>in all respects</a:t>
            </a:r>
            <a:r>
              <a:rPr lang="en-GB" sz="2400">
                <a:latin typeface="Century Schoolbook" panose="02040604050505020304" pitchFamily="18" charset="0"/>
              </a:rPr>
              <a:t>.</a:t>
            </a:r>
          </a:p>
          <a:p>
            <a:pPr marL="457200" indent="-457200">
              <a:buFont typeface="Arial" panose="020B0604020202020204" pitchFamily="34" charset="0"/>
              <a:buChar char="•"/>
            </a:pPr>
            <a:endParaRPr lang="en-GB" sz="2400">
              <a:latin typeface="Century Schoolbook" panose="02040604050505020304" pitchFamily="18" charset="0"/>
            </a:endParaRPr>
          </a:p>
          <a:p>
            <a:pPr marL="457200" indent="-457200">
              <a:buFont typeface="Arial" panose="020B0604020202020204" pitchFamily="34" charset="0"/>
              <a:buChar char="•"/>
            </a:pPr>
            <a:r>
              <a:rPr lang="en-GB" sz="2400">
                <a:latin typeface="Century Schoolbook" panose="02040604050505020304" pitchFamily="18" charset="0"/>
              </a:rPr>
              <a:t>If physicalism is true, it is </a:t>
            </a:r>
            <a:r>
              <a:rPr lang="en-GB" sz="2400" i="1">
                <a:latin typeface="Century Schoolbook" panose="02040604050505020304" pitchFamily="18" charset="0"/>
              </a:rPr>
              <a:t>metaphysically impossible</a:t>
            </a:r>
            <a:r>
              <a:rPr lang="en-GB" sz="2400">
                <a:latin typeface="Century Schoolbook" panose="02040604050505020304" pitchFamily="18" charset="0"/>
              </a:rPr>
              <a:t> for two worlds to have the same physical properties and different mental properties.</a:t>
            </a:r>
          </a:p>
        </p:txBody>
      </p:sp>
    </p:spTree>
    <p:extLst>
      <p:ext uri="{BB962C8B-B14F-4D97-AF65-F5344CB8AC3E}">
        <p14:creationId xmlns:p14="http://schemas.microsoft.com/office/powerpoint/2010/main" val="3711322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136525"/>
            <a:ext cx="12192000" cy="809625"/>
          </a:xfrm>
        </p:spPr>
        <p:txBody>
          <a:bodyPr>
            <a:normAutofit/>
          </a:bodyPr>
          <a:lstStyle/>
          <a:p>
            <a:pPr algn="ctr"/>
            <a:r>
              <a:rPr lang="en-GB" u="sng">
                <a:latin typeface="Century Schoolbook" panose="02040604050505020304" pitchFamily="18" charset="0"/>
              </a:rPr>
              <a:t>Property dualism: The zombie argument</a:t>
            </a:r>
          </a:p>
        </p:txBody>
      </p:sp>
      <p:sp>
        <p:nvSpPr>
          <p:cNvPr id="7" name="TextBox 6">
            <a:extLst>
              <a:ext uri="{FF2B5EF4-FFF2-40B4-BE49-F238E27FC236}">
                <a16:creationId xmlns:a16="http://schemas.microsoft.com/office/drawing/2014/main" id="{C84D5EB1-F594-42D7-B8EB-B4368B350755}"/>
              </a:ext>
            </a:extLst>
          </p:cNvPr>
          <p:cNvSpPr txBox="1"/>
          <p:nvPr/>
        </p:nvSpPr>
        <p:spPr>
          <a:xfrm>
            <a:off x="195262" y="946150"/>
            <a:ext cx="11801475" cy="707886"/>
          </a:xfrm>
          <a:prstGeom prst="rect">
            <a:avLst/>
          </a:prstGeom>
          <a:noFill/>
        </p:spPr>
        <p:txBody>
          <a:bodyPr wrap="square">
            <a:spAutoFit/>
          </a:bodyPr>
          <a:lstStyle/>
          <a:p>
            <a:pPr marL="742950" lvl="1" indent="-285750">
              <a:buFont typeface="Arial" panose="020B0604020202020204" pitchFamily="34" charset="0"/>
              <a:buChar char="•"/>
            </a:pPr>
            <a:endParaRPr lang="en-US" sz="2000">
              <a:latin typeface="Century Schoolbook" panose="02040604050505020304" pitchFamily="18" charset="0"/>
            </a:endParaRPr>
          </a:p>
          <a:p>
            <a:pPr marL="742950" lvl="1" indent="-285750">
              <a:buFont typeface="Arial" panose="020B0604020202020204" pitchFamily="34" charset="0"/>
              <a:buChar char="•"/>
            </a:pPr>
            <a:endParaRPr lang="en-US" sz="2000">
              <a:latin typeface="Century Schoolbook" panose="02040604050505020304" pitchFamily="18" charset="0"/>
            </a:endParaRPr>
          </a:p>
        </p:txBody>
      </p:sp>
      <p:sp>
        <p:nvSpPr>
          <p:cNvPr id="5" name="TextBox 4">
            <a:extLst>
              <a:ext uri="{FF2B5EF4-FFF2-40B4-BE49-F238E27FC236}">
                <a16:creationId xmlns:a16="http://schemas.microsoft.com/office/drawing/2014/main" id="{F3F9BC90-DE50-4587-8ACD-7E05E3F574CF}"/>
              </a:ext>
            </a:extLst>
          </p:cNvPr>
          <p:cNvSpPr txBox="1"/>
          <p:nvPr/>
        </p:nvSpPr>
        <p:spPr>
          <a:xfrm>
            <a:off x="297655" y="935276"/>
            <a:ext cx="11596687" cy="6401753"/>
          </a:xfrm>
          <a:prstGeom prst="rect">
            <a:avLst/>
          </a:prstGeom>
          <a:noFill/>
        </p:spPr>
        <p:txBody>
          <a:bodyPr wrap="square">
            <a:spAutoFit/>
          </a:bodyPr>
          <a:lstStyle/>
          <a:p>
            <a:pPr lvl="0"/>
            <a:r>
              <a:rPr lang="en-US" sz="2400" u="sng" dirty="0">
                <a:latin typeface="Century Schoolbook" panose="02040604050505020304" pitchFamily="18" charset="0"/>
              </a:rPr>
              <a:t>The argument</a:t>
            </a:r>
          </a:p>
          <a:p>
            <a:pPr lvl="0"/>
            <a:endParaRPr lang="en-US" sz="2400" u="sng" dirty="0">
              <a:latin typeface="Century Schoolbook" panose="02040604050505020304" pitchFamily="18" charset="0"/>
            </a:endParaRPr>
          </a:p>
          <a:p>
            <a:r>
              <a:rPr lang="en-GB" sz="2000" dirty="0">
                <a:latin typeface="Century Schoolbook" panose="02040604050505020304" pitchFamily="18" charset="0"/>
              </a:rPr>
              <a:t>P1) It is conceivable that there are zombies. </a:t>
            </a:r>
          </a:p>
          <a:p>
            <a:pPr marL="742950" lvl="1" indent="-285750">
              <a:buFont typeface="Arial" panose="020B0604020202020204" pitchFamily="34" charset="0"/>
              <a:buChar char="•"/>
            </a:pPr>
            <a:r>
              <a:rPr lang="en-US" dirty="0">
                <a:latin typeface="Century Schoolbook" panose="02040604050505020304" pitchFamily="18" charset="0"/>
              </a:rPr>
              <a:t>The idea of a zombie isn’t a logical contradiction.</a:t>
            </a:r>
          </a:p>
          <a:p>
            <a:pPr marL="742950" lvl="1" indent="-285750">
              <a:buFont typeface="Arial" panose="020B0604020202020204" pitchFamily="34" charset="0"/>
              <a:buChar char="•"/>
            </a:pPr>
            <a:endParaRPr lang="en-US" dirty="0">
              <a:latin typeface="Century Schoolbook" panose="02040604050505020304" pitchFamily="18" charset="0"/>
            </a:endParaRPr>
          </a:p>
          <a:p>
            <a:r>
              <a:rPr lang="en-GB" sz="2000" dirty="0">
                <a:latin typeface="Century Schoolbook" panose="02040604050505020304" pitchFamily="18" charset="0"/>
              </a:rPr>
              <a:t>P2) If it is conceivable that there are zombies, it is metaphysically possible that there are zombies. </a:t>
            </a:r>
          </a:p>
          <a:p>
            <a:pPr marL="285750" indent="-285750">
              <a:buFont typeface="Arial" panose="020B0604020202020204" pitchFamily="34" charset="0"/>
              <a:buChar char="•"/>
            </a:pPr>
            <a:endParaRPr lang="en-GB" sz="2000" dirty="0">
              <a:latin typeface="Century Schoolbook" panose="02040604050505020304" pitchFamily="18" charset="0"/>
            </a:endParaRPr>
          </a:p>
          <a:p>
            <a:r>
              <a:rPr lang="en-GB" sz="2000" dirty="0">
                <a:latin typeface="Century Schoolbook" panose="02040604050505020304" pitchFamily="18" charset="0"/>
              </a:rPr>
              <a:t>C1) Therefore, it is metaphysically possible that there are zombies. </a:t>
            </a:r>
          </a:p>
          <a:p>
            <a:pPr marL="285750" indent="-285750">
              <a:buFont typeface="Arial" panose="020B0604020202020204" pitchFamily="34" charset="0"/>
              <a:buChar char="•"/>
            </a:pPr>
            <a:endParaRPr lang="en-GB" sz="2000" dirty="0">
              <a:latin typeface="Century Schoolbook" panose="02040604050505020304" pitchFamily="18" charset="0"/>
            </a:endParaRPr>
          </a:p>
          <a:p>
            <a:r>
              <a:rPr lang="en-GB" sz="2000" dirty="0">
                <a:latin typeface="Century Schoolbook" panose="02040604050505020304" pitchFamily="18" charset="0"/>
              </a:rPr>
              <a:t>P3) If it is metaphysically possible that there are zombies, then phenomenal properties of consciousness are neither physical properties nor supervene on physical properties.</a:t>
            </a:r>
          </a:p>
          <a:p>
            <a:pPr marL="285750" indent="-285750">
              <a:buFont typeface="Arial" panose="020B0604020202020204" pitchFamily="34" charset="0"/>
              <a:buChar char="•"/>
            </a:pPr>
            <a:endParaRPr lang="en-GB" sz="2000" dirty="0">
              <a:latin typeface="Century Schoolbook" panose="02040604050505020304" pitchFamily="18" charset="0"/>
            </a:endParaRPr>
          </a:p>
          <a:p>
            <a:r>
              <a:rPr lang="en-GB" sz="2000" dirty="0">
                <a:latin typeface="Century Schoolbook" panose="02040604050505020304" pitchFamily="18" charset="0"/>
              </a:rPr>
              <a:t>C2) Therefore, phenomenal properties of consciousness are neither physical properties nor supervene on physical properties.</a:t>
            </a:r>
          </a:p>
          <a:p>
            <a:endParaRPr lang="en-GB" sz="2000" dirty="0">
              <a:latin typeface="Century Schoolbook" panose="02040604050505020304" pitchFamily="18" charset="0"/>
            </a:endParaRPr>
          </a:p>
          <a:p>
            <a:r>
              <a:rPr lang="en-GB" sz="2000" dirty="0">
                <a:latin typeface="Century Schoolbook" panose="02040604050505020304" pitchFamily="18" charset="0"/>
              </a:rPr>
              <a:t>C3) Therefore, physicalism is false and property dualism is true. </a:t>
            </a:r>
            <a:endParaRPr lang="en-US" sz="2000" dirty="0">
              <a:latin typeface="Century Schoolbook" panose="02040604050505020304" pitchFamily="18" charset="0"/>
            </a:endParaRPr>
          </a:p>
          <a:p>
            <a:pPr marL="285750" indent="-285750">
              <a:buFont typeface="Arial" panose="020B0604020202020204" pitchFamily="34" charset="0"/>
              <a:buChar char="•"/>
            </a:pPr>
            <a:endParaRPr lang="en-US" dirty="0"/>
          </a:p>
          <a:p>
            <a:pPr lvl="0"/>
            <a:endParaRPr lang="en-US" sz="2400" dirty="0">
              <a:latin typeface="Century Schoolbook" panose="02040604050505020304" pitchFamily="18" charset="0"/>
            </a:endParaRPr>
          </a:p>
          <a:p>
            <a:pPr marL="457200" lvl="0" indent="-457200">
              <a:buFont typeface="Arial" panose="020B0604020202020204" pitchFamily="34" charset="0"/>
              <a:buChar char="•"/>
            </a:pPr>
            <a:endParaRPr lang="en-GB" sz="2400" dirty="0">
              <a:latin typeface="Century Schoolbook" panose="02040604050505020304" pitchFamily="18" charset="0"/>
            </a:endParaRPr>
          </a:p>
        </p:txBody>
      </p:sp>
    </p:spTree>
    <p:extLst>
      <p:ext uri="{BB962C8B-B14F-4D97-AF65-F5344CB8AC3E}">
        <p14:creationId xmlns:p14="http://schemas.microsoft.com/office/powerpoint/2010/main" val="14342104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136525"/>
            <a:ext cx="12192000" cy="809625"/>
          </a:xfrm>
        </p:spPr>
        <p:txBody>
          <a:bodyPr>
            <a:normAutofit/>
          </a:bodyPr>
          <a:lstStyle/>
          <a:p>
            <a:pPr algn="ctr"/>
            <a:r>
              <a:rPr lang="en-GB" u="sng">
                <a:latin typeface="Century Schoolbook" panose="02040604050505020304" pitchFamily="18" charset="0"/>
              </a:rPr>
              <a:t>Responses to the zombie argument</a:t>
            </a:r>
          </a:p>
        </p:txBody>
      </p:sp>
      <p:sp>
        <p:nvSpPr>
          <p:cNvPr id="7" name="TextBox 6">
            <a:extLst>
              <a:ext uri="{FF2B5EF4-FFF2-40B4-BE49-F238E27FC236}">
                <a16:creationId xmlns:a16="http://schemas.microsoft.com/office/drawing/2014/main" id="{C84D5EB1-F594-42D7-B8EB-B4368B350755}"/>
              </a:ext>
            </a:extLst>
          </p:cNvPr>
          <p:cNvSpPr txBox="1"/>
          <p:nvPr/>
        </p:nvSpPr>
        <p:spPr>
          <a:xfrm>
            <a:off x="195262" y="946150"/>
            <a:ext cx="11801475" cy="707886"/>
          </a:xfrm>
          <a:prstGeom prst="rect">
            <a:avLst/>
          </a:prstGeom>
          <a:noFill/>
        </p:spPr>
        <p:txBody>
          <a:bodyPr wrap="square">
            <a:spAutoFit/>
          </a:bodyPr>
          <a:lstStyle/>
          <a:p>
            <a:pPr marL="742950" lvl="1" indent="-285750">
              <a:buFont typeface="Arial" panose="020B0604020202020204" pitchFamily="34" charset="0"/>
              <a:buChar char="•"/>
            </a:pPr>
            <a:endParaRPr lang="en-US" sz="2000">
              <a:latin typeface="Century Schoolbook" panose="02040604050505020304" pitchFamily="18" charset="0"/>
            </a:endParaRPr>
          </a:p>
          <a:p>
            <a:pPr marL="742950" lvl="1" indent="-285750">
              <a:buFont typeface="Arial" panose="020B0604020202020204" pitchFamily="34" charset="0"/>
              <a:buChar char="•"/>
            </a:pPr>
            <a:endParaRPr lang="en-US" sz="2000">
              <a:latin typeface="Century Schoolbook" panose="02040604050505020304" pitchFamily="18" charset="0"/>
            </a:endParaRPr>
          </a:p>
        </p:txBody>
      </p:sp>
      <p:sp>
        <p:nvSpPr>
          <p:cNvPr id="5" name="TextBox 4">
            <a:extLst>
              <a:ext uri="{FF2B5EF4-FFF2-40B4-BE49-F238E27FC236}">
                <a16:creationId xmlns:a16="http://schemas.microsoft.com/office/drawing/2014/main" id="{F3F9BC90-DE50-4587-8ACD-7E05E3F574CF}"/>
              </a:ext>
            </a:extLst>
          </p:cNvPr>
          <p:cNvSpPr txBox="1"/>
          <p:nvPr/>
        </p:nvSpPr>
        <p:spPr>
          <a:xfrm>
            <a:off x="297655" y="935276"/>
            <a:ext cx="11596687" cy="6586418"/>
          </a:xfrm>
          <a:prstGeom prst="rect">
            <a:avLst/>
          </a:prstGeom>
          <a:noFill/>
        </p:spPr>
        <p:txBody>
          <a:bodyPr wrap="square">
            <a:spAutoFit/>
          </a:bodyPr>
          <a:lstStyle/>
          <a:p>
            <a:pPr lvl="0"/>
            <a:r>
              <a:rPr lang="en-GB" sz="2400" u="sng">
                <a:latin typeface="Century Schoolbook" panose="02040604050505020304" pitchFamily="18" charset="0"/>
              </a:rPr>
              <a:t>Objection 1: Zombies are not conceivable</a:t>
            </a:r>
          </a:p>
          <a:p>
            <a:pPr marL="457200" lvl="0" indent="-457200">
              <a:buFont typeface="Arial" panose="020B0604020202020204" pitchFamily="34" charset="0"/>
              <a:buChar char="•"/>
            </a:pPr>
            <a:r>
              <a:rPr lang="en-GB" sz="2200">
                <a:latin typeface="Century Schoolbook" panose="02040604050505020304" pitchFamily="18" charset="0"/>
              </a:rPr>
              <a:t>Although zombies seem conceivable, we are not thinking clearly when we try to conceive of zombies (or we lack relevant information)</a:t>
            </a:r>
          </a:p>
          <a:p>
            <a:pPr marL="342900" indent="-342900">
              <a:buFont typeface="Arial" panose="020B0604020202020204" pitchFamily="34" charset="0"/>
              <a:buChar char="•"/>
            </a:pPr>
            <a:endParaRPr lang="en-GB" sz="2200">
              <a:latin typeface="Century Schoolbook" panose="02040604050505020304" pitchFamily="18" charset="0"/>
            </a:endParaRPr>
          </a:p>
          <a:p>
            <a:pPr marL="342900" lvl="0" indent="-342900">
              <a:buFont typeface="Arial" panose="020B0604020202020204" pitchFamily="34" charset="0"/>
              <a:buChar char="•"/>
            </a:pPr>
            <a:r>
              <a:rPr lang="en-GB" sz="2200">
                <a:latin typeface="Century Schoolbook" panose="02040604050505020304" pitchFamily="18" charset="0"/>
              </a:rPr>
              <a:t>If we had a complete analysis of consciousness, we would see that consciousness can be completely explained in physical and functional terms.</a:t>
            </a:r>
          </a:p>
          <a:p>
            <a:pPr marL="342900" lvl="0" indent="-342900">
              <a:buFont typeface="Arial" panose="020B0604020202020204" pitchFamily="34" charset="0"/>
              <a:buChar char="•"/>
            </a:pPr>
            <a:endParaRPr lang="en-GB" sz="2200">
              <a:latin typeface="Century Schoolbook" panose="02040604050505020304" pitchFamily="18" charset="0"/>
            </a:endParaRPr>
          </a:p>
          <a:p>
            <a:pPr marL="342900" lvl="0" indent="-342900">
              <a:buFont typeface="Arial" panose="020B0604020202020204" pitchFamily="34" charset="0"/>
              <a:buChar char="•"/>
            </a:pPr>
            <a:r>
              <a:rPr lang="en-GB" sz="2200">
                <a:latin typeface="Century Schoolbook" panose="02040604050505020304" pitchFamily="18" charset="0"/>
              </a:rPr>
              <a:t>If physicalism is true, then phenomenal properties are physical properties realising particular functional roles.</a:t>
            </a:r>
          </a:p>
          <a:p>
            <a:pPr marL="342900" lvl="0" indent="-342900">
              <a:buFont typeface="Arial" panose="020B0604020202020204" pitchFamily="34" charset="0"/>
              <a:buChar char="•"/>
            </a:pPr>
            <a:endParaRPr lang="en-GB" sz="2200">
              <a:latin typeface="Century Schoolbook" panose="02040604050505020304" pitchFamily="18" charset="0"/>
            </a:endParaRPr>
          </a:p>
          <a:p>
            <a:pPr marL="342900" lvl="0" indent="-342900">
              <a:buFont typeface="Arial" panose="020B0604020202020204" pitchFamily="34" charset="0"/>
              <a:buChar char="•"/>
            </a:pPr>
            <a:r>
              <a:rPr lang="en-GB" sz="2200">
                <a:latin typeface="Century Schoolbook" panose="02040604050505020304" pitchFamily="18" charset="0"/>
              </a:rPr>
              <a:t>Therefore, a physical and functional duplicate of a person with consciousness has phenomenal consciousness.</a:t>
            </a:r>
          </a:p>
          <a:p>
            <a:pPr marL="342900" lvl="0" indent="-342900">
              <a:buFont typeface="Arial" panose="020B0604020202020204" pitchFamily="34" charset="0"/>
              <a:buChar char="•"/>
            </a:pPr>
            <a:endParaRPr lang="en-GB" sz="2200">
              <a:latin typeface="Century Schoolbook" panose="02040604050505020304" pitchFamily="18" charset="0"/>
            </a:endParaRPr>
          </a:p>
          <a:p>
            <a:pPr marL="342900" lvl="0" indent="-342900">
              <a:buFont typeface="Arial" panose="020B0604020202020204" pitchFamily="34" charset="0"/>
              <a:buChar char="•"/>
            </a:pPr>
            <a:r>
              <a:rPr lang="en-GB" sz="2200">
                <a:latin typeface="Century Schoolbook" panose="02040604050505020304" pitchFamily="18" charset="0"/>
              </a:rPr>
              <a:t>A physical and functional duplicate of a person with consciousness cannot both have and lack phenomenal consciousness.</a:t>
            </a:r>
          </a:p>
          <a:p>
            <a:pPr marL="342900" lvl="0" indent="-342900">
              <a:buFont typeface="Arial" panose="020B0604020202020204" pitchFamily="34" charset="0"/>
              <a:buChar char="•"/>
            </a:pPr>
            <a:endParaRPr lang="en-GB" sz="2200">
              <a:latin typeface="Century Schoolbook" panose="02040604050505020304" pitchFamily="18" charset="0"/>
            </a:endParaRPr>
          </a:p>
          <a:p>
            <a:pPr marL="342900" lvl="0" indent="-342900">
              <a:buFont typeface="Arial" panose="020B0604020202020204" pitchFamily="34" charset="0"/>
              <a:buChar char="•"/>
            </a:pPr>
            <a:r>
              <a:rPr lang="en-GB" sz="2200">
                <a:latin typeface="Century Schoolbook" panose="02040604050505020304" pitchFamily="18" charset="0"/>
              </a:rPr>
              <a:t>Therefore, if physicalism is true, zombies are inconceivable.</a:t>
            </a:r>
          </a:p>
          <a:p>
            <a:pPr marL="342900" indent="-342900">
              <a:buFont typeface="Arial" panose="020B0604020202020204" pitchFamily="34" charset="0"/>
              <a:buChar char="•"/>
            </a:pPr>
            <a:endParaRPr lang="en-US" sz="2200">
              <a:latin typeface="Century Schoolbook" panose="02040604050505020304" pitchFamily="18" charset="0"/>
            </a:endParaRPr>
          </a:p>
          <a:p>
            <a:pPr lvl="0"/>
            <a:endParaRPr lang="en-GB" sz="2400" u="sng">
              <a:latin typeface="Century Schoolbook" panose="02040604050505020304" pitchFamily="18" charset="0"/>
            </a:endParaRPr>
          </a:p>
        </p:txBody>
      </p:sp>
    </p:spTree>
    <p:extLst>
      <p:ext uri="{BB962C8B-B14F-4D97-AF65-F5344CB8AC3E}">
        <p14:creationId xmlns:p14="http://schemas.microsoft.com/office/powerpoint/2010/main" val="29776687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136525"/>
            <a:ext cx="12192000" cy="809625"/>
          </a:xfrm>
        </p:spPr>
        <p:txBody>
          <a:bodyPr>
            <a:normAutofit/>
          </a:bodyPr>
          <a:lstStyle/>
          <a:p>
            <a:pPr algn="ctr"/>
            <a:r>
              <a:rPr lang="en-GB" u="sng">
                <a:latin typeface="Century Schoolbook" panose="02040604050505020304" pitchFamily="18" charset="0"/>
              </a:rPr>
              <a:t>Responses to the zombie argument</a:t>
            </a:r>
          </a:p>
        </p:txBody>
      </p:sp>
      <p:sp>
        <p:nvSpPr>
          <p:cNvPr id="7" name="TextBox 6">
            <a:extLst>
              <a:ext uri="{FF2B5EF4-FFF2-40B4-BE49-F238E27FC236}">
                <a16:creationId xmlns:a16="http://schemas.microsoft.com/office/drawing/2014/main" id="{C84D5EB1-F594-42D7-B8EB-B4368B350755}"/>
              </a:ext>
            </a:extLst>
          </p:cNvPr>
          <p:cNvSpPr txBox="1"/>
          <p:nvPr/>
        </p:nvSpPr>
        <p:spPr>
          <a:xfrm>
            <a:off x="195262" y="946150"/>
            <a:ext cx="11801475" cy="707886"/>
          </a:xfrm>
          <a:prstGeom prst="rect">
            <a:avLst/>
          </a:prstGeom>
          <a:noFill/>
        </p:spPr>
        <p:txBody>
          <a:bodyPr wrap="square">
            <a:spAutoFit/>
          </a:bodyPr>
          <a:lstStyle/>
          <a:p>
            <a:pPr marL="742950" lvl="1" indent="-285750">
              <a:buFont typeface="Arial" panose="020B0604020202020204" pitchFamily="34" charset="0"/>
              <a:buChar char="•"/>
            </a:pPr>
            <a:endParaRPr lang="en-US" sz="2000">
              <a:latin typeface="Century Schoolbook" panose="02040604050505020304" pitchFamily="18" charset="0"/>
            </a:endParaRPr>
          </a:p>
          <a:p>
            <a:pPr marL="742950" lvl="1" indent="-285750">
              <a:buFont typeface="Arial" panose="020B0604020202020204" pitchFamily="34" charset="0"/>
              <a:buChar char="•"/>
            </a:pPr>
            <a:endParaRPr lang="en-US" sz="2000">
              <a:latin typeface="Century Schoolbook" panose="02040604050505020304" pitchFamily="18" charset="0"/>
            </a:endParaRPr>
          </a:p>
        </p:txBody>
      </p:sp>
      <p:sp>
        <p:nvSpPr>
          <p:cNvPr id="5" name="TextBox 4">
            <a:extLst>
              <a:ext uri="{FF2B5EF4-FFF2-40B4-BE49-F238E27FC236}">
                <a16:creationId xmlns:a16="http://schemas.microsoft.com/office/drawing/2014/main" id="{F3F9BC90-DE50-4587-8ACD-7E05E3F574CF}"/>
              </a:ext>
            </a:extLst>
          </p:cNvPr>
          <p:cNvSpPr txBox="1"/>
          <p:nvPr/>
        </p:nvSpPr>
        <p:spPr>
          <a:xfrm>
            <a:off x="297655" y="935276"/>
            <a:ext cx="11596687" cy="5262979"/>
          </a:xfrm>
          <a:prstGeom prst="rect">
            <a:avLst/>
          </a:prstGeom>
          <a:noFill/>
        </p:spPr>
        <p:txBody>
          <a:bodyPr wrap="square">
            <a:spAutoFit/>
          </a:bodyPr>
          <a:lstStyle/>
          <a:p>
            <a:pPr lvl="0"/>
            <a:r>
              <a:rPr lang="en-GB" sz="2800" u="sng">
                <a:latin typeface="Century Schoolbook" panose="02040604050505020304" pitchFamily="18" charset="0"/>
              </a:rPr>
              <a:t>Objection 1: Zombies are not conceivable</a:t>
            </a:r>
          </a:p>
          <a:p>
            <a:endParaRPr lang="en-GB" sz="2400">
              <a:latin typeface="Century Schoolbook" panose="02040604050505020304" pitchFamily="18" charset="0"/>
            </a:endParaRPr>
          </a:p>
          <a:p>
            <a:pPr marL="342900" indent="-342900">
              <a:buFont typeface="Arial" panose="020B0604020202020204" pitchFamily="34" charset="0"/>
              <a:buChar char="•"/>
            </a:pPr>
            <a:r>
              <a:rPr lang="en-GB" sz="2400">
                <a:latin typeface="Century Schoolbook" panose="02040604050505020304" pitchFamily="18" charset="0"/>
              </a:rPr>
              <a:t>To summarise the objection: </a:t>
            </a:r>
            <a:r>
              <a:rPr lang="en-US" sz="2400">
                <a:latin typeface="Century Schoolbook" panose="02040604050505020304" pitchFamily="18" charset="0"/>
              </a:rPr>
              <a:t>In presenting the zombie argument, we cannot assume that physicalism is false, since we are trying to argue that physicalism is false.</a:t>
            </a:r>
          </a:p>
          <a:p>
            <a:endParaRPr lang="en-US" sz="2800">
              <a:latin typeface="Century Schoolbook" panose="02040604050505020304" pitchFamily="18" charset="0"/>
            </a:endParaRPr>
          </a:p>
          <a:p>
            <a:pPr marL="342900" indent="-342900">
              <a:buFont typeface="Arial" panose="020B0604020202020204" pitchFamily="34" charset="0"/>
              <a:buChar char="•"/>
            </a:pPr>
            <a:r>
              <a:rPr lang="en-US" sz="2400" b="1" u="sng">
                <a:latin typeface="Century Schoolbook" panose="02040604050505020304" pitchFamily="18" charset="0"/>
              </a:rPr>
              <a:t>Reply:</a:t>
            </a:r>
            <a:r>
              <a:rPr lang="en-US" sz="2400" b="1">
                <a:latin typeface="Century Schoolbook" panose="02040604050505020304" pitchFamily="18" charset="0"/>
              </a:rPr>
              <a:t> </a:t>
            </a:r>
            <a:r>
              <a:rPr lang="en-US" sz="2400">
                <a:latin typeface="Century Schoolbook" panose="02040604050505020304" pitchFamily="18" charset="0"/>
              </a:rPr>
              <a:t>the objection assumes that there is a complete physical and functional analysis of consciousness, but we have no good reason to accept this.</a:t>
            </a:r>
          </a:p>
          <a:p>
            <a:pPr marL="914400" lvl="1" indent="-457200">
              <a:buFont typeface="Arial" panose="020B0604020202020204" pitchFamily="34" charset="0"/>
              <a:buChar char="•"/>
            </a:pPr>
            <a:r>
              <a:rPr lang="en-US" sz="2000">
                <a:latin typeface="Century Schoolbook" panose="02040604050505020304" pitchFamily="18" charset="0"/>
              </a:rPr>
              <a:t>We can know all about something’s physical structure and function without being able to explain consciousness.</a:t>
            </a:r>
          </a:p>
          <a:p>
            <a:pPr marL="914400" lvl="1" indent="-457200">
              <a:buFont typeface="Arial" panose="020B0604020202020204" pitchFamily="34" charset="0"/>
              <a:buChar char="•"/>
            </a:pPr>
            <a:r>
              <a:rPr lang="en-US" sz="2000">
                <a:latin typeface="Century Schoolbook" panose="02040604050505020304" pitchFamily="18" charset="0"/>
              </a:rPr>
              <a:t>So we can conceive the same physical thing as having consciousness or not.</a:t>
            </a:r>
          </a:p>
          <a:p>
            <a:pPr lvl="0"/>
            <a:endParaRPr lang="en-GB" sz="2400">
              <a:latin typeface="Century Schoolbook" panose="02040604050505020304" pitchFamily="18" charset="0"/>
            </a:endParaRPr>
          </a:p>
          <a:p>
            <a:pPr marL="342900" indent="-342900">
              <a:buFont typeface="Arial" panose="020B0604020202020204" pitchFamily="34" charset="0"/>
              <a:buChar char="•"/>
            </a:pPr>
            <a:endParaRPr lang="en-US" sz="2400">
              <a:latin typeface="Century Schoolbook" panose="02040604050505020304" pitchFamily="18" charset="0"/>
            </a:endParaRPr>
          </a:p>
          <a:p>
            <a:pPr lvl="0"/>
            <a:endParaRPr lang="en-GB" sz="2800" u="sng">
              <a:latin typeface="Century Schoolbook" panose="02040604050505020304" pitchFamily="18" charset="0"/>
            </a:endParaRPr>
          </a:p>
        </p:txBody>
      </p:sp>
    </p:spTree>
    <p:extLst>
      <p:ext uri="{BB962C8B-B14F-4D97-AF65-F5344CB8AC3E}">
        <p14:creationId xmlns:p14="http://schemas.microsoft.com/office/powerpoint/2010/main" val="17007519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136525"/>
            <a:ext cx="12192000" cy="809625"/>
          </a:xfrm>
        </p:spPr>
        <p:txBody>
          <a:bodyPr>
            <a:normAutofit/>
          </a:bodyPr>
          <a:lstStyle/>
          <a:p>
            <a:pPr algn="ctr"/>
            <a:r>
              <a:rPr lang="en-GB" u="sng">
                <a:latin typeface="Century Schoolbook" panose="02040604050505020304" pitchFamily="18" charset="0"/>
              </a:rPr>
              <a:t>Responses to the zombie argument</a:t>
            </a:r>
          </a:p>
        </p:txBody>
      </p:sp>
      <p:sp>
        <p:nvSpPr>
          <p:cNvPr id="7" name="TextBox 6">
            <a:extLst>
              <a:ext uri="{FF2B5EF4-FFF2-40B4-BE49-F238E27FC236}">
                <a16:creationId xmlns:a16="http://schemas.microsoft.com/office/drawing/2014/main" id="{C84D5EB1-F594-42D7-B8EB-B4368B350755}"/>
              </a:ext>
            </a:extLst>
          </p:cNvPr>
          <p:cNvSpPr txBox="1"/>
          <p:nvPr/>
        </p:nvSpPr>
        <p:spPr>
          <a:xfrm>
            <a:off x="195262" y="946150"/>
            <a:ext cx="11801475" cy="707886"/>
          </a:xfrm>
          <a:prstGeom prst="rect">
            <a:avLst/>
          </a:prstGeom>
          <a:noFill/>
        </p:spPr>
        <p:txBody>
          <a:bodyPr wrap="square">
            <a:spAutoFit/>
          </a:bodyPr>
          <a:lstStyle/>
          <a:p>
            <a:pPr marL="742950" lvl="1" indent="-285750">
              <a:buFont typeface="Arial" panose="020B0604020202020204" pitchFamily="34" charset="0"/>
              <a:buChar char="•"/>
            </a:pPr>
            <a:endParaRPr lang="en-US" sz="2000">
              <a:latin typeface="Century Schoolbook" panose="02040604050505020304" pitchFamily="18" charset="0"/>
            </a:endParaRPr>
          </a:p>
          <a:p>
            <a:pPr marL="742950" lvl="1" indent="-285750">
              <a:buFont typeface="Arial" panose="020B0604020202020204" pitchFamily="34" charset="0"/>
              <a:buChar char="•"/>
            </a:pPr>
            <a:endParaRPr lang="en-US" sz="2000">
              <a:latin typeface="Century Schoolbook" panose="02040604050505020304" pitchFamily="18" charset="0"/>
            </a:endParaRPr>
          </a:p>
        </p:txBody>
      </p:sp>
      <p:sp>
        <p:nvSpPr>
          <p:cNvPr id="5" name="TextBox 4">
            <a:extLst>
              <a:ext uri="{FF2B5EF4-FFF2-40B4-BE49-F238E27FC236}">
                <a16:creationId xmlns:a16="http://schemas.microsoft.com/office/drawing/2014/main" id="{F3F9BC90-DE50-4587-8ACD-7E05E3F574CF}"/>
              </a:ext>
            </a:extLst>
          </p:cNvPr>
          <p:cNvSpPr txBox="1"/>
          <p:nvPr/>
        </p:nvSpPr>
        <p:spPr>
          <a:xfrm>
            <a:off x="297655" y="935276"/>
            <a:ext cx="11596687" cy="6678751"/>
          </a:xfrm>
          <a:prstGeom prst="rect">
            <a:avLst/>
          </a:prstGeom>
          <a:noFill/>
        </p:spPr>
        <p:txBody>
          <a:bodyPr wrap="square">
            <a:spAutoFit/>
          </a:bodyPr>
          <a:lstStyle/>
          <a:p>
            <a:pPr lvl="0"/>
            <a:r>
              <a:rPr lang="en-GB" sz="2800" u="sng">
                <a:latin typeface="Century Schoolbook" panose="02040604050505020304" pitchFamily="18" charset="0"/>
              </a:rPr>
              <a:t>Objection 2: Zombies are conceivable but not metaphysically possible</a:t>
            </a:r>
          </a:p>
          <a:p>
            <a:endParaRPr lang="en-GB" sz="2000">
              <a:latin typeface="Century Schoolbook" panose="02040604050505020304" pitchFamily="18" charset="0"/>
            </a:endParaRPr>
          </a:p>
          <a:p>
            <a:pPr marL="342900" lvl="1" indent="-342900">
              <a:buFontTx/>
              <a:buChar char="•"/>
            </a:pPr>
            <a:r>
              <a:rPr lang="en-GB" sz="2400">
                <a:latin typeface="Century Schoolbook" panose="02040604050505020304" pitchFamily="18" charset="0"/>
              </a:rPr>
              <a:t>Is conceivability always a good guide to possibility?</a:t>
            </a:r>
          </a:p>
          <a:p>
            <a:pPr marL="342900" lvl="1" indent="-342900">
              <a:buFontTx/>
              <a:buChar char="•"/>
            </a:pPr>
            <a:endParaRPr lang="en-GB" sz="2400">
              <a:latin typeface="Century Schoolbook" panose="02040604050505020304" pitchFamily="18" charset="0"/>
            </a:endParaRPr>
          </a:p>
          <a:p>
            <a:pPr marL="342900" lvl="1" indent="-342900">
              <a:buFontTx/>
              <a:buChar char="•"/>
            </a:pPr>
            <a:r>
              <a:rPr lang="en-GB" sz="2400">
                <a:latin typeface="Century Schoolbook" panose="02040604050505020304" pitchFamily="18" charset="0"/>
              </a:rPr>
              <a:t>It is not an </a:t>
            </a:r>
            <a:r>
              <a:rPr lang="en-GB" sz="2400" i="1">
                <a:latin typeface="Century Schoolbook" panose="02040604050505020304" pitchFamily="18" charset="0"/>
              </a:rPr>
              <a:t>analytic </a:t>
            </a:r>
            <a:r>
              <a:rPr lang="en-GB" sz="2400">
                <a:latin typeface="Century Schoolbook" panose="02040604050505020304" pitchFamily="18" charset="0"/>
              </a:rPr>
              <a:t>truth that water is H</a:t>
            </a:r>
            <a:r>
              <a:rPr lang="en-GB" sz="2400" baseline="-25000">
                <a:latin typeface="Century Schoolbook" panose="02040604050505020304" pitchFamily="18" charset="0"/>
              </a:rPr>
              <a:t>2</a:t>
            </a:r>
            <a:r>
              <a:rPr lang="en-GB" sz="2400">
                <a:latin typeface="Century Schoolbook" panose="02040604050505020304" pitchFamily="18" charset="0"/>
              </a:rPr>
              <a:t>O. </a:t>
            </a:r>
          </a:p>
          <a:p>
            <a:pPr marL="742950" lvl="2" indent="-342900">
              <a:buFont typeface="Arial" panose="020B0604020202020204" pitchFamily="34" charset="0"/>
              <a:buChar char="•"/>
            </a:pPr>
            <a:r>
              <a:rPr lang="en-GB" sz="2000">
                <a:latin typeface="Century Schoolbook" panose="02040604050505020304" pitchFamily="18" charset="0"/>
              </a:rPr>
              <a:t>People can meaningfully ask ‘Is water H</a:t>
            </a:r>
            <a:r>
              <a:rPr lang="en-GB" sz="2000" baseline="-25000">
                <a:latin typeface="Century Schoolbook" panose="02040604050505020304" pitchFamily="18" charset="0"/>
              </a:rPr>
              <a:t>2</a:t>
            </a:r>
            <a:r>
              <a:rPr lang="en-GB" sz="2000">
                <a:latin typeface="Century Schoolbook" panose="02040604050505020304" pitchFamily="18" charset="0"/>
              </a:rPr>
              <a:t>O?’</a:t>
            </a:r>
          </a:p>
          <a:p>
            <a:pPr marL="742950" lvl="2" indent="-342900">
              <a:buFont typeface="Arial" panose="020B0604020202020204" pitchFamily="34" charset="0"/>
              <a:buChar char="•"/>
            </a:pPr>
            <a:r>
              <a:rPr lang="en-GB" sz="2000">
                <a:latin typeface="Century Schoolbook" panose="02040604050505020304" pitchFamily="18" charset="0"/>
              </a:rPr>
              <a:t>It is </a:t>
            </a:r>
            <a:r>
              <a:rPr lang="en-GB" sz="2000" i="1">
                <a:latin typeface="Century Schoolbook" panose="02040604050505020304" pitchFamily="18" charset="0"/>
              </a:rPr>
              <a:t>conceivable</a:t>
            </a:r>
            <a:r>
              <a:rPr lang="en-GB" sz="2000">
                <a:latin typeface="Century Schoolbook" panose="02040604050505020304" pitchFamily="18" charset="0"/>
              </a:rPr>
              <a:t> that water is not H</a:t>
            </a:r>
            <a:r>
              <a:rPr lang="en-GB" sz="2000" baseline="-25000">
                <a:latin typeface="Century Schoolbook" panose="02040604050505020304" pitchFamily="18" charset="0"/>
              </a:rPr>
              <a:t>2</a:t>
            </a:r>
            <a:r>
              <a:rPr lang="en-GB" sz="2000">
                <a:latin typeface="Century Schoolbook" panose="02040604050505020304" pitchFamily="18" charset="0"/>
              </a:rPr>
              <a:t>O</a:t>
            </a:r>
          </a:p>
          <a:p>
            <a:pPr marL="742950" lvl="2" indent="-342900"/>
            <a:endParaRPr lang="en-GB" sz="2400">
              <a:latin typeface="Century Schoolbook" panose="02040604050505020304" pitchFamily="18" charset="0"/>
            </a:endParaRPr>
          </a:p>
          <a:p>
            <a:pPr marL="342900" lvl="1" indent="-342900">
              <a:buFontTx/>
              <a:buChar char="•"/>
            </a:pPr>
            <a:r>
              <a:rPr lang="en-GB" sz="2400">
                <a:latin typeface="Century Schoolbook" panose="02040604050505020304" pitchFamily="18" charset="0"/>
              </a:rPr>
              <a:t>From this, it would be easy – but mistaken – to think that it is (metaphysically) possible that water is not H</a:t>
            </a:r>
            <a:r>
              <a:rPr lang="en-GB" sz="2400" baseline="-25000">
                <a:latin typeface="Century Schoolbook" panose="02040604050505020304" pitchFamily="18" charset="0"/>
              </a:rPr>
              <a:t>2</a:t>
            </a:r>
            <a:r>
              <a:rPr lang="en-GB" sz="2400">
                <a:latin typeface="Century Schoolbook" panose="02040604050505020304" pitchFamily="18" charset="0"/>
              </a:rPr>
              <a:t>O.</a:t>
            </a:r>
          </a:p>
          <a:p>
            <a:pPr marL="342900" lvl="1" indent="-342900">
              <a:buFontTx/>
              <a:buChar char="•"/>
            </a:pPr>
            <a:endParaRPr lang="en-GB" sz="2400">
              <a:latin typeface="Century Schoolbook" panose="02040604050505020304" pitchFamily="18" charset="0"/>
            </a:endParaRPr>
          </a:p>
          <a:p>
            <a:pPr marL="342900" indent="-342900">
              <a:buFont typeface="Arial" panose="020B0604020202020204" pitchFamily="34" charset="0"/>
              <a:buChar char="•"/>
            </a:pPr>
            <a:r>
              <a:rPr lang="en-US" sz="2400">
                <a:latin typeface="Century Schoolbook" panose="02040604050505020304" pitchFamily="18" charset="0"/>
              </a:rPr>
              <a:t>However, water is identical to </a:t>
            </a:r>
            <a:r>
              <a:rPr lang="en-GB" sz="2400">
                <a:latin typeface="Century Schoolbook" panose="02040604050505020304" pitchFamily="18" charset="0"/>
              </a:rPr>
              <a:t>H</a:t>
            </a:r>
            <a:r>
              <a:rPr lang="en-GB" sz="2400" baseline="-25000">
                <a:latin typeface="Century Schoolbook" panose="02040604050505020304" pitchFamily="18" charset="0"/>
              </a:rPr>
              <a:t>2</a:t>
            </a:r>
            <a:r>
              <a:rPr lang="en-GB" sz="2400">
                <a:latin typeface="Century Schoolbook" panose="02040604050505020304" pitchFamily="18" charset="0"/>
              </a:rPr>
              <a:t>O. And identity is necessary.</a:t>
            </a:r>
          </a:p>
          <a:p>
            <a:pPr marL="742950" lvl="1" indent="-285750">
              <a:buFont typeface="Arial" panose="020B0604020202020204" pitchFamily="34" charset="0"/>
              <a:buChar char="•"/>
            </a:pPr>
            <a:r>
              <a:rPr lang="en-GB" sz="2000">
                <a:latin typeface="Century Schoolbook" panose="02040604050505020304" pitchFamily="18" charset="0"/>
              </a:rPr>
              <a:t>Identity is a relation between something and itself. Something </a:t>
            </a:r>
            <a:r>
              <a:rPr lang="en-GB" sz="2000" i="1">
                <a:latin typeface="Century Schoolbook" panose="02040604050505020304" pitchFamily="18" charset="0"/>
              </a:rPr>
              <a:t>cannot </a:t>
            </a:r>
            <a:r>
              <a:rPr lang="en-GB" sz="2000">
                <a:latin typeface="Century Schoolbook" panose="02040604050505020304" pitchFamily="18" charset="0"/>
              </a:rPr>
              <a:t>not be itself.</a:t>
            </a:r>
          </a:p>
          <a:p>
            <a:pPr marL="742950" lvl="1" indent="-285750">
              <a:buFont typeface="Arial" panose="020B0604020202020204" pitchFamily="34" charset="0"/>
              <a:buChar char="•"/>
            </a:pPr>
            <a:r>
              <a:rPr lang="en-GB" sz="2000">
                <a:latin typeface="Century Schoolbook" panose="02040604050505020304" pitchFamily="18" charset="0"/>
              </a:rPr>
              <a:t>Being H</a:t>
            </a:r>
            <a:r>
              <a:rPr lang="en-GB" sz="2000" baseline="-25000">
                <a:latin typeface="Century Schoolbook" panose="02040604050505020304" pitchFamily="18" charset="0"/>
              </a:rPr>
              <a:t>2</a:t>
            </a:r>
            <a:r>
              <a:rPr lang="en-GB" sz="2000">
                <a:latin typeface="Century Schoolbook" panose="02040604050505020304" pitchFamily="18" charset="0"/>
              </a:rPr>
              <a:t>O is what makes water what it is.</a:t>
            </a:r>
          </a:p>
          <a:p>
            <a:pPr marL="742950" lvl="1" indent="-285750">
              <a:buFont typeface="Arial" panose="020B0604020202020204" pitchFamily="34" charset="0"/>
              <a:buChar char="•"/>
            </a:pPr>
            <a:r>
              <a:rPr lang="en-GB" sz="2000">
                <a:latin typeface="Century Schoolbook" panose="02040604050505020304" pitchFamily="18" charset="0"/>
              </a:rPr>
              <a:t>In every possible world in which water exists, water is H</a:t>
            </a:r>
            <a:r>
              <a:rPr lang="en-GB" sz="2000" baseline="-25000">
                <a:latin typeface="Century Schoolbook" panose="02040604050505020304" pitchFamily="18" charset="0"/>
              </a:rPr>
              <a:t>2</a:t>
            </a:r>
            <a:r>
              <a:rPr lang="en-GB" sz="2000">
                <a:latin typeface="Century Schoolbook" panose="02040604050505020304" pitchFamily="18" charset="0"/>
              </a:rPr>
              <a:t>O.</a:t>
            </a:r>
          </a:p>
          <a:p>
            <a:pPr marL="342900" lvl="1" indent="-342900">
              <a:buFontTx/>
              <a:buChar char="•"/>
            </a:pPr>
            <a:endParaRPr lang="en-GB" sz="2400">
              <a:latin typeface="Century Schoolbook" panose="02040604050505020304" pitchFamily="18" charset="0"/>
            </a:endParaRPr>
          </a:p>
          <a:p>
            <a:pPr lvl="0"/>
            <a:endParaRPr lang="en-GB" sz="2000">
              <a:latin typeface="Century Schoolbook" panose="02040604050505020304" pitchFamily="18" charset="0"/>
            </a:endParaRPr>
          </a:p>
          <a:p>
            <a:pPr marL="342900" indent="-342900">
              <a:buFont typeface="Arial" panose="020B0604020202020204" pitchFamily="34" charset="0"/>
              <a:buChar char="•"/>
            </a:pPr>
            <a:endParaRPr lang="en-US" sz="2000">
              <a:latin typeface="Century Schoolbook" panose="02040604050505020304" pitchFamily="18" charset="0"/>
            </a:endParaRPr>
          </a:p>
          <a:p>
            <a:pPr lvl="0"/>
            <a:endParaRPr lang="en-GB" sz="2400" u="sng">
              <a:latin typeface="Century Schoolbook" panose="02040604050505020304" pitchFamily="18" charset="0"/>
            </a:endParaRPr>
          </a:p>
        </p:txBody>
      </p:sp>
    </p:spTree>
    <p:extLst>
      <p:ext uri="{BB962C8B-B14F-4D97-AF65-F5344CB8AC3E}">
        <p14:creationId xmlns:p14="http://schemas.microsoft.com/office/powerpoint/2010/main" val="31637065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136525"/>
            <a:ext cx="12192000" cy="809625"/>
          </a:xfrm>
        </p:spPr>
        <p:txBody>
          <a:bodyPr>
            <a:normAutofit/>
          </a:bodyPr>
          <a:lstStyle/>
          <a:p>
            <a:pPr algn="ctr"/>
            <a:r>
              <a:rPr lang="en-GB" u="sng">
                <a:latin typeface="Century Schoolbook" panose="02040604050505020304" pitchFamily="18" charset="0"/>
              </a:rPr>
              <a:t>Responses to the zombie argument</a:t>
            </a:r>
          </a:p>
        </p:txBody>
      </p:sp>
      <p:sp>
        <p:nvSpPr>
          <p:cNvPr id="7" name="TextBox 6">
            <a:extLst>
              <a:ext uri="{FF2B5EF4-FFF2-40B4-BE49-F238E27FC236}">
                <a16:creationId xmlns:a16="http://schemas.microsoft.com/office/drawing/2014/main" id="{C84D5EB1-F594-42D7-B8EB-B4368B350755}"/>
              </a:ext>
            </a:extLst>
          </p:cNvPr>
          <p:cNvSpPr txBox="1"/>
          <p:nvPr/>
        </p:nvSpPr>
        <p:spPr>
          <a:xfrm>
            <a:off x="195262" y="946150"/>
            <a:ext cx="11801475" cy="707886"/>
          </a:xfrm>
          <a:prstGeom prst="rect">
            <a:avLst/>
          </a:prstGeom>
          <a:noFill/>
        </p:spPr>
        <p:txBody>
          <a:bodyPr wrap="square">
            <a:spAutoFit/>
          </a:bodyPr>
          <a:lstStyle/>
          <a:p>
            <a:pPr marL="742950" lvl="1" indent="-285750">
              <a:buFont typeface="Arial" panose="020B0604020202020204" pitchFamily="34" charset="0"/>
              <a:buChar char="•"/>
            </a:pPr>
            <a:endParaRPr lang="en-US" sz="2000">
              <a:latin typeface="Century Schoolbook" panose="02040604050505020304" pitchFamily="18" charset="0"/>
            </a:endParaRPr>
          </a:p>
          <a:p>
            <a:pPr marL="742950" lvl="1" indent="-285750">
              <a:buFont typeface="Arial" panose="020B0604020202020204" pitchFamily="34" charset="0"/>
              <a:buChar char="•"/>
            </a:pPr>
            <a:endParaRPr lang="en-US" sz="2000">
              <a:latin typeface="Century Schoolbook" panose="02040604050505020304" pitchFamily="18" charset="0"/>
            </a:endParaRPr>
          </a:p>
        </p:txBody>
      </p:sp>
      <p:sp>
        <p:nvSpPr>
          <p:cNvPr id="5" name="TextBox 4">
            <a:extLst>
              <a:ext uri="{FF2B5EF4-FFF2-40B4-BE49-F238E27FC236}">
                <a16:creationId xmlns:a16="http://schemas.microsoft.com/office/drawing/2014/main" id="{F3F9BC90-DE50-4587-8ACD-7E05E3F574CF}"/>
              </a:ext>
            </a:extLst>
          </p:cNvPr>
          <p:cNvSpPr txBox="1"/>
          <p:nvPr/>
        </p:nvSpPr>
        <p:spPr>
          <a:xfrm>
            <a:off x="297655" y="935276"/>
            <a:ext cx="11596687" cy="6740307"/>
          </a:xfrm>
          <a:prstGeom prst="rect">
            <a:avLst/>
          </a:prstGeom>
          <a:noFill/>
        </p:spPr>
        <p:txBody>
          <a:bodyPr wrap="square">
            <a:spAutoFit/>
          </a:bodyPr>
          <a:lstStyle/>
          <a:p>
            <a:pPr lvl="0"/>
            <a:r>
              <a:rPr lang="en-GB" sz="2800" u="sng">
                <a:latin typeface="Century Schoolbook" panose="02040604050505020304" pitchFamily="18" charset="0"/>
              </a:rPr>
              <a:t>Objection 2: Zombies are conceivable but not metaphysically possible</a:t>
            </a:r>
          </a:p>
          <a:p>
            <a:endParaRPr lang="en-GB" sz="2000">
              <a:latin typeface="Century Schoolbook" panose="02040604050505020304" pitchFamily="18" charset="0"/>
            </a:endParaRPr>
          </a:p>
          <a:p>
            <a:pPr marL="342900" indent="-342900">
              <a:buFont typeface="Arial" panose="020B0604020202020204" pitchFamily="34" charset="0"/>
              <a:buChar char="•"/>
            </a:pPr>
            <a:r>
              <a:rPr lang="en-US" sz="2400">
                <a:latin typeface="Century Schoolbook" panose="02040604050505020304" pitchFamily="18" charset="0"/>
              </a:rPr>
              <a:t>If phenomenal properties just are certain physical and/or functional properties, then you can’t have these physical/functional properties without consciousness.</a:t>
            </a:r>
          </a:p>
          <a:p>
            <a:pPr marL="342900" indent="-342900">
              <a:buFont typeface="Arial" panose="020B0604020202020204" pitchFamily="34" charset="0"/>
              <a:buChar char="•"/>
            </a:pPr>
            <a:endParaRPr lang="en-US" sz="2400">
              <a:latin typeface="Century Schoolbook" panose="02040604050505020304" pitchFamily="18" charset="0"/>
            </a:endParaRPr>
          </a:p>
          <a:p>
            <a:pPr marL="342900" indent="-342900">
              <a:buFont typeface="Arial" panose="020B0604020202020204" pitchFamily="34" charset="0"/>
              <a:buChar char="•"/>
            </a:pPr>
            <a:r>
              <a:rPr lang="en-US" sz="2400">
                <a:latin typeface="Century Schoolbook" panose="02040604050505020304" pitchFamily="18" charset="0"/>
              </a:rPr>
              <a:t>So if physicalism is true, zombies are impossible.</a:t>
            </a:r>
          </a:p>
          <a:p>
            <a:pPr marL="342900" indent="-342900">
              <a:buFont typeface="Arial" panose="020B0604020202020204" pitchFamily="34" charset="0"/>
              <a:buChar char="•"/>
            </a:pPr>
            <a:endParaRPr lang="en-US" sz="2400">
              <a:latin typeface="Century Schoolbook" panose="02040604050505020304" pitchFamily="18" charset="0"/>
            </a:endParaRPr>
          </a:p>
          <a:p>
            <a:pPr marL="342900" indent="-342900">
              <a:buFont typeface="Arial" panose="020B0604020202020204" pitchFamily="34" charset="0"/>
              <a:buChar char="•"/>
            </a:pPr>
            <a:r>
              <a:rPr lang="en-US" sz="2400">
                <a:latin typeface="Century Schoolbook" panose="02040604050505020304" pitchFamily="18" charset="0"/>
              </a:rPr>
              <a:t>The second premise fails: just because zombies are conceivable, that doesn’t show they are possible.</a:t>
            </a:r>
          </a:p>
          <a:p>
            <a:pPr marL="342900" indent="-342900">
              <a:buFont typeface="Arial" panose="020B0604020202020204" pitchFamily="34" charset="0"/>
              <a:buChar char="•"/>
            </a:pPr>
            <a:endParaRPr lang="en-US" sz="2400">
              <a:latin typeface="Century Schoolbook" panose="02040604050505020304" pitchFamily="18" charset="0"/>
            </a:endParaRPr>
          </a:p>
          <a:p>
            <a:pPr marL="342900" indent="-342900">
              <a:buFont typeface="Arial" panose="020B0604020202020204" pitchFamily="34" charset="0"/>
              <a:buChar char="•"/>
            </a:pPr>
            <a:r>
              <a:rPr lang="en-US" sz="2400">
                <a:latin typeface="Century Schoolbook" panose="02040604050505020304" pitchFamily="18" charset="0"/>
              </a:rPr>
              <a:t>(This objection doesn’t have to show that phenomenal properties </a:t>
            </a:r>
            <a:r>
              <a:rPr lang="en-US" sz="2400" i="1">
                <a:latin typeface="Century Schoolbook" panose="02040604050505020304" pitchFamily="18" charset="0"/>
              </a:rPr>
              <a:t>are </a:t>
            </a:r>
            <a:r>
              <a:rPr lang="en-US" sz="2400">
                <a:latin typeface="Century Schoolbook" panose="02040604050505020304" pitchFamily="18" charset="0"/>
              </a:rPr>
              <a:t>physical/functional properties. It only has to show that the zombie argument doesn’t prove that they are not.)</a:t>
            </a:r>
          </a:p>
          <a:p>
            <a:pPr marL="342900" lvl="1" indent="-342900">
              <a:buFontTx/>
              <a:buChar char="•"/>
            </a:pPr>
            <a:endParaRPr lang="en-GB" sz="2400">
              <a:latin typeface="Century Schoolbook" panose="02040604050505020304" pitchFamily="18" charset="0"/>
            </a:endParaRPr>
          </a:p>
          <a:p>
            <a:pPr marL="342900" lvl="0" indent="-342900">
              <a:buFont typeface="Arial" panose="020B0604020202020204" pitchFamily="34" charset="0"/>
              <a:buChar char="•"/>
            </a:pPr>
            <a:endParaRPr lang="en-GB" sz="2400">
              <a:latin typeface="Century Schoolbook" panose="02040604050505020304" pitchFamily="18" charset="0"/>
            </a:endParaRPr>
          </a:p>
          <a:p>
            <a:pPr marL="342900" indent="-342900">
              <a:buFont typeface="Arial" panose="020B0604020202020204" pitchFamily="34" charset="0"/>
              <a:buChar char="•"/>
            </a:pPr>
            <a:endParaRPr lang="en-US" sz="2400">
              <a:latin typeface="Century Schoolbook" panose="02040604050505020304" pitchFamily="18" charset="0"/>
            </a:endParaRPr>
          </a:p>
          <a:p>
            <a:pPr lvl="0"/>
            <a:endParaRPr lang="en-GB" sz="2400" u="sng">
              <a:latin typeface="Century Schoolbook" panose="02040604050505020304" pitchFamily="18" charset="0"/>
            </a:endParaRPr>
          </a:p>
        </p:txBody>
      </p:sp>
    </p:spTree>
    <p:extLst>
      <p:ext uri="{BB962C8B-B14F-4D97-AF65-F5344CB8AC3E}">
        <p14:creationId xmlns:p14="http://schemas.microsoft.com/office/powerpoint/2010/main" val="38498873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136525"/>
            <a:ext cx="12192000" cy="809625"/>
          </a:xfrm>
        </p:spPr>
        <p:txBody>
          <a:bodyPr>
            <a:normAutofit/>
          </a:bodyPr>
          <a:lstStyle/>
          <a:p>
            <a:pPr algn="ctr"/>
            <a:r>
              <a:rPr lang="en-GB" u="sng">
                <a:latin typeface="Century Schoolbook" panose="02040604050505020304" pitchFamily="18" charset="0"/>
              </a:rPr>
              <a:t>Responses to the zombie argument</a:t>
            </a:r>
          </a:p>
        </p:txBody>
      </p:sp>
      <p:sp>
        <p:nvSpPr>
          <p:cNvPr id="7" name="TextBox 6">
            <a:extLst>
              <a:ext uri="{FF2B5EF4-FFF2-40B4-BE49-F238E27FC236}">
                <a16:creationId xmlns:a16="http://schemas.microsoft.com/office/drawing/2014/main" id="{C84D5EB1-F594-42D7-B8EB-B4368B350755}"/>
              </a:ext>
            </a:extLst>
          </p:cNvPr>
          <p:cNvSpPr txBox="1"/>
          <p:nvPr/>
        </p:nvSpPr>
        <p:spPr>
          <a:xfrm>
            <a:off x="195262" y="946150"/>
            <a:ext cx="11801475" cy="707886"/>
          </a:xfrm>
          <a:prstGeom prst="rect">
            <a:avLst/>
          </a:prstGeom>
          <a:noFill/>
        </p:spPr>
        <p:txBody>
          <a:bodyPr wrap="square">
            <a:spAutoFit/>
          </a:bodyPr>
          <a:lstStyle/>
          <a:p>
            <a:pPr marL="742950" lvl="1" indent="-285750">
              <a:buFont typeface="Arial" panose="020B0604020202020204" pitchFamily="34" charset="0"/>
              <a:buChar char="•"/>
            </a:pPr>
            <a:endParaRPr lang="en-US" sz="2000">
              <a:latin typeface="Century Schoolbook" panose="02040604050505020304" pitchFamily="18" charset="0"/>
            </a:endParaRPr>
          </a:p>
          <a:p>
            <a:pPr marL="742950" lvl="1" indent="-285750">
              <a:buFont typeface="Arial" panose="020B0604020202020204" pitchFamily="34" charset="0"/>
              <a:buChar char="•"/>
            </a:pPr>
            <a:endParaRPr lang="en-US" sz="2000">
              <a:latin typeface="Century Schoolbook" panose="02040604050505020304" pitchFamily="18" charset="0"/>
            </a:endParaRPr>
          </a:p>
        </p:txBody>
      </p:sp>
      <p:sp>
        <p:nvSpPr>
          <p:cNvPr id="5" name="TextBox 4">
            <a:extLst>
              <a:ext uri="{FF2B5EF4-FFF2-40B4-BE49-F238E27FC236}">
                <a16:creationId xmlns:a16="http://schemas.microsoft.com/office/drawing/2014/main" id="{F3F9BC90-DE50-4587-8ACD-7E05E3F574CF}"/>
              </a:ext>
            </a:extLst>
          </p:cNvPr>
          <p:cNvSpPr txBox="1"/>
          <p:nvPr/>
        </p:nvSpPr>
        <p:spPr>
          <a:xfrm>
            <a:off x="195263" y="935276"/>
            <a:ext cx="11903868" cy="7571303"/>
          </a:xfrm>
          <a:prstGeom prst="rect">
            <a:avLst/>
          </a:prstGeom>
          <a:noFill/>
        </p:spPr>
        <p:txBody>
          <a:bodyPr wrap="square">
            <a:spAutoFit/>
          </a:bodyPr>
          <a:lstStyle/>
          <a:p>
            <a:pPr lvl="0"/>
            <a:r>
              <a:rPr lang="en-GB" sz="2800" u="sng">
                <a:latin typeface="Century Schoolbook" panose="02040604050505020304" pitchFamily="18" charset="0"/>
              </a:rPr>
              <a:t>Objection 2: Zombies are conceivable but not metaphysically possible</a:t>
            </a:r>
          </a:p>
          <a:p>
            <a:endParaRPr lang="en-GB" sz="2000">
              <a:latin typeface="Century Schoolbook" panose="02040604050505020304" pitchFamily="18" charset="0"/>
            </a:endParaRPr>
          </a:p>
          <a:p>
            <a:pPr marL="0" lvl="1"/>
            <a:r>
              <a:rPr lang="en-GB" sz="2400" u="sng">
                <a:latin typeface="Century Schoolbook" panose="02040604050505020304" pitchFamily="18" charset="0"/>
              </a:rPr>
              <a:t>Property Dualist Reply:</a:t>
            </a:r>
            <a:r>
              <a:rPr lang="en-GB" sz="2400">
                <a:latin typeface="Century Schoolbook" panose="02040604050505020304" pitchFamily="18" charset="0"/>
              </a:rPr>
              <a:t> There is a disanalogy between water and phenomenal properties.</a:t>
            </a:r>
          </a:p>
          <a:p>
            <a:pPr marL="0" lvl="1"/>
            <a:endParaRPr lang="en-GB" sz="2400" u="sng">
              <a:latin typeface="Century Schoolbook" panose="02040604050505020304" pitchFamily="18" charset="0"/>
            </a:endParaRPr>
          </a:p>
          <a:p>
            <a:pPr marL="285750" indent="-285750">
              <a:buFont typeface="Arial" panose="020B0604020202020204" pitchFamily="34" charset="0"/>
              <a:buChar char="•"/>
            </a:pPr>
            <a:r>
              <a:rPr lang="en-GB" sz="2000">
                <a:latin typeface="Century Schoolbook" panose="02040604050505020304" pitchFamily="18" charset="0"/>
              </a:rPr>
              <a:t>The concept WATER is a concept of something with a particular structure and causal role.</a:t>
            </a:r>
          </a:p>
          <a:p>
            <a:pPr marL="285750" indent="-285750">
              <a:buFont typeface="Arial" panose="020B0604020202020204" pitchFamily="34" charset="0"/>
              <a:buChar char="•"/>
            </a:pPr>
            <a:endParaRPr lang="en-GB" sz="2000">
              <a:latin typeface="Century Schoolbook" panose="02040604050505020304" pitchFamily="18" charset="0"/>
            </a:endParaRPr>
          </a:p>
          <a:p>
            <a:pPr marL="285750" indent="-285750">
              <a:buFont typeface="Arial" panose="020B0604020202020204" pitchFamily="34" charset="0"/>
              <a:buChar char="•"/>
            </a:pPr>
            <a:r>
              <a:rPr lang="en-GB" sz="2000">
                <a:latin typeface="Century Schoolbook" panose="02040604050505020304" pitchFamily="18" charset="0"/>
              </a:rPr>
              <a:t>Concepts of neurological properties are also concepts of structure and function</a:t>
            </a:r>
          </a:p>
          <a:p>
            <a:pPr marL="1200150" lvl="2" indent="-285750">
              <a:buFont typeface="Arial" panose="020B0604020202020204" pitchFamily="34" charset="0"/>
              <a:buChar char="•"/>
            </a:pPr>
            <a:r>
              <a:rPr lang="en-GB">
                <a:latin typeface="Century Schoolbook" panose="02040604050505020304" pitchFamily="18" charset="0"/>
              </a:rPr>
              <a:t>The essence of a neurological property is given by its physical structure and causal powers</a:t>
            </a:r>
          </a:p>
          <a:p>
            <a:pPr marL="285750" indent="-285750">
              <a:buFont typeface="Arial" panose="020B0604020202020204" pitchFamily="34" charset="0"/>
              <a:buChar char="•"/>
            </a:pPr>
            <a:endParaRPr lang="en-GB" sz="2000">
              <a:latin typeface="Century Schoolbook" panose="02040604050505020304" pitchFamily="18" charset="0"/>
            </a:endParaRPr>
          </a:p>
          <a:p>
            <a:pPr marL="285750" indent="-285750">
              <a:buFont typeface="Arial" panose="020B0604020202020204" pitchFamily="34" charset="0"/>
              <a:buChar char="•"/>
            </a:pPr>
            <a:r>
              <a:rPr lang="en-GB" sz="2000">
                <a:latin typeface="Century Schoolbook" panose="02040604050505020304" pitchFamily="18" charset="0"/>
              </a:rPr>
              <a:t>This is not the case with phenomenal properties and physical/functional properties. The concept PAIN is a concept of how a sensation feels, not what it does</a:t>
            </a:r>
          </a:p>
          <a:p>
            <a:pPr marL="742950" lvl="1" indent="-285750">
              <a:buFont typeface="Arial" panose="020B0604020202020204" pitchFamily="34" charset="0"/>
              <a:buChar char="•"/>
            </a:pPr>
            <a:r>
              <a:rPr lang="en-GB" sz="2000">
                <a:latin typeface="Century Schoolbook" panose="02040604050505020304" pitchFamily="18" charset="0"/>
              </a:rPr>
              <a:t>The essence of pain </a:t>
            </a:r>
            <a:r>
              <a:rPr lang="en-GB" sz="2000" i="1">
                <a:latin typeface="Century Schoolbook" panose="02040604050505020304" pitchFamily="18" charset="0"/>
              </a:rPr>
              <a:t>is how it feels, </a:t>
            </a:r>
            <a:r>
              <a:rPr lang="en-GB" sz="2000">
                <a:latin typeface="Century Schoolbook" panose="02040604050505020304" pitchFamily="18" charset="0"/>
              </a:rPr>
              <a:t>so its essence is not expressed by neurological properties</a:t>
            </a:r>
          </a:p>
          <a:p>
            <a:pPr lvl="1"/>
            <a:endParaRPr lang="en-GB" sz="2000">
              <a:latin typeface="Century Schoolbook" panose="02040604050505020304" pitchFamily="18" charset="0"/>
            </a:endParaRPr>
          </a:p>
          <a:p>
            <a:pPr marL="285750" lvl="0" indent="-285750">
              <a:buFont typeface="Arial" panose="020B0604020202020204" pitchFamily="34" charset="0"/>
              <a:buChar char="•"/>
            </a:pPr>
            <a:r>
              <a:rPr lang="en-GB" sz="2000">
                <a:latin typeface="Century Schoolbook" panose="02040604050505020304" pitchFamily="18" charset="0"/>
              </a:rPr>
              <a:t>So there is no reason to think that certain neurological properties cannot exist without the feeling.</a:t>
            </a:r>
          </a:p>
          <a:p>
            <a:endParaRPr lang="en-GB" sz="2000">
              <a:latin typeface="Century Schoolbook" panose="02040604050505020304" pitchFamily="18" charset="0"/>
            </a:endParaRPr>
          </a:p>
          <a:p>
            <a:pPr marL="285750" indent="-285750">
              <a:buFont typeface="Arial" panose="020B0604020202020204" pitchFamily="34" charset="0"/>
              <a:buChar char="•"/>
            </a:pPr>
            <a:r>
              <a:rPr lang="en-GB" sz="2000">
                <a:latin typeface="Century Schoolbook" panose="02040604050505020304" pitchFamily="18" charset="0"/>
              </a:rPr>
              <a:t>So zombies are metaphysically possible</a:t>
            </a:r>
          </a:p>
          <a:p>
            <a:pPr lvl="1"/>
            <a:endParaRPr lang="en-GB"/>
          </a:p>
          <a:p>
            <a:pPr marL="285750" indent="-285750">
              <a:buFont typeface="Arial" panose="020B0604020202020204" pitchFamily="34" charset="0"/>
              <a:buChar char="•"/>
            </a:pPr>
            <a:endParaRPr lang="en-GB"/>
          </a:p>
          <a:p>
            <a:pPr marL="342900" lvl="0" indent="-342900">
              <a:buFont typeface="Arial" panose="020B0604020202020204" pitchFamily="34" charset="0"/>
              <a:buChar char="•"/>
            </a:pPr>
            <a:endParaRPr lang="en-GB" sz="2400">
              <a:latin typeface="Century Schoolbook" panose="02040604050505020304" pitchFamily="18" charset="0"/>
            </a:endParaRPr>
          </a:p>
          <a:p>
            <a:pPr marL="342900" indent="-342900">
              <a:buFont typeface="Arial" panose="020B0604020202020204" pitchFamily="34" charset="0"/>
              <a:buChar char="•"/>
            </a:pPr>
            <a:endParaRPr lang="en-US" sz="2400">
              <a:latin typeface="Century Schoolbook" panose="02040604050505020304" pitchFamily="18" charset="0"/>
            </a:endParaRPr>
          </a:p>
          <a:p>
            <a:pPr lvl="0"/>
            <a:endParaRPr lang="en-GB" sz="2400" u="sng">
              <a:latin typeface="Century Schoolbook" panose="02040604050505020304" pitchFamily="18" charset="0"/>
            </a:endParaRPr>
          </a:p>
        </p:txBody>
      </p:sp>
    </p:spTree>
    <p:extLst>
      <p:ext uri="{BB962C8B-B14F-4D97-AF65-F5344CB8AC3E}">
        <p14:creationId xmlns:p14="http://schemas.microsoft.com/office/powerpoint/2010/main" val="12034415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136525"/>
            <a:ext cx="12192000" cy="809625"/>
          </a:xfrm>
        </p:spPr>
        <p:txBody>
          <a:bodyPr>
            <a:normAutofit/>
          </a:bodyPr>
          <a:lstStyle/>
          <a:p>
            <a:pPr algn="ctr"/>
            <a:r>
              <a:rPr lang="en-GB" u="sng">
                <a:latin typeface="Century Schoolbook" panose="02040604050505020304" pitchFamily="18" charset="0"/>
              </a:rPr>
              <a:t>Responses to the zombie argument</a:t>
            </a:r>
          </a:p>
        </p:txBody>
      </p:sp>
      <p:sp>
        <p:nvSpPr>
          <p:cNvPr id="7" name="TextBox 6">
            <a:extLst>
              <a:ext uri="{FF2B5EF4-FFF2-40B4-BE49-F238E27FC236}">
                <a16:creationId xmlns:a16="http://schemas.microsoft.com/office/drawing/2014/main" id="{C84D5EB1-F594-42D7-B8EB-B4368B350755}"/>
              </a:ext>
            </a:extLst>
          </p:cNvPr>
          <p:cNvSpPr txBox="1"/>
          <p:nvPr/>
        </p:nvSpPr>
        <p:spPr>
          <a:xfrm>
            <a:off x="195262" y="946150"/>
            <a:ext cx="11801475" cy="707886"/>
          </a:xfrm>
          <a:prstGeom prst="rect">
            <a:avLst/>
          </a:prstGeom>
          <a:noFill/>
        </p:spPr>
        <p:txBody>
          <a:bodyPr wrap="square">
            <a:spAutoFit/>
          </a:bodyPr>
          <a:lstStyle/>
          <a:p>
            <a:pPr marL="742950" lvl="1" indent="-285750">
              <a:buFont typeface="Arial" panose="020B0604020202020204" pitchFamily="34" charset="0"/>
              <a:buChar char="•"/>
            </a:pPr>
            <a:endParaRPr lang="en-US" sz="2000">
              <a:latin typeface="Century Schoolbook" panose="02040604050505020304" pitchFamily="18" charset="0"/>
            </a:endParaRPr>
          </a:p>
          <a:p>
            <a:pPr marL="742950" lvl="1" indent="-285750">
              <a:buFont typeface="Arial" panose="020B0604020202020204" pitchFamily="34" charset="0"/>
              <a:buChar char="•"/>
            </a:pPr>
            <a:endParaRPr lang="en-US" sz="2000">
              <a:latin typeface="Century Schoolbook" panose="02040604050505020304" pitchFamily="18" charset="0"/>
            </a:endParaRPr>
          </a:p>
        </p:txBody>
      </p:sp>
      <p:sp>
        <p:nvSpPr>
          <p:cNvPr id="5" name="TextBox 4">
            <a:extLst>
              <a:ext uri="{FF2B5EF4-FFF2-40B4-BE49-F238E27FC236}">
                <a16:creationId xmlns:a16="http://schemas.microsoft.com/office/drawing/2014/main" id="{F3F9BC90-DE50-4587-8ACD-7E05E3F574CF}"/>
              </a:ext>
            </a:extLst>
          </p:cNvPr>
          <p:cNvSpPr txBox="1"/>
          <p:nvPr/>
        </p:nvSpPr>
        <p:spPr>
          <a:xfrm>
            <a:off x="195263" y="935276"/>
            <a:ext cx="11903868" cy="6863417"/>
          </a:xfrm>
          <a:prstGeom prst="rect">
            <a:avLst/>
          </a:prstGeom>
          <a:noFill/>
        </p:spPr>
        <p:txBody>
          <a:bodyPr wrap="square">
            <a:spAutoFit/>
          </a:bodyPr>
          <a:lstStyle/>
          <a:p>
            <a:pPr lvl="0"/>
            <a:r>
              <a:rPr lang="en-GB" sz="2800" u="sng">
                <a:latin typeface="Century Schoolbook" panose="02040604050505020304" pitchFamily="18" charset="0"/>
              </a:rPr>
              <a:t>Objection 3: Possibility and reality</a:t>
            </a:r>
          </a:p>
          <a:p>
            <a:pPr lvl="0"/>
            <a:endParaRPr lang="en-GB" sz="2000">
              <a:latin typeface="Century Schoolbook" panose="02040604050505020304" pitchFamily="18" charset="0"/>
            </a:endParaRPr>
          </a:p>
          <a:p>
            <a:pPr marL="285750" indent="-285750">
              <a:buFont typeface="Arial" panose="020B0604020202020204" pitchFamily="34" charset="0"/>
              <a:buChar char="•"/>
            </a:pPr>
            <a:r>
              <a:rPr lang="en-US" sz="2400">
                <a:latin typeface="Century Schoolbook" panose="02040604050505020304" pitchFamily="18" charset="0"/>
              </a:rPr>
              <a:t>Suppose zombies are possible. How does that show that property dualism is true in the actual world, rather than some other possible world?</a:t>
            </a:r>
          </a:p>
          <a:p>
            <a:pPr marL="285750" indent="-285750">
              <a:buFont typeface="Arial" panose="020B0604020202020204" pitchFamily="34" charset="0"/>
              <a:buChar char="•"/>
            </a:pPr>
            <a:endParaRPr lang="en-US" sz="2400">
              <a:latin typeface="Century Schoolbook" panose="02040604050505020304" pitchFamily="18" charset="0"/>
            </a:endParaRPr>
          </a:p>
          <a:p>
            <a:r>
              <a:rPr lang="en-GB" sz="2400" u="sng">
                <a:latin typeface="Century Schoolbook" panose="02040604050505020304" pitchFamily="18" charset="0"/>
              </a:rPr>
              <a:t>Property Dualist Reply 1.:</a:t>
            </a:r>
            <a:r>
              <a:rPr lang="en-GB" sz="2400">
                <a:latin typeface="Century Schoolbook" panose="02040604050505020304" pitchFamily="18" charset="0"/>
              </a:rPr>
              <a:t> T</a:t>
            </a:r>
            <a:r>
              <a:rPr lang="en-US" sz="2400">
                <a:latin typeface="Century Schoolbook" panose="02040604050505020304" pitchFamily="18" charset="0"/>
              </a:rPr>
              <a:t>his objection misunderstands identity.</a:t>
            </a:r>
          </a:p>
          <a:p>
            <a:pPr marL="285750" indent="-285750">
              <a:buFont typeface="Arial" panose="020B0604020202020204" pitchFamily="34" charset="0"/>
              <a:buChar char="•"/>
            </a:pPr>
            <a:endParaRPr lang="en-US" sz="2000">
              <a:latin typeface="Century Schoolbook" panose="02040604050505020304" pitchFamily="18" charset="0"/>
            </a:endParaRPr>
          </a:p>
          <a:p>
            <a:pPr marL="285750" indent="-285750">
              <a:buFont typeface="Arial" panose="020B0604020202020204" pitchFamily="34" charset="0"/>
              <a:buChar char="•"/>
            </a:pPr>
            <a:r>
              <a:rPr lang="en-US" sz="2400">
                <a:latin typeface="Century Schoolbook" panose="02040604050505020304" pitchFamily="18" charset="0"/>
              </a:rPr>
              <a:t>Identity is necessary. Water can’t be </a:t>
            </a:r>
            <a:r>
              <a:rPr lang="en-GB" sz="2400">
                <a:latin typeface="Century Schoolbook" panose="02040604050505020304" pitchFamily="18" charset="0"/>
              </a:rPr>
              <a:t>H</a:t>
            </a:r>
            <a:r>
              <a:rPr lang="en-GB" sz="2400" baseline="-25000">
                <a:latin typeface="Century Schoolbook" panose="02040604050505020304" pitchFamily="18" charset="0"/>
              </a:rPr>
              <a:t>2</a:t>
            </a:r>
            <a:r>
              <a:rPr lang="en-GB" sz="2400">
                <a:latin typeface="Century Schoolbook" panose="02040604050505020304" pitchFamily="18" charset="0"/>
              </a:rPr>
              <a:t>O in this world, but something else in a different world.</a:t>
            </a:r>
            <a:endParaRPr lang="en-US" sz="2400">
              <a:latin typeface="Century Schoolbook" panose="02040604050505020304" pitchFamily="18" charset="0"/>
            </a:endParaRPr>
          </a:p>
          <a:p>
            <a:pPr marL="742950" lvl="1" indent="-285750">
              <a:buFont typeface="Arial" panose="020B0604020202020204" pitchFamily="34" charset="0"/>
              <a:buChar char="•"/>
            </a:pPr>
            <a:endParaRPr lang="en-US" sz="2400">
              <a:latin typeface="Century Schoolbook" panose="02040604050505020304" pitchFamily="18" charset="0"/>
            </a:endParaRPr>
          </a:p>
          <a:p>
            <a:pPr marL="285750" indent="-285750">
              <a:buFont typeface="Arial" panose="020B0604020202020204" pitchFamily="34" charset="0"/>
              <a:buChar char="•"/>
            </a:pPr>
            <a:r>
              <a:rPr lang="en-US" sz="2400">
                <a:latin typeface="Century Schoolbook" panose="02040604050505020304" pitchFamily="18" charset="0"/>
              </a:rPr>
              <a:t>Likewise, phenomenal properties cannot </a:t>
            </a:r>
            <a:r>
              <a:rPr lang="en-US" sz="2400" i="1">
                <a:latin typeface="Century Schoolbook" panose="02040604050505020304" pitchFamily="18" charset="0"/>
              </a:rPr>
              <a:t>be</a:t>
            </a:r>
            <a:r>
              <a:rPr lang="en-US" sz="2400">
                <a:latin typeface="Century Schoolbook" panose="02040604050505020304" pitchFamily="18" charset="0"/>
              </a:rPr>
              <a:t> physical-functional properties in this world and not be the same properties in another world.</a:t>
            </a:r>
          </a:p>
          <a:p>
            <a:pPr marL="742950" lvl="1" indent="-285750">
              <a:buFont typeface="Arial" panose="020B0604020202020204" pitchFamily="34" charset="0"/>
              <a:buChar char="•"/>
            </a:pPr>
            <a:endParaRPr lang="en-US" sz="2400">
              <a:latin typeface="Century Schoolbook" panose="02040604050505020304" pitchFamily="18" charset="0"/>
            </a:endParaRPr>
          </a:p>
          <a:p>
            <a:pPr marL="285750" indent="-285750">
              <a:buFont typeface="Arial" panose="020B0604020202020204" pitchFamily="34" charset="0"/>
              <a:buChar char="•"/>
            </a:pPr>
            <a:r>
              <a:rPr lang="en-US" sz="2400">
                <a:latin typeface="Century Schoolbook" panose="02040604050505020304" pitchFamily="18" charset="0"/>
              </a:rPr>
              <a:t>Because identity is necessary, what is possible tells us about what is actual.</a:t>
            </a:r>
          </a:p>
          <a:p>
            <a:pPr lvl="1"/>
            <a:endParaRPr lang="en-GB"/>
          </a:p>
          <a:p>
            <a:pPr marL="285750" indent="-285750">
              <a:buFont typeface="Arial" panose="020B0604020202020204" pitchFamily="34" charset="0"/>
              <a:buChar char="•"/>
            </a:pPr>
            <a:endParaRPr lang="en-GB"/>
          </a:p>
          <a:p>
            <a:pPr marL="342900" lvl="0" indent="-342900">
              <a:buFont typeface="Arial" panose="020B0604020202020204" pitchFamily="34" charset="0"/>
              <a:buChar char="•"/>
            </a:pPr>
            <a:endParaRPr lang="en-GB" sz="2400">
              <a:latin typeface="Century Schoolbook" panose="02040604050505020304" pitchFamily="18" charset="0"/>
            </a:endParaRPr>
          </a:p>
          <a:p>
            <a:pPr marL="342900" indent="-342900">
              <a:buFont typeface="Arial" panose="020B0604020202020204" pitchFamily="34" charset="0"/>
              <a:buChar char="•"/>
            </a:pPr>
            <a:endParaRPr lang="en-US" sz="2400">
              <a:latin typeface="Century Schoolbook" panose="02040604050505020304" pitchFamily="18" charset="0"/>
            </a:endParaRPr>
          </a:p>
          <a:p>
            <a:pPr lvl="0"/>
            <a:endParaRPr lang="en-GB" sz="2400" u="sng">
              <a:latin typeface="Century Schoolbook" panose="02040604050505020304" pitchFamily="18" charset="0"/>
            </a:endParaRPr>
          </a:p>
        </p:txBody>
      </p:sp>
    </p:spTree>
    <p:extLst>
      <p:ext uri="{BB962C8B-B14F-4D97-AF65-F5344CB8AC3E}">
        <p14:creationId xmlns:p14="http://schemas.microsoft.com/office/powerpoint/2010/main" val="1876029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A8539E3-3BBF-4BEF-87BA-829F4A1A132D}"/>
              </a:ext>
            </a:extLst>
          </p:cNvPr>
          <p:cNvPicPr/>
          <p:nvPr/>
        </p:nvPicPr>
        <p:blipFill rotWithShape="1">
          <a:blip r:embed="rId2"/>
          <a:srcRect b="25614"/>
          <a:stretch/>
        </p:blipFill>
        <p:spPr>
          <a:xfrm>
            <a:off x="965835" y="464661"/>
            <a:ext cx="10260330" cy="5928678"/>
          </a:xfrm>
          <a:prstGeom prst="rect">
            <a:avLst/>
          </a:prstGeom>
        </p:spPr>
      </p:pic>
    </p:spTree>
    <p:extLst>
      <p:ext uri="{BB962C8B-B14F-4D97-AF65-F5344CB8AC3E}">
        <p14:creationId xmlns:p14="http://schemas.microsoft.com/office/powerpoint/2010/main" val="25294144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136525"/>
            <a:ext cx="12192000" cy="809625"/>
          </a:xfrm>
        </p:spPr>
        <p:txBody>
          <a:bodyPr>
            <a:normAutofit/>
          </a:bodyPr>
          <a:lstStyle/>
          <a:p>
            <a:pPr algn="ctr"/>
            <a:r>
              <a:rPr lang="en-GB" u="sng">
                <a:latin typeface="Century Schoolbook" panose="02040604050505020304" pitchFamily="18" charset="0"/>
              </a:rPr>
              <a:t>Responses to the zombie argument</a:t>
            </a:r>
          </a:p>
        </p:txBody>
      </p:sp>
      <p:sp>
        <p:nvSpPr>
          <p:cNvPr id="7" name="TextBox 6">
            <a:extLst>
              <a:ext uri="{FF2B5EF4-FFF2-40B4-BE49-F238E27FC236}">
                <a16:creationId xmlns:a16="http://schemas.microsoft.com/office/drawing/2014/main" id="{C84D5EB1-F594-42D7-B8EB-B4368B350755}"/>
              </a:ext>
            </a:extLst>
          </p:cNvPr>
          <p:cNvSpPr txBox="1"/>
          <p:nvPr/>
        </p:nvSpPr>
        <p:spPr>
          <a:xfrm>
            <a:off x="195262" y="946150"/>
            <a:ext cx="11801475" cy="707886"/>
          </a:xfrm>
          <a:prstGeom prst="rect">
            <a:avLst/>
          </a:prstGeom>
          <a:noFill/>
        </p:spPr>
        <p:txBody>
          <a:bodyPr wrap="square">
            <a:spAutoFit/>
          </a:bodyPr>
          <a:lstStyle/>
          <a:p>
            <a:pPr marL="742950" lvl="1" indent="-285750">
              <a:buFont typeface="Arial" panose="020B0604020202020204" pitchFamily="34" charset="0"/>
              <a:buChar char="•"/>
            </a:pPr>
            <a:endParaRPr lang="en-US" sz="2000">
              <a:latin typeface="Century Schoolbook" panose="02040604050505020304" pitchFamily="18" charset="0"/>
            </a:endParaRPr>
          </a:p>
          <a:p>
            <a:pPr marL="742950" lvl="1" indent="-285750">
              <a:buFont typeface="Arial" panose="020B0604020202020204" pitchFamily="34" charset="0"/>
              <a:buChar char="•"/>
            </a:pPr>
            <a:endParaRPr lang="en-US" sz="2000">
              <a:latin typeface="Century Schoolbook" panose="02040604050505020304" pitchFamily="18" charset="0"/>
            </a:endParaRPr>
          </a:p>
        </p:txBody>
      </p:sp>
      <p:sp>
        <p:nvSpPr>
          <p:cNvPr id="5" name="TextBox 4">
            <a:extLst>
              <a:ext uri="{FF2B5EF4-FFF2-40B4-BE49-F238E27FC236}">
                <a16:creationId xmlns:a16="http://schemas.microsoft.com/office/drawing/2014/main" id="{F3F9BC90-DE50-4587-8ACD-7E05E3F574CF}"/>
              </a:ext>
            </a:extLst>
          </p:cNvPr>
          <p:cNvSpPr txBox="1"/>
          <p:nvPr/>
        </p:nvSpPr>
        <p:spPr>
          <a:xfrm>
            <a:off x="195263" y="935276"/>
            <a:ext cx="11903868" cy="7940635"/>
          </a:xfrm>
          <a:prstGeom prst="rect">
            <a:avLst/>
          </a:prstGeom>
          <a:noFill/>
        </p:spPr>
        <p:txBody>
          <a:bodyPr wrap="square">
            <a:spAutoFit/>
          </a:bodyPr>
          <a:lstStyle/>
          <a:p>
            <a:pPr lvl="0"/>
            <a:r>
              <a:rPr lang="en-GB" sz="2800" u="sng">
                <a:latin typeface="Century Schoolbook" panose="02040604050505020304" pitchFamily="18" charset="0"/>
              </a:rPr>
              <a:t>Objection 3: Possibility and reality</a:t>
            </a:r>
          </a:p>
          <a:p>
            <a:pPr lvl="0"/>
            <a:endParaRPr lang="en-GB" sz="2000">
              <a:latin typeface="Century Schoolbook" panose="02040604050505020304" pitchFamily="18" charset="0"/>
            </a:endParaRPr>
          </a:p>
          <a:p>
            <a:pPr marL="285750" indent="-285750">
              <a:buFont typeface="Arial" panose="020B0604020202020204" pitchFamily="34" charset="0"/>
              <a:buChar char="•"/>
            </a:pPr>
            <a:r>
              <a:rPr lang="en-US" sz="2400">
                <a:latin typeface="Century Schoolbook" panose="02040604050505020304" pitchFamily="18" charset="0"/>
              </a:rPr>
              <a:t>Suppose zombies are possible. How does that show that property dualism is true in the actual world, rather than some other possible world?</a:t>
            </a:r>
          </a:p>
          <a:p>
            <a:pPr marL="285750" indent="-285750">
              <a:buFont typeface="Arial" panose="020B0604020202020204" pitchFamily="34" charset="0"/>
              <a:buChar char="•"/>
            </a:pPr>
            <a:endParaRPr lang="en-US" sz="2400">
              <a:latin typeface="Century Schoolbook" panose="02040604050505020304" pitchFamily="18" charset="0"/>
            </a:endParaRPr>
          </a:p>
          <a:p>
            <a:r>
              <a:rPr lang="en-GB" sz="2400" u="sng">
                <a:latin typeface="Century Schoolbook" panose="02040604050505020304" pitchFamily="18" charset="0"/>
              </a:rPr>
              <a:t>Property Dualist Reply 2.:</a:t>
            </a:r>
            <a:r>
              <a:rPr lang="en-GB" sz="2400">
                <a:latin typeface="Century Schoolbook" panose="02040604050505020304" pitchFamily="18" charset="0"/>
              </a:rPr>
              <a:t> </a:t>
            </a:r>
            <a:r>
              <a:rPr lang="en-US" sz="2400">
                <a:latin typeface="Century Schoolbook" panose="02040604050505020304" pitchFamily="18" charset="0"/>
              </a:rPr>
              <a:t>The objection misunderstands physicalism.</a:t>
            </a:r>
          </a:p>
          <a:p>
            <a:pPr marL="342900" indent="-342900">
              <a:buFont typeface="Arial" panose="020B0604020202020204" pitchFamily="34" charset="0"/>
              <a:buChar char="•"/>
            </a:pPr>
            <a:endParaRPr lang="en-US" sz="2000">
              <a:latin typeface="Century Schoolbook" panose="02040604050505020304" pitchFamily="18" charset="0"/>
            </a:endParaRPr>
          </a:p>
          <a:p>
            <a:pPr marL="342900" indent="-342900">
              <a:buFont typeface="Arial" panose="020B0604020202020204" pitchFamily="34" charset="0"/>
              <a:buChar char="•"/>
            </a:pPr>
            <a:r>
              <a:rPr lang="en-US">
                <a:latin typeface="Century Schoolbook" panose="02040604050505020304" pitchFamily="18" charset="0"/>
              </a:rPr>
              <a:t>Physicalism defends supervenience: </a:t>
            </a:r>
            <a:r>
              <a:rPr lang="en-GB">
                <a:latin typeface="Century Schoolbook" panose="02040604050505020304" pitchFamily="18" charset="0"/>
              </a:rPr>
              <a:t>any two things that are exactly alike in their physical properties </a:t>
            </a:r>
            <a:r>
              <a:rPr lang="en-GB" i="1">
                <a:latin typeface="Century Schoolbook" panose="02040604050505020304" pitchFamily="18" charset="0"/>
              </a:rPr>
              <a:t>cannot </a:t>
            </a:r>
            <a:r>
              <a:rPr lang="en-GB">
                <a:latin typeface="Century Schoolbook" panose="02040604050505020304" pitchFamily="18" charset="0"/>
              </a:rPr>
              <a:t>have different mental properties</a:t>
            </a:r>
          </a:p>
          <a:p>
            <a:pPr marL="800100" lvl="1" indent="-342900">
              <a:buFont typeface="Arial" panose="020B0604020202020204" pitchFamily="34" charset="0"/>
              <a:buChar char="•"/>
            </a:pPr>
            <a:r>
              <a:rPr lang="en-GB" sz="1600">
                <a:latin typeface="Century Schoolbook" panose="02040604050505020304" pitchFamily="18" charset="0"/>
              </a:rPr>
              <a:t>Cp. aesthetic properties: two paintings that are physically identical </a:t>
            </a:r>
            <a:r>
              <a:rPr lang="en-GB" sz="1600" i="1">
                <a:latin typeface="Century Schoolbook" panose="02040604050505020304" pitchFamily="18" charset="0"/>
              </a:rPr>
              <a:t>must </a:t>
            </a:r>
            <a:r>
              <a:rPr lang="en-GB" sz="1600">
                <a:latin typeface="Century Schoolbook" panose="02040604050505020304" pitchFamily="18" charset="0"/>
              </a:rPr>
              <a:t>be aesthetically identical</a:t>
            </a:r>
          </a:p>
          <a:p>
            <a:pPr marL="342900" indent="-342900">
              <a:buFont typeface="Arial" panose="020B0604020202020204" pitchFamily="34" charset="0"/>
              <a:buChar char="•"/>
            </a:pPr>
            <a:endParaRPr lang="en-GB">
              <a:latin typeface="Century Schoolbook" panose="02040604050505020304" pitchFamily="18" charset="0"/>
            </a:endParaRPr>
          </a:p>
          <a:p>
            <a:pPr marL="342900" indent="-342900">
              <a:buFont typeface="Arial" panose="020B0604020202020204" pitchFamily="34" charset="0"/>
              <a:buChar char="•"/>
            </a:pPr>
            <a:r>
              <a:rPr lang="en-GB">
                <a:latin typeface="Century Schoolbook" panose="02040604050505020304" pitchFamily="18" charset="0"/>
              </a:rPr>
              <a:t>Once all the physical properties are fixed, the aesthetic properties are fixed</a:t>
            </a:r>
          </a:p>
          <a:p>
            <a:pPr marL="800100" lvl="1" indent="-342900">
              <a:buFont typeface="Arial" panose="020B0604020202020204" pitchFamily="34" charset="0"/>
              <a:buChar char="•"/>
            </a:pPr>
            <a:endParaRPr lang="en-GB">
              <a:latin typeface="Century Schoolbook" panose="02040604050505020304" pitchFamily="18" charset="0"/>
            </a:endParaRPr>
          </a:p>
          <a:p>
            <a:pPr marL="342900" lvl="1" indent="-342900">
              <a:buClr>
                <a:srgbClr val="800000"/>
              </a:buClr>
              <a:buFont typeface="Arial"/>
              <a:buChar char="•"/>
            </a:pPr>
            <a:r>
              <a:rPr lang="en-GB">
                <a:latin typeface="Century Schoolbook" panose="02040604050505020304" pitchFamily="18" charset="0"/>
              </a:rPr>
              <a:t>Likewise, physicalism claims that once all the physical properties are fixed, the mental properties are fixed.</a:t>
            </a:r>
          </a:p>
          <a:p>
            <a:pPr marL="742950" lvl="2" indent="-342900">
              <a:buClr>
                <a:srgbClr val="800000"/>
              </a:buClr>
              <a:buFont typeface="Arial" panose="020B0604020202020204" pitchFamily="34" charset="0"/>
              <a:buChar char="•"/>
            </a:pPr>
            <a:r>
              <a:rPr lang="en-GB" sz="1600">
                <a:latin typeface="Century Schoolbook" panose="02040604050505020304" pitchFamily="18" charset="0"/>
              </a:rPr>
              <a:t>Not contingently, by laws of nature, but so that it is not metaphysically possible for the mental properties to change without the physical properties changing.</a:t>
            </a:r>
          </a:p>
          <a:p>
            <a:pPr marL="742950" lvl="2" indent="-342900">
              <a:buClr>
                <a:srgbClr val="800000"/>
              </a:buClr>
              <a:buFont typeface="Arial" panose="020B0604020202020204" pitchFamily="34" charset="0"/>
              <a:buChar char="•"/>
            </a:pPr>
            <a:endParaRPr lang="en-GB" sz="1600">
              <a:latin typeface="Century Schoolbook" panose="02040604050505020304" pitchFamily="18" charset="0"/>
            </a:endParaRPr>
          </a:p>
          <a:p>
            <a:pPr marL="342900" indent="-342900">
              <a:buFont typeface="Arial" panose="020B0604020202020204" pitchFamily="34" charset="0"/>
              <a:buChar char="•"/>
            </a:pPr>
            <a:r>
              <a:rPr lang="en-GB">
                <a:latin typeface="Century Schoolbook" panose="02040604050505020304" pitchFamily="18" charset="0"/>
              </a:rPr>
              <a:t>The zombie argument attacks this claim</a:t>
            </a:r>
            <a:r>
              <a:rPr lang="en-US">
                <a:latin typeface="Century Schoolbook" panose="02040604050505020304" pitchFamily="18" charset="0"/>
              </a:rPr>
              <a:t> – once the physical properties of our world are fixed, something further (e.g. an additional law of nature) is needed to fix the mental properties.</a:t>
            </a:r>
          </a:p>
          <a:p>
            <a:pPr marL="800100" lvl="1" indent="-342900">
              <a:buFont typeface="Arial" panose="020B0604020202020204" pitchFamily="34" charset="0"/>
              <a:buChar char="•"/>
            </a:pPr>
            <a:endParaRPr lang="en-GB" sz="2000">
              <a:latin typeface="Century Schoolbook" panose="02040604050505020304" pitchFamily="18" charset="0"/>
            </a:endParaRPr>
          </a:p>
          <a:p>
            <a:pPr lvl="1"/>
            <a:endParaRPr lang="en-GB"/>
          </a:p>
          <a:p>
            <a:pPr marL="285750" indent="-285750">
              <a:buFont typeface="Arial" panose="020B0604020202020204" pitchFamily="34" charset="0"/>
              <a:buChar char="•"/>
            </a:pPr>
            <a:endParaRPr lang="en-GB"/>
          </a:p>
          <a:p>
            <a:pPr marL="342900" lvl="0" indent="-342900">
              <a:buFont typeface="Arial" panose="020B0604020202020204" pitchFamily="34" charset="0"/>
              <a:buChar char="•"/>
            </a:pPr>
            <a:endParaRPr lang="en-GB" sz="2400">
              <a:latin typeface="Century Schoolbook" panose="02040604050505020304" pitchFamily="18" charset="0"/>
            </a:endParaRPr>
          </a:p>
          <a:p>
            <a:pPr marL="342900" indent="-342900">
              <a:buFont typeface="Arial" panose="020B0604020202020204" pitchFamily="34" charset="0"/>
              <a:buChar char="•"/>
            </a:pPr>
            <a:endParaRPr lang="en-US" sz="2400">
              <a:latin typeface="Century Schoolbook" panose="02040604050505020304" pitchFamily="18" charset="0"/>
            </a:endParaRPr>
          </a:p>
          <a:p>
            <a:pPr lvl="0"/>
            <a:endParaRPr lang="en-GB" sz="2400" u="sng">
              <a:latin typeface="Century Schoolbook" panose="02040604050505020304" pitchFamily="18" charset="0"/>
            </a:endParaRPr>
          </a:p>
        </p:txBody>
      </p:sp>
    </p:spTree>
    <p:extLst>
      <p:ext uri="{BB962C8B-B14F-4D97-AF65-F5344CB8AC3E}">
        <p14:creationId xmlns:p14="http://schemas.microsoft.com/office/powerpoint/2010/main" val="34903478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136525"/>
            <a:ext cx="12192000" cy="809625"/>
          </a:xfrm>
        </p:spPr>
        <p:txBody>
          <a:bodyPr>
            <a:normAutofit/>
          </a:bodyPr>
          <a:lstStyle/>
          <a:p>
            <a:pPr algn="ctr"/>
            <a:r>
              <a:rPr lang="en-GB" u="sng">
                <a:latin typeface="Century Schoolbook" panose="02040604050505020304" pitchFamily="18" charset="0"/>
              </a:rPr>
              <a:t>Responses to the zombie argument</a:t>
            </a:r>
          </a:p>
        </p:txBody>
      </p:sp>
      <p:sp>
        <p:nvSpPr>
          <p:cNvPr id="7" name="TextBox 6">
            <a:extLst>
              <a:ext uri="{FF2B5EF4-FFF2-40B4-BE49-F238E27FC236}">
                <a16:creationId xmlns:a16="http://schemas.microsoft.com/office/drawing/2014/main" id="{C84D5EB1-F594-42D7-B8EB-B4368B350755}"/>
              </a:ext>
            </a:extLst>
          </p:cNvPr>
          <p:cNvSpPr txBox="1"/>
          <p:nvPr/>
        </p:nvSpPr>
        <p:spPr>
          <a:xfrm>
            <a:off x="195262" y="946150"/>
            <a:ext cx="11801475" cy="707886"/>
          </a:xfrm>
          <a:prstGeom prst="rect">
            <a:avLst/>
          </a:prstGeom>
          <a:noFill/>
        </p:spPr>
        <p:txBody>
          <a:bodyPr wrap="square">
            <a:spAutoFit/>
          </a:bodyPr>
          <a:lstStyle/>
          <a:p>
            <a:pPr marL="742950" lvl="1" indent="-285750">
              <a:buFont typeface="Arial" panose="020B0604020202020204" pitchFamily="34" charset="0"/>
              <a:buChar char="•"/>
            </a:pPr>
            <a:endParaRPr lang="en-US" sz="2000">
              <a:latin typeface="Century Schoolbook" panose="02040604050505020304" pitchFamily="18" charset="0"/>
            </a:endParaRPr>
          </a:p>
          <a:p>
            <a:pPr marL="742950" lvl="1" indent="-285750">
              <a:buFont typeface="Arial" panose="020B0604020202020204" pitchFamily="34" charset="0"/>
              <a:buChar char="•"/>
            </a:pPr>
            <a:endParaRPr lang="en-US" sz="2000">
              <a:latin typeface="Century Schoolbook" panose="02040604050505020304" pitchFamily="18" charset="0"/>
            </a:endParaRPr>
          </a:p>
        </p:txBody>
      </p:sp>
      <p:sp>
        <p:nvSpPr>
          <p:cNvPr id="5" name="TextBox 4">
            <a:extLst>
              <a:ext uri="{FF2B5EF4-FFF2-40B4-BE49-F238E27FC236}">
                <a16:creationId xmlns:a16="http://schemas.microsoft.com/office/drawing/2014/main" id="{F3F9BC90-DE50-4587-8ACD-7E05E3F574CF}"/>
              </a:ext>
            </a:extLst>
          </p:cNvPr>
          <p:cNvSpPr txBox="1"/>
          <p:nvPr/>
        </p:nvSpPr>
        <p:spPr>
          <a:xfrm>
            <a:off x="195263" y="935276"/>
            <a:ext cx="11903868" cy="8279190"/>
          </a:xfrm>
          <a:prstGeom prst="rect">
            <a:avLst/>
          </a:prstGeom>
          <a:noFill/>
        </p:spPr>
        <p:txBody>
          <a:bodyPr wrap="square">
            <a:spAutoFit/>
          </a:bodyPr>
          <a:lstStyle/>
          <a:p>
            <a:pPr lvl="0"/>
            <a:r>
              <a:rPr lang="en-GB" sz="2400" u="sng" dirty="0">
                <a:latin typeface="Century Schoolbook" panose="02040604050505020304" pitchFamily="18" charset="0"/>
              </a:rPr>
              <a:t>Objection 4: Churchland on thought experiments</a:t>
            </a:r>
          </a:p>
          <a:p>
            <a:pPr lvl="0"/>
            <a:endParaRPr lang="en-GB" dirty="0">
              <a:latin typeface="Century Schoolbook" panose="02040604050505020304" pitchFamily="18" charset="0"/>
            </a:endParaRPr>
          </a:p>
          <a:p>
            <a:pPr marL="342900" indent="-342900">
              <a:buFont typeface="Arial" panose="020B0604020202020204" pitchFamily="34" charset="0"/>
              <a:buChar char="•"/>
            </a:pPr>
            <a:r>
              <a:rPr lang="en-US" sz="2000" dirty="0">
                <a:latin typeface="Century Schoolbook" panose="02040604050505020304" pitchFamily="18" charset="0"/>
              </a:rPr>
              <a:t>Thought experiments about what is conceivable or ‘metaphysically possible’ are unhelpful.</a:t>
            </a:r>
          </a:p>
          <a:p>
            <a:pPr marL="342900" indent="-342900">
              <a:buFont typeface="Arial" panose="020B0604020202020204" pitchFamily="34" charset="0"/>
              <a:buChar char="•"/>
            </a:pPr>
            <a:endParaRPr lang="en-US" sz="2000" dirty="0">
              <a:latin typeface="Century Schoolbook" panose="02040604050505020304" pitchFamily="18" charset="0"/>
            </a:endParaRPr>
          </a:p>
          <a:p>
            <a:pPr marL="342900" indent="-342900">
              <a:buFont typeface="Arial" panose="020B0604020202020204" pitchFamily="34" charset="0"/>
              <a:buChar char="•"/>
            </a:pPr>
            <a:r>
              <a:rPr lang="en-US" sz="2000" dirty="0">
                <a:latin typeface="Century Schoolbook" panose="02040604050505020304" pitchFamily="18" charset="0"/>
              </a:rPr>
              <a:t>We are imagining that a being with a brain just like ours could have no consciousness</a:t>
            </a:r>
          </a:p>
          <a:p>
            <a:pPr marL="800100" lvl="1" indent="-342900">
              <a:buFont typeface="Arial" panose="020B0604020202020204" pitchFamily="34" charset="0"/>
              <a:buChar char="•"/>
            </a:pPr>
            <a:r>
              <a:rPr lang="en-US" dirty="0">
                <a:latin typeface="Century Schoolbook" panose="02040604050505020304" pitchFamily="18" charset="0"/>
              </a:rPr>
              <a:t>But this reflects our own epistemic limitations</a:t>
            </a:r>
          </a:p>
          <a:p>
            <a:pPr marL="342900" indent="-342900">
              <a:buFont typeface="Arial" panose="020B0604020202020204" pitchFamily="34" charset="0"/>
              <a:buChar char="•"/>
            </a:pPr>
            <a:endParaRPr lang="en-US" sz="2000" dirty="0">
              <a:latin typeface="Century Schoolbook" panose="02040604050505020304" pitchFamily="18" charset="0"/>
            </a:endParaRPr>
          </a:p>
          <a:p>
            <a:pPr marL="342900" indent="-342900">
              <a:buFont typeface="Arial" panose="020B0604020202020204" pitchFamily="34" charset="0"/>
              <a:buChar char="•"/>
            </a:pPr>
            <a:r>
              <a:rPr lang="en-US" sz="2000" dirty="0">
                <a:latin typeface="Century Schoolbook" panose="02040604050505020304" pitchFamily="18" charset="0"/>
              </a:rPr>
              <a:t>‘</a:t>
            </a:r>
            <a:r>
              <a:rPr lang="en-US" sz="2000" dirty="0" err="1">
                <a:latin typeface="Century Schoolbook" panose="02040604050505020304" pitchFamily="18" charset="0"/>
              </a:rPr>
              <a:t>Deadbies</a:t>
            </a:r>
            <a:r>
              <a:rPr lang="en-US" sz="2000" dirty="0">
                <a:latin typeface="Century Schoolbook" panose="02040604050505020304" pitchFamily="18" charset="0"/>
              </a:rPr>
              <a:t>’: 200 years ago, someone says ‘</a:t>
            </a:r>
            <a:r>
              <a:rPr lang="en-GB" sz="2000" dirty="0">
                <a:latin typeface="Century Schoolbook" panose="02040604050505020304" pitchFamily="18" charset="0"/>
              </a:rPr>
              <a:t>I just can’t imagine how living things could really be composed of dead molecules – how can life arise out of the interactions of things that are not alive?’</a:t>
            </a:r>
          </a:p>
          <a:p>
            <a:pPr marL="800100" lvl="1" indent="-342900">
              <a:buFont typeface="Arial" panose="020B0604020202020204" pitchFamily="34" charset="0"/>
              <a:buChar char="•"/>
            </a:pPr>
            <a:r>
              <a:rPr lang="en-GB" dirty="0">
                <a:latin typeface="Century Schoolbook" panose="02040604050505020304" pitchFamily="18" charset="0"/>
              </a:rPr>
              <a:t>This tells us nothing about the nature of life</a:t>
            </a:r>
          </a:p>
          <a:p>
            <a:pPr marL="800100" lvl="1" indent="-342900">
              <a:buFont typeface="Arial" panose="020B0604020202020204" pitchFamily="34" charset="0"/>
              <a:buChar char="•"/>
            </a:pPr>
            <a:endParaRPr lang="en-GB" dirty="0">
              <a:latin typeface="Century Schoolbook" panose="02040604050505020304" pitchFamily="18" charset="0"/>
            </a:endParaRPr>
          </a:p>
          <a:p>
            <a:pPr marL="285750" indent="-285750">
              <a:buFont typeface="Arial" panose="020B0604020202020204" pitchFamily="34" charset="0"/>
              <a:buChar char="•"/>
            </a:pPr>
            <a:r>
              <a:rPr lang="en-US" sz="2000" dirty="0">
                <a:latin typeface="Century Schoolbook" panose="02040604050505020304" pitchFamily="18" charset="0"/>
              </a:rPr>
              <a:t>Conceivability isn’t a good guide to </a:t>
            </a:r>
            <a:r>
              <a:rPr lang="en-US" sz="2000" i="1" dirty="0">
                <a:latin typeface="Century Schoolbook" panose="02040604050505020304" pitchFamily="18" charset="0"/>
              </a:rPr>
              <a:t>actuality</a:t>
            </a:r>
            <a:r>
              <a:rPr lang="en-US" sz="2000" dirty="0">
                <a:latin typeface="Century Schoolbook" panose="02040604050505020304" pitchFamily="18" charset="0"/>
              </a:rPr>
              <a:t> (let alone possibility) </a:t>
            </a:r>
          </a:p>
          <a:p>
            <a:pPr marL="742950" lvl="1" indent="-285750">
              <a:buFont typeface="Arial" panose="020B0604020202020204" pitchFamily="34" charset="0"/>
              <a:buChar char="•"/>
            </a:pPr>
            <a:r>
              <a:rPr lang="en-US" dirty="0">
                <a:latin typeface="Century Schoolbook" panose="02040604050505020304" pitchFamily="18" charset="0"/>
              </a:rPr>
              <a:t>Our concepts change as we discover more about the world</a:t>
            </a:r>
          </a:p>
          <a:p>
            <a:pPr marL="742950" lvl="1" indent="-285750">
              <a:buFont typeface="Arial" panose="020B0604020202020204" pitchFamily="34" charset="0"/>
              <a:buChar char="•"/>
            </a:pPr>
            <a:endParaRPr lang="en-US" dirty="0">
              <a:latin typeface="Century Schoolbook" panose="02040604050505020304" pitchFamily="18" charset="0"/>
            </a:endParaRPr>
          </a:p>
          <a:p>
            <a:pPr marL="285750" indent="-285750">
              <a:buFont typeface="Arial" panose="020B0604020202020204" pitchFamily="34" charset="0"/>
              <a:buChar char="•"/>
            </a:pPr>
            <a:r>
              <a:rPr lang="en-US" sz="2000" dirty="0">
                <a:latin typeface="Century Schoolbook" panose="02040604050505020304" pitchFamily="18" charset="0"/>
              </a:rPr>
              <a:t>What things are is what they are in the actual world, not what ‘metaphysic essence’ they have</a:t>
            </a:r>
          </a:p>
          <a:p>
            <a:pPr marL="742950" lvl="1" indent="-285750">
              <a:buFont typeface="Arial" panose="020B0604020202020204" pitchFamily="34" charset="0"/>
              <a:buChar char="•"/>
            </a:pPr>
            <a:r>
              <a:rPr lang="en-US" dirty="0">
                <a:latin typeface="Century Schoolbook" panose="02040604050505020304" pitchFamily="18" charset="0"/>
              </a:rPr>
              <a:t>Science tells us what things are, and we can’t predict or second-guess this</a:t>
            </a:r>
          </a:p>
          <a:p>
            <a:pPr marL="742950" lvl="1" indent="-285750">
              <a:buFont typeface="Arial" panose="020B0604020202020204" pitchFamily="34" charset="0"/>
              <a:buChar char="•"/>
            </a:pPr>
            <a:endParaRPr lang="en-US" dirty="0">
              <a:latin typeface="Century Schoolbook" panose="02040604050505020304" pitchFamily="18" charset="0"/>
            </a:endParaRPr>
          </a:p>
          <a:p>
            <a:pPr marL="285750" indent="-285750">
              <a:buFont typeface="Arial" panose="020B0604020202020204" pitchFamily="34" charset="0"/>
              <a:buChar char="•"/>
            </a:pPr>
            <a:r>
              <a:rPr lang="en-US" sz="2000" dirty="0">
                <a:latin typeface="Century Schoolbook" panose="02040604050505020304" pitchFamily="18" charset="0"/>
              </a:rPr>
              <a:t>Metaphysics must give way to experimental science</a:t>
            </a:r>
          </a:p>
          <a:p>
            <a:pPr marL="342900" indent="-342900">
              <a:buFont typeface="Arial" panose="020B0604020202020204" pitchFamily="34" charset="0"/>
              <a:buChar char="•"/>
            </a:pPr>
            <a:endParaRPr lang="en-GB" dirty="0">
              <a:latin typeface="Century Schoolbook" panose="02040604050505020304" pitchFamily="18" charset="0"/>
            </a:endParaRPr>
          </a:p>
          <a:p>
            <a:pPr marL="800100" lvl="1" indent="-342900">
              <a:buFont typeface="Arial" panose="020B0604020202020204" pitchFamily="34" charset="0"/>
              <a:buChar char="•"/>
            </a:pPr>
            <a:endParaRPr lang="en-GB" dirty="0">
              <a:latin typeface="Century Schoolbook" panose="02040604050505020304" pitchFamily="18" charset="0"/>
            </a:endParaRPr>
          </a:p>
          <a:p>
            <a:pPr marL="342900" indent="-342900">
              <a:buFont typeface="Arial" panose="020B0604020202020204" pitchFamily="34" charset="0"/>
              <a:buChar char="•"/>
            </a:pPr>
            <a:endParaRPr lang="en-US" dirty="0">
              <a:latin typeface="Century Schoolbook" panose="02040604050505020304" pitchFamily="18" charset="0"/>
            </a:endParaRPr>
          </a:p>
          <a:p>
            <a:pPr marL="800100" lvl="1" indent="-342900">
              <a:buFont typeface="Arial" panose="020B0604020202020204" pitchFamily="34" charset="0"/>
              <a:buChar char="•"/>
            </a:pPr>
            <a:endParaRPr lang="en-GB" dirty="0">
              <a:latin typeface="Century Schoolbook" panose="02040604050505020304" pitchFamily="18" charset="0"/>
            </a:endParaRPr>
          </a:p>
          <a:p>
            <a:pPr lvl="1"/>
            <a:endParaRPr lang="en-GB" sz="1600" dirty="0">
              <a:latin typeface="Century Schoolbook" panose="02040604050505020304" pitchFamily="18" charset="0"/>
            </a:endParaRPr>
          </a:p>
          <a:p>
            <a:pPr marL="285750" indent="-285750">
              <a:buFont typeface="Arial" panose="020B0604020202020204" pitchFamily="34" charset="0"/>
              <a:buChar char="•"/>
            </a:pPr>
            <a:endParaRPr lang="en-GB" sz="1600" dirty="0">
              <a:latin typeface="Century Schoolbook" panose="02040604050505020304" pitchFamily="18" charset="0"/>
            </a:endParaRPr>
          </a:p>
          <a:p>
            <a:pPr marL="342900" lvl="0" indent="-342900">
              <a:buFont typeface="Arial" panose="020B0604020202020204" pitchFamily="34" charset="0"/>
              <a:buChar char="•"/>
            </a:pPr>
            <a:endParaRPr lang="en-GB" sz="2000" dirty="0">
              <a:latin typeface="Century Schoolbook" panose="02040604050505020304" pitchFamily="18" charset="0"/>
            </a:endParaRPr>
          </a:p>
          <a:p>
            <a:pPr marL="342900" indent="-342900">
              <a:buFont typeface="Arial" panose="020B0604020202020204" pitchFamily="34" charset="0"/>
              <a:buChar char="•"/>
            </a:pPr>
            <a:endParaRPr lang="en-US" sz="2000" dirty="0">
              <a:latin typeface="Century Schoolbook" panose="02040604050505020304" pitchFamily="18" charset="0"/>
            </a:endParaRPr>
          </a:p>
          <a:p>
            <a:pPr lvl="0"/>
            <a:endParaRPr lang="en-GB" sz="2000" u="sng" dirty="0">
              <a:latin typeface="Century Schoolbook" panose="02040604050505020304" pitchFamily="18" charset="0"/>
            </a:endParaRPr>
          </a:p>
        </p:txBody>
      </p:sp>
    </p:spTree>
    <p:extLst>
      <p:ext uri="{BB962C8B-B14F-4D97-AF65-F5344CB8AC3E}">
        <p14:creationId xmlns:p14="http://schemas.microsoft.com/office/powerpoint/2010/main" val="34673950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136525"/>
            <a:ext cx="12192000" cy="847725"/>
          </a:xfrm>
        </p:spPr>
        <p:txBody>
          <a:bodyPr/>
          <a:lstStyle/>
          <a:p>
            <a:pPr algn="ctr" eaLnBrk="1" hangingPunct="1"/>
            <a:r>
              <a:rPr lang="en-US" u="sng">
                <a:latin typeface="Century Schoolbook" panose="02040604050505020304" pitchFamily="18" charset="0"/>
                <a:ea typeface="ＭＳ Ｐゴシック" pitchFamily="-84" charset="-128"/>
                <a:cs typeface="ＭＳ Ｐゴシック" pitchFamily="-84" charset="-128"/>
              </a:rPr>
              <a:t>Property Dualism: Mary the Scientist</a:t>
            </a:r>
          </a:p>
        </p:txBody>
      </p:sp>
      <p:sp>
        <p:nvSpPr>
          <p:cNvPr id="3" name="Content Placeholder 2"/>
          <p:cNvSpPr>
            <a:spLocks noGrp="1"/>
          </p:cNvSpPr>
          <p:nvPr>
            <p:ph idx="1"/>
          </p:nvPr>
        </p:nvSpPr>
        <p:spPr>
          <a:xfrm>
            <a:off x="466726" y="1166018"/>
            <a:ext cx="11287124" cy="5555457"/>
          </a:xfrm>
        </p:spPr>
        <p:txBody>
          <a:bodyPr>
            <a:normAutofit fontScale="92500" lnSpcReduction="10000"/>
          </a:bodyPr>
          <a:lstStyle/>
          <a:p>
            <a:pPr eaLnBrk="1" hangingPunct="1"/>
            <a:r>
              <a:rPr lang="en-GB" sz="2600">
                <a:latin typeface="Century Schoolbook" panose="02040604050505020304" pitchFamily="18" charset="0"/>
                <a:ea typeface="ＭＳ Ｐゴシック" pitchFamily="-84" charset="-128"/>
                <a:cs typeface="ＭＳ Ｐゴシック" pitchFamily="-84" charset="-128"/>
              </a:rPr>
              <a:t>The scenario: a neuroscientist, Mary, who has never seen any colour, only black and white, knows every physical fact there is to know about colour vision; she is allowed to see red for the first time</a:t>
            </a:r>
          </a:p>
          <a:p>
            <a:pPr lvl="1"/>
            <a:r>
              <a:rPr lang="en-US" sz="2200">
                <a:latin typeface="Century Schoolbook" panose="02040604050505020304" pitchFamily="18" charset="0"/>
              </a:rPr>
              <a:t>‘All the physical facts’: Mary knows all the facts that a </a:t>
            </a:r>
            <a:r>
              <a:rPr lang="en-US" sz="2200" i="1">
                <a:latin typeface="Century Schoolbook" panose="02040604050505020304" pitchFamily="18" charset="0"/>
              </a:rPr>
              <a:t>completed</a:t>
            </a:r>
            <a:r>
              <a:rPr lang="en-US" sz="2200">
                <a:latin typeface="Century Schoolbook" panose="02040604050505020304" pitchFamily="18" charset="0"/>
              </a:rPr>
              <a:t> physics and neuroscience would discover</a:t>
            </a:r>
          </a:p>
          <a:p>
            <a:pPr lvl="1"/>
            <a:r>
              <a:rPr lang="en-US" sz="2200">
                <a:latin typeface="Century Schoolbook" panose="02040604050505020304" pitchFamily="18" charset="0"/>
              </a:rPr>
              <a:t>And she knows all the facts about how things function that are entailed by those facts</a:t>
            </a:r>
          </a:p>
          <a:p>
            <a:pPr lvl="1"/>
            <a:r>
              <a:rPr lang="en-US" sz="2200">
                <a:latin typeface="Century Schoolbook" panose="02040604050505020304" pitchFamily="18" charset="0"/>
              </a:rPr>
              <a:t>If the fundamental nature of the world is entirely physical, then complete physical knowledge would be complete knowledge</a:t>
            </a:r>
          </a:p>
          <a:p>
            <a:pPr lvl="1"/>
            <a:endParaRPr lang="en-GB" sz="2200">
              <a:latin typeface="Century Schoolbook" panose="02040604050505020304" pitchFamily="18" charset="0"/>
              <a:ea typeface="ＭＳ Ｐゴシック" pitchFamily="-84" charset="-128"/>
              <a:cs typeface="ＭＳ Ｐゴシック" pitchFamily="-84" charset="-128"/>
            </a:endParaRPr>
          </a:p>
          <a:p>
            <a:pPr eaLnBrk="1" hangingPunct="1"/>
            <a:r>
              <a:rPr lang="en-GB" sz="2600">
                <a:latin typeface="Century Schoolbook" panose="02040604050505020304" pitchFamily="18" charset="0"/>
                <a:ea typeface="ＭＳ Ｐゴシック" pitchFamily="-84" charset="-128"/>
                <a:cs typeface="ＭＳ Ｐゴシック" pitchFamily="-84" charset="-128"/>
              </a:rPr>
              <a:t>The claim: Mary learns something new about colour vision when she first sees red</a:t>
            </a:r>
          </a:p>
          <a:p>
            <a:pPr eaLnBrk="1" hangingPunct="1"/>
            <a:endParaRPr lang="en-GB" sz="2600">
              <a:latin typeface="Century Schoolbook" panose="02040604050505020304" pitchFamily="18" charset="0"/>
              <a:ea typeface="ＭＳ Ｐゴシック" pitchFamily="-84" charset="-128"/>
              <a:cs typeface="ＭＳ Ｐゴシック" pitchFamily="-84" charset="-128"/>
            </a:endParaRPr>
          </a:p>
          <a:p>
            <a:pPr eaLnBrk="1" hangingPunct="1"/>
            <a:r>
              <a:rPr lang="en-GB" sz="2600">
                <a:latin typeface="Century Schoolbook" panose="02040604050505020304" pitchFamily="18" charset="0"/>
                <a:ea typeface="ＭＳ Ｐゴシック" pitchFamily="-84" charset="-128"/>
                <a:cs typeface="ＭＳ Ｐゴシック" pitchFamily="-84" charset="-128"/>
              </a:rPr>
              <a:t>The argument: Therefore, since Mary knows all physical facts and yet learns a new one: not all facts are physical facts, and so physicalism is false.</a:t>
            </a:r>
          </a:p>
          <a:p>
            <a:pPr lvl="1"/>
            <a:r>
              <a:rPr lang="en-GB" sz="2200">
                <a:latin typeface="Century Schoolbook" panose="02040604050505020304" pitchFamily="18" charset="0"/>
                <a:ea typeface="ＭＳ Ｐゴシック" pitchFamily="-84" charset="-128"/>
                <a:cs typeface="ＭＳ Ｐゴシック" pitchFamily="-84" charset="-128"/>
              </a:rPr>
              <a:t>What it is like for us to see red is not a neurophysiological or functional fact about the brain</a:t>
            </a:r>
          </a:p>
          <a:p>
            <a:pPr eaLnBrk="1" hangingPunct="1"/>
            <a:endParaRPr lang="en-US" sz="2600">
              <a:latin typeface="Century Schoolbook" panose="02040604050505020304" pitchFamily="18" charset="0"/>
              <a:ea typeface="ＭＳ Ｐゴシック" pitchFamily="-84" charset="-128"/>
              <a:cs typeface="ＭＳ Ｐゴシック" pitchFamily="-8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136525"/>
            <a:ext cx="12192000" cy="847725"/>
          </a:xfrm>
        </p:spPr>
        <p:txBody>
          <a:bodyPr/>
          <a:lstStyle/>
          <a:p>
            <a:pPr algn="ctr" eaLnBrk="1" hangingPunct="1"/>
            <a:r>
              <a:rPr lang="en-US" u="sng">
                <a:latin typeface="Century Schoolbook" panose="02040604050505020304" pitchFamily="18" charset="0"/>
                <a:ea typeface="ＭＳ Ｐゴシック" pitchFamily="-84" charset="-128"/>
                <a:cs typeface="ＭＳ Ｐゴシック" pitchFamily="-84" charset="-128"/>
              </a:rPr>
              <a:t>Property Dualism: Mary the Scientist</a:t>
            </a:r>
          </a:p>
        </p:txBody>
      </p:sp>
      <p:sp>
        <p:nvSpPr>
          <p:cNvPr id="3" name="Content Placeholder 2"/>
          <p:cNvSpPr>
            <a:spLocks noGrp="1"/>
          </p:cNvSpPr>
          <p:nvPr>
            <p:ph idx="1"/>
          </p:nvPr>
        </p:nvSpPr>
        <p:spPr>
          <a:xfrm>
            <a:off x="466726" y="1166018"/>
            <a:ext cx="11287124" cy="5555457"/>
          </a:xfrm>
        </p:spPr>
        <p:txBody>
          <a:bodyPr>
            <a:normAutofit fontScale="92500"/>
          </a:bodyPr>
          <a:lstStyle/>
          <a:p>
            <a:pPr marL="0" indent="0" eaLnBrk="1" hangingPunct="1">
              <a:buNone/>
            </a:pPr>
            <a:r>
              <a:rPr lang="en-US" sz="2600" u="sng" dirty="0">
                <a:latin typeface="Century Schoolbook" panose="02040604050505020304" pitchFamily="18" charset="0"/>
                <a:ea typeface="ＭＳ Ｐゴシック" pitchFamily="-84" charset="-128"/>
                <a:cs typeface="ＭＳ Ｐゴシック" pitchFamily="-84" charset="-128"/>
              </a:rPr>
              <a:t>Objection 1: Mary gains ability knowledge</a:t>
            </a:r>
          </a:p>
          <a:p>
            <a:r>
              <a:rPr lang="en-US" sz="2600" dirty="0">
                <a:latin typeface="Century Schoolbook" panose="02040604050505020304" pitchFamily="18" charset="0"/>
              </a:rPr>
              <a:t>Mary doesn’t learn knowledge of some new fact (knowledge that), but she gains a new ability (know how), e.g. to imagine or </a:t>
            </a:r>
            <a:r>
              <a:rPr lang="en-US" sz="2600" dirty="0" err="1">
                <a:latin typeface="Century Schoolbook" panose="02040604050505020304" pitchFamily="18" charset="0"/>
              </a:rPr>
              <a:t>recognise</a:t>
            </a:r>
            <a:r>
              <a:rPr lang="en-US" sz="2600" dirty="0">
                <a:latin typeface="Century Schoolbook" panose="02040604050505020304" pitchFamily="18" charset="0"/>
              </a:rPr>
              <a:t> red</a:t>
            </a:r>
          </a:p>
          <a:p>
            <a:endParaRPr lang="en-US" sz="2600" dirty="0">
              <a:latin typeface="Century Schoolbook" panose="02040604050505020304" pitchFamily="18" charset="0"/>
            </a:endParaRPr>
          </a:p>
          <a:p>
            <a:pPr marL="0" indent="0">
              <a:buNone/>
            </a:pPr>
            <a:r>
              <a:rPr lang="en-US" sz="2600" u="sng" dirty="0">
                <a:latin typeface="Century Schoolbook" panose="02040604050505020304" pitchFamily="18" charset="0"/>
              </a:rPr>
              <a:t>Property Dualist Reply:</a:t>
            </a:r>
            <a:r>
              <a:rPr lang="en-US" sz="2600" dirty="0">
                <a:latin typeface="Century Schoolbook" panose="02040604050505020304" pitchFamily="18" charset="0"/>
              </a:rPr>
              <a:t> this is not all she learns.</a:t>
            </a:r>
          </a:p>
          <a:p>
            <a:pPr marL="0" indent="0">
              <a:buNone/>
            </a:pPr>
            <a:endParaRPr lang="en-US" sz="2600" dirty="0">
              <a:latin typeface="Century Schoolbook" panose="02040604050505020304" pitchFamily="18" charset="0"/>
            </a:endParaRPr>
          </a:p>
          <a:p>
            <a:r>
              <a:rPr lang="en-US" sz="2600" dirty="0">
                <a:latin typeface="Century Schoolbook" panose="02040604050505020304" pitchFamily="18" charset="0"/>
              </a:rPr>
              <a:t>You can know what it is like to see red without being able to imagine red</a:t>
            </a:r>
          </a:p>
          <a:p>
            <a:endParaRPr lang="en-US" sz="2600" dirty="0">
              <a:latin typeface="Century Schoolbook" panose="02040604050505020304" pitchFamily="18" charset="0"/>
            </a:endParaRPr>
          </a:p>
          <a:p>
            <a:r>
              <a:rPr lang="en-US" sz="2600" dirty="0">
                <a:latin typeface="Century Schoolbook" panose="02040604050505020304" pitchFamily="18" charset="0"/>
              </a:rPr>
              <a:t>You can be able to imagine red, but don’t know what it is like to see red if you </a:t>
            </a:r>
            <a:r>
              <a:rPr lang="en-US" sz="2600" i="1" dirty="0">
                <a:latin typeface="Century Schoolbook" panose="02040604050505020304" pitchFamily="18" charset="0"/>
              </a:rPr>
              <a:t>don’t</a:t>
            </a:r>
            <a:r>
              <a:rPr lang="en-US" sz="2600" dirty="0">
                <a:latin typeface="Century Schoolbook" panose="02040604050505020304" pitchFamily="18" charset="0"/>
              </a:rPr>
              <a:t> imagine red</a:t>
            </a:r>
          </a:p>
          <a:p>
            <a:endParaRPr lang="en-US" sz="2600" dirty="0">
              <a:latin typeface="Century Schoolbook" panose="02040604050505020304" pitchFamily="18" charset="0"/>
            </a:endParaRPr>
          </a:p>
          <a:p>
            <a:r>
              <a:rPr lang="en-US" sz="2600" dirty="0">
                <a:latin typeface="Century Schoolbook" panose="02040604050505020304" pitchFamily="18" charset="0"/>
              </a:rPr>
              <a:t>So new skills are neither necessary nor sufficient for the knowledge Mary gains</a:t>
            </a:r>
          </a:p>
          <a:p>
            <a:pPr marL="0" indent="0" eaLnBrk="1" hangingPunct="1">
              <a:buNone/>
            </a:pPr>
            <a:endParaRPr lang="en-US" sz="2600" u="sng" dirty="0">
              <a:latin typeface="Century Schoolbook" panose="02040604050505020304" pitchFamily="18"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96978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136525"/>
            <a:ext cx="12192000" cy="847725"/>
          </a:xfrm>
        </p:spPr>
        <p:txBody>
          <a:bodyPr/>
          <a:lstStyle/>
          <a:p>
            <a:pPr algn="ctr" eaLnBrk="1" hangingPunct="1"/>
            <a:r>
              <a:rPr lang="en-US" u="sng">
                <a:latin typeface="Century Schoolbook" panose="02040604050505020304" pitchFamily="18" charset="0"/>
                <a:ea typeface="ＭＳ Ｐゴシック" pitchFamily="-84" charset="-128"/>
                <a:cs typeface="ＭＳ Ｐゴシック" pitchFamily="-84" charset="-128"/>
              </a:rPr>
              <a:t>Property Dualism: Mary the Scientist</a:t>
            </a:r>
          </a:p>
        </p:txBody>
      </p:sp>
      <p:sp>
        <p:nvSpPr>
          <p:cNvPr id="3" name="Content Placeholder 2"/>
          <p:cNvSpPr>
            <a:spLocks noGrp="1"/>
          </p:cNvSpPr>
          <p:nvPr>
            <p:ph idx="1"/>
          </p:nvPr>
        </p:nvSpPr>
        <p:spPr>
          <a:xfrm>
            <a:off x="466726" y="1166018"/>
            <a:ext cx="11287124" cy="5555457"/>
          </a:xfrm>
        </p:spPr>
        <p:txBody>
          <a:bodyPr>
            <a:normAutofit fontScale="92500"/>
          </a:bodyPr>
          <a:lstStyle/>
          <a:p>
            <a:pPr marL="0" indent="0" eaLnBrk="1" hangingPunct="1">
              <a:buNone/>
            </a:pPr>
            <a:r>
              <a:rPr lang="en-US" sz="2600" u="sng">
                <a:latin typeface="Century Schoolbook" panose="02040604050505020304" pitchFamily="18" charset="0"/>
                <a:ea typeface="ＭＳ Ｐゴシック" pitchFamily="-84" charset="-128"/>
                <a:cs typeface="ＭＳ Ｐゴシック" pitchFamily="-84" charset="-128"/>
              </a:rPr>
              <a:t>Objection 2: Mary gains acquaintance knowledge</a:t>
            </a:r>
          </a:p>
          <a:p>
            <a:r>
              <a:rPr lang="en-US" sz="2600">
                <a:latin typeface="Century Schoolbook" panose="02040604050505020304" pitchFamily="18" charset="0"/>
              </a:rPr>
              <a:t>Mary doesn’t learn about a new fact, but becomes directly aware of red (acquaintance knowledge)</a:t>
            </a:r>
          </a:p>
          <a:p>
            <a:pPr lvl="1"/>
            <a:r>
              <a:rPr lang="en-US" sz="2200">
                <a:latin typeface="Century Schoolbook" panose="02040604050505020304" pitchFamily="18" charset="0"/>
              </a:rPr>
              <a:t>Suppose what it is like to see red is some property of the brain. Mary knows </a:t>
            </a:r>
            <a:r>
              <a:rPr lang="en-US" sz="2200" i="1">
                <a:latin typeface="Century Schoolbook" panose="02040604050505020304" pitchFamily="18" charset="0"/>
              </a:rPr>
              <a:t>about</a:t>
            </a:r>
            <a:r>
              <a:rPr lang="en-US" sz="2200">
                <a:latin typeface="Century Schoolbook" panose="02040604050505020304" pitchFamily="18" charset="0"/>
              </a:rPr>
              <a:t> this property, but her brain has never had this property, so she isn’t acquainted with it</a:t>
            </a:r>
          </a:p>
          <a:p>
            <a:pPr lvl="1"/>
            <a:endParaRPr lang="en-US" sz="2200">
              <a:latin typeface="Century Schoolbook" panose="02040604050505020304" pitchFamily="18" charset="0"/>
            </a:endParaRPr>
          </a:p>
          <a:p>
            <a:r>
              <a:rPr lang="en-US" sz="2600">
                <a:latin typeface="Century Schoolbook" panose="02040604050505020304" pitchFamily="18" charset="0"/>
              </a:rPr>
              <a:t>Churchland: </a:t>
            </a:r>
            <a:r>
              <a:rPr lang="en-GB" sz="2400">
                <a:latin typeface="Century Schoolbook" panose="02040604050505020304" pitchFamily="18" charset="0"/>
              </a:rPr>
              <a:t>Knowing the neuroscience won’t help you experience or identify phenomenal properties in consciousness. Your brain needs to </a:t>
            </a:r>
            <a:r>
              <a:rPr lang="en-GB" sz="2400" i="1">
                <a:latin typeface="Century Schoolbook" panose="02040604050505020304" pitchFamily="18" charset="0"/>
              </a:rPr>
              <a:t>undergo </a:t>
            </a:r>
            <a:r>
              <a:rPr lang="en-GB" sz="2400">
                <a:latin typeface="Century Schoolbook" panose="02040604050505020304" pitchFamily="18" charset="0"/>
              </a:rPr>
              <a:t>the processes that the theory describes as constituting colour experience. But the theory is complete.</a:t>
            </a:r>
          </a:p>
          <a:p>
            <a:endParaRPr lang="en-GB" sz="2400">
              <a:latin typeface="Century Schoolbook" panose="02040604050505020304" pitchFamily="18" charset="0"/>
            </a:endParaRPr>
          </a:p>
          <a:p>
            <a:pPr marL="0" indent="0">
              <a:buNone/>
            </a:pPr>
            <a:r>
              <a:rPr lang="en-US" sz="2600" u="sng">
                <a:latin typeface="Century Schoolbook" panose="02040604050505020304" pitchFamily="18" charset="0"/>
              </a:rPr>
              <a:t>Property Dualist Reply:</a:t>
            </a:r>
          </a:p>
          <a:p>
            <a:r>
              <a:rPr lang="en-US" sz="2600">
                <a:latin typeface="Century Schoolbook" panose="02040604050505020304" pitchFamily="18" charset="0"/>
              </a:rPr>
              <a:t>The argument isn’t about Mary’s experience. Instead, Mary learns something new about other people’s </a:t>
            </a:r>
            <a:r>
              <a:rPr lang="en-US" sz="2600" err="1">
                <a:latin typeface="Century Schoolbook" panose="02040604050505020304" pitchFamily="18" charset="0"/>
              </a:rPr>
              <a:t>colour</a:t>
            </a:r>
            <a:r>
              <a:rPr lang="en-US" sz="2600">
                <a:latin typeface="Century Schoolbook" panose="02040604050505020304" pitchFamily="18" charset="0"/>
              </a:rPr>
              <a:t> experience.</a:t>
            </a:r>
          </a:p>
          <a:p>
            <a:pPr lvl="1"/>
            <a:r>
              <a:rPr lang="en-US" sz="2200">
                <a:latin typeface="Century Schoolbook" panose="02040604050505020304" pitchFamily="18" charset="0"/>
              </a:rPr>
              <a:t>There is a fact about human </a:t>
            </a:r>
            <a:r>
              <a:rPr lang="en-US" sz="2200" err="1">
                <a:latin typeface="Century Schoolbook" panose="02040604050505020304" pitchFamily="18" charset="0"/>
              </a:rPr>
              <a:t>colour</a:t>
            </a:r>
            <a:r>
              <a:rPr lang="en-US" sz="2200">
                <a:latin typeface="Century Schoolbook" panose="02040604050505020304" pitchFamily="18" charset="0"/>
              </a:rPr>
              <a:t> experience that Mary doesn’t know.</a:t>
            </a:r>
          </a:p>
          <a:p>
            <a:endParaRPr lang="en-GB" sz="2400">
              <a:latin typeface="Century Schoolbook" panose="02040604050505020304" pitchFamily="18" charset="0"/>
            </a:endParaRPr>
          </a:p>
          <a:p>
            <a:endParaRPr lang="en-GB" sz="2400"/>
          </a:p>
          <a:p>
            <a:endParaRPr lang="en-US" sz="2600"/>
          </a:p>
          <a:p>
            <a:pPr marL="0" indent="0" eaLnBrk="1" hangingPunct="1">
              <a:buNone/>
            </a:pPr>
            <a:endParaRPr lang="en-US" sz="2600" u="sng">
              <a:latin typeface="Century Schoolbook" panose="02040604050505020304" pitchFamily="18"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2685636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136525"/>
            <a:ext cx="12192000" cy="847725"/>
          </a:xfrm>
        </p:spPr>
        <p:txBody>
          <a:bodyPr/>
          <a:lstStyle/>
          <a:p>
            <a:pPr algn="ctr" eaLnBrk="1" hangingPunct="1"/>
            <a:r>
              <a:rPr lang="en-US" u="sng">
                <a:latin typeface="Century Schoolbook" panose="02040604050505020304" pitchFamily="18" charset="0"/>
                <a:ea typeface="ＭＳ Ｐゴシック" pitchFamily="-84" charset="-128"/>
                <a:cs typeface="ＭＳ Ｐゴシック" pitchFamily="-84" charset="-128"/>
              </a:rPr>
              <a:t>Property Dualism: Mary the Scientist</a:t>
            </a:r>
          </a:p>
        </p:txBody>
      </p:sp>
      <p:sp>
        <p:nvSpPr>
          <p:cNvPr id="3" name="Content Placeholder 2"/>
          <p:cNvSpPr>
            <a:spLocks noGrp="1"/>
          </p:cNvSpPr>
          <p:nvPr>
            <p:ph idx="1"/>
          </p:nvPr>
        </p:nvSpPr>
        <p:spPr>
          <a:xfrm>
            <a:off x="466726" y="1166018"/>
            <a:ext cx="11287124" cy="5555457"/>
          </a:xfrm>
        </p:spPr>
        <p:txBody>
          <a:bodyPr>
            <a:normAutofit fontScale="85000" lnSpcReduction="20000"/>
          </a:bodyPr>
          <a:lstStyle/>
          <a:p>
            <a:pPr marL="0" indent="0" eaLnBrk="1" hangingPunct="1">
              <a:buNone/>
            </a:pPr>
            <a:r>
              <a:rPr lang="en-US" sz="3100" u="sng">
                <a:latin typeface="Century Schoolbook" panose="02040604050505020304" pitchFamily="18" charset="0"/>
                <a:ea typeface="ＭＳ Ｐゴシック" pitchFamily="-84" charset="-128"/>
                <a:cs typeface="ＭＳ Ｐゴシック" pitchFamily="-84" charset="-128"/>
              </a:rPr>
              <a:t>Objection 3: There is more than one way of knowing the same fact</a:t>
            </a:r>
          </a:p>
          <a:p>
            <a:r>
              <a:rPr lang="en-US" sz="2600">
                <a:latin typeface="Century Schoolbook" panose="02040604050505020304" pitchFamily="18" charset="0"/>
              </a:rPr>
              <a:t>To know that there is water in the glass is not to know that there is H</a:t>
            </a:r>
            <a:r>
              <a:rPr lang="en-US" sz="2600" baseline="-25000">
                <a:latin typeface="Century Schoolbook" panose="02040604050505020304" pitchFamily="18" charset="0"/>
              </a:rPr>
              <a:t>2</a:t>
            </a:r>
            <a:r>
              <a:rPr lang="en-US" sz="2600">
                <a:latin typeface="Century Schoolbook" panose="02040604050505020304" pitchFamily="18" charset="0"/>
              </a:rPr>
              <a:t>O</a:t>
            </a:r>
          </a:p>
          <a:p>
            <a:pPr lvl="1"/>
            <a:r>
              <a:rPr lang="en-US" sz="2200">
                <a:latin typeface="Century Schoolbook" panose="02040604050505020304" pitchFamily="18" charset="0"/>
              </a:rPr>
              <a:t>These are different facts, counting by concepts (how we think about the world)</a:t>
            </a:r>
          </a:p>
          <a:p>
            <a:pPr lvl="1"/>
            <a:r>
              <a:rPr lang="en-US" sz="2200">
                <a:latin typeface="Century Schoolbook" panose="02040604050505020304" pitchFamily="18" charset="0"/>
              </a:rPr>
              <a:t>These are the same fact, counting by properties (how the world is)</a:t>
            </a:r>
          </a:p>
          <a:p>
            <a:pPr lvl="1"/>
            <a:endParaRPr lang="en-US" sz="2200">
              <a:latin typeface="Century Schoolbook" panose="02040604050505020304" pitchFamily="18" charset="0"/>
            </a:endParaRPr>
          </a:p>
          <a:p>
            <a:r>
              <a:rPr lang="en-GB" sz="2600">
                <a:latin typeface="Century Schoolbook" panose="02040604050505020304" pitchFamily="18" charset="0"/>
                <a:ea typeface="ＭＳ Ｐゴシック" pitchFamily="-84" charset="-128"/>
                <a:cs typeface="ＭＳ Ｐゴシック" pitchFamily="-84" charset="-128"/>
              </a:rPr>
              <a:t>Mary has a theoretical concept of red</a:t>
            </a:r>
          </a:p>
          <a:p>
            <a:pPr lvl="1"/>
            <a:r>
              <a:rPr lang="en-GB" sz="2200">
                <a:latin typeface="Century Schoolbook" panose="02040604050505020304" pitchFamily="18" charset="0"/>
                <a:ea typeface="ＭＳ Ｐゴシック" pitchFamily="-84" charset="-128"/>
                <a:cs typeface="ＭＳ Ｐゴシック" pitchFamily="-84" charset="-128"/>
              </a:rPr>
              <a:t>Wavelengths of light, neurons firing, etc.</a:t>
            </a:r>
          </a:p>
          <a:p>
            <a:pPr lvl="1"/>
            <a:endParaRPr lang="en-GB" sz="2200">
              <a:latin typeface="Century Schoolbook" panose="02040604050505020304" pitchFamily="18" charset="0"/>
              <a:ea typeface="ＭＳ Ｐゴシック" pitchFamily="-84" charset="-128"/>
              <a:cs typeface="ＭＳ Ｐゴシック" pitchFamily="-84" charset="-128"/>
            </a:endParaRPr>
          </a:p>
          <a:p>
            <a:r>
              <a:rPr lang="en-GB" sz="2600">
                <a:latin typeface="Century Schoolbook" panose="02040604050505020304" pitchFamily="18" charset="0"/>
                <a:ea typeface="ＭＳ Ｐゴシック" pitchFamily="-84" charset="-128"/>
                <a:cs typeface="ＭＳ Ｐゴシック" pitchFamily="-84" charset="-128"/>
              </a:rPr>
              <a:t>On seeing red, Mary gains a new, phenomenal concept of red</a:t>
            </a:r>
          </a:p>
          <a:p>
            <a:pPr lvl="1"/>
            <a:r>
              <a:rPr lang="en-GB" sz="2200">
                <a:latin typeface="Century Schoolbook" panose="02040604050505020304" pitchFamily="18" charset="0"/>
                <a:ea typeface="ＭＳ Ｐゴシック" pitchFamily="-84" charset="-128"/>
                <a:cs typeface="ＭＳ Ｐゴシック" pitchFamily="-84" charset="-128"/>
              </a:rPr>
              <a:t>A concept based on experiencing something</a:t>
            </a:r>
          </a:p>
          <a:p>
            <a:pPr lvl="1"/>
            <a:endParaRPr lang="en-GB" sz="2200">
              <a:latin typeface="Century Schoolbook" panose="02040604050505020304" pitchFamily="18" charset="0"/>
              <a:ea typeface="ＭＳ Ｐゴシック" pitchFamily="-84" charset="-128"/>
              <a:cs typeface="ＭＳ Ｐゴシック" pitchFamily="-84" charset="-128"/>
            </a:endParaRPr>
          </a:p>
          <a:p>
            <a:r>
              <a:rPr lang="en-GB" sz="2600">
                <a:latin typeface="Century Schoolbook" panose="02040604050505020304" pitchFamily="18" charset="0"/>
                <a:ea typeface="ＭＳ Ｐゴシック" pitchFamily="-84" charset="-128"/>
                <a:cs typeface="ＭＳ Ｐゴシック" pitchFamily="-84" charset="-128"/>
              </a:rPr>
              <a:t>Mary can think about seeing red in a new way, but she is thinking about the same physical property in the world</a:t>
            </a:r>
          </a:p>
          <a:p>
            <a:endParaRPr lang="en-GB" sz="2600">
              <a:latin typeface="Century Schoolbook" panose="02040604050505020304" pitchFamily="18" charset="0"/>
              <a:ea typeface="ＭＳ Ｐゴシック" pitchFamily="-84" charset="-128"/>
              <a:cs typeface="ＭＳ Ｐゴシック" pitchFamily="-84" charset="-128"/>
            </a:endParaRPr>
          </a:p>
          <a:p>
            <a:r>
              <a:rPr lang="en-GB" sz="2400">
                <a:latin typeface="Century Schoolbook" panose="02040604050505020304" pitchFamily="18" charset="0"/>
                <a:ea typeface="ＭＳ Ｐゴシック" pitchFamily="-84" charset="-128"/>
                <a:cs typeface="ＭＳ Ｐゴシック" pitchFamily="-84" charset="-128"/>
              </a:rPr>
              <a:t>Physicalism is about what exists (properties), not about how we think about what exists (concepts)</a:t>
            </a:r>
          </a:p>
          <a:p>
            <a:endParaRPr lang="en-GB" sz="2400">
              <a:latin typeface="Century Schoolbook" panose="02040604050505020304" pitchFamily="18" charset="0"/>
              <a:ea typeface="ＭＳ Ｐゴシック" pitchFamily="-84" charset="-128"/>
              <a:cs typeface="ＭＳ Ｐゴシック" pitchFamily="-84" charset="-128"/>
            </a:endParaRPr>
          </a:p>
          <a:p>
            <a:r>
              <a:rPr lang="en-GB" sz="2400">
                <a:latin typeface="Century Schoolbook" panose="02040604050505020304" pitchFamily="18" charset="0"/>
                <a:ea typeface="ＭＳ Ｐゴシック" pitchFamily="-84" charset="-128"/>
                <a:cs typeface="ＭＳ Ｐゴシック" pitchFamily="-84" charset="-128"/>
              </a:rPr>
              <a:t>So even if Mary learns something new, this doesn’t show that physicalism is false</a:t>
            </a:r>
          </a:p>
          <a:p>
            <a:endParaRPr lang="en-GB" sz="2600">
              <a:latin typeface="Century Schoolbook" panose="02040604050505020304" pitchFamily="18" charset="0"/>
              <a:ea typeface="ＭＳ Ｐゴシック" pitchFamily="-84" charset="-128"/>
              <a:cs typeface="ＭＳ Ｐゴシック" pitchFamily="-84" charset="-128"/>
            </a:endParaRPr>
          </a:p>
          <a:p>
            <a:endParaRPr lang="en-GB" sz="2400">
              <a:latin typeface="Century Schoolbook" panose="02040604050505020304" pitchFamily="18" charset="0"/>
            </a:endParaRPr>
          </a:p>
          <a:p>
            <a:endParaRPr lang="en-GB" sz="2400">
              <a:latin typeface="Century Schoolbook" panose="02040604050505020304" pitchFamily="18" charset="0"/>
            </a:endParaRPr>
          </a:p>
          <a:p>
            <a:endParaRPr lang="en-US" sz="2600">
              <a:latin typeface="Century Schoolbook" panose="02040604050505020304" pitchFamily="18" charset="0"/>
            </a:endParaRPr>
          </a:p>
          <a:p>
            <a:pPr marL="0" indent="0" eaLnBrk="1" hangingPunct="1">
              <a:buNone/>
            </a:pPr>
            <a:endParaRPr lang="en-US" sz="2600" u="sng">
              <a:latin typeface="Century Schoolbook" panose="02040604050505020304" pitchFamily="18"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1933549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47725"/>
          </a:xfrm>
        </p:spPr>
        <p:txBody>
          <a:bodyPr>
            <a:normAutofit fontScale="90000"/>
          </a:bodyPr>
          <a:lstStyle/>
          <a:p>
            <a:pPr algn="ctr"/>
            <a:r>
              <a:rPr lang="en-US" u="sng">
                <a:latin typeface="Century Schoolbook" panose="02040604050505020304" pitchFamily="18" charset="0"/>
              </a:rPr>
              <a:t>The Problem of Other Minds for Property Dualism</a:t>
            </a:r>
          </a:p>
        </p:txBody>
      </p:sp>
      <p:sp>
        <p:nvSpPr>
          <p:cNvPr id="3" name="Content Placeholder 2"/>
          <p:cNvSpPr>
            <a:spLocks noGrp="1"/>
          </p:cNvSpPr>
          <p:nvPr>
            <p:ph idx="1"/>
          </p:nvPr>
        </p:nvSpPr>
        <p:spPr>
          <a:xfrm>
            <a:off x="171449" y="768349"/>
            <a:ext cx="11839575" cy="6089651"/>
          </a:xfrm>
        </p:spPr>
        <p:txBody>
          <a:bodyPr>
            <a:normAutofit fontScale="77500" lnSpcReduction="20000"/>
          </a:bodyPr>
          <a:lstStyle/>
          <a:p>
            <a:r>
              <a:rPr lang="en-US">
                <a:latin typeface="Century Schoolbook" panose="02040604050505020304" pitchFamily="18" charset="0"/>
              </a:rPr>
              <a:t>How can we know that other minds exist?</a:t>
            </a:r>
          </a:p>
          <a:p>
            <a:endParaRPr lang="en-US">
              <a:latin typeface="Century Schoolbook" panose="02040604050505020304" pitchFamily="18" charset="0"/>
            </a:endParaRPr>
          </a:p>
          <a:p>
            <a:r>
              <a:rPr lang="en-US">
                <a:latin typeface="Century Schoolbook" panose="02040604050505020304" pitchFamily="18" charset="0"/>
              </a:rPr>
              <a:t>We experience our own minds directly, but it seems that we can only know of other people’s behaviour</a:t>
            </a:r>
          </a:p>
          <a:p>
            <a:pPr lvl="1"/>
            <a:r>
              <a:rPr lang="en-US">
                <a:latin typeface="Century Schoolbook" panose="02040604050505020304" pitchFamily="18" charset="0"/>
              </a:rPr>
              <a:t>This may be a particular problem for substance dualism – is a mind ‘attached’ to the body?</a:t>
            </a:r>
          </a:p>
          <a:p>
            <a:pPr lvl="1"/>
            <a:endParaRPr lang="en-US">
              <a:latin typeface="Century Schoolbook" panose="02040604050505020304" pitchFamily="18" charset="0"/>
            </a:endParaRPr>
          </a:p>
          <a:p>
            <a:pPr marL="0" indent="0">
              <a:buNone/>
            </a:pPr>
            <a:r>
              <a:rPr lang="en-US" u="sng">
                <a:latin typeface="Century Schoolbook" panose="02040604050505020304" pitchFamily="18" charset="0"/>
              </a:rPr>
              <a:t>Response 1: The Argument from Analogy 1</a:t>
            </a:r>
          </a:p>
          <a:p>
            <a:pPr lvl="0"/>
            <a:r>
              <a:rPr lang="en-GB">
                <a:latin typeface="Century Schoolbook" panose="02040604050505020304" pitchFamily="18" charset="0"/>
              </a:rPr>
              <a:t>I have a mind.</a:t>
            </a:r>
          </a:p>
          <a:p>
            <a:pPr lvl="0"/>
            <a:endParaRPr lang="en-GB">
              <a:latin typeface="Century Schoolbook" panose="02040604050505020304" pitchFamily="18" charset="0"/>
            </a:endParaRPr>
          </a:p>
          <a:p>
            <a:pPr lvl="0"/>
            <a:r>
              <a:rPr lang="en-GB">
                <a:latin typeface="Century Schoolbook" panose="02040604050505020304" pitchFamily="18" charset="0"/>
              </a:rPr>
              <a:t>I know from experience that my mental states cause my behaviour.</a:t>
            </a:r>
          </a:p>
          <a:p>
            <a:pPr lvl="0"/>
            <a:endParaRPr lang="en-GB">
              <a:latin typeface="Century Schoolbook" panose="02040604050505020304" pitchFamily="18" charset="0"/>
            </a:endParaRPr>
          </a:p>
          <a:p>
            <a:pPr lvl="0"/>
            <a:r>
              <a:rPr lang="en-GB">
                <a:latin typeface="Century Schoolbook" panose="02040604050505020304" pitchFamily="18" charset="0"/>
              </a:rPr>
              <a:t>Other people have bodies similar to mine and behave similarly to me in similar situations.</a:t>
            </a:r>
          </a:p>
          <a:p>
            <a:pPr lvl="0"/>
            <a:endParaRPr lang="en-GB">
              <a:latin typeface="Century Schoolbook" panose="02040604050505020304" pitchFamily="18" charset="0"/>
            </a:endParaRPr>
          </a:p>
          <a:p>
            <a:pPr lvl="0"/>
            <a:r>
              <a:rPr lang="en-GB">
                <a:latin typeface="Century Schoolbook" panose="02040604050505020304" pitchFamily="18" charset="0"/>
              </a:rPr>
              <a:t>Therefore, by analogy, their behaviour has the same type of cause as my behaviour, viz. mental states.</a:t>
            </a:r>
          </a:p>
          <a:p>
            <a:pPr lvl="0"/>
            <a:endParaRPr lang="en-GB">
              <a:latin typeface="Century Schoolbook" panose="02040604050505020304" pitchFamily="18" charset="0"/>
            </a:endParaRPr>
          </a:p>
          <a:p>
            <a:pPr lvl="0"/>
            <a:r>
              <a:rPr lang="en-GB">
                <a:latin typeface="Century Schoolbook" panose="02040604050505020304" pitchFamily="18" charset="0"/>
              </a:rPr>
              <a:t>Therefore, other people have minds.</a:t>
            </a:r>
          </a:p>
          <a:p>
            <a:pPr marL="0" indent="0">
              <a:buNone/>
            </a:pPr>
            <a:endParaRPr lang="en-US">
              <a:latin typeface="Century Schoolbook" panose="02040604050505020304" pitchFamily="18" charset="0"/>
            </a:endParaRPr>
          </a:p>
        </p:txBody>
      </p:sp>
      <p:sp>
        <p:nvSpPr>
          <p:cNvPr id="5" name="Rectangle 4">
            <a:extLst>
              <a:ext uri="{FF2B5EF4-FFF2-40B4-BE49-F238E27FC236}">
                <a16:creationId xmlns:a16="http://schemas.microsoft.com/office/drawing/2014/main" id="{F126315B-27B1-4500-916D-9347FA77F902}"/>
              </a:ext>
            </a:extLst>
          </p:cNvPr>
          <p:cNvSpPr/>
          <p:nvPr/>
        </p:nvSpPr>
        <p:spPr>
          <a:xfrm>
            <a:off x="2647950" y="2981325"/>
            <a:ext cx="9153525" cy="5715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rgbClr val="FF0000"/>
                </a:solidFill>
                <a:latin typeface="Century Schoolbook" panose="02040604050505020304" pitchFamily="18" charset="0"/>
              </a:rPr>
              <a:t>Objection: You cannot make an induction based on one case</a:t>
            </a:r>
          </a:p>
          <a:p>
            <a:pPr lvl="1"/>
            <a:r>
              <a:rPr lang="en-US">
                <a:solidFill>
                  <a:srgbClr val="FF0000"/>
                </a:solidFill>
                <a:latin typeface="Century Schoolbook" panose="02040604050505020304" pitchFamily="18" charset="0"/>
              </a:rPr>
              <a:t>Cp. This dog has three legs. Therefore, all dogs have three legs.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47725"/>
          </a:xfrm>
        </p:spPr>
        <p:txBody>
          <a:bodyPr>
            <a:normAutofit fontScale="90000"/>
          </a:bodyPr>
          <a:lstStyle/>
          <a:p>
            <a:pPr algn="ctr"/>
            <a:r>
              <a:rPr lang="en-US" u="sng">
                <a:latin typeface="Century Schoolbook" panose="02040604050505020304" pitchFamily="18" charset="0"/>
              </a:rPr>
              <a:t>The Problem of Other Minds for Property Dualism</a:t>
            </a:r>
          </a:p>
        </p:txBody>
      </p:sp>
      <p:sp>
        <p:nvSpPr>
          <p:cNvPr id="3" name="Content Placeholder 2"/>
          <p:cNvSpPr>
            <a:spLocks noGrp="1"/>
          </p:cNvSpPr>
          <p:nvPr>
            <p:ph idx="1"/>
          </p:nvPr>
        </p:nvSpPr>
        <p:spPr>
          <a:xfrm>
            <a:off x="166686" y="847725"/>
            <a:ext cx="11839575" cy="6089651"/>
          </a:xfrm>
        </p:spPr>
        <p:txBody>
          <a:bodyPr>
            <a:normAutofit fontScale="85000" lnSpcReduction="20000"/>
          </a:bodyPr>
          <a:lstStyle/>
          <a:p>
            <a:pPr marL="0" indent="0">
              <a:buNone/>
            </a:pPr>
            <a:r>
              <a:rPr lang="en-US" u="sng">
                <a:latin typeface="Century Schoolbook" panose="02040604050505020304" pitchFamily="18" charset="0"/>
              </a:rPr>
              <a:t>Response 2: The Argument from Analogy 2</a:t>
            </a:r>
          </a:p>
          <a:p>
            <a:pPr marL="0" indent="0">
              <a:buNone/>
            </a:pPr>
            <a:endParaRPr lang="en-US" u="sng">
              <a:latin typeface="Century Schoolbook" panose="02040604050505020304" pitchFamily="18" charset="0"/>
            </a:endParaRPr>
          </a:p>
          <a:p>
            <a:pPr lvl="0"/>
            <a:r>
              <a:rPr lang="en-GB">
                <a:latin typeface="Century Schoolbook" panose="02040604050505020304" pitchFamily="18" charset="0"/>
              </a:rPr>
              <a:t>This behaviour has a mental cause.</a:t>
            </a:r>
          </a:p>
          <a:p>
            <a:pPr lvl="0"/>
            <a:endParaRPr lang="en-GB">
              <a:latin typeface="Century Schoolbook" panose="02040604050505020304" pitchFamily="18" charset="0"/>
            </a:endParaRPr>
          </a:p>
          <a:p>
            <a:pPr lvl="0"/>
            <a:r>
              <a:rPr lang="en-GB">
                <a:latin typeface="Century Schoolbook" panose="02040604050505020304" pitchFamily="18" charset="0"/>
              </a:rPr>
              <a:t>Another behaviour has a mental cause.</a:t>
            </a:r>
          </a:p>
          <a:p>
            <a:pPr lvl="0"/>
            <a:endParaRPr lang="en-GB">
              <a:latin typeface="Century Schoolbook" panose="02040604050505020304" pitchFamily="18" charset="0"/>
            </a:endParaRPr>
          </a:p>
          <a:p>
            <a:pPr lvl="0"/>
            <a:r>
              <a:rPr lang="en-GB">
                <a:latin typeface="Century Schoolbook" panose="02040604050505020304" pitchFamily="18" charset="0"/>
              </a:rPr>
              <a:t>(Continue for more behaviours)</a:t>
            </a:r>
          </a:p>
          <a:p>
            <a:pPr lvl="0"/>
            <a:endParaRPr lang="en-GB">
              <a:latin typeface="Century Schoolbook" panose="02040604050505020304" pitchFamily="18" charset="0"/>
            </a:endParaRPr>
          </a:p>
          <a:p>
            <a:pPr lvl="0"/>
            <a:r>
              <a:rPr lang="en-GB">
                <a:latin typeface="Century Schoolbook" panose="02040604050505020304" pitchFamily="18" charset="0"/>
              </a:rPr>
              <a:t>Therefore, many behaviours have a mental cause (I know this from my own experience).</a:t>
            </a:r>
          </a:p>
          <a:p>
            <a:pPr lvl="0"/>
            <a:endParaRPr lang="en-GB">
              <a:latin typeface="Century Schoolbook" panose="02040604050505020304" pitchFamily="18" charset="0"/>
            </a:endParaRPr>
          </a:p>
          <a:p>
            <a:pPr lvl="0"/>
            <a:r>
              <a:rPr lang="en-GB">
                <a:latin typeface="Century Schoolbook" panose="02040604050505020304" pitchFamily="18" charset="0"/>
              </a:rPr>
              <a:t>Other people exhibit the same types of behaviour as cited above.</a:t>
            </a:r>
          </a:p>
          <a:p>
            <a:pPr lvl="0"/>
            <a:endParaRPr lang="en-GB">
              <a:latin typeface="Century Schoolbook" panose="02040604050505020304" pitchFamily="18" charset="0"/>
            </a:endParaRPr>
          </a:p>
          <a:p>
            <a:pPr lvl="0"/>
            <a:r>
              <a:rPr lang="en-GB">
                <a:latin typeface="Century Schoolbook" panose="02040604050505020304" pitchFamily="18" charset="0"/>
              </a:rPr>
              <a:t>Therefore, those behaviours also have mental causes.</a:t>
            </a:r>
          </a:p>
          <a:p>
            <a:pPr lvl="0"/>
            <a:endParaRPr lang="en-GB">
              <a:latin typeface="Century Schoolbook" panose="02040604050505020304" pitchFamily="18" charset="0"/>
            </a:endParaRPr>
          </a:p>
          <a:p>
            <a:r>
              <a:rPr lang="en-GB">
                <a:latin typeface="Century Schoolbook" panose="02040604050505020304" pitchFamily="18" charset="0"/>
              </a:rPr>
              <a:t>Therefore, other people have minds.</a:t>
            </a:r>
            <a:endParaRPr lang="en-US">
              <a:latin typeface="Century Schoolbook" panose="02040604050505020304" pitchFamily="18" charset="0"/>
            </a:endParaRPr>
          </a:p>
          <a:p>
            <a:pPr marL="0" indent="0">
              <a:buNone/>
            </a:pPr>
            <a:endParaRPr lang="en-US">
              <a:latin typeface="Century Schoolbook" panose="02040604050505020304" pitchFamily="18" charset="0"/>
            </a:endParaRPr>
          </a:p>
        </p:txBody>
      </p:sp>
      <p:sp>
        <p:nvSpPr>
          <p:cNvPr id="6" name="TextBox 5">
            <a:extLst>
              <a:ext uri="{FF2B5EF4-FFF2-40B4-BE49-F238E27FC236}">
                <a16:creationId xmlns:a16="http://schemas.microsoft.com/office/drawing/2014/main" id="{54ED35A7-2EE1-4786-8B31-E0CCED94CADB}"/>
              </a:ext>
            </a:extLst>
          </p:cNvPr>
          <p:cNvSpPr txBox="1"/>
          <p:nvPr/>
        </p:nvSpPr>
        <p:spPr>
          <a:xfrm>
            <a:off x="6086474" y="1271914"/>
            <a:ext cx="6072187" cy="2585323"/>
          </a:xfrm>
          <a:prstGeom prst="rect">
            <a:avLst/>
          </a:prstGeom>
          <a:noFill/>
          <a:ln>
            <a:solidFill>
              <a:schemeClr val="tx1"/>
            </a:solidFill>
          </a:ln>
        </p:spPr>
        <p:txBody>
          <a:bodyPr wrap="square">
            <a:spAutoFit/>
          </a:bodyPr>
          <a:lstStyle/>
          <a:p>
            <a:r>
              <a:rPr lang="en-US" u="sng">
                <a:solidFill>
                  <a:srgbClr val="FF0000"/>
                </a:solidFill>
                <a:latin typeface="Century Schoolbook" panose="02040604050505020304" pitchFamily="18" charset="0"/>
              </a:rPr>
              <a:t>Objection</a:t>
            </a:r>
          </a:p>
          <a:p>
            <a:pPr marL="285750" indent="-285750">
              <a:buFont typeface="Arial" panose="020B0604020202020204" pitchFamily="34" charset="0"/>
              <a:buChar char="•"/>
            </a:pPr>
            <a:r>
              <a:rPr lang="en-US">
                <a:solidFill>
                  <a:srgbClr val="FF0000"/>
                </a:solidFill>
                <a:latin typeface="Century Schoolbook" panose="02040604050505020304" pitchFamily="18" charset="0"/>
              </a:rPr>
              <a:t>While many </a:t>
            </a:r>
            <a:r>
              <a:rPr lang="en-US" err="1">
                <a:solidFill>
                  <a:srgbClr val="FF0000"/>
                </a:solidFill>
                <a:latin typeface="Century Schoolbook" panose="02040604050505020304" pitchFamily="18" charset="0"/>
              </a:rPr>
              <a:t>behaviours</a:t>
            </a:r>
            <a:r>
              <a:rPr lang="en-US">
                <a:solidFill>
                  <a:srgbClr val="FF0000"/>
                </a:solidFill>
                <a:latin typeface="Century Schoolbook" panose="02040604050505020304" pitchFamily="18" charset="0"/>
              </a:rPr>
              <a:t> I am aware of have a mental cause, not all of them do. So perhaps, the </a:t>
            </a:r>
            <a:r>
              <a:rPr lang="en-US" err="1">
                <a:solidFill>
                  <a:srgbClr val="FF0000"/>
                </a:solidFill>
                <a:latin typeface="Century Schoolbook" panose="02040604050505020304" pitchFamily="18" charset="0"/>
              </a:rPr>
              <a:t>behaviour</a:t>
            </a:r>
            <a:r>
              <a:rPr lang="en-US">
                <a:solidFill>
                  <a:srgbClr val="FF0000"/>
                </a:solidFill>
                <a:latin typeface="Century Schoolbook" panose="02040604050505020304" pitchFamily="18" charset="0"/>
              </a:rPr>
              <a:t> of other people does not</a:t>
            </a:r>
          </a:p>
          <a:p>
            <a:pPr marL="285750" indent="-285750">
              <a:buFont typeface="Arial" panose="020B0604020202020204" pitchFamily="34" charset="0"/>
              <a:buChar char="•"/>
            </a:pPr>
            <a:endParaRPr lang="en-US">
              <a:solidFill>
                <a:srgbClr val="FF0000"/>
              </a:solidFill>
              <a:latin typeface="Century Schoolbook" panose="02040604050505020304" pitchFamily="18" charset="0"/>
            </a:endParaRPr>
          </a:p>
          <a:p>
            <a:pPr marL="285750" indent="-285750">
              <a:buFont typeface="Arial" panose="020B0604020202020204" pitchFamily="34" charset="0"/>
              <a:buChar char="•"/>
            </a:pPr>
            <a:r>
              <a:rPr lang="en-US">
                <a:solidFill>
                  <a:srgbClr val="FF0000"/>
                </a:solidFill>
                <a:latin typeface="Century Schoolbook" panose="02040604050505020304" pitchFamily="18" charset="0"/>
              </a:rPr>
              <a:t>The argument assumes that similar effects (</a:t>
            </a:r>
            <a:r>
              <a:rPr lang="en-US" err="1">
                <a:solidFill>
                  <a:srgbClr val="FF0000"/>
                </a:solidFill>
                <a:latin typeface="Century Schoolbook" panose="02040604050505020304" pitchFamily="18" charset="0"/>
              </a:rPr>
              <a:t>behaviour</a:t>
            </a:r>
            <a:r>
              <a:rPr lang="en-US">
                <a:solidFill>
                  <a:srgbClr val="FF0000"/>
                </a:solidFill>
                <a:latin typeface="Century Schoolbook" panose="02040604050505020304" pitchFamily="18" charset="0"/>
              </a:rPr>
              <a:t>) have similar causes. But we know that this is not always true. Perhaps the </a:t>
            </a:r>
            <a:r>
              <a:rPr lang="en-US" err="1">
                <a:solidFill>
                  <a:srgbClr val="FF0000"/>
                </a:solidFill>
                <a:latin typeface="Century Schoolbook" panose="02040604050505020304" pitchFamily="18" charset="0"/>
              </a:rPr>
              <a:t>behaviour</a:t>
            </a:r>
            <a:r>
              <a:rPr lang="en-US">
                <a:solidFill>
                  <a:srgbClr val="FF0000"/>
                </a:solidFill>
                <a:latin typeface="Century Schoolbook" panose="02040604050505020304" pitchFamily="18" charset="0"/>
              </a:rPr>
              <a:t> of other people has a non-mental cause.</a:t>
            </a:r>
          </a:p>
        </p:txBody>
      </p:sp>
    </p:spTree>
    <p:extLst>
      <p:ext uri="{BB962C8B-B14F-4D97-AF65-F5344CB8AC3E}">
        <p14:creationId xmlns:p14="http://schemas.microsoft.com/office/powerpoint/2010/main" val="307364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47725"/>
          </a:xfrm>
        </p:spPr>
        <p:txBody>
          <a:bodyPr>
            <a:normAutofit fontScale="90000"/>
          </a:bodyPr>
          <a:lstStyle/>
          <a:p>
            <a:pPr algn="ctr"/>
            <a:r>
              <a:rPr lang="en-US" u="sng">
                <a:latin typeface="Century Schoolbook" panose="02040604050505020304" pitchFamily="18" charset="0"/>
              </a:rPr>
              <a:t>The Problem of Other Minds for Property Dualism</a:t>
            </a:r>
          </a:p>
        </p:txBody>
      </p:sp>
      <p:sp>
        <p:nvSpPr>
          <p:cNvPr id="3" name="Content Placeholder 2"/>
          <p:cNvSpPr>
            <a:spLocks noGrp="1"/>
          </p:cNvSpPr>
          <p:nvPr>
            <p:ph idx="1"/>
          </p:nvPr>
        </p:nvSpPr>
        <p:spPr>
          <a:xfrm>
            <a:off x="166686" y="847725"/>
            <a:ext cx="11839575" cy="6089651"/>
          </a:xfrm>
        </p:spPr>
        <p:txBody>
          <a:bodyPr>
            <a:normAutofit/>
          </a:bodyPr>
          <a:lstStyle/>
          <a:p>
            <a:pPr marL="0" indent="0">
              <a:buNone/>
            </a:pPr>
            <a:r>
              <a:rPr lang="en-US" u="sng">
                <a:latin typeface="Century Schoolbook" panose="02040604050505020304" pitchFamily="18" charset="0"/>
              </a:rPr>
              <a:t>Response 3: The Best Hypothesis</a:t>
            </a:r>
          </a:p>
          <a:p>
            <a:pPr marL="0" indent="0">
              <a:buNone/>
            </a:pPr>
            <a:endParaRPr lang="en-US" u="sng">
              <a:latin typeface="Century Schoolbook" panose="02040604050505020304" pitchFamily="18" charset="0"/>
            </a:endParaRPr>
          </a:p>
          <a:p>
            <a:r>
              <a:rPr lang="en-US">
                <a:latin typeface="Century Schoolbook" panose="02040604050505020304" pitchFamily="18" charset="0"/>
              </a:rPr>
              <a:t>Scientific reasoning often involves inference to the best explanation.</a:t>
            </a:r>
          </a:p>
          <a:p>
            <a:endParaRPr lang="en-US">
              <a:latin typeface="Century Schoolbook" panose="02040604050505020304" pitchFamily="18" charset="0"/>
            </a:endParaRPr>
          </a:p>
          <a:p>
            <a:r>
              <a:rPr lang="en-US">
                <a:latin typeface="Century Schoolbook" panose="02040604050505020304" pitchFamily="18" charset="0"/>
              </a:rPr>
              <a:t>Rather than appeal to first-person experience, or draw an analogy between my </a:t>
            </a:r>
            <a:r>
              <a:rPr lang="en-US" err="1">
                <a:latin typeface="Century Schoolbook" panose="02040604050505020304" pitchFamily="18" charset="0"/>
              </a:rPr>
              <a:t>behaviour</a:t>
            </a:r>
            <a:r>
              <a:rPr lang="en-US">
                <a:latin typeface="Century Schoolbook" panose="02040604050505020304" pitchFamily="18" charset="0"/>
              </a:rPr>
              <a:t> and that of others, ask ‘why do human beings behave as they do?’</a:t>
            </a:r>
          </a:p>
          <a:p>
            <a:endParaRPr lang="en-US">
              <a:latin typeface="Century Schoolbook" panose="02040604050505020304" pitchFamily="18" charset="0"/>
            </a:endParaRPr>
          </a:p>
          <a:p>
            <a:r>
              <a:rPr lang="en-US">
                <a:latin typeface="Century Schoolbook" panose="02040604050505020304" pitchFamily="18" charset="0"/>
              </a:rPr>
              <a:t>Answer: the best hypothesis is that they have minds</a:t>
            </a:r>
          </a:p>
          <a:p>
            <a:pPr lvl="1"/>
            <a:r>
              <a:rPr lang="en-US">
                <a:latin typeface="Century Schoolbook" panose="02040604050505020304" pitchFamily="18" charset="0"/>
              </a:rPr>
              <a:t>Mental states are ‘inner’ </a:t>
            </a:r>
            <a:r>
              <a:rPr lang="en-GB">
                <a:latin typeface="Century Schoolbook" panose="02040604050505020304" pitchFamily="18" charset="0"/>
              </a:rPr>
              <a:t>states of an organism that respond to the environment and cause behaviour.</a:t>
            </a:r>
            <a:endParaRPr lang="en-US">
              <a:latin typeface="Century Schoolbook" panose="02040604050505020304" pitchFamily="18" charset="0"/>
            </a:endParaRPr>
          </a:p>
          <a:p>
            <a:pPr marL="0" indent="0">
              <a:buNone/>
            </a:pPr>
            <a:endParaRPr lang="en-US">
              <a:latin typeface="Century Schoolbook" panose="02040604050505020304" pitchFamily="18" charset="0"/>
            </a:endParaRPr>
          </a:p>
        </p:txBody>
      </p:sp>
    </p:spTree>
    <p:extLst>
      <p:ext uri="{BB962C8B-B14F-4D97-AF65-F5344CB8AC3E}">
        <p14:creationId xmlns:p14="http://schemas.microsoft.com/office/powerpoint/2010/main" val="2040204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47725"/>
          </a:xfrm>
        </p:spPr>
        <p:txBody>
          <a:bodyPr>
            <a:normAutofit fontScale="90000"/>
          </a:bodyPr>
          <a:lstStyle/>
          <a:p>
            <a:pPr algn="ctr"/>
            <a:r>
              <a:rPr lang="en-US" u="sng">
                <a:latin typeface="Century Schoolbook" panose="02040604050505020304" pitchFamily="18" charset="0"/>
              </a:rPr>
              <a:t>The Problem of Other Minds for Property Dualism</a:t>
            </a:r>
          </a:p>
        </p:txBody>
      </p:sp>
      <p:sp>
        <p:nvSpPr>
          <p:cNvPr id="3" name="Content Placeholder 2"/>
          <p:cNvSpPr>
            <a:spLocks noGrp="1"/>
          </p:cNvSpPr>
          <p:nvPr>
            <p:ph idx="1"/>
          </p:nvPr>
        </p:nvSpPr>
        <p:spPr>
          <a:xfrm>
            <a:off x="166686" y="847725"/>
            <a:ext cx="11839575" cy="6089651"/>
          </a:xfrm>
        </p:spPr>
        <p:txBody>
          <a:bodyPr>
            <a:normAutofit fontScale="77500" lnSpcReduction="20000"/>
          </a:bodyPr>
          <a:lstStyle/>
          <a:p>
            <a:pPr marL="0" indent="0">
              <a:buNone/>
            </a:pPr>
            <a:r>
              <a:rPr lang="en-US" sz="3400" u="sng">
                <a:latin typeface="Century Schoolbook" panose="02040604050505020304" pitchFamily="18" charset="0"/>
              </a:rPr>
              <a:t>Response 4: Descartes</a:t>
            </a:r>
          </a:p>
          <a:p>
            <a:r>
              <a:rPr lang="en-GB" i="1">
                <a:latin typeface="Century Schoolbook" panose="02040604050505020304" pitchFamily="18" charset="0"/>
              </a:rPr>
              <a:t>Meditation </a:t>
            </a:r>
            <a:r>
              <a:rPr lang="en-GB">
                <a:latin typeface="Century Schoolbook" panose="02040604050505020304" pitchFamily="18" charset="0"/>
              </a:rPr>
              <a:t>II: </a:t>
            </a:r>
            <a:r>
              <a:rPr lang="en-GB" i="1">
                <a:latin typeface="Century Schoolbook" panose="02040604050505020304" pitchFamily="18" charset="0"/>
              </a:rPr>
              <a:t>‘if I look out of a window and see men crossing the square… I say that I see the men themselves… Yet do I see more than hats and coats which could conceal robots? I judge that they are men’ </a:t>
            </a:r>
          </a:p>
          <a:p>
            <a:endParaRPr lang="en-US">
              <a:latin typeface="Century Schoolbook" panose="02040604050505020304" pitchFamily="18" charset="0"/>
            </a:endParaRPr>
          </a:p>
          <a:p>
            <a:r>
              <a:rPr lang="en-US" err="1">
                <a:latin typeface="Century Schoolbook" panose="02040604050505020304" pitchFamily="18" charset="0"/>
              </a:rPr>
              <a:t>Avramides</a:t>
            </a:r>
            <a:r>
              <a:rPr lang="en-US">
                <a:latin typeface="Century Schoolbook" panose="02040604050505020304" pitchFamily="18" charset="0"/>
              </a:rPr>
              <a:t>: this is not an argument by analogy</a:t>
            </a:r>
          </a:p>
          <a:p>
            <a:pPr lvl="1"/>
            <a:r>
              <a:rPr lang="en-US">
                <a:latin typeface="Century Schoolbook" panose="02040604050505020304" pitchFamily="18" charset="0"/>
              </a:rPr>
              <a:t>The argument from analogy uses two separate judgments – others behave as I do, therefore they have a mind</a:t>
            </a:r>
          </a:p>
          <a:p>
            <a:pPr lvl="1"/>
            <a:r>
              <a:rPr lang="en-US">
                <a:latin typeface="Century Schoolbook" panose="02040604050505020304" pitchFamily="18" charset="0"/>
              </a:rPr>
              <a:t>But Descartes talks of just one judgment in observing another person</a:t>
            </a:r>
          </a:p>
          <a:p>
            <a:pPr lvl="1"/>
            <a:r>
              <a:rPr lang="en-US">
                <a:latin typeface="Century Schoolbook" panose="02040604050505020304" pitchFamily="18" charset="0"/>
              </a:rPr>
              <a:t>The argument from analogy starts from one’s own case – Descartes doesn’t mention that here</a:t>
            </a:r>
          </a:p>
          <a:p>
            <a:pPr lvl="1"/>
            <a:endParaRPr lang="en-US">
              <a:latin typeface="Century Schoolbook" panose="02040604050505020304" pitchFamily="18" charset="0"/>
            </a:endParaRPr>
          </a:p>
          <a:p>
            <a:r>
              <a:rPr lang="en-US">
                <a:latin typeface="Century Schoolbook" panose="02040604050505020304" pitchFamily="18" charset="0"/>
              </a:rPr>
              <a:t>Descartes thinks that animals are machines, without minds – so how do we know other people aren’t like animals?</a:t>
            </a:r>
          </a:p>
          <a:p>
            <a:pPr lvl="1"/>
            <a:r>
              <a:rPr lang="en-US">
                <a:latin typeface="Century Schoolbook" panose="02040604050505020304" pitchFamily="18" charset="0"/>
              </a:rPr>
              <a:t>Answer 1: People use language</a:t>
            </a:r>
          </a:p>
          <a:p>
            <a:pPr lvl="2"/>
            <a:r>
              <a:rPr lang="en-US">
                <a:latin typeface="Century Schoolbook" panose="02040604050505020304" pitchFamily="18" charset="0"/>
              </a:rPr>
              <a:t>A machine can’t answer questions meaningfully</a:t>
            </a:r>
          </a:p>
          <a:p>
            <a:pPr lvl="1"/>
            <a:endParaRPr lang="en-US">
              <a:latin typeface="Century Schoolbook" panose="02040604050505020304" pitchFamily="18" charset="0"/>
            </a:endParaRPr>
          </a:p>
          <a:p>
            <a:pPr lvl="1"/>
            <a:r>
              <a:rPr lang="en-US">
                <a:latin typeface="Century Schoolbook" panose="02040604050505020304" pitchFamily="18" charset="0"/>
              </a:rPr>
              <a:t>Answer 2: People display highly adaptable </a:t>
            </a:r>
            <a:r>
              <a:rPr lang="en-US" err="1">
                <a:latin typeface="Century Schoolbook" panose="02040604050505020304" pitchFamily="18" charset="0"/>
              </a:rPr>
              <a:t>behaviour</a:t>
            </a:r>
            <a:endParaRPr lang="en-US">
              <a:latin typeface="Century Schoolbook" panose="02040604050505020304" pitchFamily="18" charset="0"/>
            </a:endParaRPr>
          </a:p>
          <a:p>
            <a:pPr lvl="2"/>
            <a:r>
              <a:rPr lang="en-US">
                <a:latin typeface="Century Schoolbook" panose="02040604050505020304" pitchFamily="18" charset="0"/>
              </a:rPr>
              <a:t>Animals can be adaptable in some situations only</a:t>
            </a:r>
          </a:p>
          <a:p>
            <a:pPr lvl="1"/>
            <a:endParaRPr lang="en-US">
              <a:latin typeface="Century Schoolbook" panose="02040604050505020304" pitchFamily="18" charset="0"/>
            </a:endParaRPr>
          </a:p>
          <a:p>
            <a:r>
              <a:rPr lang="en-US">
                <a:latin typeface="Century Schoolbook" panose="02040604050505020304" pitchFamily="18" charset="0"/>
              </a:rPr>
              <a:t>We can directly observe people’s use of language and adaptable </a:t>
            </a:r>
            <a:r>
              <a:rPr lang="en-US" err="1">
                <a:latin typeface="Century Schoolbook" panose="02040604050505020304" pitchFamily="18" charset="0"/>
              </a:rPr>
              <a:t>behaviour</a:t>
            </a:r>
            <a:r>
              <a:rPr lang="en-US">
                <a:latin typeface="Century Schoolbook" panose="02040604050505020304" pitchFamily="18" charset="0"/>
              </a:rPr>
              <a:t>, so we know they have minds.</a:t>
            </a:r>
          </a:p>
          <a:p>
            <a:endParaRPr lang="en-US">
              <a:latin typeface="Century Schoolbook" panose="02040604050505020304" pitchFamily="18" charset="0"/>
            </a:endParaRPr>
          </a:p>
          <a:p>
            <a:pPr marL="0" indent="0">
              <a:buNone/>
            </a:pPr>
            <a:endParaRPr lang="en-US">
              <a:latin typeface="Century Schoolbook" panose="02040604050505020304" pitchFamily="18" charset="0"/>
            </a:endParaRPr>
          </a:p>
        </p:txBody>
      </p:sp>
    </p:spTree>
    <p:extLst>
      <p:ext uri="{BB962C8B-B14F-4D97-AF65-F5344CB8AC3E}">
        <p14:creationId xmlns:p14="http://schemas.microsoft.com/office/powerpoint/2010/main" val="1741340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A9F670-24AC-411B-9407-37E19B9B67DB}"/>
              </a:ext>
            </a:extLst>
          </p:cNvPr>
          <p:cNvPicPr/>
          <p:nvPr/>
        </p:nvPicPr>
        <p:blipFill rotWithShape="1">
          <a:blip r:embed="rId2"/>
          <a:srcRect t="74030"/>
          <a:stretch/>
        </p:blipFill>
        <p:spPr>
          <a:xfrm>
            <a:off x="2449830" y="389255"/>
            <a:ext cx="6409690" cy="1460500"/>
          </a:xfrm>
          <a:prstGeom prst="rect">
            <a:avLst/>
          </a:prstGeom>
        </p:spPr>
      </p:pic>
      <p:pic>
        <p:nvPicPr>
          <p:cNvPr id="5" name="Picture 4">
            <a:extLst>
              <a:ext uri="{FF2B5EF4-FFF2-40B4-BE49-F238E27FC236}">
                <a16:creationId xmlns:a16="http://schemas.microsoft.com/office/drawing/2014/main" id="{F8B25848-FB87-49AD-8C35-65E11F17886A}"/>
              </a:ext>
            </a:extLst>
          </p:cNvPr>
          <p:cNvPicPr/>
          <p:nvPr/>
        </p:nvPicPr>
        <p:blipFill>
          <a:blip r:embed="rId3"/>
          <a:stretch>
            <a:fillRect/>
          </a:stretch>
        </p:blipFill>
        <p:spPr>
          <a:xfrm>
            <a:off x="2449830" y="1984692"/>
            <a:ext cx="6440170" cy="4508183"/>
          </a:xfrm>
          <a:prstGeom prst="rect">
            <a:avLst/>
          </a:prstGeom>
        </p:spPr>
      </p:pic>
    </p:spTree>
    <p:extLst>
      <p:ext uri="{BB962C8B-B14F-4D97-AF65-F5344CB8AC3E}">
        <p14:creationId xmlns:p14="http://schemas.microsoft.com/office/powerpoint/2010/main" val="5126974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1D6C6-FB4A-4512-B43B-FC0D166D1803}"/>
              </a:ext>
            </a:extLst>
          </p:cNvPr>
          <p:cNvSpPr>
            <a:spLocks noGrp="1"/>
          </p:cNvSpPr>
          <p:nvPr>
            <p:ph type="title"/>
          </p:nvPr>
        </p:nvSpPr>
        <p:spPr>
          <a:xfrm>
            <a:off x="0" y="0"/>
            <a:ext cx="12192000" cy="790575"/>
          </a:xfrm>
        </p:spPr>
        <p:txBody>
          <a:bodyPr/>
          <a:lstStyle/>
          <a:p>
            <a:pPr algn="ctr"/>
            <a:r>
              <a:rPr lang="en-US" u="sng">
                <a:latin typeface="Century Schoolbook" panose="02040604050505020304" pitchFamily="18" charset="0"/>
              </a:rPr>
              <a:t>Objections to Property Dualism</a:t>
            </a:r>
            <a:endParaRPr lang="en-GB" u="sng">
              <a:latin typeface="Century Schoolbook" panose="02040604050505020304" pitchFamily="18" charset="0"/>
            </a:endParaRPr>
          </a:p>
        </p:txBody>
      </p:sp>
      <p:sp>
        <p:nvSpPr>
          <p:cNvPr id="3" name="Content Placeholder 2">
            <a:extLst>
              <a:ext uri="{FF2B5EF4-FFF2-40B4-BE49-F238E27FC236}">
                <a16:creationId xmlns:a16="http://schemas.microsoft.com/office/drawing/2014/main" id="{CDE2BA2F-0A3E-4DD3-AD94-1C83ED55B7FB}"/>
              </a:ext>
            </a:extLst>
          </p:cNvPr>
          <p:cNvSpPr>
            <a:spLocks noGrp="1"/>
          </p:cNvSpPr>
          <p:nvPr>
            <p:ph idx="1"/>
          </p:nvPr>
        </p:nvSpPr>
        <p:spPr>
          <a:xfrm>
            <a:off x="438150" y="1035050"/>
            <a:ext cx="11315700" cy="5822950"/>
          </a:xfrm>
        </p:spPr>
        <p:txBody>
          <a:bodyPr>
            <a:normAutofit fontScale="85000" lnSpcReduction="20000"/>
          </a:bodyPr>
          <a:lstStyle/>
          <a:p>
            <a:pPr marL="0" indent="0">
              <a:buNone/>
            </a:pPr>
            <a:r>
              <a:rPr lang="en-US" u="sng">
                <a:latin typeface="Century Schoolbook" panose="02040604050505020304" pitchFamily="18" charset="0"/>
              </a:rPr>
              <a:t>Objection 1: Mental Causation</a:t>
            </a:r>
          </a:p>
          <a:p>
            <a:r>
              <a:rPr lang="en-US" sz="2600">
                <a:latin typeface="Century Schoolbook" panose="02040604050505020304" pitchFamily="18" charset="0"/>
              </a:rPr>
              <a:t>Do mental properties have ‘causal powers’?</a:t>
            </a:r>
          </a:p>
          <a:p>
            <a:pPr lvl="1"/>
            <a:r>
              <a:rPr lang="en-US" sz="2200" b="1" u="sng">
                <a:latin typeface="Century Schoolbook" panose="02040604050505020304" pitchFamily="18" charset="0"/>
              </a:rPr>
              <a:t>Reply:</a:t>
            </a:r>
            <a:r>
              <a:rPr lang="en-US" sz="2200">
                <a:latin typeface="Century Schoolbook" panose="02040604050505020304" pitchFamily="18" charset="0"/>
              </a:rPr>
              <a:t> Property dualism doesn’t face the problem that substance dualism does, because mental properties are properties of physical substance</a:t>
            </a:r>
          </a:p>
          <a:p>
            <a:endParaRPr lang="en-US" sz="2600">
              <a:latin typeface="Century Schoolbook" panose="02040604050505020304" pitchFamily="18" charset="0"/>
            </a:endParaRPr>
          </a:p>
          <a:p>
            <a:r>
              <a:rPr lang="en-US" sz="2600">
                <a:latin typeface="Century Schoolbook" panose="02040604050505020304" pitchFamily="18" charset="0"/>
              </a:rPr>
              <a:t>But </a:t>
            </a:r>
            <a:r>
              <a:rPr lang="en-US" sz="2600" i="1">
                <a:latin typeface="Century Schoolbook" panose="02040604050505020304" pitchFamily="18" charset="0"/>
              </a:rPr>
              <a:t>how</a:t>
            </a:r>
            <a:r>
              <a:rPr lang="en-US" sz="2600">
                <a:latin typeface="Century Schoolbook" panose="02040604050505020304" pitchFamily="18" charset="0"/>
              </a:rPr>
              <a:t> do mental properties cause physical effects?</a:t>
            </a:r>
          </a:p>
          <a:p>
            <a:pPr lvl="1"/>
            <a:r>
              <a:rPr lang="en-US" sz="2200" b="1" u="sng">
                <a:latin typeface="Century Schoolbook" panose="02040604050505020304" pitchFamily="18" charset="0"/>
              </a:rPr>
              <a:t>Reply:</a:t>
            </a:r>
            <a:r>
              <a:rPr lang="en-US" sz="2200">
                <a:latin typeface="Century Schoolbook" panose="02040604050505020304" pitchFamily="18" charset="0"/>
              </a:rPr>
              <a:t> This is no objection: any </a:t>
            </a:r>
            <a:r>
              <a:rPr lang="en-US" sz="2200" i="1">
                <a:latin typeface="Century Schoolbook" panose="02040604050505020304" pitchFamily="18" charset="0"/>
              </a:rPr>
              <a:t>fundamental</a:t>
            </a:r>
            <a:r>
              <a:rPr lang="en-US" sz="2200">
                <a:latin typeface="Century Schoolbook" panose="02040604050505020304" pitchFamily="18" charset="0"/>
              </a:rPr>
              <a:t> causal relationship can’t be further explained</a:t>
            </a:r>
          </a:p>
          <a:p>
            <a:pPr lvl="1"/>
            <a:endParaRPr lang="en-GB"/>
          </a:p>
          <a:p>
            <a:pPr marL="0" indent="0">
              <a:buNone/>
            </a:pPr>
            <a:r>
              <a:rPr lang="en-US" u="sng">
                <a:latin typeface="Century Schoolbook" panose="02040604050505020304" pitchFamily="18" charset="0"/>
              </a:rPr>
              <a:t>Objection 2: Natural Selection</a:t>
            </a:r>
          </a:p>
          <a:p>
            <a:r>
              <a:rPr lang="en-US">
                <a:latin typeface="Century Schoolbook" panose="02040604050505020304" pitchFamily="18" charset="0"/>
              </a:rPr>
              <a:t>How and why would epiphenomenal properties evolve?</a:t>
            </a:r>
          </a:p>
          <a:p>
            <a:pPr lvl="1"/>
            <a:r>
              <a:rPr lang="en-US">
                <a:latin typeface="Century Schoolbook" panose="02040604050505020304" pitchFamily="18" charset="0"/>
              </a:rPr>
              <a:t>The traits that evolve are ones that causally contribute to survival and reproduction</a:t>
            </a:r>
          </a:p>
          <a:p>
            <a:pPr marL="457200" lvl="1" indent="0">
              <a:buNone/>
            </a:pPr>
            <a:endParaRPr lang="en-US">
              <a:latin typeface="Century Schoolbook" panose="02040604050505020304" pitchFamily="18" charset="0"/>
            </a:endParaRPr>
          </a:p>
          <a:p>
            <a:r>
              <a:rPr lang="en-US" b="1" u="sng">
                <a:latin typeface="Century Schoolbook" panose="02040604050505020304" pitchFamily="18" charset="0"/>
              </a:rPr>
              <a:t>Reply:</a:t>
            </a:r>
            <a:r>
              <a:rPr lang="en-US" b="1">
                <a:latin typeface="Century Schoolbook" panose="02040604050505020304" pitchFamily="18" charset="0"/>
              </a:rPr>
              <a:t> </a:t>
            </a:r>
            <a:r>
              <a:rPr lang="en-US">
                <a:latin typeface="Century Schoolbook" panose="02040604050505020304" pitchFamily="18" charset="0"/>
              </a:rPr>
              <a:t>epiphenomenal mental properties are by-products of traits (brain processes) that make a difference to survival</a:t>
            </a:r>
          </a:p>
          <a:p>
            <a:pPr lvl="1"/>
            <a:r>
              <a:rPr lang="en-US">
                <a:latin typeface="Century Schoolbook" panose="02040604050505020304" pitchFamily="18" charset="0"/>
              </a:rPr>
              <a:t>Not all properties are selected for, e.g. a polar bear needs a warm coat, and this turns out to be heavy, but the heaviness doesn’t contribute to survival</a:t>
            </a:r>
          </a:p>
          <a:p>
            <a:pPr lvl="1"/>
            <a:r>
              <a:rPr lang="en-US">
                <a:latin typeface="Century Schoolbook" panose="02040604050505020304" pitchFamily="18" charset="0"/>
              </a:rPr>
              <a:t>It’s just a fundamental law of nature that some brain processes are correlated with consciousness</a:t>
            </a:r>
          </a:p>
          <a:p>
            <a:pPr marL="0" indent="0">
              <a:buNone/>
            </a:pPr>
            <a:endParaRPr lang="en-GB"/>
          </a:p>
        </p:txBody>
      </p:sp>
    </p:spTree>
    <p:extLst>
      <p:ext uri="{BB962C8B-B14F-4D97-AF65-F5344CB8AC3E}">
        <p14:creationId xmlns:p14="http://schemas.microsoft.com/office/powerpoint/2010/main" val="35304976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1D6C6-FB4A-4512-B43B-FC0D166D1803}"/>
              </a:ext>
            </a:extLst>
          </p:cNvPr>
          <p:cNvSpPr>
            <a:spLocks noGrp="1"/>
          </p:cNvSpPr>
          <p:nvPr>
            <p:ph type="title"/>
          </p:nvPr>
        </p:nvSpPr>
        <p:spPr>
          <a:xfrm>
            <a:off x="0" y="0"/>
            <a:ext cx="12192000" cy="790575"/>
          </a:xfrm>
        </p:spPr>
        <p:txBody>
          <a:bodyPr/>
          <a:lstStyle/>
          <a:p>
            <a:pPr algn="ctr"/>
            <a:r>
              <a:rPr lang="en-US" u="sng">
                <a:latin typeface="Century Schoolbook" panose="02040604050505020304" pitchFamily="18" charset="0"/>
              </a:rPr>
              <a:t>Objections to Property Dualism</a:t>
            </a:r>
            <a:endParaRPr lang="en-GB" u="sng">
              <a:latin typeface="Century Schoolbook" panose="02040604050505020304" pitchFamily="18" charset="0"/>
            </a:endParaRPr>
          </a:p>
        </p:txBody>
      </p:sp>
      <p:sp>
        <p:nvSpPr>
          <p:cNvPr id="3" name="Content Placeholder 2">
            <a:extLst>
              <a:ext uri="{FF2B5EF4-FFF2-40B4-BE49-F238E27FC236}">
                <a16:creationId xmlns:a16="http://schemas.microsoft.com/office/drawing/2014/main" id="{CDE2BA2F-0A3E-4DD3-AD94-1C83ED55B7FB}"/>
              </a:ext>
            </a:extLst>
          </p:cNvPr>
          <p:cNvSpPr>
            <a:spLocks noGrp="1"/>
          </p:cNvSpPr>
          <p:nvPr>
            <p:ph idx="1"/>
          </p:nvPr>
        </p:nvSpPr>
        <p:spPr>
          <a:xfrm>
            <a:off x="438150" y="790575"/>
            <a:ext cx="11315700" cy="6172199"/>
          </a:xfrm>
        </p:spPr>
        <p:txBody>
          <a:bodyPr>
            <a:normAutofit fontScale="77500" lnSpcReduction="20000"/>
          </a:bodyPr>
          <a:lstStyle/>
          <a:p>
            <a:pPr marL="0" indent="0">
              <a:buNone/>
            </a:pPr>
            <a:r>
              <a:rPr lang="en-US" sz="3100" u="sng">
                <a:latin typeface="Century Schoolbook" panose="02040604050505020304" pitchFamily="18" charset="0"/>
              </a:rPr>
              <a:t>Objection 3: Introspection</a:t>
            </a:r>
          </a:p>
          <a:p>
            <a:pPr eaLnBrk="0" hangingPunct="0"/>
            <a:r>
              <a:rPr lang="en-GB" sz="2800">
                <a:effectLst/>
                <a:latin typeface="Century Schoolbook" panose="02040604050505020304" pitchFamily="18" charset="0"/>
                <a:ea typeface="Times New Roman" panose="02020603050405020304" pitchFamily="18" charset="0"/>
                <a:cs typeface="Times New Roman" panose="02020603050405020304" pitchFamily="18" charset="0"/>
              </a:rPr>
              <a:t>How do I know that I am in pain when I am? </a:t>
            </a:r>
          </a:p>
          <a:p>
            <a:pPr eaLnBrk="0" hangingPunct="0"/>
            <a:endParaRPr lang="en-GB" sz="2800">
              <a:effectLst/>
              <a:latin typeface="Century Schoolbook" panose="02040604050505020304" pitchFamily="18" charset="0"/>
              <a:ea typeface="Times New Roman" panose="02020603050405020304" pitchFamily="18" charset="0"/>
              <a:cs typeface="Times New Roman" panose="02020603050405020304" pitchFamily="18" charset="0"/>
            </a:endParaRPr>
          </a:p>
          <a:p>
            <a:pPr eaLnBrk="0" hangingPunct="0"/>
            <a:r>
              <a:rPr lang="en-GB">
                <a:latin typeface="Century Schoolbook" panose="02040604050505020304" pitchFamily="18" charset="0"/>
                <a:ea typeface="Times New Roman" panose="02020603050405020304" pitchFamily="18" charset="0"/>
                <a:cs typeface="Times New Roman" panose="02020603050405020304" pitchFamily="18" charset="0"/>
              </a:rPr>
              <a:t>I</a:t>
            </a:r>
            <a:r>
              <a:rPr lang="en-GB" sz="2800">
                <a:effectLst/>
                <a:latin typeface="Century Schoolbook" panose="02040604050505020304" pitchFamily="18" charset="0"/>
                <a:ea typeface="Times New Roman" panose="02020603050405020304" pitchFamily="18" charset="0"/>
                <a:cs typeface="Times New Roman" panose="02020603050405020304" pitchFamily="18" charset="0"/>
              </a:rPr>
              <a:t>f epiphenomenalism is true, pain doesn’t cause anything, even my belief that I am in pain. </a:t>
            </a:r>
          </a:p>
          <a:p>
            <a:pPr eaLnBrk="0" hangingPunct="0"/>
            <a:endParaRPr lang="en-GB" sz="2800">
              <a:effectLst/>
              <a:latin typeface="Century Schoolbook" panose="02040604050505020304" pitchFamily="18" charset="0"/>
              <a:ea typeface="Times New Roman" panose="02020603050405020304" pitchFamily="18" charset="0"/>
              <a:cs typeface="Times New Roman" panose="02020603050405020304" pitchFamily="18" charset="0"/>
            </a:endParaRPr>
          </a:p>
          <a:p>
            <a:pPr eaLnBrk="0" hangingPunct="0"/>
            <a:r>
              <a:rPr lang="en-GB" sz="2800">
                <a:effectLst/>
                <a:latin typeface="Century Schoolbook" panose="02040604050505020304" pitchFamily="18" charset="0"/>
                <a:ea typeface="Times New Roman" panose="02020603050405020304" pitchFamily="18" charset="0"/>
                <a:cs typeface="Times New Roman" panose="02020603050405020304" pitchFamily="18" charset="0"/>
              </a:rPr>
              <a:t>Therefore, whatever causes me to belief that I am in pain could cause me to have this belief even when I am not in pain.</a:t>
            </a:r>
          </a:p>
          <a:p>
            <a:pPr eaLnBrk="0" hangingPunct="0"/>
            <a:endParaRPr lang="en-GB" sz="2800">
              <a:effectLst/>
              <a:latin typeface="Century Schoolbook" panose="02040604050505020304" pitchFamily="18" charset="0"/>
              <a:ea typeface="Times New Roman" panose="02020603050405020304" pitchFamily="18" charset="0"/>
              <a:cs typeface="Times New Roman" panose="02020603050405020304" pitchFamily="18" charset="0"/>
            </a:endParaRPr>
          </a:p>
          <a:p>
            <a:pPr eaLnBrk="0" hangingPunct="0"/>
            <a:r>
              <a:rPr lang="en-GB" sz="2800">
                <a:latin typeface="Century Schoolbook" panose="02040604050505020304" pitchFamily="18" charset="0"/>
                <a:ea typeface="Times New Roman" panose="02020603050405020304" pitchFamily="18" charset="0"/>
                <a:cs typeface="Times New Roman" panose="02020603050405020304" pitchFamily="18" charset="0"/>
              </a:rPr>
              <a:t>Therefore,</a:t>
            </a:r>
            <a:r>
              <a:rPr lang="en-GB" sz="2800">
                <a:effectLst/>
                <a:latin typeface="Century Schoolbook" panose="02040604050505020304" pitchFamily="18" charset="0"/>
                <a:ea typeface="Times New Roman" panose="02020603050405020304" pitchFamily="18" charset="0"/>
                <a:cs typeface="Times New Roman" panose="02020603050405020304" pitchFamily="18" charset="0"/>
              </a:rPr>
              <a:t> my beliefs about my mind, therefore, are unjustified and unreliable. So I can’t know my own mind.</a:t>
            </a:r>
          </a:p>
          <a:p>
            <a:pPr marL="0" indent="0">
              <a:buNone/>
            </a:pPr>
            <a:endParaRPr lang="en-US" u="sng">
              <a:latin typeface="Century Schoolbook" panose="02040604050505020304" pitchFamily="18" charset="0"/>
            </a:endParaRPr>
          </a:p>
          <a:p>
            <a:pPr marL="0" indent="0">
              <a:buNone/>
            </a:pPr>
            <a:r>
              <a:rPr lang="en-US" u="sng">
                <a:latin typeface="Century Schoolbook" panose="02040604050505020304" pitchFamily="18" charset="0"/>
              </a:rPr>
              <a:t>Reply:</a:t>
            </a:r>
            <a:r>
              <a:rPr lang="en-US">
                <a:latin typeface="Century Schoolbook" panose="02040604050505020304" pitchFamily="18" charset="0"/>
              </a:rPr>
              <a:t> Knowledge doesn’t require direct causation</a:t>
            </a:r>
          </a:p>
          <a:p>
            <a:r>
              <a:rPr lang="en-US">
                <a:latin typeface="Century Schoolbook" panose="02040604050505020304" pitchFamily="18" charset="0"/>
              </a:rPr>
              <a:t>Suppose the brain state that causes pain also causes the belief that I am in pain</a:t>
            </a:r>
          </a:p>
          <a:p>
            <a:pPr lvl="1"/>
            <a:endParaRPr lang="en-US">
              <a:latin typeface="Century Schoolbook" panose="02040604050505020304" pitchFamily="18" charset="0"/>
            </a:endParaRPr>
          </a:p>
          <a:p>
            <a:r>
              <a:rPr lang="en-US">
                <a:latin typeface="Century Schoolbook" panose="02040604050505020304" pitchFamily="18" charset="0"/>
              </a:rPr>
              <a:t>Then I wouldn’t (normally) have the belief without the pain – so my belief is reliable</a:t>
            </a:r>
          </a:p>
          <a:p>
            <a:pPr lvl="1"/>
            <a:endParaRPr lang="en-US">
              <a:latin typeface="Century Schoolbook" panose="02040604050505020304" pitchFamily="18" charset="0"/>
            </a:endParaRPr>
          </a:p>
          <a:p>
            <a:r>
              <a:rPr lang="en-US">
                <a:latin typeface="Century Schoolbook" panose="02040604050505020304" pitchFamily="18" charset="0"/>
              </a:rPr>
              <a:t>So I know when I’m in pain</a:t>
            </a:r>
          </a:p>
          <a:p>
            <a:pPr marL="0" indent="0">
              <a:buNone/>
            </a:pPr>
            <a:endParaRPr lang="en-US" u="sng">
              <a:latin typeface="Century Schoolbook" panose="02040604050505020304" pitchFamily="18" charset="0"/>
            </a:endParaRPr>
          </a:p>
          <a:p>
            <a:pPr marL="0" indent="0">
              <a:buNone/>
            </a:pPr>
            <a:endParaRPr lang="en-US">
              <a:latin typeface="Century Schoolbook" panose="02040604050505020304" pitchFamily="18" charset="0"/>
            </a:endParaRPr>
          </a:p>
          <a:p>
            <a:pPr marL="0" indent="0">
              <a:buNone/>
            </a:pPr>
            <a:endParaRPr lang="en-GB"/>
          </a:p>
        </p:txBody>
      </p:sp>
    </p:spTree>
    <p:extLst>
      <p:ext uri="{BB962C8B-B14F-4D97-AF65-F5344CB8AC3E}">
        <p14:creationId xmlns:p14="http://schemas.microsoft.com/office/powerpoint/2010/main" val="20083988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1D6C6-FB4A-4512-B43B-FC0D166D1803}"/>
              </a:ext>
            </a:extLst>
          </p:cNvPr>
          <p:cNvSpPr>
            <a:spLocks noGrp="1"/>
          </p:cNvSpPr>
          <p:nvPr>
            <p:ph type="title"/>
          </p:nvPr>
        </p:nvSpPr>
        <p:spPr>
          <a:xfrm>
            <a:off x="0" y="0"/>
            <a:ext cx="12192000" cy="790575"/>
          </a:xfrm>
        </p:spPr>
        <p:txBody>
          <a:bodyPr/>
          <a:lstStyle/>
          <a:p>
            <a:pPr algn="ctr"/>
            <a:r>
              <a:rPr lang="en-US" u="sng">
                <a:latin typeface="Century Schoolbook" panose="02040604050505020304" pitchFamily="18" charset="0"/>
              </a:rPr>
              <a:t>Objections to Property Dualism</a:t>
            </a:r>
            <a:endParaRPr lang="en-GB" u="sng">
              <a:latin typeface="Century Schoolbook" panose="02040604050505020304" pitchFamily="18" charset="0"/>
            </a:endParaRPr>
          </a:p>
        </p:txBody>
      </p:sp>
      <p:sp>
        <p:nvSpPr>
          <p:cNvPr id="3" name="Content Placeholder 2">
            <a:extLst>
              <a:ext uri="{FF2B5EF4-FFF2-40B4-BE49-F238E27FC236}">
                <a16:creationId xmlns:a16="http://schemas.microsoft.com/office/drawing/2014/main" id="{CDE2BA2F-0A3E-4DD3-AD94-1C83ED55B7FB}"/>
              </a:ext>
            </a:extLst>
          </p:cNvPr>
          <p:cNvSpPr>
            <a:spLocks noGrp="1"/>
          </p:cNvSpPr>
          <p:nvPr>
            <p:ph idx="1"/>
          </p:nvPr>
        </p:nvSpPr>
        <p:spPr>
          <a:xfrm>
            <a:off x="438150" y="790575"/>
            <a:ext cx="11315700" cy="6172199"/>
          </a:xfrm>
        </p:spPr>
        <p:txBody>
          <a:bodyPr>
            <a:normAutofit/>
          </a:bodyPr>
          <a:lstStyle/>
          <a:p>
            <a:pPr marL="0" indent="0">
              <a:buNone/>
            </a:pPr>
            <a:r>
              <a:rPr lang="en-US" sz="3100" u="sng">
                <a:latin typeface="Century Schoolbook" panose="02040604050505020304" pitchFamily="18" charset="0"/>
              </a:rPr>
              <a:t>Objection 4: Category Mistake</a:t>
            </a:r>
          </a:p>
          <a:p>
            <a:r>
              <a:rPr lang="en-US" sz="2600">
                <a:latin typeface="Century Schoolbook" panose="02040604050505020304" pitchFamily="18" charset="0"/>
              </a:rPr>
              <a:t>Category mistake: To treat a concept as belonging to a different logical category from the one it actually belongs to</a:t>
            </a:r>
          </a:p>
          <a:p>
            <a:pPr lvl="1"/>
            <a:r>
              <a:rPr lang="en-US" sz="2200">
                <a:latin typeface="Century Schoolbook" panose="02040604050505020304" pitchFamily="18" charset="0"/>
              </a:rPr>
              <a:t>E.g. Oxford University; team spirit</a:t>
            </a:r>
          </a:p>
          <a:p>
            <a:pPr lvl="1"/>
            <a:endParaRPr lang="en-US" sz="2200">
              <a:latin typeface="Century Schoolbook" panose="02040604050505020304" pitchFamily="18" charset="0"/>
            </a:endParaRPr>
          </a:p>
          <a:p>
            <a:r>
              <a:rPr lang="en-US" sz="2600">
                <a:latin typeface="Century Schoolbook" panose="02040604050505020304" pitchFamily="18" charset="0"/>
              </a:rPr>
              <a:t>Ryle: Substance dualism wrongly thinks that the mind is another ‘thing’</a:t>
            </a:r>
          </a:p>
          <a:p>
            <a:pPr lvl="1"/>
            <a:r>
              <a:rPr lang="en-GB" sz="2000">
                <a:latin typeface="Century Schoolbook" panose="02040604050505020304" pitchFamily="18" charset="0"/>
              </a:rPr>
              <a:t>It is not a distinct, complex, organised unit, subject to distinct relations of cause and effect (to lose your mind and lose your keys is not to lose two things!)</a:t>
            </a:r>
          </a:p>
          <a:p>
            <a:pPr lvl="1"/>
            <a:r>
              <a:rPr lang="en-US" sz="2200">
                <a:latin typeface="Century Schoolbook" panose="02040604050505020304" pitchFamily="18" charset="0"/>
              </a:rPr>
              <a:t>Mental concepts (of ‘states’ and ‘processes’) do not operate like physical concepts</a:t>
            </a:r>
          </a:p>
          <a:p>
            <a:pPr lvl="1"/>
            <a:endParaRPr lang="en-US" sz="2200">
              <a:latin typeface="Century Schoolbook" panose="02040604050505020304" pitchFamily="18" charset="0"/>
            </a:endParaRPr>
          </a:p>
          <a:p>
            <a:r>
              <a:rPr lang="en-US" sz="2600">
                <a:latin typeface="Century Schoolbook" panose="02040604050505020304" pitchFamily="18" charset="0"/>
              </a:rPr>
              <a:t>The ‘para-mechanical hypothesis’: </a:t>
            </a:r>
          </a:p>
          <a:p>
            <a:pPr lvl="1"/>
            <a:r>
              <a:rPr lang="en-US" sz="2200">
                <a:latin typeface="Century Schoolbook" panose="02040604050505020304" pitchFamily="18" charset="0"/>
              </a:rPr>
              <a:t>since physical processes can be explained in mechanical terms, mental concepts must refer to non-spatial, non-mechanical processes</a:t>
            </a:r>
          </a:p>
          <a:p>
            <a:pPr lvl="1"/>
            <a:r>
              <a:rPr lang="en-US" sz="2200">
                <a:latin typeface="Century Schoolbook" panose="02040604050505020304" pitchFamily="18" charset="0"/>
              </a:rPr>
              <a:t>This is a category mistake</a:t>
            </a:r>
          </a:p>
          <a:p>
            <a:pPr marL="0" indent="0">
              <a:buNone/>
            </a:pPr>
            <a:endParaRPr lang="en-US">
              <a:latin typeface="Century Schoolbook" panose="02040604050505020304" pitchFamily="18" charset="0"/>
            </a:endParaRPr>
          </a:p>
          <a:p>
            <a:pPr marL="0" indent="0">
              <a:buNone/>
            </a:pPr>
            <a:endParaRPr lang="en-US" u="sng">
              <a:latin typeface="Century Schoolbook" panose="02040604050505020304" pitchFamily="18" charset="0"/>
            </a:endParaRPr>
          </a:p>
          <a:p>
            <a:pPr marL="0" indent="0">
              <a:buNone/>
            </a:pPr>
            <a:endParaRPr lang="en-US">
              <a:latin typeface="Century Schoolbook" panose="02040604050505020304" pitchFamily="18" charset="0"/>
            </a:endParaRPr>
          </a:p>
          <a:p>
            <a:pPr marL="0" indent="0">
              <a:buNone/>
            </a:pPr>
            <a:endParaRPr lang="en-GB"/>
          </a:p>
        </p:txBody>
      </p:sp>
    </p:spTree>
    <p:extLst>
      <p:ext uri="{BB962C8B-B14F-4D97-AF65-F5344CB8AC3E}">
        <p14:creationId xmlns:p14="http://schemas.microsoft.com/office/powerpoint/2010/main" val="16947277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1D6C6-FB4A-4512-B43B-FC0D166D1803}"/>
              </a:ext>
            </a:extLst>
          </p:cNvPr>
          <p:cNvSpPr>
            <a:spLocks noGrp="1"/>
          </p:cNvSpPr>
          <p:nvPr>
            <p:ph type="title"/>
          </p:nvPr>
        </p:nvSpPr>
        <p:spPr>
          <a:xfrm>
            <a:off x="0" y="0"/>
            <a:ext cx="12192000" cy="790575"/>
          </a:xfrm>
        </p:spPr>
        <p:txBody>
          <a:bodyPr/>
          <a:lstStyle/>
          <a:p>
            <a:pPr algn="ctr"/>
            <a:r>
              <a:rPr lang="en-US" u="sng">
                <a:latin typeface="Century Schoolbook" panose="02040604050505020304" pitchFamily="18" charset="0"/>
              </a:rPr>
              <a:t>Objections to Property Dualism</a:t>
            </a:r>
            <a:endParaRPr lang="en-GB" u="sng">
              <a:latin typeface="Century Schoolbook" panose="02040604050505020304" pitchFamily="18" charset="0"/>
            </a:endParaRPr>
          </a:p>
        </p:txBody>
      </p:sp>
      <p:sp>
        <p:nvSpPr>
          <p:cNvPr id="3" name="Content Placeholder 2">
            <a:extLst>
              <a:ext uri="{FF2B5EF4-FFF2-40B4-BE49-F238E27FC236}">
                <a16:creationId xmlns:a16="http://schemas.microsoft.com/office/drawing/2014/main" id="{CDE2BA2F-0A3E-4DD3-AD94-1C83ED55B7FB}"/>
              </a:ext>
            </a:extLst>
          </p:cNvPr>
          <p:cNvSpPr>
            <a:spLocks noGrp="1"/>
          </p:cNvSpPr>
          <p:nvPr>
            <p:ph idx="1"/>
          </p:nvPr>
        </p:nvSpPr>
        <p:spPr>
          <a:xfrm>
            <a:off x="438150" y="790576"/>
            <a:ext cx="11315700" cy="5829300"/>
          </a:xfrm>
        </p:spPr>
        <p:txBody>
          <a:bodyPr>
            <a:normAutofit fontScale="92500" lnSpcReduction="10000"/>
          </a:bodyPr>
          <a:lstStyle/>
          <a:p>
            <a:pPr marL="0" indent="0">
              <a:buNone/>
            </a:pPr>
            <a:r>
              <a:rPr lang="en-US" sz="3100" u="sng">
                <a:latin typeface="Century Schoolbook" panose="02040604050505020304" pitchFamily="18" charset="0"/>
              </a:rPr>
              <a:t>Objection 4: Category Mistake</a:t>
            </a:r>
          </a:p>
          <a:p>
            <a:r>
              <a:rPr lang="en-US">
                <a:latin typeface="Century Schoolbook" panose="02040604050505020304" pitchFamily="18" charset="0"/>
              </a:rPr>
              <a:t>This applies to property dualism – it thinks of mental properties as part of the same metaphysical framework as physical and functional properties, only different</a:t>
            </a:r>
          </a:p>
          <a:p>
            <a:endParaRPr lang="en-US">
              <a:latin typeface="Century Schoolbook" panose="02040604050505020304" pitchFamily="18" charset="0"/>
            </a:endParaRPr>
          </a:p>
          <a:p>
            <a:r>
              <a:rPr lang="en-US">
                <a:latin typeface="Century Schoolbook" panose="02040604050505020304" pitchFamily="18" charset="0"/>
              </a:rPr>
              <a:t>Experiences are not a ‘something’ with peculiar properties of ‘what it is like’</a:t>
            </a:r>
          </a:p>
          <a:p>
            <a:endParaRPr lang="en-US">
              <a:latin typeface="Century Schoolbook" panose="02040604050505020304" pitchFamily="18" charset="0"/>
            </a:endParaRPr>
          </a:p>
          <a:p>
            <a:r>
              <a:rPr lang="en-US">
                <a:latin typeface="Century Schoolbook" panose="02040604050505020304" pitchFamily="18" charset="0"/>
              </a:rPr>
              <a:t>‘What it is like’ to see red is given by describing what we see when we attend to a red object</a:t>
            </a:r>
          </a:p>
          <a:p>
            <a:pPr lvl="1"/>
            <a:r>
              <a:rPr lang="en-US">
                <a:latin typeface="Century Schoolbook" panose="02040604050505020304" pitchFamily="18" charset="0"/>
              </a:rPr>
              <a:t>‘Red’ is the </a:t>
            </a:r>
            <a:r>
              <a:rPr lang="en-US" err="1">
                <a:latin typeface="Century Schoolbook" panose="02040604050505020304" pitchFamily="18" charset="0"/>
              </a:rPr>
              <a:t>colour</a:t>
            </a:r>
            <a:r>
              <a:rPr lang="en-US">
                <a:latin typeface="Century Schoolbook" panose="02040604050505020304" pitchFamily="18" charset="0"/>
              </a:rPr>
              <a:t> of the object, not a property of experience</a:t>
            </a:r>
          </a:p>
          <a:p>
            <a:pPr lvl="1"/>
            <a:endParaRPr lang="en-US">
              <a:latin typeface="Century Schoolbook" panose="02040604050505020304" pitchFamily="18" charset="0"/>
            </a:endParaRPr>
          </a:p>
          <a:p>
            <a:r>
              <a:rPr lang="en-US">
                <a:latin typeface="Century Schoolbook" panose="02040604050505020304" pitchFamily="18" charset="0"/>
              </a:rPr>
              <a:t>Differences between experiences (‘what it is like to see red is different from what it is like to see blue’) are simply differences between physical objects</a:t>
            </a:r>
          </a:p>
          <a:p>
            <a:pPr marL="0" indent="0">
              <a:buNone/>
            </a:pPr>
            <a:endParaRPr lang="en-US">
              <a:latin typeface="Century Schoolbook" panose="02040604050505020304" pitchFamily="18" charset="0"/>
            </a:endParaRPr>
          </a:p>
          <a:p>
            <a:pPr marL="0" indent="0">
              <a:buNone/>
            </a:pPr>
            <a:endParaRPr lang="en-US" u="sng">
              <a:latin typeface="Century Schoolbook" panose="02040604050505020304" pitchFamily="18" charset="0"/>
            </a:endParaRPr>
          </a:p>
          <a:p>
            <a:pPr marL="0" indent="0">
              <a:buNone/>
            </a:pPr>
            <a:endParaRPr lang="en-US">
              <a:latin typeface="Century Schoolbook" panose="02040604050505020304" pitchFamily="18" charset="0"/>
            </a:endParaRPr>
          </a:p>
          <a:p>
            <a:pPr marL="0" indent="0">
              <a:buNone/>
            </a:pPr>
            <a:endParaRPr lang="en-GB">
              <a:latin typeface="Century Schoolbook" panose="02040604050505020304" pitchFamily="18" charset="0"/>
            </a:endParaRPr>
          </a:p>
        </p:txBody>
      </p:sp>
    </p:spTree>
    <p:extLst>
      <p:ext uri="{BB962C8B-B14F-4D97-AF65-F5344CB8AC3E}">
        <p14:creationId xmlns:p14="http://schemas.microsoft.com/office/powerpoint/2010/main" val="32768519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52500"/>
          </a:xfrm>
        </p:spPr>
        <p:txBody>
          <a:bodyPr/>
          <a:lstStyle/>
          <a:p>
            <a:pPr algn="ctr"/>
            <a:r>
              <a:rPr lang="en-US" u="sng">
                <a:latin typeface="Century Schoolbook" panose="02040604050505020304" pitchFamily="18" charset="0"/>
              </a:rPr>
              <a:t>Physicalism</a:t>
            </a:r>
          </a:p>
        </p:txBody>
      </p:sp>
      <p:sp>
        <p:nvSpPr>
          <p:cNvPr id="3" name="Content Placeholder 2"/>
          <p:cNvSpPr>
            <a:spLocks noGrp="1"/>
          </p:cNvSpPr>
          <p:nvPr>
            <p:ph idx="1"/>
          </p:nvPr>
        </p:nvSpPr>
        <p:spPr>
          <a:xfrm>
            <a:off x="371475" y="939799"/>
            <a:ext cx="11563350" cy="5661025"/>
          </a:xfrm>
        </p:spPr>
        <p:txBody>
          <a:bodyPr>
            <a:normAutofit fontScale="92500"/>
          </a:bodyPr>
          <a:lstStyle/>
          <a:p>
            <a:r>
              <a:rPr lang="en-US">
                <a:latin typeface="Century Schoolbook" panose="02040604050505020304" pitchFamily="18" charset="0"/>
              </a:rPr>
              <a:t>Physicalism: the only substance is physical substance</a:t>
            </a:r>
          </a:p>
          <a:p>
            <a:pPr lvl="1"/>
            <a:r>
              <a:rPr lang="en-US">
                <a:latin typeface="Century Schoolbook" panose="02040604050505020304" pitchFamily="18" charset="0"/>
              </a:rPr>
              <a:t>‘Matter’ is too crude</a:t>
            </a:r>
          </a:p>
          <a:p>
            <a:pPr lvl="1"/>
            <a:r>
              <a:rPr lang="en-US">
                <a:latin typeface="Century Schoolbook" panose="02040604050505020304" pitchFamily="18" charset="0"/>
              </a:rPr>
              <a:t>‘Physical’: comes under the laws and investigations of physics, and whose essential properties are described by physics</a:t>
            </a:r>
          </a:p>
          <a:p>
            <a:pPr marL="457200" lvl="1" indent="0">
              <a:buNone/>
            </a:pPr>
            <a:endParaRPr lang="en-US">
              <a:latin typeface="Century Schoolbook" panose="02040604050505020304" pitchFamily="18" charset="0"/>
            </a:endParaRPr>
          </a:p>
          <a:p>
            <a:r>
              <a:rPr lang="en-US">
                <a:latin typeface="Century Schoolbook" panose="02040604050505020304" pitchFamily="18" charset="0"/>
              </a:rPr>
              <a:t>The fundamental nature of the universe is physical:</a:t>
            </a:r>
          </a:p>
          <a:p>
            <a:pPr marL="457200" lvl="1" indent="0">
              <a:buNone/>
            </a:pPr>
            <a:r>
              <a:rPr lang="en-GB">
                <a:latin typeface="Century Schoolbook" panose="02040604050505020304" pitchFamily="18" charset="0"/>
              </a:rPr>
              <a:t>1) the properties identified by physics form the fundamental nature of the universe;</a:t>
            </a:r>
          </a:p>
          <a:p>
            <a:pPr lvl="2"/>
            <a:r>
              <a:rPr lang="en-GB">
                <a:latin typeface="Century Schoolbook" panose="02040604050505020304" pitchFamily="18" charset="0"/>
              </a:rPr>
              <a:t>All properties are ontologically dependent on physical properties (identity or supervenience)</a:t>
            </a:r>
          </a:p>
          <a:p>
            <a:pPr lvl="2"/>
            <a:endParaRPr lang="en-GB">
              <a:latin typeface="Century Schoolbook" panose="02040604050505020304" pitchFamily="18" charset="0"/>
            </a:endParaRPr>
          </a:p>
          <a:p>
            <a:pPr marL="457200" lvl="1" indent="0">
              <a:buNone/>
            </a:pPr>
            <a:r>
              <a:rPr lang="en-GB">
                <a:latin typeface="Century Schoolbook" panose="02040604050505020304" pitchFamily="18" charset="0"/>
              </a:rPr>
              <a:t>2) physical laws govern all objects and events in space-time;</a:t>
            </a:r>
          </a:p>
          <a:p>
            <a:pPr marL="457200" lvl="1" indent="0">
              <a:buNone/>
            </a:pPr>
            <a:endParaRPr lang="en-GB">
              <a:latin typeface="Century Schoolbook" panose="02040604050505020304" pitchFamily="18" charset="0"/>
            </a:endParaRPr>
          </a:p>
          <a:p>
            <a:pPr marL="457200" lvl="1" indent="0">
              <a:buNone/>
            </a:pPr>
            <a:r>
              <a:rPr lang="en-GB">
                <a:latin typeface="Century Schoolbook" panose="02040604050505020304" pitchFamily="18" charset="0"/>
              </a:rPr>
              <a:t>3) ‘completeness of physics’ (aka ‘causal closure’): every physical event has a sufficient physical cause that brings it about in accordance with the laws of physics.</a:t>
            </a:r>
          </a:p>
          <a:p>
            <a:pPr lvl="2"/>
            <a:r>
              <a:rPr lang="en-GB">
                <a:latin typeface="Century Schoolbook" panose="02040604050505020304" pitchFamily="18" charset="0"/>
              </a:rPr>
              <a:t>No non-physical causes are </a:t>
            </a:r>
            <a:r>
              <a:rPr lang="en-GB" i="1">
                <a:latin typeface="Century Schoolbook" panose="02040604050505020304" pitchFamily="18" charset="0"/>
              </a:rPr>
              <a:t>necessary</a:t>
            </a:r>
            <a:r>
              <a:rPr lang="en-GB">
                <a:latin typeface="Century Schoolbook" panose="02040604050505020304" pitchFamily="18" charset="0"/>
              </a:rPr>
              <a:t> for any change of physical properties (e.g. bodily movements)</a:t>
            </a:r>
          </a:p>
          <a:p>
            <a:pPr lvl="1"/>
            <a:endParaRPr lang="en-GB">
              <a:latin typeface="Century Schoolbook" panose="02040604050505020304" pitchFamily="18" charset="0"/>
            </a:endParaRPr>
          </a:p>
          <a:p>
            <a:endParaRPr lang="en-US">
              <a:latin typeface="Century Schoolbook" panose="02040604050505020304" pitchFamily="18" charset="0"/>
            </a:endParaRPr>
          </a:p>
          <a:p>
            <a:endParaRPr lang="en-US">
              <a:latin typeface="Century Schoolbook" panose="020406040505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730"/>
            <a:ext cx="12192000" cy="1325563"/>
          </a:xfrm>
        </p:spPr>
        <p:txBody>
          <a:bodyPr/>
          <a:lstStyle/>
          <a:p>
            <a:pPr algn="ctr"/>
            <a:r>
              <a:rPr lang="en-US" u="sng">
                <a:latin typeface="Century Schoolbook" panose="02040604050505020304" pitchFamily="18" charset="0"/>
              </a:rPr>
              <a:t>Physicalism: Mental and physical properties</a:t>
            </a:r>
          </a:p>
        </p:txBody>
      </p:sp>
      <p:sp>
        <p:nvSpPr>
          <p:cNvPr id="3" name="Content Placeholder 2"/>
          <p:cNvSpPr>
            <a:spLocks noGrp="1"/>
          </p:cNvSpPr>
          <p:nvPr>
            <p:ph idx="1"/>
          </p:nvPr>
        </p:nvSpPr>
        <p:spPr>
          <a:xfrm>
            <a:off x="323850" y="1253330"/>
            <a:ext cx="11601450" cy="5595939"/>
          </a:xfrm>
        </p:spPr>
        <p:txBody>
          <a:bodyPr>
            <a:normAutofit/>
          </a:bodyPr>
          <a:lstStyle/>
          <a:p>
            <a:r>
              <a:rPr lang="en-US">
                <a:latin typeface="Century Schoolbook" panose="02040604050505020304" pitchFamily="18" charset="0"/>
              </a:rPr>
              <a:t>There are different physicalist theories of the relation between mental and physical properties</a:t>
            </a:r>
          </a:p>
          <a:p>
            <a:endParaRPr lang="en-US">
              <a:latin typeface="Century Schoolbook" panose="02040604050505020304" pitchFamily="18" charset="0"/>
            </a:endParaRPr>
          </a:p>
          <a:p>
            <a:r>
              <a:rPr lang="en-US">
                <a:latin typeface="Century Schoolbook" panose="02040604050505020304" pitchFamily="18" charset="0"/>
              </a:rPr>
              <a:t>Elimination: there are no mental properties as we usually think of them</a:t>
            </a:r>
          </a:p>
          <a:p>
            <a:endParaRPr lang="en-US">
              <a:latin typeface="Century Schoolbook" panose="02040604050505020304" pitchFamily="18" charset="0"/>
            </a:endParaRPr>
          </a:p>
          <a:p>
            <a:r>
              <a:rPr lang="en-US">
                <a:latin typeface="Century Schoolbook" panose="02040604050505020304" pitchFamily="18" charset="0"/>
              </a:rPr>
              <a:t>Reduction (identity): mental properties (e.g. a thought) are identical to certain physical properties (e.g. a pattern of neurons firing)</a:t>
            </a:r>
          </a:p>
          <a:p>
            <a:pPr lvl="1"/>
            <a:r>
              <a:rPr lang="en-GB">
                <a:latin typeface="Century Schoolbook" panose="02040604050505020304" pitchFamily="18" charset="0"/>
              </a:rPr>
              <a:t>Ontological reduction: the things in one domain (e.g. mental things) are identical with some of the things in another domain. </a:t>
            </a:r>
          </a:p>
          <a:p>
            <a:pPr lvl="1"/>
            <a:endParaRPr lang="en-GB">
              <a:latin typeface="Century Schoolbook" panose="02040604050505020304" pitchFamily="18" charset="0"/>
            </a:endParaRPr>
          </a:p>
          <a:p>
            <a:endParaRPr lang="en-GB">
              <a:latin typeface="Century Schoolbook" panose="02040604050505020304" pitchFamily="18" charset="0"/>
            </a:endParaRPr>
          </a:p>
          <a:p>
            <a:pPr lvl="1"/>
            <a:endParaRPr lang="en-US">
              <a:latin typeface="Century Schoolbook" panose="020406040505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730"/>
            <a:ext cx="12192000" cy="1325563"/>
          </a:xfrm>
        </p:spPr>
        <p:txBody>
          <a:bodyPr/>
          <a:lstStyle/>
          <a:p>
            <a:pPr algn="ctr"/>
            <a:r>
              <a:rPr lang="en-US" u="sng">
                <a:latin typeface="Century Schoolbook" panose="02040604050505020304" pitchFamily="18" charset="0"/>
              </a:rPr>
              <a:t>Physicalism: Mental and physical properties</a:t>
            </a:r>
          </a:p>
        </p:txBody>
      </p:sp>
      <p:sp>
        <p:nvSpPr>
          <p:cNvPr id="3" name="Content Placeholder 2"/>
          <p:cNvSpPr>
            <a:spLocks noGrp="1"/>
          </p:cNvSpPr>
          <p:nvPr>
            <p:ph idx="1"/>
          </p:nvPr>
        </p:nvSpPr>
        <p:spPr>
          <a:xfrm>
            <a:off x="323850" y="1253330"/>
            <a:ext cx="11601450" cy="5595939"/>
          </a:xfrm>
        </p:spPr>
        <p:txBody>
          <a:bodyPr>
            <a:normAutofit/>
          </a:bodyPr>
          <a:lstStyle/>
          <a:p>
            <a:r>
              <a:rPr lang="en-GB" b="1" u="sng">
                <a:latin typeface="Century Schoolbook" panose="02040604050505020304" pitchFamily="18" charset="0"/>
              </a:rPr>
              <a:t>Supervenience:</a:t>
            </a:r>
            <a:r>
              <a:rPr lang="en-GB">
                <a:latin typeface="Century Schoolbook" panose="02040604050505020304" pitchFamily="18" charset="0"/>
              </a:rPr>
              <a:t> </a:t>
            </a:r>
            <a:r>
              <a:rPr lang="en-US">
                <a:latin typeface="Century Schoolbook" panose="02040604050505020304" pitchFamily="18" charset="0"/>
              </a:rPr>
              <a:t>Mental properties ‘supervene’ on physical properties </a:t>
            </a:r>
            <a:r>
              <a:rPr lang="en-GB">
                <a:latin typeface="Century Schoolbook" panose="02040604050505020304" pitchFamily="18" charset="0"/>
              </a:rPr>
              <a:t>just in case any two things that are exactly alike in their physical properties cannot have different mental properties</a:t>
            </a:r>
          </a:p>
          <a:p>
            <a:pPr lvl="1"/>
            <a:r>
              <a:rPr lang="en-GB" sz="2200">
                <a:latin typeface="Century Schoolbook" panose="02040604050505020304" pitchFamily="18" charset="0"/>
              </a:rPr>
              <a:t>Cp. aesthetic properties: two paintings that are physically identical </a:t>
            </a:r>
            <a:r>
              <a:rPr lang="en-GB" sz="2200" i="1">
                <a:latin typeface="Century Schoolbook" panose="02040604050505020304" pitchFamily="18" charset="0"/>
              </a:rPr>
              <a:t>must </a:t>
            </a:r>
            <a:r>
              <a:rPr lang="en-GB" sz="2200">
                <a:latin typeface="Century Schoolbook" panose="02040604050505020304" pitchFamily="18" charset="0"/>
              </a:rPr>
              <a:t>be aesthetically identical</a:t>
            </a:r>
          </a:p>
          <a:p>
            <a:pPr lvl="2"/>
            <a:r>
              <a:rPr lang="en-GB" sz="1800">
                <a:latin typeface="Century Schoolbook" panose="02040604050505020304" pitchFamily="18" charset="0"/>
              </a:rPr>
              <a:t>Once all the physical properties are fixed, the aesthetic properties are fixed</a:t>
            </a:r>
          </a:p>
          <a:p>
            <a:pPr lvl="2"/>
            <a:r>
              <a:rPr lang="en-GB" sz="1800">
                <a:latin typeface="Century Schoolbook" panose="02040604050505020304" pitchFamily="18" charset="0"/>
              </a:rPr>
              <a:t>It isn’t just that the aesthetic properties don’t change without the physical properties changing – they </a:t>
            </a:r>
            <a:r>
              <a:rPr lang="en-GB" sz="1800" i="1">
                <a:latin typeface="Century Schoolbook" panose="02040604050505020304" pitchFamily="18" charset="0"/>
              </a:rPr>
              <a:t>can’t</a:t>
            </a:r>
            <a:r>
              <a:rPr lang="en-GB" sz="1800">
                <a:latin typeface="Century Schoolbook" panose="02040604050505020304" pitchFamily="18" charset="0"/>
              </a:rPr>
              <a:t> change without the physical properties changing</a:t>
            </a:r>
          </a:p>
          <a:p>
            <a:endParaRPr lang="en-GB">
              <a:latin typeface="Century Schoolbook" panose="02040604050505020304" pitchFamily="18" charset="0"/>
            </a:endParaRPr>
          </a:p>
          <a:p>
            <a:r>
              <a:rPr lang="en-GB">
                <a:latin typeface="Century Schoolbook" panose="02040604050505020304" pitchFamily="18" charset="0"/>
              </a:rPr>
              <a:t>Supervenience: It is not possible to change something’s mental properties without changing its physical properties</a:t>
            </a:r>
          </a:p>
          <a:p>
            <a:pPr lvl="1"/>
            <a:r>
              <a:rPr lang="en-GB">
                <a:latin typeface="Century Schoolbook" panose="02040604050505020304" pitchFamily="18" charset="0"/>
              </a:rPr>
              <a:t>So it is not possible for two physically identical beings to have different mental properties</a:t>
            </a:r>
            <a:endParaRPr lang="en-US">
              <a:latin typeface="Century Schoolbook" panose="02040604050505020304" pitchFamily="18" charset="0"/>
            </a:endParaRPr>
          </a:p>
          <a:p>
            <a:endParaRPr lang="en-GB">
              <a:latin typeface="Century Schoolbook" panose="02040604050505020304" pitchFamily="18" charset="0"/>
            </a:endParaRPr>
          </a:p>
          <a:p>
            <a:pPr lvl="1"/>
            <a:endParaRPr lang="en-US">
              <a:latin typeface="Century Schoolbook" panose="02040604050505020304" pitchFamily="18" charset="0"/>
            </a:endParaRPr>
          </a:p>
        </p:txBody>
      </p:sp>
    </p:spTree>
    <p:extLst>
      <p:ext uri="{BB962C8B-B14F-4D97-AF65-F5344CB8AC3E}">
        <p14:creationId xmlns:p14="http://schemas.microsoft.com/office/powerpoint/2010/main" val="3557987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98644"/>
          </a:xfrm>
        </p:spPr>
        <p:txBody>
          <a:bodyPr>
            <a:normAutofit/>
          </a:bodyPr>
          <a:lstStyle/>
          <a:p>
            <a:pPr algn="ctr"/>
            <a:r>
              <a:rPr lang="en-US" sz="4000" u="sng">
                <a:latin typeface="Century Schoolbook" panose="02040604050505020304" pitchFamily="18" charset="0"/>
              </a:rPr>
              <a:t>Philosophical behaviourism</a:t>
            </a:r>
          </a:p>
        </p:txBody>
      </p:sp>
      <p:sp>
        <p:nvSpPr>
          <p:cNvPr id="3" name="Content Placeholder 2"/>
          <p:cNvSpPr>
            <a:spLocks noGrp="1"/>
          </p:cNvSpPr>
          <p:nvPr>
            <p:ph idx="1"/>
          </p:nvPr>
        </p:nvSpPr>
        <p:spPr>
          <a:xfrm>
            <a:off x="334767" y="698644"/>
            <a:ext cx="11624352" cy="6020656"/>
          </a:xfrm>
        </p:spPr>
        <p:txBody>
          <a:bodyPr>
            <a:normAutofit fontScale="77500" lnSpcReduction="20000"/>
          </a:bodyPr>
          <a:lstStyle/>
          <a:p>
            <a:r>
              <a:rPr lang="en-GB">
                <a:latin typeface="Century Schoolbook" panose="02040604050505020304" pitchFamily="18" charset="0"/>
              </a:rPr>
              <a:t>A family of theories that claim that we can analyse mental concepts in terms of concepts that relate to the body, and in particular, the concept of ‘behaviour’</a:t>
            </a:r>
          </a:p>
          <a:p>
            <a:endParaRPr lang="en-GB">
              <a:latin typeface="Century Schoolbook" panose="02040604050505020304" pitchFamily="18" charset="0"/>
            </a:endParaRPr>
          </a:p>
          <a:p>
            <a:r>
              <a:rPr lang="en-GB">
                <a:latin typeface="Century Schoolbook" panose="02040604050505020304" pitchFamily="18" charset="0"/>
              </a:rPr>
              <a:t>Focus not on metaphysics – what exists – but on language – mental concepts</a:t>
            </a:r>
          </a:p>
          <a:p>
            <a:pPr lvl="1"/>
            <a:r>
              <a:rPr lang="en-GB">
                <a:latin typeface="Century Schoolbook" panose="02040604050505020304" pitchFamily="18" charset="0"/>
              </a:rPr>
              <a:t>Before we do metaphysics of mind, we need conceptual analysis</a:t>
            </a:r>
          </a:p>
          <a:p>
            <a:pPr lvl="1"/>
            <a:endParaRPr lang="en-GB" u="sng">
              <a:latin typeface="Century Schoolbook" panose="02040604050505020304" pitchFamily="18" charset="0"/>
            </a:endParaRPr>
          </a:p>
          <a:p>
            <a:r>
              <a:rPr lang="en-GB">
                <a:latin typeface="Century Schoolbook" panose="02040604050505020304" pitchFamily="18" charset="0"/>
              </a:rPr>
              <a:t>Methodological Behaviourism: A theory about how a scientific psychology works (Watson, Skinner)</a:t>
            </a:r>
          </a:p>
          <a:p>
            <a:pPr lvl="1"/>
            <a:r>
              <a:rPr lang="en-GB">
                <a:latin typeface="Century Schoolbook" panose="02040604050505020304" pitchFamily="18" charset="0"/>
              </a:rPr>
              <a:t>To be properly scientific, psychology must deal with what can be observed, not what cannot</a:t>
            </a:r>
          </a:p>
          <a:p>
            <a:pPr lvl="1"/>
            <a:r>
              <a:rPr lang="en-GB">
                <a:latin typeface="Century Schoolbook" panose="02040604050505020304" pitchFamily="18" charset="0"/>
              </a:rPr>
              <a:t>Therefore, psychology should aim only at the explanation and prediction of behaviour without appealing to ‘inner’ mental states </a:t>
            </a:r>
          </a:p>
          <a:p>
            <a:pPr marL="457200" lvl="1" indent="0">
              <a:buNone/>
            </a:pPr>
            <a:endParaRPr lang="en-GB">
              <a:latin typeface="Century Schoolbook" panose="02040604050505020304" pitchFamily="18" charset="0"/>
            </a:endParaRPr>
          </a:p>
          <a:p>
            <a:r>
              <a:rPr lang="en-GB">
                <a:latin typeface="Century Schoolbook" panose="02040604050505020304" pitchFamily="18" charset="0"/>
              </a:rPr>
              <a:t>What we are talking about when we are talking about the mind and mental states is behaviour</a:t>
            </a:r>
          </a:p>
          <a:p>
            <a:pPr lvl="1"/>
            <a:r>
              <a:rPr lang="en-GB">
                <a:latin typeface="Century Schoolbook" panose="02040604050505020304" pitchFamily="18" charset="0"/>
              </a:rPr>
              <a:t>Our psychological terms are about </a:t>
            </a:r>
            <a:r>
              <a:rPr lang="en-GB" i="1">
                <a:latin typeface="Century Schoolbook" panose="02040604050505020304" pitchFamily="18" charset="0"/>
              </a:rPr>
              <a:t>what people do</a:t>
            </a:r>
            <a:r>
              <a:rPr lang="en-GB">
                <a:latin typeface="Century Schoolbook" panose="02040604050505020304" pitchFamily="18" charset="0"/>
              </a:rPr>
              <a:t>, and how they react</a:t>
            </a:r>
          </a:p>
          <a:p>
            <a:pPr lvl="1"/>
            <a:r>
              <a:rPr lang="en-GB">
                <a:latin typeface="Century Schoolbook" panose="02040604050505020304" pitchFamily="18" charset="0"/>
              </a:rPr>
              <a:t>‘The mind’ is not a thing </a:t>
            </a:r>
          </a:p>
          <a:p>
            <a:pPr lvl="1"/>
            <a:endParaRPr lang="en-GB">
              <a:latin typeface="Century Schoolbook" panose="02040604050505020304" pitchFamily="18" charset="0"/>
            </a:endParaRPr>
          </a:p>
          <a:p>
            <a:r>
              <a:rPr lang="en-GB">
                <a:latin typeface="Century Schoolbook" panose="02040604050505020304" pitchFamily="18" charset="0"/>
              </a:rPr>
              <a:t>Different kinds of philosophical behaviourism</a:t>
            </a:r>
          </a:p>
          <a:p>
            <a:pPr lvl="1"/>
            <a:r>
              <a:rPr lang="en-GB">
                <a:latin typeface="Century Schoolbook" panose="02040604050505020304" pitchFamily="18" charset="0"/>
              </a:rPr>
              <a:t>Hempel: ‘logical’, ‘analytical’, ‘hard’ behaviourism</a:t>
            </a:r>
          </a:p>
          <a:p>
            <a:pPr lvl="1"/>
            <a:r>
              <a:rPr lang="en-GB">
                <a:latin typeface="Century Schoolbook" panose="02040604050505020304" pitchFamily="18" charset="0"/>
              </a:rPr>
              <a:t>But sometimes ‘logical’ = ‘philosophical’!</a:t>
            </a:r>
          </a:p>
          <a:p>
            <a:pPr lvl="1"/>
            <a:r>
              <a:rPr lang="en-GB">
                <a:latin typeface="Century Schoolbook" panose="02040604050505020304" pitchFamily="18" charset="0"/>
              </a:rPr>
              <a:t>Ryle: ‘soft’ behaviourism</a:t>
            </a:r>
          </a:p>
          <a:p>
            <a:endParaRPr lang="en-US">
              <a:latin typeface="Century Schoolbook" panose="02040604050505020304" pitchFamily="18" charset="0"/>
            </a:endParaRPr>
          </a:p>
          <a:p>
            <a:endParaRPr lang="en-US">
              <a:latin typeface="Century Schoolbook" panose="020406040505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14400"/>
          </a:xfrm>
        </p:spPr>
        <p:txBody>
          <a:bodyPr/>
          <a:lstStyle/>
          <a:p>
            <a:pPr algn="ctr"/>
            <a:r>
              <a:rPr lang="en-US" u="sng" err="1">
                <a:latin typeface="Century Schoolbook" panose="02040604050505020304" pitchFamily="18" charset="0"/>
              </a:rPr>
              <a:t>Behaviourism</a:t>
            </a:r>
            <a:r>
              <a:rPr lang="en-US" u="sng">
                <a:latin typeface="Century Schoolbook" panose="02040604050505020304" pitchFamily="18" charset="0"/>
              </a:rPr>
              <a:t>: Hempel</a:t>
            </a:r>
          </a:p>
        </p:txBody>
      </p:sp>
      <p:sp>
        <p:nvSpPr>
          <p:cNvPr id="3" name="Content Placeholder 2"/>
          <p:cNvSpPr>
            <a:spLocks noGrp="1"/>
          </p:cNvSpPr>
          <p:nvPr>
            <p:ph idx="1"/>
          </p:nvPr>
        </p:nvSpPr>
        <p:spPr>
          <a:xfrm>
            <a:off x="375862" y="914400"/>
            <a:ext cx="11655175" cy="5943599"/>
          </a:xfrm>
        </p:spPr>
        <p:txBody>
          <a:bodyPr>
            <a:normAutofit/>
          </a:bodyPr>
          <a:lstStyle/>
          <a:p>
            <a:r>
              <a:rPr lang="en-US">
                <a:latin typeface="Century Schoolbook" panose="02040604050505020304" pitchFamily="18" charset="0"/>
              </a:rPr>
              <a:t>What is the meaning of a scientific statement?</a:t>
            </a:r>
          </a:p>
          <a:p>
            <a:pPr lvl="1"/>
            <a:r>
              <a:rPr lang="en-GB">
                <a:latin typeface="Century Schoolbook" panose="02040604050505020304" pitchFamily="18" charset="0"/>
              </a:rPr>
              <a:t>To know the meaning of a statement is to know the conditions under which we would call it true and those under which we would call it false</a:t>
            </a:r>
          </a:p>
          <a:p>
            <a:pPr lvl="1"/>
            <a:r>
              <a:rPr lang="en-GB">
                <a:latin typeface="Century Schoolbook" panose="02040604050505020304" pitchFamily="18" charset="0"/>
              </a:rPr>
              <a:t>So ‘the meaning of a statement is established by the conditions of its verification’ = the observations that we can make to check its truth</a:t>
            </a:r>
          </a:p>
          <a:p>
            <a:endParaRPr lang="en-GB">
              <a:latin typeface="Century Schoolbook" panose="02040604050505020304" pitchFamily="18" charset="0"/>
            </a:endParaRPr>
          </a:p>
          <a:p>
            <a:r>
              <a:rPr lang="en-GB">
                <a:latin typeface="Century Schoolbook" panose="02040604050505020304" pitchFamily="18" charset="0"/>
              </a:rPr>
              <a:t>First implication: if we can’t, in principle, empirically check the truth of the statement, it is meaningless</a:t>
            </a:r>
          </a:p>
          <a:p>
            <a:endParaRPr lang="en-GB">
              <a:latin typeface="Century Schoolbook" panose="02040604050505020304" pitchFamily="18" charset="0"/>
            </a:endParaRPr>
          </a:p>
          <a:p>
            <a:r>
              <a:rPr lang="en-GB">
                <a:latin typeface="Century Schoolbook" panose="02040604050505020304" pitchFamily="18" charset="0"/>
              </a:rPr>
              <a:t>The meaning of ‘Paul has a toothache’ (or any other psychological claim) is its conditions of verification</a:t>
            </a:r>
          </a:p>
          <a:p>
            <a:pPr lvl="1"/>
            <a:r>
              <a:rPr lang="en-GB">
                <a:latin typeface="Century Schoolbook" panose="02040604050505020304" pitchFamily="18" charset="0"/>
              </a:rPr>
              <a:t>Unless we can verify it empirically, it will be meaningless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14400"/>
          </a:xfrm>
        </p:spPr>
        <p:txBody>
          <a:bodyPr/>
          <a:lstStyle/>
          <a:p>
            <a:pPr algn="ctr"/>
            <a:r>
              <a:rPr lang="en-US" u="sng" err="1">
                <a:latin typeface="Century Schoolbook" panose="02040604050505020304" pitchFamily="18" charset="0"/>
              </a:rPr>
              <a:t>Behaviourism</a:t>
            </a:r>
            <a:r>
              <a:rPr lang="en-US" u="sng">
                <a:latin typeface="Century Schoolbook" panose="02040604050505020304" pitchFamily="18" charset="0"/>
              </a:rPr>
              <a:t>: Hempel</a:t>
            </a:r>
          </a:p>
        </p:txBody>
      </p:sp>
      <p:sp>
        <p:nvSpPr>
          <p:cNvPr id="3" name="Content Placeholder 2"/>
          <p:cNvSpPr>
            <a:spLocks noGrp="1"/>
          </p:cNvSpPr>
          <p:nvPr>
            <p:ph idx="1"/>
          </p:nvPr>
        </p:nvSpPr>
        <p:spPr>
          <a:xfrm>
            <a:off x="375862" y="914400"/>
            <a:ext cx="11655175" cy="5943599"/>
          </a:xfrm>
        </p:spPr>
        <p:txBody>
          <a:bodyPr>
            <a:normAutofit/>
          </a:bodyPr>
          <a:lstStyle/>
          <a:p>
            <a:r>
              <a:rPr lang="en-GB">
                <a:latin typeface="Century Schoolbook" panose="02040604050505020304" pitchFamily="18" charset="0"/>
              </a:rPr>
              <a:t>The meaning of ‘Paul has a toothache’ (or any other psychological claim) is its conditions of verification</a:t>
            </a:r>
          </a:p>
          <a:p>
            <a:pPr lvl="1"/>
            <a:r>
              <a:rPr lang="en-GB">
                <a:latin typeface="Century Schoolbook" panose="02040604050505020304" pitchFamily="18" charset="0"/>
              </a:rPr>
              <a:t>Unless we can verify it empirically, it will be meaningless</a:t>
            </a:r>
          </a:p>
          <a:p>
            <a:pPr lvl="1"/>
            <a:endParaRPr lang="en-GB">
              <a:latin typeface="Century Schoolbook" panose="02040604050505020304" pitchFamily="18" charset="0"/>
            </a:endParaRPr>
          </a:p>
          <a:p>
            <a:r>
              <a:rPr lang="en-GB">
                <a:latin typeface="Century Schoolbook" panose="02040604050505020304" pitchFamily="18" charset="0"/>
              </a:rPr>
              <a:t>Conditions of verification:</a:t>
            </a:r>
          </a:p>
          <a:p>
            <a:pPr lvl="1"/>
            <a:r>
              <a:rPr lang="en-GB">
                <a:latin typeface="Century Schoolbook" panose="02040604050505020304" pitchFamily="18" charset="0"/>
              </a:rPr>
              <a:t>‘Paul weeps and makes gestures of such and such kinds.’ [bodily behaviour]</a:t>
            </a:r>
          </a:p>
          <a:p>
            <a:pPr lvl="1"/>
            <a:r>
              <a:rPr lang="en-GB">
                <a:latin typeface="Century Schoolbook" panose="02040604050505020304" pitchFamily="18" charset="0"/>
              </a:rPr>
              <a:t>‘At the question “What is the matter?”, Paul utters the words “I have a toothache”.’ [linguistic behaviour]</a:t>
            </a:r>
          </a:p>
          <a:p>
            <a:pPr lvl="1"/>
            <a:r>
              <a:rPr lang="en-GB">
                <a:latin typeface="Century Schoolbook" panose="02040604050505020304" pitchFamily="18" charset="0"/>
              </a:rPr>
              <a:t>‘Closer examination reveals a decayed tooth with exposed pulp.’ [physical bodily states]</a:t>
            </a:r>
          </a:p>
          <a:p>
            <a:pPr lvl="1"/>
            <a:r>
              <a:rPr lang="en-GB">
                <a:latin typeface="Century Schoolbook" panose="02040604050505020304" pitchFamily="18" charset="0"/>
              </a:rPr>
              <a:t>‘Paul’s blood pressure, digestive processes, the speed of his reactions, show such and such changes.’ [physiological changes]</a:t>
            </a:r>
          </a:p>
          <a:p>
            <a:pPr lvl="1"/>
            <a:r>
              <a:rPr lang="en-GB">
                <a:latin typeface="Century Schoolbook" panose="02040604050505020304" pitchFamily="18" charset="0"/>
              </a:rPr>
              <a:t>‘Such and such processes occur in Paul’s central nervous system.’ [brain processes]</a:t>
            </a:r>
            <a:endParaRPr lang="en-US">
              <a:latin typeface="Century Schoolbook" panose="02040604050505020304" pitchFamily="18" charset="0"/>
            </a:endParaRPr>
          </a:p>
          <a:p>
            <a:pPr lvl="1"/>
            <a:endParaRPr lang="en-GB">
              <a:latin typeface="Century Schoolbook" panose="02040604050505020304" pitchFamily="18" charset="0"/>
            </a:endParaRPr>
          </a:p>
        </p:txBody>
      </p:sp>
    </p:spTree>
    <p:extLst>
      <p:ext uri="{BB962C8B-B14F-4D97-AF65-F5344CB8AC3E}">
        <p14:creationId xmlns:p14="http://schemas.microsoft.com/office/powerpoint/2010/main" val="2309664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B3B8D2-88D6-408D-BBE8-2827BDEF8F90}"/>
              </a:ext>
            </a:extLst>
          </p:cNvPr>
          <p:cNvPicPr/>
          <p:nvPr/>
        </p:nvPicPr>
        <p:blipFill>
          <a:blip r:embed="rId2"/>
          <a:stretch>
            <a:fillRect/>
          </a:stretch>
        </p:blipFill>
        <p:spPr>
          <a:xfrm>
            <a:off x="1824672" y="721836"/>
            <a:ext cx="7796848" cy="5414328"/>
          </a:xfrm>
          <a:prstGeom prst="rect">
            <a:avLst/>
          </a:prstGeom>
        </p:spPr>
      </p:pic>
    </p:spTree>
    <p:extLst>
      <p:ext uri="{BB962C8B-B14F-4D97-AF65-F5344CB8AC3E}">
        <p14:creationId xmlns:p14="http://schemas.microsoft.com/office/powerpoint/2010/main" val="24684979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14400"/>
          </a:xfrm>
        </p:spPr>
        <p:txBody>
          <a:bodyPr/>
          <a:lstStyle/>
          <a:p>
            <a:pPr algn="ctr"/>
            <a:r>
              <a:rPr lang="en-US" u="sng" err="1">
                <a:latin typeface="Century Schoolbook" panose="02040604050505020304" pitchFamily="18" charset="0"/>
              </a:rPr>
              <a:t>Behaviourism</a:t>
            </a:r>
            <a:r>
              <a:rPr lang="en-US" u="sng">
                <a:latin typeface="Century Schoolbook" panose="02040604050505020304" pitchFamily="18" charset="0"/>
              </a:rPr>
              <a:t>: Hempel</a:t>
            </a:r>
          </a:p>
        </p:txBody>
      </p:sp>
      <p:sp>
        <p:nvSpPr>
          <p:cNvPr id="3" name="Content Placeholder 2"/>
          <p:cNvSpPr>
            <a:spLocks noGrp="1"/>
          </p:cNvSpPr>
          <p:nvPr>
            <p:ph idx="1"/>
          </p:nvPr>
        </p:nvSpPr>
        <p:spPr>
          <a:xfrm>
            <a:off x="375862" y="914400"/>
            <a:ext cx="11655175" cy="5943599"/>
          </a:xfrm>
        </p:spPr>
        <p:txBody>
          <a:bodyPr>
            <a:normAutofit/>
          </a:bodyPr>
          <a:lstStyle/>
          <a:p>
            <a:r>
              <a:rPr lang="en-GB">
                <a:latin typeface="Century Schoolbook" panose="02040604050505020304" pitchFamily="18" charset="0"/>
              </a:rPr>
              <a:t>The meaning of ‘Paul has a toothache’ (or any other psychological claim) is its conditions of verification</a:t>
            </a:r>
          </a:p>
          <a:p>
            <a:pPr lvl="1"/>
            <a:r>
              <a:rPr lang="en-GB">
                <a:latin typeface="Century Schoolbook" panose="02040604050505020304" pitchFamily="18" charset="0"/>
              </a:rPr>
              <a:t>Unless we can verify it empirically, it will be meaningless</a:t>
            </a:r>
          </a:p>
          <a:p>
            <a:pPr lvl="1"/>
            <a:endParaRPr lang="en-GB">
              <a:latin typeface="Century Schoolbook" panose="02040604050505020304" pitchFamily="18" charset="0"/>
            </a:endParaRPr>
          </a:p>
          <a:p>
            <a:r>
              <a:rPr lang="en-GB">
                <a:latin typeface="Century Schoolbook" panose="02040604050505020304" pitchFamily="18" charset="0"/>
              </a:rPr>
              <a:t>Conditions of verification:</a:t>
            </a:r>
          </a:p>
          <a:p>
            <a:pPr lvl="1"/>
            <a:r>
              <a:rPr lang="en-GB">
                <a:latin typeface="Century Schoolbook" panose="02040604050505020304" pitchFamily="18" charset="0"/>
              </a:rPr>
              <a:t>‘Paul weeps and makes gestures of such and such kinds.’ [bodily behaviour]</a:t>
            </a:r>
          </a:p>
          <a:p>
            <a:pPr lvl="1"/>
            <a:r>
              <a:rPr lang="en-GB">
                <a:latin typeface="Century Schoolbook" panose="02040604050505020304" pitchFamily="18" charset="0"/>
              </a:rPr>
              <a:t>‘At the question “What is the matter?”, Paul utters the words “I have a toothache”.’ [linguistic behaviour]</a:t>
            </a:r>
          </a:p>
          <a:p>
            <a:pPr lvl="1"/>
            <a:r>
              <a:rPr lang="en-GB">
                <a:latin typeface="Century Schoolbook" panose="02040604050505020304" pitchFamily="18" charset="0"/>
              </a:rPr>
              <a:t>‘Closer examination reveals a decayed tooth with exposed pulp.’ [physical bodily states]</a:t>
            </a:r>
          </a:p>
          <a:p>
            <a:pPr lvl="1"/>
            <a:r>
              <a:rPr lang="en-GB">
                <a:latin typeface="Century Schoolbook" panose="02040604050505020304" pitchFamily="18" charset="0"/>
              </a:rPr>
              <a:t>‘Paul’s blood pressure, digestive processes, the speed of his reactions, show such and such changes.’ [physiological changes]</a:t>
            </a:r>
          </a:p>
          <a:p>
            <a:pPr lvl="1"/>
            <a:r>
              <a:rPr lang="en-GB">
                <a:latin typeface="Century Schoolbook" panose="02040604050505020304" pitchFamily="18" charset="0"/>
              </a:rPr>
              <a:t>‘Such and such processes occur in Paul’s central nervous system.’ [brain processes]</a:t>
            </a:r>
            <a:endParaRPr lang="en-US">
              <a:latin typeface="Century Schoolbook" panose="02040604050505020304" pitchFamily="18" charset="0"/>
            </a:endParaRPr>
          </a:p>
          <a:p>
            <a:pPr lvl="1"/>
            <a:endParaRPr lang="en-GB">
              <a:latin typeface="Century Schoolbook" panose="02040604050505020304" pitchFamily="18" charset="0"/>
            </a:endParaRPr>
          </a:p>
        </p:txBody>
      </p:sp>
    </p:spTree>
    <p:extLst>
      <p:ext uri="{BB962C8B-B14F-4D97-AF65-F5344CB8AC3E}">
        <p14:creationId xmlns:p14="http://schemas.microsoft.com/office/powerpoint/2010/main" val="281845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14400"/>
          </a:xfrm>
        </p:spPr>
        <p:txBody>
          <a:bodyPr/>
          <a:lstStyle/>
          <a:p>
            <a:pPr algn="ctr"/>
            <a:r>
              <a:rPr lang="en-US" u="sng" err="1">
                <a:latin typeface="Century Schoolbook" panose="02040604050505020304" pitchFamily="18" charset="0"/>
              </a:rPr>
              <a:t>Behaviourism</a:t>
            </a:r>
            <a:r>
              <a:rPr lang="en-US" u="sng">
                <a:latin typeface="Century Schoolbook" panose="02040604050505020304" pitchFamily="18" charset="0"/>
              </a:rPr>
              <a:t>: Hempel</a:t>
            </a:r>
          </a:p>
        </p:txBody>
      </p:sp>
      <p:sp>
        <p:nvSpPr>
          <p:cNvPr id="3" name="Content Placeholder 2"/>
          <p:cNvSpPr>
            <a:spLocks noGrp="1"/>
          </p:cNvSpPr>
          <p:nvPr>
            <p:ph idx="1"/>
          </p:nvPr>
        </p:nvSpPr>
        <p:spPr>
          <a:xfrm>
            <a:off x="375862" y="914400"/>
            <a:ext cx="11655175" cy="5943599"/>
          </a:xfrm>
        </p:spPr>
        <p:txBody>
          <a:bodyPr>
            <a:normAutofit/>
          </a:bodyPr>
          <a:lstStyle/>
          <a:p>
            <a:r>
              <a:rPr lang="en-US">
                <a:latin typeface="Century Schoolbook" panose="02040604050505020304" pitchFamily="18" charset="0"/>
              </a:rPr>
              <a:t>So psychological statements can’t be about private states of the person</a:t>
            </a:r>
          </a:p>
          <a:p>
            <a:pPr lvl="1"/>
            <a:r>
              <a:rPr lang="en-US">
                <a:latin typeface="Century Schoolbook" panose="02040604050505020304" pitchFamily="18" charset="0"/>
              </a:rPr>
              <a:t>They only have meaning if they can be publicly checked</a:t>
            </a:r>
          </a:p>
          <a:p>
            <a:pPr lvl="1"/>
            <a:r>
              <a:rPr lang="en-US">
                <a:latin typeface="Century Schoolbook" panose="02040604050505020304" pitchFamily="18" charset="0"/>
              </a:rPr>
              <a:t>So they must be about physical and </a:t>
            </a:r>
            <a:r>
              <a:rPr lang="en-US" err="1">
                <a:latin typeface="Century Schoolbook" panose="02040604050505020304" pitchFamily="18" charset="0"/>
              </a:rPr>
              <a:t>behaviour</a:t>
            </a:r>
            <a:r>
              <a:rPr lang="en-US">
                <a:latin typeface="Century Schoolbook" panose="02040604050505020304" pitchFamily="18" charset="0"/>
              </a:rPr>
              <a:t> states</a:t>
            </a:r>
          </a:p>
          <a:p>
            <a:pPr lvl="1"/>
            <a:endParaRPr lang="en-US">
              <a:latin typeface="Century Schoolbook" panose="02040604050505020304" pitchFamily="18" charset="0"/>
            </a:endParaRPr>
          </a:p>
          <a:p>
            <a:r>
              <a:rPr lang="en-US">
                <a:latin typeface="Century Schoolbook" panose="02040604050505020304" pitchFamily="18" charset="0"/>
              </a:rPr>
              <a:t>These conditions of verification give us the </a:t>
            </a:r>
            <a:r>
              <a:rPr lang="en-US" i="1">
                <a:latin typeface="Century Schoolbook" panose="02040604050505020304" pitchFamily="18" charset="0"/>
              </a:rPr>
              <a:t>meaning</a:t>
            </a:r>
            <a:r>
              <a:rPr lang="en-US">
                <a:latin typeface="Century Schoolbook" panose="02040604050505020304" pitchFamily="18" charset="0"/>
              </a:rPr>
              <a:t> of the psychological statement</a:t>
            </a:r>
          </a:p>
          <a:p>
            <a:pPr lvl="1"/>
            <a:r>
              <a:rPr lang="en-US">
                <a:latin typeface="Century Schoolbook" panose="02040604050505020304" pitchFamily="18" charset="0"/>
              </a:rPr>
              <a:t>The conditions of verification don’t tell us only how we know, but what psychological concepts mean</a:t>
            </a:r>
          </a:p>
          <a:p>
            <a:pPr lvl="1"/>
            <a:endParaRPr lang="en-US">
              <a:latin typeface="Century Schoolbook" panose="02040604050505020304" pitchFamily="18" charset="0"/>
            </a:endParaRPr>
          </a:p>
          <a:p>
            <a:r>
              <a:rPr lang="en-US">
                <a:latin typeface="Century Schoolbook" panose="02040604050505020304" pitchFamily="18" charset="0"/>
              </a:rPr>
              <a:t>So </a:t>
            </a:r>
            <a:r>
              <a:rPr lang="en-GB">
                <a:latin typeface="Century Schoolbook" panose="02040604050505020304" pitchFamily="18" charset="0"/>
              </a:rPr>
              <a:t>psychological statements can be translated, without changing the meaning of what is said, into statements that only use physical concepts</a:t>
            </a:r>
            <a:endParaRPr lang="en-US">
              <a:latin typeface="Century Schoolbook" panose="02040604050505020304" pitchFamily="18" charset="0"/>
            </a:endParaRPr>
          </a:p>
          <a:p>
            <a:pPr lvl="1"/>
            <a:endParaRPr lang="en-GB">
              <a:latin typeface="Century Schoolbook" panose="02040604050505020304" pitchFamily="18" charset="0"/>
            </a:endParaRPr>
          </a:p>
        </p:txBody>
      </p:sp>
    </p:spTree>
    <p:extLst>
      <p:ext uri="{BB962C8B-B14F-4D97-AF65-F5344CB8AC3E}">
        <p14:creationId xmlns:p14="http://schemas.microsoft.com/office/powerpoint/2010/main" val="507823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14400"/>
          </a:xfrm>
        </p:spPr>
        <p:txBody>
          <a:bodyPr/>
          <a:lstStyle/>
          <a:p>
            <a:pPr algn="ctr"/>
            <a:r>
              <a:rPr lang="en-US" u="sng" err="1">
                <a:latin typeface="Century Schoolbook" panose="02040604050505020304" pitchFamily="18" charset="0"/>
              </a:rPr>
              <a:t>Behaviourism</a:t>
            </a:r>
            <a:r>
              <a:rPr lang="en-US" u="sng">
                <a:latin typeface="Century Schoolbook" panose="02040604050505020304" pitchFamily="18" charset="0"/>
              </a:rPr>
              <a:t>: Hempel</a:t>
            </a:r>
          </a:p>
        </p:txBody>
      </p:sp>
      <p:sp>
        <p:nvSpPr>
          <p:cNvPr id="3" name="Content Placeholder 2"/>
          <p:cNvSpPr>
            <a:spLocks noGrp="1"/>
          </p:cNvSpPr>
          <p:nvPr>
            <p:ph idx="1"/>
          </p:nvPr>
        </p:nvSpPr>
        <p:spPr>
          <a:xfrm>
            <a:off x="375862" y="914400"/>
            <a:ext cx="11655175" cy="5943599"/>
          </a:xfrm>
        </p:spPr>
        <p:txBody>
          <a:bodyPr>
            <a:normAutofit/>
          </a:bodyPr>
          <a:lstStyle/>
          <a:p>
            <a:pPr marL="0" indent="0">
              <a:buNone/>
            </a:pPr>
            <a:r>
              <a:rPr lang="en-US" u="sng" dirty="0">
                <a:latin typeface="Century Schoolbook" panose="02040604050505020304" pitchFamily="18" charset="0"/>
              </a:rPr>
              <a:t>Implications:</a:t>
            </a:r>
          </a:p>
          <a:p>
            <a:endParaRPr lang="en-US" dirty="0">
              <a:latin typeface="Century Schoolbook" panose="02040604050505020304" pitchFamily="18" charset="0"/>
            </a:endParaRPr>
          </a:p>
          <a:p>
            <a:r>
              <a:rPr lang="en-US" dirty="0">
                <a:latin typeface="Century Schoolbook" panose="02040604050505020304" pitchFamily="18" charset="0"/>
              </a:rPr>
              <a:t>There is no ‘essence’ to mental states that distinguish them from what is physical</a:t>
            </a:r>
          </a:p>
          <a:p>
            <a:pPr lvl="1"/>
            <a:r>
              <a:rPr lang="en-US" dirty="0">
                <a:latin typeface="Century Schoolbook" panose="02040604050505020304" pitchFamily="18" charset="0"/>
              </a:rPr>
              <a:t>Talk of mental states just is talk of </a:t>
            </a:r>
            <a:r>
              <a:rPr lang="en-US" dirty="0" err="1">
                <a:latin typeface="Century Schoolbook" panose="02040604050505020304" pitchFamily="18" charset="0"/>
              </a:rPr>
              <a:t>behaviour</a:t>
            </a:r>
            <a:r>
              <a:rPr lang="en-US" dirty="0">
                <a:latin typeface="Century Schoolbook" panose="02040604050505020304" pitchFamily="18" charset="0"/>
              </a:rPr>
              <a:t> and physical bodily changes</a:t>
            </a:r>
          </a:p>
          <a:p>
            <a:pPr lvl="1"/>
            <a:endParaRPr lang="en-US" dirty="0">
              <a:latin typeface="Century Schoolbook" panose="02040604050505020304" pitchFamily="18" charset="0"/>
            </a:endParaRPr>
          </a:p>
          <a:p>
            <a:r>
              <a:rPr lang="en-US" dirty="0">
                <a:latin typeface="Century Schoolbook" panose="02040604050505020304" pitchFamily="18" charset="0"/>
              </a:rPr>
              <a:t>So there is no question of the mind-body interaction</a:t>
            </a:r>
          </a:p>
          <a:p>
            <a:endParaRPr lang="en-US" dirty="0">
              <a:latin typeface="Century Schoolbook" panose="02040604050505020304" pitchFamily="18" charset="0"/>
            </a:endParaRPr>
          </a:p>
          <a:p>
            <a:r>
              <a:rPr lang="en-US" dirty="0">
                <a:latin typeface="Century Schoolbook" panose="02040604050505020304" pitchFamily="18" charset="0"/>
              </a:rPr>
              <a:t>This is not </a:t>
            </a:r>
            <a:r>
              <a:rPr lang="en-US" dirty="0" err="1">
                <a:latin typeface="Century Schoolbook" panose="02040604050505020304" pitchFamily="18" charset="0"/>
              </a:rPr>
              <a:t>eliminativism</a:t>
            </a:r>
            <a:r>
              <a:rPr lang="en-US" dirty="0">
                <a:latin typeface="Century Schoolbook" panose="02040604050505020304" pitchFamily="18" charset="0"/>
              </a:rPr>
              <a:t> – rather than say mental states don’t exist, Hempel says that there is no real question of whether they exist</a:t>
            </a:r>
          </a:p>
          <a:p>
            <a:pPr lvl="1"/>
            <a:r>
              <a:rPr lang="en-US" dirty="0">
                <a:latin typeface="Century Schoolbook" panose="02040604050505020304" pitchFamily="18" charset="0"/>
              </a:rPr>
              <a:t>To say ‘pain exists’ or ‘there are beliefs’ is to say that we can make certain observations of the person’s </a:t>
            </a:r>
            <a:r>
              <a:rPr lang="en-US" dirty="0" err="1">
                <a:latin typeface="Century Schoolbook" panose="02040604050505020304" pitchFamily="18" charset="0"/>
              </a:rPr>
              <a:t>behaviour</a:t>
            </a:r>
            <a:endParaRPr lang="en-US" dirty="0">
              <a:latin typeface="Century Schoolbook" panose="02040604050505020304" pitchFamily="18" charset="0"/>
            </a:endParaRPr>
          </a:p>
          <a:p>
            <a:pPr lvl="1"/>
            <a:endParaRPr lang="en-GB" dirty="0">
              <a:latin typeface="Century Schoolbook" panose="02040604050505020304" pitchFamily="18" charset="0"/>
            </a:endParaRPr>
          </a:p>
        </p:txBody>
      </p:sp>
    </p:spTree>
    <p:extLst>
      <p:ext uri="{BB962C8B-B14F-4D97-AF65-F5344CB8AC3E}">
        <p14:creationId xmlns:p14="http://schemas.microsoft.com/office/powerpoint/2010/main" val="683638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17142"/>
          </a:xfrm>
        </p:spPr>
        <p:txBody>
          <a:bodyPr>
            <a:normAutofit fontScale="90000"/>
          </a:bodyPr>
          <a:lstStyle/>
          <a:p>
            <a:pPr algn="ctr"/>
            <a:r>
              <a:rPr lang="en-US" u="sng">
                <a:latin typeface="Century Schoolbook" panose="02040604050505020304" pitchFamily="18" charset="0"/>
              </a:rPr>
              <a:t>Ryle (</a:t>
            </a:r>
            <a:r>
              <a:rPr lang="en-US" u="sng" err="1">
                <a:latin typeface="Century Schoolbook" panose="02040604050505020304" pitchFamily="18" charset="0"/>
              </a:rPr>
              <a:t>Behaviourist</a:t>
            </a:r>
            <a:r>
              <a:rPr lang="en-US" u="sng">
                <a:latin typeface="Century Schoolbook" panose="02040604050505020304" pitchFamily="18" charset="0"/>
              </a:rPr>
              <a:t>): Dualism’s ‘category mistake’</a:t>
            </a:r>
          </a:p>
        </p:txBody>
      </p:sp>
      <p:sp>
        <p:nvSpPr>
          <p:cNvPr id="3" name="Content Placeholder 2"/>
          <p:cNvSpPr>
            <a:spLocks noGrp="1"/>
          </p:cNvSpPr>
          <p:nvPr>
            <p:ph idx="1"/>
          </p:nvPr>
        </p:nvSpPr>
        <p:spPr>
          <a:xfrm>
            <a:off x="314217" y="1116708"/>
            <a:ext cx="11757917" cy="5653962"/>
          </a:xfrm>
        </p:spPr>
        <p:txBody>
          <a:bodyPr>
            <a:normAutofit fontScale="92500" lnSpcReduction="20000"/>
          </a:bodyPr>
          <a:lstStyle/>
          <a:p>
            <a:r>
              <a:rPr lang="en-US" dirty="0">
                <a:latin typeface="Century Schoolbook" panose="02040604050505020304" pitchFamily="18" charset="0"/>
              </a:rPr>
              <a:t>Ryle understands substance dualism (‘the official doctrine’) as claiming:</a:t>
            </a:r>
          </a:p>
          <a:p>
            <a:pPr lvl="1"/>
            <a:r>
              <a:rPr lang="en-GB" dirty="0">
                <a:latin typeface="Century Schoolbook" panose="02040604050505020304" pitchFamily="18" charset="0"/>
              </a:rPr>
              <a:t>the mind can exist without the body – they are two different substances; </a:t>
            </a:r>
          </a:p>
          <a:p>
            <a:pPr lvl="1"/>
            <a:r>
              <a:rPr lang="en-GB" dirty="0">
                <a:latin typeface="Century Schoolbook" panose="02040604050505020304" pitchFamily="18" charset="0"/>
              </a:rPr>
              <a:t>there are mental and physical properties, but while the body is in space and is subject to mechanical (physical) laws, the mind isn’t</a:t>
            </a:r>
          </a:p>
          <a:p>
            <a:pPr lvl="1"/>
            <a:r>
              <a:rPr lang="en-GB" dirty="0">
                <a:latin typeface="Century Schoolbook" panose="02040604050505020304" pitchFamily="18" charset="0"/>
              </a:rPr>
              <a:t>‘The dogma of the Ghost in the Machine’</a:t>
            </a:r>
          </a:p>
          <a:p>
            <a:pPr lvl="1"/>
            <a:endParaRPr lang="en-GB" dirty="0">
              <a:latin typeface="Century Schoolbook" panose="02040604050505020304" pitchFamily="18" charset="0"/>
            </a:endParaRPr>
          </a:p>
          <a:p>
            <a:r>
              <a:rPr lang="en-US" sz="2600" dirty="0">
                <a:latin typeface="Century Schoolbook" panose="02040604050505020304" pitchFamily="18" charset="0"/>
              </a:rPr>
              <a:t>Category mistake: To treat a concept as belonging to a different logical category from the one it actually belongs to</a:t>
            </a:r>
          </a:p>
          <a:p>
            <a:pPr lvl="1"/>
            <a:r>
              <a:rPr lang="en-US" sz="2200" dirty="0">
                <a:latin typeface="Century Schoolbook" panose="02040604050505020304" pitchFamily="18" charset="0"/>
              </a:rPr>
              <a:t>E.g. Oxford University; team spirit</a:t>
            </a:r>
          </a:p>
          <a:p>
            <a:pPr lvl="1"/>
            <a:endParaRPr lang="en-US" sz="2200" dirty="0">
              <a:latin typeface="Century Schoolbook" panose="02040604050505020304" pitchFamily="18" charset="0"/>
            </a:endParaRPr>
          </a:p>
          <a:p>
            <a:r>
              <a:rPr lang="en-US" sz="2600" dirty="0">
                <a:latin typeface="Century Schoolbook" panose="02040604050505020304" pitchFamily="18" charset="0"/>
              </a:rPr>
              <a:t>The mind is not another ‘thing’</a:t>
            </a:r>
          </a:p>
          <a:p>
            <a:pPr lvl="1"/>
            <a:r>
              <a:rPr lang="en-GB" sz="2000" dirty="0">
                <a:latin typeface="Century Schoolbook" panose="02040604050505020304" pitchFamily="18" charset="0"/>
              </a:rPr>
              <a:t>It is not a distinct, complex, organised unit, subject to distinct relations of cause and effect (to lose your mind and lose your keys is not to lose two things!)</a:t>
            </a:r>
          </a:p>
          <a:p>
            <a:pPr lvl="1"/>
            <a:r>
              <a:rPr lang="en-US" sz="2200" dirty="0">
                <a:latin typeface="Century Schoolbook" panose="02040604050505020304" pitchFamily="18" charset="0"/>
              </a:rPr>
              <a:t>Mental concepts (of ‘states’ and ‘processes’) do not operate like physical concepts</a:t>
            </a:r>
          </a:p>
          <a:p>
            <a:pPr lvl="1"/>
            <a:endParaRPr lang="en-US" sz="2200" dirty="0">
              <a:latin typeface="Century Schoolbook" panose="02040604050505020304" pitchFamily="18" charset="0"/>
            </a:endParaRPr>
          </a:p>
          <a:p>
            <a:r>
              <a:rPr lang="en-US" sz="2600" dirty="0">
                <a:latin typeface="Century Schoolbook" panose="02040604050505020304" pitchFamily="18" charset="0"/>
              </a:rPr>
              <a:t>The ‘para-mechanical hypothesis’: </a:t>
            </a:r>
          </a:p>
          <a:p>
            <a:pPr lvl="1"/>
            <a:r>
              <a:rPr lang="en-US" sz="2200" dirty="0">
                <a:latin typeface="Century Schoolbook" panose="02040604050505020304" pitchFamily="18" charset="0"/>
              </a:rPr>
              <a:t>since physical processes can be explained in mechanical terms, mental concepts must refer to non-spatial, non-mechanical processes</a:t>
            </a:r>
          </a:p>
          <a:p>
            <a:pPr lvl="1"/>
            <a:r>
              <a:rPr lang="en-US" sz="2200" dirty="0">
                <a:latin typeface="Century Schoolbook" panose="02040604050505020304" pitchFamily="18" charset="0"/>
              </a:rPr>
              <a:t>This is a category mistake</a:t>
            </a:r>
          </a:p>
          <a:p>
            <a:endParaRPr lang="en-GB" dirty="0"/>
          </a:p>
          <a:p>
            <a:pPr lvl="1"/>
            <a:endParaRPr lang="en-US" dirty="0"/>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12192000" cy="1325563"/>
          </a:xfrm>
        </p:spPr>
        <p:txBody>
          <a:bodyPr/>
          <a:lstStyle/>
          <a:p>
            <a:pPr algn="ctr">
              <a:defRPr/>
            </a:pPr>
            <a:r>
              <a:rPr lang="en-US" u="sng">
                <a:latin typeface="Century Schoolbook" panose="02040604050505020304" pitchFamily="18" charset="0"/>
              </a:rPr>
              <a:t>Ryle’s </a:t>
            </a:r>
            <a:r>
              <a:rPr lang="en-US" u="sng" err="1">
                <a:latin typeface="Century Schoolbook" panose="02040604050505020304" pitchFamily="18" charset="0"/>
              </a:rPr>
              <a:t>Behaviourism</a:t>
            </a:r>
            <a:endParaRPr lang="en-US" u="sng">
              <a:latin typeface="Century Schoolbook" panose="02040604050505020304" pitchFamily="18" charset="0"/>
            </a:endParaRPr>
          </a:p>
        </p:txBody>
      </p:sp>
      <p:sp>
        <p:nvSpPr>
          <p:cNvPr id="5" name="Content Placeholder 4"/>
          <p:cNvSpPr>
            <a:spLocks noGrp="1"/>
          </p:cNvSpPr>
          <p:nvPr>
            <p:ph idx="1"/>
          </p:nvPr>
        </p:nvSpPr>
        <p:spPr>
          <a:xfrm>
            <a:off x="427233" y="1325563"/>
            <a:ext cx="11521611" cy="4351338"/>
          </a:xfrm>
        </p:spPr>
        <p:txBody>
          <a:bodyPr>
            <a:normAutofit fontScale="92500" lnSpcReduction="10000"/>
          </a:bodyPr>
          <a:lstStyle/>
          <a:p>
            <a:r>
              <a:rPr lang="en-GB">
                <a:latin typeface="Century Schoolbook" panose="02040604050505020304" pitchFamily="18" charset="0"/>
              </a:rPr>
              <a:t>Simplest form: to be in mental state x is to behave in way y</a:t>
            </a:r>
          </a:p>
          <a:p>
            <a:pPr lvl="1"/>
            <a:r>
              <a:rPr lang="en-GB">
                <a:latin typeface="Century Schoolbook" panose="02040604050505020304" pitchFamily="18" charset="0"/>
              </a:rPr>
              <a:t>E.g. To be in pain is to exhibit pain-behaviour</a:t>
            </a:r>
          </a:p>
          <a:p>
            <a:pPr lvl="1"/>
            <a:endParaRPr lang="en-GB">
              <a:latin typeface="Century Schoolbook" panose="02040604050505020304" pitchFamily="18" charset="0"/>
            </a:endParaRPr>
          </a:p>
          <a:p>
            <a:r>
              <a:rPr lang="en-GB">
                <a:latin typeface="Century Schoolbook" panose="02040604050505020304" pitchFamily="18" charset="0"/>
              </a:rPr>
              <a:t>Objection: suppressed pain (pain without pain behaviour)</a:t>
            </a:r>
          </a:p>
          <a:p>
            <a:endParaRPr lang="en-GB">
              <a:latin typeface="Century Schoolbook" panose="02040604050505020304" pitchFamily="18" charset="0"/>
            </a:endParaRPr>
          </a:p>
          <a:p>
            <a:r>
              <a:rPr lang="en-GB">
                <a:latin typeface="Century Schoolbook" panose="02040604050505020304" pitchFamily="18" charset="0"/>
              </a:rPr>
              <a:t>Many mental states, e.g. knowing French, are dispositions, not occurrences</a:t>
            </a:r>
          </a:p>
          <a:p>
            <a:endParaRPr lang="en-GB">
              <a:latin typeface="Century Schoolbook" panose="02040604050505020304" pitchFamily="18" charset="0"/>
            </a:endParaRPr>
          </a:p>
          <a:p>
            <a:r>
              <a:rPr lang="en-GB">
                <a:latin typeface="Century Schoolbook" panose="02040604050505020304" pitchFamily="18" charset="0"/>
              </a:rPr>
              <a:t>So (many) mental states are dispositions of a person to behave in certain ways (in certain circumstances)</a:t>
            </a:r>
          </a:p>
          <a:p>
            <a:pPr lvl="1"/>
            <a:r>
              <a:rPr lang="en-GB">
                <a:latin typeface="Century Schoolbook" panose="02040604050505020304" pitchFamily="18" charset="0"/>
              </a:rPr>
              <a:t>To be in pain is to be disposed to cry out, nurse the injured part of the body …</a:t>
            </a:r>
            <a:endParaRPr lang="en-US">
              <a:latin typeface="Century Schoolbook" panose="02040604050505020304" pitchFamily="18" charset="0"/>
            </a:endParaRPr>
          </a:p>
          <a:p>
            <a:endParaRPr lang="en-GB">
              <a:latin typeface="Century Schoolbook" panose="02040604050505020304" pitchFamily="18" charset="0"/>
            </a:endParaRPr>
          </a:p>
          <a:p>
            <a:endParaRPr lang="en-GB">
              <a:latin typeface="Century Schoolbook" panose="020406040505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12192000" cy="1325563"/>
          </a:xfrm>
        </p:spPr>
        <p:txBody>
          <a:bodyPr>
            <a:normAutofit/>
          </a:bodyPr>
          <a:lstStyle/>
          <a:p>
            <a:pPr algn="ctr">
              <a:defRPr/>
            </a:pPr>
            <a:r>
              <a:rPr lang="en-US" sz="4000" u="sng">
                <a:latin typeface="Century Schoolbook" panose="02040604050505020304" pitchFamily="18" charset="0"/>
              </a:rPr>
              <a:t>Ryle’s </a:t>
            </a:r>
            <a:r>
              <a:rPr lang="en-US" sz="4000" u="sng" err="1">
                <a:latin typeface="Century Schoolbook" panose="02040604050505020304" pitchFamily="18" charset="0"/>
              </a:rPr>
              <a:t>Behaviourism</a:t>
            </a:r>
            <a:endParaRPr lang="en-US" sz="4000" u="sng">
              <a:latin typeface="Century Schoolbook" panose="02040604050505020304" pitchFamily="18" charset="0"/>
            </a:endParaRPr>
          </a:p>
        </p:txBody>
      </p:sp>
      <p:sp>
        <p:nvSpPr>
          <p:cNvPr id="3" name="Content Placeholder 2">
            <a:extLst>
              <a:ext uri="{FF2B5EF4-FFF2-40B4-BE49-F238E27FC236}">
                <a16:creationId xmlns:a16="http://schemas.microsoft.com/office/drawing/2014/main" id="{73919FA3-4120-4001-9A0E-ECFFF06924ED}"/>
              </a:ext>
            </a:extLst>
          </p:cNvPr>
          <p:cNvSpPr>
            <a:spLocks noGrp="1"/>
          </p:cNvSpPr>
          <p:nvPr>
            <p:ph idx="1"/>
          </p:nvPr>
        </p:nvSpPr>
        <p:spPr>
          <a:xfrm>
            <a:off x="170380" y="1253331"/>
            <a:ext cx="11727094" cy="4351338"/>
          </a:xfrm>
        </p:spPr>
        <p:txBody>
          <a:bodyPr>
            <a:normAutofit lnSpcReduction="10000"/>
          </a:bodyPr>
          <a:lstStyle/>
          <a:p>
            <a:r>
              <a:rPr lang="en-US">
                <a:latin typeface="Century Schoolbook" panose="02040604050505020304" pitchFamily="18" charset="0"/>
              </a:rPr>
              <a:t>Whether </a:t>
            </a:r>
            <a:r>
              <a:rPr lang="en-GB">
                <a:latin typeface="Century Schoolbook" panose="02040604050505020304" pitchFamily="18" charset="0"/>
              </a:rPr>
              <a:t>someone has a particular disposition is a matter of whether certain statements about what they could or would do are true or not</a:t>
            </a:r>
          </a:p>
          <a:p>
            <a:pPr lvl="1"/>
            <a:r>
              <a:rPr lang="en-GB">
                <a:latin typeface="Century Schoolbook" panose="02040604050505020304" pitchFamily="18" charset="0"/>
              </a:rPr>
              <a:t>Many of these circumstances may never arise</a:t>
            </a:r>
          </a:p>
          <a:p>
            <a:pPr lvl="1"/>
            <a:r>
              <a:rPr lang="en-GB">
                <a:latin typeface="Century Schoolbook" panose="02040604050505020304" pitchFamily="18" charset="0"/>
              </a:rPr>
              <a:t>Psychological statements don’t describe categorical – actual, concrete, particular – states of some mental substance</a:t>
            </a:r>
          </a:p>
          <a:p>
            <a:pPr lvl="1"/>
            <a:endParaRPr lang="en-GB">
              <a:latin typeface="Century Schoolbook" panose="02040604050505020304" pitchFamily="18" charset="0"/>
            </a:endParaRPr>
          </a:p>
          <a:p>
            <a:r>
              <a:rPr lang="en-GB">
                <a:latin typeface="Century Schoolbook" panose="02040604050505020304" pitchFamily="18" charset="0"/>
              </a:rPr>
              <a:t>Statements involving mental concepts can’t be translated or reduced to a set of hypothetical statements about behaviour</a:t>
            </a:r>
          </a:p>
          <a:p>
            <a:pPr lvl="1"/>
            <a:r>
              <a:rPr lang="en-GB">
                <a:latin typeface="Century Schoolbook" panose="02040604050505020304" pitchFamily="18" charset="0"/>
              </a:rPr>
              <a:t>Mental concepts can analysed in these terms, but never completely replaced – the account in terms of what a person would in circumstances x, y, z can’t be completed</a:t>
            </a:r>
            <a:endParaRPr lang="en-US">
              <a:latin typeface="Century Schoolbook" panose="02040604050505020304" pitchFamily="18" charset="0"/>
            </a:endParaRPr>
          </a:p>
          <a:p>
            <a:endParaRPr lang="en-GB">
              <a:latin typeface="Century Schoolbook" panose="02040604050505020304" pitchFamily="18" charset="0"/>
            </a:endParaRPr>
          </a:p>
        </p:txBody>
      </p:sp>
    </p:spTree>
    <p:extLst>
      <p:ext uri="{BB962C8B-B14F-4D97-AF65-F5344CB8AC3E}">
        <p14:creationId xmlns:p14="http://schemas.microsoft.com/office/powerpoint/2010/main" val="121950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12192000" cy="1325563"/>
          </a:xfrm>
        </p:spPr>
        <p:txBody>
          <a:bodyPr>
            <a:normAutofit/>
          </a:bodyPr>
          <a:lstStyle/>
          <a:p>
            <a:pPr algn="ctr">
              <a:defRPr/>
            </a:pPr>
            <a:r>
              <a:rPr lang="en-US" sz="4000" u="sng">
                <a:latin typeface="Century Schoolbook" panose="02040604050505020304" pitchFamily="18" charset="0"/>
              </a:rPr>
              <a:t>Ryle’s </a:t>
            </a:r>
            <a:r>
              <a:rPr lang="en-US" sz="4000" u="sng" err="1">
                <a:latin typeface="Century Schoolbook" panose="02040604050505020304" pitchFamily="18" charset="0"/>
              </a:rPr>
              <a:t>Behaviourism</a:t>
            </a:r>
            <a:endParaRPr lang="en-US" sz="4000" u="sng">
              <a:latin typeface="Century Schoolbook" panose="02040604050505020304" pitchFamily="18" charset="0"/>
            </a:endParaRPr>
          </a:p>
        </p:txBody>
      </p:sp>
      <p:sp>
        <p:nvSpPr>
          <p:cNvPr id="3" name="Content Placeholder 2">
            <a:extLst>
              <a:ext uri="{FF2B5EF4-FFF2-40B4-BE49-F238E27FC236}">
                <a16:creationId xmlns:a16="http://schemas.microsoft.com/office/drawing/2014/main" id="{73919FA3-4120-4001-9A0E-ECFFF06924ED}"/>
              </a:ext>
            </a:extLst>
          </p:cNvPr>
          <p:cNvSpPr>
            <a:spLocks noGrp="1"/>
          </p:cNvSpPr>
          <p:nvPr>
            <p:ph idx="1"/>
          </p:nvPr>
        </p:nvSpPr>
        <p:spPr>
          <a:xfrm>
            <a:off x="160106" y="1006751"/>
            <a:ext cx="11727094" cy="5722822"/>
          </a:xfrm>
        </p:spPr>
        <p:txBody>
          <a:bodyPr>
            <a:normAutofit fontScale="92500" lnSpcReduction="20000"/>
          </a:bodyPr>
          <a:lstStyle/>
          <a:p>
            <a:pPr marL="0" indent="0">
              <a:buNone/>
            </a:pPr>
            <a:r>
              <a:rPr lang="en-US" u="sng">
                <a:latin typeface="Century Schoolbook" panose="02040604050505020304" pitchFamily="18" charset="0"/>
              </a:rPr>
              <a:t>Thinking</a:t>
            </a:r>
          </a:p>
          <a:p>
            <a:r>
              <a:rPr lang="en-US" sz="2600">
                <a:latin typeface="Century Schoolbook" panose="02040604050505020304" pitchFamily="18" charset="0"/>
              </a:rPr>
              <a:t>How can an ‘internal process’ like thinking be a disposition to </a:t>
            </a:r>
            <a:r>
              <a:rPr lang="en-US" sz="2600" err="1">
                <a:latin typeface="Century Schoolbook" panose="02040604050505020304" pitchFamily="18" charset="0"/>
              </a:rPr>
              <a:t>behaviour</a:t>
            </a:r>
            <a:r>
              <a:rPr lang="en-US" sz="2600">
                <a:latin typeface="Century Schoolbook" panose="02040604050505020304" pitchFamily="18" charset="0"/>
              </a:rPr>
              <a:t>?</a:t>
            </a:r>
          </a:p>
          <a:p>
            <a:endParaRPr lang="en-US" sz="2600">
              <a:latin typeface="Century Schoolbook" panose="02040604050505020304" pitchFamily="18" charset="0"/>
            </a:endParaRPr>
          </a:p>
          <a:p>
            <a:r>
              <a:rPr lang="en-US" sz="2600">
                <a:latin typeface="Century Schoolbook" panose="02040604050505020304" pitchFamily="18" charset="0"/>
              </a:rPr>
              <a:t>Note that there isn’t one kind of thinking</a:t>
            </a:r>
          </a:p>
          <a:p>
            <a:pPr lvl="1"/>
            <a:r>
              <a:rPr lang="en-US" sz="2200">
                <a:latin typeface="Century Schoolbook" panose="02040604050505020304" pitchFamily="18" charset="0"/>
              </a:rPr>
              <a:t>We do many things thoughtfully – this isn’t a matter of a second independent mental processes accompanying the </a:t>
            </a:r>
            <a:r>
              <a:rPr lang="en-US" sz="2200" err="1">
                <a:latin typeface="Century Schoolbook" panose="02040604050505020304" pitchFamily="18" charset="0"/>
              </a:rPr>
              <a:t>behaviour</a:t>
            </a:r>
            <a:r>
              <a:rPr lang="en-US" sz="2200">
                <a:latin typeface="Century Schoolbook" panose="02040604050505020304" pitchFamily="18" charset="0"/>
              </a:rPr>
              <a:t>, but a matter of how the </a:t>
            </a:r>
            <a:r>
              <a:rPr lang="en-US" sz="2200" err="1">
                <a:latin typeface="Century Schoolbook" panose="02040604050505020304" pitchFamily="18" charset="0"/>
              </a:rPr>
              <a:t>behaviour</a:t>
            </a:r>
            <a:r>
              <a:rPr lang="en-US" sz="2200">
                <a:latin typeface="Century Schoolbook" panose="02040604050505020304" pitchFamily="18" charset="0"/>
              </a:rPr>
              <a:t> is done</a:t>
            </a:r>
          </a:p>
          <a:p>
            <a:pPr lvl="1"/>
            <a:endParaRPr lang="en-US" sz="2200">
              <a:latin typeface="Century Schoolbook" panose="02040604050505020304" pitchFamily="18" charset="0"/>
            </a:endParaRPr>
          </a:p>
          <a:p>
            <a:r>
              <a:rPr lang="en-US" sz="2600">
                <a:latin typeface="Century Schoolbook" panose="02040604050505020304" pitchFamily="18" charset="0"/>
              </a:rPr>
              <a:t>Reply: thinking to oneself is </a:t>
            </a:r>
            <a:r>
              <a:rPr lang="en-US" sz="2600" err="1">
                <a:latin typeface="Century Schoolbook" panose="02040604050505020304" pitchFamily="18" charset="0"/>
              </a:rPr>
              <a:t>internalised</a:t>
            </a:r>
            <a:r>
              <a:rPr lang="en-US" sz="2600">
                <a:latin typeface="Century Schoolbook" panose="02040604050505020304" pitchFamily="18" charset="0"/>
              </a:rPr>
              <a:t> speaking</a:t>
            </a:r>
          </a:p>
          <a:p>
            <a:pPr lvl="1"/>
            <a:r>
              <a:rPr lang="en-US" sz="2200">
                <a:latin typeface="Century Schoolbook" panose="02040604050505020304" pitchFamily="18" charset="0"/>
              </a:rPr>
              <a:t>Speaking is </a:t>
            </a:r>
            <a:r>
              <a:rPr lang="en-US" sz="2200" err="1">
                <a:latin typeface="Century Schoolbook" panose="02040604050505020304" pitchFamily="18" charset="0"/>
              </a:rPr>
              <a:t>behaviour</a:t>
            </a:r>
            <a:r>
              <a:rPr lang="en-US" sz="2200">
                <a:latin typeface="Century Schoolbook" panose="02040604050505020304" pitchFamily="18" charset="0"/>
              </a:rPr>
              <a:t>, and thinking is acquired later</a:t>
            </a:r>
          </a:p>
          <a:p>
            <a:pPr lvl="1"/>
            <a:r>
              <a:rPr lang="en-US" sz="2200">
                <a:latin typeface="Century Schoolbook" panose="02040604050505020304" pitchFamily="18" charset="0"/>
              </a:rPr>
              <a:t>The silence is inessential to the nature of thinking – you can think out loud or with pen and paper</a:t>
            </a:r>
          </a:p>
          <a:p>
            <a:pPr lvl="1"/>
            <a:endParaRPr lang="en-US" sz="2200">
              <a:latin typeface="Century Schoolbook" panose="02040604050505020304" pitchFamily="18" charset="0"/>
            </a:endParaRPr>
          </a:p>
          <a:p>
            <a:r>
              <a:rPr lang="en-US" sz="2600">
                <a:latin typeface="Century Schoolbook" panose="02040604050505020304" pitchFamily="18" charset="0"/>
              </a:rPr>
              <a:t>Thinking isn’t </a:t>
            </a:r>
            <a:r>
              <a:rPr lang="en-US" sz="2600" i="1">
                <a:latin typeface="Century Schoolbook" panose="02040604050505020304" pitchFamily="18" charset="0"/>
              </a:rPr>
              <a:t>just </a:t>
            </a:r>
            <a:r>
              <a:rPr lang="en-US" sz="2600">
                <a:latin typeface="Century Schoolbook" panose="02040604050505020304" pitchFamily="18" charset="0"/>
              </a:rPr>
              <a:t>a disposition, but also an occurrence</a:t>
            </a:r>
          </a:p>
          <a:p>
            <a:pPr lvl="1"/>
            <a:r>
              <a:rPr lang="en-US" sz="2200">
                <a:latin typeface="Century Schoolbook" panose="02040604050505020304" pitchFamily="18" charset="0"/>
              </a:rPr>
              <a:t>Cp. ‘it is dissolving’</a:t>
            </a:r>
          </a:p>
          <a:p>
            <a:pPr lvl="1"/>
            <a:r>
              <a:rPr lang="en-US" sz="2200">
                <a:latin typeface="Century Schoolbook" panose="02040604050505020304" pitchFamily="18" charset="0"/>
              </a:rPr>
              <a:t>It is still the basis for attributing dispositions</a:t>
            </a:r>
          </a:p>
          <a:p>
            <a:pPr lvl="1"/>
            <a:endParaRPr lang="en-US" sz="2200">
              <a:latin typeface="Century Schoolbook" panose="02040604050505020304" pitchFamily="18" charset="0"/>
            </a:endParaRPr>
          </a:p>
          <a:p>
            <a:r>
              <a:rPr lang="en-US" sz="2600">
                <a:latin typeface="Century Schoolbook" panose="02040604050505020304" pitchFamily="18" charset="0"/>
              </a:rPr>
              <a:t>Paying attention – you are ready to report on what you are doing if asked</a:t>
            </a:r>
          </a:p>
          <a:p>
            <a:pPr lvl="1"/>
            <a:endParaRPr lang="en-US" sz="2200">
              <a:latin typeface="Century Schoolbook" panose="02040604050505020304" pitchFamily="18" charset="0"/>
            </a:endParaRPr>
          </a:p>
          <a:p>
            <a:pPr marL="0" indent="0">
              <a:buNone/>
            </a:pPr>
            <a:endParaRPr lang="en-GB">
              <a:latin typeface="Century Schoolbook" panose="02040604050505020304" pitchFamily="18" charset="0"/>
            </a:endParaRPr>
          </a:p>
        </p:txBody>
      </p:sp>
    </p:spTree>
    <p:extLst>
      <p:ext uri="{BB962C8B-B14F-4D97-AF65-F5344CB8AC3E}">
        <p14:creationId xmlns:p14="http://schemas.microsoft.com/office/powerpoint/2010/main" val="34429437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191802"/>
          </a:xfrm>
        </p:spPr>
        <p:txBody>
          <a:bodyPr>
            <a:normAutofit/>
          </a:bodyPr>
          <a:lstStyle/>
          <a:p>
            <a:pPr algn="ctr"/>
            <a:r>
              <a:rPr lang="en-US" u="sng">
                <a:latin typeface="Century Schoolbook" panose="02040604050505020304" pitchFamily="18" charset="0"/>
              </a:rPr>
              <a:t>Physicalism and the category mistake</a:t>
            </a:r>
          </a:p>
        </p:txBody>
      </p:sp>
      <p:sp>
        <p:nvSpPr>
          <p:cNvPr id="3" name="Content Placeholder 2"/>
          <p:cNvSpPr>
            <a:spLocks noGrp="1"/>
          </p:cNvSpPr>
          <p:nvPr>
            <p:ph idx="1"/>
          </p:nvPr>
        </p:nvSpPr>
        <p:spPr>
          <a:xfrm>
            <a:off x="334767" y="1191803"/>
            <a:ext cx="11593530" cy="5527496"/>
          </a:xfrm>
        </p:spPr>
        <p:txBody>
          <a:bodyPr>
            <a:normAutofit fontScale="92500" lnSpcReduction="20000"/>
          </a:bodyPr>
          <a:lstStyle/>
          <a:p>
            <a:r>
              <a:rPr lang="en-US">
                <a:latin typeface="Century Schoolbook" panose="02040604050505020304" pitchFamily="18" charset="0"/>
              </a:rPr>
              <a:t>We can extend Ryle’s criticism of substance dualism to later physicalist theories</a:t>
            </a:r>
          </a:p>
          <a:p>
            <a:endParaRPr lang="en-US">
              <a:latin typeface="Century Schoolbook" panose="02040604050505020304" pitchFamily="18" charset="0"/>
            </a:endParaRPr>
          </a:p>
          <a:p>
            <a:r>
              <a:rPr lang="en-US">
                <a:latin typeface="Century Schoolbook" panose="02040604050505020304" pitchFamily="18" charset="0"/>
              </a:rPr>
              <a:t>Identity theory and eliminative materialism understand mental properties and physical properties in the same way</a:t>
            </a:r>
          </a:p>
          <a:p>
            <a:pPr lvl="1"/>
            <a:r>
              <a:rPr lang="en-US">
                <a:latin typeface="Century Schoolbook" panose="02040604050505020304" pitchFamily="18" charset="0"/>
              </a:rPr>
              <a:t>Identity: they </a:t>
            </a:r>
            <a:r>
              <a:rPr lang="en-US" i="1">
                <a:latin typeface="Century Schoolbook" panose="02040604050505020304" pitchFamily="18" charset="0"/>
              </a:rPr>
              <a:t>are</a:t>
            </a:r>
            <a:r>
              <a:rPr lang="en-US">
                <a:latin typeface="Century Schoolbook" panose="02040604050505020304" pitchFamily="18" charset="0"/>
              </a:rPr>
              <a:t> physical properties</a:t>
            </a:r>
          </a:p>
          <a:p>
            <a:pPr lvl="1"/>
            <a:r>
              <a:rPr lang="en-US">
                <a:latin typeface="Century Schoolbook" panose="02040604050505020304" pitchFamily="18" charset="0"/>
              </a:rPr>
              <a:t>Eliminativism: they are part of a (faulty) empirical, causal account of human </a:t>
            </a:r>
            <a:r>
              <a:rPr lang="en-US" err="1">
                <a:latin typeface="Century Schoolbook" panose="02040604050505020304" pitchFamily="18" charset="0"/>
              </a:rPr>
              <a:t>behaviour</a:t>
            </a:r>
            <a:endParaRPr lang="en-US">
              <a:latin typeface="Century Schoolbook" panose="02040604050505020304" pitchFamily="18" charset="0"/>
            </a:endParaRPr>
          </a:p>
          <a:p>
            <a:pPr lvl="1"/>
            <a:endParaRPr lang="en-US">
              <a:latin typeface="Century Schoolbook" panose="02040604050505020304" pitchFamily="18" charset="0"/>
            </a:endParaRPr>
          </a:p>
          <a:p>
            <a:r>
              <a:rPr lang="en-US">
                <a:latin typeface="Century Schoolbook" panose="02040604050505020304" pitchFamily="18" charset="0"/>
              </a:rPr>
              <a:t>This metaphysical approach to philosophy of mind commits the same category mistake as dualism</a:t>
            </a:r>
          </a:p>
          <a:p>
            <a:endParaRPr lang="en-US">
              <a:latin typeface="Century Schoolbook" panose="02040604050505020304" pitchFamily="18" charset="0"/>
            </a:endParaRPr>
          </a:p>
          <a:p>
            <a:r>
              <a:rPr lang="en-GB">
                <a:latin typeface="Century Schoolbook" panose="02040604050505020304" pitchFamily="18" charset="0"/>
              </a:rPr>
              <a:t>Nevertheless, philosophical behaviourism is a materialist theory</a:t>
            </a:r>
          </a:p>
          <a:p>
            <a:pPr lvl="1"/>
            <a:r>
              <a:rPr lang="en-GB">
                <a:latin typeface="Century Schoolbook" panose="02040604050505020304" pitchFamily="18" charset="0"/>
              </a:rPr>
              <a:t>We can’t talk about mental substances and properties as things that ‘exist’</a:t>
            </a:r>
          </a:p>
          <a:p>
            <a:pPr lvl="1"/>
            <a:r>
              <a:rPr lang="en-GB">
                <a:latin typeface="Century Schoolbook" panose="02040604050505020304" pitchFamily="18" charset="0"/>
              </a:rPr>
              <a:t>Questions about what exists are questions about physical substance and properties</a:t>
            </a:r>
          </a:p>
          <a:p>
            <a:pPr lvl="1"/>
            <a:r>
              <a:rPr lang="en-GB">
                <a:latin typeface="Century Schoolbook" panose="02040604050505020304" pitchFamily="18" charset="0"/>
              </a:rPr>
              <a:t>Mental states are </a:t>
            </a:r>
            <a:r>
              <a:rPr lang="en-GB" err="1">
                <a:latin typeface="Century Schoolbook" panose="02040604050505020304" pitchFamily="18" charset="0"/>
              </a:rPr>
              <a:t>analyzed</a:t>
            </a:r>
            <a:r>
              <a:rPr lang="en-GB">
                <a:latin typeface="Century Schoolbook" panose="02040604050505020304" pitchFamily="18" charset="0"/>
              </a:rPr>
              <a:t> in terms of behaviour, which depends upon physical properties (just as dispositions in general depend upon categorical facts)</a:t>
            </a:r>
          </a:p>
          <a:p>
            <a:endParaRPr lang="en-US">
              <a:latin typeface="Century Schoolbook" panose="020406040505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12192000" cy="955497"/>
          </a:xfrm>
        </p:spPr>
        <p:txBody>
          <a:bodyPr/>
          <a:lstStyle/>
          <a:p>
            <a:pPr algn="ctr">
              <a:defRPr/>
            </a:pPr>
            <a:r>
              <a:rPr lang="en-US" u="sng" err="1">
                <a:latin typeface="Century Schoolbook" panose="02040604050505020304" pitchFamily="18" charset="0"/>
              </a:rPr>
              <a:t>Behaviourism</a:t>
            </a:r>
            <a:r>
              <a:rPr lang="en-US" u="sng">
                <a:latin typeface="Century Schoolbook" panose="02040604050505020304" pitchFamily="18" charset="0"/>
              </a:rPr>
              <a:t>: Knowledge of the mind</a:t>
            </a:r>
          </a:p>
        </p:txBody>
      </p:sp>
      <p:sp>
        <p:nvSpPr>
          <p:cNvPr id="2" name="Content Placeholder 1"/>
          <p:cNvSpPr>
            <a:spLocks noGrp="1"/>
          </p:cNvSpPr>
          <p:nvPr>
            <p:ph idx="1"/>
          </p:nvPr>
        </p:nvSpPr>
        <p:spPr>
          <a:xfrm>
            <a:off x="375863" y="832207"/>
            <a:ext cx="11470240" cy="6041205"/>
          </a:xfrm>
        </p:spPr>
        <p:txBody>
          <a:bodyPr>
            <a:normAutofit fontScale="77500" lnSpcReduction="20000"/>
          </a:bodyPr>
          <a:lstStyle/>
          <a:p>
            <a:r>
              <a:rPr lang="en-GB">
                <a:latin typeface="Century Schoolbook" panose="02040604050505020304" pitchFamily="18" charset="0"/>
              </a:rPr>
              <a:t>Dualism thinks of mental states as ‘inner’ and defends an asymmetry of knowledge</a:t>
            </a:r>
          </a:p>
          <a:p>
            <a:pPr lvl="1"/>
            <a:r>
              <a:rPr lang="en-GB">
                <a:latin typeface="Century Schoolbook" panose="02040604050505020304" pitchFamily="18" charset="0"/>
              </a:rPr>
              <a:t>Our mental states are inaccessible to other people</a:t>
            </a:r>
          </a:p>
          <a:p>
            <a:pPr lvl="1"/>
            <a:r>
              <a:rPr lang="en-GB">
                <a:latin typeface="Century Schoolbook" panose="02040604050505020304" pitchFamily="18" charset="0"/>
              </a:rPr>
              <a:t>But known to us through conscious introspection</a:t>
            </a:r>
          </a:p>
          <a:p>
            <a:pPr lvl="1"/>
            <a:endParaRPr lang="en-GB">
              <a:latin typeface="Century Schoolbook" panose="02040604050505020304" pitchFamily="18" charset="0"/>
            </a:endParaRPr>
          </a:p>
          <a:p>
            <a:r>
              <a:rPr lang="en-GB">
                <a:latin typeface="Century Schoolbook" panose="02040604050505020304" pitchFamily="18" charset="0"/>
              </a:rPr>
              <a:t>Behaviourism rejects this</a:t>
            </a:r>
          </a:p>
          <a:p>
            <a:pPr lvl="1"/>
            <a:r>
              <a:rPr lang="en-GB">
                <a:latin typeface="Century Schoolbook" panose="02040604050505020304" pitchFamily="18" charset="0"/>
              </a:rPr>
              <a:t>We don’t have to infer that someone has a mind from their behaviour</a:t>
            </a:r>
          </a:p>
          <a:p>
            <a:pPr lvl="1"/>
            <a:r>
              <a:rPr lang="en-GB">
                <a:latin typeface="Century Schoolbook" panose="02040604050505020304" pitchFamily="18" charset="0"/>
              </a:rPr>
              <a:t>To say that someone has certain behaviour dispositions </a:t>
            </a:r>
            <a:r>
              <a:rPr lang="en-GB" i="1">
                <a:latin typeface="Century Schoolbook" panose="02040604050505020304" pitchFamily="18" charset="0"/>
              </a:rPr>
              <a:t>just is</a:t>
            </a:r>
            <a:r>
              <a:rPr lang="en-GB">
                <a:latin typeface="Century Schoolbook" panose="02040604050505020304" pitchFamily="18" charset="0"/>
              </a:rPr>
              <a:t> to say they have a mind</a:t>
            </a:r>
          </a:p>
          <a:p>
            <a:pPr lvl="1"/>
            <a:r>
              <a:rPr lang="en-GB">
                <a:latin typeface="Century Schoolbook" panose="02040604050505020304" pitchFamily="18" charset="0"/>
              </a:rPr>
              <a:t>So we can know other people’s mental states</a:t>
            </a:r>
          </a:p>
          <a:p>
            <a:endParaRPr lang="en-US">
              <a:latin typeface="Century Schoolbook" panose="02040604050505020304" pitchFamily="18" charset="0"/>
            </a:endParaRPr>
          </a:p>
          <a:p>
            <a:r>
              <a:rPr lang="en-US">
                <a:latin typeface="Century Schoolbook" panose="02040604050505020304" pitchFamily="18" charset="0"/>
              </a:rPr>
              <a:t>But now, can I only know my own mental states by observing my </a:t>
            </a:r>
            <a:r>
              <a:rPr lang="en-US" err="1">
                <a:latin typeface="Century Schoolbook" panose="02040604050505020304" pitchFamily="18" charset="0"/>
              </a:rPr>
              <a:t>behaviour</a:t>
            </a:r>
            <a:r>
              <a:rPr lang="en-US">
                <a:latin typeface="Century Schoolbook" panose="02040604050505020304" pitchFamily="18" charset="0"/>
              </a:rPr>
              <a:t>??</a:t>
            </a:r>
          </a:p>
          <a:p>
            <a:pPr lvl="1"/>
            <a:r>
              <a:rPr lang="en-US">
                <a:latin typeface="Century Schoolbook" panose="02040604050505020304" pitchFamily="18" charset="0"/>
              </a:rPr>
              <a:t>If they are </a:t>
            </a:r>
            <a:r>
              <a:rPr lang="en-US" err="1">
                <a:latin typeface="Century Schoolbook" panose="02040604050505020304" pitchFamily="18" charset="0"/>
              </a:rPr>
              <a:t>behavioural</a:t>
            </a:r>
            <a:r>
              <a:rPr lang="en-US">
                <a:latin typeface="Century Schoolbook" panose="02040604050505020304" pitchFamily="18" charset="0"/>
              </a:rPr>
              <a:t> dispositions, how could ‘introspection’ reveal them?</a:t>
            </a:r>
          </a:p>
          <a:p>
            <a:pPr lvl="1"/>
            <a:endParaRPr lang="en-US">
              <a:latin typeface="Century Schoolbook" panose="02040604050505020304" pitchFamily="18" charset="0"/>
            </a:endParaRPr>
          </a:p>
          <a:p>
            <a:r>
              <a:rPr lang="en-US">
                <a:latin typeface="Century Schoolbook" panose="02040604050505020304" pitchFamily="18" charset="0"/>
              </a:rPr>
              <a:t>Hempel approaches psychological concepts only from the scientific (third-person) point of view</a:t>
            </a:r>
          </a:p>
          <a:p>
            <a:pPr lvl="1"/>
            <a:r>
              <a:rPr lang="en-US">
                <a:latin typeface="Century Schoolbook" panose="02040604050505020304" pitchFamily="18" charset="0"/>
              </a:rPr>
              <a:t>He says nothing about how we can talk about and understand our own mental states</a:t>
            </a:r>
          </a:p>
          <a:p>
            <a:endParaRPr lang="en-US">
              <a:latin typeface="Century Schoolbook" panose="02040604050505020304" pitchFamily="18" charset="0"/>
            </a:endParaRPr>
          </a:p>
          <a:p>
            <a:r>
              <a:rPr lang="en-US">
                <a:latin typeface="Century Schoolbook" panose="02040604050505020304" pitchFamily="18" charset="0"/>
              </a:rPr>
              <a:t>Ryle: conscious introspection is a myth</a:t>
            </a:r>
          </a:p>
          <a:p>
            <a:pPr lvl="1"/>
            <a:r>
              <a:rPr lang="en-US">
                <a:latin typeface="Century Schoolbook" panose="02040604050505020304" pitchFamily="18" charset="0"/>
              </a:rPr>
              <a:t>We pay attention to ourselves just as we pay attention to others’ </a:t>
            </a:r>
            <a:r>
              <a:rPr lang="en-US" err="1">
                <a:latin typeface="Century Schoolbook" panose="02040604050505020304" pitchFamily="18" charset="0"/>
              </a:rPr>
              <a:t>behaviour</a:t>
            </a:r>
            <a:endParaRPr lang="en-US">
              <a:latin typeface="Century Schoolbook" panose="02040604050505020304" pitchFamily="18" charset="0"/>
            </a:endParaRPr>
          </a:p>
          <a:p>
            <a:pPr lvl="1"/>
            <a:r>
              <a:rPr lang="en-US">
                <a:latin typeface="Century Schoolbook" panose="02040604050505020304" pitchFamily="18" charset="0"/>
              </a:rPr>
              <a:t>To know what you think is just to be ready to say what you think</a:t>
            </a:r>
          </a:p>
          <a:p>
            <a:pPr lvl="1"/>
            <a:r>
              <a:rPr lang="en-US">
                <a:latin typeface="Century Schoolbook" panose="02040604050505020304" pitchFamily="18" charset="0"/>
              </a:rPr>
              <a:t>We just have more evidence – thinking is inner speech</a:t>
            </a:r>
          </a:p>
          <a:p>
            <a:pPr lvl="1"/>
            <a:endParaRPr lang="en-US">
              <a:latin typeface="Century Schoolbook" panose="02040604050505020304" pitchFamily="18" charset="0"/>
            </a:endParaRPr>
          </a:p>
          <a:p>
            <a:pPr lvl="1"/>
            <a:endParaRPr lang="en-GB">
              <a:latin typeface="Century Schoolbook" panose="02040604050505020304" pitchFamily="18" charset="0"/>
            </a:endParaRPr>
          </a:p>
          <a:p>
            <a:endParaRPr lang="en-GB">
              <a:latin typeface="Century Schoolbook" panose="020406040505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
                                            <p:txEl>
                                              <p:pRg st="16" end="1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
                                            <p:txEl>
                                              <p:pRg st="17" end="17"/>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12192000" cy="955497"/>
          </a:xfrm>
        </p:spPr>
        <p:txBody>
          <a:bodyPr/>
          <a:lstStyle/>
          <a:p>
            <a:pPr algn="ctr">
              <a:defRPr/>
            </a:pPr>
            <a:r>
              <a:rPr lang="en-US" u="sng" err="1">
                <a:latin typeface="Century Schoolbook" panose="02040604050505020304" pitchFamily="18" charset="0"/>
              </a:rPr>
              <a:t>Behaviourism</a:t>
            </a:r>
            <a:endParaRPr lang="en-US" u="sng">
              <a:latin typeface="Century Schoolbook" panose="02040604050505020304" pitchFamily="18" charset="0"/>
            </a:endParaRPr>
          </a:p>
        </p:txBody>
      </p:sp>
      <p:sp>
        <p:nvSpPr>
          <p:cNvPr id="2" name="Content Placeholder 1"/>
          <p:cNvSpPr>
            <a:spLocks noGrp="1"/>
          </p:cNvSpPr>
          <p:nvPr>
            <p:ph idx="1"/>
          </p:nvPr>
        </p:nvSpPr>
        <p:spPr>
          <a:xfrm>
            <a:off x="375863" y="832207"/>
            <a:ext cx="11470240" cy="6041205"/>
          </a:xfrm>
        </p:spPr>
        <p:txBody>
          <a:bodyPr>
            <a:normAutofit fontScale="92500" lnSpcReduction="20000"/>
          </a:bodyPr>
          <a:lstStyle/>
          <a:p>
            <a:pPr marL="0" indent="0">
              <a:buNone/>
            </a:pPr>
            <a:r>
              <a:rPr lang="en-US" u="sng">
                <a:latin typeface="Century Schoolbook" panose="02040604050505020304" pitchFamily="18" charset="0"/>
              </a:rPr>
              <a:t>Distinctness of mental states from </a:t>
            </a:r>
            <a:r>
              <a:rPr lang="en-US" u="sng" err="1">
                <a:latin typeface="Century Schoolbook" panose="02040604050505020304" pitchFamily="18" charset="0"/>
              </a:rPr>
              <a:t>behaviour</a:t>
            </a:r>
            <a:endParaRPr lang="en-US" u="sng">
              <a:latin typeface="Century Schoolbook" panose="02040604050505020304" pitchFamily="18" charset="0"/>
            </a:endParaRPr>
          </a:p>
          <a:p>
            <a:r>
              <a:rPr lang="en-US">
                <a:latin typeface="Century Schoolbook" panose="02040604050505020304" pitchFamily="18" charset="0"/>
              </a:rPr>
              <a:t>Many conscious mental states, e.g. pain, have a particular feeling, ‘what it is like’ – this cannot be understood just as a </a:t>
            </a:r>
            <a:r>
              <a:rPr lang="en-US" err="1">
                <a:latin typeface="Century Schoolbook" panose="02040604050505020304" pitchFamily="18" charset="0"/>
              </a:rPr>
              <a:t>behavioural</a:t>
            </a:r>
            <a:r>
              <a:rPr lang="en-US">
                <a:latin typeface="Century Schoolbook" panose="02040604050505020304" pitchFamily="18" charset="0"/>
              </a:rPr>
              <a:t> disposition</a:t>
            </a:r>
          </a:p>
          <a:p>
            <a:pPr lvl="1"/>
            <a:r>
              <a:rPr lang="en-US">
                <a:latin typeface="Century Schoolbook" panose="02040604050505020304" pitchFamily="18" charset="0"/>
              </a:rPr>
              <a:t>Nor can they be captured in terms of conditions of verification</a:t>
            </a:r>
          </a:p>
          <a:p>
            <a:pPr lvl="1"/>
            <a:r>
              <a:rPr lang="en-US" err="1">
                <a:latin typeface="Century Schoolbook" panose="02040604050505020304" pitchFamily="18" charset="0"/>
              </a:rPr>
              <a:t>Behaviourism</a:t>
            </a:r>
            <a:r>
              <a:rPr lang="en-US">
                <a:latin typeface="Century Schoolbook" panose="02040604050505020304" pitchFamily="18" charset="0"/>
              </a:rPr>
              <a:t> misses the phenomenology of the mind</a:t>
            </a:r>
          </a:p>
          <a:p>
            <a:endParaRPr lang="en-US">
              <a:latin typeface="Century Schoolbook" panose="02040604050505020304" pitchFamily="18" charset="0"/>
            </a:endParaRPr>
          </a:p>
          <a:p>
            <a:r>
              <a:rPr lang="en-US">
                <a:latin typeface="Century Schoolbook" panose="02040604050505020304" pitchFamily="18" charset="0"/>
              </a:rPr>
              <a:t>Hempel: this ‘feeling’ side of mental states is still tied up in </a:t>
            </a:r>
            <a:r>
              <a:rPr lang="en-US" err="1">
                <a:latin typeface="Century Schoolbook" panose="02040604050505020304" pitchFamily="18" charset="0"/>
              </a:rPr>
              <a:t>behaviour</a:t>
            </a:r>
            <a:endParaRPr lang="en-US">
              <a:latin typeface="Century Schoolbook" panose="02040604050505020304" pitchFamily="18" charset="0"/>
            </a:endParaRPr>
          </a:p>
          <a:p>
            <a:pPr lvl="1"/>
            <a:r>
              <a:rPr lang="en-US">
                <a:latin typeface="Century Schoolbook" panose="02040604050505020304" pitchFamily="18" charset="0"/>
              </a:rPr>
              <a:t>We can talk meaningfully about it, but all we have to go on is </a:t>
            </a:r>
            <a:r>
              <a:rPr lang="en-US" err="1">
                <a:latin typeface="Century Schoolbook" panose="02040604050505020304" pitchFamily="18" charset="0"/>
              </a:rPr>
              <a:t>behaviour</a:t>
            </a:r>
            <a:r>
              <a:rPr lang="en-US">
                <a:latin typeface="Century Schoolbook" panose="02040604050505020304" pitchFamily="18" charset="0"/>
              </a:rPr>
              <a:t> and physical states</a:t>
            </a:r>
          </a:p>
          <a:p>
            <a:pPr lvl="1"/>
            <a:endParaRPr lang="en-US">
              <a:latin typeface="Century Schoolbook" panose="02040604050505020304" pitchFamily="18" charset="0"/>
            </a:endParaRPr>
          </a:p>
          <a:p>
            <a:r>
              <a:rPr lang="en-US">
                <a:latin typeface="Century Schoolbook" panose="02040604050505020304" pitchFamily="18" charset="0"/>
              </a:rPr>
              <a:t>Objection: what about a perfect actor or someone living a lie?</a:t>
            </a:r>
          </a:p>
          <a:p>
            <a:pPr lvl="1"/>
            <a:r>
              <a:rPr lang="en-US">
                <a:latin typeface="Century Schoolbook" panose="02040604050505020304" pitchFamily="18" charset="0"/>
              </a:rPr>
              <a:t>They express the </a:t>
            </a:r>
            <a:r>
              <a:rPr lang="en-US" err="1">
                <a:latin typeface="Century Schoolbook" panose="02040604050505020304" pitchFamily="18" charset="0"/>
              </a:rPr>
              <a:t>behaviour</a:t>
            </a:r>
            <a:r>
              <a:rPr lang="en-US">
                <a:latin typeface="Century Schoolbook" panose="02040604050505020304" pitchFamily="18" charset="0"/>
              </a:rPr>
              <a:t>, but don’t have the (usual) mental state</a:t>
            </a:r>
          </a:p>
          <a:p>
            <a:pPr lvl="1"/>
            <a:endParaRPr lang="en-US">
              <a:latin typeface="Century Schoolbook" panose="02040604050505020304" pitchFamily="18" charset="0"/>
            </a:endParaRPr>
          </a:p>
          <a:p>
            <a:r>
              <a:rPr lang="en-US">
                <a:latin typeface="Century Schoolbook" panose="02040604050505020304" pitchFamily="18" charset="0"/>
              </a:rPr>
              <a:t>Ryle: mental states aren’t just expressing certain </a:t>
            </a:r>
            <a:r>
              <a:rPr lang="en-US" err="1">
                <a:latin typeface="Century Schoolbook" panose="02040604050505020304" pitchFamily="18" charset="0"/>
              </a:rPr>
              <a:t>behaviours</a:t>
            </a:r>
            <a:r>
              <a:rPr lang="en-US">
                <a:latin typeface="Century Schoolbook" panose="02040604050505020304" pitchFamily="18" charset="0"/>
              </a:rPr>
              <a:t> but having the </a:t>
            </a:r>
            <a:r>
              <a:rPr lang="en-US" i="1">
                <a:latin typeface="Century Schoolbook" panose="02040604050505020304" pitchFamily="18" charset="0"/>
              </a:rPr>
              <a:t>disposition</a:t>
            </a:r>
            <a:r>
              <a:rPr lang="en-US">
                <a:latin typeface="Century Schoolbook" panose="02040604050505020304" pitchFamily="18" charset="0"/>
              </a:rPr>
              <a:t> to do so</a:t>
            </a:r>
          </a:p>
          <a:p>
            <a:pPr lvl="1"/>
            <a:r>
              <a:rPr lang="en-US">
                <a:latin typeface="Century Schoolbook" panose="02040604050505020304" pitchFamily="18" charset="0"/>
              </a:rPr>
              <a:t>There are ‘if…then…’ statements that are true of the person in pain that are not true of the actor (even if the conditions that show this never occur)</a:t>
            </a:r>
          </a:p>
          <a:p>
            <a:pPr lvl="1"/>
            <a:endParaRPr lang="en-US">
              <a:latin typeface="Century Schoolbook" panose="02040604050505020304" pitchFamily="18" charset="0"/>
            </a:endParaRPr>
          </a:p>
          <a:p>
            <a:pPr lvl="1"/>
            <a:endParaRPr lang="en-GB">
              <a:latin typeface="Century Schoolbook" panose="02040604050505020304" pitchFamily="18" charset="0"/>
            </a:endParaRPr>
          </a:p>
          <a:p>
            <a:endParaRPr lang="en-GB">
              <a:latin typeface="Century Schoolbook" panose="02040604050505020304" pitchFamily="18" charset="0"/>
            </a:endParaRPr>
          </a:p>
        </p:txBody>
      </p:sp>
    </p:spTree>
    <p:extLst>
      <p:ext uri="{BB962C8B-B14F-4D97-AF65-F5344CB8AC3E}">
        <p14:creationId xmlns:p14="http://schemas.microsoft.com/office/powerpoint/2010/main" val="1512625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12192000" cy="752475"/>
          </a:xfrm>
        </p:spPr>
        <p:txBody>
          <a:bodyPr/>
          <a:lstStyle/>
          <a:p>
            <a:pPr algn="ctr"/>
            <a:r>
              <a:rPr lang="en-US" u="sng" dirty="0">
                <a:latin typeface="Century Schoolbook" panose="02040604050505020304" pitchFamily="18" charset="0"/>
              </a:rPr>
              <a:t>What do we mean by mind?</a:t>
            </a:r>
          </a:p>
        </p:txBody>
      </p:sp>
      <p:sp>
        <p:nvSpPr>
          <p:cNvPr id="3" name="Content Placeholder 2"/>
          <p:cNvSpPr>
            <a:spLocks noGrp="1"/>
          </p:cNvSpPr>
          <p:nvPr>
            <p:ph idx="1"/>
          </p:nvPr>
        </p:nvSpPr>
        <p:spPr>
          <a:xfrm>
            <a:off x="400049" y="1073150"/>
            <a:ext cx="11534775" cy="5708650"/>
          </a:xfrm>
        </p:spPr>
        <p:txBody>
          <a:bodyPr>
            <a:normAutofit fontScale="77500" lnSpcReduction="20000"/>
          </a:bodyPr>
          <a:lstStyle/>
          <a:p>
            <a:pPr marL="0" indent="0">
              <a:buNone/>
            </a:pPr>
            <a:r>
              <a:rPr lang="en-US" u="sng" dirty="0">
                <a:latin typeface="Century Schoolbook" panose="02040604050505020304" pitchFamily="18" charset="0"/>
              </a:rPr>
              <a:t>Substance and properties</a:t>
            </a:r>
            <a:endParaRPr lang="en-GB" u="sng" dirty="0">
              <a:latin typeface="Century Schoolbook" panose="02040604050505020304" pitchFamily="18" charset="0"/>
            </a:endParaRPr>
          </a:p>
          <a:p>
            <a:r>
              <a:rPr lang="en-GB" sz="2600" dirty="0">
                <a:latin typeface="Century Schoolbook" panose="02040604050505020304" pitchFamily="18" charset="0"/>
              </a:rPr>
              <a:t>A substance is an entity, a thing, that does not depend on another entity for its continued existence. </a:t>
            </a:r>
          </a:p>
          <a:p>
            <a:pPr lvl="1"/>
            <a:r>
              <a:rPr lang="en-GB" sz="2300" dirty="0">
                <a:latin typeface="Century Schoolbook" panose="02040604050505020304" pitchFamily="18" charset="0"/>
              </a:rPr>
              <a:t>It has ‘ontological independence’</a:t>
            </a:r>
          </a:p>
          <a:p>
            <a:pPr marL="457200" lvl="1" indent="0">
              <a:buNone/>
            </a:pPr>
            <a:endParaRPr lang="en-GB" sz="2300" dirty="0">
              <a:latin typeface="Century Schoolbook" panose="02040604050505020304" pitchFamily="18" charset="0"/>
            </a:endParaRPr>
          </a:p>
          <a:p>
            <a:r>
              <a:rPr lang="en-GB" sz="2600" dirty="0">
                <a:latin typeface="Century Schoolbook" panose="02040604050505020304" pitchFamily="18" charset="0"/>
              </a:rPr>
              <a:t>Substances are what possess properties.</a:t>
            </a:r>
          </a:p>
          <a:p>
            <a:pPr marL="0" indent="0">
              <a:buNone/>
            </a:pPr>
            <a:endParaRPr lang="en-GB" sz="2600" dirty="0">
              <a:latin typeface="Century Schoolbook" panose="02040604050505020304" pitchFamily="18" charset="0"/>
            </a:endParaRPr>
          </a:p>
          <a:p>
            <a:r>
              <a:rPr lang="en-GB" sz="2600" dirty="0">
                <a:latin typeface="Century Schoolbook" panose="02040604050505020304" pitchFamily="18" charset="0"/>
              </a:rPr>
              <a:t>Properties can’t exist without </a:t>
            </a:r>
            <a:r>
              <a:rPr lang="en-GB" sz="2600">
                <a:latin typeface="Century Schoolbook" panose="02040604050505020304" pitchFamily="18" charset="0"/>
              </a:rPr>
              <a:t>substances p-[[p-</a:t>
            </a:r>
            <a:endParaRPr lang="en-GB" sz="2600" dirty="0">
              <a:latin typeface="Century Schoolbook" panose="02040604050505020304" pitchFamily="18" charset="0"/>
            </a:endParaRPr>
          </a:p>
          <a:p>
            <a:pPr lvl="1"/>
            <a:r>
              <a:rPr lang="en-GB" sz="2300" dirty="0">
                <a:latin typeface="Century Schoolbook" panose="02040604050505020304" pitchFamily="18" charset="0"/>
              </a:rPr>
              <a:t>They depend on substances to exist.</a:t>
            </a:r>
          </a:p>
          <a:p>
            <a:pPr marL="457200" lvl="1" indent="0">
              <a:buNone/>
            </a:pPr>
            <a:endParaRPr lang="en-GB" sz="2300" dirty="0">
              <a:latin typeface="Century Schoolbook" panose="02040604050505020304" pitchFamily="18" charset="0"/>
            </a:endParaRPr>
          </a:p>
          <a:p>
            <a:r>
              <a:rPr lang="en-GB" sz="2600" dirty="0">
                <a:latin typeface="Century Schoolbook" panose="02040604050505020304" pitchFamily="18" charset="0"/>
              </a:rPr>
              <a:t>Substances persist through changes in properties</a:t>
            </a:r>
          </a:p>
          <a:p>
            <a:endParaRPr lang="en-GB" sz="2400" dirty="0">
              <a:latin typeface="Century Schoolbook" panose="02040604050505020304" pitchFamily="18" charset="0"/>
            </a:endParaRPr>
          </a:p>
          <a:p>
            <a:r>
              <a:rPr lang="en-GB" sz="2600" dirty="0">
                <a:latin typeface="Century Schoolbook" panose="02040604050505020304" pitchFamily="18" charset="0"/>
              </a:rPr>
              <a:t>Is the mind a substance? Does it depend on the body in order to exist?</a:t>
            </a:r>
          </a:p>
          <a:p>
            <a:pPr lvl="1"/>
            <a:r>
              <a:rPr lang="en-GB" sz="2300" dirty="0">
                <a:latin typeface="Century Schoolbook" panose="02040604050505020304" pitchFamily="18" charset="0"/>
              </a:rPr>
              <a:t>E.g. can the mind exist on its own after the death of the body?</a:t>
            </a:r>
          </a:p>
          <a:p>
            <a:pPr lvl="1"/>
            <a:endParaRPr lang="en-GB" dirty="0">
              <a:latin typeface="Century Schoolbook" panose="02040604050505020304" pitchFamily="18" charset="0"/>
            </a:endParaRPr>
          </a:p>
          <a:p>
            <a:r>
              <a:rPr lang="en-GB" sz="2600" dirty="0">
                <a:latin typeface="Century Schoolbook" panose="02040604050505020304" pitchFamily="18" charset="0"/>
              </a:rPr>
              <a:t>Cartesian substance dualism: there are two sorts of substance, mind (or soul) and matter</a:t>
            </a:r>
          </a:p>
          <a:p>
            <a:pPr lvl="1"/>
            <a:r>
              <a:rPr lang="en-GB" sz="2300" dirty="0">
                <a:latin typeface="Century Schoolbook" panose="02040604050505020304" pitchFamily="18" charset="0"/>
              </a:rPr>
              <a:t>Minds can exist independent of bodies</a:t>
            </a:r>
          </a:p>
          <a:p>
            <a:pPr lvl="1"/>
            <a:r>
              <a:rPr lang="en-GB" sz="2300" dirty="0">
                <a:latin typeface="Century Schoolbook" panose="02040604050505020304" pitchFamily="18" charset="0"/>
              </a:rPr>
              <a:t>Mental properties are properties of a mental substance</a:t>
            </a:r>
          </a:p>
          <a:p>
            <a:endParaRPr lang="en-US" sz="2400" dirty="0">
              <a:latin typeface="Century Schoolbook" panose="020406040505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12192000" cy="955497"/>
          </a:xfrm>
        </p:spPr>
        <p:txBody>
          <a:bodyPr/>
          <a:lstStyle/>
          <a:p>
            <a:pPr algn="ctr">
              <a:defRPr/>
            </a:pPr>
            <a:r>
              <a:rPr lang="en-US" u="sng" err="1">
                <a:latin typeface="Century Schoolbook" panose="02040604050505020304" pitchFamily="18" charset="0"/>
              </a:rPr>
              <a:t>Behaviourism</a:t>
            </a:r>
            <a:endParaRPr lang="en-US" u="sng">
              <a:latin typeface="Century Schoolbook" panose="02040604050505020304" pitchFamily="18" charset="0"/>
            </a:endParaRPr>
          </a:p>
        </p:txBody>
      </p:sp>
      <p:sp>
        <p:nvSpPr>
          <p:cNvPr id="2" name="Content Placeholder 1"/>
          <p:cNvSpPr>
            <a:spLocks noGrp="1"/>
          </p:cNvSpPr>
          <p:nvPr>
            <p:ph idx="1"/>
          </p:nvPr>
        </p:nvSpPr>
        <p:spPr>
          <a:xfrm>
            <a:off x="375863" y="832207"/>
            <a:ext cx="11470240" cy="6041205"/>
          </a:xfrm>
        </p:spPr>
        <p:txBody>
          <a:bodyPr>
            <a:normAutofit/>
          </a:bodyPr>
          <a:lstStyle/>
          <a:p>
            <a:pPr marL="0" indent="0">
              <a:buNone/>
            </a:pPr>
            <a:r>
              <a:rPr lang="en-US" u="sng">
                <a:latin typeface="Century Schoolbook" panose="02040604050505020304" pitchFamily="18" charset="0"/>
              </a:rPr>
              <a:t>Distinctness of mental states from </a:t>
            </a:r>
            <a:r>
              <a:rPr lang="en-US" u="sng" err="1">
                <a:latin typeface="Century Schoolbook" panose="02040604050505020304" pitchFamily="18" charset="0"/>
              </a:rPr>
              <a:t>behaviour</a:t>
            </a:r>
            <a:endParaRPr lang="en-US" u="sng">
              <a:latin typeface="Century Schoolbook" panose="02040604050505020304" pitchFamily="18" charset="0"/>
            </a:endParaRPr>
          </a:p>
          <a:p>
            <a:r>
              <a:rPr lang="en-US">
                <a:latin typeface="Century Schoolbook" panose="02040604050505020304" pitchFamily="18" charset="0"/>
              </a:rPr>
              <a:t>But all this still misses the intrinsic phenomenology of consciousness – what it is like to experience pain</a:t>
            </a:r>
          </a:p>
          <a:p>
            <a:endParaRPr lang="en-US">
              <a:latin typeface="Century Schoolbook" panose="02040604050505020304" pitchFamily="18" charset="0"/>
            </a:endParaRPr>
          </a:p>
          <a:p>
            <a:r>
              <a:rPr lang="en-US">
                <a:latin typeface="Century Schoolbook" panose="02040604050505020304" pitchFamily="18" charset="0"/>
              </a:rPr>
              <a:t>Putnam’s ‘super-</a:t>
            </a:r>
            <a:r>
              <a:rPr lang="en-US" err="1">
                <a:latin typeface="Century Schoolbook" panose="02040604050505020304" pitchFamily="18" charset="0"/>
              </a:rPr>
              <a:t>spartans’</a:t>
            </a:r>
            <a:endParaRPr lang="en-US">
              <a:latin typeface="Century Schoolbook" panose="02040604050505020304" pitchFamily="18" charset="0"/>
            </a:endParaRPr>
          </a:p>
          <a:p>
            <a:pPr lvl="1"/>
            <a:r>
              <a:rPr lang="en-US">
                <a:latin typeface="Century Schoolbook" panose="02040604050505020304" pitchFamily="18" charset="0"/>
              </a:rPr>
              <a:t>Through culture, they have no disposition to express pain at all</a:t>
            </a:r>
          </a:p>
          <a:p>
            <a:pPr lvl="1"/>
            <a:r>
              <a:rPr lang="en-US">
                <a:latin typeface="Century Schoolbook" panose="02040604050505020304" pitchFamily="18" charset="0"/>
              </a:rPr>
              <a:t>Yet they feel pain</a:t>
            </a:r>
          </a:p>
          <a:p>
            <a:pPr marL="457200" lvl="1" indent="0">
              <a:buNone/>
            </a:pPr>
            <a:endParaRPr lang="en-US">
              <a:latin typeface="Century Schoolbook" panose="02040604050505020304" pitchFamily="18" charset="0"/>
            </a:endParaRPr>
          </a:p>
          <a:p>
            <a:r>
              <a:rPr lang="en-US">
                <a:latin typeface="Century Schoolbook" panose="02040604050505020304" pitchFamily="18" charset="0"/>
              </a:rPr>
              <a:t>Hempel: there will be a difference in physiology</a:t>
            </a:r>
          </a:p>
          <a:p>
            <a:pPr lvl="1"/>
            <a:r>
              <a:rPr lang="en-US">
                <a:latin typeface="Century Schoolbook" panose="02040604050505020304" pitchFamily="18" charset="0"/>
              </a:rPr>
              <a:t>There must be some identifiable difference, or there would be no difference between being in pain and not!</a:t>
            </a:r>
          </a:p>
          <a:p>
            <a:pPr lvl="1"/>
            <a:r>
              <a:rPr lang="en-US">
                <a:latin typeface="Century Schoolbook" panose="02040604050505020304" pitchFamily="18" charset="0"/>
              </a:rPr>
              <a:t>But this takes us toward type identity theory</a:t>
            </a:r>
          </a:p>
          <a:p>
            <a:pPr lvl="1"/>
            <a:endParaRPr lang="en-US">
              <a:latin typeface="Century Schoolbook" panose="02040604050505020304" pitchFamily="18" charset="0"/>
            </a:endParaRPr>
          </a:p>
          <a:p>
            <a:pPr lvl="1"/>
            <a:endParaRPr lang="en-GB">
              <a:latin typeface="Century Schoolbook" panose="02040604050505020304" pitchFamily="18" charset="0"/>
            </a:endParaRPr>
          </a:p>
          <a:p>
            <a:endParaRPr lang="en-GB">
              <a:latin typeface="Century Schoolbook" panose="02040604050505020304" pitchFamily="18" charset="0"/>
            </a:endParaRPr>
          </a:p>
        </p:txBody>
      </p:sp>
    </p:spTree>
    <p:extLst>
      <p:ext uri="{BB962C8B-B14F-4D97-AF65-F5344CB8AC3E}">
        <p14:creationId xmlns:p14="http://schemas.microsoft.com/office/powerpoint/2010/main" val="23221690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3562"/>
            <a:ext cx="12192000" cy="852755"/>
          </a:xfrm>
        </p:spPr>
        <p:txBody>
          <a:bodyPr>
            <a:normAutofit/>
          </a:bodyPr>
          <a:lstStyle/>
          <a:p>
            <a:pPr algn="ctr"/>
            <a:r>
              <a:rPr lang="en-US" u="sng">
                <a:latin typeface="Century Schoolbook" panose="02040604050505020304" pitchFamily="18" charset="0"/>
              </a:rPr>
              <a:t>Objections to </a:t>
            </a:r>
            <a:r>
              <a:rPr lang="en-US" u="sng" err="1">
                <a:latin typeface="Century Schoolbook" panose="02040604050505020304" pitchFamily="18" charset="0"/>
              </a:rPr>
              <a:t>Behaviourism</a:t>
            </a:r>
            <a:endParaRPr lang="en-US" u="sng">
              <a:latin typeface="Century Schoolbook" panose="02040604050505020304" pitchFamily="18" charset="0"/>
            </a:endParaRPr>
          </a:p>
        </p:txBody>
      </p:sp>
      <p:sp>
        <p:nvSpPr>
          <p:cNvPr id="3" name="Content Placeholder 2"/>
          <p:cNvSpPr>
            <a:spLocks noGrp="1"/>
          </p:cNvSpPr>
          <p:nvPr>
            <p:ph idx="1"/>
          </p:nvPr>
        </p:nvSpPr>
        <p:spPr>
          <a:xfrm>
            <a:off x="447781" y="1126982"/>
            <a:ext cx="11480515" cy="5427930"/>
          </a:xfrm>
        </p:spPr>
        <p:txBody>
          <a:bodyPr>
            <a:normAutofit fontScale="92500" lnSpcReduction="10000"/>
          </a:bodyPr>
          <a:lstStyle/>
          <a:p>
            <a:pPr marL="0" indent="0">
              <a:buNone/>
            </a:pPr>
            <a:r>
              <a:rPr lang="en-US" u="sng">
                <a:latin typeface="Century Schoolbook" panose="02040604050505020304" pitchFamily="18" charset="0"/>
              </a:rPr>
              <a:t>Objection 1: Is mind without body conceivable?</a:t>
            </a:r>
          </a:p>
          <a:p>
            <a:r>
              <a:rPr lang="en-US">
                <a:latin typeface="Century Schoolbook" panose="02040604050505020304" pitchFamily="18" charset="0"/>
              </a:rPr>
              <a:t>According to philosophical behaviourism, a mind is not a thing</a:t>
            </a:r>
          </a:p>
          <a:p>
            <a:endParaRPr lang="en-US">
              <a:latin typeface="Century Schoolbook" panose="02040604050505020304" pitchFamily="18" charset="0"/>
            </a:endParaRPr>
          </a:p>
          <a:p>
            <a:r>
              <a:rPr lang="en-US">
                <a:latin typeface="Century Schoolbook" panose="02040604050505020304" pitchFamily="18" charset="0"/>
              </a:rPr>
              <a:t>Mental states are behavioural dispositions, and only creatures that have bodies can exhibit </a:t>
            </a:r>
            <a:r>
              <a:rPr lang="en-US" err="1">
                <a:latin typeface="Century Schoolbook" panose="02040604050505020304" pitchFamily="18" charset="0"/>
              </a:rPr>
              <a:t>behaviour</a:t>
            </a:r>
            <a:endParaRPr lang="en-US">
              <a:latin typeface="Century Schoolbook" panose="02040604050505020304" pitchFamily="18" charset="0"/>
            </a:endParaRPr>
          </a:p>
          <a:p>
            <a:endParaRPr lang="en-US">
              <a:latin typeface="Century Schoolbook" panose="02040604050505020304" pitchFamily="18" charset="0"/>
            </a:endParaRPr>
          </a:p>
          <a:p>
            <a:r>
              <a:rPr lang="en-US">
                <a:latin typeface="Century Schoolbook" panose="02040604050505020304" pitchFamily="18" charset="0"/>
              </a:rPr>
              <a:t>So mind without body is inconceivable – a category mistake</a:t>
            </a:r>
          </a:p>
          <a:p>
            <a:endParaRPr lang="en-US">
              <a:latin typeface="Century Schoolbook" panose="02040604050505020304" pitchFamily="18" charset="0"/>
            </a:endParaRPr>
          </a:p>
          <a:p>
            <a:r>
              <a:rPr lang="en-US">
                <a:latin typeface="Century Schoolbook" panose="02040604050505020304" pitchFamily="18" charset="0"/>
              </a:rPr>
              <a:t>Objection: mind without body is conceivable, so behaviourism is false</a:t>
            </a:r>
          </a:p>
          <a:p>
            <a:endParaRPr lang="en-US">
              <a:latin typeface="Century Schoolbook" panose="02040604050505020304" pitchFamily="18" charset="0"/>
            </a:endParaRPr>
          </a:p>
          <a:p>
            <a:r>
              <a:rPr lang="en-US">
                <a:latin typeface="Century Schoolbook" panose="02040604050505020304" pitchFamily="18" charset="0"/>
              </a:rPr>
              <a:t>Reply: we only think that mind without body is conceivable when we haven’t got straight on the meaning of our mental concepts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3562"/>
            <a:ext cx="12192000" cy="852755"/>
          </a:xfrm>
        </p:spPr>
        <p:txBody>
          <a:bodyPr>
            <a:normAutofit/>
          </a:bodyPr>
          <a:lstStyle/>
          <a:p>
            <a:pPr algn="ctr"/>
            <a:r>
              <a:rPr lang="en-US" u="sng">
                <a:latin typeface="Century Schoolbook" panose="02040604050505020304" pitchFamily="18" charset="0"/>
              </a:rPr>
              <a:t>Objections to </a:t>
            </a:r>
            <a:r>
              <a:rPr lang="en-US" u="sng" err="1">
                <a:latin typeface="Century Schoolbook" panose="02040604050505020304" pitchFamily="18" charset="0"/>
              </a:rPr>
              <a:t>Behaviourism</a:t>
            </a:r>
            <a:endParaRPr lang="en-US" u="sng">
              <a:latin typeface="Century Schoolbook" panose="02040604050505020304" pitchFamily="18" charset="0"/>
            </a:endParaRPr>
          </a:p>
        </p:txBody>
      </p:sp>
      <p:sp>
        <p:nvSpPr>
          <p:cNvPr id="3" name="Content Placeholder 2"/>
          <p:cNvSpPr>
            <a:spLocks noGrp="1"/>
          </p:cNvSpPr>
          <p:nvPr>
            <p:ph idx="1"/>
          </p:nvPr>
        </p:nvSpPr>
        <p:spPr>
          <a:xfrm>
            <a:off x="355742" y="986317"/>
            <a:ext cx="11480515" cy="5871684"/>
          </a:xfrm>
        </p:spPr>
        <p:txBody>
          <a:bodyPr>
            <a:normAutofit fontScale="77500" lnSpcReduction="20000"/>
          </a:bodyPr>
          <a:lstStyle/>
          <a:p>
            <a:pPr marL="0" indent="0">
              <a:buNone/>
            </a:pPr>
            <a:r>
              <a:rPr lang="en-US" u="sng">
                <a:latin typeface="Century Schoolbook" panose="02040604050505020304" pitchFamily="18" charset="0"/>
              </a:rPr>
              <a:t>Objection 2: Multiple </a:t>
            </a:r>
            <a:r>
              <a:rPr lang="en-US" u="sng" err="1">
                <a:latin typeface="Century Schoolbook" panose="02040604050505020304" pitchFamily="18" charset="0"/>
              </a:rPr>
              <a:t>realisability</a:t>
            </a:r>
            <a:endParaRPr lang="en-US" u="sng">
              <a:latin typeface="Century Schoolbook" panose="02040604050505020304" pitchFamily="18" charset="0"/>
            </a:endParaRPr>
          </a:p>
          <a:p>
            <a:r>
              <a:rPr lang="en-GB" sz="2600">
                <a:latin typeface="Century Schoolbook" panose="02040604050505020304" pitchFamily="18" charset="0"/>
              </a:rPr>
              <a:t>The same mental state can be expressed by different behaviours in different situations or even by different behaviours in the same situation by different people</a:t>
            </a:r>
          </a:p>
          <a:p>
            <a:pPr lvl="1"/>
            <a:r>
              <a:rPr lang="en-GB" sz="2200">
                <a:latin typeface="Century Schoolbook" panose="02040604050505020304" pitchFamily="18" charset="0"/>
              </a:rPr>
              <a:t>There is no analysis of which behaviours express which mental state</a:t>
            </a:r>
          </a:p>
          <a:p>
            <a:pPr lvl="1"/>
            <a:endParaRPr lang="en-GB" sz="2200">
              <a:latin typeface="Century Schoolbook" panose="02040604050505020304" pitchFamily="18" charset="0"/>
            </a:endParaRPr>
          </a:p>
          <a:p>
            <a:r>
              <a:rPr lang="en-GB" sz="2600">
                <a:latin typeface="Century Schoolbook" panose="02040604050505020304" pitchFamily="18" charset="0"/>
              </a:rPr>
              <a:t>There are 2 interpretations of the objection:</a:t>
            </a:r>
          </a:p>
          <a:p>
            <a:endParaRPr lang="en-GB" sz="2200">
              <a:latin typeface="Century Schoolbook" panose="02040604050505020304" pitchFamily="18" charset="0"/>
            </a:endParaRPr>
          </a:p>
          <a:p>
            <a:pPr marL="0" indent="0">
              <a:buNone/>
            </a:pPr>
            <a:r>
              <a:rPr lang="en-GB" sz="2600" u="sng">
                <a:latin typeface="Century Schoolbook" panose="02040604050505020304" pitchFamily="18" charset="0"/>
              </a:rPr>
              <a:t>Interpretation 1:</a:t>
            </a:r>
          </a:p>
          <a:p>
            <a:pPr eaLnBrk="0" hangingPunct="0"/>
            <a:r>
              <a:rPr lang="en-GB" sz="2600">
                <a:latin typeface="Century Schoolbook" panose="02040604050505020304" pitchFamily="18" charset="0"/>
              </a:rPr>
              <a:t>P1. People with the same mental state behave differently, both in different circumstances and even in the same circumstance.</a:t>
            </a:r>
          </a:p>
          <a:p>
            <a:pPr eaLnBrk="0" hangingPunct="0"/>
            <a:endParaRPr lang="en-GB" sz="2600">
              <a:latin typeface="Century Schoolbook" panose="02040604050505020304" pitchFamily="18" charset="0"/>
            </a:endParaRPr>
          </a:p>
          <a:p>
            <a:pPr eaLnBrk="0" hangingPunct="0"/>
            <a:r>
              <a:rPr lang="en-GB" sz="2600">
                <a:latin typeface="Century Schoolbook" panose="02040604050505020304" pitchFamily="18" charset="0"/>
              </a:rPr>
              <a:t>P2. It is not possible to draw up a finite list of hypothetical conditionals or statements of the conditions of verification that describe all the ways someone with that mental state may behave.</a:t>
            </a:r>
          </a:p>
          <a:p>
            <a:pPr eaLnBrk="0" hangingPunct="0"/>
            <a:endParaRPr lang="en-GB" sz="2600">
              <a:latin typeface="Century Schoolbook" panose="02040604050505020304" pitchFamily="18" charset="0"/>
            </a:endParaRPr>
          </a:p>
          <a:p>
            <a:pPr eaLnBrk="0" hangingPunct="0"/>
            <a:r>
              <a:rPr lang="en-GB" sz="2600">
                <a:latin typeface="Century Schoolbook" panose="02040604050505020304" pitchFamily="18" charset="0"/>
              </a:rPr>
              <a:t>C1. Therefore, the claim that mental states can be analysed in terms of behaviour is false.</a:t>
            </a:r>
          </a:p>
          <a:p>
            <a:pPr eaLnBrk="0" hangingPunct="0"/>
            <a:endParaRPr lang="en-GB" sz="2600">
              <a:latin typeface="Century Schoolbook" panose="02040604050505020304" pitchFamily="18" charset="0"/>
            </a:endParaRPr>
          </a:p>
          <a:p>
            <a:pPr eaLnBrk="0" hangingPunct="0"/>
            <a:r>
              <a:rPr lang="en-GB" sz="2600">
                <a:latin typeface="Century Schoolbook" panose="02040604050505020304" pitchFamily="18" charset="0"/>
              </a:rPr>
              <a:t>C2. Therefore, philosophical behaviourism is false.</a:t>
            </a:r>
          </a:p>
          <a:p>
            <a:pPr marL="0" indent="0">
              <a:buNone/>
            </a:pPr>
            <a:endParaRPr lang="en-GB" sz="2600">
              <a:latin typeface="Century Schoolbook" panose="02040604050505020304" pitchFamily="18" charset="0"/>
            </a:endParaRPr>
          </a:p>
          <a:p>
            <a:pPr marL="0" indent="0">
              <a:buNone/>
            </a:pPr>
            <a:endParaRPr lang="en-US">
              <a:latin typeface="Century Schoolbook" panose="02040604050505020304" pitchFamily="18" charset="0"/>
            </a:endParaRPr>
          </a:p>
        </p:txBody>
      </p:sp>
    </p:spTree>
    <p:extLst>
      <p:ext uri="{BB962C8B-B14F-4D97-AF65-F5344CB8AC3E}">
        <p14:creationId xmlns:p14="http://schemas.microsoft.com/office/powerpoint/2010/main" val="3532663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3562"/>
            <a:ext cx="12192000" cy="852755"/>
          </a:xfrm>
        </p:spPr>
        <p:txBody>
          <a:bodyPr>
            <a:normAutofit/>
          </a:bodyPr>
          <a:lstStyle/>
          <a:p>
            <a:pPr algn="ctr"/>
            <a:r>
              <a:rPr lang="en-US" u="sng">
                <a:latin typeface="Century Schoolbook" panose="02040604050505020304" pitchFamily="18" charset="0"/>
              </a:rPr>
              <a:t>Objections to </a:t>
            </a:r>
            <a:r>
              <a:rPr lang="en-US" u="sng" err="1">
                <a:latin typeface="Century Schoolbook" panose="02040604050505020304" pitchFamily="18" charset="0"/>
              </a:rPr>
              <a:t>Behaviourism</a:t>
            </a:r>
            <a:endParaRPr lang="en-US" u="sng">
              <a:latin typeface="Century Schoolbook" panose="02040604050505020304" pitchFamily="18" charset="0"/>
            </a:endParaRPr>
          </a:p>
        </p:txBody>
      </p:sp>
      <p:sp>
        <p:nvSpPr>
          <p:cNvPr id="3" name="Content Placeholder 2"/>
          <p:cNvSpPr>
            <a:spLocks noGrp="1"/>
          </p:cNvSpPr>
          <p:nvPr>
            <p:ph idx="1"/>
          </p:nvPr>
        </p:nvSpPr>
        <p:spPr>
          <a:xfrm>
            <a:off x="355742" y="986316"/>
            <a:ext cx="11480515" cy="5871683"/>
          </a:xfrm>
        </p:spPr>
        <p:txBody>
          <a:bodyPr>
            <a:noAutofit/>
          </a:bodyPr>
          <a:lstStyle/>
          <a:p>
            <a:pPr marL="0" indent="0">
              <a:buNone/>
            </a:pPr>
            <a:r>
              <a:rPr lang="en-US" sz="2200" u="sng">
                <a:latin typeface="Century Schoolbook" panose="02040604050505020304" pitchFamily="18" charset="0"/>
              </a:rPr>
              <a:t>Objection 2: Multiple </a:t>
            </a:r>
            <a:r>
              <a:rPr lang="en-US" sz="2200" u="sng" err="1">
                <a:latin typeface="Century Schoolbook" panose="02040604050505020304" pitchFamily="18" charset="0"/>
              </a:rPr>
              <a:t>realisability</a:t>
            </a:r>
            <a:endParaRPr lang="en-US" sz="2200" u="sng">
              <a:latin typeface="Century Schoolbook" panose="02040604050505020304" pitchFamily="18" charset="0"/>
            </a:endParaRPr>
          </a:p>
          <a:p>
            <a:r>
              <a:rPr lang="en-GB" sz="2200">
                <a:latin typeface="Century Schoolbook" panose="02040604050505020304" pitchFamily="18" charset="0"/>
              </a:rPr>
              <a:t>The same mental state can be expressed by different behaviours in different situations or even by different behaviours in the same situation by different people</a:t>
            </a:r>
          </a:p>
          <a:p>
            <a:pPr lvl="1"/>
            <a:r>
              <a:rPr lang="en-GB" sz="2200">
                <a:latin typeface="Century Schoolbook" panose="02040604050505020304" pitchFamily="18" charset="0"/>
              </a:rPr>
              <a:t>There is no analysis of which behaviours express which mental state</a:t>
            </a:r>
          </a:p>
          <a:p>
            <a:pPr lvl="1"/>
            <a:endParaRPr lang="en-GB" sz="2200">
              <a:latin typeface="Century Schoolbook" panose="02040604050505020304" pitchFamily="18" charset="0"/>
            </a:endParaRPr>
          </a:p>
          <a:p>
            <a:r>
              <a:rPr lang="en-GB" sz="2200">
                <a:latin typeface="Century Schoolbook" panose="02040604050505020304" pitchFamily="18" charset="0"/>
              </a:rPr>
              <a:t>There are 2 interpretations of the objection:</a:t>
            </a:r>
          </a:p>
          <a:p>
            <a:endParaRPr lang="en-GB" sz="2200">
              <a:latin typeface="Century Schoolbook" panose="02040604050505020304" pitchFamily="18" charset="0"/>
            </a:endParaRPr>
          </a:p>
          <a:p>
            <a:pPr marL="0" indent="0">
              <a:buNone/>
            </a:pPr>
            <a:r>
              <a:rPr lang="en-GB" sz="2200" u="sng">
                <a:latin typeface="Century Schoolbook" panose="02040604050505020304" pitchFamily="18" charset="0"/>
              </a:rPr>
              <a:t>Interpretation 2:</a:t>
            </a:r>
          </a:p>
          <a:p>
            <a:pPr eaLnBrk="0" hangingPunct="0"/>
            <a:r>
              <a:rPr lang="en-GB" sz="2200">
                <a:latin typeface="Century Schoolbook" panose="02040604050505020304" pitchFamily="18" charset="0"/>
              </a:rPr>
              <a:t>P1. People with the same mental state behave differently, both in different circumstances and even in the same circumstance.</a:t>
            </a:r>
          </a:p>
          <a:p>
            <a:pPr eaLnBrk="0" hangingPunct="0"/>
            <a:endParaRPr lang="en-GB" sz="2200">
              <a:latin typeface="Century Schoolbook" panose="02040604050505020304" pitchFamily="18" charset="0"/>
            </a:endParaRPr>
          </a:p>
          <a:p>
            <a:pPr eaLnBrk="0" hangingPunct="0"/>
            <a:r>
              <a:rPr lang="en-GB" sz="2200">
                <a:latin typeface="Century Schoolbook" panose="02040604050505020304" pitchFamily="18" charset="0"/>
              </a:rPr>
              <a:t>C1. Therefore, what makes it true that two people have the same mental state is not that they have the same behavioural dispositions.</a:t>
            </a:r>
          </a:p>
          <a:p>
            <a:pPr lvl="1" eaLnBrk="0" hangingPunct="0"/>
            <a:r>
              <a:rPr lang="en-GB" sz="2000">
                <a:latin typeface="Century Schoolbook" panose="02040604050505020304" pitchFamily="18" charset="0"/>
              </a:rPr>
              <a:t>E.g. given the variety of behaviour that expresses fear, what makes fear </a:t>
            </a:r>
            <a:r>
              <a:rPr lang="en-GB" sz="2000" err="1">
                <a:latin typeface="Century Schoolbook" panose="02040604050505020304" pitchFamily="18" charset="0"/>
              </a:rPr>
              <a:t>fear</a:t>
            </a:r>
            <a:r>
              <a:rPr lang="en-GB" sz="2000">
                <a:latin typeface="Century Schoolbook" panose="02040604050505020304" pitchFamily="18" charset="0"/>
              </a:rPr>
              <a:t> is not identity of behavioural disposition</a:t>
            </a:r>
          </a:p>
          <a:p>
            <a:pPr lvl="1" eaLnBrk="0" hangingPunct="0"/>
            <a:endParaRPr lang="en-GB" sz="2200">
              <a:latin typeface="Century Schoolbook" panose="02040604050505020304" pitchFamily="18" charset="0"/>
            </a:endParaRPr>
          </a:p>
          <a:p>
            <a:pPr eaLnBrk="0" hangingPunct="0"/>
            <a:r>
              <a:rPr lang="en-GB" sz="2200">
                <a:latin typeface="Century Schoolbook" panose="02040604050505020304" pitchFamily="18" charset="0"/>
              </a:rPr>
              <a:t>C2. Therefore, philosophical behaviourism is false.</a:t>
            </a:r>
          </a:p>
          <a:p>
            <a:pPr marL="0" indent="0">
              <a:buNone/>
            </a:pPr>
            <a:endParaRPr lang="en-GB" sz="2200">
              <a:latin typeface="Century Schoolbook" panose="02040604050505020304" pitchFamily="18" charset="0"/>
            </a:endParaRPr>
          </a:p>
          <a:p>
            <a:pPr marL="0" indent="0">
              <a:buNone/>
            </a:pPr>
            <a:endParaRPr lang="en-US" sz="2200">
              <a:latin typeface="Century Schoolbook" panose="02040604050505020304" pitchFamily="18" charset="0"/>
            </a:endParaRPr>
          </a:p>
        </p:txBody>
      </p:sp>
    </p:spTree>
    <p:extLst>
      <p:ext uri="{BB962C8B-B14F-4D97-AF65-F5344CB8AC3E}">
        <p14:creationId xmlns:p14="http://schemas.microsoft.com/office/powerpoint/2010/main" val="269341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3562"/>
            <a:ext cx="12192000" cy="852755"/>
          </a:xfrm>
        </p:spPr>
        <p:txBody>
          <a:bodyPr>
            <a:normAutofit/>
          </a:bodyPr>
          <a:lstStyle/>
          <a:p>
            <a:pPr algn="ctr"/>
            <a:r>
              <a:rPr lang="en-US" u="sng">
                <a:latin typeface="Century Schoolbook" panose="02040604050505020304" pitchFamily="18" charset="0"/>
              </a:rPr>
              <a:t>Objections to </a:t>
            </a:r>
            <a:r>
              <a:rPr lang="en-US" u="sng" err="1">
                <a:latin typeface="Century Schoolbook" panose="02040604050505020304" pitchFamily="18" charset="0"/>
              </a:rPr>
              <a:t>Behaviourism</a:t>
            </a:r>
            <a:endParaRPr lang="en-US" u="sng">
              <a:latin typeface="Century Schoolbook" panose="02040604050505020304" pitchFamily="18" charset="0"/>
            </a:endParaRPr>
          </a:p>
        </p:txBody>
      </p:sp>
      <p:sp>
        <p:nvSpPr>
          <p:cNvPr id="3" name="Content Placeholder 2"/>
          <p:cNvSpPr>
            <a:spLocks noGrp="1"/>
          </p:cNvSpPr>
          <p:nvPr>
            <p:ph idx="1"/>
          </p:nvPr>
        </p:nvSpPr>
        <p:spPr>
          <a:xfrm>
            <a:off x="355742" y="986316"/>
            <a:ext cx="11480515" cy="5871683"/>
          </a:xfrm>
        </p:spPr>
        <p:txBody>
          <a:bodyPr>
            <a:noAutofit/>
          </a:bodyPr>
          <a:lstStyle/>
          <a:p>
            <a:pPr marL="0" indent="0">
              <a:buNone/>
            </a:pPr>
            <a:r>
              <a:rPr lang="en-US" u="sng">
                <a:latin typeface="Century Schoolbook" panose="02040604050505020304" pitchFamily="18" charset="0"/>
              </a:rPr>
              <a:t>Objection 3: Circularity</a:t>
            </a:r>
            <a:endParaRPr lang="en-GB">
              <a:latin typeface="Century Schoolbook" panose="02040604050505020304" pitchFamily="18" charset="0"/>
            </a:endParaRPr>
          </a:p>
          <a:p>
            <a:r>
              <a:rPr lang="en-GB">
                <a:latin typeface="Century Schoolbook" panose="02040604050505020304" pitchFamily="18" charset="0"/>
              </a:rPr>
              <a:t>Circularity: how someone behaves in a particular situation depends not on just one mental state, such as being afraid, but on how this interacts with other mental states </a:t>
            </a:r>
          </a:p>
          <a:p>
            <a:pPr lvl="1"/>
            <a:r>
              <a:rPr lang="en-GB">
                <a:latin typeface="Century Schoolbook" panose="02040604050505020304" pitchFamily="18" charset="0"/>
              </a:rPr>
              <a:t>E.g. if I’m afraid of dangerous snakes, will I run? Only if I know the snake is there, only if I believe it is dangerous, only if I’m not feeling suicidal…</a:t>
            </a:r>
          </a:p>
          <a:p>
            <a:pPr lvl="1"/>
            <a:endParaRPr lang="en-GB">
              <a:latin typeface="Century Schoolbook" panose="02040604050505020304" pitchFamily="18" charset="0"/>
            </a:endParaRPr>
          </a:p>
          <a:p>
            <a:r>
              <a:rPr lang="en-GB">
                <a:latin typeface="Century Schoolbook" panose="02040604050505020304" pitchFamily="18" charset="0"/>
              </a:rPr>
              <a:t>Can’t analyse what dispositions to behaviour a mental state without referring to other mental states - what you are attempting to analyse appears again in the analysis</a:t>
            </a:r>
          </a:p>
          <a:p>
            <a:pPr lvl="1"/>
            <a:r>
              <a:rPr lang="en-GB">
                <a:latin typeface="Century Schoolbook" panose="02040604050505020304" pitchFamily="18" charset="0"/>
              </a:rPr>
              <a:t>Cp. ‘furniture = chairs, tables, bookcases and other types of furniture’ – a hopeless analysis!</a:t>
            </a:r>
          </a:p>
          <a:p>
            <a:pPr marL="0" indent="0">
              <a:buNone/>
            </a:pPr>
            <a:endParaRPr lang="en-GB" sz="2200">
              <a:latin typeface="Century Schoolbook" panose="02040604050505020304" pitchFamily="18" charset="0"/>
            </a:endParaRPr>
          </a:p>
          <a:p>
            <a:pPr marL="0" indent="0">
              <a:buNone/>
            </a:pPr>
            <a:endParaRPr lang="en-US" sz="2200">
              <a:latin typeface="Century Schoolbook" panose="02040604050505020304" pitchFamily="18" charset="0"/>
            </a:endParaRPr>
          </a:p>
        </p:txBody>
      </p:sp>
    </p:spTree>
    <p:extLst>
      <p:ext uri="{BB962C8B-B14F-4D97-AF65-F5344CB8AC3E}">
        <p14:creationId xmlns:p14="http://schemas.microsoft.com/office/powerpoint/2010/main" val="2291314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12192000" cy="1045028"/>
          </a:xfrm>
        </p:spPr>
        <p:txBody>
          <a:bodyPr>
            <a:noAutofit/>
          </a:bodyPr>
          <a:lstStyle/>
          <a:p>
            <a:pPr algn="ctr"/>
            <a:r>
              <a:rPr lang="en-US" sz="3200" u="sng">
                <a:latin typeface="Century Schoolbook" panose="02040604050505020304" pitchFamily="18" charset="0"/>
              </a:rPr>
              <a:t>Multiple </a:t>
            </a:r>
            <a:r>
              <a:rPr lang="en-US" sz="3200" u="sng" err="1">
                <a:latin typeface="Century Schoolbook" panose="02040604050505020304" pitchFamily="18" charset="0"/>
              </a:rPr>
              <a:t>realisability</a:t>
            </a:r>
            <a:r>
              <a:rPr lang="en-US" sz="3200" u="sng">
                <a:latin typeface="Century Schoolbook" panose="02040604050505020304" pitchFamily="18" charset="0"/>
              </a:rPr>
              <a:t> &amp; circularity vs Hempel’s </a:t>
            </a:r>
            <a:r>
              <a:rPr lang="en-US" sz="3200" u="sng" err="1">
                <a:latin typeface="Century Schoolbook" panose="02040604050505020304" pitchFamily="18" charset="0"/>
              </a:rPr>
              <a:t>behaviourism</a:t>
            </a:r>
            <a:endParaRPr lang="en-US" sz="3200" u="sng">
              <a:latin typeface="Century Schoolbook" panose="02040604050505020304" pitchFamily="18" charset="0"/>
            </a:endParaRPr>
          </a:p>
        </p:txBody>
      </p:sp>
      <p:sp>
        <p:nvSpPr>
          <p:cNvPr id="3" name="Content Placeholder 2"/>
          <p:cNvSpPr>
            <a:spLocks noGrp="1"/>
          </p:cNvSpPr>
          <p:nvPr>
            <p:ph idx="1"/>
          </p:nvPr>
        </p:nvSpPr>
        <p:spPr>
          <a:xfrm>
            <a:off x="348341" y="1161595"/>
            <a:ext cx="11495315" cy="5326289"/>
          </a:xfrm>
        </p:spPr>
        <p:txBody>
          <a:bodyPr>
            <a:normAutofit fontScale="92500"/>
          </a:bodyPr>
          <a:lstStyle/>
          <a:p>
            <a:r>
              <a:rPr lang="en-US">
                <a:latin typeface="Century Schoolbook" panose="02040604050505020304" pitchFamily="18" charset="0"/>
              </a:rPr>
              <a:t>Multiple realisability and circularity attack Hempel’s hard behaviourism hard, since he claims the meaning of psychological statements can be translated into their conditions of verification</a:t>
            </a:r>
          </a:p>
          <a:p>
            <a:pPr lvl="1"/>
            <a:r>
              <a:rPr lang="en-US">
                <a:latin typeface="Century Schoolbook" panose="02040604050505020304" pitchFamily="18" charset="0"/>
              </a:rPr>
              <a:t>Multiple realisability: there is no finite list</a:t>
            </a:r>
          </a:p>
          <a:p>
            <a:pPr lvl="1"/>
            <a:r>
              <a:rPr lang="en-US">
                <a:latin typeface="Century Schoolbook" panose="02040604050505020304" pitchFamily="18" charset="0"/>
              </a:rPr>
              <a:t>Circularity: no translation is possible as psychological concepts can’t be eliminated</a:t>
            </a:r>
          </a:p>
          <a:p>
            <a:pPr lvl="1"/>
            <a:endParaRPr lang="en-US">
              <a:latin typeface="Century Schoolbook" panose="02040604050505020304" pitchFamily="18" charset="0"/>
            </a:endParaRPr>
          </a:p>
          <a:p>
            <a:r>
              <a:rPr lang="en-US">
                <a:latin typeface="Century Schoolbook" panose="02040604050505020304" pitchFamily="18" charset="0"/>
              </a:rPr>
              <a:t>Hempel could appeal to statements about physiology and brain process</a:t>
            </a:r>
          </a:p>
          <a:p>
            <a:pPr lvl="1"/>
            <a:r>
              <a:rPr lang="en-US">
                <a:latin typeface="Century Schoolbook" panose="02040604050505020304" pitchFamily="18" charset="0"/>
              </a:rPr>
              <a:t>Moving closer to type identity theory – physical properties, rather than behaviour, are central to the analysis</a:t>
            </a:r>
          </a:p>
          <a:p>
            <a:pPr lvl="1"/>
            <a:endParaRPr lang="en-US">
              <a:latin typeface="Century Schoolbook" panose="02040604050505020304" pitchFamily="18" charset="0"/>
            </a:endParaRPr>
          </a:p>
          <a:p>
            <a:r>
              <a:rPr lang="en-US">
                <a:latin typeface="Century Schoolbook" panose="02040604050505020304" pitchFamily="18" charset="0"/>
              </a:rPr>
              <a:t>Hempel abandoned his theory (of verificationism) – claims about hypothetical, explanatory entities cannot be translated into conditions of verification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12192000" cy="1045028"/>
          </a:xfrm>
        </p:spPr>
        <p:txBody>
          <a:bodyPr>
            <a:noAutofit/>
          </a:bodyPr>
          <a:lstStyle/>
          <a:p>
            <a:pPr algn="ctr"/>
            <a:r>
              <a:rPr lang="en-US" sz="3600" u="sng" err="1">
                <a:latin typeface="Century Schoolbook" panose="02040604050505020304" pitchFamily="18" charset="0"/>
              </a:rPr>
              <a:t>Behaviourism</a:t>
            </a:r>
            <a:r>
              <a:rPr lang="en-US" sz="3600" u="sng">
                <a:latin typeface="Century Schoolbook" panose="02040604050505020304" pitchFamily="18" charset="0"/>
              </a:rPr>
              <a:t>: Ryle’s responses to the objections</a:t>
            </a:r>
          </a:p>
        </p:txBody>
      </p:sp>
      <p:sp>
        <p:nvSpPr>
          <p:cNvPr id="3" name="Content Placeholder 2"/>
          <p:cNvSpPr>
            <a:spLocks noGrp="1"/>
          </p:cNvSpPr>
          <p:nvPr>
            <p:ph idx="1"/>
          </p:nvPr>
        </p:nvSpPr>
        <p:spPr>
          <a:xfrm>
            <a:off x="348341" y="859970"/>
            <a:ext cx="11495315" cy="5921827"/>
          </a:xfrm>
        </p:spPr>
        <p:txBody>
          <a:bodyPr>
            <a:normAutofit fontScale="92500" lnSpcReduction="10000"/>
          </a:bodyPr>
          <a:lstStyle/>
          <a:p>
            <a:r>
              <a:rPr lang="en-US">
                <a:latin typeface="Century Schoolbook" panose="02040604050505020304" pitchFamily="18" charset="0"/>
              </a:rPr>
              <a:t>Multiple </a:t>
            </a:r>
            <a:r>
              <a:rPr lang="en-US" err="1">
                <a:latin typeface="Century Schoolbook" panose="02040604050505020304" pitchFamily="18" charset="0"/>
              </a:rPr>
              <a:t>realisability</a:t>
            </a:r>
            <a:r>
              <a:rPr lang="en-US">
                <a:latin typeface="Century Schoolbook" panose="02040604050505020304" pitchFamily="18" charset="0"/>
              </a:rPr>
              <a:t> and circularity aren’t objections – they misunderstand the theory</a:t>
            </a:r>
          </a:p>
          <a:p>
            <a:endParaRPr lang="en-US">
              <a:latin typeface="Century Schoolbook" panose="02040604050505020304" pitchFamily="18" charset="0"/>
            </a:endParaRPr>
          </a:p>
          <a:p>
            <a:r>
              <a:rPr lang="en-US">
                <a:latin typeface="Century Schoolbook" panose="02040604050505020304" pitchFamily="18" charset="0"/>
              </a:rPr>
              <a:t>We can’t reduce mental concepts to a set of </a:t>
            </a:r>
            <a:r>
              <a:rPr lang="en-US" err="1">
                <a:latin typeface="Century Schoolbook" panose="02040604050505020304" pitchFamily="18" charset="0"/>
              </a:rPr>
              <a:t>behavioural</a:t>
            </a:r>
            <a:r>
              <a:rPr lang="en-US">
                <a:latin typeface="Century Schoolbook" panose="02040604050505020304" pitchFamily="18" charset="0"/>
              </a:rPr>
              <a:t> dispositions</a:t>
            </a:r>
          </a:p>
          <a:p>
            <a:endParaRPr lang="en-US">
              <a:latin typeface="Century Schoolbook" panose="02040604050505020304" pitchFamily="18" charset="0"/>
            </a:endParaRPr>
          </a:p>
          <a:p>
            <a:r>
              <a:rPr lang="en-US">
                <a:latin typeface="Century Schoolbook" panose="02040604050505020304" pitchFamily="18" charset="0"/>
              </a:rPr>
              <a:t>Mental concepts are still concepts of </a:t>
            </a:r>
            <a:r>
              <a:rPr lang="en-US" err="1">
                <a:latin typeface="Century Schoolbook" panose="02040604050505020304" pitchFamily="18" charset="0"/>
              </a:rPr>
              <a:t>behavioural</a:t>
            </a:r>
            <a:r>
              <a:rPr lang="en-US">
                <a:latin typeface="Century Schoolbook" panose="02040604050505020304" pitchFamily="18" charset="0"/>
              </a:rPr>
              <a:t> dispositions, just at a higher level of generality</a:t>
            </a:r>
          </a:p>
          <a:p>
            <a:endParaRPr lang="en-US">
              <a:latin typeface="Century Schoolbook" panose="02040604050505020304" pitchFamily="18" charset="0"/>
            </a:endParaRPr>
          </a:p>
          <a:p>
            <a:r>
              <a:rPr lang="en-GB" b="1">
                <a:latin typeface="Century Schoolbook" panose="02040604050505020304" pitchFamily="18" charset="0"/>
              </a:rPr>
              <a:t>Objection:</a:t>
            </a:r>
            <a:r>
              <a:rPr lang="en-GB">
                <a:latin typeface="Century Schoolbook" panose="02040604050505020304" pitchFamily="18" charset="0"/>
              </a:rPr>
              <a:t> Ryle’s response doesn’t deal with the second version of the objection from multiple realisability</a:t>
            </a:r>
          </a:p>
          <a:p>
            <a:pPr lvl="1"/>
            <a:r>
              <a:rPr lang="en-GB" sz="2200">
                <a:latin typeface="Century Schoolbook" panose="02040604050505020304" pitchFamily="18" charset="0"/>
              </a:rPr>
              <a:t>What makes a mental state, e.g. fear, the mental state that it is, given that it can be expressed in many behaviours</a:t>
            </a:r>
          </a:p>
          <a:p>
            <a:pPr lvl="1"/>
            <a:r>
              <a:rPr lang="en-GB" sz="2200">
                <a:latin typeface="Century Schoolbook" panose="02040604050505020304" pitchFamily="18" charset="0"/>
              </a:rPr>
              <a:t>Even worse, given circularity, ‘fear’ could be expressed in just about any behaviour, depending on what else one believes etc.</a:t>
            </a:r>
          </a:p>
          <a:p>
            <a:pPr lvl="1"/>
            <a:r>
              <a:rPr lang="en-GB" sz="2200">
                <a:latin typeface="Century Schoolbook" panose="02040604050505020304" pitchFamily="18" charset="0"/>
              </a:rPr>
              <a:t>If we have different behavioural dispositions, we can’t have the same mental state (if mental states = behaviour dispositions) – yet we could both be afraid and act very differently</a:t>
            </a:r>
          </a:p>
          <a:p>
            <a:endParaRPr lang="en-US">
              <a:latin typeface="Century Schoolbook" panose="02040604050505020304" pitchFamily="18" charset="0"/>
            </a:endParaRPr>
          </a:p>
        </p:txBody>
      </p:sp>
    </p:spTree>
    <p:extLst>
      <p:ext uri="{BB962C8B-B14F-4D97-AF65-F5344CB8AC3E}">
        <p14:creationId xmlns:p14="http://schemas.microsoft.com/office/powerpoint/2010/main" val="48691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1"/>
            <a:ext cx="12192000" cy="1001486"/>
          </a:xfrm>
        </p:spPr>
        <p:txBody>
          <a:bodyPr/>
          <a:lstStyle/>
          <a:p>
            <a:pPr algn="ctr"/>
            <a:r>
              <a:rPr lang="en-US" u="sng">
                <a:latin typeface="Century Schoolbook" panose="02040604050505020304" pitchFamily="18" charset="0"/>
              </a:rPr>
              <a:t>Type identity theory</a:t>
            </a:r>
          </a:p>
        </p:txBody>
      </p:sp>
      <p:sp>
        <p:nvSpPr>
          <p:cNvPr id="3075" name="Rectangle 3"/>
          <p:cNvSpPr>
            <a:spLocks noGrp="1" noChangeArrowheads="1"/>
          </p:cNvSpPr>
          <p:nvPr>
            <p:ph idx="1"/>
          </p:nvPr>
        </p:nvSpPr>
        <p:spPr>
          <a:xfrm>
            <a:off x="413657" y="889451"/>
            <a:ext cx="11419114" cy="5848802"/>
          </a:xfrm>
        </p:spPr>
        <p:txBody>
          <a:bodyPr>
            <a:noAutofit/>
          </a:bodyPr>
          <a:lstStyle/>
          <a:p>
            <a:r>
              <a:rPr lang="en-GB" sz="2200">
                <a:latin typeface="Century Schoolbook" panose="02040604050505020304" pitchFamily="18" charset="0"/>
              </a:rPr>
              <a:t>Type identity theory: mental properties just are physical properties</a:t>
            </a:r>
          </a:p>
          <a:p>
            <a:endParaRPr lang="en-GB" sz="2200">
              <a:latin typeface="Century Schoolbook" panose="02040604050505020304" pitchFamily="18" charset="0"/>
            </a:endParaRPr>
          </a:p>
          <a:p>
            <a:r>
              <a:rPr lang="en-GB" sz="2200">
                <a:latin typeface="Century Schoolbook" panose="02040604050505020304" pitchFamily="18" charset="0"/>
              </a:rPr>
              <a:t>Mind-brain type identity theory: mental properties are physical properties of a brain</a:t>
            </a:r>
          </a:p>
          <a:p>
            <a:pPr lvl="1"/>
            <a:r>
              <a:rPr lang="en-GB" sz="2200">
                <a:latin typeface="Century Schoolbook" panose="02040604050505020304" pitchFamily="18" charset="0"/>
              </a:rPr>
              <a:t>E.g. Thinking a thought is </a:t>
            </a:r>
            <a:r>
              <a:rPr lang="en-GB" sz="2200" i="1">
                <a:latin typeface="Century Schoolbook" panose="02040604050505020304" pitchFamily="18" charset="0"/>
              </a:rPr>
              <a:t>exactly the same thing</a:t>
            </a:r>
            <a:r>
              <a:rPr lang="en-GB" sz="2200">
                <a:latin typeface="Century Schoolbook" panose="02040604050505020304" pitchFamily="18" charset="0"/>
              </a:rPr>
              <a:t> as certain neurones firing</a:t>
            </a:r>
          </a:p>
          <a:p>
            <a:pPr lvl="1"/>
            <a:endParaRPr lang="en-GB" sz="2200">
              <a:latin typeface="Century Schoolbook" panose="02040604050505020304" pitchFamily="18" charset="0"/>
            </a:endParaRPr>
          </a:p>
          <a:p>
            <a:r>
              <a:rPr lang="en-GB" sz="2200">
                <a:latin typeface="Century Schoolbook" panose="02040604050505020304" pitchFamily="18" charset="0"/>
              </a:rPr>
              <a:t>Interpret ‘physical property’ to cover properties investigated by natural sciences</a:t>
            </a:r>
          </a:p>
          <a:p>
            <a:pPr lvl="1"/>
            <a:r>
              <a:rPr lang="en-GB" sz="2000">
                <a:latin typeface="Century Schoolbook" panose="02040604050505020304" pitchFamily="18" charset="0"/>
              </a:rPr>
              <a:t>There are lots of types of physical properties, e.g. a swan is a bird (biological) and white (colour)</a:t>
            </a:r>
          </a:p>
          <a:p>
            <a:pPr lvl="1"/>
            <a:r>
              <a:rPr lang="en-GB" sz="2000">
                <a:latin typeface="Century Schoolbook" panose="02040604050505020304" pitchFamily="18" charset="0"/>
              </a:rPr>
              <a:t>Mental properties a sort of physical property – highly complex neurophysiological properties</a:t>
            </a:r>
          </a:p>
          <a:p>
            <a:pPr lvl="1"/>
            <a:endParaRPr lang="en-GB" sz="2200">
              <a:latin typeface="Century Schoolbook" panose="02040604050505020304" pitchFamily="18" charset="0"/>
            </a:endParaRPr>
          </a:p>
          <a:p>
            <a:r>
              <a:rPr lang="en-GB" sz="2200">
                <a:latin typeface="Century Schoolbook" panose="02040604050505020304" pitchFamily="18" charset="0"/>
              </a:rPr>
              <a:t>‘Type’ identity</a:t>
            </a:r>
          </a:p>
          <a:p>
            <a:pPr lvl="1"/>
            <a:r>
              <a:rPr lang="en-GB" sz="2000">
                <a:latin typeface="Century Schoolbook" panose="02040604050505020304" pitchFamily="18" charset="0"/>
              </a:rPr>
              <a:t>Mental types of thing are actually physical types of thing</a:t>
            </a:r>
          </a:p>
          <a:p>
            <a:pPr lvl="1"/>
            <a:endParaRPr lang="en-GB" sz="2200">
              <a:latin typeface="Century Schoolbook" panose="02040604050505020304" pitchFamily="18" charset="0"/>
            </a:endParaRPr>
          </a:p>
          <a:p>
            <a:r>
              <a:rPr lang="en-GB" sz="2200">
                <a:latin typeface="Century Schoolbook" panose="02040604050505020304" pitchFamily="18" charset="0"/>
              </a:rPr>
              <a:t>They don’t seem the same because we have different ways of knowing about them</a:t>
            </a:r>
          </a:p>
          <a:p>
            <a:pPr lvl="1"/>
            <a:r>
              <a:rPr lang="en-GB" sz="2000">
                <a:latin typeface="Century Schoolbook" panose="02040604050505020304" pitchFamily="18" charset="0"/>
              </a:rPr>
              <a:t>Science produces many surprising claims e.g. solid objects are mostly empty space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07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07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07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07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075">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3075">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3075">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307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bldLvl="2"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1"/>
            <a:ext cx="12192000" cy="1001486"/>
          </a:xfrm>
        </p:spPr>
        <p:txBody>
          <a:bodyPr/>
          <a:lstStyle/>
          <a:p>
            <a:pPr algn="ctr"/>
            <a:r>
              <a:rPr lang="en-US" u="sng">
                <a:latin typeface="Century Schoolbook" panose="02040604050505020304" pitchFamily="18" charset="0"/>
              </a:rPr>
              <a:t>Type identity theory</a:t>
            </a:r>
          </a:p>
        </p:txBody>
      </p:sp>
      <p:sp>
        <p:nvSpPr>
          <p:cNvPr id="3075" name="Rectangle 3"/>
          <p:cNvSpPr>
            <a:spLocks noGrp="1" noChangeArrowheads="1"/>
          </p:cNvSpPr>
          <p:nvPr>
            <p:ph idx="1"/>
          </p:nvPr>
        </p:nvSpPr>
        <p:spPr>
          <a:xfrm>
            <a:off x="413657" y="889451"/>
            <a:ext cx="11419114" cy="5968548"/>
          </a:xfrm>
        </p:spPr>
        <p:txBody>
          <a:bodyPr>
            <a:noAutofit/>
          </a:bodyPr>
          <a:lstStyle/>
          <a:p>
            <a:r>
              <a:rPr lang="en-GB" sz="2200">
                <a:latin typeface="Century Schoolbook" panose="02040604050505020304" pitchFamily="18" charset="0"/>
              </a:rPr>
              <a:t>Identity is not correlation</a:t>
            </a:r>
          </a:p>
          <a:p>
            <a:pPr lvl="1"/>
            <a:r>
              <a:rPr lang="en-GB" sz="2000">
                <a:latin typeface="Century Schoolbook" panose="02040604050505020304" pitchFamily="18" charset="0"/>
              </a:rPr>
              <a:t>Hearts and kidneys; size and shape</a:t>
            </a:r>
          </a:p>
          <a:p>
            <a:pPr lvl="1"/>
            <a:endParaRPr lang="en-GB" sz="1800">
              <a:latin typeface="Century Schoolbook" panose="02040604050505020304" pitchFamily="18" charset="0"/>
            </a:endParaRPr>
          </a:p>
          <a:p>
            <a:r>
              <a:rPr lang="en-GB" sz="2200">
                <a:latin typeface="Century Schoolbook" panose="02040604050505020304" pitchFamily="18" charset="0"/>
              </a:rPr>
              <a:t>Neuroscience can only establish correlations</a:t>
            </a:r>
          </a:p>
          <a:p>
            <a:pPr lvl="1"/>
            <a:r>
              <a:rPr lang="en-GB" sz="2000">
                <a:latin typeface="Century Schoolbook" panose="02040604050505020304" pitchFamily="18" charset="0"/>
              </a:rPr>
              <a:t>This is not enough to support </a:t>
            </a:r>
            <a:r>
              <a:rPr lang="en-GB" sz="2000" i="1">
                <a:latin typeface="Century Schoolbook" panose="02040604050505020304" pitchFamily="18" charset="0"/>
              </a:rPr>
              <a:t>identity</a:t>
            </a:r>
            <a:r>
              <a:rPr lang="en-GB" sz="2000">
                <a:latin typeface="Century Schoolbook" panose="02040604050505020304" pitchFamily="18" charset="0"/>
              </a:rPr>
              <a:t> theory</a:t>
            </a:r>
          </a:p>
          <a:p>
            <a:pPr lvl="1"/>
            <a:endParaRPr lang="en-GB" sz="1800">
              <a:latin typeface="Century Schoolbook" panose="02040604050505020304" pitchFamily="18" charset="0"/>
            </a:endParaRPr>
          </a:p>
          <a:p>
            <a:r>
              <a:rPr lang="en-GB" sz="2200">
                <a:latin typeface="Century Schoolbook" panose="02040604050505020304" pitchFamily="18" charset="0"/>
              </a:rPr>
              <a:t>Philosophy: Appeal to Ockham’s razor: don’t multiply entities beyond necessity</a:t>
            </a:r>
          </a:p>
          <a:p>
            <a:endParaRPr lang="en-GB" sz="2000">
              <a:latin typeface="Century Schoolbook" panose="02040604050505020304" pitchFamily="18" charset="0"/>
            </a:endParaRPr>
          </a:p>
          <a:p>
            <a:r>
              <a:rPr lang="en-GB" sz="2200">
                <a:latin typeface="Century Schoolbook" panose="02040604050505020304" pitchFamily="18" charset="0"/>
              </a:rPr>
              <a:t>The identity claim is not analytic or conceptual</a:t>
            </a:r>
          </a:p>
          <a:p>
            <a:pPr lvl="1"/>
            <a:r>
              <a:rPr lang="en-GB" sz="2000">
                <a:latin typeface="Century Schoolbook" panose="02040604050505020304" pitchFamily="18" charset="0"/>
              </a:rPr>
              <a:t>The claim is not that ‘pain’ </a:t>
            </a:r>
            <a:r>
              <a:rPr lang="en-GB" sz="2000" i="1">
                <a:latin typeface="Century Schoolbook" panose="02040604050505020304" pitchFamily="18" charset="0"/>
              </a:rPr>
              <a:t>means </a:t>
            </a:r>
            <a:r>
              <a:rPr lang="en-GB" sz="2000">
                <a:latin typeface="Century Schoolbook" panose="02040604050505020304" pitchFamily="18" charset="0"/>
              </a:rPr>
              <a:t>‘the firing of nociceptors’</a:t>
            </a:r>
          </a:p>
          <a:p>
            <a:pPr lvl="1"/>
            <a:r>
              <a:rPr lang="en-GB" sz="2000">
                <a:latin typeface="Century Schoolbook" panose="02040604050505020304" pitchFamily="18" charset="0"/>
              </a:rPr>
              <a:t>But that two distinct concepts pick out just one property (like water and H</a:t>
            </a:r>
            <a:r>
              <a:rPr lang="en-GB" sz="2000" baseline="-25000">
                <a:latin typeface="Century Schoolbook" panose="02040604050505020304" pitchFamily="18" charset="0"/>
              </a:rPr>
              <a:t>2</a:t>
            </a:r>
            <a:r>
              <a:rPr lang="en-GB" sz="2000">
                <a:latin typeface="Century Schoolbook" panose="02040604050505020304" pitchFamily="18" charset="0"/>
              </a:rPr>
              <a:t>O)</a:t>
            </a:r>
          </a:p>
          <a:p>
            <a:pPr lvl="1"/>
            <a:endParaRPr lang="en-GB" sz="1600">
              <a:latin typeface="Century Schoolbook" panose="02040604050505020304" pitchFamily="18" charset="0"/>
            </a:endParaRPr>
          </a:p>
          <a:p>
            <a:r>
              <a:rPr lang="en-GB" sz="2200">
                <a:latin typeface="Century Schoolbook" panose="02040604050505020304" pitchFamily="18" charset="0"/>
              </a:rPr>
              <a:t>Ontological reduction: the things in one domain (e.g. mental things) are identical with some of the things in another domain.</a:t>
            </a:r>
          </a:p>
          <a:p>
            <a:pPr lvl="1"/>
            <a:r>
              <a:rPr lang="en-GB" sz="2000">
                <a:latin typeface="Century Schoolbook" panose="02040604050505020304" pitchFamily="18" charset="0"/>
              </a:rPr>
              <a:t>Heat is mean molecular kinetic energy</a:t>
            </a:r>
          </a:p>
          <a:p>
            <a:pPr lvl="1"/>
            <a:r>
              <a:rPr lang="en-GB" sz="2000">
                <a:latin typeface="Century Schoolbook" panose="02040604050505020304" pitchFamily="18" charset="0"/>
              </a:rPr>
              <a:t>There is nothing more to a mental property than being a particular physical property</a:t>
            </a:r>
          </a:p>
        </p:txBody>
      </p:sp>
    </p:spTree>
    <p:extLst>
      <p:ext uri="{BB962C8B-B14F-4D97-AF65-F5344CB8AC3E}">
        <p14:creationId xmlns:p14="http://schemas.microsoft.com/office/powerpoint/2010/main" val="4130781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07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07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07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075">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075">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3075">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3075">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3075">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307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bldLvl="2"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1"/>
            <a:ext cx="12192000" cy="1001486"/>
          </a:xfrm>
        </p:spPr>
        <p:txBody>
          <a:bodyPr/>
          <a:lstStyle/>
          <a:p>
            <a:pPr algn="ctr"/>
            <a:r>
              <a:rPr lang="en-US" u="sng">
                <a:latin typeface="Century Schoolbook" panose="02040604050505020304" pitchFamily="18" charset="0"/>
              </a:rPr>
              <a:t>Type identity theory</a:t>
            </a:r>
          </a:p>
        </p:txBody>
      </p:sp>
      <p:sp>
        <p:nvSpPr>
          <p:cNvPr id="3075" name="Rectangle 3"/>
          <p:cNvSpPr>
            <a:spLocks noGrp="1" noChangeArrowheads="1"/>
          </p:cNvSpPr>
          <p:nvPr>
            <p:ph idx="1"/>
          </p:nvPr>
        </p:nvSpPr>
        <p:spPr>
          <a:xfrm>
            <a:off x="413657" y="889451"/>
            <a:ext cx="11419114" cy="5968548"/>
          </a:xfrm>
        </p:spPr>
        <p:txBody>
          <a:bodyPr>
            <a:noAutofit/>
          </a:bodyPr>
          <a:lstStyle/>
          <a:p>
            <a:pPr marL="0" indent="0">
              <a:buNone/>
            </a:pPr>
            <a:r>
              <a:rPr lang="en-US" sz="2000" u="sng">
                <a:latin typeface="Century Schoolbook" panose="02040604050505020304" pitchFamily="18" charset="0"/>
              </a:rPr>
              <a:t>Objection: Multiple </a:t>
            </a:r>
            <a:r>
              <a:rPr lang="en-US" sz="2000" u="sng" err="1">
                <a:latin typeface="Century Schoolbook" panose="02040604050505020304" pitchFamily="18" charset="0"/>
              </a:rPr>
              <a:t>Realisability</a:t>
            </a:r>
            <a:endParaRPr lang="en-US" sz="2000" u="sng">
              <a:latin typeface="Century Schoolbook" panose="02040604050505020304" pitchFamily="18" charset="0"/>
            </a:endParaRPr>
          </a:p>
          <a:p>
            <a:r>
              <a:rPr lang="en-GB" sz="2000">
                <a:latin typeface="Century Schoolbook" panose="02040604050505020304" pitchFamily="18" charset="0"/>
              </a:rPr>
              <a:t>Putnam: Mental properties are not </a:t>
            </a:r>
            <a:r>
              <a:rPr lang="en-GB" sz="2000" i="1">
                <a:latin typeface="Century Schoolbook" panose="02040604050505020304" pitchFamily="18" charset="0"/>
              </a:rPr>
              <a:t>identical</a:t>
            </a:r>
            <a:r>
              <a:rPr lang="en-GB" sz="2000">
                <a:latin typeface="Century Schoolbook" panose="02040604050505020304" pitchFamily="18" charset="0"/>
              </a:rPr>
              <a:t> to physical properties because the same mental property can be ‘realized by’ different physical properties</a:t>
            </a:r>
          </a:p>
          <a:p>
            <a:pPr lvl="1"/>
            <a:r>
              <a:rPr lang="en-GB" sz="1800">
                <a:latin typeface="Century Schoolbook" panose="02040604050505020304" pitchFamily="18" charset="0"/>
              </a:rPr>
              <a:t>‘Realise’: ‘to give actual form to’, ‘to make real’</a:t>
            </a:r>
            <a:endParaRPr lang="en-GB" sz="1600">
              <a:latin typeface="Century Schoolbook" panose="02040604050505020304" pitchFamily="18" charset="0"/>
            </a:endParaRPr>
          </a:p>
          <a:p>
            <a:pPr lvl="1"/>
            <a:r>
              <a:rPr lang="en-GB" sz="1800">
                <a:latin typeface="Century Schoolbook" panose="02040604050505020304" pitchFamily="18" charset="0"/>
              </a:rPr>
              <a:t>e.g. the brain states that relate to pain are different in different species, but pain is the same mental state.</a:t>
            </a:r>
          </a:p>
          <a:p>
            <a:pPr lvl="1"/>
            <a:endParaRPr lang="en-GB" sz="1800">
              <a:latin typeface="Century Schoolbook" panose="02040604050505020304" pitchFamily="18" charset="0"/>
            </a:endParaRPr>
          </a:p>
          <a:p>
            <a:r>
              <a:rPr lang="en-GB" sz="2000">
                <a:latin typeface="Century Schoolbook" panose="02040604050505020304" pitchFamily="18" charset="0"/>
              </a:rPr>
              <a:t>Suppose pain = N1 in humans, but pain = N2 in dogs. Since pain = pain, then N2 = N1. If N2 ≠ N1, then the dog is not in pain!</a:t>
            </a:r>
          </a:p>
          <a:p>
            <a:pPr lvl="1"/>
            <a:r>
              <a:rPr lang="en-GB" sz="1800">
                <a:latin typeface="Century Schoolbook" panose="02040604050505020304" pitchFamily="18" charset="0"/>
              </a:rPr>
              <a:t>The dog is in pain. So either N1 or N2 can realise pain, but because N2 ≠ N1, neither N2 = pain nor N1 = pain</a:t>
            </a:r>
          </a:p>
          <a:p>
            <a:pPr lvl="1"/>
            <a:endParaRPr lang="en-GB" sz="1800">
              <a:latin typeface="Century Schoolbook" panose="02040604050505020304" pitchFamily="18" charset="0"/>
            </a:endParaRPr>
          </a:p>
          <a:p>
            <a:r>
              <a:rPr lang="en-GB" sz="2000">
                <a:latin typeface="Century Schoolbook" panose="02040604050505020304" pitchFamily="18" charset="0"/>
              </a:rPr>
              <a:t>A priori form:</a:t>
            </a:r>
          </a:p>
          <a:p>
            <a:pPr lvl="1"/>
            <a:r>
              <a:rPr lang="en-GB" sz="1800">
                <a:latin typeface="Century Schoolbook" panose="02040604050505020304" pitchFamily="18" charset="0"/>
              </a:rPr>
              <a:t>It is conceivable, and therefore possible, for a being with quite a different physical constitution from us to have the same thoughts or sensations. </a:t>
            </a:r>
          </a:p>
          <a:p>
            <a:pPr lvl="1"/>
            <a:r>
              <a:rPr lang="en-GB" sz="1800">
                <a:latin typeface="Century Schoolbook" panose="02040604050505020304" pitchFamily="18" charset="0"/>
              </a:rPr>
              <a:t>But it is inconceivable, and therefore impossible, for something both to have and not have a certain property. </a:t>
            </a:r>
          </a:p>
          <a:p>
            <a:pPr lvl="1"/>
            <a:r>
              <a:rPr lang="en-GB" sz="1800">
                <a:latin typeface="Century Schoolbook" panose="02040604050505020304" pitchFamily="18" charset="0"/>
              </a:rPr>
              <a:t>Therefore, mental properties can’t be the same as physical properties. </a:t>
            </a:r>
          </a:p>
          <a:p>
            <a:pPr marL="0" indent="0">
              <a:buNone/>
            </a:pPr>
            <a:endParaRPr lang="en-GB" sz="1600" u="sng">
              <a:latin typeface="Century Schoolbook" panose="02040604050505020304" pitchFamily="18" charset="0"/>
            </a:endParaRPr>
          </a:p>
        </p:txBody>
      </p:sp>
    </p:spTree>
    <p:extLst>
      <p:ext uri="{BB962C8B-B14F-4D97-AF65-F5344CB8AC3E}">
        <p14:creationId xmlns:p14="http://schemas.microsoft.com/office/powerpoint/2010/main" val="2878333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0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0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07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07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075">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3075">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3075">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307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bldLvl="2"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12192000" cy="752475"/>
          </a:xfrm>
        </p:spPr>
        <p:txBody>
          <a:bodyPr/>
          <a:lstStyle/>
          <a:p>
            <a:pPr algn="ctr"/>
            <a:r>
              <a:rPr lang="en-US" u="sng" dirty="0">
                <a:latin typeface="Century Schoolbook" panose="02040604050505020304" pitchFamily="18" charset="0"/>
              </a:rPr>
              <a:t>What do we mean by mind?</a:t>
            </a:r>
          </a:p>
        </p:txBody>
      </p:sp>
      <p:sp>
        <p:nvSpPr>
          <p:cNvPr id="3" name="Content Placeholder 2"/>
          <p:cNvSpPr>
            <a:spLocks noGrp="1"/>
          </p:cNvSpPr>
          <p:nvPr>
            <p:ph idx="1"/>
          </p:nvPr>
        </p:nvSpPr>
        <p:spPr>
          <a:xfrm>
            <a:off x="400049" y="996950"/>
            <a:ext cx="11534775" cy="5708650"/>
          </a:xfrm>
        </p:spPr>
        <p:txBody>
          <a:bodyPr>
            <a:normAutofit fontScale="77500" lnSpcReduction="20000"/>
          </a:bodyPr>
          <a:lstStyle/>
          <a:p>
            <a:pPr marL="0" indent="0">
              <a:buNone/>
            </a:pPr>
            <a:r>
              <a:rPr lang="en-GB" u="sng" dirty="0" err="1">
                <a:latin typeface="Century Schoolbook" panose="02040604050505020304" pitchFamily="18" charset="0"/>
              </a:rPr>
              <a:t>Monisms</a:t>
            </a:r>
            <a:endParaRPr lang="en-GB" u="sng" dirty="0">
              <a:latin typeface="Century Schoolbook" panose="02040604050505020304" pitchFamily="18" charset="0"/>
            </a:endParaRPr>
          </a:p>
          <a:p>
            <a:pPr marL="0" indent="0">
              <a:buNone/>
            </a:pPr>
            <a:r>
              <a:rPr lang="en-GB" dirty="0">
                <a:latin typeface="Century Schoolbook" panose="02040604050505020304" pitchFamily="18" charset="0"/>
              </a:rPr>
              <a:t>Monism is the view that only one (mono-) kind of substance exists</a:t>
            </a:r>
          </a:p>
          <a:p>
            <a:pPr marL="0" indent="0">
              <a:buNone/>
            </a:pPr>
            <a:endParaRPr lang="en-GB" dirty="0">
              <a:latin typeface="Century Schoolbook" panose="02040604050505020304" pitchFamily="18" charset="0"/>
            </a:endParaRPr>
          </a:p>
          <a:p>
            <a:r>
              <a:rPr lang="en-GB" dirty="0">
                <a:latin typeface="Century Schoolbook" panose="02040604050505020304" pitchFamily="18" charset="0"/>
              </a:rPr>
              <a:t>Idealism: minds are the only kind of substance</a:t>
            </a:r>
          </a:p>
          <a:p>
            <a:pPr lvl="1"/>
            <a:r>
              <a:rPr lang="en-GB" dirty="0">
                <a:latin typeface="Century Schoolbook" panose="02040604050505020304" pitchFamily="18" charset="0"/>
              </a:rPr>
              <a:t>Whatever exists is either a mind or depends on a mind </a:t>
            </a:r>
          </a:p>
          <a:p>
            <a:pPr marL="457200" lvl="1" indent="0">
              <a:buNone/>
            </a:pPr>
            <a:endParaRPr lang="en-GB" dirty="0">
              <a:latin typeface="Century Schoolbook" panose="02040604050505020304" pitchFamily="18" charset="0"/>
            </a:endParaRPr>
          </a:p>
          <a:p>
            <a:r>
              <a:rPr lang="en-GB" dirty="0">
                <a:latin typeface="Century Schoolbook" panose="02040604050505020304" pitchFamily="18" charset="0"/>
              </a:rPr>
              <a:t>Materialism: matter is the only kind of substance</a:t>
            </a:r>
          </a:p>
          <a:p>
            <a:pPr lvl="1"/>
            <a:r>
              <a:rPr lang="en-GB" dirty="0">
                <a:latin typeface="Century Schoolbook" panose="02040604050505020304" pitchFamily="18" charset="0"/>
              </a:rPr>
              <a:t>Physicalism: replace ‘matter’ by ‘physical substance’ in light of recent physics</a:t>
            </a:r>
          </a:p>
          <a:p>
            <a:pPr lvl="1"/>
            <a:r>
              <a:rPr lang="en-GB" dirty="0">
                <a:latin typeface="Century Schoolbook" panose="02040604050505020304" pitchFamily="18" charset="0"/>
              </a:rPr>
              <a:t>Mental properties – Intentionality, consciousness – are properties of a physical substance</a:t>
            </a:r>
          </a:p>
          <a:p>
            <a:pPr lvl="2"/>
            <a:r>
              <a:rPr lang="en-GB" dirty="0">
                <a:latin typeface="Century Schoolbook" panose="02040604050505020304" pitchFamily="18" charset="0"/>
              </a:rPr>
              <a:t>Mental states: beliefs</a:t>
            </a:r>
          </a:p>
          <a:p>
            <a:pPr lvl="2"/>
            <a:r>
              <a:rPr lang="en-GB" dirty="0">
                <a:latin typeface="Century Schoolbook" panose="02040604050505020304" pitchFamily="18" charset="0"/>
              </a:rPr>
              <a:t>Mental events: thoughts, pains</a:t>
            </a:r>
          </a:p>
          <a:p>
            <a:pPr lvl="2"/>
            <a:endParaRPr lang="en-GB" dirty="0">
              <a:latin typeface="Century Schoolbook" panose="02040604050505020304" pitchFamily="18" charset="0"/>
            </a:endParaRPr>
          </a:p>
          <a:p>
            <a:pPr marL="0" indent="0">
              <a:buNone/>
            </a:pPr>
            <a:r>
              <a:rPr lang="en-GB" u="sng" dirty="0">
                <a:latin typeface="Century Schoolbook" panose="02040604050505020304" pitchFamily="18" charset="0"/>
              </a:rPr>
              <a:t>Mental properties</a:t>
            </a:r>
          </a:p>
          <a:p>
            <a:r>
              <a:rPr lang="en-US" dirty="0">
                <a:latin typeface="Century Schoolbook" panose="02040604050505020304" pitchFamily="18" charset="0"/>
              </a:rPr>
              <a:t>Assuming that the only substance is physical substance, are mental properties types of physical property?</a:t>
            </a:r>
          </a:p>
          <a:p>
            <a:endParaRPr lang="en-US" sz="2400" dirty="0">
              <a:latin typeface="Century Schoolbook" panose="02040604050505020304" pitchFamily="18" charset="0"/>
            </a:endParaRPr>
          </a:p>
          <a:p>
            <a:r>
              <a:rPr lang="en-GB" dirty="0">
                <a:latin typeface="Century Schoolbook" panose="02040604050505020304" pitchFamily="18" charset="0"/>
              </a:rPr>
              <a:t>Property dualism: mental are a completely different type of property, neither identical to, nor dependent on, physical properties</a:t>
            </a:r>
          </a:p>
          <a:p>
            <a:pPr lvl="1"/>
            <a:r>
              <a:rPr lang="en-GB" dirty="0">
                <a:latin typeface="Century Schoolbook" panose="02040604050505020304" pitchFamily="18" charset="0"/>
              </a:rPr>
              <a:t>They are a new type of ‘fundamental’ property</a:t>
            </a:r>
          </a:p>
          <a:p>
            <a:pPr marL="0" indent="0">
              <a:buNone/>
            </a:pPr>
            <a:endParaRPr lang="en-GB" dirty="0">
              <a:latin typeface="Century Schoolbook" panose="02040604050505020304" pitchFamily="18" charset="0"/>
            </a:endParaRPr>
          </a:p>
          <a:p>
            <a:endParaRPr lang="en-US" sz="2400" dirty="0">
              <a:latin typeface="Century Schoolbook" panose="02040604050505020304" pitchFamily="18" charset="0"/>
            </a:endParaRPr>
          </a:p>
        </p:txBody>
      </p:sp>
    </p:spTree>
    <p:extLst>
      <p:ext uri="{BB962C8B-B14F-4D97-AF65-F5344CB8AC3E}">
        <p14:creationId xmlns:p14="http://schemas.microsoft.com/office/powerpoint/2010/main" val="221327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57943"/>
          </a:xfrm>
        </p:spPr>
        <p:txBody>
          <a:bodyPr>
            <a:normAutofit/>
          </a:bodyPr>
          <a:lstStyle/>
          <a:p>
            <a:pPr algn="ctr"/>
            <a:r>
              <a:rPr lang="en-US" sz="3600" u="sng">
                <a:latin typeface="Century Schoolbook" panose="02040604050505020304" pitchFamily="18" charset="0"/>
              </a:rPr>
              <a:t>Eliminative Materialism: </a:t>
            </a:r>
            <a:r>
              <a:rPr lang="en-US" sz="3600" u="sng" err="1">
                <a:latin typeface="Century Schoolbook" panose="02040604050505020304" pitchFamily="18" charset="0"/>
              </a:rPr>
              <a:t>Eliminativism</a:t>
            </a:r>
            <a:r>
              <a:rPr lang="en-US" sz="3600" u="sng">
                <a:latin typeface="Century Schoolbook" panose="02040604050505020304" pitchFamily="18" charset="0"/>
              </a:rPr>
              <a:t> vs reduction</a:t>
            </a:r>
          </a:p>
        </p:txBody>
      </p:sp>
      <p:sp>
        <p:nvSpPr>
          <p:cNvPr id="3" name="Content Placeholder 2"/>
          <p:cNvSpPr>
            <a:spLocks noGrp="1"/>
          </p:cNvSpPr>
          <p:nvPr>
            <p:ph idx="1"/>
          </p:nvPr>
        </p:nvSpPr>
        <p:spPr>
          <a:xfrm>
            <a:off x="370114" y="957942"/>
            <a:ext cx="11451772" cy="5540829"/>
          </a:xfrm>
        </p:spPr>
        <p:txBody>
          <a:bodyPr>
            <a:normAutofit fontScale="92500" lnSpcReduction="10000"/>
          </a:bodyPr>
          <a:lstStyle/>
          <a:p>
            <a:r>
              <a:rPr lang="en-GB">
                <a:latin typeface="Century Schoolbook" panose="02040604050505020304" pitchFamily="18" charset="0"/>
              </a:rPr>
              <a:t>Eliminative materialism: the way we commonly think and talk about the mind is fundamentally flawed</a:t>
            </a:r>
          </a:p>
          <a:p>
            <a:pPr lvl="1"/>
            <a:r>
              <a:rPr lang="en-GB">
                <a:latin typeface="Century Schoolbook" panose="02040604050505020304" pitchFamily="18" charset="0"/>
              </a:rPr>
              <a:t>At least some of our mental concepts, e.g. consciousness, belief, desire, are so mistaken that they refer to things that don’t exist (this will be shown by neuroscience) </a:t>
            </a:r>
          </a:p>
          <a:p>
            <a:pPr lvl="1"/>
            <a:r>
              <a:rPr lang="en-GB">
                <a:latin typeface="Century Schoolbook" panose="02040604050505020304" pitchFamily="18" charset="0"/>
              </a:rPr>
              <a:t>(By contrast, reductionism says that properties corresponding to these concepts exist, but they are physical properties)</a:t>
            </a:r>
          </a:p>
          <a:p>
            <a:pPr lvl="1"/>
            <a:endParaRPr lang="en-GB">
              <a:latin typeface="Century Schoolbook" panose="02040604050505020304" pitchFamily="18" charset="0"/>
            </a:endParaRPr>
          </a:p>
          <a:p>
            <a:r>
              <a:rPr lang="en-US">
                <a:latin typeface="Century Schoolbook" panose="02040604050505020304" pitchFamily="18" charset="0"/>
              </a:rPr>
              <a:t>Churchland: Ontological reduction = </a:t>
            </a:r>
            <a:r>
              <a:rPr lang="en-GB">
                <a:latin typeface="Century Schoolbook" panose="02040604050505020304" pitchFamily="18" charset="0"/>
              </a:rPr>
              <a:t>the claim that the things in one domain are identical with some of the things in another domain</a:t>
            </a:r>
          </a:p>
          <a:p>
            <a:pPr lvl="1"/>
            <a:r>
              <a:rPr lang="en-GB">
                <a:latin typeface="Century Schoolbook" panose="02040604050505020304" pitchFamily="18" charset="0"/>
              </a:rPr>
              <a:t>E.g. heat = mean molecular kinetic energy</a:t>
            </a:r>
          </a:p>
          <a:p>
            <a:pPr lvl="1"/>
            <a:r>
              <a:rPr lang="en-GB">
                <a:latin typeface="Century Schoolbook" panose="02040604050505020304" pitchFamily="18" charset="0"/>
              </a:rPr>
              <a:t>E.g. Electricity and magnetism both = electromagnetism</a:t>
            </a:r>
          </a:p>
          <a:p>
            <a:pPr lvl="1"/>
            <a:endParaRPr lang="en-GB">
              <a:latin typeface="Century Schoolbook" panose="02040604050505020304" pitchFamily="18" charset="0"/>
            </a:endParaRPr>
          </a:p>
          <a:p>
            <a:r>
              <a:rPr lang="en-US">
                <a:latin typeface="Century Schoolbook" panose="02040604050505020304" pitchFamily="18" charset="0"/>
              </a:rPr>
              <a:t>Science arrives at such reductive claims as part of the most powerful explanatory theory</a:t>
            </a:r>
          </a:p>
          <a:p>
            <a:pPr marL="0" indent="0">
              <a:buNone/>
            </a:pPr>
            <a:endParaRPr lang="en-GB">
              <a:latin typeface="Century Schoolbook" panose="020406040505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57943"/>
          </a:xfrm>
        </p:spPr>
        <p:txBody>
          <a:bodyPr>
            <a:normAutofit/>
          </a:bodyPr>
          <a:lstStyle/>
          <a:p>
            <a:pPr algn="ctr"/>
            <a:r>
              <a:rPr lang="en-US" sz="3600" u="sng">
                <a:latin typeface="Century Schoolbook" panose="02040604050505020304" pitchFamily="18" charset="0"/>
              </a:rPr>
              <a:t>Eliminative Materialism: </a:t>
            </a:r>
            <a:r>
              <a:rPr lang="en-US" sz="3600" u="sng" err="1">
                <a:latin typeface="Century Schoolbook" panose="02040604050505020304" pitchFamily="18" charset="0"/>
              </a:rPr>
              <a:t>Eliminativism</a:t>
            </a:r>
            <a:r>
              <a:rPr lang="en-US" sz="3600" u="sng">
                <a:latin typeface="Century Schoolbook" panose="02040604050505020304" pitchFamily="18" charset="0"/>
              </a:rPr>
              <a:t> vs reduction</a:t>
            </a:r>
          </a:p>
        </p:txBody>
      </p:sp>
      <p:sp>
        <p:nvSpPr>
          <p:cNvPr id="3" name="Content Placeholder 2"/>
          <p:cNvSpPr>
            <a:spLocks noGrp="1"/>
          </p:cNvSpPr>
          <p:nvPr>
            <p:ph idx="1"/>
          </p:nvPr>
        </p:nvSpPr>
        <p:spPr>
          <a:xfrm>
            <a:off x="370114" y="957942"/>
            <a:ext cx="11451772" cy="5900058"/>
          </a:xfrm>
        </p:spPr>
        <p:txBody>
          <a:bodyPr>
            <a:normAutofit fontScale="85000" lnSpcReduction="20000"/>
          </a:bodyPr>
          <a:lstStyle/>
          <a:p>
            <a:pPr marL="0" indent="0">
              <a:buNone/>
            </a:pPr>
            <a:r>
              <a:rPr lang="en-US" u="sng">
                <a:latin typeface="Century Schoolbook" panose="02040604050505020304" pitchFamily="18" charset="0"/>
              </a:rPr>
              <a:t>Reduction</a:t>
            </a:r>
          </a:p>
          <a:p>
            <a:r>
              <a:rPr lang="en-US" i="1">
                <a:latin typeface="Century Schoolbook" panose="02040604050505020304" pitchFamily="18" charset="0"/>
              </a:rPr>
              <a:t>‘</a:t>
            </a:r>
            <a:r>
              <a:rPr lang="en-GB" i="1">
                <a:latin typeface="Century Schoolbook" panose="02040604050505020304" pitchFamily="18" charset="0"/>
              </a:rPr>
              <a:t>a reduction has been achieved when the causal powers of the macrophenomenon are explained as a function of the physical structure and causal powers of the microphenomenon’</a:t>
            </a:r>
          </a:p>
          <a:p>
            <a:endParaRPr lang="en-GB">
              <a:latin typeface="Century Schoolbook" panose="02040604050505020304" pitchFamily="18" charset="0"/>
            </a:endParaRPr>
          </a:p>
          <a:p>
            <a:r>
              <a:rPr lang="en-GB">
                <a:latin typeface="Century Schoolbook" panose="02040604050505020304" pitchFamily="18" charset="0"/>
              </a:rPr>
              <a:t>We can explain everything about water in terms of the nature of molecules of H</a:t>
            </a:r>
            <a:r>
              <a:rPr lang="en-GB" baseline="-25000">
                <a:latin typeface="Century Schoolbook" panose="02040604050505020304" pitchFamily="18" charset="0"/>
              </a:rPr>
              <a:t>2</a:t>
            </a:r>
            <a:r>
              <a:rPr lang="en-GB">
                <a:latin typeface="Century Schoolbook" panose="02040604050505020304" pitchFamily="18" charset="0"/>
              </a:rPr>
              <a:t>O</a:t>
            </a:r>
          </a:p>
          <a:p>
            <a:pPr lvl="1"/>
            <a:r>
              <a:rPr lang="en-GB">
                <a:latin typeface="Century Schoolbook" panose="02040604050505020304" pitchFamily="18" charset="0"/>
              </a:rPr>
              <a:t>Hence, we reduce water to H</a:t>
            </a:r>
            <a:r>
              <a:rPr lang="en-GB" baseline="-25000">
                <a:latin typeface="Century Schoolbook" panose="02040604050505020304" pitchFamily="18" charset="0"/>
              </a:rPr>
              <a:t>2</a:t>
            </a:r>
            <a:r>
              <a:rPr lang="en-GB">
                <a:latin typeface="Century Schoolbook" panose="02040604050505020304" pitchFamily="18" charset="0"/>
              </a:rPr>
              <a:t>O</a:t>
            </a:r>
          </a:p>
          <a:p>
            <a:pPr lvl="1"/>
            <a:endParaRPr lang="en-GB">
              <a:latin typeface="Century Schoolbook" panose="02040604050505020304" pitchFamily="18" charset="0"/>
            </a:endParaRPr>
          </a:p>
          <a:p>
            <a:r>
              <a:rPr lang="en-GB">
                <a:latin typeface="Century Schoolbook" panose="02040604050505020304" pitchFamily="18" charset="0"/>
              </a:rPr>
              <a:t>In making the reduction, we sometimes amend the concepts involved</a:t>
            </a:r>
          </a:p>
          <a:p>
            <a:pPr lvl="1"/>
            <a:r>
              <a:rPr lang="en-GB">
                <a:latin typeface="Century Schoolbook" panose="02040604050505020304" pitchFamily="18" charset="0"/>
              </a:rPr>
              <a:t>E.g. ATOM meant ‘indivisible fundamental particle’, but then physicists split the atom</a:t>
            </a:r>
          </a:p>
          <a:p>
            <a:pPr lvl="1"/>
            <a:endParaRPr lang="en-GB">
              <a:latin typeface="Century Schoolbook" panose="02040604050505020304" pitchFamily="18" charset="0"/>
            </a:endParaRPr>
          </a:p>
          <a:p>
            <a:r>
              <a:rPr lang="en-US">
                <a:latin typeface="Century Schoolbook" panose="02040604050505020304" pitchFamily="18" charset="0"/>
              </a:rPr>
              <a:t>Scientific reductions can be very messy, with no 1:1 correlation between the higher and lower level concepts</a:t>
            </a:r>
          </a:p>
          <a:p>
            <a:pPr lvl="1"/>
            <a:r>
              <a:rPr lang="en-US">
                <a:latin typeface="Century Schoolbook" panose="02040604050505020304" pitchFamily="18" charset="0"/>
              </a:rPr>
              <a:t>E.g. genes (‘unit of heredity’ giving rise to observable characteristics)</a:t>
            </a:r>
          </a:p>
          <a:p>
            <a:pPr lvl="1"/>
            <a:r>
              <a:rPr lang="en-US">
                <a:latin typeface="Century Schoolbook" panose="02040604050505020304" pitchFamily="18" charset="0"/>
              </a:rPr>
              <a:t>No correspondence with single stretch of DNA, and contribution to observable characteristics can depend on many external factors</a:t>
            </a:r>
          </a:p>
          <a:p>
            <a:pPr lvl="1"/>
            <a:r>
              <a:rPr lang="en-US">
                <a:latin typeface="Century Schoolbook" panose="02040604050505020304" pitchFamily="18" charset="0"/>
              </a:rPr>
              <a:t>Yet DNA is a reductive explanation of genes (there is nothing in addition)</a:t>
            </a:r>
          </a:p>
          <a:p>
            <a:pPr lvl="1"/>
            <a:endParaRPr lang="en-GB">
              <a:latin typeface="Century Schoolbook" panose="02040604050505020304" pitchFamily="18" charset="0"/>
            </a:endParaRPr>
          </a:p>
          <a:p>
            <a:pPr lvl="1"/>
            <a:endParaRPr lang="en-GB">
              <a:latin typeface="Century Schoolbook" panose="02040604050505020304" pitchFamily="18" charset="0"/>
            </a:endParaRPr>
          </a:p>
          <a:p>
            <a:pPr marL="0" indent="0">
              <a:buNone/>
            </a:pPr>
            <a:endParaRPr lang="en-US">
              <a:latin typeface="Century Schoolbook" panose="02040604050505020304" pitchFamily="18" charset="0"/>
            </a:endParaRPr>
          </a:p>
          <a:p>
            <a:pPr marL="0" indent="0">
              <a:buNone/>
            </a:pPr>
            <a:endParaRPr lang="en-GB">
              <a:latin typeface="Century Schoolbook" panose="02040604050505020304" pitchFamily="18" charset="0"/>
            </a:endParaRPr>
          </a:p>
        </p:txBody>
      </p:sp>
    </p:spTree>
    <p:extLst>
      <p:ext uri="{BB962C8B-B14F-4D97-AF65-F5344CB8AC3E}">
        <p14:creationId xmlns:p14="http://schemas.microsoft.com/office/powerpoint/2010/main" val="25951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57943"/>
          </a:xfrm>
        </p:spPr>
        <p:txBody>
          <a:bodyPr>
            <a:normAutofit/>
          </a:bodyPr>
          <a:lstStyle/>
          <a:p>
            <a:pPr algn="ctr"/>
            <a:r>
              <a:rPr lang="en-US" sz="3600" u="sng">
                <a:latin typeface="Century Schoolbook" panose="02040604050505020304" pitchFamily="18" charset="0"/>
              </a:rPr>
              <a:t>Eliminative Materialism: </a:t>
            </a:r>
            <a:r>
              <a:rPr lang="en-US" sz="3600" u="sng" err="1">
                <a:latin typeface="Century Schoolbook" panose="02040604050505020304" pitchFamily="18" charset="0"/>
              </a:rPr>
              <a:t>Eliminativism</a:t>
            </a:r>
            <a:r>
              <a:rPr lang="en-US" sz="3600" u="sng">
                <a:latin typeface="Century Schoolbook" panose="02040604050505020304" pitchFamily="18" charset="0"/>
              </a:rPr>
              <a:t> vs reduction</a:t>
            </a:r>
          </a:p>
        </p:txBody>
      </p:sp>
      <p:sp>
        <p:nvSpPr>
          <p:cNvPr id="3" name="Content Placeholder 2"/>
          <p:cNvSpPr>
            <a:spLocks noGrp="1"/>
          </p:cNvSpPr>
          <p:nvPr>
            <p:ph idx="1"/>
          </p:nvPr>
        </p:nvSpPr>
        <p:spPr>
          <a:xfrm>
            <a:off x="370114" y="957942"/>
            <a:ext cx="11451772" cy="5900058"/>
          </a:xfrm>
        </p:spPr>
        <p:txBody>
          <a:bodyPr>
            <a:normAutofit/>
          </a:bodyPr>
          <a:lstStyle/>
          <a:p>
            <a:pPr marL="0" indent="0">
              <a:buNone/>
            </a:pPr>
            <a:r>
              <a:rPr lang="en-GB" u="sng">
                <a:latin typeface="Century Schoolbook" panose="02040604050505020304" pitchFamily="18" charset="0"/>
              </a:rPr>
              <a:t>Elimination</a:t>
            </a:r>
          </a:p>
          <a:p>
            <a:r>
              <a:rPr lang="en-US">
                <a:latin typeface="Century Schoolbook" panose="02040604050505020304" pitchFamily="18" charset="0"/>
              </a:rPr>
              <a:t>Sometimes empirical discoveries mean that instead of amending the concept, we should give it up</a:t>
            </a:r>
          </a:p>
          <a:p>
            <a:pPr lvl="1"/>
            <a:r>
              <a:rPr lang="en-US">
                <a:latin typeface="Century Schoolbook" panose="02040604050505020304" pitchFamily="18" charset="0"/>
              </a:rPr>
              <a:t>The concept and what it refers to are eliminated in the more powerful explanatory theory</a:t>
            </a:r>
          </a:p>
          <a:p>
            <a:endParaRPr lang="en-US">
              <a:latin typeface="Century Schoolbook" panose="02040604050505020304" pitchFamily="18" charset="0"/>
            </a:endParaRPr>
          </a:p>
          <a:p>
            <a:r>
              <a:rPr lang="en-US">
                <a:latin typeface="Century Schoolbook" panose="02040604050505020304" pitchFamily="18" charset="0"/>
              </a:rPr>
              <a:t>E.g. heat</a:t>
            </a:r>
          </a:p>
          <a:p>
            <a:pPr lvl="1"/>
            <a:r>
              <a:rPr lang="en-US">
                <a:latin typeface="Century Schoolbook" panose="02040604050505020304" pitchFamily="18" charset="0"/>
              </a:rPr>
              <a:t>Caloric theory: heat is a fluid, passed from hot things to cold ones</a:t>
            </a:r>
          </a:p>
          <a:p>
            <a:pPr lvl="1"/>
            <a:r>
              <a:rPr lang="en-US">
                <a:latin typeface="Century Schoolbook" panose="02040604050505020304" pitchFamily="18" charset="0"/>
              </a:rPr>
              <a:t>But hot things don’t weigh more – a weightless fluid?</a:t>
            </a:r>
          </a:p>
          <a:p>
            <a:pPr lvl="1"/>
            <a:r>
              <a:rPr lang="en-US">
                <a:latin typeface="Century Schoolbook" panose="02040604050505020304" pitchFamily="18" charset="0"/>
              </a:rPr>
              <a:t>You can generate heat by friction, indefinitely – a weightless, trapped, infinite fluid?</a:t>
            </a:r>
          </a:p>
          <a:p>
            <a:pPr lvl="1"/>
            <a:r>
              <a:rPr lang="en-US">
                <a:latin typeface="Century Schoolbook" panose="02040604050505020304" pitchFamily="18" charset="0"/>
              </a:rPr>
              <a:t>Heat is mean kinetic molecular motion; caloric fluid doesn’t exist</a:t>
            </a:r>
          </a:p>
          <a:p>
            <a:pPr marL="0" indent="0">
              <a:buNone/>
            </a:pPr>
            <a:endParaRPr lang="en-US">
              <a:latin typeface="Century Schoolbook" panose="02040604050505020304" pitchFamily="18" charset="0"/>
            </a:endParaRPr>
          </a:p>
          <a:p>
            <a:pPr marL="0" indent="0">
              <a:buNone/>
            </a:pPr>
            <a:endParaRPr lang="en-GB">
              <a:latin typeface="Century Schoolbook" panose="02040604050505020304" pitchFamily="18" charset="0"/>
            </a:endParaRPr>
          </a:p>
        </p:txBody>
      </p:sp>
    </p:spTree>
    <p:extLst>
      <p:ext uri="{BB962C8B-B14F-4D97-AF65-F5344CB8AC3E}">
        <p14:creationId xmlns:p14="http://schemas.microsoft.com/office/powerpoint/2010/main" val="895319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57943"/>
          </a:xfrm>
        </p:spPr>
        <p:txBody>
          <a:bodyPr>
            <a:normAutofit/>
          </a:bodyPr>
          <a:lstStyle/>
          <a:p>
            <a:pPr algn="ctr"/>
            <a:r>
              <a:rPr lang="en-US" sz="3600" u="sng">
                <a:latin typeface="Century Schoolbook" panose="02040604050505020304" pitchFamily="18" charset="0"/>
              </a:rPr>
              <a:t>Eliminative Materialism: Churchland</a:t>
            </a:r>
          </a:p>
        </p:txBody>
      </p:sp>
      <p:sp>
        <p:nvSpPr>
          <p:cNvPr id="3" name="Content Placeholder 2"/>
          <p:cNvSpPr>
            <a:spLocks noGrp="1"/>
          </p:cNvSpPr>
          <p:nvPr>
            <p:ph idx="1"/>
          </p:nvPr>
        </p:nvSpPr>
        <p:spPr>
          <a:xfrm>
            <a:off x="370114" y="803832"/>
            <a:ext cx="11451772" cy="5900058"/>
          </a:xfrm>
        </p:spPr>
        <p:txBody>
          <a:bodyPr>
            <a:normAutofit fontScale="92500" lnSpcReduction="10000"/>
          </a:bodyPr>
          <a:lstStyle/>
          <a:p>
            <a:r>
              <a:rPr lang="en-US">
                <a:latin typeface="Century Schoolbook" panose="02040604050505020304" pitchFamily="18" charset="0"/>
              </a:rPr>
              <a:t>Not all mental concepts/properties will survive reductive neuroscientific explanation</a:t>
            </a:r>
          </a:p>
          <a:p>
            <a:endParaRPr lang="en-US">
              <a:latin typeface="Century Schoolbook" panose="02040604050505020304" pitchFamily="18" charset="0"/>
            </a:endParaRPr>
          </a:p>
          <a:p>
            <a:r>
              <a:rPr lang="en-US">
                <a:latin typeface="Century Schoolbook" panose="02040604050505020304" pitchFamily="18" charset="0"/>
              </a:rPr>
              <a:t>We will need intermediate theories, between level of ‘beliefs’ and ‘desires’ and neurological functioning</a:t>
            </a:r>
          </a:p>
          <a:p>
            <a:pPr lvl="1"/>
            <a:r>
              <a:rPr lang="en-US">
                <a:latin typeface="Century Schoolbook" panose="02040604050505020304" pitchFamily="18" charset="0"/>
              </a:rPr>
              <a:t>Cognitive science will provide this and challenge our commonsense psychological understanding</a:t>
            </a:r>
          </a:p>
          <a:p>
            <a:pPr lvl="1"/>
            <a:r>
              <a:rPr lang="en-US">
                <a:latin typeface="Century Schoolbook" panose="02040604050505020304" pitchFamily="18" charset="0"/>
              </a:rPr>
              <a:t>E.g. no such thing as ‘will-power’? Just dispositions of the dopamine system</a:t>
            </a:r>
          </a:p>
          <a:p>
            <a:pPr lvl="1"/>
            <a:endParaRPr lang="en-US">
              <a:latin typeface="Century Schoolbook" panose="02040604050505020304" pitchFamily="18" charset="0"/>
            </a:endParaRPr>
          </a:p>
          <a:p>
            <a:r>
              <a:rPr lang="en-US">
                <a:latin typeface="Century Schoolbook" panose="02040604050505020304" pitchFamily="18" charset="0"/>
              </a:rPr>
              <a:t>Paul Churchland: we </a:t>
            </a:r>
            <a:r>
              <a:rPr lang="en-GB">
                <a:latin typeface="Century Schoolbook" panose="02040604050505020304" pitchFamily="18" charset="0"/>
              </a:rPr>
              <a:t>understand and explain each other’s behaviour by referring to beliefs, desires, etc.</a:t>
            </a:r>
          </a:p>
          <a:p>
            <a:endParaRPr lang="en-GB">
              <a:latin typeface="Century Schoolbook" panose="02040604050505020304" pitchFamily="18" charset="0"/>
            </a:endParaRPr>
          </a:p>
          <a:p>
            <a:r>
              <a:rPr lang="en-GB">
                <a:latin typeface="Century Schoolbook" panose="02040604050505020304" pitchFamily="18" charset="0"/>
              </a:rPr>
              <a:t>This knowledge is ‘folk psychology’, an </a:t>
            </a:r>
            <a:r>
              <a:rPr lang="en-GB" i="1">
                <a:latin typeface="Century Schoolbook" panose="02040604050505020304" pitchFamily="18" charset="0"/>
              </a:rPr>
              <a:t>empirical </a:t>
            </a:r>
            <a:r>
              <a:rPr lang="en-GB">
                <a:latin typeface="Century Schoolbook" panose="02040604050505020304" pitchFamily="18" charset="0"/>
              </a:rPr>
              <a:t>theory about human behaviour as it may turn out to be false.</a:t>
            </a:r>
          </a:p>
          <a:p>
            <a:pPr lvl="1"/>
            <a:r>
              <a:rPr lang="en-GB">
                <a:latin typeface="Century Schoolbook" panose="02040604050505020304" pitchFamily="18" charset="0"/>
              </a:rPr>
              <a:t>E.g. caloric fluid turned out not to refer to anything that exists</a:t>
            </a:r>
            <a:endParaRPr lang="en-US">
              <a:latin typeface="Century Schoolbook" panose="02040604050505020304" pitchFamily="18" charset="0"/>
            </a:endParaRPr>
          </a:p>
          <a:p>
            <a:endParaRPr lang="en-US">
              <a:latin typeface="Century Schoolbook" panose="02040604050505020304" pitchFamily="18" charset="0"/>
            </a:endParaRPr>
          </a:p>
          <a:p>
            <a:pPr marL="0" indent="0">
              <a:buNone/>
            </a:pPr>
            <a:endParaRPr lang="en-US">
              <a:latin typeface="Century Schoolbook" panose="02040604050505020304" pitchFamily="18" charset="0"/>
            </a:endParaRPr>
          </a:p>
          <a:p>
            <a:pPr marL="0" indent="0">
              <a:buNone/>
            </a:pPr>
            <a:endParaRPr lang="en-GB">
              <a:latin typeface="Century Schoolbook" panose="02040604050505020304" pitchFamily="18" charset="0"/>
            </a:endParaRPr>
          </a:p>
        </p:txBody>
      </p:sp>
    </p:spTree>
    <p:extLst>
      <p:ext uri="{BB962C8B-B14F-4D97-AF65-F5344CB8AC3E}">
        <p14:creationId xmlns:p14="http://schemas.microsoft.com/office/powerpoint/2010/main" val="21515090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57943"/>
          </a:xfrm>
        </p:spPr>
        <p:txBody>
          <a:bodyPr>
            <a:normAutofit/>
          </a:bodyPr>
          <a:lstStyle/>
          <a:p>
            <a:pPr algn="ctr"/>
            <a:r>
              <a:rPr lang="en-US" sz="3600" u="sng">
                <a:latin typeface="Century Schoolbook" panose="02040604050505020304" pitchFamily="18" charset="0"/>
              </a:rPr>
              <a:t>Eliminative Materialism: Is folk psychology false?</a:t>
            </a:r>
          </a:p>
        </p:txBody>
      </p:sp>
      <p:sp>
        <p:nvSpPr>
          <p:cNvPr id="3" name="Content Placeholder 2"/>
          <p:cNvSpPr>
            <a:spLocks noGrp="1"/>
          </p:cNvSpPr>
          <p:nvPr>
            <p:ph idx="1"/>
          </p:nvPr>
        </p:nvSpPr>
        <p:spPr>
          <a:xfrm>
            <a:off x="370114" y="803832"/>
            <a:ext cx="11451772" cy="5900058"/>
          </a:xfrm>
        </p:spPr>
        <p:txBody>
          <a:bodyPr>
            <a:normAutofit fontScale="92500" lnSpcReduction="10000"/>
          </a:bodyPr>
          <a:lstStyle/>
          <a:p>
            <a:pPr marL="0" indent="0">
              <a:buNone/>
            </a:pPr>
            <a:r>
              <a:rPr lang="en-US">
                <a:latin typeface="Century Schoolbook" panose="02040604050505020304" pitchFamily="18" charset="0"/>
              </a:rPr>
              <a:t>Paul Churchland argues there are 3 good reasons to think that folk psychology is false and refers to things that don’t exist.</a:t>
            </a:r>
          </a:p>
          <a:p>
            <a:pPr marL="0" indent="0">
              <a:buNone/>
            </a:pPr>
            <a:endParaRPr lang="en-US">
              <a:latin typeface="Century Schoolbook" panose="02040604050505020304" pitchFamily="18" charset="0"/>
            </a:endParaRPr>
          </a:p>
          <a:p>
            <a:pPr marL="0" indent="0">
              <a:buNone/>
            </a:pPr>
            <a:r>
              <a:rPr lang="en-GB">
                <a:effectLst/>
                <a:latin typeface="Century Schoolbook" panose="02040604050505020304" pitchFamily="18" charset="0"/>
                <a:ea typeface="Times New Roman" panose="02020603050405020304" pitchFamily="18" charset="0"/>
                <a:cs typeface="Times New Roman" panose="02020603050405020304" pitchFamily="18" charset="0"/>
              </a:rPr>
              <a:t>1. There are many aspects of mental life that folk psychology cannot explain, such as mental illness, the nature of intelligence, sleep, perception and learning. Explanations of these phenomena will need concepts that folk psychology lacks.</a:t>
            </a:r>
          </a:p>
          <a:p>
            <a:endParaRPr lang="en-GB">
              <a:effectLst/>
              <a:latin typeface="Century Schoolbook" panose="02040604050505020304" pitchFamily="18" charset="0"/>
              <a:ea typeface="Times New Roman" panose="02020603050405020304" pitchFamily="18" charset="0"/>
              <a:cs typeface="Times New Roman" panose="02020603050405020304" pitchFamily="18" charset="0"/>
            </a:endParaRPr>
          </a:p>
          <a:p>
            <a:pPr marL="0" indent="0">
              <a:buNone/>
            </a:pPr>
            <a:r>
              <a:rPr lang="en-GB">
                <a:effectLst/>
                <a:latin typeface="Century Schoolbook" panose="02040604050505020304" pitchFamily="18" charset="0"/>
                <a:ea typeface="Times New Roman" panose="02020603050405020304" pitchFamily="18" charset="0"/>
                <a:cs typeface="Times New Roman" panose="02020603050405020304" pitchFamily="18" charset="0"/>
              </a:rPr>
              <a:t>2. If we look at the history of folk psychology, it reveals no progress since the ancient Greek authors, 2,500 years ago. By contrast, neuroscientific explanations are constantly growing in scope and power.</a:t>
            </a:r>
          </a:p>
          <a:p>
            <a:pPr marL="0" indent="0">
              <a:buNone/>
            </a:pPr>
            <a:r>
              <a:rPr lang="en-GB">
                <a:effectLst/>
                <a:latin typeface="Century Schoolbook" panose="02040604050505020304" pitchFamily="18" charset="0"/>
                <a:ea typeface="Times New Roman" panose="02020603050405020304" pitchFamily="18" charset="0"/>
                <a:cs typeface="Times New Roman" panose="02020603050405020304" pitchFamily="18" charset="0"/>
              </a:rPr>
              <a:t> </a:t>
            </a:r>
          </a:p>
          <a:p>
            <a:pPr marL="0" indent="0">
              <a:buNone/>
            </a:pPr>
            <a:r>
              <a:rPr lang="en-GB">
                <a:effectLst/>
                <a:latin typeface="Century Schoolbook" panose="02040604050505020304" pitchFamily="18" charset="0"/>
                <a:ea typeface="Times New Roman" panose="02020603050405020304" pitchFamily="18" charset="0"/>
                <a:cs typeface="Times New Roman" panose="02020603050405020304" pitchFamily="18" charset="0"/>
              </a:rPr>
              <a:t>3. We cannot make folk psychology coherent with other successful scientific theories. In particular, the central idea of Intentionality is highly problematic.</a:t>
            </a:r>
          </a:p>
          <a:p>
            <a:pPr marL="0" indent="0">
              <a:buNone/>
            </a:pPr>
            <a:endParaRPr lang="en-US">
              <a:latin typeface="Century Schoolbook" panose="02040604050505020304" pitchFamily="18" charset="0"/>
            </a:endParaRPr>
          </a:p>
          <a:p>
            <a:pPr marL="0" indent="0">
              <a:buNone/>
            </a:pPr>
            <a:endParaRPr lang="en-GB">
              <a:latin typeface="Century Schoolbook" panose="02040604050505020304" pitchFamily="18" charset="0"/>
            </a:endParaRPr>
          </a:p>
        </p:txBody>
      </p:sp>
    </p:spTree>
    <p:extLst>
      <p:ext uri="{BB962C8B-B14F-4D97-AF65-F5344CB8AC3E}">
        <p14:creationId xmlns:p14="http://schemas.microsoft.com/office/powerpoint/2010/main" val="9685977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57943"/>
          </a:xfrm>
        </p:spPr>
        <p:txBody>
          <a:bodyPr>
            <a:normAutofit/>
          </a:bodyPr>
          <a:lstStyle/>
          <a:p>
            <a:pPr algn="ctr"/>
            <a:r>
              <a:rPr lang="en-US" sz="3600" u="sng">
                <a:latin typeface="Century Schoolbook" panose="02040604050505020304" pitchFamily="18" charset="0"/>
              </a:rPr>
              <a:t>Eliminative Materialism: Is folk psychology false?</a:t>
            </a:r>
          </a:p>
        </p:txBody>
      </p:sp>
      <p:sp>
        <p:nvSpPr>
          <p:cNvPr id="3" name="Content Placeholder 2"/>
          <p:cNvSpPr>
            <a:spLocks noGrp="1"/>
          </p:cNvSpPr>
          <p:nvPr>
            <p:ph idx="1"/>
          </p:nvPr>
        </p:nvSpPr>
        <p:spPr>
          <a:xfrm>
            <a:off x="370114" y="803832"/>
            <a:ext cx="11451772" cy="5900058"/>
          </a:xfrm>
        </p:spPr>
        <p:txBody>
          <a:bodyPr>
            <a:normAutofit fontScale="85000" lnSpcReduction="10000"/>
          </a:bodyPr>
          <a:lstStyle/>
          <a:p>
            <a:pPr marL="0" indent="0">
              <a:buNone/>
            </a:pPr>
            <a:r>
              <a:rPr lang="en-GB">
                <a:effectLst/>
                <a:latin typeface="Century Schoolbook" panose="02040604050505020304" pitchFamily="18" charset="0"/>
                <a:ea typeface="Times New Roman" panose="02020603050405020304" pitchFamily="18" charset="0"/>
                <a:cs typeface="Times New Roman" panose="02020603050405020304" pitchFamily="18" charset="0"/>
              </a:rPr>
              <a:t>3. We cannot make folk psychology coherent with other successful scientific theories. In particular, the central idea of Intentionality is highly problematic.</a:t>
            </a:r>
          </a:p>
          <a:p>
            <a:pPr marL="0" indent="0">
              <a:buNone/>
            </a:pPr>
            <a:endParaRPr lang="en-GB" sz="1800">
              <a:latin typeface="Century Schoolbook" panose="02040604050505020304" pitchFamily="18" charset="0"/>
              <a:ea typeface="Times New Roman" panose="02020603050405020304" pitchFamily="18" charset="0"/>
              <a:cs typeface="Times New Roman" panose="02020603050405020304" pitchFamily="18" charset="0"/>
            </a:endParaRPr>
          </a:p>
          <a:p>
            <a:r>
              <a:rPr lang="en-GB">
                <a:effectLst/>
                <a:latin typeface="Century Schoolbook" panose="02040604050505020304" pitchFamily="18" charset="0"/>
                <a:ea typeface="Times New Roman" panose="02020603050405020304" pitchFamily="18" charset="0"/>
                <a:cs typeface="Times New Roman" panose="02020603050405020304" pitchFamily="18" charset="0"/>
              </a:rPr>
              <a:t>Intentionality names the property in virtue of which thoughts are directed onto objects or propositions. Thoughts are ‘about’ something, objects or events in the world. </a:t>
            </a:r>
          </a:p>
          <a:p>
            <a:pPr lvl="1"/>
            <a:r>
              <a:rPr lang="en-GB">
                <a:latin typeface="Century Schoolbook" panose="02040604050505020304" pitchFamily="18" charset="0"/>
                <a:ea typeface="Times New Roman" panose="02020603050405020304" pitchFamily="18" charset="0"/>
                <a:cs typeface="Times New Roman" panose="02020603050405020304" pitchFamily="18" charset="0"/>
              </a:rPr>
              <a:t>E.g.</a:t>
            </a:r>
            <a:r>
              <a:rPr lang="en-GB">
                <a:effectLst/>
                <a:latin typeface="Century Schoolbook" panose="02040604050505020304" pitchFamily="18" charset="0"/>
                <a:ea typeface="Times New Roman" panose="02020603050405020304" pitchFamily="18" charset="0"/>
                <a:cs typeface="Times New Roman" panose="02020603050405020304" pitchFamily="18" charset="0"/>
              </a:rPr>
              <a:t> I might have a belief </a:t>
            </a:r>
            <a:r>
              <a:rPr lang="en-GB" i="1">
                <a:effectLst/>
                <a:latin typeface="Century Schoolbook" panose="02040604050505020304" pitchFamily="18" charset="0"/>
                <a:ea typeface="Times New Roman" panose="02020603050405020304" pitchFamily="18" charset="0"/>
                <a:cs typeface="Times New Roman" panose="02020603050405020304" pitchFamily="18" charset="0"/>
              </a:rPr>
              <a:t>about Paris</a:t>
            </a:r>
            <a:r>
              <a:rPr lang="en-GB">
                <a:effectLst/>
                <a:latin typeface="Century Schoolbook" panose="02040604050505020304" pitchFamily="18" charset="0"/>
                <a:ea typeface="Times New Roman" panose="02020603050405020304" pitchFamily="18" charset="0"/>
                <a:cs typeface="Times New Roman" panose="02020603050405020304" pitchFamily="18" charset="0"/>
              </a:rPr>
              <a:t>, a desire </a:t>
            </a:r>
            <a:r>
              <a:rPr lang="en-GB" i="1">
                <a:effectLst/>
                <a:latin typeface="Century Schoolbook" panose="02040604050505020304" pitchFamily="18" charset="0"/>
                <a:ea typeface="Times New Roman" panose="02020603050405020304" pitchFamily="18" charset="0"/>
                <a:cs typeface="Times New Roman" panose="02020603050405020304" pitchFamily="18" charset="0"/>
              </a:rPr>
              <a:t>for chocolate</a:t>
            </a:r>
            <a:r>
              <a:rPr lang="en-GB">
                <a:effectLst/>
                <a:latin typeface="Century Schoolbook" panose="02040604050505020304" pitchFamily="18" charset="0"/>
                <a:ea typeface="Times New Roman" panose="02020603050405020304" pitchFamily="18" charset="0"/>
                <a:cs typeface="Times New Roman" panose="02020603050405020304" pitchFamily="18" charset="0"/>
              </a:rPr>
              <a:t>, be angry </a:t>
            </a:r>
            <a:r>
              <a:rPr lang="en-GB" i="1">
                <a:effectLst/>
                <a:latin typeface="Century Schoolbook" panose="02040604050505020304" pitchFamily="18" charset="0"/>
                <a:ea typeface="Times New Roman" panose="02020603050405020304" pitchFamily="18" charset="0"/>
                <a:cs typeface="Times New Roman" panose="02020603050405020304" pitchFamily="18" charset="0"/>
              </a:rPr>
              <a:t>at the government</a:t>
            </a:r>
            <a:r>
              <a:rPr lang="en-GB">
                <a:effectLst/>
                <a:latin typeface="Century Schoolbook" panose="02040604050505020304" pitchFamily="18" charset="0"/>
                <a:ea typeface="Times New Roman" panose="02020603050405020304" pitchFamily="18" charset="0"/>
                <a:cs typeface="Times New Roman" panose="02020603050405020304" pitchFamily="18" charset="0"/>
              </a:rPr>
              <a:t>, or intend </a:t>
            </a:r>
            <a:r>
              <a:rPr lang="en-GB" i="1">
                <a:effectLst/>
                <a:latin typeface="Century Schoolbook" panose="02040604050505020304" pitchFamily="18" charset="0"/>
                <a:ea typeface="Times New Roman" panose="02020603050405020304" pitchFamily="18" charset="0"/>
                <a:cs typeface="Times New Roman" panose="02020603050405020304" pitchFamily="18" charset="0"/>
              </a:rPr>
              <a:t>to go to the pub</a:t>
            </a:r>
            <a:r>
              <a:rPr lang="en-GB">
                <a:effectLst/>
                <a:latin typeface="Century Schoolbook" panose="02040604050505020304" pitchFamily="18" charset="0"/>
                <a:ea typeface="Times New Roman" panose="02020603050405020304" pitchFamily="18" charset="0"/>
                <a:cs typeface="Times New Roman" panose="02020603050405020304" pitchFamily="18" charset="0"/>
              </a:rPr>
              <a:t>. </a:t>
            </a:r>
          </a:p>
          <a:p>
            <a:pPr lvl="1"/>
            <a:endParaRPr lang="en-GB" sz="1400">
              <a:latin typeface="Century Schoolbook" panose="02040604050505020304" pitchFamily="18" charset="0"/>
              <a:ea typeface="Times New Roman" panose="02020603050405020304" pitchFamily="18" charset="0"/>
              <a:cs typeface="Times New Roman" panose="02020603050405020304" pitchFamily="18" charset="0"/>
            </a:endParaRPr>
          </a:p>
          <a:p>
            <a:r>
              <a:rPr lang="en-GB">
                <a:effectLst/>
                <a:latin typeface="Century Schoolbook" panose="02040604050505020304" pitchFamily="18" charset="0"/>
                <a:ea typeface="Times New Roman" panose="02020603050405020304" pitchFamily="18" charset="0"/>
                <a:cs typeface="Times New Roman" panose="02020603050405020304" pitchFamily="18" charset="0"/>
              </a:rPr>
              <a:t>Physical things are never ‘about’ anything. A particular molecular structure or physical process, described in physical terms, is not ‘about’ anything. </a:t>
            </a:r>
          </a:p>
          <a:p>
            <a:pPr lvl="1"/>
            <a:r>
              <a:rPr lang="en-GB">
                <a:latin typeface="Century Schoolbook" panose="02040604050505020304" pitchFamily="18" charset="0"/>
                <a:ea typeface="Times New Roman" panose="02020603050405020304" pitchFamily="18" charset="0"/>
                <a:cs typeface="Times New Roman" panose="02020603050405020304" pitchFamily="18" charset="0"/>
              </a:rPr>
              <a:t>E.g.</a:t>
            </a:r>
            <a:r>
              <a:rPr lang="en-GB">
                <a:effectLst/>
                <a:latin typeface="Century Schoolbook" panose="02040604050505020304" pitchFamily="18" charset="0"/>
                <a:ea typeface="Times New Roman" panose="02020603050405020304" pitchFamily="18" charset="0"/>
                <a:cs typeface="Times New Roman" panose="02020603050405020304" pitchFamily="18" charset="0"/>
              </a:rPr>
              <a:t> digestion is a chemical process, in which acids in your stomach break down food. </a:t>
            </a:r>
          </a:p>
          <a:p>
            <a:pPr lvl="1"/>
            <a:r>
              <a:rPr lang="en-GB">
                <a:effectLst/>
                <a:latin typeface="Century Schoolbook" panose="02040604050505020304" pitchFamily="18" charset="0"/>
                <a:ea typeface="Times New Roman" panose="02020603050405020304" pitchFamily="18" charset="0"/>
                <a:cs typeface="Times New Roman" panose="02020603050405020304" pitchFamily="18" charset="0"/>
              </a:rPr>
              <a:t>What is that process ‘about’, what does it represent? </a:t>
            </a:r>
          </a:p>
          <a:p>
            <a:pPr lvl="1"/>
            <a:r>
              <a:rPr lang="en-GB">
                <a:effectLst/>
                <a:latin typeface="Century Schoolbook" panose="02040604050505020304" pitchFamily="18" charset="0"/>
                <a:ea typeface="Times New Roman" panose="02020603050405020304" pitchFamily="18" charset="0"/>
                <a:cs typeface="Times New Roman" panose="02020603050405020304" pitchFamily="18" charset="0"/>
              </a:rPr>
              <a:t>Nothing – the question itself is puzzling! </a:t>
            </a:r>
          </a:p>
          <a:p>
            <a:pPr lvl="1"/>
            <a:endParaRPr lang="en-GB" sz="1400">
              <a:effectLst/>
              <a:latin typeface="Century Schoolbook" panose="02040604050505020304" pitchFamily="18" charset="0"/>
              <a:ea typeface="Times New Roman" panose="02020603050405020304" pitchFamily="18" charset="0"/>
              <a:cs typeface="Times New Roman" panose="02020603050405020304" pitchFamily="18" charset="0"/>
            </a:endParaRPr>
          </a:p>
          <a:p>
            <a:r>
              <a:rPr lang="en-GB" sz="3000">
                <a:effectLst/>
                <a:latin typeface="Century Schoolbook" panose="02040604050505020304" pitchFamily="18" charset="0"/>
                <a:ea typeface="Times New Roman" panose="02020603050405020304" pitchFamily="18" charset="0"/>
                <a:cs typeface="Times New Roman" panose="02020603050405020304" pitchFamily="18" charset="0"/>
              </a:rPr>
              <a:t>So how could brain processes or states ever be about anything? So how could Intentional mental states be states of your brain?</a:t>
            </a:r>
            <a:endParaRPr lang="en-GB" sz="3000">
              <a:effectLst/>
              <a:latin typeface="Garamond" panose="02020404030301010803" pitchFamily="18" charset="0"/>
              <a:ea typeface="Times New Roman" panose="02020603050405020304" pitchFamily="18" charset="0"/>
              <a:cs typeface="Times New Roman" panose="02020603050405020304" pitchFamily="18" charset="0"/>
            </a:endParaRPr>
          </a:p>
          <a:p>
            <a:pPr marL="0" indent="0">
              <a:buNone/>
            </a:pPr>
            <a:endParaRPr lang="en-GB">
              <a:effectLst/>
              <a:latin typeface="Century Schoolbook" panose="02040604050505020304" pitchFamily="18" charset="0"/>
              <a:ea typeface="Times New Roman" panose="02020603050405020304" pitchFamily="18" charset="0"/>
              <a:cs typeface="Times New Roman" panose="02020603050405020304" pitchFamily="18" charset="0"/>
            </a:endParaRPr>
          </a:p>
          <a:p>
            <a:pPr marL="0" indent="0">
              <a:buNone/>
            </a:pPr>
            <a:endParaRPr lang="en-US">
              <a:latin typeface="Century Schoolbook" panose="02040604050505020304" pitchFamily="18" charset="0"/>
            </a:endParaRPr>
          </a:p>
          <a:p>
            <a:pPr marL="0" indent="0">
              <a:buNone/>
            </a:pPr>
            <a:endParaRPr lang="en-GB">
              <a:latin typeface="Century Schoolbook" panose="02040604050505020304" pitchFamily="18" charset="0"/>
            </a:endParaRPr>
          </a:p>
        </p:txBody>
      </p:sp>
    </p:spTree>
    <p:extLst>
      <p:ext uri="{BB962C8B-B14F-4D97-AF65-F5344CB8AC3E}">
        <p14:creationId xmlns:p14="http://schemas.microsoft.com/office/powerpoint/2010/main" val="245719088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57943"/>
          </a:xfrm>
        </p:spPr>
        <p:txBody>
          <a:bodyPr>
            <a:normAutofit/>
          </a:bodyPr>
          <a:lstStyle/>
          <a:p>
            <a:pPr algn="ctr"/>
            <a:r>
              <a:rPr lang="en-US" sz="3600" u="sng">
                <a:latin typeface="Century Schoolbook" panose="02040604050505020304" pitchFamily="18" charset="0"/>
              </a:rPr>
              <a:t>Objections to </a:t>
            </a:r>
            <a:r>
              <a:rPr lang="en-US" sz="3600" u="sng" err="1">
                <a:latin typeface="Century Schoolbook" panose="02040604050505020304" pitchFamily="18" charset="0"/>
              </a:rPr>
              <a:t>Eliminativism</a:t>
            </a:r>
            <a:endParaRPr lang="en-US" sz="3600" u="sng">
              <a:latin typeface="Century Schoolbook" panose="02040604050505020304" pitchFamily="18" charset="0"/>
            </a:endParaRPr>
          </a:p>
        </p:txBody>
      </p:sp>
      <p:sp>
        <p:nvSpPr>
          <p:cNvPr id="5" name="Content Placeholder 4">
            <a:extLst>
              <a:ext uri="{FF2B5EF4-FFF2-40B4-BE49-F238E27FC236}">
                <a16:creationId xmlns:a16="http://schemas.microsoft.com/office/drawing/2014/main" id="{96F1472D-20DC-4CF5-B87C-0960C104B4BA}"/>
              </a:ext>
            </a:extLst>
          </p:cNvPr>
          <p:cNvSpPr>
            <a:spLocks noGrp="1"/>
          </p:cNvSpPr>
          <p:nvPr>
            <p:ph idx="1"/>
          </p:nvPr>
        </p:nvSpPr>
        <p:spPr>
          <a:xfrm>
            <a:off x="345468" y="1078787"/>
            <a:ext cx="11501063" cy="6056615"/>
          </a:xfrm>
        </p:spPr>
        <p:txBody>
          <a:bodyPr>
            <a:normAutofit/>
          </a:bodyPr>
          <a:lstStyle/>
          <a:p>
            <a:pPr marL="0" indent="0">
              <a:buNone/>
            </a:pPr>
            <a:r>
              <a:rPr lang="en-US" sz="2600" u="sng">
                <a:latin typeface="Century Schoolbook" panose="02040604050505020304" pitchFamily="18" charset="0"/>
              </a:rPr>
              <a:t>Objection 1: The intuitive certainty of mental states</a:t>
            </a:r>
          </a:p>
          <a:p>
            <a:r>
              <a:rPr lang="en-US" sz="2600">
                <a:latin typeface="Century Schoolbook" panose="02040604050505020304" pitchFamily="18" charset="0"/>
              </a:rPr>
              <a:t>Nothing could be more certain to me than </a:t>
            </a:r>
            <a:r>
              <a:rPr lang="en-GB" sz="2600">
                <a:latin typeface="Century Schoolbook" panose="02040604050505020304" pitchFamily="18" charset="0"/>
              </a:rPr>
              <a:t>the fact that I have mental states</a:t>
            </a:r>
          </a:p>
          <a:p>
            <a:endParaRPr lang="en-GB" sz="2600">
              <a:latin typeface="Century Schoolbook" panose="02040604050505020304" pitchFamily="18" charset="0"/>
            </a:endParaRPr>
          </a:p>
          <a:p>
            <a:pPr marL="0" indent="0">
              <a:buNone/>
            </a:pPr>
            <a:r>
              <a:rPr lang="en-GB" sz="2600" u="sng">
                <a:latin typeface="Century Schoolbook" panose="02040604050505020304" pitchFamily="18" charset="0"/>
              </a:rPr>
              <a:t>Reply 1: </a:t>
            </a:r>
          </a:p>
          <a:p>
            <a:r>
              <a:rPr lang="en-GB" sz="2600">
                <a:latin typeface="Century Schoolbook" panose="02040604050505020304" pitchFamily="18" charset="0"/>
              </a:rPr>
              <a:t>But what seems obvious can be false</a:t>
            </a:r>
          </a:p>
          <a:p>
            <a:pPr lvl="1"/>
            <a:r>
              <a:rPr lang="en-GB">
                <a:latin typeface="Century Schoolbook" panose="02040604050505020304" pitchFamily="18" charset="0"/>
              </a:rPr>
              <a:t>Does the Sun move around the Earth?</a:t>
            </a:r>
          </a:p>
          <a:p>
            <a:pPr lvl="1"/>
            <a:r>
              <a:rPr lang="en-GB">
                <a:latin typeface="Century Schoolbook" panose="02040604050505020304" pitchFamily="18" charset="0"/>
              </a:rPr>
              <a:t>Am I a thinking thing?</a:t>
            </a:r>
          </a:p>
          <a:p>
            <a:endParaRPr lang="en-GB" sz="2600">
              <a:latin typeface="Century Schoolbook" panose="02040604050505020304" pitchFamily="18" charset="0"/>
            </a:endParaRPr>
          </a:p>
          <a:p>
            <a:endParaRPr lang="en-GB">
              <a:latin typeface="Century Schoolbook" panose="02040604050505020304" pitchFamily="18" charset="0"/>
            </a:endParaRPr>
          </a:p>
        </p:txBody>
      </p:sp>
    </p:spTree>
    <p:extLst>
      <p:ext uri="{BB962C8B-B14F-4D97-AF65-F5344CB8AC3E}">
        <p14:creationId xmlns:p14="http://schemas.microsoft.com/office/powerpoint/2010/main" val="371151845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57943"/>
          </a:xfrm>
        </p:spPr>
        <p:txBody>
          <a:bodyPr>
            <a:normAutofit/>
          </a:bodyPr>
          <a:lstStyle/>
          <a:p>
            <a:pPr algn="ctr"/>
            <a:r>
              <a:rPr lang="en-US" sz="3600" u="sng">
                <a:latin typeface="Century Schoolbook" panose="02040604050505020304" pitchFamily="18" charset="0"/>
              </a:rPr>
              <a:t>Objections to </a:t>
            </a:r>
            <a:r>
              <a:rPr lang="en-US" sz="3600" u="sng" err="1">
                <a:latin typeface="Century Schoolbook" panose="02040604050505020304" pitchFamily="18" charset="0"/>
              </a:rPr>
              <a:t>Eliminativism</a:t>
            </a:r>
            <a:endParaRPr lang="en-US" sz="3600" u="sng">
              <a:latin typeface="Century Schoolbook" panose="02040604050505020304" pitchFamily="18" charset="0"/>
            </a:endParaRPr>
          </a:p>
        </p:txBody>
      </p:sp>
      <p:sp>
        <p:nvSpPr>
          <p:cNvPr id="5" name="Content Placeholder 4">
            <a:extLst>
              <a:ext uri="{FF2B5EF4-FFF2-40B4-BE49-F238E27FC236}">
                <a16:creationId xmlns:a16="http://schemas.microsoft.com/office/drawing/2014/main" id="{96F1472D-20DC-4CF5-B87C-0960C104B4BA}"/>
              </a:ext>
            </a:extLst>
          </p:cNvPr>
          <p:cNvSpPr>
            <a:spLocks noGrp="1"/>
          </p:cNvSpPr>
          <p:nvPr>
            <p:ph idx="1"/>
          </p:nvPr>
        </p:nvSpPr>
        <p:spPr>
          <a:xfrm>
            <a:off x="355314" y="801384"/>
            <a:ext cx="11501063" cy="6056615"/>
          </a:xfrm>
        </p:spPr>
        <p:txBody>
          <a:bodyPr>
            <a:normAutofit fontScale="85000" lnSpcReduction="20000"/>
          </a:bodyPr>
          <a:lstStyle/>
          <a:p>
            <a:pPr marL="0" indent="0">
              <a:buNone/>
            </a:pPr>
            <a:r>
              <a:rPr lang="en-US" sz="2600" u="sng" dirty="0">
                <a:latin typeface="Century Schoolbook" panose="02040604050505020304" pitchFamily="18" charset="0"/>
              </a:rPr>
              <a:t>Objection 1: The intuitive certainty of mental states</a:t>
            </a:r>
          </a:p>
          <a:p>
            <a:r>
              <a:rPr lang="en-US" sz="2600" dirty="0">
                <a:latin typeface="Century Schoolbook" panose="02040604050505020304" pitchFamily="18" charset="0"/>
              </a:rPr>
              <a:t>Nothing could be more certain to me than </a:t>
            </a:r>
            <a:r>
              <a:rPr lang="en-GB" sz="2600" dirty="0">
                <a:latin typeface="Century Schoolbook" panose="02040604050505020304" pitchFamily="18" charset="0"/>
              </a:rPr>
              <a:t>the fact that I have mental states</a:t>
            </a:r>
          </a:p>
          <a:p>
            <a:endParaRPr lang="en-GB" sz="2600" dirty="0">
              <a:latin typeface="Century Schoolbook" panose="02040604050505020304" pitchFamily="18" charset="0"/>
            </a:endParaRPr>
          </a:p>
          <a:p>
            <a:pPr marL="0" indent="0">
              <a:buNone/>
            </a:pPr>
            <a:r>
              <a:rPr lang="en-GB" sz="2600" u="sng" dirty="0">
                <a:latin typeface="Century Schoolbook" panose="02040604050505020304" pitchFamily="18" charset="0"/>
              </a:rPr>
              <a:t>Reply 2: </a:t>
            </a:r>
          </a:p>
          <a:p>
            <a:r>
              <a:rPr lang="en-GB" sz="2600" dirty="0">
                <a:latin typeface="Century Schoolbook" panose="02040604050505020304" pitchFamily="18" charset="0"/>
              </a:rPr>
              <a:t>The </a:t>
            </a:r>
            <a:r>
              <a:rPr lang="en-GB" sz="2600" dirty="0" err="1">
                <a:latin typeface="Century Schoolbook" panose="02040604050505020304" pitchFamily="18" charset="0"/>
              </a:rPr>
              <a:t>Churchlands</a:t>
            </a:r>
            <a:r>
              <a:rPr lang="en-GB" sz="2600" dirty="0">
                <a:latin typeface="Century Schoolbook" panose="02040604050505020304" pitchFamily="18" charset="0"/>
              </a:rPr>
              <a:t> do not deny the existence of psychological phenomena – they deny that folk psychology is the right account of these phenomena</a:t>
            </a:r>
          </a:p>
          <a:p>
            <a:pPr lvl="1"/>
            <a:r>
              <a:rPr lang="en-GB" dirty="0">
                <a:effectLst/>
                <a:latin typeface="Century Schoolbook" panose="02040604050505020304" pitchFamily="18" charset="0"/>
                <a:ea typeface="Times New Roman" panose="02020603050405020304" pitchFamily="18" charset="0"/>
                <a:cs typeface="Times New Roman" panose="02020603050405020304" pitchFamily="18" charset="0"/>
              </a:rPr>
              <a:t>Thinking is not defined by Intentionality as folk psychology understands it, and pain is not a matter </a:t>
            </a:r>
            <a:r>
              <a:rPr lang="en-GB">
                <a:effectLst/>
                <a:latin typeface="Century Schoolbook" panose="02040604050505020304" pitchFamily="18" charset="0"/>
                <a:ea typeface="Times New Roman" panose="02020603050405020304" pitchFamily="18" charset="0"/>
                <a:cs typeface="Times New Roman" panose="02020603050405020304" pitchFamily="18" charset="0"/>
              </a:rPr>
              <a:t>of </a:t>
            </a:r>
            <a:r>
              <a:rPr lang="en-GB">
                <a:latin typeface="Century Schoolbook" panose="02040604050505020304" pitchFamily="18" charset="0"/>
                <a:ea typeface="Times New Roman" panose="02020603050405020304" pitchFamily="18" charset="0"/>
                <a:cs typeface="Times New Roman" panose="02020603050405020304" pitchFamily="18" charset="0"/>
              </a:rPr>
              <a:t>qualia.</a:t>
            </a:r>
            <a:endParaRPr lang="en-GB" dirty="0">
              <a:effectLst/>
              <a:latin typeface="Century Schoolbook" panose="02040604050505020304" pitchFamily="18" charset="0"/>
              <a:ea typeface="Times New Roman" panose="02020603050405020304" pitchFamily="18" charset="0"/>
              <a:cs typeface="Times New Roman" panose="02020603050405020304" pitchFamily="18" charset="0"/>
            </a:endParaRPr>
          </a:p>
          <a:p>
            <a:pPr lvl="1"/>
            <a:r>
              <a:rPr lang="en-GB" dirty="0">
                <a:effectLst/>
                <a:latin typeface="Century Schoolbook" panose="02040604050505020304" pitchFamily="18" charset="0"/>
                <a:ea typeface="Times New Roman" panose="02020603050405020304" pitchFamily="18" charset="0"/>
                <a:cs typeface="Times New Roman" panose="02020603050405020304" pitchFamily="18" charset="0"/>
              </a:rPr>
              <a:t>Science will provide the correct account of what these are. As a result, there will be a revolution in our mental concepts. But we won’t cease to feel pain just because we understand what it is in neurophysiological terms. </a:t>
            </a:r>
            <a:endParaRPr lang="en-GB" dirty="0">
              <a:effectLst/>
              <a:latin typeface="Garamond" panose="02020404030301010803" pitchFamily="18" charset="0"/>
              <a:ea typeface="Times New Roman" panose="02020603050405020304" pitchFamily="18" charset="0"/>
              <a:cs typeface="Times New Roman" panose="02020603050405020304" pitchFamily="18" charset="0"/>
            </a:endParaRPr>
          </a:p>
          <a:p>
            <a:endParaRPr lang="en-GB" sz="1800" dirty="0">
              <a:effectLst/>
              <a:latin typeface="Century Schoolbook" panose="02040604050505020304" pitchFamily="18" charset="0"/>
              <a:ea typeface="Times New Roman" panose="02020603050405020304" pitchFamily="18" charset="0"/>
              <a:cs typeface="Times New Roman" panose="02020603050405020304" pitchFamily="18" charset="0"/>
            </a:endParaRPr>
          </a:p>
          <a:p>
            <a:r>
              <a:rPr lang="en-GB" sz="2600" dirty="0">
                <a:effectLst/>
                <a:latin typeface="Century Schoolbook" panose="02040604050505020304" pitchFamily="18" charset="0"/>
                <a:ea typeface="Times New Roman" panose="02020603050405020304" pitchFamily="18" charset="0"/>
                <a:cs typeface="Times New Roman" panose="02020603050405020304" pitchFamily="18" charset="0"/>
              </a:rPr>
              <a:t>All we can be ‘certain’ of is the existence of the phenomena we want to explain. But, the </a:t>
            </a:r>
            <a:r>
              <a:rPr lang="en-GB" sz="2600" dirty="0" err="1">
                <a:effectLst/>
                <a:latin typeface="Century Schoolbook" panose="02040604050505020304" pitchFamily="18" charset="0"/>
                <a:ea typeface="Times New Roman" panose="02020603050405020304" pitchFamily="18" charset="0"/>
                <a:cs typeface="Times New Roman" panose="02020603050405020304" pitchFamily="18" charset="0"/>
              </a:rPr>
              <a:t>Churchlands</a:t>
            </a:r>
            <a:r>
              <a:rPr lang="en-GB" sz="2600" dirty="0">
                <a:effectLst/>
                <a:latin typeface="Century Schoolbook" panose="02040604050505020304" pitchFamily="18" charset="0"/>
                <a:ea typeface="Times New Roman" panose="02020603050405020304" pitchFamily="18" charset="0"/>
                <a:cs typeface="Times New Roman" panose="02020603050405020304" pitchFamily="18" charset="0"/>
              </a:rPr>
              <a:t> argue, appealing to beliefs and desires, Intentionality and consciousness, is not appealing to the phenomena, but to a particular explanation or understanding of them. </a:t>
            </a:r>
          </a:p>
          <a:p>
            <a:endParaRPr lang="en-GB" sz="2600" dirty="0">
              <a:latin typeface="Century Schoolbook" panose="02040604050505020304" pitchFamily="18" charset="0"/>
              <a:ea typeface="Times New Roman" panose="02020603050405020304" pitchFamily="18" charset="0"/>
              <a:cs typeface="Times New Roman" panose="02020603050405020304" pitchFamily="18" charset="0"/>
            </a:endParaRPr>
          </a:p>
          <a:p>
            <a:r>
              <a:rPr lang="en-GB" sz="2600" dirty="0">
                <a:effectLst/>
                <a:latin typeface="Century Schoolbook" panose="02040604050505020304" pitchFamily="18" charset="0"/>
                <a:ea typeface="Times New Roman" panose="02020603050405020304" pitchFamily="18" charset="0"/>
                <a:cs typeface="Times New Roman" panose="02020603050405020304" pitchFamily="18" charset="0"/>
              </a:rPr>
              <a:t>These concepts are all part of a theory, folk psychology, and we should reject these concepts if the theory that replaces folk psychology has no place for them. We can’t reject unorthodox new ideas just because they are unorthodox.</a:t>
            </a:r>
          </a:p>
          <a:p>
            <a:endParaRPr lang="en-GB" dirty="0">
              <a:latin typeface="Century Schoolbook" panose="02040604050505020304" pitchFamily="18" charset="0"/>
            </a:endParaRPr>
          </a:p>
        </p:txBody>
      </p:sp>
    </p:spTree>
    <p:extLst>
      <p:ext uri="{BB962C8B-B14F-4D97-AF65-F5344CB8AC3E}">
        <p14:creationId xmlns:p14="http://schemas.microsoft.com/office/powerpoint/2010/main" val="156780270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57943"/>
          </a:xfrm>
        </p:spPr>
        <p:txBody>
          <a:bodyPr>
            <a:normAutofit/>
          </a:bodyPr>
          <a:lstStyle/>
          <a:p>
            <a:pPr algn="ctr"/>
            <a:r>
              <a:rPr lang="en-US" sz="3600" u="sng">
                <a:latin typeface="Century Schoolbook" panose="02040604050505020304" pitchFamily="18" charset="0"/>
              </a:rPr>
              <a:t>Objections to </a:t>
            </a:r>
            <a:r>
              <a:rPr lang="en-US" sz="3600" u="sng" err="1">
                <a:latin typeface="Century Schoolbook" panose="02040604050505020304" pitchFamily="18" charset="0"/>
              </a:rPr>
              <a:t>Eliminativism</a:t>
            </a:r>
            <a:endParaRPr lang="en-US" sz="3600" u="sng">
              <a:latin typeface="Century Schoolbook" panose="02040604050505020304" pitchFamily="18" charset="0"/>
            </a:endParaRPr>
          </a:p>
        </p:txBody>
      </p:sp>
      <p:sp>
        <p:nvSpPr>
          <p:cNvPr id="5" name="Content Placeholder 4">
            <a:extLst>
              <a:ext uri="{FF2B5EF4-FFF2-40B4-BE49-F238E27FC236}">
                <a16:creationId xmlns:a16="http://schemas.microsoft.com/office/drawing/2014/main" id="{96F1472D-20DC-4CF5-B87C-0960C104B4BA}"/>
              </a:ext>
            </a:extLst>
          </p:cNvPr>
          <p:cNvSpPr>
            <a:spLocks noGrp="1"/>
          </p:cNvSpPr>
          <p:nvPr>
            <p:ph idx="1"/>
          </p:nvPr>
        </p:nvSpPr>
        <p:spPr>
          <a:xfrm>
            <a:off x="355314" y="801384"/>
            <a:ext cx="11501063" cy="6056615"/>
          </a:xfrm>
        </p:spPr>
        <p:txBody>
          <a:bodyPr>
            <a:normAutofit/>
          </a:bodyPr>
          <a:lstStyle/>
          <a:p>
            <a:pPr marL="0" indent="0">
              <a:buNone/>
            </a:pPr>
            <a:r>
              <a:rPr lang="en-US" u="sng">
                <a:latin typeface="Century Schoolbook" panose="02040604050505020304" pitchFamily="18" charset="0"/>
              </a:rPr>
              <a:t>Objection 2: Folk psychology is the best hypothesis</a:t>
            </a:r>
          </a:p>
          <a:p>
            <a:endParaRPr lang="en-GB" sz="2600">
              <a:latin typeface="Century Schoolbook" panose="02040604050505020304" pitchFamily="18" charset="0"/>
            </a:endParaRPr>
          </a:p>
          <a:p>
            <a:r>
              <a:rPr lang="en-US">
                <a:latin typeface="Century Schoolbook" panose="02040604050505020304" pitchFamily="18" charset="0"/>
              </a:rPr>
              <a:t>Churchland claims that folk psychology cannot explain much about the mind, e.g. mental illness, intelligence, sleep, perception, learning</a:t>
            </a:r>
          </a:p>
          <a:p>
            <a:endParaRPr lang="en-US">
              <a:latin typeface="Century Schoolbook" panose="02040604050505020304" pitchFamily="18" charset="0"/>
            </a:endParaRPr>
          </a:p>
          <a:p>
            <a:r>
              <a:rPr lang="en-US">
                <a:latin typeface="Century Schoolbook" panose="02040604050505020304" pitchFamily="18" charset="0"/>
              </a:rPr>
              <a:t>But this is no objection to folk psychology. It is only meant to explain human action</a:t>
            </a:r>
          </a:p>
          <a:p>
            <a:pPr lvl="1"/>
            <a:endParaRPr lang="en-US">
              <a:latin typeface="Century Schoolbook" panose="02040604050505020304" pitchFamily="18" charset="0"/>
            </a:endParaRPr>
          </a:p>
          <a:p>
            <a:r>
              <a:rPr lang="en-US">
                <a:latin typeface="Century Schoolbook" panose="02040604050505020304" pitchFamily="18" charset="0"/>
              </a:rPr>
              <a:t>It explains and predicts action very well, much better than neuroscience!</a:t>
            </a:r>
          </a:p>
          <a:p>
            <a:pPr lvl="1"/>
            <a:r>
              <a:rPr lang="en-GB" sz="1800">
                <a:effectLst/>
                <a:latin typeface="Century Schoolbook" panose="02040604050505020304" pitchFamily="18" charset="0"/>
                <a:ea typeface="Times New Roman" panose="02020603050405020304" pitchFamily="18" charset="0"/>
                <a:cs typeface="Times New Roman" panose="02020603050405020304" pitchFamily="18" charset="0"/>
              </a:rPr>
              <a:t>Neuroscience is almost useless at predicting whether you’ll study hard for your exams or explaining why you went to the cinema last night.</a:t>
            </a:r>
            <a:endParaRPr lang="en-US">
              <a:latin typeface="Century Schoolbook" panose="02040604050505020304" pitchFamily="18" charset="0"/>
            </a:endParaRPr>
          </a:p>
          <a:p>
            <a:endParaRPr lang="en-GB">
              <a:latin typeface="Century Schoolbook" panose="02040604050505020304" pitchFamily="18" charset="0"/>
            </a:endParaRPr>
          </a:p>
        </p:txBody>
      </p:sp>
    </p:spTree>
    <p:extLst>
      <p:ext uri="{BB962C8B-B14F-4D97-AF65-F5344CB8AC3E}">
        <p14:creationId xmlns:p14="http://schemas.microsoft.com/office/powerpoint/2010/main" val="330656107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57943"/>
          </a:xfrm>
        </p:spPr>
        <p:txBody>
          <a:bodyPr>
            <a:normAutofit/>
          </a:bodyPr>
          <a:lstStyle/>
          <a:p>
            <a:pPr algn="ctr"/>
            <a:r>
              <a:rPr lang="en-US" sz="3600" u="sng">
                <a:latin typeface="Century Schoolbook" panose="02040604050505020304" pitchFamily="18" charset="0"/>
              </a:rPr>
              <a:t>Objections to </a:t>
            </a:r>
            <a:r>
              <a:rPr lang="en-US" sz="3600" u="sng" err="1">
                <a:latin typeface="Century Schoolbook" panose="02040604050505020304" pitchFamily="18" charset="0"/>
              </a:rPr>
              <a:t>Eliminativism</a:t>
            </a:r>
            <a:endParaRPr lang="en-US" sz="3600" u="sng">
              <a:latin typeface="Century Schoolbook" panose="02040604050505020304" pitchFamily="18" charset="0"/>
            </a:endParaRPr>
          </a:p>
        </p:txBody>
      </p:sp>
      <p:sp>
        <p:nvSpPr>
          <p:cNvPr id="5" name="Content Placeholder 4">
            <a:extLst>
              <a:ext uri="{FF2B5EF4-FFF2-40B4-BE49-F238E27FC236}">
                <a16:creationId xmlns:a16="http://schemas.microsoft.com/office/drawing/2014/main" id="{96F1472D-20DC-4CF5-B87C-0960C104B4BA}"/>
              </a:ext>
            </a:extLst>
          </p:cNvPr>
          <p:cNvSpPr>
            <a:spLocks noGrp="1"/>
          </p:cNvSpPr>
          <p:nvPr>
            <p:ph idx="1"/>
          </p:nvPr>
        </p:nvSpPr>
        <p:spPr>
          <a:xfrm>
            <a:off x="355314" y="801384"/>
            <a:ext cx="11501063" cy="6185043"/>
          </a:xfrm>
        </p:spPr>
        <p:txBody>
          <a:bodyPr>
            <a:normAutofit fontScale="70000" lnSpcReduction="20000"/>
          </a:bodyPr>
          <a:lstStyle/>
          <a:p>
            <a:pPr marL="0" indent="0">
              <a:buNone/>
            </a:pPr>
            <a:r>
              <a:rPr lang="en-US" sz="3200" u="sng">
                <a:latin typeface="Century Schoolbook" panose="02040604050505020304" pitchFamily="18" charset="0"/>
              </a:rPr>
              <a:t>Objection 2: Folk psychology is the best hypothesis</a:t>
            </a:r>
          </a:p>
          <a:p>
            <a:r>
              <a:rPr lang="en-US">
                <a:latin typeface="Century Schoolbook" panose="02040604050505020304" pitchFamily="18" charset="0"/>
              </a:rPr>
              <a:t>Churchland also claims that folk psychology has not progressed in 2500 years whereas all other scientific disciplines have made huge leaps forward.</a:t>
            </a:r>
          </a:p>
          <a:p>
            <a:endParaRPr lang="en-US">
              <a:latin typeface="Century Schoolbook" panose="02040604050505020304" pitchFamily="18" charset="0"/>
            </a:endParaRPr>
          </a:p>
          <a:p>
            <a:r>
              <a:rPr lang="en-US">
                <a:latin typeface="Century Schoolbook" panose="02040604050505020304" pitchFamily="18" charset="0"/>
              </a:rPr>
              <a:t>This is not true: folk psychology is the basis of developments in scientific psychology</a:t>
            </a:r>
          </a:p>
          <a:p>
            <a:pPr lvl="1"/>
            <a:r>
              <a:rPr lang="en-GB" sz="2300">
                <a:latin typeface="Century Schoolbook" panose="02040604050505020304" pitchFamily="18" charset="0"/>
                <a:ea typeface="Times New Roman" panose="02020603050405020304" pitchFamily="18" charset="0"/>
                <a:cs typeface="Times New Roman" panose="02020603050405020304" pitchFamily="18" charset="0"/>
              </a:rPr>
              <a:t>E.g. i</a:t>
            </a:r>
            <a:r>
              <a:rPr lang="en-GB" sz="2300">
                <a:effectLst/>
                <a:latin typeface="Century Schoolbook" panose="02040604050505020304" pitchFamily="18" charset="0"/>
                <a:ea typeface="Times New Roman" panose="02020603050405020304" pitchFamily="18" charset="0"/>
                <a:cs typeface="Times New Roman" panose="02020603050405020304" pitchFamily="18" charset="0"/>
              </a:rPr>
              <a:t>deas about unconscious beliefs and desires have become part of folk psychology. </a:t>
            </a:r>
          </a:p>
          <a:p>
            <a:pPr lvl="1"/>
            <a:r>
              <a:rPr lang="en-GB" sz="2300">
                <a:effectLst/>
                <a:latin typeface="Century Schoolbook" panose="02040604050505020304" pitchFamily="18" charset="0"/>
                <a:ea typeface="Times New Roman" panose="02020603050405020304" pitchFamily="18" charset="0"/>
                <a:cs typeface="Times New Roman" panose="02020603050405020304" pitchFamily="18" charset="0"/>
              </a:rPr>
              <a:t>The Greeks used an idea of fixed and unchanging ‘character’, whereas now we tend to appeal more to the situation someone finds themselves in. </a:t>
            </a:r>
          </a:p>
          <a:p>
            <a:pPr lvl="1"/>
            <a:r>
              <a:rPr lang="en-GB" sz="2300">
                <a:effectLst/>
                <a:latin typeface="Century Schoolbook" panose="02040604050505020304" pitchFamily="18" charset="0"/>
                <a:ea typeface="Times New Roman" panose="02020603050405020304" pitchFamily="18" charset="0"/>
                <a:cs typeface="Times New Roman" panose="02020603050405020304" pitchFamily="18" charset="0"/>
              </a:rPr>
              <a:t>This is reflected in empirical psychology</a:t>
            </a:r>
          </a:p>
          <a:p>
            <a:pPr marL="457200" lvl="1" indent="0">
              <a:buNone/>
            </a:pPr>
            <a:endParaRPr lang="en-GB" sz="1400">
              <a:effectLst/>
              <a:latin typeface="Century Schoolbook" panose="02040604050505020304" pitchFamily="18" charset="0"/>
              <a:ea typeface="Times New Roman" panose="02020603050405020304" pitchFamily="18" charset="0"/>
              <a:cs typeface="Times New Roman" panose="02020603050405020304" pitchFamily="18" charset="0"/>
            </a:endParaRPr>
          </a:p>
          <a:p>
            <a:r>
              <a:rPr lang="en-GB">
                <a:effectLst/>
                <a:latin typeface="Century Schoolbook" panose="02040604050505020304" pitchFamily="18" charset="0"/>
                <a:ea typeface="Times New Roman" panose="02020603050405020304" pitchFamily="18" charset="0"/>
                <a:cs typeface="Times New Roman" panose="02020603050405020304" pitchFamily="18" charset="0"/>
              </a:rPr>
              <a:t>To eliminate the concepts of beliefs, desires, and other Intentional mental states would do away with much scientific psychology as well as folk psychology.</a:t>
            </a:r>
          </a:p>
          <a:p>
            <a:pPr marL="0" indent="0">
              <a:buNone/>
            </a:pPr>
            <a:endParaRPr lang="en-US">
              <a:latin typeface="Century Schoolbook" panose="02040604050505020304" pitchFamily="18" charset="0"/>
            </a:endParaRPr>
          </a:p>
          <a:p>
            <a:r>
              <a:rPr lang="en-GB">
                <a:effectLst/>
                <a:latin typeface="Century Schoolbook" panose="02040604050505020304" pitchFamily="18" charset="0"/>
                <a:ea typeface="Times New Roman" panose="02020603050405020304" pitchFamily="18" charset="0"/>
                <a:cs typeface="Times New Roman" panose="02020603050405020304" pitchFamily="18" charset="0"/>
              </a:rPr>
              <a:t>Therefore we don’t have good reasons to think that folk psychological concepts, and especially the concept of Intentionality, will be eliminated as neuroscience develops. </a:t>
            </a:r>
          </a:p>
          <a:p>
            <a:pPr lvl="1"/>
            <a:r>
              <a:rPr lang="en-GB" sz="2300">
                <a:effectLst/>
                <a:latin typeface="Century Schoolbook" panose="02040604050505020304" pitchFamily="18" charset="0"/>
                <a:ea typeface="Times New Roman" panose="02020603050405020304" pitchFamily="18" charset="0"/>
                <a:cs typeface="Times New Roman" panose="02020603050405020304" pitchFamily="18" charset="0"/>
              </a:rPr>
              <a:t>We can accept the </a:t>
            </a:r>
            <a:r>
              <a:rPr lang="en-GB" sz="2300" err="1">
                <a:effectLst/>
                <a:latin typeface="Century Schoolbook" panose="02040604050505020304" pitchFamily="18" charset="0"/>
                <a:ea typeface="Times New Roman" panose="02020603050405020304" pitchFamily="18" charset="0"/>
                <a:cs typeface="Times New Roman" panose="02020603050405020304" pitchFamily="18" charset="0"/>
              </a:rPr>
              <a:t>Churchlands</a:t>
            </a:r>
            <a:r>
              <a:rPr lang="en-GB" sz="2300">
                <a:effectLst/>
                <a:latin typeface="Century Schoolbook" panose="02040604050505020304" pitchFamily="18" charset="0"/>
                <a:ea typeface="Times New Roman" panose="02020603050405020304" pitchFamily="18" charset="0"/>
                <a:cs typeface="Times New Roman" panose="02020603050405020304" pitchFamily="18" charset="0"/>
              </a:rPr>
              <a:t>’ insistence that we should only retain concepts that are part of the most powerful explanatory theory, but argue that folk psychology is and will continue to be part of such a theory. </a:t>
            </a:r>
          </a:p>
          <a:p>
            <a:pPr lvl="1"/>
            <a:endParaRPr lang="en-GB" sz="2300">
              <a:latin typeface="Century Schoolbook" panose="02040604050505020304" pitchFamily="18" charset="0"/>
              <a:ea typeface="Times New Roman" panose="02020603050405020304" pitchFamily="18" charset="0"/>
              <a:cs typeface="Times New Roman" panose="02020603050405020304" pitchFamily="18" charset="0"/>
            </a:endParaRPr>
          </a:p>
          <a:p>
            <a:pPr marL="0" indent="0">
              <a:buNone/>
            </a:pPr>
            <a:r>
              <a:rPr lang="en-US" b="1" u="sng">
                <a:latin typeface="Century Schoolbook" panose="02040604050505020304" pitchFamily="18" charset="0"/>
              </a:rPr>
              <a:t>Reply:</a:t>
            </a:r>
            <a:r>
              <a:rPr lang="en-US">
                <a:latin typeface="Century Schoolbook" panose="02040604050505020304" pitchFamily="18" charset="0"/>
              </a:rPr>
              <a:t> </a:t>
            </a:r>
            <a:r>
              <a:rPr lang="en-GB">
                <a:effectLst/>
                <a:latin typeface="Century Schoolbook" panose="02040604050505020304" pitchFamily="18" charset="0"/>
                <a:ea typeface="Times New Roman" panose="02020603050405020304" pitchFamily="18" charset="0"/>
                <a:cs typeface="Times New Roman" panose="02020603050405020304" pitchFamily="18" charset="0"/>
              </a:rPr>
              <a:t>To have very different sorts of theories – folk psychology, neuroscience – explaining different aspects of the mind is unsatisfactory. </a:t>
            </a:r>
          </a:p>
          <a:p>
            <a:pPr lvl="1"/>
            <a:r>
              <a:rPr lang="en-US">
                <a:latin typeface="Century Schoolbook" panose="02040604050505020304" pitchFamily="18" charset="0"/>
              </a:rPr>
              <a:t>Folk psychology is superficial, unintegrated, and folk psychological explanations are very weak compared to other areas of science</a:t>
            </a:r>
          </a:p>
          <a:p>
            <a:pPr lvl="1"/>
            <a:r>
              <a:rPr lang="en-US">
                <a:latin typeface="Century Schoolbook" panose="02040604050505020304" pitchFamily="18" charset="0"/>
              </a:rPr>
              <a:t>The only way to address this is to look to neuroscience</a:t>
            </a:r>
            <a:endParaRPr lang="en-GB" sz="1800">
              <a:latin typeface="Century Schoolbook" panose="02040604050505020304" pitchFamily="18" charset="0"/>
              <a:ea typeface="Times New Roman" panose="02020603050405020304" pitchFamily="18" charset="0"/>
              <a:cs typeface="Times New Roman" panose="02020603050405020304" pitchFamily="18" charset="0"/>
            </a:endParaRPr>
          </a:p>
          <a:p>
            <a:pPr lvl="1"/>
            <a:endParaRPr lang="en-GB" sz="2300">
              <a:effectLst/>
              <a:latin typeface="Century Schoolbook" panose="02040604050505020304" pitchFamily="18" charset="0"/>
              <a:ea typeface="Times New Roman" panose="02020603050405020304" pitchFamily="18" charset="0"/>
              <a:cs typeface="Times New Roman" panose="02020603050405020304" pitchFamily="18" charset="0"/>
            </a:endParaRPr>
          </a:p>
          <a:p>
            <a:endParaRPr lang="en-GB" sz="1800">
              <a:latin typeface="Century Schoolbook" panose="02040604050505020304" pitchFamily="18" charset="0"/>
              <a:ea typeface="Times New Roman" panose="02020603050405020304" pitchFamily="18" charset="0"/>
              <a:cs typeface="Times New Roman" panose="02020603050405020304" pitchFamily="18" charset="0"/>
            </a:endParaRPr>
          </a:p>
          <a:p>
            <a:endParaRPr lang="en-GB">
              <a:latin typeface="Century Schoolbook" panose="02040604050505020304" pitchFamily="18" charset="0"/>
            </a:endParaRPr>
          </a:p>
        </p:txBody>
      </p:sp>
    </p:spTree>
    <p:extLst>
      <p:ext uri="{BB962C8B-B14F-4D97-AF65-F5344CB8AC3E}">
        <p14:creationId xmlns:p14="http://schemas.microsoft.com/office/powerpoint/2010/main" val="3143460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12192000" cy="752475"/>
          </a:xfrm>
        </p:spPr>
        <p:txBody>
          <a:bodyPr/>
          <a:lstStyle/>
          <a:p>
            <a:pPr algn="ctr"/>
            <a:r>
              <a:rPr lang="en-US" u="sng">
                <a:latin typeface="Century Schoolbook" panose="02040604050505020304" pitchFamily="18" charset="0"/>
              </a:rPr>
              <a:t>What do we mean by mind?</a:t>
            </a:r>
          </a:p>
        </p:txBody>
      </p:sp>
      <p:sp>
        <p:nvSpPr>
          <p:cNvPr id="3" name="Content Placeholder 2"/>
          <p:cNvSpPr>
            <a:spLocks noGrp="1"/>
          </p:cNvSpPr>
          <p:nvPr>
            <p:ph idx="1"/>
          </p:nvPr>
        </p:nvSpPr>
        <p:spPr>
          <a:xfrm>
            <a:off x="400049" y="996950"/>
            <a:ext cx="11534775" cy="5708650"/>
          </a:xfrm>
        </p:spPr>
        <p:txBody>
          <a:bodyPr>
            <a:normAutofit fontScale="77500" lnSpcReduction="20000"/>
          </a:bodyPr>
          <a:lstStyle/>
          <a:p>
            <a:pPr marL="0" indent="0">
              <a:buNone/>
            </a:pPr>
            <a:r>
              <a:rPr lang="en-US" sz="3600" u="sng">
                <a:latin typeface="Century Schoolbook" panose="02040604050505020304" pitchFamily="18" charset="0"/>
              </a:rPr>
              <a:t>Two features of mind</a:t>
            </a:r>
          </a:p>
          <a:p>
            <a:pPr marL="0" indent="0">
              <a:buNone/>
            </a:pPr>
            <a:endParaRPr lang="en-US" u="sng">
              <a:latin typeface="Century Schoolbook" panose="02040604050505020304" pitchFamily="18" charset="0"/>
            </a:endParaRPr>
          </a:p>
          <a:p>
            <a:r>
              <a:rPr lang="en-US">
                <a:latin typeface="Century Schoolbook" panose="02040604050505020304" pitchFamily="18" charset="0"/>
              </a:rPr>
              <a:t>To have a mind is to have a ‘point of view’ or ‘perspective’ on the world</a:t>
            </a:r>
          </a:p>
          <a:p>
            <a:pPr lvl="1"/>
            <a:r>
              <a:rPr lang="en-US">
                <a:latin typeface="Century Schoolbook" panose="02040604050505020304" pitchFamily="18" charset="0"/>
              </a:rPr>
              <a:t>To experience the world</a:t>
            </a:r>
          </a:p>
          <a:p>
            <a:pPr lvl="1"/>
            <a:r>
              <a:rPr lang="en-US">
                <a:latin typeface="Century Schoolbook" panose="02040604050505020304" pitchFamily="18" charset="0"/>
              </a:rPr>
              <a:t>To exist as a subject</a:t>
            </a:r>
          </a:p>
          <a:p>
            <a:pPr lvl="1"/>
            <a:endParaRPr lang="en-US">
              <a:latin typeface="Century Schoolbook" panose="02040604050505020304" pitchFamily="18" charset="0"/>
            </a:endParaRPr>
          </a:p>
          <a:p>
            <a:r>
              <a:rPr lang="en-US">
                <a:latin typeface="Century Schoolbook" panose="02040604050505020304" pitchFamily="18" charset="0"/>
              </a:rPr>
              <a:t>Many philosophers think mind has the two features of ‘thought’ and ‘consciousness’</a:t>
            </a:r>
          </a:p>
          <a:p>
            <a:endParaRPr lang="en-US">
              <a:latin typeface="Century Schoolbook" panose="02040604050505020304" pitchFamily="18" charset="0"/>
            </a:endParaRPr>
          </a:p>
          <a:p>
            <a:r>
              <a:rPr lang="en-US">
                <a:latin typeface="Century Schoolbook" panose="02040604050505020304" pitchFamily="18" charset="0"/>
              </a:rPr>
              <a:t>Mental properties: mental states (e.g. beliefs) and mental events (e.g. thinking a thought, feeling a pain)</a:t>
            </a:r>
          </a:p>
          <a:p>
            <a:endParaRPr lang="en-US">
              <a:latin typeface="Century Schoolbook" panose="02040604050505020304" pitchFamily="18" charset="0"/>
            </a:endParaRPr>
          </a:p>
          <a:p>
            <a:r>
              <a:rPr lang="en-US">
                <a:latin typeface="Century Schoolbook" panose="02040604050505020304" pitchFamily="18" charset="0"/>
              </a:rPr>
              <a:t>Mental states are ‘about’, or ‘directed onto’, something, e.g. belief about Paris, desire for chocolate, anger at the government</a:t>
            </a:r>
          </a:p>
          <a:p>
            <a:pPr lvl="1"/>
            <a:r>
              <a:rPr lang="en-US">
                <a:latin typeface="Century Schoolbook" panose="02040604050505020304" pitchFamily="18" charset="0"/>
              </a:rPr>
              <a:t>(Intentionality has nothing to do with intentions.)</a:t>
            </a:r>
          </a:p>
          <a:p>
            <a:pPr lvl="1"/>
            <a:endParaRPr lang="en-US">
              <a:latin typeface="Century Schoolbook" panose="02040604050505020304" pitchFamily="18" charset="0"/>
            </a:endParaRPr>
          </a:p>
          <a:p>
            <a:r>
              <a:rPr lang="en-US">
                <a:latin typeface="Century Schoolbook" panose="02040604050505020304" pitchFamily="18" charset="0"/>
              </a:rPr>
              <a:t>In Intentional mental states, we conceive of something in a certain way</a:t>
            </a:r>
          </a:p>
          <a:p>
            <a:pPr lvl="1"/>
            <a:r>
              <a:rPr lang="en-US">
                <a:latin typeface="Century Schoolbook" panose="02040604050505020304" pitchFamily="18" charset="0"/>
              </a:rPr>
              <a:t>E.g. Oedipus and Laius: Oedipus was angry at ‘the old man’; was he angry at ‘his father’?</a:t>
            </a:r>
          </a:p>
          <a:p>
            <a:pPr lvl="1"/>
            <a:r>
              <a:rPr lang="en-US">
                <a:latin typeface="Century Schoolbook" panose="02040604050505020304" pitchFamily="18" charset="0"/>
              </a:rPr>
              <a:t>Intentional states represent the world in particular and partial ways</a:t>
            </a:r>
          </a:p>
          <a:p>
            <a:endParaRPr lang="en-US">
              <a:latin typeface="Century Schoolbook" panose="02040604050505020304" pitchFamily="18" charset="0"/>
            </a:endParaRPr>
          </a:p>
          <a:p>
            <a:pPr marL="0" indent="0">
              <a:buNone/>
            </a:pPr>
            <a:endParaRPr lang="en-GB">
              <a:latin typeface="Century Schoolbook" panose="02040604050505020304" pitchFamily="18" charset="0"/>
            </a:endParaRPr>
          </a:p>
          <a:p>
            <a:endParaRPr lang="en-US" sz="2400">
              <a:latin typeface="Century Schoolbook" panose="02040604050505020304" pitchFamily="18" charset="0"/>
            </a:endParaRPr>
          </a:p>
        </p:txBody>
      </p:sp>
    </p:spTree>
    <p:extLst>
      <p:ext uri="{BB962C8B-B14F-4D97-AF65-F5344CB8AC3E}">
        <p14:creationId xmlns:p14="http://schemas.microsoft.com/office/powerpoint/2010/main" val="252309074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57943"/>
          </a:xfrm>
        </p:spPr>
        <p:txBody>
          <a:bodyPr>
            <a:normAutofit/>
          </a:bodyPr>
          <a:lstStyle/>
          <a:p>
            <a:pPr algn="ctr"/>
            <a:r>
              <a:rPr lang="en-US" sz="3600" u="sng">
                <a:latin typeface="Century Schoolbook" panose="02040604050505020304" pitchFamily="18" charset="0"/>
              </a:rPr>
              <a:t>Objections to </a:t>
            </a:r>
            <a:r>
              <a:rPr lang="en-US" sz="3600" u="sng" err="1">
                <a:latin typeface="Century Schoolbook" panose="02040604050505020304" pitchFamily="18" charset="0"/>
              </a:rPr>
              <a:t>Eliminativism</a:t>
            </a:r>
            <a:endParaRPr lang="en-US" sz="3600" u="sng">
              <a:latin typeface="Century Schoolbook" panose="02040604050505020304" pitchFamily="18" charset="0"/>
            </a:endParaRPr>
          </a:p>
        </p:txBody>
      </p:sp>
      <p:sp>
        <p:nvSpPr>
          <p:cNvPr id="5" name="Content Placeholder 4">
            <a:extLst>
              <a:ext uri="{FF2B5EF4-FFF2-40B4-BE49-F238E27FC236}">
                <a16:creationId xmlns:a16="http://schemas.microsoft.com/office/drawing/2014/main" id="{96F1472D-20DC-4CF5-B87C-0960C104B4BA}"/>
              </a:ext>
            </a:extLst>
          </p:cNvPr>
          <p:cNvSpPr>
            <a:spLocks noGrp="1"/>
          </p:cNvSpPr>
          <p:nvPr>
            <p:ph idx="1"/>
          </p:nvPr>
        </p:nvSpPr>
        <p:spPr>
          <a:xfrm>
            <a:off x="355314" y="801385"/>
            <a:ext cx="11501063" cy="6056616"/>
          </a:xfrm>
        </p:spPr>
        <p:txBody>
          <a:bodyPr>
            <a:normAutofit/>
          </a:bodyPr>
          <a:lstStyle/>
          <a:p>
            <a:pPr marL="0" indent="0">
              <a:buNone/>
            </a:pPr>
            <a:r>
              <a:rPr lang="en-US" sz="2400" u="sng">
                <a:latin typeface="Century Schoolbook" panose="02040604050505020304" pitchFamily="18" charset="0"/>
              </a:rPr>
              <a:t>Objection 3: </a:t>
            </a:r>
            <a:r>
              <a:rPr lang="en-US" sz="2400" u="sng" err="1">
                <a:latin typeface="Century Schoolbook" panose="02040604050505020304" pitchFamily="18" charset="0"/>
              </a:rPr>
              <a:t>Eliminativism</a:t>
            </a:r>
            <a:r>
              <a:rPr lang="en-US" sz="2400" u="sng">
                <a:latin typeface="Century Schoolbook" panose="02040604050505020304" pitchFamily="18" charset="0"/>
              </a:rPr>
              <a:t> is self-refuting</a:t>
            </a:r>
          </a:p>
          <a:p>
            <a:r>
              <a:rPr lang="en-US" sz="2400" err="1">
                <a:latin typeface="Century Schoolbook" panose="02040604050505020304" pitchFamily="18" charset="0"/>
              </a:rPr>
              <a:t>Eliminativism</a:t>
            </a:r>
            <a:r>
              <a:rPr lang="en-US" sz="2400">
                <a:latin typeface="Century Schoolbook" panose="02040604050505020304" pitchFamily="18" charset="0"/>
              </a:rPr>
              <a:t> tries to change our beliefs by presenting arguments</a:t>
            </a:r>
          </a:p>
          <a:p>
            <a:pPr lvl="1"/>
            <a:r>
              <a:rPr lang="en-US" sz="2000">
                <a:latin typeface="Century Schoolbook" panose="02040604050505020304" pitchFamily="18" charset="0"/>
              </a:rPr>
              <a:t>Arguments are expressions of beliefs and rely on the meaning of words</a:t>
            </a:r>
          </a:p>
          <a:p>
            <a:pPr lvl="1"/>
            <a:endParaRPr lang="en-US" sz="2000">
              <a:latin typeface="Century Schoolbook" panose="02040604050505020304" pitchFamily="18" charset="0"/>
            </a:endParaRPr>
          </a:p>
          <a:p>
            <a:r>
              <a:rPr lang="en-GB" sz="2400">
                <a:latin typeface="Century Schoolbook" panose="02040604050505020304" pitchFamily="18" charset="0"/>
                <a:ea typeface="Times New Roman" panose="02020603050405020304" pitchFamily="18" charset="0"/>
                <a:cs typeface="Times New Roman" panose="02020603050405020304" pitchFamily="18" charset="0"/>
              </a:rPr>
              <a:t>I</a:t>
            </a:r>
            <a:r>
              <a:rPr lang="en-GB" sz="2400">
                <a:effectLst/>
                <a:latin typeface="Century Schoolbook" panose="02040604050505020304" pitchFamily="18" charset="0"/>
                <a:ea typeface="Times New Roman" panose="02020603050405020304" pitchFamily="18" charset="0"/>
                <a:cs typeface="Times New Roman" panose="02020603050405020304" pitchFamily="18" charset="0"/>
              </a:rPr>
              <a:t>f we turn Paul Churchland’s prediction into a solid claim: </a:t>
            </a:r>
            <a:r>
              <a:rPr lang="en-GB" sz="2400" err="1">
                <a:effectLst/>
                <a:latin typeface="Century Schoolbook" panose="02040604050505020304" pitchFamily="18" charset="0"/>
                <a:ea typeface="Times New Roman" panose="02020603050405020304" pitchFamily="18" charset="0"/>
                <a:cs typeface="Times New Roman" panose="02020603050405020304" pitchFamily="18" charset="0"/>
              </a:rPr>
              <a:t>eliminativism</a:t>
            </a:r>
            <a:r>
              <a:rPr lang="en-GB" sz="2400">
                <a:effectLst/>
                <a:latin typeface="Century Schoolbook" panose="02040604050505020304" pitchFamily="18" charset="0"/>
                <a:ea typeface="Times New Roman" panose="02020603050405020304" pitchFamily="18" charset="0"/>
                <a:cs typeface="Times New Roman" panose="02020603050405020304" pitchFamily="18" charset="0"/>
              </a:rPr>
              <a:t> claims that there are no beliefs.</a:t>
            </a:r>
          </a:p>
          <a:p>
            <a:endParaRPr lang="en-GB" sz="2400">
              <a:latin typeface="Century Schoolbook" panose="02040604050505020304" pitchFamily="18" charset="0"/>
              <a:ea typeface="Times New Roman" panose="02020603050405020304" pitchFamily="18" charset="0"/>
              <a:cs typeface="Times New Roman" panose="02020603050405020304" pitchFamily="18" charset="0"/>
            </a:endParaRPr>
          </a:p>
          <a:p>
            <a:r>
              <a:rPr lang="en-US" sz="2400">
                <a:latin typeface="Century Schoolbook" panose="02040604050505020304" pitchFamily="18" charset="0"/>
              </a:rPr>
              <a:t>Yet </a:t>
            </a:r>
            <a:r>
              <a:rPr lang="en-US" sz="2400" err="1">
                <a:latin typeface="Century Schoolbook" panose="02040604050505020304" pitchFamily="18" charset="0"/>
              </a:rPr>
              <a:t>eliminativism</a:t>
            </a:r>
            <a:r>
              <a:rPr lang="en-US" sz="2400">
                <a:latin typeface="Century Schoolbook" panose="02040604050505020304" pitchFamily="18" charset="0"/>
              </a:rPr>
              <a:t> claims there are no beliefs and no meanings!</a:t>
            </a:r>
          </a:p>
          <a:p>
            <a:pPr lvl="1"/>
            <a:r>
              <a:rPr lang="en-GB" sz="2000">
                <a:effectLst/>
                <a:latin typeface="Century Schoolbook" panose="02040604050505020304" pitchFamily="18" charset="0"/>
                <a:ea typeface="Times New Roman" panose="02020603050405020304" pitchFamily="18" charset="0"/>
                <a:cs typeface="Times New Roman" panose="02020603050405020304" pitchFamily="18" charset="0"/>
              </a:rPr>
              <a:t>What does </a:t>
            </a:r>
            <a:r>
              <a:rPr lang="en-GB" sz="2000" err="1">
                <a:effectLst/>
                <a:latin typeface="Century Schoolbook" panose="02040604050505020304" pitchFamily="18" charset="0"/>
                <a:ea typeface="Times New Roman" panose="02020603050405020304" pitchFamily="18" charset="0"/>
                <a:cs typeface="Times New Roman" panose="02020603050405020304" pitchFamily="18" charset="0"/>
              </a:rPr>
              <a:t>eliminativism</a:t>
            </a:r>
            <a:r>
              <a:rPr lang="en-GB" sz="2000">
                <a:effectLst/>
                <a:latin typeface="Century Schoolbook" panose="02040604050505020304" pitchFamily="18" charset="0"/>
                <a:ea typeface="Times New Roman" panose="02020603050405020304" pitchFamily="18" charset="0"/>
                <a:cs typeface="Times New Roman" panose="02020603050405020304" pitchFamily="18" charset="0"/>
              </a:rPr>
              <a:t> express and what is it trying to change? </a:t>
            </a:r>
          </a:p>
          <a:p>
            <a:pPr lvl="1"/>
            <a:r>
              <a:rPr lang="en-GB" sz="2000">
                <a:effectLst/>
                <a:latin typeface="Century Schoolbook" panose="02040604050505020304" pitchFamily="18" charset="0"/>
                <a:ea typeface="Times New Roman" panose="02020603050405020304" pitchFamily="18" charset="0"/>
                <a:cs typeface="Times New Roman" panose="02020603050405020304" pitchFamily="18" charset="0"/>
              </a:rPr>
              <a:t>If there are no beliefs, including no beliefs about meaning, no beliefs linked by reasoning, then arguments for </a:t>
            </a:r>
            <a:r>
              <a:rPr lang="en-GB" sz="2000" err="1">
                <a:effectLst/>
                <a:latin typeface="Century Schoolbook" panose="02040604050505020304" pitchFamily="18" charset="0"/>
                <a:ea typeface="Times New Roman" panose="02020603050405020304" pitchFamily="18" charset="0"/>
                <a:cs typeface="Times New Roman" panose="02020603050405020304" pitchFamily="18" charset="0"/>
              </a:rPr>
              <a:t>eliminativism</a:t>
            </a:r>
            <a:r>
              <a:rPr lang="en-GB" sz="2000">
                <a:effectLst/>
                <a:latin typeface="Century Schoolbook" panose="02040604050505020304" pitchFamily="18" charset="0"/>
                <a:ea typeface="Times New Roman" panose="02020603050405020304" pitchFamily="18" charset="0"/>
                <a:cs typeface="Times New Roman" panose="02020603050405020304" pitchFamily="18" charset="0"/>
              </a:rPr>
              <a:t> are meaningless. </a:t>
            </a:r>
          </a:p>
          <a:p>
            <a:pPr lvl="1"/>
            <a:endParaRPr lang="en-GB" sz="1200">
              <a:latin typeface="Century Schoolbook" panose="02040604050505020304" pitchFamily="18" charset="0"/>
              <a:ea typeface="Times New Roman" panose="02020603050405020304" pitchFamily="18" charset="0"/>
              <a:cs typeface="Times New Roman" panose="02020603050405020304" pitchFamily="18" charset="0"/>
            </a:endParaRPr>
          </a:p>
          <a:p>
            <a:r>
              <a:rPr lang="en-GB" sz="2400">
                <a:effectLst/>
                <a:latin typeface="Century Schoolbook" panose="02040604050505020304" pitchFamily="18" charset="0"/>
                <a:ea typeface="Times New Roman" panose="02020603050405020304" pitchFamily="18" charset="0"/>
                <a:cs typeface="Times New Roman" panose="02020603050405020304" pitchFamily="18" charset="0"/>
              </a:rPr>
              <a:t>An argument for </a:t>
            </a:r>
            <a:r>
              <a:rPr lang="en-GB" sz="2400" err="1">
                <a:effectLst/>
                <a:latin typeface="Century Schoolbook" panose="02040604050505020304" pitchFamily="18" charset="0"/>
                <a:ea typeface="Times New Roman" panose="02020603050405020304" pitchFamily="18" charset="0"/>
                <a:cs typeface="Times New Roman" panose="02020603050405020304" pitchFamily="18" charset="0"/>
              </a:rPr>
              <a:t>eliminativism</a:t>
            </a:r>
            <a:r>
              <a:rPr lang="en-GB" sz="2400">
                <a:effectLst/>
                <a:latin typeface="Century Schoolbook" panose="02040604050505020304" pitchFamily="18" charset="0"/>
                <a:ea typeface="Times New Roman" panose="02020603050405020304" pitchFamily="18" charset="0"/>
                <a:cs typeface="Times New Roman" panose="02020603050405020304" pitchFamily="18" charset="0"/>
              </a:rPr>
              <a:t> refutes itself – it concludes that there are no beliefs but it must presuppose that there are beliefs.</a:t>
            </a:r>
            <a:endParaRPr lang="en-US" sz="2400" u="sng">
              <a:latin typeface="Century Schoolbook" panose="02040604050505020304" pitchFamily="18" charset="0"/>
            </a:endParaRPr>
          </a:p>
          <a:p>
            <a:endParaRPr lang="en-GB" sz="2400">
              <a:latin typeface="Century Schoolbook" panose="02040604050505020304" pitchFamily="18" charset="0"/>
            </a:endParaRPr>
          </a:p>
          <a:p>
            <a:endParaRPr lang="en-GB" sz="2400">
              <a:latin typeface="Century Schoolbook" panose="02040604050505020304" pitchFamily="18" charset="0"/>
            </a:endParaRPr>
          </a:p>
        </p:txBody>
      </p:sp>
    </p:spTree>
    <p:extLst>
      <p:ext uri="{BB962C8B-B14F-4D97-AF65-F5344CB8AC3E}">
        <p14:creationId xmlns:p14="http://schemas.microsoft.com/office/powerpoint/2010/main" val="215347966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57943"/>
          </a:xfrm>
        </p:spPr>
        <p:txBody>
          <a:bodyPr>
            <a:normAutofit/>
          </a:bodyPr>
          <a:lstStyle/>
          <a:p>
            <a:pPr algn="ctr"/>
            <a:r>
              <a:rPr lang="en-US" sz="3600" u="sng">
                <a:latin typeface="Century Schoolbook" panose="02040604050505020304" pitchFamily="18" charset="0"/>
              </a:rPr>
              <a:t>Objections to </a:t>
            </a:r>
            <a:r>
              <a:rPr lang="en-US" sz="3600" u="sng" err="1">
                <a:latin typeface="Century Schoolbook" panose="02040604050505020304" pitchFamily="18" charset="0"/>
              </a:rPr>
              <a:t>Eliminativism</a:t>
            </a:r>
            <a:endParaRPr lang="en-US" sz="3600" u="sng">
              <a:latin typeface="Century Schoolbook" panose="02040604050505020304" pitchFamily="18" charset="0"/>
            </a:endParaRPr>
          </a:p>
        </p:txBody>
      </p:sp>
      <p:sp>
        <p:nvSpPr>
          <p:cNvPr id="5" name="Content Placeholder 4">
            <a:extLst>
              <a:ext uri="{FF2B5EF4-FFF2-40B4-BE49-F238E27FC236}">
                <a16:creationId xmlns:a16="http://schemas.microsoft.com/office/drawing/2014/main" id="{96F1472D-20DC-4CF5-B87C-0960C104B4BA}"/>
              </a:ext>
            </a:extLst>
          </p:cNvPr>
          <p:cNvSpPr>
            <a:spLocks noGrp="1"/>
          </p:cNvSpPr>
          <p:nvPr>
            <p:ph idx="1"/>
          </p:nvPr>
        </p:nvSpPr>
        <p:spPr>
          <a:xfrm>
            <a:off x="355314" y="801385"/>
            <a:ext cx="11501063" cy="6056615"/>
          </a:xfrm>
        </p:spPr>
        <p:txBody>
          <a:bodyPr>
            <a:normAutofit fontScale="70000" lnSpcReduction="20000"/>
          </a:bodyPr>
          <a:lstStyle/>
          <a:p>
            <a:pPr marL="0" indent="0">
              <a:buNone/>
            </a:pPr>
            <a:r>
              <a:rPr lang="en-US" sz="3800" u="sng">
                <a:latin typeface="Century Schoolbook" panose="02040604050505020304" pitchFamily="18" charset="0"/>
              </a:rPr>
              <a:t>Objection 3: </a:t>
            </a:r>
            <a:r>
              <a:rPr lang="en-US" sz="3800" u="sng" err="1">
                <a:latin typeface="Century Schoolbook" panose="02040604050505020304" pitchFamily="18" charset="0"/>
              </a:rPr>
              <a:t>Eliminativism</a:t>
            </a:r>
            <a:r>
              <a:rPr lang="en-US" sz="3800" u="sng">
                <a:latin typeface="Century Schoolbook" panose="02040604050505020304" pitchFamily="18" charset="0"/>
              </a:rPr>
              <a:t> is self-refuting</a:t>
            </a:r>
          </a:p>
          <a:p>
            <a:pPr marL="0" indent="0">
              <a:buNone/>
            </a:pPr>
            <a:endParaRPr lang="en-GB" sz="2400">
              <a:latin typeface="Century Schoolbook" panose="02040604050505020304" pitchFamily="18" charset="0"/>
            </a:endParaRPr>
          </a:p>
          <a:p>
            <a:pPr marL="0" indent="0">
              <a:buNone/>
            </a:pPr>
            <a:r>
              <a:rPr lang="en-GB" b="1" u="sng">
                <a:latin typeface="Century Schoolbook" panose="02040604050505020304" pitchFamily="18" charset="0"/>
              </a:rPr>
              <a:t>Reply:</a:t>
            </a:r>
            <a:r>
              <a:rPr lang="en-GB" b="1">
                <a:latin typeface="Century Schoolbook" panose="02040604050505020304" pitchFamily="18" charset="0"/>
              </a:rPr>
              <a:t> </a:t>
            </a:r>
            <a:r>
              <a:rPr lang="en-US">
                <a:latin typeface="Century Schoolbook" panose="02040604050505020304" pitchFamily="18" charset="0"/>
              </a:rPr>
              <a:t>The objection begs the question. It assumes that folk psychology (Intentionality) is the correct account of meaning</a:t>
            </a:r>
          </a:p>
          <a:p>
            <a:pPr lvl="1"/>
            <a:r>
              <a:rPr lang="en-US">
                <a:latin typeface="Century Schoolbook" panose="02040604050505020304" pitchFamily="18" charset="0"/>
              </a:rPr>
              <a:t>Consider an argument between 2 19</a:t>
            </a:r>
            <a:r>
              <a:rPr lang="en-US" baseline="30000">
                <a:latin typeface="Century Schoolbook" panose="02040604050505020304" pitchFamily="18" charset="0"/>
              </a:rPr>
              <a:t>th</a:t>
            </a:r>
            <a:r>
              <a:rPr lang="en-US">
                <a:latin typeface="Century Schoolbook" panose="02040604050505020304" pitchFamily="18" charset="0"/>
              </a:rPr>
              <a:t> Century scientists who disagree about the existence of a vital force required for life:</a:t>
            </a:r>
          </a:p>
          <a:p>
            <a:pPr lvl="2"/>
            <a:r>
              <a:rPr lang="en-US">
                <a:latin typeface="Century Schoolbook" panose="02040604050505020304" pitchFamily="18" charset="0"/>
              </a:rPr>
              <a:t>Scientist 1:</a:t>
            </a:r>
            <a:r>
              <a:rPr lang="en-US" i="1">
                <a:latin typeface="Century Schoolbook" panose="02040604050505020304" pitchFamily="18" charset="0"/>
              </a:rPr>
              <a:t> ‘there is no vital force; life is chemistry’ </a:t>
            </a:r>
          </a:p>
          <a:p>
            <a:pPr lvl="2"/>
            <a:r>
              <a:rPr lang="en-US">
                <a:latin typeface="Century Schoolbook" panose="02040604050505020304" pitchFamily="18" charset="0"/>
              </a:rPr>
              <a:t>Scientist 2: </a:t>
            </a:r>
            <a:r>
              <a:rPr lang="en-US" i="1">
                <a:latin typeface="Century Schoolbook" panose="02040604050505020304" pitchFamily="18" charset="0"/>
              </a:rPr>
              <a:t>‘If there is no vital force, you would be dead! The fact that you speak refutes you.’</a:t>
            </a:r>
          </a:p>
          <a:p>
            <a:pPr marL="914400" lvl="2" indent="0">
              <a:buNone/>
            </a:pPr>
            <a:endParaRPr lang="en-US" i="1">
              <a:latin typeface="Century Schoolbook" panose="02040604050505020304" pitchFamily="18" charset="0"/>
            </a:endParaRPr>
          </a:p>
          <a:p>
            <a:pPr marL="914400" lvl="2" indent="0">
              <a:buNone/>
            </a:pPr>
            <a:endParaRPr lang="en-US" i="1">
              <a:latin typeface="Century Schoolbook" panose="02040604050505020304" pitchFamily="18" charset="0"/>
            </a:endParaRPr>
          </a:p>
          <a:p>
            <a:pPr marL="0" indent="0">
              <a:buNone/>
            </a:pPr>
            <a:r>
              <a:rPr lang="en-US" b="1" u="sng">
                <a:latin typeface="Century Schoolbook" panose="02040604050505020304" pitchFamily="18" charset="0"/>
              </a:rPr>
              <a:t>Objection restated:</a:t>
            </a:r>
            <a:r>
              <a:rPr lang="en-US" b="1">
                <a:latin typeface="Century Schoolbook" panose="02040604050505020304" pitchFamily="18" charset="0"/>
              </a:rPr>
              <a:t> </a:t>
            </a:r>
            <a:r>
              <a:rPr lang="en-US">
                <a:latin typeface="Century Schoolbook" panose="02040604050505020304" pitchFamily="18" charset="0"/>
              </a:rPr>
              <a:t>It is a </a:t>
            </a:r>
            <a:r>
              <a:rPr lang="en-US" i="1">
                <a:latin typeface="Century Schoolbook" panose="02040604050505020304" pitchFamily="18" charset="0"/>
              </a:rPr>
              <a:t>conceptual </a:t>
            </a:r>
            <a:r>
              <a:rPr lang="en-US">
                <a:latin typeface="Century Schoolbook" panose="02040604050505020304" pitchFamily="18" charset="0"/>
              </a:rPr>
              <a:t>truth that claims and arguments are ‘about’ something</a:t>
            </a:r>
          </a:p>
          <a:p>
            <a:pPr lvl="1"/>
            <a:r>
              <a:rPr lang="en-US">
                <a:latin typeface="Century Schoolbook" panose="02040604050505020304" pitchFamily="18" charset="0"/>
              </a:rPr>
              <a:t>This can’t be eliminated in </a:t>
            </a:r>
            <a:r>
              <a:rPr lang="en-US" err="1">
                <a:latin typeface="Century Schoolbook" panose="02040604050505020304" pitchFamily="18" charset="0"/>
              </a:rPr>
              <a:t>favour</a:t>
            </a:r>
            <a:r>
              <a:rPr lang="en-US">
                <a:latin typeface="Century Schoolbook" panose="02040604050505020304" pitchFamily="18" charset="0"/>
              </a:rPr>
              <a:t> of some alternative</a:t>
            </a:r>
          </a:p>
          <a:p>
            <a:pPr lvl="1"/>
            <a:endParaRPr lang="en-US">
              <a:latin typeface="Century Schoolbook" panose="02040604050505020304" pitchFamily="18" charset="0"/>
            </a:endParaRPr>
          </a:p>
          <a:p>
            <a:r>
              <a:rPr lang="en-US">
                <a:latin typeface="Century Schoolbook" panose="02040604050505020304" pitchFamily="18" charset="0"/>
              </a:rPr>
              <a:t>It is inconceivable that folk psychology is false, since the very idea of ‘being false’ depends on folk psychology being true</a:t>
            </a:r>
          </a:p>
          <a:p>
            <a:pPr lvl="1"/>
            <a:r>
              <a:rPr lang="en-US">
                <a:latin typeface="Century Schoolbook" panose="02040604050505020304" pitchFamily="18" charset="0"/>
              </a:rPr>
              <a:t>At least until we have a new theory of meaning</a:t>
            </a:r>
          </a:p>
          <a:p>
            <a:pPr lvl="1"/>
            <a:endParaRPr lang="en-US">
              <a:latin typeface="Century Schoolbook" panose="02040604050505020304" pitchFamily="18" charset="0"/>
            </a:endParaRPr>
          </a:p>
          <a:p>
            <a:r>
              <a:rPr lang="en-US">
                <a:latin typeface="Century Schoolbook" panose="02040604050505020304" pitchFamily="18" charset="0"/>
              </a:rPr>
              <a:t>Folk psychology is not an empirical theory, but a condition of intelligibility</a:t>
            </a:r>
          </a:p>
          <a:p>
            <a:pPr lvl="1"/>
            <a:r>
              <a:rPr lang="en-US">
                <a:latin typeface="Century Schoolbook" panose="02040604050505020304" pitchFamily="18" charset="0"/>
              </a:rPr>
              <a:t>Therefore, it cannot be eliminated</a:t>
            </a:r>
          </a:p>
          <a:p>
            <a:pPr lvl="1"/>
            <a:endParaRPr lang="en-US">
              <a:latin typeface="Century Schoolbook" panose="02040604050505020304" pitchFamily="18" charset="0"/>
            </a:endParaRPr>
          </a:p>
          <a:p>
            <a:r>
              <a:rPr lang="en-US">
                <a:latin typeface="Century Schoolbook" panose="02040604050505020304" pitchFamily="18" charset="0"/>
              </a:rPr>
              <a:t>Implication: If Churchland is right that folk psychology doesn’t reduce to neuroscience, then it is irreducible, not eliminable</a:t>
            </a:r>
          </a:p>
          <a:p>
            <a:endParaRPr lang="en-US">
              <a:latin typeface="Century Schoolbook" panose="02040604050505020304" pitchFamily="18" charset="0"/>
            </a:endParaRPr>
          </a:p>
          <a:p>
            <a:pPr marL="0" indent="0">
              <a:buNone/>
            </a:pPr>
            <a:endParaRPr lang="en-US" i="1">
              <a:latin typeface="Century Schoolbook" panose="02040604050505020304" pitchFamily="18" charset="0"/>
            </a:endParaRPr>
          </a:p>
          <a:p>
            <a:pPr marL="0" indent="0">
              <a:buNone/>
            </a:pPr>
            <a:endParaRPr lang="en-GB" sz="2400">
              <a:latin typeface="Century Schoolbook" panose="02040604050505020304" pitchFamily="18" charset="0"/>
            </a:endParaRPr>
          </a:p>
          <a:p>
            <a:endParaRPr lang="en-GB" sz="2400">
              <a:latin typeface="Century Schoolbook" panose="02040604050505020304" pitchFamily="18" charset="0"/>
            </a:endParaRPr>
          </a:p>
        </p:txBody>
      </p:sp>
    </p:spTree>
    <p:extLst>
      <p:ext uri="{BB962C8B-B14F-4D97-AF65-F5344CB8AC3E}">
        <p14:creationId xmlns:p14="http://schemas.microsoft.com/office/powerpoint/2010/main" val="18681091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17A6F-CF8B-4008-93FB-85400516FA73}"/>
              </a:ext>
            </a:extLst>
          </p:cNvPr>
          <p:cNvSpPr>
            <a:spLocks noGrp="1"/>
          </p:cNvSpPr>
          <p:nvPr>
            <p:ph type="title"/>
          </p:nvPr>
        </p:nvSpPr>
        <p:spPr>
          <a:xfrm>
            <a:off x="0" y="0"/>
            <a:ext cx="12192000" cy="1078787"/>
          </a:xfrm>
        </p:spPr>
        <p:txBody>
          <a:bodyPr/>
          <a:lstStyle/>
          <a:p>
            <a:pPr algn="ctr"/>
            <a:r>
              <a:rPr lang="en-US" u="sng" dirty="0">
                <a:latin typeface="Century Schoolbook" panose="02040604050505020304" pitchFamily="18" charset="0"/>
              </a:rPr>
              <a:t>Functionalism</a:t>
            </a:r>
            <a:endParaRPr lang="en-GB" u="sng" dirty="0">
              <a:latin typeface="Century Schoolbook" panose="02040604050505020304" pitchFamily="18" charset="0"/>
            </a:endParaRPr>
          </a:p>
        </p:txBody>
      </p:sp>
      <p:sp>
        <p:nvSpPr>
          <p:cNvPr id="3" name="Content Placeholder 2">
            <a:extLst>
              <a:ext uri="{FF2B5EF4-FFF2-40B4-BE49-F238E27FC236}">
                <a16:creationId xmlns:a16="http://schemas.microsoft.com/office/drawing/2014/main" id="{2EE3AF70-16F4-4B80-AD91-1639AE57E4AB}"/>
              </a:ext>
            </a:extLst>
          </p:cNvPr>
          <p:cNvSpPr>
            <a:spLocks noGrp="1"/>
          </p:cNvSpPr>
          <p:nvPr>
            <p:ph idx="1"/>
          </p:nvPr>
        </p:nvSpPr>
        <p:spPr>
          <a:xfrm>
            <a:off x="468330" y="1202074"/>
            <a:ext cx="11141468" cy="5332289"/>
          </a:xfrm>
        </p:spPr>
        <p:txBody>
          <a:bodyPr>
            <a:normAutofit fontScale="70000" lnSpcReduction="20000"/>
          </a:bodyPr>
          <a:lstStyle/>
          <a:p>
            <a:r>
              <a:rPr lang="en-US" dirty="0">
                <a:latin typeface="Century Schoolbook" panose="02040604050505020304" pitchFamily="18" charset="0"/>
              </a:rPr>
              <a:t>Substance dualism, property dualism and physicalism are all competing theories attempting to answer metaphysical questions around what exists</a:t>
            </a:r>
          </a:p>
          <a:p>
            <a:pPr lvl="1"/>
            <a:r>
              <a:rPr lang="en-US" b="1" dirty="0">
                <a:latin typeface="Century Schoolbook" panose="02040604050505020304" pitchFamily="18" charset="0"/>
              </a:rPr>
              <a:t>Substance dualism</a:t>
            </a:r>
            <a:r>
              <a:rPr lang="en-US" dirty="0">
                <a:latin typeface="Century Schoolbook" panose="02040604050505020304" pitchFamily="18" charset="0"/>
              </a:rPr>
              <a:t>: two types of substances exist – mental and physical</a:t>
            </a:r>
          </a:p>
          <a:p>
            <a:pPr lvl="1"/>
            <a:r>
              <a:rPr lang="en-US" b="1" dirty="0">
                <a:latin typeface="Century Schoolbook" panose="02040604050505020304" pitchFamily="18" charset="0"/>
              </a:rPr>
              <a:t>Property dualism</a:t>
            </a:r>
            <a:r>
              <a:rPr lang="en-US" dirty="0">
                <a:latin typeface="Century Schoolbook" panose="02040604050505020304" pitchFamily="18" charset="0"/>
              </a:rPr>
              <a:t>: only physical substance exists but this substance has both mental and physical properties</a:t>
            </a:r>
          </a:p>
          <a:p>
            <a:pPr lvl="1"/>
            <a:r>
              <a:rPr lang="en-US" b="1" dirty="0">
                <a:latin typeface="Century Schoolbook" panose="02040604050505020304" pitchFamily="18" charset="0"/>
              </a:rPr>
              <a:t>Physicalism</a:t>
            </a:r>
            <a:r>
              <a:rPr lang="en-US" dirty="0">
                <a:latin typeface="Century Schoolbook" panose="02040604050505020304" pitchFamily="18" charset="0"/>
              </a:rPr>
              <a:t>: only physical substance exists, and everything that exists depends on physical substance and properties</a:t>
            </a:r>
          </a:p>
          <a:p>
            <a:pPr lvl="1"/>
            <a:endParaRPr lang="en-GB" dirty="0">
              <a:latin typeface="Century Schoolbook" panose="02040604050505020304" pitchFamily="18" charset="0"/>
            </a:endParaRPr>
          </a:p>
          <a:p>
            <a:r>
              <a:rPr lang="en-US" dirty="0">
                <a:latin typeface="Century Schoolbook" panose="02040604050505020304" pitchFamily="18" charset="0"/>
              </a:rPr>
              <a:t>Functionalism however, claims we can understand the mind and mental states without making </a:t>
            </a:r>
            <a:r>
              <a:rPr lang="en-US" b="1" i="1" dirty="0">
                <a:latin typeface="Century Schoolbook" panose="02040604050505020304" pitchFamily="18" charset="0"/>
              </a:rPr>
              <a:t>any</a:t>
            </a:r>
            <a:r>
              <a:rPr lang="en-US" dirty="0">
                <a:latin typeface="Century Schoolbook" panose="02040604050505020304" pitchFamily="18" charset="0"/>
              </a:rPr>
              <a:t> claims about what substances exist.</a:t>
            </a:r>
          </a:p>
          <a:p>
            <a:endParaRPr lang="en-US" dirty="0">
              <a:latin typeface="Century Schoolbook" panose="02040604050505020304" pitchFamily="18" charset="0"/>
            </a:endParaRPr>
          </a:p>
          <a:p>
            <a:r>
              <a:rPr lang="en-US" dirty="0">
                <a:latin typeface="Century Schoolbook" panose="02040604050505020304" pitchFamily="18" charset="0"/>
              </a:rPr>
              <a:t>Instead, mental states should be understood in terms of what they do (what their function is)</a:t>
            </a:r>
          </a:p>
          <a:p>
            <a:endParaRPr lang="en-US" dirty="0">
              <a:latin typeface="Century Schoolbook" panose="02040604050505020304" pitchFamily="18" charset="0"/>
            </a:endParaRPr>
          </a:p>
          <a:p>
            <a:r>
              <a:rPr lang="en-GB" dirty="0">
                <a:latin typeface="Century Schoolbook" panose="02040604050505020304" pitchFamily="18" charset="0"/>
                <a:ea typeface="Times New Roman" panose="02020603050405020304" pitchFamily="18" charset="0"/>
                <a:cs typeface="Times New Roman" panose="02020603050405020304" pitchFamily="18" charset="0"/>
              </a:rPr>
              <a:t>A</a:t>
            </a:r>
            <a:r>
              <a:rPr lang="en-GB" dirty="0">
                <a:effectLst/>
                <a:latin typeface="Century Schoolbook" panose="02040604050505020304" pitchFamily="18" charset="0"/>
                <a:ea typeface="Times New Roman" panose="02020603050405020304" pitchFamily="18" charset="0"/>
                <a:cs typeface="Times New Roman" panose="02020603050405020304" pitchFamily="18" charset="0"/>
              </a:rPr>
              <a:t> functionalist can be a committed physicalist or dualist (although most are physicalists), as it may be that mental substances can be causally identified as inputs or outputs in a functionalist schema.</a:t>
            </a:r>
          </a:p>
          <a:p>
            <a:endParaRPr lang="en-GB" dirty="0">
              <a:latin typeface="Century Schoolbook" panose="02040604050505020304" pitchFamily="18" charset="0"/>
              <a:ea typeface="Times New Roman" panose="02020603050405020304" pitchFamily="18" charset="0"/>
              <a:cs typeface="Times New Roman" panose="02020603050405020304" pitchFamily="18" charset="0"/>
            </a:endParaRPr>
          </a:p>
          <a:p>
            <a:r>
              <a:rPr lang="en-GB" dirty="0">
                <a:effectLst/>
                <a:latin typeface="Century Schoolbook" panose="02040604050505020304" pitchFamily="18" charset="0"/>
                <a:ea typeface="Times New Roman" panose="02020603050405020304" pitchFamily="18" charset="0"/>
                <a:cs typeface="Times New Roman" panose="02020603050405020304" pitchFamily="18" charset="0"/>
              </a:rPr>
              <a:t>This is not necessary though, all that is required in functionalism is that we are able to chart the relevant inputs and outputs of a particular mental state. </a:t>
            </a:r>
            <a:endParaRPr lang="en-GB" dirty="0">
              <a:latin typeface="Century Schoolbook" panose="02040604050505020304" pitchFamily="18" charset="0"/>
            </a:endParaRPr>
          </a:p>
          <a:p>
            <a:endParaRPr lang="en-US" dirty="0">
              <a:latin typeface="Century Schoolbook" panose="02040604050505020304" pitchFamily="18" charset="0"/>
            </a:endParaRPr>
          </a:p>
          <a:p>
            <a:endParaRPr lang="en-US" dirty="0">
              <a:latin typeface="Century Schoolbook" panose="02040604050505020304" pitchFamily="18" charset="0"/>
            </a:endParaRPr>
          </a:p>
          <a:p>
            <a:endParaRPr lang="en-GB" dirty="0">
              <a:latin typeface="Century Schoolbook" panose="02040604050505020304" pitchFamily="18" charset="0"/>
            </a:endParaRPr>
          </a:p>
        </p:txBody>
      </p:sp>
    </p:spTree>
    <p:extLst>
      <p:ext uri="{BB962C8B-B14F-4D97-AF65-F5344CB8AC3E}">
        <p14:creationId xmlns:p14="http://schemas.microsoft.com/office/powerpoint/2010/main" val="157070926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17A6F-CF8B-4008-93FB-85400516FA73}"/>
              </a:ext>
            </a:extLst>
          </p:cNvPr>
          <p:cNvSpPr>
            <a:spLocks noGrp="1"/>
          </p:cNvSpPr>
          <p:nvPr>
            <p:ph type="title"/>
          </p:nvPr>
        </p:nvSpPr>
        <p:spPr>
          <a:xfrm>
            <a:off x="0" y="0"/>
            <a:ext cx="12192000" cy="1078787"/>
          </a:xfrm>
        </p:spPr>
        <p:txBody>
          <a:bodyPr/>
          <a:lstStyle/>
          <a:p>
            <a:pPr algn="ctr"/>
            <a:r>
              <a:rPr lang="en-US" u="sng" dirty="0">
                <a:latin typeface="Century Schoolbook" panose="02040604050505020304" pitchFamily="18" charset="0"/>
              </a:rPr>
              <a:t>Functionalism</a:t>
            </a:r>
            <a:endParaRPr lang="en-GB" u="sng" dirty="0">
              <a:latin typeface="Century Schoolbook" panose="02040604050505020304" pitchFamily="18" charset="0"/>
            </a:endParaRPr>
          </a:p>
        </p:txBody>
      </p:sp>
      <p:sp>
        <p:nvSpPr>
          <p:cNvPr id="3" name="Content Placeholder 2">
            <a:extLst>
              <a:ext uri="{FF2B5EF4-FFF2-40B4-BE49-F238E27FC236}">
                <a16:creationId xmlns:a16="http://schemas.microsoft.com/office/drawing/2014/main" id="{2EE3AF70-16F4-4B80-AD91-1639AE57E4AB}"/>
              </a:ext>
            </a:extLst>
          </p:cNvPr>
          <p:cNvSpPr>
            <a:spLocks noGrp="1"/>
          </p:cNvSpPr>
          <p:nvPr>
            <p:ph idx="1"/>
          </p:nvPr>
        </p:nvSpPr>
        <p:spPr>
          <a:xfrm>
            <a:off x="427233" y="1027417"/>
            <a:ext cx="11141468" cy="3949344"/>
          </a:xfrm>
        </p:spPr>
        <p:txBody>
          <a:bodyPr>
            <a:normAutofit fontScale="92500" lnSpcReduction="20000"/>
          </a:bodyPr>
          <a:lstStyle/>
          <a:p>
            <a:pPr>
              <a:lnSpc>
                <a:spcPct val="90000"/>
              </a:lnSpc>
            </a:pPr>
            <a:r>
              <a:rPr lang="en-US" dirty="0">
                <a:latin typeface="Century Schoolbook" panose="02040604050505020304" pitchFamily="18" charset="0"/>
              </a:rPr>
              <a:t>Mental states and properties are ‘functional’ states and properties</a:t>
            </a:r>
          </a:p>
          <a:p>
            <a:pPr>
              <a:lnSpc>
                <a:spcPct val="90000"/>
              </a:lnSpc>
            </a:pPr>
            <a:endParaRPr lang="en-US" dirty="0">
              <a:latin typeface="Century Schoolbook" panose="02040604050505020304" pitchFamily="18" charset="0"/>
            </a:endParaRPr>
          </a:p>
          <a:p>
            <a:pPr>
              <a:lnSpc>
                <a:spcPct val="90000"/>
              </a:lnSpc>
            </a:pPr>
            <a:r>
              <a:rPr lang="en-GB" dirty="0">
                <a:latin typeface="Century Schoolbook" panose="02040604050505020304" pitchFamily="18" charset="0"/>
              </a:rPr>
              <a:t>Each mental state is a disposition to behave in particular ways and have certain other mental states, given certain inputs from the senses and certain other mental states</a:t>
            </a:r>
          </a:p>
          <a:p>
            <a:pPr lvl="1">
              <a:lnSpc>
                <a:spcPct val="90000"/>
              </a:lnSpc>
            </a:pPr>
            <a:r>
              <a:rPr lang="en-GB" dirty="0">
                <a:latin typeface="Century Schoolbook" panose="02040604050505020304" pitchFamily="18" charset="0"/>
              </a:rPr>
              <a:t>Different mental states differ in their typical inputs and outputs </a:t>
            </a:r>
          </a:p>
          <a:p>
            <a:pPr lvl="1">
              <a:lnSpc>
                <a:spcPct val="90000"/>
              </a:lnSpc>
            </a:pPr>
            <a:endParaRPr lang="en-US" dirty="0">
              <a:latin typeface="Century Schoolbook" panose="02040604050505020304" pitchFamily="18" charset="0"/>
            </a:endParaRPr>
          </a:p>
          <a:p>
            <a:pPr>
              <a:lnSpc>
                <a:spcPct val="90000"/>
              </a:lnSpc>
            </a:pPr>
            <a:r>
              <a:rPr lang="en-GB" dirty="0">
                <a:latin typeface="Century Schoolbook" panose="02040604050505020304" pitchFamily="18" charset="0"/>
              </a:rPr>
              <a:t>The complete description of the mental state’s outputs, for each possible set of inputs, is the description of its </a:t>
            </a:r>
            <a:r>
              <a:rPr lang="en-GB" i="1" dirty="0">
                <a:latin typeface="Century Schoolbook" panose="02040604050505020304" pitchFamily="18" charset="0"/>
              </a:rPr>
              <a:t>function</a:t>
            </a:r>
          </a:p>
          <a:p>
            <a:pPr lvl="1"/>
            <a:r>
              <a:rPr lang="en-GB" dirty="0">
                <a:latin typeface="Century Schoolbook" panose="02040604050505020304" pitchFamily="18" charset="0"/>
                <a:ea typeface="Times New Roman" panose="02020603050405020304" pitchFamily="18" charset="0"/>
                <a:cs typeface="Times New Roman" panose="02020603050405020304" pitchFamily="18" charset="0"/>
              </a:rPr>
              <a:t>D</a:t>
            </a:r>
            <a:r>
              <a:rPr lang="en-GB" dirty="0">
                <a:effectLst/>
                <a:latin typeface="Century Schoolbook" panose="02040604050505020304" pitchFamily="18" charset="0"/>
                <a:ea typeface="Times New Roman" panose="02020603050405020304" pitchFamily="18" charset="0"/>
                <a:cs typeface="Times New Roman" panose="02020603050405020304" pitchFamily="18" charset="0"/>
              </a:rPr>
              <a:t>escribing what a mental state will output for a set of inputs, describes its function, i.e. what it does</a:t>
            </a:r>
          </a:p>
          <a:p>
            <a:pPr lvl="1"/>
            <a:endParaRPr lang="en-GB" dirty="0">
              <a:latin typeface="Century Schoolbook" panose="02040604050505020304" pitchFamily="18" charset="0"/>
              <a:ea typeface="Times New Roman" panose="02020603050405020304" pitchFamily="18" charset="0"/>
              <a:cs typeface="Times New Roman" panose="02020603050405020304" pitchFamily="18" charset="0"/>
            </a:endParaRPr>
          </a:p>
          <a:p>
            <a:pPr lvl="1"/>
            <a:endParaRPr lang="en-GB" dirty="0">
              <a:effectLst/>
              <a:latin typeface="Century Schoolbook" panose="02040604050505020304" pitchFamily="18" charset="0"/>
              <a:ea typeface="Times New Roman" panose="02020603050405020304" pitchFamily="18" charset="0"/>
              <a:cs typeface="Times New Roman" panose="02020603050405020304" pitchFamily="18" charset="0"/>
            </a:endParaRPr>
          </a:p>
          <a:p>
            <a:pPr lvl="1"/>
            <a:endParaRPr lang="en-GB" dirty="0">
              <a:latin typeface="Century Schoolbook" panose="02040604050505020304" pitchFamily="18" charset="0"/>
              <a:cs typeface="Times New Roman" panose="02020603050405020304" pitchFamily="18" charset="0"/>
            </a:endParaRPr>
          </a:p>
          <a:p>
            <a:endParaRPr lang="en-GB" dirty="0">
              <a:latin typeface="Century Schoolbook" panose="02040604050505020304" pitchFamily="18" charset="0"/>
            </a:endParaRPr>
          </a:p>
        </p:txBody>
      </p:sp>
      <p:pic>
        <p:nvPicPr>
          <p:cNvPr id="5" name="Picture 4">
            <a:extLst>
              <a:ext uri="{FF2B5EF4-FFF2-40B4-BE49-F238E27FC236}">
                <a16:creationId xmlns:a16="http://schemas.microsoft.com/office/drawing/2014/main" id="{1DDE474E-D52B-402A-BC09-D3B8AE892D6F}"/>
              </a:ext>
            </a:extLst>
          </p:cNvPr>
          <p:cNvPicPr>
            <a:picLocks noChangeAspect="1"/>
          </p:cNvPicPr>
          <p:nvPr/>
        </p:nvPicPr>
        <p:blipFill>
          <a:blip r:embed="rId2"/>
          <a:stretch>
            <a:fillRect/>
          </a:stretch>
        </p:blipFill>
        <p:spPr>
          <a:xfrm>
            <a:off x="1861260" y="4722909"/>
            <a:ext cx="8469479" cy="1929159"/>
          </a:xfrm>
          <a:prstGeom prst="rect">
            <a:avLst/>
          </a:prstGeom>
        </p:spPr>
      </p:pic>
    </p:spTree>
    <p:extLst>
      <p:ext uri="{BB962C8B-B14F-4D97-AF65-F5344CB8AC3E}">
        <p14:creationId xmlns:p14="http://schemas.microsoft.com/office/powerpoint/2010/main" val="219721992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992" y="-7332"/>
            <a:ext cx="12186007" cy="1325563"/>
          </a:xfrm>
        </p:spPr>
        <p:txBody>
          <a:bodyPr/>
          <a:lstStyle/>
          <a:p>
            <a:pPr algn="ctr"/>
            <a:r>
              <a:rPr lang="en-US" u="sng" dirty="0">
                <a:latin typeface="Century Schoolbook" panose="02040604050505020304" pitchFamily="18" charset="0"/>
              </a:rPr>
              <a:t>Causal role functionalism</a:t>
            </a:r>
          </a:p>
        </p:txBody>
      </p:sp>
      <p:sp>
        <p:nvSpPr>
          <p:cNvPr id="13315" name="Rectangle 3"/>
          <p:cNvSpPr>
            <a:spLocks noGrp="1" noChangeArrowheads="1"/>
          </p:cNvSpPr>
          <p:nvPr>
            <p:ph idx="1"/>
          </p:nvPr>
        </p:nvSpPr>
        <p:spPr>
          <a:xfrm>
            <a:off x="375863" y="1171137"/>
            <a:ext cx="11275032" cy="5291307"/>
          </a:xfrm>
        </p:spPr>
        <p:txBody>
          <a:bodyPr>
            <a:normAutofit fontScale="85000" lnSpcReduction="20000"/>
          </a:bodyPr>
          <a:lstStyle/>
          <a:p>
            <a:r>
              <a:rPr lang="en-US" dirty="0">
                <a:latin typeface="Century Schoolbook" panose="02040604050505020304" pitchFamily="18" charset="0"/>
              </a:rPr>
              <a:t>Causal role functionalism understands the relation between inputs, the state, and outputs causally</a:t>
            </a:r>
          </a:p>
          <a:p>
            <a:endParaRPr lang="en-US" dirty="0">
              <a:latin typeface="Century Schoolbook" panose="02040604050505020304" pitchFamily="18" charset="0"/>
            </a:endParaRPr>
          </a:p>
          <a:p>
            <a:r>
              <a:rPr lang="en-US" dirty="0">
                <a:latin typeface="Century Schoolbook" panose="02040604050505020304" pitchFamily="18" charset="0"/>
              </a:rPr>
              <a:t>Many things can be understood in terms of fulfilling a causal functional role </a:t>
            </a:r>
          </a:p>
          <a:p>
            <a:pPr lvl="1"/>
            <a:r>
              <a:rPr lang="en-US" dirty="0">
                <a:latin typeface="Century Schoolbook" panose="02040604050505020304" pitchFamily="18" charset="0"/>
              </a:rPr>
              <a:t>e.g. being an eye, being a poison, being a </a:t>
            </a:r>
            <a:r>
              <a:rPr lang="en-US" dirty="0" err="1">
                <a:latin typeface="Century Schoolbook" panose="02040604050505020304" pitchFamily="18" charset="0"/>
              </a:rPr>
              <a:t>carburettor</a:t>
            </a:r>
            <a:endParaRPr lang="en-US" dirty="0">
              <a:latin typeface="Century Schoolbook" panose="02040604050505020304" pitchFamily="18" charset="0"/>
            </a:endParaRPr>
          </a:p>
          <a:p>
            <a:pPr lvl="1"/>
            <a:endParaRPr lang="en-US" dirty="0">
              <a:latin typeface="Century Schoolbook" panose="02040604050505020304" pitchFamily="18" charset="0"/>
            </a:endParaRPr>
          </a:p>
          <a:p>
            <a:r>
              <a:rPr lang="en-US" dirty="0">
                <a:latin typeface="Century Schoolbook" panose="02040604050505020304" pitchFamily="18" charset="0"/>
              </a:rPr>
              <a:t>The same is true of mental states, e.g. what it is to be a belief, desire, pain, etc.</a:t>
            </a:r>
          </a:p>
          <a:p>
            <a:endParaRPr lang="en-US" dirty="0">
              <a:latin typeface="Century Schoolbook" panose="02040604050505020304" pitchFamily="18" charset="0"/>
            </a:endParaRPr>
          </a:p>
          <a:p>
            <a:r>
              <a:rPr lang="en-GB" dirty="0">
                <a:latin typeface="Century Schoolbook" panose="02040604050505020304" pitchFamily="18" charset="0"/>
              </a:rPr>
              <a:t>What it is to be a mental state is just to be a state with certain typical causal relations to stimuli, behaviour and other mental states. </a:t>
            </a:r>
          </a:p>
          <a:p>
            <a:endParaRPr lang="en-GB" dirty="0">
              <a:latin typeface="Century Schoolbook" panose="02040604050505020304" pitchFamily="18" charset="0"/>
            </a:endParaRPr>
          </a:p>
          <a:p>
            <a:r>
              <a:rPr lang="en-GB" dirty="0">
                <a:latin typeface="Century Schoolbook" panose="02040604050505020304" pitchFamily="18" charset="0"/>
              </a:rPr>
              <a:t>Different mental states differ in their typical inputs and outputs. For example, the typical causes and effects of pain are quite different from the typical causes and effects of a belief that snow is white. </a:t>
            </a:r>
          </a:p>
          <a:p>
            <a:endParaRPr lang="en-US" dirty="0">
              <a:latin typeface="Century Schoolbook" panose="020406040505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3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3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31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331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331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bldLvl="2"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pPr algn="ctr"/>
            <a:r>
              <a:rPr lang="en-US" u="sng" dirty="0">
                <a:latin typeface="Century Schoolbook" panose="02040604050505020304" pitchFamily="18" charset="0"/>
              </a:rPr>
              <a:t>Computational functionalism</a:t>
            </a:r>
          </a:p>
        </p:txBody>
      </p:sp>
      <p:sp>
        <p:nvSpPr>
          <p:cNvPr id="3" name="Content Placeholder 2"/>
          <p:cNvSpPr>
            <a:spLocks noGrp="1"/>
          </p:cNvSpPr>
          <p:nvPr>
            <p:ph idx="1"/>
          </p:nvPr>
        </p:nvSpPr>
        <p:spPr>
          <a:xfrm>
            <a:off x="386136" y="1253331"/>
            <a:ext cx="11490789" cy="4351338"/>
          </a:xfrm>
        </p:spPr>
        <p:txBody>
          <a:bodyPr>
            <a:normAutofit/>
          </a:bodyPr>
          <a:lstStyle/>
          <a:p>
            <a:r>
              <a:rPr lang="en-US" dirty="0">
                <a:latin typeface="Century Schoolbook" panose="02040604050505020304" pitchFamily="18" charset="0"/>
              </a:rPr>
              <a:t>‘Function’ as instructions for computers (Putnam, ‘The nature of mental states’)</a:t>
            </a:r>
          </a:p>
          <a:p>
            <a:pPr lvl="1"/>
            <a:r>
              <a:rPr lang="en-US" dirty="0">
                <a:latin typeface="Century Schoolbook" panose="02040604050505020304" pitchFamily="18" charset="0"/>
              </a:rPr>
              <a:t>Described by a ‘machine table’: a complete list of descriptions of the form ‘</a:t>
            </a:r>
            <a:r>
              <a:rPr lang="en-GB" dirty="0">
                <a:latin typeface="Century Schoolbook" panose="02040604050505020304" pitchFamily="18" charset="0"/>
              </a:rPr>
              <a:t>if the machine is in state S</a:t>
            </a:r>
            <a:r>
              <a:rPr lang="en-GB" baseline="-25000" dirty="0">
                <a:latin typeface="Century Schoolbook" panose="02040604050505020304" pitchFamily="18" charset="0"/>
              </a:rPr>
              <a:t>1</a:t>
            </a:r>
            <a:r>
              <a:rPr lang="en-GB" dirty="0">
                <a:latin typeface="Century Schoolbook" panose="02040604050505020304" pitchFamily="18" charset="0"/>
              </a:rPr>
              <a:t> and receives input I</a:t>
            </a:r>
            <a:r>
              <a:rPr lang="en-GB" baseline="-25000" dirty="0">
                <a:latin typeface="Century Schoolbook" panose="02040604050505020304" pitchFamily="18" charset="0"/>
              </a:rPr>
              <a:t>1</a:t>
            </a:r>
            <a:r>
              <a:rPr lang="en-GB" dirty="0">
                <a:latin typeface="Century Schoolbook" panose="02040604050505020304" pitchFamily="18" charset="0"/>
              </a:rPr>
              <a:t>, then it produces output O</a:t>
            </a:r>
            <a:r>
              <a:rPr lang="en-GB" baseline="-25000" dirty="0">
                <a:latin typeface="Century Schoolbook" panose="02040604050505020304" pitchFamily="18" charset="0"/>
              </a:rPr>
              <a:t>1</a:t>
            </a:r>
            <a:r>
              <a:rPr lang="en-GB" dirty="0">
                <a:latin typeface="Century Schoolbook" panose="02040604050505020304" pitchFamily="18" charset="0"/>
              </a:rPr>
              <a:t> and goes into state S</a:t>
            </a:r>
            <a:r>
              <a:rPr lang="en-GB" baseline="-25000" dirty="0">
                <a:latin typeface="Century Schoolbook" panose="02040604050505020304" pitchFamily="18" charset="0"/>
              </a:rPr>
              <a:t>2</a:t>
            </a:r>
            <a:r>
              <a:rPr lang="en-GB" dirty="0">
                <a:latin typeface="Century Schoolbook" panose="02040604050505020304" pitchFamily="18" charset="0"/>
              </a:rPr>
              <a:t>’</a:t>
            </a:r>
          </a:p>
          <a:p>
            <a:pPr lvl="1"/>
            <a:r>
              <a:rPr lang="en-GB" dirty="0">
                <a:latin typeface="Century Schoolbook" panose="02040604050505020304" pitchFamily="18" charset="0"/>
              </a:rPr>
              <a:t>for every possible input + state combination, an output is assigned</a:t>
            </a:r>
          </a:p>
          <a:p>
            <a:pPr lvl="1"/>
            <a:r>
              <a:rPr lang="en-GB" dirty="0">
                <a:latin typeface="Century Schoolbook" panose="02040604050505020304" pitchFamily="18" charset="0"/>
              </a:rPr>
              <a:t>E.g. a drinks dispenser</a:t>
            </a:r>
          </a:p>
          <a:p>
            <a:pPr marL="457200" lvl="1" indent="0">
              <a:buNone/>
            </a:pPr>
            <a:endParaRPr lang="en-GB" dirty="0">
              <a:latin typeface="Century Schoolbook" panose="02040604050505020304" pitchFamily="18" charset="0"/>
            </a:endParaRPr>
          </a:p>
        </p:txBody>
      </p:sp>
      <p:pic>
        <p:nvPicPr>
          <p:cNvPr id="6" name="Picture 5">
            <a:extLst>
              <a:ext uri="{FF2B5EF4-FFF2-40B4-BE49-F238E27FC236}">
                <a16:creationId xmlns:a16="http://schemas.microsoft.com/office/drawing/2014/main" id="{7BAF4EF0-78B0-40B5-8EF9-4506AA51116B}"/>
              </a:ext>
            </a:extLst>
          </p:cNvPr>
          <p:cNvPicPr>
            <a:picLocks noChangeAspect="1"/>
          </p:cNvPicPr>
          <p:nvPr/>
        </p:nvPicPr>
        <p:blipFill>
          <a:blip r:embed="rId2"/>
          <a:stretch>
            <a:fillRect/>
          </a:stretch>
        </p:blipFill>
        <p:spPr>
          <a:xfrm>
            <a:off x="8384246" y="3586888"/>
            <a:ext cx="3492679" cy="2971953"/>
          </a:xfrm>
          <a:prstGeom prst="rect">
            <a:avLst/>
          </a:prstGeom>
        </p:spPr>
      </p:pic>
      <p:sp>
        <p:nvSpPr>
          <p:cNvPr id="8" name="TextBox 7">
            <a:extLst>
              <a:ext uri="{FF2B5EF4-FFF2-40B4-BE49-F238E27FC236}">
                <a16:creationId xmlns:a16="http://schemas.microsoft.com/office/drawing/2014/main" id="{BCE5C338-3DD2-4041-9FD4-4A30EBC441DE}"/>
              </a:ext>
            </a:extLst>
          </p:cNvPr>
          <p:cNvSpPr txBox="1"/>
          <p:nvPr/>
        </p:nvSpPr>
        <p:spPr>
          <a:xfrm>
            <a:off x="613291" y="4342785"/>
            <a:ext cx="7543801" cy="1261884"/>
          </a:xfrm>
          <a:prstGeom prst="rect">
            <a:avLst/>
          </a:prstGeom>
          <a:noFill/>
        </p:spPr>
        <p:txBody>
          <a:bodyPr wrap="square">
            <a:spAutoFit/>
          </a:bodyPr>
          <a:lstStyle/>
          <a:p>
            <a:pPr marL="285750" indent="-285750">
              <a:buFont typeface="Arial" panose="020B0604020202020204" pitchFamily="34" charset="0"/>
              <a:buChar char="•"/>
            </a:pPr>
            <a:r>
              <a:rPr lang="en-GB" sz="2800" dirty="0">
                <a:latin typeface="Century Schoolbook" panose="02040604050505020304" pitchFamily="18" charset="0"/>
              </a:rPr>
              <a:t>Mental states are machine table states</a:t>
            </a:r>
          </a:p>
          <a:p>
            <a:pPr marL="742950" lvl="1" indent="-285750">
              <a:buFont typeface="Arial" panose="020B0604020202020204" pitchFamily="34" charset="0"/>
              <a:buChar char="•"/>
            </a:pPr>
            <a:r>
              <a:rPr lang="en-GB" sz="2400" dirty="0">
                <a:latin typeface="Century Schoolbook" panose="02040604050505020304" pitchFamily="18" charset="0"/>
              </a:rPr>
              <a:t>For each possible input, they produce a particular output</a:t>
            </a:r>
            <a:endParaRPr lang="en-US" sz="2400" dirty="0">
              <a:latin typeface="Century Schoolbook" panose="020406040505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55"/>
            <a:ext cx="12192000" cy="1325563"/>
          </a:xfrm>
        </p:spPr>
        <p:txBody>
          <a:bodyPr/>
          <a:lstStyle/>
          <a:p>
            <a:pPr algn="ctr"/>
            <a:r>
              <a:rPr lang="en-US" u="sng" dirty="0">
                <a:latin typeface="Century Schoolbook" panose="02040604050505020304" pitchFamily="18" charset="0"/>
              </a:rPr>
              <a:t>Functionalism and Multiple realisability</a:t>
            </a:r>
          </a:p>
        </p:txBody>
      </p:sp>
      <p:sp>
        <p:nvSpPr>
          <p:cNvPr id="3" name="Content Placeholder 2"/>
          <p:cNvSpPr>
            <a:spLocks noGrp="1"/>
          </p:cNvSpPr>
          <p:nvPr>
            <p:ph idx="1"/>
          </p:nvPr>
        </p:nvSpPr>
        <p:spPr>
          <a:xfrm>
            <a:off x="324492" y="1253331"/>
            <a:ext cx="11408596" cy="4351338"/>
          </a:xfrm>
        </p:spPr>
        <p:txBody>
          <a:bodyPr>
            <a:normAutofit fontScale="92500" lnSpcReduction="10000"/>
          </a:bodyPr>
          <a:lstStyle/>
          <a:p>
            <a:r>
              <a:rPr lang="en-US" dirty="0">
                <a:latin typeface="Century Schoolbook" panose="02040604050505020304" pitchFamily="18" charset="0"/>
              </a:rPr>
              <a:t>Any organism that has functional states must have a complex internal organisation</a:t>
            </a:r>
          </a:p>
          <a:p>
            <a:pPr lvl="1"/>
            <a:r>
              <a:rPr lang="en-US" dirty="0">
                <a:latin typeface="Century Schoolbook" panose="02040604050505020304" pitchFamily="18" charset="0"/>
              </a:rPr>
              <a:t>E.g. if the functional state is defined by what causes it and what it causes, then there must be some inner state that has these causal powers</a:t>
            </a:r>
          </a:p>
          <a:p>
            <a:pPr lvl="1"/>
            <a:r>
              <a:rPr lang="en-US" dirty="0">
                <a:latin typeface="Century Schoolbook" panose="02040604050505020304" pitchFamily="18" charset="0"/>
              </a:rPr>
              <a:t>If the state is defined by a machine table, there must be distinct states that move between inputs and outputs in the way described</a:t>
            </a:r>
          </a:p>
          <a:p>
            <a:pPr lvl="1"/>
            <a:endParaRPr lang="en-US" dirty="0">
              <a:latin typeface="Century Schoolbook" panose="02040604050505020304" pitchFamily="18" charset="0"/>
            </a:endParaRPr>
          </a:p>
          <a:p>
            <a:r>
              <a:rPr lang="en-US" dirty="0">
                <a:latin typeface="Century Schoolbook" panose="02040604050505020304" pitchFamily="18" charset="0"/>
              </a:rPr>
              <a:t>Therefore, </a:t>
            </a:r>
            <a:r>
              <a:rPr lang="en-US" b="1" i="1" dirty="0">
                <a:latin typeface="Century Schoolbook" panose="02040604050505020304" pitchFamily="18" charset="0"/>
              </a:rPr>
              <a:t>inner states </a:t>
            </a:r>
            <a:r>
              <a:rPr lang="en-US" dirty="0">
                <a:latin typeface="Century Schoolbook" panose="02040604050505020304" pitchFamily="18" charset="0"/>
              </a:rPr>
              <a:t>are needed to ‘realise’ the functional state</a:t>
            </a:r>
          </a:p>
          <a:p>
            <a:endParaRPr lang="en-US" dirty="0">
              <a:latin typeface="Century Schoolbook" panose="02040604050505020304" pitchFamily="18" charset="0"/>
            </a:endParaRPr>
          </a:p>
          <a:p>
            <a:r>
              <a:rPr lang="en-US" dirty="0">
                <a:latin typeface="Century Schoolbook" panose="02040604050505020304" pitchFamily="18" charset="0"/>
              </a:rPr>
              <a:t>The nature of inner state doesn’t matter, as long as it realises the function</a:t>
            </a:r>
          </a:p>
          <a:p>
            <a:pPr lvl="1"/>
            <a:r>
              <a:rPr lang="en-US" dirty="0">
                <a:latin typeface="Century Schoolbook" panose="02040604050505020304" pitchFamily="18" charset="0"/>
              </a:rPr>
              <a:t>E.g. Different structures of eyes, different chemicals are poisons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016"/>
            <a:ext cx="12192000" cy="1325563"/>
          </a:xfrm>
        </p:spPr>
        <p:txBody>
          <a:bodyPr/>
          <a:lstStyle/>
          <a:p>
            <a:pPr algn="ctr"/>
            <a:r>
              <a:rPr lang="en-US" u="sng" dirty="0">
                <a:latin typeface="Century Schoolbook" panose="02040604050505020304" pitchFamily="18" charset="0"/>
              </a:rPr>
              <a:t>Functionalism and Multiple </a:t>
            </a:r>
            <a:r>
              <a:rPr lang="en-US" u="sng" dirty="0" err="1">
                <a:latin typeface="Century Schoolbook" panose="02040604050505020304" pitchFamily="18" charset="0"/>
              </a:rPr>
              <a:t>realisability</a:t>
            </a:r>
            <a:endParaRPr lang="en-US" dirty="0"/>
          </a:p>
        </p:txBody>
      </p:sp>
      <p:sp>
        <p:nvSpPr>
          <p:cNvPr id="3" name="Content Placeholder 2"/>
          <p:cNvSpPr>
            <a:spLocks noGrp="1"/>
          </p:cNvSpPr>
          <p:nvPr>
            <p:ph idx="1"/>
          </p:nvPr>
        </p:nvSpPr>
        <p:spPr>
          <a:xfrm>
            <a:off x="293669" y="1253331"/>
            <a:ext cx="11542159" cy="4351338"/>
          </a:xfrm>
        </p:spPr>
        <p:txBody>
          <a:bodyPr>
            <a:normAutofit fontScale="92500"/>
          </a:bodyPr>
          <a:lstStyle/>
          <a:p>
            <a:r>
              <a:rPr lang="en-US" dirty="0">
                <a:latin typeface="Century Schoolbook" panose="02040604050505020304" pitchFamily="18" charset="0"/>
              </a:rPr>
              <a:t>All of this applies to mental states (as functional states)</a:t>
            </a:r>
          </a:p>
          <a:p>
            <a:pPr lvl="1"/>
            <a:r>
              <a:rPr lang="en-US" dirty="0">
                <a:latin typeface="Century Schoolbook" panose="02040604050505020304" pitchFamily="18" charset="0"/>
              </a:rPr>
              <a:t>Different kinds of creature can have mental states</a:t>
            </a:r>
          </a:p>
          <a:p>
            <a:pPr lvl="1"/>
            <a:r>
              <a:rPr lang="en-US" dirty="0">
                <a:latin typeface="Century Schoolbook" panose="02040604050505020304" pitchFamily="18" charset="0"/>
              </a:rPr>
              <a:t>It doesn’t even matter whether it is physical or mental substance!</a:t>
            </a:r>
          </a:p>
          <a:p>
            <a:pPr lvl="1"/>
            <a:endParaRPr lang="en-US" dirty="0">
              <a:latin typeface="Century Schoolbook" panose="02040604050505020304" pitchFamily="18" charset="0"/>
            </a:endParaRPr>
          </a:p>
          <a:p>
            <a:r>
              <a:rPr lang="en-US" dirty="0">
                <a:latin typeface="Century Schoolbook" panose="02040604050505020304" pitchFamily="18" charset="0"/>
              </a:rPr>
              <a:t>Mental properties can’t be identical to physical properties, because beings with different physical properties (e.g. different kinds of brain) could nevertheless have the same mental properties</a:t>
            </a:r>
          </a:p>
          <a:p>
            <a:pPr lvl="1"/>
            <a:r>
              <a:rPr lang="en-US" dirty="0">
                <a:latin typeface="Century Schoolbook" panose="02040604050505020304" pitchFamily="18" charset="0"/>
              </a:rPr>
              <a:t>E.g. pain in different species</a:t>
            </a:r>
          </a:p>
          <a:p>
            <a:pPr lvl="1"/>
            <a:r>
              <a:rPr lang="en-US" dirty="0">
                <a:latin typeface="Century Schoolbook" panose="02040604050505020304" pitchFamily="18" charset="0"/>
              </a:rPr>
              <a:t>What brains are made of is not relevant – it is what they can </a:t>
            </a:r>
            <a:r>
              <a:rPr lang="en-US" i="1" dirty="0">
                <a:latin typeface="Century Schoolbook" panose="02040604050505020304" pitchFamily="18" charset="0"/>
              </a:rPr>
              <a:t>do</a:t>
            </a:r>
            <a:r>
              <a:rPr lang="en-US" dirty="0">
                <a:latin typeface="Century Schoolbook" panose="02040604050505020304" pitchFamily="18" charset="0"/>
              </a:rPr>
              <a:t> that matters</a:t>
            </a:r>
          </a:p>
          <a:p>
            <a:pPr lvl="1"/>
            <a:endParaRPr lang="en-US" dirty="0">
              <a:latin typeface="Century Schoolbook" panose="02040604050505020304" pitchFamily="18" charset="0"/>
            </a:endParaRPr>
          </a:p>
          <a:p>
            <a:r>
              <a:rPr lang="en-US" dirty="0">
                <a:latin typeface="Century Schoolbook" panose="02040604050505020304" pitchFamily="18" charset="0"/>
              </a:rPr>
              <a:t>So mental properties are ‘multiply realisable’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12192000" cy="1325563"/>
          </a:xfrm>
        </p:spPr>
        <p:txBody>
          <a:bodyPr/>
          <a:lstStyle/>
          <a:p>
            <a:pPr algn="ctr"/>
            <a:r>
              <a:rPr lang="en-US" u="sng" dirty="0">
                <a:latin typeface="Century Schoolbook" panose="02040604050505020304" pitchFamily="18" charset="0"/>
              </a:rPr>
              <a:t>Functionalism and Qualia</a:t>
            </a:r>
          </a:p>
        </p:txBody>
      </p:sp>
      <p:sp>
        <p:nvSpPr>
          <p:cNvPr id="16387" name="Rectangle 3"/>
          <p:cNvSpPr>
            <a:spLocks noGrp="1" noChangeArrowheads="1"/>
          </p:cNvSpPr>
          <p:nvPr>
            <p:ph idx="1"/>
          </p:nvPr>
        </p:nvSpPr>
        <p:spPr>
          <a:xfrm>
            <a:off x="540250" y="1325562"/>
            <a:ext cx="11357224" cy="5208801"/>
          </a:xfrm>
        </p:spPr>
        <p:txBody>
          <a:bodyPr>
            <a:normAutofit fontScale="85000" lnSpcReduction="20000"/>
          </a:bodyPr>
          <a:lstStyle/>
          <a:p>
            <a:pPr>
              <a:lnSpc>
                <a:spcPct val="90000"/>
              </a:lnSpc>
            </a:pPr>
            <a:r>
              <a:rPr lang="en-US" dirty="0">
                <a:latin typeface="Century Schoolbook" panose="02040604050505020304" pitchFamily="18" charset="0"/>
              </a:rPr>
              <a:t>Qualia = Phenomenal consciousness = ‘what it is like’</a:t>
            </a:r>
          </a:p>
          <a:p>
            <a:pPr marL="0" indent="0">
              <a:buNone/>
            </a:pPr>
            <a:endParaRPr lang="en-US" dirty="0">
              <a:latin typeface="Century Schoolbook" panose="02040604050505020304" pitchFamily="18" charset="0"/>
            </a:endParaRPr>
          </a:p>
          <a:p>
            <a:r>
              <a:rPr lang="en-GB" dirty="0">
                <a:latin typeface="Century Schoolbook" panose="02040604050505020304" pitchFamily="18" charset="0"/>
              </a:rPr>
              <a:t>We can object to functionalism by saying that qualia cannot be completely understood in terms of their causal roles (or inputs and outputs on a machine table), because causal roles are relational properties, not intrinsic properties. </a:t>
            </a:r>
          </a:p>
          <a:p>
            <a:pPr lvl="1"/>
            <a:r>
              <a:rPr lang="en-US" sz="2600" dirty="0">
                <a:latin typeface="Century Schoolbook" panose="02040604050505020304" pitchFamily="18" charset="0"/>
              </a:rPr>
              <a:t>Representational properties: the mental state is ‘about’ the world</a:t>
            </a:r>
          </a:p>
          <a:p>
            <a:pPr lvl="2"/>
            <a:r>
              <a:rPr lang="en-US" dirty="0">
                <a:latin typeface="Century Schoolbook" panose="02040604050505020304" pitchFamily="18" charset="0"/>
              </a:rPr>
              <a:t>Relational, not intrinsic</a:t>
            </a:r>
          </a:p>
          <a:p>
            <a:pPr lvl="1"/>
            <a:r>
              <a:rPr lang="en-US" dirty="0">
                <a:latin typeface="Century Schoolbook" panose="02040604050505020304" pitchFamily="18" charset="0"/>
              </a:rPr>
              <a:t>Qualia are intrinsic, non-representational properties of experience</a:t>
            </a:r>
          </a:p>
          <a:p>
            <a:pPr lvl="2"/>
            <a:r>
              <a:rPr lang="en-US" sz="2200" dirty="0">
                <a:latin typeface="Century Schoolbook" panose="02040604050505020304" pitchFamily="18" charset="0"/>
              </a:rPr>
              <a:t>Intrinsic: not relational</a:t>
            </a:r>
          </a:p>
          <a:p>
            <a:endParaRPr lang="en-GB" dirty="0">
              <a:latin typeface="Century Schoolbook" panose="02040604050505020304" pitchFamily="18" charset="0"/>
            </a:endParaRPr>
          </a:p>
          <a:p>
            <a:r>
              <a:rPr lang="en-GB" dirty="0">
                <a:latin typeface="Century Schoolbook" panose="02040604050505020304" pitchFamily="18" charset="0"/>
              </a:rPr>
              <a:t>It is not what causes them and what they cause in turn that makes pain or the smell of coffee or the visual sensation of red what it is. </a:t>
            </a:r>
          </a:p>
          <a:p>
            <a:endParaRPr lang="en-GB" dirty="0">
              <a:latin typeface="Century Schoolbook" panose="02040604050505020304" pitchFamily="18" charset="0"/>
            </a:endParaRPr>
          </a:p>
          <a:p>
            <a:r>
              <a:rPr lang="en-GB" dirty="0">
                <a:latin typeface="Century Schoolbook" panose="02040604050505020304" pitchFamily="18" charset="0"/>
              </a:rPr>
              <a:t>What it is like to experience these mental states – how pain feels, how red looks, how coffee smells – can’t be analysed in terms of functions. </a:t>
            </a:r>
            <a:endParaRPr lang="en-US" dirty="0">
              <a:latin typeface="Century Schoolbook" panose="02040604050505020304" pitchFamily="18" charset="0"/>
            </a:endParaRPr>
          </a:p>
          <a:p>
            <a:endParaRPr lang="en-US" dirty="0">
              <a:latin typeface="Century Schoolbook" panose="020406040505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3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38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638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638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638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6387">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638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bldLvl="2"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12192000" cy="904321"/>
          </a:xfrm>
        </p:spPr>
        <p:txBody>
          <a:bodyPr/>
          <a:lstStyle/>
          <a:p>
            <a:pPr algn="ctr"/>
            <a:r>
              <a:rPr lang="en-US" u="sng" dirty="0">
                <a:latin typeface="Century Schoolbook" panose="02040604050505020304" pitchFamily="18" charset="0"/>
              </a:rPr>
              <a:t>Functionalism and Qualia</a:t>
            </a:r>
          </a:p>
        </p:txBody>
      </p:sp>
      <p:sp>
        <p:nvSpPr>
          <p:cNvPr id="16387" name="Rectangle 3"/>
          <p:cNvSpPr>
            <a:spLocks noGrp="1" noChangeArrowheads="1"/>
          </p:cNvSpPr>
          <p:nvPr>
            <p:ph idx="1"/>
          </p:nvPr>
        </p:nvSpPr>
        <p:spPr>
          <a:xfrm>
            <a:off x="417388" y="822129"/>
            <a:ext cx="11357224" cy="5517027"/>
          </a:xfrm>
        </p:spPr>
        <p:txBody>
          <a:bodyPr>
            <a:noAutofit/>
          </a:bodyPr>
          <a:lstStyle/>
          <a:p>
            <a:pPr marL="0" indent="0" eaLnBrk="0" hangingPunct="0">
              <a:buNone/>
            </a:pPr>
            <a:r>
              <a:rPr lang="en-GB" sz="2000" dirty="0">
                <a:latin typeface="Century Schoolbook" panose="02040604050505020304" pitchFamily="18" charset="0"/>
              </a:rPr>
              <a:t>P1. Qualia, by definition, are intrinsic, non-Intentional properties of conscious mental states.</a:t>
            </a:r>
          </a:p>
          <a:p>
            <a:pPr marL="0" indent="0" eaLnBrk="0" hangingPunct="0">
              <a:buNone/>
            </a:pPr>
            <a:endParaRPr lang="en-GB" sz="2000" dirty="0">
              <a:latin typeface="Century Schoolbook" panose="02040604050505020304" pitchFamily="18" charset="0"/>
            </a:endParaRPr>
          </a:p>
          <a:p>
            <a:pPr marL="0" indent="0" eaLnBrk="0" hangingPunct="0">
              <a:buNone/>
            </a:pPr>
            <a:r>
              <a:rPr lang="en-GB" sz="2000" dirty="0">
                <a:latin typeface="Century Schoolbook" panose="02040604050505020304" pitchFamily="18" charset="0"/>
              </a:rPr>
              <a:t>P2. Intrinsic, non-Intentional properties cannot, by definition, be completely analysed in terms of their causal roles (or as machine table states).</a:t>
            </a:r>
          </a:p>
          <a:p>
            <a:pPr marL="0" indent="0" eaLnBrk="0" hangingPunct="0">
              <a:buNone/>
            </a:pPr>
            <a:endParaRPr lang="en-GB" sz="2000" dirty="0">
              <a:latin typeface="Century Schoolbook" panose="02040604050505020304" pitchFamily="18" charset="0"/>
            </a:endParaRPr>
          </a:p>
          <a:p>
            <a:pPr marL="0" indent="0" eaLnBrk="0" hangingPunct="0">
              <a:buNone/>
            </a:pPr>
            <a:r>
              <a:rPr lang="en-GB" sz="2000" dirty="0">
                <a:latin typeface="Century Schoolbook" panose="02040604050505020304" pitchFamily="18" charset="0"/>
              </a:rPr>
              <a:t>C1. Therefore, if qualia exist, some mental properties cannot be analysed in terms of their causal roles (or as machine table states).</a:t>
            </a:r>
          </a:p>
          <a:p>
            <a:pPr marL="0" indent="0" eaLnBrk="0" hangingPunct="0">
              <a:buNone/>
            </a:pPr>
            <a:endParaRPr lang="en-GB" sz="2000" dirty="0">
              <a:latin typeface="Century Schoolbook" panose="02040604050505020304" pitchFamily="18" charset="0"/>
            </a:endParaRPr>
          </a:p>
          <a:p>
            <a:pPr marL="0" indent="0" eaLnBrk="0" hangingPunct="0">
              <a:buNone/>
            </a:pPr>
            <a:r>
              <a:rPr lang="en-GB" sz="2000" dirty="0">
                <a:latin typeface="Century Schoolbook" panose="02040604050505020304" pitchFamily="18" charset="0"/>
              </a:rPr>
              <a:t>P3. Functionalism claims that all mental properties are functional properties which can be completely analysed in terms of their causal roles (or as machine table states).</a:t>
            </a:r>
          </a:p>
          <a:p>
            <a:pPr marL="0" indent="0" eaLnBrk="0" hangingPunct="0">
              <a:buNone/>
            </a:pPr>
            <a:endParaRPr lang="en-GB" sz="2000" dirty="0">
              <a:latin typeface="Century Schoolbook" panose="02040604050505020304" pitchFamily="18" charset="0"/>
            </a:endParaRPr>
          </a:p>
          <a:p>
            <a:pPr marL="0" indent="0" eaLnBrk="0" hangingPunct="0">
              <a:buNone/>
            </a:pPr>
            <a:r>
              <a:rPr lang="en-GB" sz="2000" dirty="0">
                <a:latin typeface="Century Schoolbook" panose="02040604050505020304" pitchFamily="18" charset="0"/>
              </a:rPr>
              <a:t>C2. Therefore, if qualia exist, functionalism is false.</a:t>
            </a:r>
          </a:p>
          <a:p>
            <a:pPr eaLnBrk="0" hangingPunct="0"/>
            <a:endParaRPr lang="en-GB" sz="2000" dirty="0">
              <a:latin typeface="Century Schoolbook" panose="02040604050505020304" pitchFamily="18" charset="0"/>
            </a:endParaRPr>
          </a:p>
          <a:p>
            <a:pPr marL="0" indent="0" eaLnBrk="0" hangingPunct="0">
              <a:buNone/>
            </a:pPr>
            <a:r>
              <a:rPr lang="en-GB" sz="2000" dirty="0">
                <a:latin typeface="Century Schoolbook" panose="02040604050505020304" pitchFamily="18" charset="0"/>
              </a:rPr>
              <a:t>P4. Qualia exist.</a:t>
            </a:r>
          </a:p>
          <a:p>
            <a:pPr marL="0" indent="0" eaLnBrk="0" hangingPunct="0">
              <a:buNone/>
            </a:pPr>
            <a:endParaRPr lang="en-GB" sz="2000" dirty="0">
              <a:latin typeface="Century Schoolbook" panose="02040604050505020304" pitchFamily="18" charset="0"/>
            </a:endParaRPr>
          </a:p>
          <a:p>
            <a:pPr marL="0" indent="0" eaLnBrk="0" hangingPunct="0">
              <a:buNone/>
            </a:pPr>
            <a:r>
              <a:rPr lang="en-GB" sz="2000" dirty="0">
                <a:latin typeface="Century Schoolbook" panose="02040604050505020304" pitchFamily="18" charset="0"/>
              </a:rPr>
              <a:t>C3. Therefore, functionalism is false.</a:t>
            </a:r>
          </a:p>
          <a:p>
            <a:endParaRPr lang="en-US" sz="2000" dirty="0">
              <a:latin typeface="Century Schoolbook" panose="02040604050505020304" pitchFamily="18" charset="0"/>
            </a:endParaRPr>
          </a:p>
        </p:txBody>
      </p:sp>
    </p:spTree>
    <p:extLst>
      <p:ext uri="{BB962C8B-B14F-4D97-AF65-F5344CB8AC3E}">
        <p14:creationId xmlns:p14="http://schemas.microsoft.com/office/powerpoint/2010/main" val="2429608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3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38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38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638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6387">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638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bldLvl="2"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12192000" cy="752475"/>
          </a:xfrm>
        </p:spPr>
        <p:txBody>
          <a:bodyPr/>
          <a:lstStyle/>
          <a:p>
            <a:pPr algn="ctr"/>
            <a:r>
              <a:rPr lang="en-US" u="sng">
                <a:latin typeface="Century Schoolbook" panose="02040604050505020304" pitchFamily="18" charset="0"/>
              </a:rPr>
              <a:t>What do we mean by mind?</a:t>
            </a:r>
          </a:p>
        </p:txBody>
      </p:sp>
      <p:sp>
        <p:nvSpPr>
          <p:cNvPr id="3" name="Content Placeholder 2"/>
          <p:cNvSpPr>
            <a:spLocks noGrp="1"/>
          </p:cNvSpPr>
          <p:nvPr>
            <p:ph idx="1"/>
          </p:nvPr>
        </p:nvSpPr>
        <p:spPr>
          <a:xfrm>
            <a:off x="400049" y="996950"/>
            <a:ext cx="11534775" cy="5708650"/>
          </a:xfrm>
        </p:spPr>
        <p:txBody>
          <a:bodyPr>
            <a:normAutofit/>
          </a:bodyPr>
          <a:lstStyle/>
          <a:p>
            <a:endParaRPr lang="en-US">
              <a:latin typeface="Century Schoolbook" panose="02040604050505020304" pitchFamily="18" charset="0"/>
            </a:endParaRPr>
          </a:p>
          <a:p>
            <a:pPr marL="0" indent="0">
              <a:buNone/>
            </a:pPr>
            <a:endParaRPr lang="en-GB">
              <a:latin typeface="Century Schoolbook" panose="02040604050505020304" pitchFamily="18" charset="0"/>
            </a:endParaRPr>
          </a:p>
          <a:p>
            <a:endParaRPr lang="en-US" sz="2400">
              <a:latin typeface="Century Schoolbook" panose="02040604050505020304" pitchFamily="18" charset="0"/>
            </a:endParaRPr>
          </a:p>
        </p:txBody>
      </p:sp>
      <p:sp>
        <p:nvSpPr>
          <p:cNvPr id="5" name="TextBox 4">
            <a:extLst>
              <a:ext uri="{FF2B5EF4-FFF2-40B4-BE49-F238E27FC236}">
                <a16:creationId xmlns:a16="http://schemas.microsoft.com/office/drawing/2014/main" id="{BA425B96-C07A-42FF-A7EC-8449C4353791}"/>
              </a:ext>
            </a:extLst>
          </p:cNvPr>
          <p:cNvSpPr txBox="1"/>
          <p:nvPr/>
        </p:nvSpPr>
        <p:spPr>
          <a:xfrm>
            <a:off x="400048" y="828675"/>
            <a:ext cx="11620502" cy="5937010"/>
          </a:xfrm>
          <a:prstGeom prst="rect">
            <a:avLst/>
          </a:prstGeom>
          <a:noFill/>
        </p:spPr>
        <p:txBody>
          <a:bodyPr wrap="square">
            <a:spAutoFit/>
          </a:bodyPr>
          <a:lstStyle/>
          <a:p>
            <a:pPr>
              <a:lnSpc>
                <a:spcPct val="90000"/>
              </a:lnSpc>
            </a:pPr>
            <a:r>
              <a:rPr lang="en-US" sz="2800" u="sng">
                <a:latin typeface="Century Schoolbook" panose="02040604050505020304" pitchFamily="18" charset="0"/>
              </a:rPr>
              <a:t>Phenomenal Properties</a:t>
            </a:r>
          </a:p>
          <a:p>
            <a:pPr>
              <a:lnSpc>
                <a:spcPct val="90000"/>
              </a:lnSpc>
            </a:pPr>
            <a:endParaRPr lang="en-US" sz="2400" u="sng">
              <a:latin typeface="Century Schoolbook" panose="02040604050505020304" pitchFamily="18" charset="0"/>
            </a:endParaRPr>
          </a:p>
          <a:p>
            <a:pPr marL="285750" indent="-285750">
              <a:lnSpc>
                <a:spcPct val="90000"/>
              </a:lnSpc>
              <a:buFont typeface="Arial" panose="020B0604020202020204" pitchFamily="34" charset="0"/>
              <a:buChar char="•"/>
            </a:pPr>
            <a:r>
              <a:rPr lang="en-US" sz="2400">
                <a:latin typeface="Century Schoolbook" panose="02040604050505020304" pitchFamily="18" charset="0"/>
              </a:rPr>
              <a:t>Phenomenal consciousness</a:t>
            </a:r>
          </a:p>
          <a:p>
            <a:pPr marL="742950" lvl="1" indent="-285750">
              <a:lnSpc>
                <a:spcPct val="90000"/>
              </a:lnSpc>
              <a:buFont typeface="Arial" panose="020B0604020202020204" pitchFamily="34" charset="0"/>
              <a:buChar char="•"/>
            </a:pPr>
            <a:r>
              <a:rPr lang="en-US" sz="2000">
                <a:latin typeface="Century Schoolbook" panose="02040604050505020304" pitchFamily="18" charset="0"/>
              </a:rPr>
              <a:t>The type of consciousness involved in perception, sensation, emotion</a:t>
            </a:r>
          </a:p>
          <a:p>
            <a:pPr marL="742950" lvl="1" indent="-285750">
              <a:lnSpc>
                <a:spcPct val="90000"/>
              </a:lnSpc>
              <a:buFont typeface="Arial" panose="020B0604020202020204" pitchFamily="34" charset="0"/>
              <a:buChar char="•"/>
            </a:pPr>
            <a:endParaRPr lang="en-US" sz="2400">
              <a:latin typeface="Century Schoolbook" panose="02040604050505020304" pitchFamily="18" charset="0"/>
            </a:endParaRPr>
          </a:p>
          <a:p>
            <a:pPr marL="285750" indent="-285750">
              <a:lnSpc>
                <a:spcPct val="90000"/>
              </a:lnSpc>
              <a:buFont typeface="Arial" panose="020B0604020202020204" pitchFamily="34" charset="0"/>
              <a:buChar char="•"/>
            </a:pPr>
            <a:r>
              <a:rPr lang="en-US" sz="2400">
                <a:latin typeface="Century Schoolbook" panose="02040604050505020304" pitchFamily="18" charset="0"/>
              </a:rPr>
              <a:t>‘What it is like’</a:t>
            </a:r>
          </a:p>
          <a:p>
            <a:pPr marL="742950" lvl="1" indent="-285750">
              <a:lnSpc>
                <a:spcPct val="90000"/>
              </a:lnSpc>
              <a:buFont typeface="Arial" panose="020B0604020202020204" pitchFamily="34" charset="0"/>
              <a:buChar char="•"/>
            </a:pPr>
            <a:r>
              <a:rPr lang="en-GB" sz="2000">
                <a:latin typeface="Century Schoolbook" panose="02040604050505020304" pitchFamily="18" charset="0"/>
              </a:rPr>
              <a:t>E.g. to see a ripe tomato, to smell coffee, to feel sad</a:t>
            </a:r>
          </a:p>
          <a:p>
            <a:pPr marL="742950" lvl="1" indent="-285750">
              <a:lnSpc>
                <a:spcPct val="90000"/>
              </a:lnSpc>
              <a:buFont typeface="Arial" panose="020B0604020202020204" pitchFamily="34" charset="0"/>
              <a:buChar char="•"/>
            </a:pPr>
            <a:r>
              <a:rPr lang="en-GB" sz="2000">
                <a:latin typeface="Century Schoolbook" panose="02040604050505020304" pitchFamily="18" charset="0"/>
              </a:rPr>
              <a:t>Not comparative</a:t>
            </a:r>
          </a:p>
          <a:p>
            <a:pPr marL="742950" lvl="1" indent="-285750">
              <a:lnSpc>
                <a:spcPct val="90000"/>
              </a:lnSpc>
              <a:buFont typeface="Arial" panose="020B0604020202020204" pitchFamily="34" charset="0"/>
              <a:buChar char="•"/>
            </a:pPr>
            <a:r>
              <a:rPr lang="en-GB" sz="2000">
                <a:latin typeface="Century Schoolbook" panose="02040604050505020304" pitchFamily="18" charset="0"/>
              </a:rPr>
              <a:t>Subjective qualities of experience</a:t>
            </a:r>
          </a:p>
          <a:p>
            <a:pPr marL="742950" lvl="1" indent="-285750">
              <a:lnSpc>
                <a:spcPct val="90000"/>
              </a:lnSpc>
              <a:buFont typeface="Arial" panose="020B0604020202020204" pitchFamily="34" charset="0"/>
              <a:buChar char="•"/>
            </a:pPr>
            <a:endParaRPr lang="en-US" sz="2400">
              <a:latin typeface="Century Schoolbook" panose="02040604050505020304" pitchFamily="18" charset="0"/>
            </a:endParaRPr>
          </a:p>
          <a:p>
            <a:pPr>
              <a:lnSpc>
                <a:spcPct val="90000"/>
              </a:lnSpc>
            </a:pPr>
            <a:r>
              <a:rPr lang="en-US" sz="2800" u="sng">
                <a:latin typeface="Century Schoolbook" panose="02040604050505020304" pitchFamily="18" charset="0"/>
              </a:rPr>
              <a:t>Qualia</a:t>
            </a:r>
          </a:p>
          <a:p>
            <a:pPr>
              <a:lnSpc>
                <a:spcPct val="90000"/>
              </a:lnSpc>
            </a:pPr>
            <a:endParaRPr lang="en-US" sz="2800" u="sng">
              <a:latin typeface="Century Schoolbook" panose="02040604050505020304" pitchFamily="18" charset="0"/>
            </a:endParaRPr>
          </a:p>
          <a:p>
            <a:pPr>
              <a:lnSpc>
                <a:spcPct val="90000"/>
              </a:lnSpc>
            </a:pPr>
            <a:r>
              <a:rPr lang="en-US" sz="2400">
                <a:latin typeface="Century Schoolbook" panose="02040604050505020304" pitchFamily="18" charset="0"/>
              </a:rPr>
              <a:t>Qualia are intrinsic, non-Intentional properties of experience</a:t>
            </a:r>
          </a:p>
          <a:p>
            <a:pPr marL="285750" indent="-285750">
              <a:lnSpc>
                <a:spcPct val="90000"/>
              </a:lnSpc>
              <a:buFont typeface="Arial" panose="020B0604020202020204" pitchFamily="34" charset="0"/>
              <a:buChar char="•"/>
            </a:pPr>
            <a:endParaRPr lang="en-US" sz="1600">
              <a:latin typeface="Century Schoolbook" panose="02040604050505020304" pitchFamily="18" charset="0"/>
            </a:endParaRPr>
          </a:p>
          <a:p>
            <a:pPr marL="285750" indent="-285750">
              <a:lnSpc>
                <a:spcPct val="90000"/>
              </a:lnSpc>
              <a:buFont typeface="Arial" panose="020B0604020202020204" pitchFamily="34" charset="0"/>
              <a:buChar char="•"/>
            </a:pPr>
            <a:r>
              <a:rPr lang="en-US" sz="2400">
                <a:latin typeface="Century Schoolbook" panose="02040604050505020304" pitchFamily="18" charset="0"/>
              </a:rPr>
              <a:t>Intrinsic: not relational</a:t>
            </a:r>
          </a:p>
          <a:p>
            <a:pPr lvl="2">
              <a:lnSpc>
                <a:spcPct val="90000"/>
              </a:lnSpc>
            </a:pPr>
            <a:r>
              <a:rPr lang="en-US">
                <a:latin typeface="Century Schoolbook" panose="02040604050505020304" pitchFamily="18" charset="0"/>
              </a:rPr>
              <a:t>Would the smell of coffee be the same smell if it wasn’t caused by coffee?</a:t>
            </a:r>
          </a:p>
          <a:p>
            <a:pPr lvl="2">
              <a:lnSpc>
                <a:spcPct val="90000"/>
              </a:lnSpc>
            </a:pPr>
            <a:endParaRPr lang="en-US">
              <a:latin typeface="Century Schoolbook" panose="02040604050505020304" pitchFamily="18" charset="0"/>
            </a:endParaRPr>
          </a:p>
          <a:p>
            <a:pPr marL="285750" indent="-285750">
              <a:lnSpc>
                <a:spcPct val="90000"/>
              </a:lnSpc>
              <a:buFont typeface="Arial" panose="020B0604020202020204" pitchFamily="34" charset="0"/>
              <a:buChar char="•"/>
            </a:pPr>
            <a:r>
              <a:rPr lang="en-US" sz="2000">
                <a:latin typeface="Century Schoolbook" panose="02040604050505020304" pitchFamily="18" charset="0"/>
              </a:rPr>
              <a:t>Intentional properties: what makes the mental state ‘about’ its object</a:t>
            </a:r>
          </a:p>
          <a:p>
            <a:pPr lvl="2">
              <a:lnSpc>
                <a:spcPct val="90000"/>
              </a:lnSpc>
            </a:pPr>
            <a:r>
              <a:rPr lang="en-US">
                <a:latin typeface="Century Schoolbook" panose="02040604050505020304" pitchFamily="18" charset="0"/>
              </a:rPr>
              <a:t>Relational, not intrinsic</a:t>
            </a:r>
            <a:endParaRPr lang="en-US" sz="2400">
              <a:latin typeface="Century Schoolbook" panose="02040604050505020304" pitchFamily="18" charset="0"/>
            </a:endParaRPr>
          </a:p>
        </p:txBody>
      </p:sp>
    </p:spTree>
    <p:extLst>
      <p:ext uri="{BB962C8B-B14F-4D97-AF65-F5344CB8AC3E}">
        <p14:creationId xmlns:p14="http://schemas.microsoft.com/office/powerpoint/2010/main" val="168785085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267344" cy="929419"/>
          </a:xfrm>
        </p:spPr>
        <p:txBody>
          <a:bodyPr>
            <a:normAutofit fontScale="90000"/>
          </a:bodyPr>
          <a:lstStyle/>
          <a:p>
            <a:pPr algn="ctr"/>
            <a:r>
              <a:rPr lang="en-US" u="sng" dirty="0">
                <a:latin typeface="Century Schoolbook" panose="02040604050505020304" pitchFamily="18" charset="0"/>
              </a:rPr>
              <a:t>Objection to Functionalism: Block’s ‘Chinese mind’</a:t>
            </a:r>
          </a:p>
        </p:txBody>
      </p:sp>
      <p:sp>
        <p:nvSpPr>
          <p:cNvPr id="3" name="Content Placeholder 2"/>
          <p:cNvSpPr>
            <a:spLocks noGrp="1"/>
          </p:cNvSpPr>
          <p:nvPr>
            <p:ph idx="1"/>
          </p:nvPr>
        </p:nvSpPr>
        <p:spPr>
          <a:xfrm>
            <a:off x="262846" y="842482"/>
            <a:ext cx="11644901" cy="6015518"/>
          </a:xfrm>
        </p:spPr>
        <p:txBody>
          <a:bodyPr>
            <a:normAutofit fontScale="55000" lnSpcReduction="20000"/>
          </a:bodyPr>
          <a:lstStyle/>
          <a:p>
            <a:pPr marL="0" indent="0">
              <a:buNone/>
            </a:pPr>
            <a:r>
              <a:rPr lang="en-GB" i="1" dirty="0">
                <a:latin typeface="Century Schoolbook" panose="02040604050505020304" pitchFamily="18" charset="0"/>
              </a:rPr>
              <a:t>Percy Fetch was paid to participate in an experiment at the Beijing University where a team of cognitive scientists were able to create, through a series of advanced simulation techniques, a complete functional description of his mental states. That is to say, for every conceivable stimulus that could be inputted into Percy's mind, the scientists knew exactly what would be outputted. The scientists, led by Professor Ergon, were confident that they knew everything there was to know about the mind of Percy Fetch.</a:t>
            </a:r>
            <a:endParaRPr lang="en-GB" dirty="0">
              <a:latin typeface="Century Schoolbook" panose="02040604050505020304" pitchFamily="18" charset="0"/>
            </a:endParaRPr>
          </a:p>
          <a:p>
            <a:pPr marL="0" indent="0">
              <a:buNone/>
            </a:pPr>
            <a:r>
              <a:rPr lang="en-GB" i="1" dirty="0">
                <a:latin typeface="Century Schoolbook" panose="02040604050505020304" pitchFamily="18" charset="0"/>
              </a:rPr>
              <a:t> </a:t>
            </a:r>
            <a:endParaRPr lang="en-GB" dirty="0">
              <a:latin typeface="Century Schoolbook" panose="02040604050505020304" pitchFamily="18" charset="0"/>
            </a:endParaRPr>
          </a:p>
          <a:p>
            <a:pPr marL="0" indent="0">
              <a:buNone/>
            </a:pPr>
            <a:r>
              <a:rPr lang="en-GB" i="1" dirty="0">
                <a:latin typeface="Century Schoolbook" panose="02040604050505020304" pitchFamily="18" charset="0"/>
              </a:rPr>
              <a:t>Professor Ergon believed he could use his findings to create a fully functioning Percy Fetch-duplicate. The professor had observed that there were approximately one billion people in China and a similar number of neurons in the brain. 'If each person were given a two-way radio', thought the professor excitedly, 'they could easily fulfil the role of a neuron! Using their radios </a:t>
            </a:r>
            <a:r>
              <a:rPr lang="en-GB" i="1" dirty="0" err="1">
                <a:latin typeface="Century Schoolbook" panose="02040604050505020304" pitchFamily="18" charset="0"/>
              </a:rPr>
              <a:t>en</a:t>
            </a:r>
            <a:r>
              <a:rPr lang="en-GB" i="1" dirty="0">
                <a:latin typeface="Century Schoolbook" panose="02040604050505020304" pitchFamily="18" charset="0"/>
              </a:rPr>
              <a:t>-masse, these ‘anthropo-neurons’ ‘human-neurons’ could replicate the series of inputs and outputs we have complied studying Fetch's brain!'</a:t>
            </a:r>
            <a:endParaRPr lang="en-GB" dirty="0">
              <a:latin typeface="Century Schoolbook" panose="02040604050505020304" pitchFamily="18" charset="0"/>
            </a:endParaRPr>
          </a:p>
          <a:p>
            <a:pPr marL="0" indent="0">
              <a:buNone/>
            </a:pPr>
            <a:r>
              <a:rPr lang="en-GB" i="1" dirty="0">
                <a:latin typeface="Century Schoolbook" panose="02040604050505020304" pitchFamily="18" charset="0"/>
              </a:rPr>
              <a:t> </a:t>
            </a:r>
            <a:endParaRPr lang="en-GB" dirty="0">
              <a:latin typeface="Century Schoolbook" panose="02040604050505020304" pitchFamily="18" charset="0"/>
            </a:endParaRPr>
          </a:p>
          <a:p>
            <a:pPr marL="0" indent="0">
              <a:buNone/>
            </a:pPr>
            <a:r>
              <a:rPr lang="en-GB" i="1" dirty="0">
                <a:latin typeface="Century Schoolbook" panose="02040604050505020304" pitchFamily="18" charset="0"/>
              </a:rPr>
              <a:t>Eventually, the professor devised the following outlandish plan:</a:t>
            </a:r>
            <a:endParaRPr lang="en-GB" dirty="0">
              <a:latin typeface="Century Schoolbook" panose="02040604050505020304" pitchFamily="18" charset="0"/>
            </a:endParaRPr>
          </a:p>
          <a:p>
            <a:pPr marL="0" indent="0">
              <a:buNone/>
            </a:pPr>
            <a:r>
              <a:rPr lang="en-GB" i="1" dirty="0">
                <a:latin typeface="Century Schoolbook" panose="02040604050505020304" pitchFamily="18" charset="0"/>
              </a:rPr>
              <a:t>1)	Give each of China's one billion residents a two-way radio</a:t>
            </a:r>
            <a:endParaRPr lang="en-GB" dirty="0">
              <a:latin typeface="Century Schoolbook" panose="02040604050505020304" pitchFamily="18" charset="0"/>
            </a:endParaRPr>
          </a:p>
          <a:p>
            <a:pPr marL="0" indent="0">
              <a:buNone/>
            </a:pPr>
            <a:r>
              <a:rPr lang="en-GB" i="1" dirty="0">
                <a:latin typeface="Century Schoolbook" panose="02040604050505020304" pitchFamily="18" charset="0"/>
              </a:rPr>
              <a:t>2)	Acquire a fresh corpse that looks a bit like Percy Fetch from the University medical department</a:t>
            </a:r>
            <a:endParaRPr lang="en-GB" dirty="0">
              <a:latin typeface="Century Schoolbook" panose="02040604050505020304" pitchFamily="18" charset="0"/>
            </a:endParaRPr>
          </a:p>
          <a:p>
            <a:pPr marL="0" indent="0">
              <a:buNone/>
            </a:pPr>
            <a:r>
              <a:rPr lang="en-GB" i="1" dirty="0">
                <a:latin typeface="Century Schoolbook" panose="02040604050505020304" pitchFamily="18" charset="0"/>
              </a:rPr>
              <a:t>3)	Remove the brain and replace it with a series of transmitters that can connect to the inputs and outputs of the body</a:t>
            </a:r>
            <a:endParaRPr lang="en-GB" dirty="0">
              <a:latin typeface="Century Schoolbook" panose="02040604050505020304" pitchFamily="18" charset="0"/>
            </a:endParaRPr>
          </a:p>
          <a:p>
            <a:pPr marL="0" indent="0">
              <a:buNone/>
            </a:pPr>
            <a:r>
              <a:rPr lang="en-GB" i="1" dirty="0">
                <a:latin typeface="Century Schoolbook" panose="02040604050505020304" pitchFamily="18" charset="0"/>
              </a:rPr>
              <a:t>4)	See if the population of China are able to create a functional duplicate of Percy Fetch!</a:t>
            </a:r>
            <a:endParaRPr lang="en-GB" dirty="0">
              <a:latin typeface="Century Schoolbook" panose="02040604050505020304" pitchFamily="18" charset="0"/>
            </a:endParaRPr>
          </a:p>
          <a:p>
            <a:pPr marL="0" indent="0">
              <a:buNone/>
            </a:pPr>
            <a:r>
              <a:rPr lang="en-GB" i="1" dirty="0">
                <a:latin typeface="Century Schoolbook" panose="02040604050505020304" pitchFamily="18" charset="0"/>
              </a:rPr>
              <a:t> </a:t>
            </a:r>
            <a:endParaRPr lang="en-GB" dirty="0">
              <a:latin typeface="Century Schoolbook" panose="02040604050505020304" pitchFamily="18" charset="0"/>
            </a:endParaRPr>
          </a:p>
          <a:p>
            <a:pPr marL="0" indent="0">
              <a:buNone/>
            </a:pPr>
            <a:r>
              <a:rPr lang="en-GB" i="1" dirty="0">
                <a:latin typeface="Century Schoolbook" panose="02040604050505020304" pitchFamily="18" charset="0"/>
              </a:rPr>
              <a:t>Before Professor Ergon took his non-voluntary sabbatical in the Central Beijing Clinic for the Prodigiously Insane, it was wondered whether such a project, were it to come to fruition, would truly have been able to create a functional duplicate of an ordinary human being. Certainly, there was no LOGICAL reason that such a project should not succeed if properly conducted. The knowledge of Percy's functional states was complete down to the last neuron, and it is conceivable that the function of each individual neuron could be mapped onto a person with a two-way radio conceiver.</a:t>
            </a:r>
            <a:endParaRPr lang="en-GB" dirty="0">
              <a:latin typeface="Century Schoolbook" panose="02040604050505020304" pitchFamily="18" charset="0"/>
            </a:endParaRPr>
          </a:p>
          <a:p>
            <a:pPr marL="0" indent="0">
              <a:buNone/>
            </a:pPr>
            <a:r>
              <a:rPr lang="en-GB" i="1" dirty="0">
                <a:latin typeface="Century Schoolbook" panose="02040604050505020304" pitchFamily="18" charset="0"/>
              </a:rPr>
              <a:t> </a:t>
            </a:r>
            <a:endParaRPr lang="en-GB" dirty="0">
              <a:latin typeface="Century Schoolbook" panose="02040604050505020304" pitchFamily="18" charset="0"/>
            </a:endParaRPr>
          </a:p>
          <a:p>
            <a:pPr marL="0" indent="0">
              <a:buNone/>
            </a:pPr>
            <a:r>
              <a:rPr lang="en-GB" i="1" dirty="0">
                <a:latin typeface="Century Schoolbook" panose="02040604050505020304" pitchFamily="18" charset="0"/>
              </a:rPr>
              <a:t>However, would this 'Chinese mind' be conscious in the way Percy was? What was the 'thing' which was supposed to be conscious? It would never after-all, experience anything, merely process it as a series of inputs and outputs. Could there be a Percy without Percy experiencing?</a:t>
            </a:r>
            <a:endParaRPr lang="en-GB" dirty="0">
              <a:latin typeface="Century Schoolbook" panose="02040604050505020304" pitchFamily="18" charset="0"/>
            </a:endParaRPr>
          </a:p>
          <a:p>
            <a:pPr marL="0" indent="0">
              <a:buNone/>
            </a:pPr>
            <a:endParaRPr lang="en-US" dirty="0">
              <a:latin typeface="Century Schoolbook" panose="020406040505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267344" cy="929419"/>
          </a:xfrm>
        </p:spPr>
        <p:txBody>
          <a:bodyPr>
            <a:normAutofit fontScale="90000"/>
          </a:bodyPr>
          <a:lstStyle/>
          <a:p>
            <a:pPr algn="ctr"/>
            <a:r>
              <a:rPr lang="en-US" u="sng" dirty="0">
                <a:latin typeface="Century Schoolbook" panose="02040604050505020304" pitchFamily="18" charset="0"/>
              </a:rPr>
              <a:t>Objection to Functionalism: Block’s ‘Chinese mind’</a:t>
            </a:r>
          </a:p>
        </p:txBody>
      </p:sp>
      <p:sp>
        <p:nvSpPr>
          <p:cNvPr id="3" name="Content Placeholder 2"/>
          <p:cNvSpPr>
            <a:spLocks noGrp="1"/>
          </p:cNvSpPr>
          <p:nvPr>
            <p:ph idx="1"/>
          </p:nvPr>
        </p:nvSpPr>
        <p:spPr>
          <a:xfrm>
            <a:off x="262846" y="1055063"/>
            <a:ext cx="11644901" cy="4351338"/>
          </a:xfrm>
        </p:spPr>
        <p:txBody>
          <a:bodyPr>
            <a:normAutofit lnSpcReduction="10000"/>
          </a:bodyPr>
          <a:lstStyle/>
          <a:p>
            <a:r>
              <a:rPr lang="en-US" dirty="0">
                <a:latin typeface="Century Schoolbook" panose="02040604050505020304" pitchFamily="18" charset="0"/>
              </a:rPr>
              <a:t>The population of China replicates the functioning of your mind/brain (as described by a machine table) using radios</a:t>
            </a:r>
          </a:p>
          <a:p>
            <a:pPr lvl="1"/>
            <a:r>
              <a:rPr lang="en-US" dirty="0">
                <a:latin typeface="Century Schoolbook" panose="02040604050505020304" pitchFamily="18" charset="0"/>
              </a:rPr>
              <a:t>Some of these hook up to the nerves of a body</a:t>
            </a:r>
          </a:p>
          <a:p>
            <a:pPr lvl="1"/>
            <a:endParaRPr lang="en-US" dirty="0">
              <a:latin typeface="Century Schoolbook" panose="02040604050505020304" pitchFamily="18" charset="0"/>
            </a:endParaRPr>
          </a:p>
          <a:p>
            <a:r>
              <a:rPr lang="en-US" dirty="0">
                <a:latin typeface="Century Schoolbook" panose="02040604050505020304" pitchFamily="18" charset="0"/>
              </a:rPr>
              <a:t>Is there a ‘Chinese mind’?</a:t>
            </a:r>
          </a:p>
          <a:p>
            <a:pPr lvl="1"/>
            <a:r>
              <a:rPr lang="en-US" dirty="0">
                <a:latin typeface="Century Schoolbook" panose="02040604050505020304" pitchFamily="18" charset="0"/>
              </a:rPr>
              <a:t>If they replicate my brain when I am in pain, then who is in pain?</a:t>
            </a:r>
          </a:p>
          <a:p>
            <a:pPr lvl="1"/>
            <a:endParaRPr lang="en-US" dirty="0">
              <a:latin typeface="Century Schoolbook" panose="02040604050505020304" pitchFamily="18" charset="0"/>
            </a:endParaRPr>
          </a:p>
          <a:p>
            <a:r>
              <a:rPr lang="en-US" dirty="0">
                <a:latin typeface="Century Schoolbook" panose="02040604050505020304" pitchFamily="18" charset="0"/>
              </a:rPr>
              <a:t>Reply: not functionally identical, e.g. susceptible to different disruptions</a:t>
            </a:r>
          </a:p>
          <a:p>
            <a:pPr lvl="1"/>
            <a:r>
              <a:rPr lang="en-US" dirty="0">
                <a:latin typeface="Century Schoolbook" panose="02040604050505020304" pitchFamily="18" charset="0"/>
              </a:rPr>
              <a:t>Obj: </a:t>
            </a:r>
            <a:r>
              <a:rPr lang="en-US" i="1" dirty="0">
                <a:latin typeface="Century Schoolbook" panose="02040604050505020304" pitchFamily="18" charset="0"/>
              </a:rPr>
              <a:t>susceptible</a:t>
            </a:r>
            <a:r>
              <a:rPr lang="en-US" dirty="0">
                <a:latin typeface="Century Schoolbook" panose="02040604050505020304" pitchFamily="18" charset="0"/>
              </a:rPr>
              <a:t> - but this is irrelevant, e.g. if not disruption, then functional replication</a:t>
            </a:r>
          </a:p>
        </p:txBody>
      </p:sp>
    </p:spTree>
    <p:extLst>
      <p:ext uri="{BB962C8B-B14F-4D97-AF65-F5344CB8AC3E}">
        <p14:creationId xmlns:p14="http://schemas.microsoft.com/office/powerpoint/2010/main" val="923460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267344" cy="929419"/>
          </a:xfrm>
        </p:spPr>
        <p:txBody>
          <a:bodyPr>
            <a:normAutofit fontScale="90000"/>
          </a:bodyPr>
          <a:lstStyle/>
          <a:p>
            <a:pPr algn="ctr"/>
            <a:r>
              <a:rPr lang="en-US" u="sng" dirty="0">
                <a:latin typeface="Century Schoolbook" panose="02040604050505020304" pitchFamily="18" charset="0"/>
              </a:rPr>
              <a:t>Objection to Functionalism: Block’s ‘Chinese mind’</a:t>
            </a:r>
          </a:p>
        </p:txBody>
      </p:sp>
      <p:sp>
        <p:nvSpPr>
          <p:cNvPr id="3" name="Content Placeholder 2"/>
          <p:cNvSpPr>
            <a:spLocks noGrp="1"/>
          </p:cNvSpPr>
          <p:nvPr>
            <p:ph idx="1"/>
          </p:nvPr>
        </p:nvSpPr>
        <p:spPr>
          <a:xfrm>
            <a:off x="262846" y="929418"/>
            <a:ext cx="11644901" cy="5738509"/>
          </a:xfrm>
        </p:spPr>
        <p:txBody>
          <a:bodyPr>
            <a:normAutofit/>
          </a:bodyPr>
          <a:lstStyle/>
          <a:p>
            <a:pPr marL="0" indent="0">
              <a:buNone/>
            </a:pPr>
            <a:r>
              <a:rPr lang="en-US" u="sng" dirty="0">
                <a:latin typeface="Century Schoolbook" panose="02040604050505020304" pitchFamily="18" charset="0"/>
              </a:rPr>
              <a:t>Physicalist response</a:t>
            </a:r>
          </a:p>
          <a:p>
            <a:pPr marL="0" indent="0">
              <a:buNone/>
            </a:pPr>
            <a:endParaRPr lang="en-US" u="sng" dirty="0">
              <a:latin typeface="Century Schoolbook" panose="02040604050505020304" pitchFamily="18" charset="0"/>
            </a:endParaRPr>
          </a:p>
          <a:p>
            <a:r>
              <a:rPr lang="en-US" dirty="0">
                <a:latin typeface="Century Schoolbook" panose="02040604050505020304" pitchFamily="18" charset="0"/>
              </a:rPr>
              <a:t>Functionalism can’t account for phenomenal properties on its own</a:t>
            </a:r>
          </a:p>
          <a:p>
            <a:pPr lvl="1"/>
            <a:r>
              <a:rPr lang="en-US" dirty="0">
                <a:latin typeface="Century Schoolbook" panose="02040604050505020304" pitchFamily="18" charset="0"/>
              </a:rPr>
              <a:t>As Churchland argues, these are the result of functional properties + the physical properties of the system</a:t>
            </a:r>
          </a:p>
          <a:p>
            <a:pPr lvl="1"/>
            <a:r>
              <a:rPr lang="en-US" dirty="0">
                <a:latin typeface="Century Schoolbook" panose="02040604050505020304" pitchFamily="18" charset="0"/>
              </a:rPr>
              <a:t>E.g. </a:t>
            </a:r>
            <a:r>
              <a:rPr lang="en-US" dirty="0" err="1">
                <a:latin typeface="Century Schoolbook" panose="02040604050505020304" pitchFamily="18" charset="0"/>
              </a:rPr>
              <a:t>colour</a:t>
            </a:r>
            <a:r>
              <a:rPr lang="en-US" dirty="0">
                <a:latin typeface="Century Schoolbook" panose="02040604050505020304" pitchFamily="18" charset="0"/>
              </a:rPr>
              <a:t> experience, pain depends on our physiology</a:t>
            </a:r>
          </a:p>
          <a:p>
            <a:pPr lvl="1"/>
            <a:endParaRPr lang="en-US" dirty="0">
              <a:latin typeface="Century Schoolbook" panose="02040604050505020304" pitchFamily="18" charset="0"/>
            </a:endParaRPr>
          </a:p>
          <a:p>
            <a:r>
              <a:rPr lang="en-US" dirty="0">
                <a:latin typeface="Century Schoolbook" panose="02040604050505020304" pitchFamily="18" charset="0"/>
              </a:rPr>
              <a:t>So a physical, functional duplicate will have the same mental states</a:t>
            </a:r>
          </a:p>
        </p:txBody>
      </p:sp>
    </p:spTree>
    <p:extLst>
      <p:ext uri="{BB962C8B-B14F-4D97-AF65-F5344CB8AC3E}">
        <p14:creationId xmlns:p14="http://schemas.microsoft.com/office/powerpoint/2010/main" val="1472925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81099"/>
          </a:xfrm>
        </p:spPr>
        <p:txBody>
          <a:bodyPr/>
          <a:lstStyle/>
          <a:p>
            <a:pPr algn="ctr"/>
            <a:r>
              <a:rPr lang="en-US" u="sng" dirty="0">
                <a:latin typeface="Century Schoolbook" panose="02040604050505020304" pitchFamily="18" charset="0"/>
              </a:rPr>
              <a:t>Functionalism: Inverted qualia</a:t>
            </a:r>
          </a:p>
        </p:txBody>
      </p:sp>
      <p:sp>
        <p:nvSpPr>
          <p:cNvPr id="3" name="Content Placeholder 2"/>
          <p:cNvSpPr>
            <a:spLocks noGrp="1"/>
          </p:cNvSpPr>
          <p:nvPr>
            <p:ph idx="1"/>
          </p:nvPr>
        </p:nvSpPr>
        <p:spPr>
          <a:xfrm>
            <a:off x="273120" y="1181099"/>
            <a:ext cx="11634627" cy="5137508"/>
          </a:xfrm>
        </p:spPr>
        <p:txBody>
          <a:bodyPr>
            <a:normAutofit fontScale="92500" lnSpcReduction="20000"/>
          </a:bodyPr>
          <a:lstStyle/>
          <a:p>
            <a:r>
              <a:rPr lang="en-GB" dirty="0">
                <a:latin typeface="Century Schoolbook" panose="02040604050505020304" pitchFamily="18" charset="0"/>
              </a:rPr>
              <a:t>Phenomenal properties cannot be understood just in terms of their functions if it is possible for two people to have states with identical functions but different phenomenal properties. </a:t>
            </a:r>
          </a:p>
          <a:p>
            <a:pPr lvl="1"/>
            <a:r>
              <a:rPr lang="en-GB" dirty="0">
                <a:latin typeface="Century Schoolbook" panose="02040604050505020304" pitchFamily="18" charset="0"/>
              </a:rPr>
              <a:t>The most popular version of this objection is known as the case of ‘inverted qualia’.</a:t>
            </a:r>
          </a:p>
          <a:p>
            <a:endParaRPr lang="en-US" dirty="0">
              <a:latin typeface="Century Schoolbook" panose="02040604050505020304" pitchFamily="18" charset="0"/>
            </a:endParaRPr>
          </a:p>
          <a:p>
            <a:r>
              <a:rPr lang="en-US" dirty="0">
                <a:latin typeface="Century Schoolbook" panose="02040604050505020304" pitchFamily="18" charset="0"/>
              </a:rPr>
              <a:t>Inverted qualia: Is it possible that how grass looks to me is how ripe tomatoes look to you?</a:t>
            </a:r>
          </a:p>
          <a:p>
            <a:endParaRPr lang="en-US" dirty="0">
              <a:latin typeface="Century Schoolbook" panose="02040604050505020304" pitchFamily="18" charset="0"/>
            </a:endParaRPr>
          </a:p>
          <a:p>
            <a:r>
              <a:rPr lang="en-US" dirty="0">
                <a:latin typeface="Century Schoolbook" panose="02040604050505020304" pitchFamily="18" charset="0"/>
              </a:rPr>
              <a:t>If so, our experience would be </a:t>
            </a:r>
            <a:r>
              <a:rPr lang="en-US" u="sng" dirty="0">
                <a:latin typeface="Century Schoolbook" panose="02040604050505020304" pitchFamily="18" charset="0"/>
              </a:rPr>
              <a:t>functionally</a:t>
            </a:r>
            <a:r>
              <a:rPr lang="en-US" dirty="0">
                <a:latin typeface="Century Schoolbook" panose="02040604050505020304" pitchFamily="18" charset="0"/>
              </a:rPr>
              <a:t> the same (we both call grass ‘green’ and tomatoes ‘red’)</a:t>
            </a:r>
          </a:p>
          <a:p>
            <a:pPr lvl="1"/>
            <a:endParaRPr lang="en-US" dirty="0">
              <a:latin typeface="Century Schoolbook" panose="02040604050505020304" pitchFamily="18" charset="0"/>
            </a:endParaRPr>
          </a:p>
          <a:p>
            <a:r>
              <a:rPr lang="en-US" dirty="0">
                <a:latin typeface="Century Schoolbook" panose="02040604050505020304" pitchFamily="18" charset="0"/>
              </a:rPr>
              <a:t>However, our conscious experience (qualia) is different</a:t>
            </a:r>
          </a:p>
          <a:p>
            <a:endParaRPr lang="en-US" dirty="0">
              <a:latin typeface="Century Schoolbook" panose="02040604050505020304" pitchFamily="18" charset="0"/>
            </a:endParaRPr>
          </a:p>
          <a:p>
            <a:r>
              <a:rPr lang="en-US" dirty="0">
                <a:latin typeface="Century Schoolbook" panose="02040604050505020304" pitchFamily="18" charset="0"/>
              </a:rPr>
              <a:t>Therefore functionalism would be false</a:t>
            </a:r>
          </a:p>
          <a:p>
            <a:pPr lvl="1"/>
            <a:endParaRPr lang="en-US" dirty="0">
              <a:latin typeface="Century Schoolbook" panose="020406040505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81099"/>
          </a:xfrm>
        </p:spPr>
        <p:txBody>
          <a:bodyPr/>
          <a:lstStyle/>
          <a:p>
            <a:pPr algn="ctr"/>
            <a:r>
              <a:rPr lang="en-US" u="sng" dirty="0">
                <a:latin typeface="Century Schoolbook" panose="02040604050505020304" pitchFamily="18" charset="0"/>
              </a:rPr>
              <a:t>Functionalism: Inverted qualia</a:t>
            </a:r>
          </a:p>
        </p:txBody>
      </p:sp>
      <p:sp>
        <p:nvSpPr>
          <p:cNvPr id="3" name="Content Placeholder 2"/>
          <p:cNvSpPr>
            <a:spLocks noGrp="1"/>
          </p:cNvSpPr>
          <p:nvPr>
            <p:ph idx="1"/>
          </p:nvPr>
        </p:nvSpPr>
        <p:spPr>
          <a:xfrm>
            <a:off x="273120" y="1181099"/>
            <a:ext cx="11634627" cy="5538200"/>
          </a:xfrm>
        </p:spPr>
        <p:txBody>
          <a:bodyPr>
            <a:normAutofit fontScale="77500" lnSpcReduction="20000"/>
          </a:bodyPr>
          <a:lstStyle/>
          <a:p>
            <a:pPr marL="0" indent="0">
              <a:buNone/>
            </a:pPr>
            <a:r>
              <a:rPr lang="en-US" u="sng" dirty="0">
                <a:latin typeface="Century Schoolbook" panose="02040604050505020304" pitchFamily="18" charset="0"/>
              </a:rPr>
              <a:t>Churchland’s reply 1:</a:t>
            </a:r>
            <a:r>
              <a:rPr lang="en-US" dirty="0">
                <a:latin typeface="Century Schoolbook" panose="02040604050505020304" pitchFamily="18" charset="0"/>
              </a:rPr>
              <a:t> (Churchland is defending </a:t>
            </a:r>
            <a:r>
              <a:rPr lang="en-US" dirty="0" err="1">
                <a:latin typeface="Century Schoolbook" panose="02040604050505020304" pitchFamily="18" charset="0"/>
              </a:rPr>
              <a:t>eliminativism</a:t>
            </a:r>
            <a:r>
              <a:rPr lang="en-US" dirty="0">
                <a:latin typeface="Century Schoolbook" panose="02040604050505020304" pitchFamily="18" charset="0"/>
              </a:rPr>
              <a:t>, not functionalism, but because she argues that phenomenal properties are not intrinsic, her argument works for both)</a:t>
            </a:r>
          </a:p>
          <a:p>
            <a:pPr marL="0" indent="0">
              <a:buNone/>
            </a:pPr>
            <a:endParaRPr lang="en-US" u="sng" dirty="0">
              <a:latin typeface="Century Schoolbook" panose="02040604050505020304" pitchFamily="18" charset="0"/>
            </a:endParaRPr>
          </a:p>
          <a:p>
            <a:r>
              <a:rPr lang="en-US" dirty="0">
                <a:latin typeface="Century Schoolbook" panose="02040604050505020304" pitchFamily="18" charset="0"/>
              </a:rPr>
              <a:t>There are fine-grained functional differences, so this isn’t a counter-example</a:t>
            </a:r>
          </a:p>
          <a:p>
            <a:endParaRPr lang="en-US" dirty="0">
              <a:latin typeface="Century Schoolbook" panose="02040604050505020304" pitchFamily="18" charset="0"/>
            </a:endParaRPr>
          </a:p>
          <a:p>
            <a:r>
              <a:rPr lang="en-US" dirty="0">
                <a:latin typeface="Century Schoolbook" panose="02040604050505020304" pitchFamily="18" charset="0"/>
              </a:rPr>
              <a:t>She argues that ‘Inverted qualia’ isn’t proposed as an empirical hypothesis because empirical hypotheses are tested against evidence</a:t>
            </a:r>
          </a:p>
          <a:p>
            <a:pPr lvl="1"/>
            <a:r>
              <a:rPr lang="en-US" dirty="0">
                <a:latin typeface="Century Schoolbook" panose="02040604050505020304" pitchFamily="18" charset="0"/>
              </a:rPr>
              <a:t>We have no evidence from neuroscience that identical brain function produces distinct conscious experiences</a:t>
            </a:r>
          </a:p>
          <a:p>
            <a:pPr lvl="1"/>
            <a:r>
              <a:rPr lang="en-US" dirty="0">
                <a:latin typeface="Century Schoolbook" panose="02040604050505020304" pitchFamily="18" charset="0"/>
              </a:rPr>
              <a:t>As an empirical hypothesis it is poor since it proposes that there</a:t>
            </a:r>
            <a:r>
              <a:rPr lang="en-GB" dirty="0">
                <a:latin typeface="Century Schoolbook" panose="02040604050505020304" pitchFamily="18" charset="0"/>
              </a:rPr>
              <a:t> could be empirical differences (in our conscious experience) that are undetectable, since they make no functional difference.</a:t>
            </a:r>
            <a:r>
              <a:rPr lang="en-US" dirty="0">
                <a:latin typeface="Century Schoolbook" panose="02040604050505020304" pitchFamily="18" charset="0"/>
              </a:rPr>
              <a:t> </a:t>
            </a:r>
          </a:p>
          <a:p>
            <a:pPr lvl="1"/>
            <a:r>
              <a:rPr lang="en-GB" dirty="0">
                <a:latin typeface="Century Schoolbook" panose="02040604050505020304" pitchFamily="18" charset="0"/>
              </a:rPr>
              <a:t>But science does not proceed by supposing undetectable facts! </a:t>
            </a:r>
          </a:p>
          <a:p>
            <a:pPr lvl="1"/>
            <a:r>
              <a:rPr lang="en-US" dirty="0">
                <a:latin typeface="Century Schoolbook" panose="02040604050505020304" pitchFamily="18" charset="0"/>
              </a:rPr>
              <a:t>Untestable empirical hypotheses are bad science</a:t>
            </a:r>
          </a:p>
          <a:p>
            <a:pPr lvl="1"/>
            <a:r>
              <a:rPr lang="en-GB" dirty="0">
                <a:latin typeface="Century Schoolbook" panose="02040604050505020304" pitchFamily="18" charset="0"/>
              </a:rPr>
              <a:t>So if the inverted qualia objection were empirical, then it is either false or bad science.</a:t>
            </a:r>
          </a:p>
          <a:p>
            <a:pPr lvl="1"/>
            <a:endParaRPr lang="en-GB" dirty="0">
              <a:latin typeface="Century Schoolbook" panose="02040604050505020304" pitchFamily="18" charset="0"/>
            </a:endParaRPr>
          </a:p>
          <a:p>
            <a:pPr lvl="1"/>
            <a:endParaRPr lang="en-US" dirty="0">
              <a:latin typeface="Century Schoolbook" panose="02040604050505020304" pitchFamily="18" charset="0"/>
            </a:endParaRPr>
          </a:p>
          <a:p>
            <a:r>
              <a:rPr lang="en-US" dirty="0">
                <a:latin typeface="Century Schoolbook" panose="02040604050505020304" pitchFamily="18" charset="0"/>
              </a:rPr>
              <a:t>So ‘inverted qualia’ claims that the inversion is ‘conceivable’ but what is conceivable does not tell us about what is possible.</a:t>
            </a:r>
          </a:p>
          <a:p>
            <a:pPr lvl="1"/>
            <a:endParaRPr lang="en-US" dirty="0">
              <a:latin typeface="Century Schoolbook" panose="02040604050505020304" pitchFamily="18" charset="0"/>
            </a:endParaRPr>
          </a:p>
          <a:p>
            <a:pPr lvl="1"/>
            <a:endParaRPr lang="en-US" dirty="0">
              <a:latin typeface="Century Schoolbook" panose="02040604050505020304" pitchFamily="18" charset="0"/>
            </a:endParaRPr>
          </a:p>
          <a:p>
            <a:pPr lvl="1"/>
            <a:endParaRPr lang="en-US" dirty="0">
              <a:latin typeface="Century Schoolbook" panose="02040604050505020304" pitchFamily="18" charset="0"/>
            </a:endParaRPr>
          </a:p>
          <a:p>
            <a:pPr lvl="1"/>
            <a:endParaRPr lang="en-US" dirty="0">
              <a:latin typeface="Century Schoolbook" panose="02040604050505020304" pitchFamily="18" charset="0"/>
            </a:endParaRPr>
          </a:p>
        </p:txBody>
      </p:sp>
    </p:spTree>
    <p:extLst>
      <p:ext uri="{BB962C8B-B14F-4D97-AF65-F5344CB8AC3E}">
        <p14:creationId xmlns:p14="http://schemas.microsoft.com/office/powerpoint/2010/main" val="182348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81099"/>
          </a:xfrm>
        </p:spPr>
        <p:txBody>
          <a:bodyPr/>
          <a:lstStyle/>
          <a:p>
            <a:pPr algn="ctr"/>
            <a:r>
              <a:rPr lang="en-US" u="sng" dirty="0">
                <a:latin typeface="Century Schoolbook" panose="02040604050505020304" pitchFamily="18" charset="0"/>
              </a:rPr>
              <a:t>Functionalism: Inverted qualia</a:t>
            </a:r>
          </a:p>
        </p:txBody>
      </p:sp>
      <p:sp>
        <p:nvSpPr>
          <p:cNvPr id="3" name="Content Placeholder 2"/>
          <p:cNvSpPr>
            <a:spLocks noGrp="1"/>
          </p:cNvSpPr>
          <p:nvPr>
            <p:ph idx="1"/>
          </p:nvPr>
        </p:nvSpPr>
        <p:spPr>
          <a:xfrm>
            <a:off x="273120" y="1181099"/>
            <a:ext cx="11634627" cy="5538200"/>
          </a:xfrm>
        </p:spPr>
        <p:txBody>
          <a:bodyPr>
            <a:normAutofit/>
          </a:bodyPr>
          <a:lstStyle/>
          <a:p>
            <a:pPr marL="0" indent="0">
              <a:buNone/>
            </a:pPr>
            <a:r>
              <a:rPr lang="en-US" u="sng" dirty="0">
                <a:latin typeface="Century Schoolbook" panose="02040604050505020304" pitchFamily="18" charset="0"/>
              </a:rPr>
              <a:t>Churchland’s reply 2:</a:t>
            </a:r>
          </a:p>
          <a:p>
            <a:r>
              <a:rPr lang="en-US" dirty="0">
                <a:latin typeface="Century Schoolbook" panose="02040604050505020304" pitchFamily="18" charset="0"/>
              </a:rPr>
              <a:t>The inversion is much too simple. Every </a:t>
            </a:r>
            <a:r>
              <a:rPr lang="en-US" dirty="0" err="1">
                <a:latin typeface="Century Schoolbook" panose="02040604050505020304" pitchFamily="18" charset="0"/>
              </a:rPr>
              <a:t>colour</a:t>
            </a:r>
            <a:r>
              <a:rPr lang="en-US" dirty="0">
                <a:latin typeface="Century Schoolbook" panose="02040604050505020304" pitchFamily="18" charset="0"/>
              </a:rPr>
              <a:t> we see has </a:t>
            </a:r>
            <a:r>
              <a:rPr lang="en-US" i="1" dirty="0">
                <a:latin typeface="Century Schoolbook" panose="02040604050505020304" pitchFamily="18" charset="0"/>
              </a:rPr>
              <a:t>unique</a:t>
            </a:r>
            <a:r>
              <a:rPr lang="en-US" dirty="0">
                <a:latin typeface="Century Schoolbook" panose="02040604050505020304" pitchFamily="18" charset="0"/>
              </a:rPr>
              <a:t> similarity relations to other </a:t>
            </a:r>
            <a:r>
              <a:rPr lang="en-US" dirty="0" err="1">
                <a:latin typeface="Century Schoolbook" panose="02040604050505020304" pitchFamily="18" charset="0"/>
              </a:rPr>
              <a:t>colours</a:t>
            </a:r>
            <a:r>
              <a:rPr lang="en-US" dirty="0">
                <a:latin typeface="Century Schoolbook" panose="02040604050505020304" pitchFamily="18" charset="0"/>
              </a:rPr>
              <a:t> </a:t>
            </a:r>
          </a:p>
          <a:p>
            <a:pPr lvl="1"/>
            <a:r>
              <a:rPr lang="en-US" dirty="0">
                <a:latin typeface="Century Schoolbook" panose="02040604050505020304" pitchFamily="18" charset="0"/>
              </a:rPr>
              <a:t>e.g. red is similar to orange, purple is similar to blue</a:t>
            </a:r>
          </a:p>
          <a:p>
            <a:pPr lvl="1"/>
            <a:endParaRPr lang="en-US" dirty="0">
              <a:latin typeface="Century Schoolbook" panose="02040604050505020304" pitchFamily="18" charset="0"/>
            </a:endParaRPr>
          </a:p>
          <a:p>
            <a:endParaRPr lang="en-US" dirty="0">
              <a:latin typeface="Century Schoolbook" panose="02040604050505020304" pitchFamily="18" charset="0"/>
            </a:endParaRPr>
          </a:p>
          <a:p>
            <a:pPr lvl="1"/>
            <a:endParaRPr lang="en-US" dirty="0">
              <a:latin typeface="Century Schoolbook" panose="02040604050505020304" pitchFamily="18" charset="0"/>
            </a:endParaRPr>
          </a:p>
          <a:p>
            <a:pPr lvl="1"/>
            <a:endParaRPr lang="en-US" dirty="0">
              <a:latin typeface="Century Schoolbook" panose="02040604050505020304" pitchFamily="18" charset="0"/>
            </a:endParaRPr>
          </a:p>
          <a:p>
            <a:pPr lvl="1"/>
            <a:endParaRPr lang="en-US" dirty="0">
              <a:latin typeface="Century Schoolbook" panose="02040604050505020304" pitchFamily="18" charset="0"/>
            </a:endParaRPr>
          </a:p>
          <a:p>
            <a:pPr lvl="1"/>
            <a:endParaRPr lang="en-US" dirty="0">
              <a:latin typeface="Century Schoolbook" panose="02040604050505020304" pitchFamily="18" charset="0"/>
            </a:endParaRPr>
          </a:p>
        </p:txBody>
      </p:sp>
      <p:pic>
        <p:nvPicPr>
          <p:cNvPr id="1026" name="Picture 2" descr="The Color Spectrum: RGB, CMYK and Pantones - Vispronet">
            <a:extLst>
              <a:ext uri="{FF2B5EF4-FFF2-40B4-BE49-F238E27FC236}">
                <a16:creationId xmlns:a16="http://schemas.microsoft.com/office/drawing/2014/main" id="{0154310F-EE0B-4E1C-AB0E-5AFA9A4637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3235" y="3188661"/>
            <a:ext cx="3010328" cy="301032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CB4297E-48BF-44D4-BFF4-08103539916B}"/>
              </a:ext>
            </a:extLst>
          </p:cNvPr>
          <p:cNvSpPr txBox="1"/>
          <p:nvPr/>
        </p:nvSpPr>
        <p:spPr>
          <a:xfrm>
            <a:off x="284252" y="3429000"/>
            <a:ext cx="7924799" cy="2769989"/>
          </a:xfrm>
          <a:prstGeom prst="rect">
            <a:avLst/>
          </a:prstGeom>
          <a:noFill/>
        </p:spPr>
        <p:txBody>
          <a:bodyPr wrap="square">
            <a:spAutoFit/>
          </a:bodyPr>
          <a:lstStyle/>
          <a:p>
            <a:pPr marL="285750" indent="-285750">
              <a:buFont typeface="Arial" panose="020B0604020202020204" pitchFamily="34" charset="0"/>
              <a:buChar char="•"/>
            </a:pPr>
            <a:r>
              <a:rPr lang="en-US" sz="2800" dirty="0">
                <a:latin typeface="Century Schoolbook" panose="02040604050505020304" pitchFamily="18" charset="0"/>
              </a:rPr>
              <a:t>We cannot simply </a:t>
            </a:r>
            <a:r>
              <a:rPr lang="en-GB" sz="2800" dirty="0">
                <a:latin typeface="Century Schoolbook" panose="02040604050505020304" pitchFamily="18" charset="0"/>
              </a:rPr>
              <a:t>switch red and green without messing this up. </a:t>
            </a:r>
          </a:p>
          <a:p>
            <a:pPr marL="742950" lvl="1" indent="-285750">
              <a:buFont typeface="Arial" panose="020B0604020202020204" pitchFamily="34" charset="0"/>
              <a:buChar char="•"/>
            </a:pPr>
            <a:r>
              <a:rPr lang="en-GB" sz="2400" dirty="0">
                <a:latin typeface="Century Schoolbook" panose="02040604050505020304" pitchFamily="18" charset="0"/>
              </a:rPr>
              <a:t>If you and I saw red and green ‘switched’, then we wouldn’t agree on whether red was more similar to orange or blue. </a:t>
            </a:r>
          </a:p>
          <a:p>
            <a:pPr lvl="1"/>
            <a:endParaRPr lang="en-GB" dirty="0">
              <a:latin typeface="Century Schoolbook" panose="02040604050505020304" pitchFamily="18" charset="0"/>
            </a:endParaRPr>
          </a:p>
          <a:p>
            <a:pPr marL="285750" indent="-285750">
              <a:buFont typeface="Arial" panose="020B0604020202020204" pitchFamily="34" charset="0"/>
              <a:buChar char="•"/>
            </a:pPr>
            <a:r>
              <a:rPr lang="en-GB" sz="2800" dirty="0">
                <a:latin typeface="Century Schoolbook" panose="02040604050505020304" pitchFamily="18" charset="0"/>
              </a:rPr>
              <a:t>This is a functional difference.</a:t>
            </a:r>
          </a:p>
        </p:txBody>
      </p:sp>
    </p:spTree>
    <p:extLst>
      <p:ext uri="{BB962C8B-B14F-4D97-AF65-F5344CB8AC3E}">
        <p14:creationId xmlns:p14="http://schemas.microsoft.com/office/powerpoint/2010/main" val="264540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81099"/>
          </a:xfrm>
        </p:spPr>
        <p:txBody>
          <a:bodyPr/>
          <a:lstStyle/>
          <a:p>
            <a:pPr algn="ctr"/>
            <a:r>
              <a:rPr lang="en-US" u="sng" dirty="0">
                <a:latin typeface="Century Schoolbook" panose="02040604050505020304" pitchFamily="18" charset="0"/>
              </a:rPr>
              <a:t>Functionalism: Inverted qualia</a:t>
            </a:r>
          </a:p>
        </p:txBody>
      </p:sp>
      <p:sp>
        <p:nvSpPr>
          <p:cNvPr id="3" name="Content Placeholder 2"/>
          <p:cNvSpPr>
            <a:spLocks noGrp="1"/>
          </p:cNvSpPr>
          <p:nvPr>
            <p:ph idx="1"/>
          </p:nvPr>
        </p:nvSpPr>
        <p:spPr>
          <a:xfrm>
            <a:off x="273120" y="1181099"/>
            <a:ext cx="11634627" cy="5538200"/>
          </a:xfrm>
        </p:spPr>
        <p:txBody>
          <a:bodyPr>
            <a:normAutofit/>
          </a:bodyPr>
          <a:lstStyle/>
          <a:p>
            <a:r>
              <a:rPr lang="en-US" dirty="0">
                <a:latin typeface="Century Schoolbook" panose="02040604050505020304" pitchFamily="18" charset="0"/>
              </a:rPr>
              <a:t>Objection restated: invert the whole spectrum</a:t>
            </a:r>
          </a:p>
          <a:p>
            <a:pPr lvl="1"/>
            <a:r>
              <a:rPr lang="en-GB" dirty="0">
                <a:latin typeface="Century Schoolbook" panose="02040604050505020304" pitchFamily="18" charset="0"/>
              </a:rPr>
              <a:t>This could keep all the similarity relations as well. </a:t>
            </a:r>
          </a:p>
          <a:p>
            <a:pPr lvl="1"/>
            <a:r>
              <a:rPr lang="en-GB" dirty="0">
                <a:latin typeface="Century Schoolbook" panose="02040604050505020304" pitchFamily="18" charset="0"/>
              </a:rPr>
              <a:t>Someone who sees red as green also sees orange as blue, and so they say that red is similar to orange, but what they see is what I see when I look at green and blue.</a:t>
            </a:r>
          </a:p>
          <a:p>
            <a:pPr lvl="1"/>
            <a:endParaRPr lang="en-GB" dirty="0">
              <a:latin typeface="Century Schoolbook" panose="02040604050505020304" pitchFamily="18" charset="0"/>
            </a:endParaRPr>
          </a:p>
          <a:p>
            <a:r>
              <a:rPr lang="en-GB" dirty="0">
                <a:latin typeface="Century Schoolbook" panose="02040604050505020304" pitchFamily="18" charset="0"/>
              </a:rPr>
              <a:t>Churchland’s </a:t>
            </a:r>
            <a:r>
              <a:rPr lang="en-US" dirty="0">
                <a:latin typeface="Century Schoolbook" panose="02040604050505020304" pitchFamily="18" charset="0"/>
              </a:rPr>
              <a:t>Reply: </a:t>
            </a:r>
            <a:r>
              <a:rPr lang="en-GB" dirty="0">
                <a:latin typeface="Century Schoolbook" panose="02040604050505020304" pitchFamily="18" charset="0"/>
              </a:rPr>
              <a:t>Human beings can make much finer discriminations in green, yellow and orange than we can in blue. </a:t>
            </a:r>
          </a:p>
          <a:p>
            <a:pPr lvl="1"/>
            <a:r>
              <a:rPr lang="en-GB" dirty="0">
                <a:latin typeface="Century Schoolbook" panose="02040604050505020304" pitchFamily="18" charset="0"/>
              </a:rPr>
              <a:t>If we inverted everything, this would be apparent from behaviour</a:t>
            </a:r>
          </a:p>
          <a:p>
            <a:pPr lvl="1"/>
            <a:r>
              <a:rPr lang="en-GB" dirty="0">
                <a:latin typeface="Century Schoolbook" panose="02040604050505020304" pitchFamily="18" charset="0"/>
              </a:rPr>
              <a:t>Whoever sees the inverted colours would be able to make finer discriminations among blue than the rest of us can, and fewer discriminations in green, yellow and orange. </a:t>
            </a:r>
          </a:p>
          <a:p>
            <a:pPr lvl="1"/>
            <a:r>
              <a:rPr lang="en-GB" dirty="0">
                <a:latin typeface="Century Schoolbook" panose="02040604050505020304" pitchFamily="18" charset="0"/>
              </a:rPr>
              <a:t>So it is empirically impossible for someone to have inverted qualia without functional differences.</a:t>
            </a:r>
          </a:p>
          <a:p>
            <a:endParaRPr lang="en-US" dirty="0">
              <a:latin typeface="Century Schoolbook" panose="02040604050505020304" pitchFamily="18" charset="0"/>
            </a:endParaRPr>
          </a:p>
          <a:p>
            <a:endParaRPr lang="en-US" dirty="0">
              <a:latin typeface="Century Schoolbook" panose="02040604050505020304" pitchFamily="18" charset="0"/>
            </a:endParaRPr>
          </a:p>
          <a:p>
            <a:pPr lvl="1"/>
            <a:endParaRPr lang="en-US" dirty="0">
              <a:latin typeface="Century Schoolbook" panose="02040604050505020304" pitchFamily="18" charset="0"/>
            </a:endParaRPr>
          </a:p>
          <a:p>
            <a:endParaRPr lang="en-US" dirty="0">
              <a:latin typeface="Century Schoolbook" panose="02040604050505020304" pitchFamily="18" charset="0"/>
            </a:endParaRPr>
          </a:p>
          <a:p>
            <a:pPr lvl="1"/>
            <a:endParaRPr lang="en-US" dirty="0">
              <a:latin typeface="Century Schoolbook" panose="02040604050505020304" pitchFamily="18" charset="0"/>
            </a:endParaRPr>
          </a:p>
          <a:p>
            <a:pPr lvl="1"/>
            <a:endParaRPr lang="en-US" dirty="0">
              <a:latin typeface="Century Schoolbook" panose="02040604050505020304" pitchFamily="18" charset="0"/>
            </a:endParaRPr>
          </a:p>
          <a:p>
            <a:pPr lvl="1"/>
            <a:endParaRPr lang="en-US" dirty="0">
              <a:latin typeface="Century Schoolbook" panose="02040604050505020304" pitchFamily="18" charset="0"/>
            </a:endParaRPr>
          </a:p>
          <a:p>
            <a:pPr lvl="1"/>
            <a:endParaRPr lang="en-US" dirty="0">
              <a:latin typeface="Century Schoolbook" panose="02040604050505020304" pitchFamily="18" charset="0"/>
            </a:endParaRPr>
          </a:p>
        </p:txBody>
      </p:sp>
    </p:spTree>
    <p:extLst>
      <p:ext uri="{BB962C8B-B14F-4D97-AF65-F5344CB8AC3E}">
        <p14:creationId xmlns:p14="http://schemas.microsoft.com/office/powerpoint/2010/main" val="61416429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81099"/>
          </a:xfrm>
        </p:spPr>
        <p:txBody>
          <a:bodyPr/>
          <a:lstStyle/>
          <a:p>
            <a:pPr algn="ctr"/>
            <a:r>
              <a:rPr lang="en-US" u="sng" dirty="0">
                <a:latin typeface="Century Schoolbook" panose="02040604050505020304" pitchFamily="18" charset="0"/>
              </a:rPr>
              <a:t>Functionalism: Inverted qualia</a:t>
            </a:r>
          </a:p>
        </p:txBody>
      </p:sp>
      <p:sp>
        <p:nvSpPr>
          <p:cNvPr id="3" name="Content Placeholder 2"/>
          <p:cNvSpPr>
            <a:spLocks noGrp="1"/>
          </p:cNvSpPr>
          <p:nvPr>
            <p:ph idx="1"/>
          </p:nvPr>
        </p:nvSpPr>
        <p:spPr>
          <a:xfrm>
            <a:off x="273120" y="1181099"/>
            <a:ext cx="11634627" cy="5538200"/>
          </a:xfrm>
        </p:spPr>
        <p:txBody>
          <a:bodyPr>
            <a:normAutofit/>
          </a:bodyPr>
          <a:lstStyle/>
          <a:p>
            <a:r>
              <a:rPr lang="en-US" sz="2400" dirty="0">
                <a:latin typeface="Century Schoolbook" panose="02040604050505020304" pitchFamily="18" charset="0"/>
              </a:rPr>
              <a:t>Objection restated again: </a:t>
            </a:r>
            <a:r>
              <a:rPr lang="en-GB" sz="2400" dirty="0">
                <a:effectLst/>
                <a:latin typeface="Century Schoolbook" panose="02040604050505020304" pitchFamily="18" charset="0"/>
                <a:ea typeface="Times New Roman" panose="02020603050405020304" pitchFamily="18" charset="0"/>
                <a:cs typeface="Times New Roman" panose="02020603050405020304" pitchFamily="18" charset="0"/>
              </a:rPr>
              <a:t>But isn’t it still conceivable that we could correct for this as well?</a:t>
            </a:r>
          </a:p>
          <a:p>
            <a:pPr lvl="1"/>
            <a:r>
              <a:rPr lang="en-GB" sz="2000" dirty="0">
                <a:effectLst/>
                <a:latin typeface="Century Schoolbook" panose="02040604050505020304" pitchFamily="18" charset="0"/>
                <a:ea typeface="Times New Roman" panose="02020603050405020304" pitchFamily="18" charset="0"/>
                <a:cs typeface="Times New Roman" panose="02020603050405020304" pitchFamily="18" charset="0"/>
              </a:rPr>
              <a:t>The person with inverted qualia has the same objective discrimination abilities as the rest of us, even if subjectively, they are discriminating between blue qualia in ways that we can’t.</a:t>
            </a:r>
          </a:p>
          <a:p>
            <a:pPr lvl="1"/>
            <a:endParaRPr lang="en-GB" sz="1600" dirty="0">
              <a:latin typeface="Century Schoolbook" panose="02040604050505020304" pitchFamily="18" charset="0"/>
              <a:ea typeface="Times New Roman" panose="02020603050405020304" pitchFamily="18" charset="0"/>
              <a:cs typeface="Times New Roman" panose="02020603050405020304" pitchFamily="18" charset="0"/>
            </a:endParaRPr>
          </a:p>
          <a:p>
            <a:r>
              <a:rPr lang="en-GB" sz="2400" dirty="0">
                <a:effectLst/>
                <a:latin typeface="Century Schoolbook" panose="02040604050505020304" pitchFamily="18" charset="0"/>
                <a:ea typeface="Times New Roman" panose="02020603050405020304" pitchFamily="18" charset="0"/>
                <a:cs typeface="Times New Roman" panose="02020603050405020304" pitchFamily="18" charset="0"/>
              </a:rPr>
              <a:t>Churchland’s reply: This is conceivable, but, asks Churchland, should we say that this person really sees the same colours as us? </a:t>
            </a:r>
          </a:p>
          <a:p>
            <a:endParaRPr lang="en-GB" sz="2400" dirty="0">
              <a:latin typeface="Century Schoolbook" panose="02040604050505020304" pitchFamily="18" charset="0"/>
              <a:ea typeface="Times New Roman" panose="02020603050405020304" pitchFamily="18" charset="0"/>
              <a:cs typeface="Times New Roman" panose="02020603050405020304" pitchFamily="18" charset="0"/>
            </a:endParaRPr>
          </a:p>
          <a:p>
            <a:r>
              <a:rPr lang="en-GB" sz="2400" dirty="0">
                <a:effectLst/>
                <a:latin typeface="Century Schoolbook" panose="02040604050505020304" pitchFamily="18" charset="0"/>
                <a:ea typeface="Times New Roman" panose="02020603050405020304" pitchFamily="18" charset="0"/>
                <a:cs typeface="Times New Roman" panose="02020603050405020304" pitchFamily="18" charset="0"/>
              </a:rPr>
              <a:t>The colours that they see bear new similarity relations to every other colour, and they have different powers of discrimination. Therefore how can we say it is the same colour?</a:t>
            </a:r>
          </a:p>
          <a:p>
            <a:endParaRPr lang="en-GB" sz="2400" dirty="0">
              <a:latin typeface="Century Schoolbook" panose="02040604050505020304" pitchFamily="18" charset="0"/>
              <a:ea typeface="Times New Roman" panose="02020603050405020304" pitchFamily="18" charset="0"/>
              <a:cs typeface="Times New Roman" panose="02020603050405020304" pitchFamily="18" charset="0"/>
            </a:endParaRPr>
          </a:p>
          <a:p>
            <a:r>
              <a:rPr lang="en-GB" sz="2400" dirty="0">
                <a:effectLst/>
                <a:latin typeface="Century Schoolbook" panose="02040604050505020304" pitchFamily="18" charset="0"/>
                <a:ea typeface="Times New Roman" panose="02020603050405020304" pitchFamily="18" charset="0"/>
                <a:cs typeface="Times New Roman" panose="02020603050405020304" pitchFamily="18" charset="0"/>
              </a:rPr>
              <a:t>The qualia theorist argues that phenomenal properties are intrinsic – they are essentially what it is like to experience them. But is this right? </a:t>
            </a:r>
          </a:p>
          <a:p>
            <a:endParaRPr lang="en-GB" sz="2400" dirty="0">
              <a:effectLst/>
              <a:latin typeface="Century Schoolbook" panose="02040604050505020304" pitchFamily="18" charset="0"/>
              <a:ea typeface="Times New Roman" panose="02020603050405020304" pitchFamily="18" charset="0"/>
              <a:cs typeface="Times New Roman" panose="02020603050405020304" pitchFamily="18" charset="0"/>
            </a:endParaRPr>
          </a:p>
          <a:p>
            <a:endParaRPr lang="en-GB" dirty="0"/>
          </a:p>
          <a:p>
            <a:endParaRPr lang="en-US" dirty="0"/>
          </a:p>
          <a:p>
            <a:endParaRPr lang="en-US" dirty="0"/>
          </a:p>
          <a:p>
            <a:pPr lvl="1"/>
            <a:endParaRPr lang="en-US" dirty="0">
              <a:latin typeface="Century Schoolbook" panose="02040604050505020304" pitchFamily="18" charset="0"/>
            </a:endParaRPr>
          </a:p>
          <a:p>
            <a:endParaRPr lang="en-US" dirty="0">
              <a:latin typeface="Century Schoolbook" panose="02040604050505020304" pitchFamily="18" charset="0"/>
            </a:endParaRPr>
          </a:p>
          <a:p>
            <a:pPr lvl="1"/>
            <a:endParaRPr lang="en-US" dirty="0">
              <a:latin typeface="Century Schoolbook" panose="02040604050505020304" pitchFamily="18" charset="0"/>
            </a:endParaRPr>
          </a:p>
          <a:p>
            <a:pPr lvl="1"/>
            <a:endParaRPr lang="en-US" dirty="0">
              <a:latin typeface="Century Schoolbook" panose="02040604050505020304" pitchFamily="18" charset="0"/>
            </a:endParaRPr>
          </a:p>
          <a:p>
            <a:pPr lvl="1"/>
            <a:endParaRPr lang="en-US" dirty="0">
              <a:latin typeface="Century Schoolbook" panose="02040604050505020304" pitchFamily="18" charset="0"/>
            </a:endParaRPr>
          </a:p>
          <a:p>
            <a:pPr lvl="1"/>
            <a:endParaRPr lang="en-US" dirty="0">
              <a:latin typeface="Century Schoolbook" panose="02040604050505020304" pitchFamily="18" charset="0"/>
            </a:endParaRPr>
          </a:p>
        </p:txBody>
      </p:sp>
    </p:spTree>
    <p:extLst>
      <p:ext uri="{BB962C8B-B14F-4D97-AF65-F5344CB8AC3E}">
        <p14:creationId xmlns:p14="http://schemas.microsoft.com/office/powerpoint/2010/main" val="87602432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0174A73-0AF9-4AA0-BC03-EA80FC4E89AB}"/>
              </a:ext>
            </a:extLst>
          </p:cNvPr>
          <p:cNvPicPr>
            <a:picLocks noChangeAspect="1"/>
          </p:cNvPicPr>
          <p:nvPr/>
        </p:nvPicPr>
        <p:blipFill>
          <a:blip r:embed="rId2"/>
          <a:stretch>
            <a:fillRect/>
          </a:stretch>
        </p:blipFill>
        <p:spPr>
          <a:xfrm rot="5400000">
            <a:off x="2284291" y="-559337"/>
            <a:ext cx="6729072" cy="7976673"/>
          </a:xfrm>
          <a:prstGeom prst="rect">
            <a:avLst/>
          </a:prstGeom>
        </p:spPr>
      </p:pic>
    </p:spTree>
    <p:extLst>
      <p:ext uri="{BB962C8B-B14F-4D97-AF65-F5344CB8AC3E}">
        <p14:creationId xmlns:p14="http://schemas.microsoft.com/office/powerpoint/2010/main" val="8745532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598</TotalTime>
  <Words>12557</Words>
  <Application>Microsoft Office PowerPoint</Application>
  <PresentationFormat>Widescreen</PresentationFormat>
  <Paragraphs>1262</Paragraphs>
  <Slides>98</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98</vt:i4>
      </vt:variant>
    </vt:vector>
  </HeadingPairs>
  <TitlesOfParts>
    <vt:vector size="104" baseType="lpstr">
      <vt:lpstr>Arial</vt:lpstr>
      <vt:lpstr>Calibri</vt:lpstr>
      <vt:lpstr>Calibri Light</vt:lpstr>
      <vt:lpstr>Century Schoolbook</vt:lpstr>
      <vt:lpstr>Garamond</vt:lpstr>
      <vt:lpstr>Office Theme</vt:lpstr>
      <vt:lpstr>PowerPoint Presentation</vt:lpstr>
      <vt:lpstr>PowerPoint Presentation</vt:lpstr>
      <vt:lpstr>PowerPoint Presentation</vt:lpstr>
      <vt:lpstr>PowerPoint Presentation</vt:lpstr>
      <vt:lpstr>PowerPoint Presentation</vt:lpstr>
      <vt:lpstr>What do we mean by mind?</vt:lpstr>
      <vt:lpstr>What do we mean by mind?</vt:lpstr>
      <vt:lpstr>What do we mean by mind?</vt:lpstr>
      <vt:lpstr>What do we mean by mind?</vt:lpstr>
      <vt:lpstr>Substance Dualism: Descartes’ indivisibility argument</vt:lpstr>
      <vt:lpstr>Substance Dualism: Descartes’ indivisibility argument</vt:lpstr>
      <vt:lpstr>Substance Dualism: Descartes’ conceivability argument</vt:lpstr>
      <vt:lpstr>Substance Dualism: Descartes’ conceivability argument</vt:lpstr>
      <vt:lpstr>Substance Dualism: Descartes’ conceivability argument</vt:lpstr>
      <vt:lpstr>Substance Dualism: Descartes’ conceivability argument</vt:lpstr>
      <vt:lpstr>Problem of Interaction for Substance Dualism</vt:lpstr>
      <vt:lpstr>Problem of Interaction for Substance Dualism</vt:lpstr>
      <vt:lpstr>Problem of Interaction for Substance Dualism</vt:lpstr>
      <vt:lpstr>Property dualism</vt:lpstr>
      <vt:lpstr>Property dualism: Chalmers on consciousness</vt:lpstr>
      <vt:lpstr>Property dualism: Two concepts of mind</vt:lpstr>
      <vt:lpstr>Property dualism: The zombie argument</vt:lpstr>
      <vt:lpstr>Property dualism: The zombie argument</vt:lpstr>
      <vt:lpstr>Responses to the zombie argument</vt:lpstr>
      <vt:lpstr>Responses to the zombie argument</vt:lpstr>
      <vt:lpstr>Responses to the zombie argument</vt:lpstr>
      <vt:lpstr>Responses to the zombie argument</vt:lpstr>
      <vt:lpstr>Responses to the zombie argument</vt:lpstr>
      <vt:lpstr>Responses to the zombie argument</vt:lpstr>
      <vt:lpstr>Responses to the zombie argument</vt:lpstr>
      <vt:lpstr>Responses to the zombie argument</vt:lpstr>
      <vt:lpstr>Property Dualism: Mary the Scientist</vt:lpstr>
      <vt:lpstr>Property Dualism: Mary the Scientist</vt:lpstr>
      <vt:lpstr>Property Dualism: Mary the Scientist</vt:lpstr>
      <vt:lpstr>Property Dualism: Mary the Scientist</vt:lpstr>
      <vt:lpstr>The Problem of Other Minds for Property Dualism</vt:lpstr>
      <vt:lpstr>The Problem of Other Minds for Property Dualism</vt:lpstr>
      <vt:lpstr>The Problem of Other Minds for Property Dualism</vt:lpstr>
      <vt:lpstr>The Problem of Other Minds for Property Dualism</vt:lpstr>
      <vt:lpstr>Objections to Property Dualism</vt:lpstr>
      <vt:lpstr>Objections to Property Dualism</vt:lpstr>
      <vt:lpstr>Objections to Property Dualism</vt:lpstr>
      <vt:lpstr>Objections to Property Dualism</vt:lpstr>
      <vt:lpstr>Physicalism</vt:lpstr>
      <vt:lpstr>Physicalism: Mental and physical properties</vt:lpstr>
      <vt:lpstr>Physicalism: Mental and physical properties</vt:lpstr>
      <vt:lpstr>Philosophical behaviourism</vt:lpstr>
      <vt:lpstr>Behaviourism: Hempel</vt:lpstr>
      <vt:lpstr>Behaviourism: Hempel</vt:lpstr>
      <vt:lpstr>Behaviourism: Hempel</vt:lpstr>
      <vt:lpstr>Behaviourism: Hempel</vt:lpstr>
      <vt:lpstr>Behaviourism: Hempel</vt:lpstr>
      <vt:lpstr>Ryle (Behaviourist): Dualism’s ‘category mistake’</vt:lpstr>
      <vt:lpstr>Ryle’s Behaviourism</vt:lpstr>
      <vt:lpstr>Ryle’s Behaviourism</vt:lpstr>
      <vt:lpstr>Ryle’s Behaviourism</vt:lpstr>
      <vt:lpstr>Physicalism and the category mistake</vt:lpstr>
      <vt:lpstr>Behaviourism: Knowledge of the mind</vt:lpstr>
      <vt:lpstr>Behaviourism</vt:lpstr>
      <vt:lpstr>Behaviourism</vt:lpstr>
      <vt:lpstr>Objections to Behaviourism</vt:lpstr>
      <vt:lpstr>Objections to Behaviourism</vt:lpstr>
      <vt:lpstr>Objections to Behaviourism</vt:lpstr>
      <vt:lpstr>Objections to Behaviourism</vt:lpstr>
      <vt:lpstr>Multiple realisability &amp; circularity vs Hempel’s behaviourism</vt:lpstr>
      <vt:lpstr>Behaviourism: Ryle’s responses to the objections</vt:lpstr>
      <vt:lpstr>Type identity theory</vt:lpstr>
      <vt:lpstr>Type identity theory</vt:lpstr>
      <vt:lpstr>Type identity theory</vt:lpstr>
      <vt:lpstr>Eliminative Materialism: Eliminativism vs reduction</vt:lpstr>
      <vt:lpstr>Eliminative Materialism: Eliminativism vs reduction</vt:lpstr>
      <vt:lpstr>Eliminative Materialism: Eliminativism vs reduction</vt:lpstr>
      <vt:lpstr>Eliminative Materialism: Churchland</vt:lpstr>
      <vt:lpstr>Eliminative Materialism: Is folk psychology false?</vt:lpstr>
      <vt:lpstr>Eliminative Materialism: Is folk psychology false?</vt:lpstr>
      <vt:lpstr>Objections to Eliminativism</vt:lpstr>
      <vt:lpstr>Objections to Eliminativism</vt:lpstr>
      <vt:lpstr>Objections to Eliminativism</vt:lpstr>
      <vt:lpstr>Objections to Eliminativism</vt:lpstr>
      <vt:lpstr>Objections to Eliminativism</vt:lpstr>
      <vt:lpstr>Objections to Eliminativism</vt:lpstr>
      <vt:lpstr>Functionalism</vt:lpstr>
      <vt:lpstr>Functionalism</vt:lpstr>
      <vt:lpstr>Causal role functionalism</vt:lpstr>
      <vt:lpstr>Computational functionalism</vt:lpstr>
      <vt:lpstr>Functionalism and Multiple realisability</vt:lpstr>
      <vt:lpstr>Functionalism and Multiple realisability</vt:lpstr>
      <vt:lpstr>Functionalism and Qualia</vt:lpstr>
      <vt:lpstr>Functionalism and Qualia</vt:lpstr>
      <vt:lpstr>Objection to Functionalism: Block’s ‘Chinese mind’</vt:lpstr>
      <vt:lpstr>Objection to Functionalism: Block’s ‘Chinese mind’</vt:lpstr>
      <vt:lpstr>Objection to Functionalism: Block’s ‘Chinese mind’</vt:lpstr>
      <vt:lpstr>Functionalism: Inverted qualia</vt:lpstr>
      <vt:lpstr>Functionalism: Inverted qualia</vt:lpstr>
      <vt:lpstr>Functionalism: Inverted qualia</vt:lpstr>
      <vt:lpstr>Functionalism: Inverted qualia</vt:lpstr>
      <vt:lpstr>Functionalism: Inverted qualia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Substance and properties</dc:title>
  <dc:creator>Daniel Reeves</dc:creator>
  <cp:lastModifiedBy>Daniel Reeves</cp:lastModifiedBy>
  <cp:revision>3</cp:revision>
  <cp:lastPrinted>2023-01-09T08:25:35Z</cp:lastPrinted>
  <dcterms:created xsi:type="dcterms:W3CDTF">2021-01-07T11:25:51Z</dcterms:created>
  <dcterms:modified xsi:type="dcterms:W3CDTF">2023-06-08T10:07:09Z</dcterms:modified>
</cp:coreProperties>
</file>