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62"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EAA1-54F0-4882-8F47-B8032F5917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F630ECE-BEDB-4022-A883-C8F1FAAAB3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80C6E5F-2E8F-4BC0-91FE-D3A2979E6812}"/>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523D25BC-BD88-473F-A92E-7BE56E178A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38453F-7F48-49B2-8582-E8B1D5EC6BF5}"/>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2223393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E59B2-4F40-4076-884C-74AFA243E7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ADF56E-AA93-4FA1-836D-87AC3B28EE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9A2DA5-3DCF-404F-8F0C-8A35AA158DA5}"/>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62AA4E57-CAAC-461E-ADC4-5DCFFD3E29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4B2647-1737-4AA7-A6E9-01E05DAE14DF}"/>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246687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392D65-8695-4320-9751-B7AF125315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1F24FD-E0C7-4C62-B867-6CBACCA29A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5F2F1B-4B0A-4F0F-806B-B71347471AC6}"/>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5D4E5721-498F-4A64-897F-A6788AE145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859DAA-EC28-4C9E-9FD5-8EBF07CE99E7}"/>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3150217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C1DA-8768-4D65-BEB1-DB4D9BF558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02570A-8BCF-4F11-BA5B-C3F29AE830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858906-7FD9-4138-813A-2190349151BF}"/>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321391AE-7078-42EB-A42F-28D3E0C1E3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948F0E-DF83-4F92-8DAB-52993F638BF9}"/>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403928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DDF3A-48E4-4B4D-B8BF-81F88AFB11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BB50E1D-B41F-4B8A-B387-C58D95443B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CC1BD6-6331-4752-874A-6F502F88B27C}"/>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186D6610-0DFC-432E-88E5-25C77437B0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9A67CD-074D-41BE-B542-F5EFB3C3A7CB}"/>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4051201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B97A9-2566-445A-B32F-7DC531CDC2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C9C612-E056-4A8D-8BA3-AA734D4CB7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45DE5B6-F763-4BB7-815F-AEFC8C836E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A302B84-9A6E-45CE-ACB5-DBC1CEB60158}"/>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6" name="Footer Placeholder 5">
            <a:extLst>
              <a:ext uri="{FF2B5EF4-FFF2-40B4-BE49-F238E27FC236}">
                <a16:creationId xmlns:a16="http://schemas.microsoft.com/office/drawing/2014/main" id="{42D8E4DA-CDD6-4785-B5C4-776E89BC22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9349E-F083-4EDE-B55C-C5B05E9FCAD3}"/>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3506253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22C24-C8E8-48F4-9068-26DE77766F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55B4A8-32D0-4A0A-8669-11BE35E536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982C00-DEA4-44E7-B952-37FE7C34CA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A143949-7F6D-491E-B620-F85882EA08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C8CA04-A2F3-4806-B31B-02A883F135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30AD3E-3656-4225-ABBE-6E32F01C63FD}"/>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8" name="Footer Placeholder 7">
            <a:extLst>
              <a:ext uri="{FF2B5EF4-FFF2-40B4-BE49-F238E27FC236}">
                <a16:creationId xmlns:a16="http://schemas.microsoft.com/office/drawing/2014/main" id="{C246D862-07F1-4FA0-BBAD-606048D6D43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9691F42-2457-45D0-AC6B-D8AA2DDFA44D}"/>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1504199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6E96-EFBF-432F-B4C4-17A38D9132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469AD39-A942-4514-960C-4CADF5CF7704}"/>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4" name="Footer Placeholder 3">
            <a:extLst>
              <a:ext uri="{FF2B5EF4-FFF2-40B4-BE49-F238E27FC236}">
                <a16:creationId xmlns:a16="http://schemas.microsoft.com/office/drawing/2014/main" id="{27525441-0A0E-4869-8EC7-1C870281BCA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FC84A6F-D3A0-426A-9102-3BB41F62C811}"/>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151942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9BEA9-87E0-4F1D-8BD6-515C4AF55D06}"/>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3" name="Footer Placeholder 2">
            <a:extLst>
              <a:ext uri="{FF2B5EF4-FFF2-40B4-BE49-F238E27FC236}">
                <a16:creationId xmlns:a16="http://schemas.microsoft.com/office/drawing/2014/main" id="{ECC7CB26-A6D8-4036-B1E9-3663B926DB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25E3C5-7FE6-4CC1-8BC9-EEACF1413E53}"/>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3771806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DDDF-0FF0-455B-A728-C153FDC20F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2C78D2-ACED-4A2D-91E6-996394E49E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B43D60-8F6D-46D1-848D-D1905A34D7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7865AC-18C9-40CE-A5CC-2729F789846A}"/>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6" name="Footer Placeholder 5">
            <a:extLst>
              <a:ext uri="{FF2B5EF4-FFF2-40B4-BE49-F238E27FC236}">
                <a16:creationId xmlns:a16="http://schemas.microsoft.com/office/drawing/2014/main" id="{2B2B4A91-1F91-4132-B2B2-6C89CD6CD9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061170-F70B-4690-86A6-E2F843193581}"/>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3019111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2440A-CA25-4B23-A91F-52D409FB1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E8B9DCF-6969-4D58-80CF-93DC0796C2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3C36808-8832-49FF-9BC5-46D33F5CAB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CA64FA-7FCD-49A4-AC44-1F7194CABD1F}"/>
              </a:ext>
            </a:extLst>
          </p:cNvPr>
          <p:cNvSpPr>
            <a:spLocks noGrp="1"/>
          </p:cNvSpPr>
          <p:nvPr>
            <p:ph type="dt" sz="half" idx="10"/>
          </p:nvPr>
        </p:nvSpPr>
        <p:spPr/>
        <p:txBody>
          <a:bodyPr/>
          <a:lstStyle/>
          <a:p>
            <a:fld id="{82422797-39CC-4060-9CBD-E18299FB9DD2}" type="datetimeFigureOut">
              <a:rPr lang="en-GB" smtClean="0"/>
              <a:t>21/04/2020</a:t>
            </a:fld>
            <a:endParaRPr lang="en-GB"/>
          </a:p>
        </p:txBody>
      </p:sp>
      <p:sp>
        <p:nvSpPr>
          <p:cNvPr id="6" name="Footer Placeholder 5">
            <a:extLst>
              <a:ext uri="{FF2B5EF4-FFF2-40B4-BE49-F238E27FC236}">
                <a16:creationId xmlns:a16="http://schemas.microsoft.com/office/drawing/2014/main" id="{3E9B372A-4E44-4E15-89CD-886E58E87C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85A5D3-98A1-40A6-A77A-48B96D90C4F7}"/>
              </a:ext>
            </a:extLst>
          </p:cNvPr>
          <p:cNvSpPr>
            <a:spLocks noGrp="1"/>
          </p:cNvSpPr>
          <p:nvPr>
            <p:ph type="sldNum" sz="quarter" idx="12"/>
          </p:nvPr>
        </p:nvSpPr>
        <p:spPr/>
        <p:txBody>
          <a:bodyPr/>
          <a:lstStyle/>
          <a:p>
            <a:fld id="{9E73F18D-B6D7-4C90-830D-8F896D6E960F}" type="slidenum">
              <a:rPr lang="en-GB" smtClean="0"/>
              <a:t>‹#›</a:t>
            </a:fld>
            <a:endParaRPr lang="en-GB"/>
          </a:p>
        </p:txBody>
      </p:sp>
    </p:spTree>
    <p:extLst>
      <p:ext uri="{BB962C8B-B14F-4D97-AF65-F5344CB8AC3E}">
        <p14:creationId xmlns:p14="http://schemas.microsoft.com/office/powerpoint/2010/main" val="1548831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252479-896F-4602-B11F-B0FC5974DD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110217-5B68-4B2F-9F7E-342D733B56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37AE8C-32A7-44F5-B53E-3645CA3769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422797-39CC-4060-9CBD-E18299FB9DD2}" type="datetimeFigureOut">
              <a:rPr lang="en-GB" smtClean="0"/>
              <a:t>21/04/2020</a:t>
            </a:fld>
            <a:endParaRPr lang="en-GB"/>
          </a:p>
        </p:txBody>
      </p:sp>
      <p:sp>
        <p:nvSpPr>
          <p:cNvPr id="5" name="Footer Placeholder 4">
            <a:extLst>
              <a:ext uri="{FF2B5EF4-FFF2-40B4-BE49-F238E27FC236}">
                <a16:creationId xmlns:a16="http://schemas.microsoft.com/office/drawing/2014/main" id="{0D961C3B-E8E7-4431-A65C-F0C75ABD8D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2B52E5D-7F53-4C35-B08E-BD0243D60E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3F18D-B6D7-4C90-830D-8F896D6E960F}" type="slidenum">
              <a:rPr lang="en-GB" smtClean="0"/>
              <a:t>‹#›</a:t>
            </a:fld>
            <a:endParaRPr lang="en-GB"/>
          </a:p>
        </p:txBody>
      </p:sp>
    </p:spTree>
    <p:extLst>
      <p:ext uri="{BB962C8B-B14F-4D97-AF65-F5344CB8AC3E}">
        <p14:creationId xmlns:p14="http://schemas.microsoft.com/office/powerpoint/2010/main" val="2268158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B14B38-596E-4716-9B3E-98382DFEB5C8}"/>
              </a:ext>
            </a:extLst>
          </p:cNvPr>
          <p:cNvSpPr txBox="1"/>
          <p:nvPr/>
        </p:nvSpPr>
        <p:spPr>
          <a:xfrm>
            <a:off x="3031723" y="106807"/>
            <a:ext cx="5375429" cy="707886"/>
          </a:xfrm>
          <a:prstGeom prst="rect">
            <a:avLst/>
          </a:prstGeom>
          <a:solidFill>
            <a:srgbClr val="FF0000"/>
          </a:solidFill>
        </p:spPr>
        <p:txBody>
          <a:bodyPr wrap="square" rtlCol="0">
            <a:spAutoFit/>
          </a:bodyPr>
          <a:lstStyle/>
          <a:p>
            <a:r>
              <a:rPr lang="en-GB" sz="4000" dirty="0">
                <a:solidFill>
                  <a:schemeClr val="bg1"/>
                </a:solidFill>
              </a:rPr>
              <a:t>CALCULATING PRESSURE</a:t>
            </a:r>
          </a:p>
        </p:txBody>
      </p:sp>
      <p:grpSp>
        <p:nvGrpSpPr>
          <p:cNvPr id="19" name="Group 18">
            <a:extLst>
              <a:ext uri="{FF2B5EF4-FFF2-40B4-BE49-F238E27FC236}">
                <a16:creationId xmlns:a16="http://schemas.microsoft.com/office/drawing/2014/main" id="{145BC305-4747-4B49-900D-188A16CDC811}"/>
              </a:ext>
            </a:extLst>
          </p:cNvPr>
          <p:cNvGrpSpPr/>
          <p:nvPr/>
        </p:nvGrpSpPr>
        <p:grpSpPr>
          <a:xfrm>
            <a:off x="123550" y="1472651"/>
            <a:ext cx="3994951" cy="1367858"/>
            <a:chOff x="310719" y="1325773"/>
            <a:chExt cx="3994951" cy="1367858"/>
          </a:xfrm>
        </p:grpSpPr>
        <p:sp>
          <p:nvSpPr>
            <p:cNvPr id="3" name="TextBox 2">
              <a:extLst>
                <a:ext uri="{FF2B5EF4-FFF2-40B4-BE49-F238E27FC236}">
                  <a16:creationId xmlns:a16="http://schemas.microsoft.com/office/drawing/2014/main" id="{8C76A89C-F3B0-4BC1-B4B1-4FAE53583894}"/>
                </a:ext>
              </a:extLst>
            </p:cNvPr>
            <p:cNvSpPr txBox="1"/>
            <p:nvPr/>
          </p:nvSpPr>
          <p:spPr>
            <a:xfrm>
              <a:off x="310719" y="1721117"/>
              <a:ext cx="1899821" cy="584775"/>
            </a:xfrm>
            <a:prstGeom prst="rect">
              <a:avLst/>
            </a:prstGeom>
            <a:noFill/>
          </p:spPr>
          <p:txBody>
            <a:bodyPr wrap="square" rtlCol="0">
              <a:spAutoFit/>
            </a:bodyPr>
            <a:lstStyle/>
            <a:p>
              <a:r>
                <a:rPr lang="en-GB" sz="3200" dirty="0"/>
                <a:t>Pressure = </a:t>
              </a:r>
            </a:p>
          </p:txBody>
        </p:sp>
        <p:sp>
          <p:nvSpPr>
            <p:cNvPr id="4" name="TextBox 3">
              <a:extLst>
                <a:ext uri="{FF2B5EF4-FFF2-40B4-BE49-F238E27FC236}">
                  <a16:creationId xmlns:a16="http://schemas.microsoft.com/office/drawing/2014/main" id="{B9F4821C-DFD1-4B07-94DA-32D9CB8D8E43}"/>
                </a:ext>
              </a:extLst>
            </p:cNvPr>
            <p:cNvSpPr txBox="1"/>
            <p:nvPr/>
          </p:nvSpPr>
          <p:spPr>
            <a:xfrm>
              <a:off x="2583402" y="1325773"/>
              <a:ext cx="1239914" cy="584775"/>
            </a:xfrm>
            <a:prstGeom prst="rect">
              <a:avLst/>
            </a:prstGeom>
            <a:noFill/>
          </p:spPr>
          <p:txBody>
            <a:bodyPr wrap="square" rtlCol="0">
              <a:spAutoFit/>
            </a:bodyPr>
            <a:lstStyle/>
            <a:p>
              <a:r>
                <a:rPr lang="en-GB" sz="3200" dirty="0"/>
                <a:t>force</a:t>
              </a:r>
            </a:p>
          </p:txBody>
        </p:sp>
        <p:sp>
          <p:nvSpPr>
            <p:cNvPr id="5" name="TextBox 4">
              <a:extLst>
                <a:ext uri="{FF2B5EF4-FFF2-40B4-BE49-F238E27FC236}">
                  <a16:creationId xmlns:a16="http://schemas.microsoft.com/office/drawing/2014/main" id="{647E7C61-FE13-48AA-803E-263B9C82F956}"/>
                </a:ext>
              </a:extLst>
            </p:cNvPr>
            <p:cNvSpPr txBox="1"/>
            <p:nvPr/>
          </p:nvSpPr>
          <p:spPr>
            <a:xfrm>
              <a:off x="2589320" y="2108856"/>
              <a:ext cx="1112668" cy="584775"/>
            </a:xfrm>
            <a:prstGeom prst="rect">
              <a:avLst/>
            </a:prstGeom>
            <a:noFill/>
          </p:spPr>
          <p:txBody>
            <a:bodyPr wrap="square" rtlCol="0">
              <a:spAutoFit/>
            </a:bodyPr>
            <a:lstStyle/>
            <a:p>
              <a:r>
                <a:rPr lang="en-GB" sz="3200" dirty="0"/>
                <a:t>area</a:t>
              </a:r>
            </a:p>
          </p:txBody>
        </p:sp>
        <p:cxnSp>
          <p:nvCxnSpPr>
            <p:cNvPr id="7" name="Straight Connector 6">
              <a:extLst>
                <a:ext uri="{FF2B5EF4-FFF2-40B4-BE49-F238E27FC236}">
                  <a16:creationId xmlns:a16="http://schemas.microsoft.com/office/drawing/2014/main" id="{93892EF7-B902-436A-BCE5-9FAEF48D28BC}"/>
                </a:ext>
              </a:extLst>
            </p:cNvPr>
            <p:cNvCxnSpPr>
              <a:stCxn id="3" idx="3"/>
            </p:cNvCxnSpPr>
            <p:nvPr/>
          </p:nvCxnSpPr>
          <p:spPr>
            <a:xfrm flipV="1">
              <a:off x="2210540" y="2013504"/>
              <a:ext cx="2095130" cy="1"/>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1192F6F3-D2B1-4DC3-85D4-A9875723C3F6}"/>
              </a:ext>
            </a:extLst>
          </p:cNvPr>
          <p:cNvGrpSpPr/>
          <p:nvPr/>
        </p:nvGrpSpPr>
        <p:grpSpPr>
          <a:xfrm>
            <a:off x="8161537" y="399107"/>
            <a:ext cx="3693111" cy="2734322"/>
            <a:chOff x="7193872" y="646343"/>
            <a:chExt cx="3693111" cy="2734322"/>
          </a:xfrm>
        </p:grpSpPr>
        <p:sp>
          <p:nvSpPr>
            <p:cNvPr id="8" name="Isosceles Triangle 7">
              <a:extLst>
                <a:ext uri="{FF2B5EF4-FFF2-40B4-BE49-F238E27FC236}">
                  <a16:creationId xmlns:a16="http://schemas.microsoft.com/office/drawing/2014/main" id="{2ECF4609-3C4F-4951-B972-F5710336B16F}"/>
                </a:ext>
              </a:extLst>
            </p:cNvPr>
            <p:cNvSpPr/>
            <p:nvPr/>
          </p:nvSpPr>
          <p:spPr>
            <a:xfrm>
              <a:off x="7193872" y="646343"/>
              <a:ext cx="3693111" cy="273432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a:extLst>
                <a:ext uri="{FF2B5EF4-FFF2-40B4-BE49-F238E27FC236}">
                  <a16:creationId xmlns:a16="http://schemas.microsoft.com/office/drawing/2014/main" id="{6B19CC88-5E58-4D0B-861E-895ADDF8603E}"/>
                </a:ext>
              </a:extLst>
            </p:cNvPr>
            <p:cNvCxnSpPr>
              <a:cxnSpLocks/>
            </p:cNvCxnSpPr>
            <p:nvPr/>
          </p:nvCxnSpPr>
          <p:spPr>
            <a:xfrm>
              <a:off x="8018016" y="2108856"/>
              <a:ext cx="204482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AA255B0-26DC-454F-A5FB-532625A6F368}"/>
                </a:ext>
              </a:extLst>
            </p:cNvPr>
            <p:cNvCxnSpPr>
              <a:cxnSpLocks/>
              <a:endCxn id="8" idx="3"/>
            </p:cNvCxnSpPr>
            <p:nvPr/>
          </p:nvCxnSpPr>
          <p:spPr>
            <a:xfrm>
              <a:off x="9040428" y="2108856"/>
              <a:ext cx="0" cy="127180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50F913A-7524-414B-A899-48321E4E4EB5}"/>
                </a:ext>
              </a:extLst>
            </p:cNvPr>
            <p:cNvSpPr txBox="1"/>
            <p:nvPr/>
          </p:nvSpPr>
          <p:spPr>
            <a:xfrm>
              <a:off x="8806648" y="1244063"/>
              <a:ext cx="656947" cy="769441"/>
            </a:xfrm>
            <a:prstGeom prst="rect">
              <a:avLst/>
            </a:prstGeom>
            <a:noFill/>
          </p:spPr>
          <p:txBody>
            <a:bodyPr wrap="square" rtlCol="0">
              <a:spAutoFit/>
            </a:bodyPr>
            <a:lstStyle/>
            <a:p>
              <a:r>
                <a:rPr lang="en-GB" sz="4400" dirty="0">
                  <a:solidFill>
                    <a:schemeClr val="bg1"/>
                  </a:solidFill>
                </a:rPr>
                <a:t>f</a:t>
              </a:r>
            </a:p>
          </p:txBody>
        </p:sp>
        <p:sp>
          <p:nvSpPr>
            <p:cNvPr id="16" name="TextBox 15">
              <a:extLst>
                <a:ext uri="{FF2B5EF4-FFF2-40B4-BE49-F238E27FC236}">
                  <a16:creationId xmlns:a16="http://schemas.microsoft.com/office/drawing/2014/main" id="{17EE39A1-2A15-44F4-8B3D-66D668ED1B4F}"/>
                </a:ext>
              </a:extLst>
            </p:cNvPr>
            <p:cNvSpPr txBox="1"/>
            <p:nvPr/>
          </p:nvSpPr>
          <p:spPr>
            <a:xfrm>
              <a:off x="8149701" y="2331227"/>
              <a:ext cx="656947" cy="769441"/>
            </a:xfrm>
            <a:prstGeom prst="rect">
              <a:avLst/>
            </a:prstGeom>
            <a:noFill/>
          </p:spPr>
          <p:txBody>
            <a:bodyPr wrap="square" rtlCol="0">
              <a:spAutoFit/>
            </a:bodyPr>
            <a:lstStyle/>
            <a:p>
              <a:r>
                <a:rPr lang="en-GB" sz="4400" dirty="0">
                  <a:solidFill>
                    <a:schemeClr val="bg1"/>
                  </a:solidFill>
                </a:rPr>
                <a:t>p</a:t>
              </a:r>
            </a:p>
          </p:txBody>
        </p:sp>
        <p:sp>
          <p:nvSpPr>
            <p:cNvPr id="17" name="TextBox 16">
              <a:extLst>
                <a:ext uri="{FF2B5EF4-FFF2-40B4-BE49-F238E27FC236}">
                  <a16:creationId xmlns:a16="http://schemas.microsoft.com/office/drawing/2014/main" id="{7E3F6FC2-C3D2-488A-8186-5C3E2C676EC8}"/>
                </a:ext>
              </a:extLst>
            </p:cNvPr>
            <p:cNvSpPr txBox="1"/>
            <p:nvPr/>
          </p:nvSpPr>
          <p:spPr>
            <a:xfrm>
              <a:off x="9481354" y="2318304"/>
              <a:ext cx="656947" cy="769441"/>
            </a:xfrm>
            <a:prstGeom prst="rect">
              <a:avLst/>
            </a:prstGeom>
            <a:noFill/>
          </p:spPr>
          <p:txBody>
            <a:bodyPr wrap="square" rtlCol="0">
              <a:spAutoFit/>
            </a:bodyPr>
            <a:lstStyle/>
            <a:p>
              <a:r>
                <a:rPr lang="en-GB" sz="4400" dirty="0">
                  <a:solidFill>
                    <a:schemeClr val="bg1"/>
                  </a:solidFill>
                </a:rPr>
                <a:t>a</a:t>
              </a:r>
            </a:p>
          </p:txBody>
        </p:sp>
      </p:grpSp>
      <p:sp>
        <p:nvSpPr>
          <p:cNvPr id="20" name="TextBox 19">
            <a:extLst>
              <a:ext uri="{FF2B5EF4-FFF2-40B4-BE49-F238E27FC236}">
                <a16:creationId xmlns:a16="http://schemas.microsoft.com/office/drawing/2014/main" id="{B4AF3051-308B-4BE6-ADB0-85D748D47347}"/>
              </a:ext>
            </a:extLst>
          </p:cNvPr>
          <p:cNvSpPr txBox="1"/>
          <p:nvPr/>
        </p:nvSpPr>
        <p:spPr>
          <a:xfrm>
            <a:off x="226380" y="4080056"/>
            <a:ext cx="6152226" cy="2831544"/>
          </a:xfrm>
          <a:prstGeom prst="rect">
            <a:avLst/>
          </a:prstGeom>
          <a:noFill/>
        </p:spPr>
        <p:txBody>
          <a:bodyPr wrap="square" rtlCol="0">
            <a:spAutoFit/>
          </a:bodyPr>
          <a:lstStyle/>
          <a:p>
            <a:r>
              <a:rPr lang="en-GB" sz="2400" dirty="0"/>
              <a:t>Pressure is measured in ‘</a:t>
            </a:r>
            <a:r>
              <a:rPr lang="en-GB" sz="2400" b="1" dirty="0">
                <a:solidFill>
                  <a:srgbClr val="FF0000"/>
                </a:solidFill>
              </a:rPr>
              <a:t>NEWTONS PER AREA’</a:t>
            </a:r>
            <a:r>
              <a:rPr lang="en-GB" sz="2400" dirty="0"/>
              <a:t>.</a:t>
            </a:r>
          </a:p>
          <a:p>
            <a:endParaRPr lang="en-GB" sz="2400" dirty="0"/>
          </a:p>
          <a:p>
            <a:r>
              <a:rPr lang="en-GB" sz="2400" dirty="0"/>
              <a:t>So it could be </a:t>
            </a:r>
            <a:r>
              <a:rPr lang="en-GB" sz="2400" b="1" dirty="0">
                <a:solidFill>
                  <a:srgbClr val="FF0000"/>
                </a:solidFill>
              </a:rPr>
              <a:t>N/m</a:t>
            </a:r>
            <a:r>
              <a:rPr lang="en-GB" sz="2400" b="1" baseline="30000" dirty="0">
                <a:solidFill>
                  <a:srgbClr val="FF0000"/>
                </a:solidFill>
              </a:rPr>
              <a:t>2</a:t>
            </a:r>
          </a:p>
          <a:p>
            <a:r>
              <a:rPr lang="en-GB" sz="2400" dirty="0"/>
              <a:t>Or </a:t>
            </a:r>
            <a:r>
              <a:rPr lang="en-GB" sz="2400" b="1" dirty="0">
                <a:solidFill>
                  <a:srgbClr val="FF0000"/>
                </a:solidFill>
              </a:rPr>
              <a:t>N/cm</a:t>
            </a:r>
            <a:r>
              <a:rPr lang="en-GB" sz="2400" b="1" baseline="30000" dirty="0">
                <a:solidFill>
                  <a:srgbClr val="FF0000"/>
                </a:solidFill>
              </a:rPr>
              <a:t>2</a:t>
            </a:r>
          </a:p>
          <a:p>
            <a:r>
              <a:rPr lang="en-GB" sz="2400" dirty="0"/>
              <a:t>Or </a:t>
            </a:r>
            <a:r>
              <a:rPr lang="en-GB" sz="2400" b="1" dirty="0">
                <a:solidFill>
                  <a:srgbClr val="FF0000"/>
                </a:solidFill>
              </a:rPr>
              <a:t>N/mm</a:t>
            </a:r>
            <a:r>
              <a:rPr lang="en-GB" sz="2400" b="1" baseline="30000" dirty="0">
                <a:solidFill>
                  <a:srgbClr val="FF0000"/>
                </a:solidFill>
              </a:rPr>
              <a:t>2</a:t>
            </a:r>
          </a:p>
          <a:p>
            <a:endParaRPr lang="en-GB" sz="2400" baseline="30000" dirty="0"/>
          </a:p>
          <a:p>
            <a:r>
              <a:rPr lang="en-GB" sz="2400" dirty="0"/>
              <a:t>Make sure you use the </a:t>
            </a:r>
            <a:r>
              <a:rPr lang="en-GB" sz="2400" b="1" i="1" dirty="0"/>
              <a:t>correct unit of area.</a:t>
            </a:r>
          </a:p>
          <a:p>
            <a:endParaRPr lang="en-GB" dirty="0"/>
          </a:p>
        </p:txBody>
      </p:sp>
      <p:sp>
        <p:nvSpPr>
          <p:cNvPr id="21" name="Rectangle: Rounded Corners 20">
            <a:extLst>
              <a:ext uri="{FF2B5EF4-FFF2-40B4-BE49-F238E27FC236}">
                <a16:creationId xmlns:a16="http://schemas.microsoft.com/office/drawing/2014/main" id="{87947E43-07B7-4127-AA9F-2C94DC370938}"/>
              </a:ext>
            </a:extLst>
          </p:cNvPr>
          <p:cNvSpPr/>
          <p:nvPr/>
        </p:nvSpPr>
        <p:spPr>
          <a:xfrm>
            <a:off x="50305" y="1334582"/>
            <a:ext cx="4299753" cy="172300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B7624B61-14FE-44DC-8195-C150AF4606F4}"/>
              </a:ext>
            </a:extLst>
          </p:cNvPr>
          <p:cNvSpPr txBox="1"/>
          <p:nvPr/>
        </p:nvSpPr>
        <p:spPr>
          <a:xfrm>
            <a:off x="7612603" y="5813464"/>
            <a:ext cx="4030460" cy="584775"/>
          </a:xfrm>
          <a:prstGeom prst="rect">
            <a:avLst/>
          </a:prstGeom>
          <a:noFill/>
        </p:spPr>
        <p:txBody>
          <a:bodyPr wrap="square" rtlCol="0">
            <a:spAutoFit/>
          </a:bodyPr>
          <a:lstStyle/>
          <a:p>
            <a:r>
              <a:rPr lang="en-GB" sz="3200" dirty="0"/>
              <a:t>Force = pressure x area</a:t>
            </a:r>
          </a:p>
        </p:txBody>
      </p:sp>
      <p:grpSp>
        <p:nvGrpSpPr>
          <p:cNvPr id="33" name="Group 32">
            <a:extLst>
              <a:ext uri="{FF2B5EF4-FFF2-40B4-BE49-F238E27FC236}">
                <a16:creationId xmlns:a16="http://schemas.microsoft.com/office/drawing/2014/main" id="{85C5398C-FF5D-4EE6-A090-7744253BCFAB}"/>
              </a:ext>
            </a:extLst>
          </p:cNvPr>
          <p:cNvGrpSpPr/>
          <p:nvPr/>
        </p:nvGrpSpPr>
        <p:grpSpPr>
          <a:xfrm>
            <a:off x="8309499" y="3724572"/>
            <a:ext cx="3136244" cy="1462950"/>
            <a:chOff x="7039992" y="3771033"/>
            <a:chExt cx="3136244" cy="1462950"/>
          </a:xfrm>
        </p:grpSpPr>
        <p:grpSp>
          <p:nvGrpSpPr>
            <p:cNvPr id="23" name="Group 22">
              <a:extLst>
                <a:ext uri="{FF2B5EF4-FFF2-40B4-BE49-F238E27FC236}">
                  <a16:creationId xmlns:a16="http://schemas.microsoft.com/office/drawing/2014/main" id="{D84B3CD6-63D1-4076-800D-8CEC24DDFDD8}"/>
                </a:ext>
              </a:extLst>
            </p:cNvPr>
            <p:cNvGrpSpPr/>
            <p:nvPr/>
          </p:nvGrpSpPr>
          <p:grpSpPr>
            <a:xfrm>
              <a:off x="7039992" y="3918421"/>
              <a:ext cx="3136244" cy="1197120"/>
              <a:chOff x="230822" y="1429417"/>
              <a:chExt cx="3139733" cy="1197120"/>
            </a:xfrm>
          </p:grpSpPr>
          <p:sp>
            <p:nvSpPr>
              <p:cNvPr id="24" name="TextBox 23">
                <a:extLst>
                  <a:ext uri="{FF2B5EF4-FFF2-40B4-BE49-F238E27FC236}">
                    <a16:creationId xmlns:a16="http://schemas.microsoft.com/office/drawing/2014/main" id="{E60CCA08-EE40-4D7B-9427-5256FB5E6F66}"/>
                  </a:ext>
                </a:extLst>
              </p:cNvPr>
              <p:cNvSpPr txBox="1"/>
              <p:nvPr/>
            </p:nvSpPr>
            <p:spPr>
              <a:xfrm>
                <a:off x="230822" y="1744182"/>
                <a:ext cx="1239914" cy="584775"/>
              </a:xfrm>
              <a:prstGeom prst="rect">
                <a:avLst/>
              </a:prstGeom>
              <a:noFill/>
            </p:spPr>
            <p:txBody>
              <a:bodyPr wrap="square" rtlCol="0">
                <a:spAutoFit/>
              </a:bodyPr>
              <a:lstStyle/>
              <a:p>
                <a:r>
                  <a:rPr lang="en-GB" sz="3200" dirty="0"/>
                  <a:t>area = </a:t>
                </a:r>
              </a:p>
            </p:txBody>
          </p:sp>
          <p:sp>
            <p:nvSpPr>
              <p:cNvPr id="25" name="TextBox 24">
                <a:extLst>
                  <a:ext uri="{FF2B5EF4-FFF2-40B4-BE49-F238E27FC236}">
                    <a16:creationId xmlns:a16="http://schemas.microsoft.com/office/drawing/2014/main" id="{70D03DF2-90CE-44CE-81AA-B2AAEFBE1B3F}"/>
                  </a:ext>
                </a:extLst>
              </p:cNvPr>
              <p:cNvSpPr txBox="1"/>
              <p:nvPr/>
            </p:nvSpPr>
            <p:spPr>
              <a:xfrm>
                <a:off x="1618698" y="1429417"/>
                <a:ext cx="1239914" cy="584775"/>
              </a:xfrm>
              <a:prstGeom prst="rect">
                <a:avLst/>
              </a:prstGeom>
              <a:noFill/>
            </p:spPr>
            <p:txBody>
              <a:bodyPr wrap="square" rtlCol="0">
                <a:spAutoFit/>
              </a:bodyPr>
              <a:lstStyle/>
              <a:p>
                <a:r>
                  <a:rPr lang="en-GB" sz="3200" dirty="0"/>
                  <a:t>force</a:t>
                </a:r>
              </a:p>
            </p:txBody>
          </p:sp>
          <p:sp>
            <p:nvSpPr>
              <p:cNvPr id="26" name="TextBox 25">
                <a:extLst>
                  <a:ext uri="{FF2B5EF4-FFF2-40B4-BE49-F238E27FC236}">
                    <a16:creationId xmlns:a16="http://schemas.microsoft.com/office/drawing/2014/main" id="{67DA1AB7-27AE-407F-83E8-C26CBAE37A3D}"/>
                  </a:ext>
                </a:extLst>
              </p:cNvPr>
              <p:cNvSpPr txBox="1"/>
              <p:nvPr/>
            </p:nvSpPr>
            <p:spPr>
              <a:xfrm>
                <a:off x="1470735" y="2041762"/>
                <a:ext cx="1899820" cy="584775"/>
              </a:xfrm>
              <a:prstGeom prst="rect">
                <a:avLst/>
              </a:prstGeom>
              <a:noFill/>
            </p:spPr>
            <p:txBody>
              <a:bodyPr wrap="square" rtlCol="0">
                <a:spAutoFit/>
              </a:bodyPr>
              <a:lstStyle/>
              <a:p>
                <a:r>
                  <a:rPr lang="en-GB" sz="3200" dirty="0"/>
                  <a:t>pressure</a:t>
                </a:r>
              </a:p>
            </p:txBody>
          </p:sp>
          <p:cxnSp>
            <p:nvCxnSpPr>
              <p:cNvPr id="27" name="Straight Connector 26">
                <a:extLst>
                  <a:ext uri="{FF2B5EF4-FFF2-40B4-BE49-F238E27FC236}">
                    <a16:creationId xmlns:a16="http://schemas.microsoft.com/office/drawing/2014/main" id="{04BBA4DA-9EF6-4B1E-997B-1651552C298E}"/>
                  </a:ext>
                </a:extLst>
              </p:cNvPr>
              <p:cNvCxnSpPr>
                <a:cxnSpLocks/>
                <a:stCxn id="24" idx="3"/>
              </p:cNvCxnSpPr>
              <p:nvPr/>
            </p:nvCxnSpPr>
            <p:spPr>
              <a:xfrm>
                <a:off x="1470736" y="2036570"/>
                <a:ext cx="1497449" cy="5192"/>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9" name="Rectangle: Rounded Corners 28">
              <a:extLst>
                <a:ext uri="{FF2B5EF4-FFF2-40B4-BE49-F238E27FC236}">
                  <a16:creationId xmlns:a16="http://schemas.microsoft.com/office/drawing/2014/main" id="{A248155A-1A86-401A-AC4B-34450C1E574E}"/>
                </a:ext>
              </a:extLst>
            </p:cNvPr>
            <p:cNvSpPr/>
            <p:nvPr/>
          </p:nvSpPr>
          <p:spPr>
            <a:xfrm>
              <a:off x="7039992" y="3771033"/>
              <a:ext cx="3136238" cy="146295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 name="Rectangle: Rounded Corners 29">
            <a:extLst>
              <a:ext uri="{FF2B5EF4-FFF2-40B4-BE49-F238E27FC236}">
                <a16:creationId xmlns:a16="http://schemas.microsoft.com/office/drawing/2014/main" id="{8F73AFF2-6CFB-4C85-A2F4-A8C99BF5DD50}"/>
              </a:ext>
            </a:extLst>
          </p:cNvPr>
          <p:cNvSpPr/>
          <p:nvPr/>
        </p:nvSpPr>
        <p:spPr>
          <a:xfrm>
            <a:off x="7572652" y="5694311"/>
            <a:ext cx="4110361" cy="78582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67A85DB1-72A4-47E7-8EA4-66E4D32B9909}"/>
              </a:ext>
            </a:extLst>
          </p:cNvPr>
          <p:cNvSpPr txBox="1"/>
          <p:nvPr/>
        </p:nvSpPr>
        <p:spPr>
          <a:xfrm>
            <a:off x="5819318" y="992512"/>
            <a:ext cx="2108439" cy="2031325"/>
          </a:xfrm>
          <a:prstGeom prst="rect">
            <a:avLst/>
          </a:prstGeom>
          <a:solidFill>
            <a:srgbClr val="FFFF00"/>
          </a:solidFill>
        </p:spPr>
        <p:txBody>
          <a:bodyPr wrap="square" rtlCol="0">
            <a:spAutoFit/>
          </a:bodyPr>
          <a:lstStyle/>
          <a:p>
            <a:pPr algn="ctr"/>
            <a:r>
              <a:rPr lang="en-GB" dirty="0"/>
              <a:t>You can use this triangle to help you to </a:t>
            </a:r>
            <a:r>
              <a:rPr lang="en-GB" b="1" dirty="0"/>
              <a:t>rearrange the equation </a:t>
            </a:r>
            <a:r>
              <a:rPr lang="en-GB" dirty="0"/>
              <a:t>so you can work out area or force instead of pressure.</a:t>
            </a:r>
          </a:p>
        </p:txBody>
      </p:sp>
      <p:sp>
        <p:nvSpPr>
          <p:cNvPr id="6" name="Rectangle 5">
            <a:extLst>
              <a:ext uri="{FF2B5EF4-FFF2-40B4-BE49-F238E27FC236}">
                <a16:creationId xmlns:a16="http://schemas.microsoft.com/office/drawing/2014/main" id="{3B04424D-95FB-4159-AC91-829C2A10FD4F}"/>
              </a:ext>
            </a:extLst>
          </p:cNvPr>
          <p:cNvSpPr/>
          <p:nvPr/>
        </p:nvSpPr>
        <p:spPr>
          <a:xfrm>
            <a:off x="337351" y="3591003"/>
            <a:ext cx="2965142" cy="4305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UNITS OF PRESSURE</a:t>
            </a:r>
          </a:p>
        </p:txBody>
      </p:sp>
      <p:sp>
        <p:nvSpPr>
          <p:cNvPr id="9" name="TextBox 8">
            <a:extLst>
              <a:ext uri="{FF2B5EF4-FFF2-40B4-BE49-F238E27FC236}">
                <a16:creationId xmlns:a16="http://schemas.microsoft.com/office/drawing/2014/main" id="{1FBDF734-B0A8-450F-9858-57F626A0E75C}"/>
              </a:ext>
            </a:extLst>
          </p:cNvPr>
          <p:cNvSpPr txBox="1"/>
          <p:nvPr/>
        </p:nvSpPr>
        <p:spPr>
          <a:xfrm>
            <a:off x="2756515" y="4859384"/>
            <a:ext cx="4407764" cy="369332"/>
          </a:xfrm>
          <a:prstGeom prst="rect">
            <a:avLst/>
          </a:prstGeom>
          <a:noFill/>
        </p:spPr>
        <p:txBody>
          <a:bodyPr wrap="square" rtlCol="0">
            <a:spAutoFit/>
          </a:bodyPr>
          <a:lstStyle/>
          <a:p>
            <a:r>
              <a:rPr lang="en-GB" dirty="0"/>
              <a:t>(read as ‘Newtons per meter squared’)</a:t>
            </a:r>
          </a:p>
        </p:txBody>
      </p:sp>
    </p:spTree>
    <p:extLst>
      <p:ext uri="{BB962C8B-B14F-4D97-AF65-F5344CB8AC3E}">
        <p14:creationId xmlns:p14="http://schemas.microsoft.com/office/powerpoint/2010/main" val="652979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CF6564-F60E-40EB-B352-A87AB49064F2}"/>
              </a:ext>
            </a:extLst>
          </p:cNvPr>
          <p:cNvSpPr txBox="1"/>
          <p:nvPr/>
        </p:nvSpPr>
        <p:spPr>
          <a:xfrm>
            <a:off x="381740" y="309818"/>
            <a:ext cx="8433786" cy="369332"/>
          </a:xfrm>
          <a:prstGeom prst="rect">
            <a:avLst/>
          </a:prstGeom>
          <a:noFill/>
        </p:spPr>
        <p:txBody>
          <a:bodyPr wrap="square" rtlCol="0">
            <a:spAutoFit/>
          </a:bodyPr>
          <a:lstStyle/>
          <a:p>
            <a:r>
              <a:rPr lang="en-GB" dirty="0"/>
              <a:t>WORKED EXAMPLES</a:t>
            </a:r>
          </a:p>
        </p:txBody>
      </p:sp>
      <p:sp>
        <p:nvSpPr>
          <p:cNvPr id="3" name="TextBox 2">
            <a:extLst>
              <a:ext uri="{FF2B5EF4-FFF2-40B4-BE49-F238E27FC236}">
                <a16:creationId xmlns:a16="http://schemas.microsoft.com/office/drawing/2014/main" id="{197590C6-1E6D-4BB8-ADDF-BC06DEDB012F}"/>
              </a:ext>
            </a:extLst>
          </p:cNvPr>
          <p:cNvSpPr txBox="1"/>
          <p:nvPr/>
        </p:nvSpPr>
        <p:spPr>
          <a:xfrm>
            <a:off x="327735" y="727331"/>
            <a:ext cx="7572652" cy="1200329"/>
          </a:xfrm>
          <a:prstGeom prst="rect">
            <a:avLst/>
          </a:prstGeom>
          <a:noFill/>
        </p:spPr>
        <p:txBody>
          <a:bodyPr wrap="square" rtlCol="0">
            <a:spAutoFit/>
          </a:bodyPr>
          <a:lstStyle/>
          <a:p>
            <a:r>
              <a:rPr lang="en-GB" sz="2400" dirty="0"/>
              <a:t>1. A box weighing 200N is on a table. The bottom of the box has an area of 0.5m</a:t>
            </a:r>
            <a:r>
              <a:rPr lang="en-GB" sz="2400" baseline="30000" dirty="0"/>
              <a:t>2 </a:t>
            </a:r>
            <a:r>
              <a:rPr lang="en-GB" sz="2400" dirty="0"/>
              <a:t>. Calculate the pressure the box exerts on the table.  </a:t>
            </a:r>
          </a:p>
        </p:txBody>
      </p:sp>
      <p:sp>
        <p:nvSpPr>
          <p:cNvPr id="4" name="TextBox 3">
            <a:extLst>
              <a:ext uri="{FF2B5EF4-FFF2-40B4-BE49-F238E27FC236}">
                <a16:creationId xmlns:a16="http://schemas.microsoft.com/office/drawing/2014/main" id="{593008A7-1ACB-4E05-B867-D6581E6ED371}"/>
              </a:ext>
            </a:extLst>
          </p:cNvPr>
          <p:cNvSpPr txBox="1"/>
          <p:nvPr/>
        </p:nvSpPr>
        <p:spPr>
          <a:xfrm>
            <a:off x="1124690" y="2096026"/>
            <a:ext cx="6320901" cy="1200329"/>
          </a:xfrm>
          <a:prstGeom prst="rect">
            <a:avLst/>
          </a:prstGeom>
          <a:noFill/>
        </p:spPr>
        <p:txBody>
          <a:bodyPr wrap="square" rtlCol="0">
            <a:spAutoFit/>
          </a:bodyPr>
          <a:lstStyle/>
          <a:p>
            <a:r>
              <a:rPr lang="en-GB" sz="2400" dirty="0">
                <a:solidFill>
                  <a:srgbClr val="FF0000"/>
                </a:solidFill>
              </a:rPr>
              <a:t>Pressure = Force / Area</a:t>
            </a:r>
          </a:p>
          <a:p>
            <a:r>
              <a:rPr lang="en-GB" sz="2400" dirty="0">
                <a:solidFill>
                  <a:srgbClr val="FF0000"/>
                </a:solidFill>
              </a:rPr>
              <a:t>	= 200N / 0.5m</a:t>
            </a:r>
            <a:r>
              <a:rPr lang="en-GB" sz="2400" baseline="30000" dirty="0">
                <a:solidFill>
                  <a:srgbClr val="FF0000"/>
                </a:solidFill>
              </a:rPr>
              <a:t>2</a:t>
            </a:r>
          </a:p>
          <a:p>
            <a:r>
              <a:rPr lang="en-GB" sz="2400" dirty="0">
                <a:solidFill>
                  <a:srgbClr val="FF0000"/>
                </a:solidFill>
              </a:rPr>
              <a:t>                  = 400N/m</a:t>
            </a:r>
            <a:r>
              <a:rPr lang="en-GB" sz="2400" baseline="30000" dirty="0">
                <a:solidFill>
                  <a:srgbClr val="FF0000"/>
                </a:solidFill>
              </a:rPr>
              <a:t>2</a:t>
            </a:r>
          </a:p>
        </p:txBody>
      </p:sp>
      <p:sp>
        <p:nvSpPr>
          <p:cNvPr id="5" name="TextBox 4">
            <a:extLst>
              <a:ext uri="{FF2B5EF4-FFF2-40B4-BE49-F238E27FC236}">
                <a16:creationId xmlns:a16="http://schemas.microsoft.com/office/drawing/2014/main" id="{F37856DB-AB61-4FC2-9E7A-934B4346EBB3}"/>
              </a:ext>
            </a:extLst>
          </p:cNvPr>
          <p:cNvSpPr txBox="1"/>
          <p:nvPr/>
        </p:nvSpPr>
        <p:spPr>
          <a:xfrm>
            <a:off x="208304" y="4042822"/>
            <a:ext cx="8471838" cy="1569660"/>
          </a:xfrm>
          <a:prstGeom prst="rect">
            <a:avLst/>
          </a:prstGeom>
          <a:noFill/>
        </p:spPr>
        <p:txBody>
          <a:bodyPr wrap="square" rtlCol="0">
            <a:spAutoFit/>
          </a:bodyPr>
          <a:lstStyle/>
          <a:p>
            <a:r>
              <a:rPr lang="en-GB" sz="2400" dirty="0"/>
              <a:t>2. Another, smaller box is exerting a pressure of 5 N/cm</a:t>
            </a:r>
            <a:r>
              <a:rPr lang="en-GB" sz="2400" baseline="30000" dirty="0"/>
              <a:t>2 </a:t>
            </a:r>
            <a:r>
              <a:rPr lang="en-GB" sz="2400" dirty="0"/>
              <a:t>on the table. The area of the bottom of this box is 10cm2. How much force is the box being pulled down with? (this is the same as asking the weight of the box in Newtons)</a:t>
            </a:r>
            <a:endParaRPr lang="en-GB" sz="2400" baseline="30000" dirty="0"/>
          </a:p>
        </p:txBody>
      </p:sp>
      <p:grpSp>
        <p:nvGrpSpPr>
          <p:cNvPr id="11" name="Group 10">
            <a:extLst>
              <a:ext uri="{FF2B5EF4-FFF2-40B4-BE49-F238E27FC236}">
                <a16:creationId xmlns:a16="http://schemas.microsoft.com/office/drawing/2014/main" id="{FD3EFBBD-6B0E-4BE2-B113-8544859D7963}"/>
              </a:ext>
            </a:extLst>
          </p:cNvPr>
          <p:cNvGrpSpPr/>
          <p:nvPr/>
        </p:nvGrpSpPr>
        <p:grpSpPr>
          <a:xfrm>
            <a:off x="8788893" y="532659"/>
            <a:ext cx="2601157" cy="2845399"/>
            <a:chOff x="8788893" y="532659"/>
            <a:chExt cx="2601157" cy="2845399"/>
          </a:xfrm>
        </p:grpSpPr>
        <p:sp>
          <p:nvSpPr>
            <p:cNvPr id="6" name="Rectangle 5">
              <a:extLst>
                <a:ext uri="{FF2B5EF4-FFF2-40B4-BE49-F238E27FC236}">
                  <a16:creationId xmlns:a16="http://schemas.microsoft.com/office/drawing/2014/main" id="{44983CA8-68B8-4010-9FAF-CF73A73491EE}"/>
                </a:ext>
              </a:extLst>
            </p:cNvPr>
            <p:cNvSpPr/>
            <p:nvPr/>
          </p:nvSpPr>
          <p:spPr>
            <a:xfrm>
              <a:off x="8788893" y="1757779"/>
              <a:ext cx="2601157" cy="213064"/>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04EAB515-89B9-40CA-8877-40C82D991D14}"/>
                </a:ext>
              </a:extLst>
            </p:cNvPr>
            <p:cNvSpPr/>
            <p:nvPr/>
          </p:nvSpPr>
          <p:spPr>
            <a:xfrm rot="16200000">
              <a:off x="8633482" y="2530187"/>
              <a:ext cx="1407215" cy="288527"/>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1DF07584-5866-4F70-8952-8B35DE8B04C5}"/>
                </a:ext>
              </a:extLst>
            </p:cNvPr>
            <p:cNvSpPr/>
            <p:nvPr/>
          </p:nvSpPr>
          <p:spPr>
            <a:xfrm rot="16200000">
              <a:off x="10093116" y="2530187"/>
              <a:ext cx="1407215" cy="288527"/>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3EA7F4A-33C6-49F7-8237-63EB729EF24A}"/>
                </a:ext>
              </a:extLst>
            </p:cNvPr>
            <p:cNvSpPr/>
            <p:nvPr/>
          </p:nvSpPr>
          <p:spPr>
            <a:xfrm>
              <a:off x="9382217" y="532659"/>
              <a:ext cx="1414507" cy="12251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 am a box</a:t>
              </a:r>
            </a:p>
          </p:txBody>
        </p:sp>
      </p:grpSp>
      <p:sp>
        <p:nvSpPr>
          <p:cNvPr id="12" name="Arrow: Down 11">
            <a:extLst>
              <a:ext uri="{FF2B5EF4-FFF2-40B4-BE49-F238E27FC236}">
                <a16:creationId xmlns:a16="http://schemas.microsoft.com/office/drawing/2014/main" id="{9A39242C-9608-4F3F-84B9-3BD8931CD36A}"/>
              </a:ext>
            </a:extLst>
          </p:cNvPr>
          <p:cNvSpPr/>
          <p:nvPr/>
        </p:nvSpPr>
        <p:spPr>
          <a:xfrm>
            <a:off x="8920855" y="818029"/>
            <a:ext cx="363984" cy="91616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6E9EE357-1BA2-4CFB-8A90-5B966D16A6DA}"/>
              </a:ext>
            </a:extLst>
          </p:cNvPr>
          <p:cNvSpPr txBox="1"/>
          <p:nvPr/>
        </p:nvSpPr>
        <p:spPr>
          <a:xfrm>
            <a:off x="8330859" y="909509"/>
            <a:ext cx="874449" cy="381739"/>
          </a:xfrm>
          <a:prstGeom prst="rect">
            <a:avLst/>
          </a:prstGeom>
          <a:noFill/>
        </p:spPr>
        <p:txBody>
          <a:bodyPr wrap="square" rtlCol="0">
            <a:spAutoFit/>
          </a:bodyPr>
          <a:lstStyle/>
          <a:p>
            <a:r>
              <a:rPr lang="en-GB" dirty="0"/>
              <a:t>200N</a:t>
            </a:r>
          </a:p>
        </p:txBody>
      </p:sp>
      <p:cxnSp>
        <p:nvCxnSpPr>
          <p:cNvPr id="16" name="Straight Arrow Connector 15">
            <a:extLst>
              <a:ext uri="{FF2B5EF4-FFF2-40B4-BE49-F238E27FC236}">
                <a16:creationId xmlns:a16="http://schemas.microsoft.com/office/drawing/2014/main" id="{FE31E204-56FB-4AF4-ABF8-C30F84724F23}"/>
              </a:ext>
            </a:extLst>
          </p:cNvPr>
          <p:cNvCxnSpPr>
            <a:cxnSpLocks/>
          </p:cNvCxnSpPr>
          <p:nvPr/>
        </p:nvCxnSpPr>
        <p:spPr>
          <a:xfrm>
            <a:off x="9382217" y="399732"/>
            <a:ext cx="1414506" cy="3932"/>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6E12155-C145-44CE-8232-14247C4D6BAC}"/>
              </a:ext>
            </a:extLst>
          </p:cNvPr>
          <p:cNvSpPr txBox="1"/>
          <p:nvPr/>
        </p:nvSpPr>
        <p:spPr>
          <a:xfrm>
            <a:off x="8584707" y="-13770"/>
            <a:ext cx="3321543" cy="369332"/>
          </a:xfrm>
          <a:prstGeom prst="rect">
            <a:avLst/>
          </a:prstGeom>
          <a:noFill/>
        </p:spPr>
        <p:txBody>
          <a:bodyPr wrap="square" rtlCol="0">
            <a:spAutoFit/>
          </a:bodyPr>
          <a:lstStyle/>
          <a:p>
            <a:r>
              <a:rPr lang="en-GB" dirty="0"/>
              <a:t>Surface area of bottom 0.5m2</a:t>
            </a:r>
          </a:p>
        </p:txBody>
      </p:sp>
      <p:grpSp>
        <p:nvGrpSpPr>
          <p:cNvPr id="19" name="Group 18">
            <a:extLst>
              <a:ext uri="{FF2B5EF4-FFF2-40B4-BE49-F238E27FC236}">
                <a16:creationId xmlns:a16="http://schemas.microsoft.com/office/drawing/2014/main" id="{15B0D8BB-B838-4F8B-A249-6322A82F05BD}"/>
              </a:ext>
            </a:extLst>
          </p:cNvPr>
          <p:cNvGrpSpPr/>
          <p:nvPr/>
        </p:nvGrpSpPr>
        <p:grpSpPr>
          <a:xfrm>
            <a:off x="8882108" y="4315779"/>
            <a:ext cx="2601157" cy="2253154"/>
            <a:chOff x="8788893" y="1124904"/>
            <a:chExt cx="2601157" cy="2253154"/>
          </a:xfrm>
        </p:grpSpPr>
        <p:sp>
          <p:nvSpPr>
            <p:cNvPr id="20" name="Rectangle 19">
              <a:extLst>
                <a:ext uri="{FF2B5EF4-FFF2-40B4-BE49-F238E27FC236}">
                  <a16:creationId xmlns:a16="http://schemas.microsoft.com/office/drawing/2014/main" id="{99F2E7F9-A608-4BD3-9455-A5E5F56BB83F}"/>
                </a:ext>
              </a:extLst>
            </p:cNvPr>
            <p:cNvSpPr/>
            <p:nvPr/>
          </p:nvSpPr>
          <p:spPr>
            <a:xfrm>
              <a:off x="8788893" y="1757779"/>
              <a:ext cx="2601157" cy="213064"/>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A37748F1-ACE4-4394-81F9-647739A2AFC5}"/>
                </a:ext>
              </a:extLst>
            </p:cNvPr>
            <p:cNvSpPr/>
            <p:nvPr/>
          </p:nvSpPr>
          <p:spPr>
            <a:xfrm rot="16200000">
              <a:off x="8633482" y="2530187"/>
              <a:ext cx="1407215" cy="288527"/>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B024B3C0-9CCF-4B3B-8615-2F956438C299}"/>
                </a:ext>
              </a:extLst>
            </p:cNvPr>
            <p:cNvSpPr/>
            <p:nvPr/>
          </p:nvSpPr>
          <p:spPr>
            <a:xfrm rot="16200000">
              <a:off x="10093116" y="2530187"/>
              <a:ext cx="1407215" cy="288527"/>
            </a:xfrm>
            <a:prstGeom prst="rect">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D63B5A7-3160-4E9E-9FAA-3FCD6D38C511}"/>
                </a:ext>
              </a:extLst>
            </p:cNvPr>
            <p:cNvSpPr/>
            <p:nvPr/>
          </p:nvSpPr>
          <p:spPr>
            <a:xfrm>
              <a:off x="9735843" y="1124904"/>
              <a:ext cx="707255" cy="6287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I am a smaller box</a:t>
              </a:r>
            </a:p>
          </p:txBody>
        </p:sp>
      </p:grpSp>
      <p:sp>
        <p:nvSpPr>
          <p:cNvPr id="24" name="TextBox 23">
            <a:extLst>
              <a:ext uri="{FF2B5EF4-FFF2-40B4-BE49-F238E27FC236}">
                <a16:creationId xmlns:a16="http://schemas.microsoft.com/office/drawing/2014/main" id="{76AA497B-F0EB-45D4-AA94-36A1F47E60DB}"/>
              </a:ext>
            </a:extLst>
          </p:cNvPr>
          <p:cNvSpPr txBox="1"/>
          <p:nvPr/>
        </p:nvSpPr>
        <p:spPr>
          <a:xfrm>
            <a:off x="1010390" y="5544982"/>
            <a:ext cx="5753100" cy="1384995"/>
          </a:xfrm>
          <a:prstGeom prst="rect">
            <a:avLst/>
          </a:prstGeom>
          <a:noFill/>
        </p:spPr>
        <p:txBody>
          <a:bodyPr wrap="square" rtlCol="0">
            <a:spAutoFit/>
          </a:bodyPr>
          <a:lstStyle/>
          <a:p>
            <a:r>
              <a:rPr lang="en-GB" sz="2400" dirty="0">
                <a:solidFill>
                  <a:srgbClr val="FF0000"/>
                </a:solidFill>
              </a:rPr>
              <a:t>Force = Pressure x area</a:t>
            </a:r>
          </a:p>
          <a:p>
            <a:r>
              <a:rPr lang="en-GB" sz="2400" dirty="0">
                <a:solidFill>
                  <a:srgbClr val="FF0000"/>
                </a:solidFill>
              </a:rPr>
              <a:t>            = 5 N/cm</a:t>
            </a:r>
            <a:r>
              <a:rPr lang="en-GB" sz="2400" baseline="30000" dirty="0">
                <a:solidFill>
                  <a:srgbClr val="FF0000"/>
                </a:solidFill>
              </a:rPr>
              <a:t>2</a:t>
            </a:r>
            <a:r>
              <a:rPr lang="en-GB" sz="2400" dirty="0">
                <a:solidFill>
                  <a:srgbClr val="FF0000"/>
                </a:solidFill>
              </a:rPr>
              <a:t> x 10cm</a:t>
            </a:r>
            <a:r>
              <a:rPr lang="en-GB" sz="2400" baseline="30000" dirty="0">
                <a:solidFill>
                  <a:srgbClr val="FF0000"/>
                </a:solidFill>
              </a:rPr>
              <a:t>2</a:t>
            </a:r>
          </a:p>
          <a:p>
            <a:r>
              <a:rPr lang="en-GB" sz="2400" dirty="0">
                <a:solidFill>
                  <a:srgbClr val="FF0000"/>
                </a:solidFill>
              </a:rPr>
              <a:t>             = 50N</a:t>
            </a:r>
          </a:p>
          <a:p>
            <a:endParaRPr lang="en-GB" baseline="30000" dirty="0"/>
          </a:p>
        </p:txBody>
      </p:sp>
      <p:sp>
        <p:nvSpPr>
          <p:cNvPr id="25" name="TextBox 24">
            <a:extLst>
              <a:ext uri="{FF2B5EF4-FFF2-40B4-BE49-F238E27FC236}">
                <a16:creationId xmlns:a16="http://schemas.microsoft.com/office/drawing/2014/main" id="{F3E2AD9E-EE6B-4F1C-AB61-75B0899D8706}"/>
              </a:ext>
            </a:extLst>
          </p:cNvPr>
          <p:cNvSpPr txBox="1"/>
          <p:nvPr/>
        </p:nvSpPr>
        <p:spPr>
          <a:xfrm>
            <a:off x="5069241" y="1870078"/>
            <a:ext cx="2905125" cy="923330"/>
          </a:xfrm>
          <a:prstGeom prst="rect">
            <a:avLst/>
          </a:prstGeom>
          <a:solidFill>
            <a:srgbClr val="FFFF00"/>
          </a:solidFill>
        </p:spPr>
        <p:txBody>
          <a:bodyPr wrap="square" rtlCol="0">
            <a:spAutoFit/>
          </a:bodyPr>
          <a:lstStyle/>
          <a:p>
            <a:r>
              <a:rPr lang="en-GB" dirty="0"/>
              <a:t>TIP: This is how you should set out EACH of your answers – in steps. </a:t>
            </a:r>
          </a:p>
        </p:txBody>
      </p:sp>
      <p:sp>
        <p:nvSpPr>
          <p:cNvPr id="26" name="TextBox 25">
            <a:extLst>
              <a:ext uri="{FF2B5EF4-FFF2-40B4-BE49-F238E27FC236}">
                <a16:creationId xmlns:a16="http://schemas.microsoft.com/office/drawing/2014/main" id="{6E5992BD-AEA7-4F70-84EA-508D1BB8A636}"/>
              </a:ext>
            </a:extLst>
          </p:cNvPr>
          <p:cNvSpPr txBox="1"/>
          <p:nvPr/>
        </p:nvSpPr>
        <p:spPr>
          <a:xfrm>
            <a:off x="4153085" y="3119492"/>
            <a:ext cx="4495800" cy="923330"/>
          </a:xfrm>
          <a:prstGeom prst="rect">
            <a:avLst/>
          </a:prstGeom>
          <a:solidFill>
            <a:srgbClr val="FFC000"/>
          </a:solidFill>
        </p:spPr>
        <p:txBody>
          <a:bodyPr wrap="square" rtlCol="0">
            <a:spAutoFit/>
          </a:bodyPr>
          <a:lstStyle/>
          <a:p>
            <a:r>
              <a:rPr lang="en-GB" dirty="0"/>
              <a:t>ANOTHER TIP: Make sure you get your units right. This one has area in meters. The next one is in cm.</a:t>
            </a:r>
          </a:p>
        </p:txBody>
      </p:sp>
    </p:spTree>
    <p:extLst>
      <p:ext uri="{BB962C8B-B14F-4D97-AF65-F5344CB8AC3E}">
        <p14:creationId xmlns:p14="http://schemas.microsoft.com/office/powerpoint/2010/main" val="1147700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0B62FC-74C2-4DEE-91BF-64D3108C1E0C}"/>
              </a:ext>
            </a:extLst>
          </p:cNvPr>
          <p:cNvSpPr txBox="1"/>
          <p:nvPr/>
        </p:nvSpPr>
        <p:spPr>
          <a:xfrm>
            <a:off x="284085" y="150828"/>
            <a:ext cx="11185865" cy="584775"/>
          </a:xfrm>
          <a:prstGeom prst="rect">
            <a:avLst/>
          </a:prstGeom>
          <a:noFill/>
        </p:spPr>
        <p:txBody>
          <a:bodyPr wrap="square" rtlCol="0">
            <a:spAutoFit/>
          </a:bodyPr>
          <a:lstStyle/>
          <a:p>
            <a:r>
              <a:rPr lang="en-GB" sz="3200" b="1" i="1" dirty="0">
                <a:solidFill>
                  <a:srgbClr val="7030A0"/>
                </a:solidFill>
              </a:rPr>
              <a:t>PRACTICE QUESTIONS</a:t>
            </a:r>
          </a:p>
        </p:txBody>
      </p:sp>
      <p:pic>
        <p:nvPicPr>
          <p:cNvPr id="1026" name="Picture 2" descr="Free Dogs Sitting Cliparts, Download Free Clip Art, Free Clip Art ...">
            <a:extLst>
              <a:ext uri="{FF2B5EF4-FFF2-40B4-BE49-F238E27FC236}">
                <a16:creationId xmlns:a16="http://schemas.microsoft.com/office/drawing/2014/main" id="{A424C652-1376-4390-9666-871C7DED79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6766" y="251904"/>
            <a:ext cx="1834349" cy="183434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1E12068-BCBE-4C2B-96BE-5EC945AEE697}"/>
              </a:ext>
            </a:extLst>
          </p:cNvPr>
          <p:cNvSpPr txBox="1"/>
          <p:nvPr/>
        </p:nvSpPr>
        <p:spPr>
          <a:xfrm>
            <a:off x="284085" y="887767"/>
            <a:ext cx="8047516" cy="646331"/>
          </a:xfrm>
          <a:prstGeom prst="rect">
            <a:avLst/>
          </a:prstGeom>
          <a:noFill/>
        </p:spPr>
        <p:txBody>
          <a:bodyPr wrap="square" rtlCol="0">
            <a:spAutoFit/>
          </a:bodyPr>
          <a:lstStyle/>
          <a:p>
            <a:r>
              <a:rPr lang="en-GB" dirty="0"/>
              <a:t>1. </a:t>
            </a:r>
            <a:r>
              <a:rPr lang="en-GB" dirty="0" err="1"/>
              <a:t>Muttley</a:t>
            </a:r>
            <a:r>
              <a:rPr lang="en-GB" dirty="0"/>
              <a:t> the dog weighs 100N. When he sits on the floor, the area of his body in contact with the floor is 25cm</a:t>
            </a:r>
            <a:r>
              <a:rPr lang="en-GB" baseline="30000" dirty="0"/>
              <a:t>2</a:t>
            </a:r>
            <a:r>
              <a:rPr lang="en-GB" dirty="0"/>
              <a:t>. Calculate the pressure he is exerting on the floor. </a:t>
            </a:r>
          </a:p>
        </p:txBody>
      </p:sp>
      <p:sp>
        <p:nvSpPr>
          <p:cNvPr id="6" name="TextBox 5">
            <a:extLst>
              <a:ext uri="{FF2B5EF4-FFF2-40B4-BE49-F238E27FC236}">
                <a16:creationId xmlns:a16="http://schemas.microsoft.com/office/drawing/2014/main" id="{559B34E0-D35F-401E-86EE-53A06599D2E7}"/>
              </a:ext>
            </a:extLst>
          </p:cNvPr>
          <p:cNvSpPr txBox="1"/>
          <p:nvPr/>
        </p:nvSpPr>
        <p:spPr>
          <a:xfrm>
            <a:off x="363984" y="2780082"/>
            <a:ext cx="7546020" cy="646331"/>
          </a:xfrm>
          <a:prstGeom prst="rect">
            <a:avLst/>
          </a:prstGeom>
          <a:noFill/>
        </p:spPr>
        <p:txBody>
          <a:bodyPr wrap="square" rtlCol="0">
            <a:spAutoFit/>
          </a:bodyPr>
          <a:lstStyle/>
          <a:p>
            <a:r>
              <a:rPr lang="en-GB" dirty="0"/>
              <a:t>2. Bingo is exerting 5N/cm2 of pressure onto the ground. The area of his body in contact with the ground is 30cm</a:t>
            </a:r>
            <a:r>
              <a:rPr lang="en-GB" baseline="30000" dirty="0"/>
              <a:t>2</a:t>
            </a:r>
            <a:r>
              <a:rPr lang="en-GB" dirty="0"/>
              <a:t>. How much does Bingo weigh in Newtons? </a:t>
            </a:r>
          </a:p>
        </p:txBody>
      </p:sp>
      <p:pic>
        <p:nvPicPr>
          <p:cNvPr id="7" name="Picture 6">
            <a:extLst>
              <a:ext uri="{FF2B5EF4-FFF2-40B4-BE49-F238E27FC236}">
                <a16:creationId xmlns:a16="http://schemas.microsoft.com/office/drawing/2014/main" id="{55BDD9D5-7161-4F3F-84CE-C24B224B4300}"/>
              </a:ext>
            </a:extLst>
          </p:cNvPr>
          <p:cNvPicPr>
            <a:picLocks noChangeAspect="1"/>
          </p:cNvPicPr>
          <p:nvPr/>
        </p:nvPicPr>
        <p:blipFill>
          <a:blip r:embed="rId3"/>
          <a:stretch>
            <a:fillRect/>
          </a:stretch>
        </p:blipFill>
        <p:spPr>
          <a:xfrm>
            <a:off x="9679683" y="2343149"/>
            <a:ext cx="1596807" cy="1834349"/>
          </a:xfrm>
          <a:prstGeom prst="rect">
            <a:avLst/>
          </a:prstGeom>
        </p:spPr>
      </p:pic>
      <p:sp>
        <p:nvSpPr>
          <p:cNvPr id="8" name="TextBox 7">
            <a:extLst>
              <a:ext uri="{FF2B5EF4-FFF2-40B4-BE49-F238E27FC236}">
                <a16:creationId xmlns:a16="http://schemas.microsoft.com/office/drawing/2014/main" id="{66FAF3D2-EEA9-470B-8E43-D676FEDD72C7}"/>
              </a:ext>
            </a:extLst>
          </p:cNvPr>
          <p:cNvSpPr txBox="1"/>
          <p:nvPr/>
        </p:nvSpPr>
        <p:spPr>
          <a:xfrm>
            <a:off x="4514203" y="67238"/>
            <a:ext cx="3817398" cy="369332"/>
          </a:xfrm>
          <a:prstGeom prst="rect">
            <a:avLst/>
          </a:prstGeom>
          <a:solidFill>
            <a:srgbClr val="FFFF00"/>
          </a:solidFill>
        </p:spPr>
        <p:txBody>
          <a:bodyPr wrap="square" rtlCol="0">
            <a:spAutoFit/>
          </a:bodyPr>
          <a:lstStyle/>
          <a:p>
            <a:r>
              <a:rPr lang="en-GB" dirty="0"/>
              <a:t>Remember that weight is a </a:t>
            </a:r>
            <a:r>
              <a:rPr lang="en-GB" b="1" i="1" dirty="0">
                <a:solidFill>
                  <a:srgbClr val="FF0000"/>
                </a:solidFill>
              </a:rPr>
              <a:t>FORCE</a:t>
            </a:r>
          </a:p>
        </p:txBody>
      </p:sp>
      <p:sp>
        <p:nvSpPr>
          <p:cNvPr id="10" name="TextBox 9">
            <a:extLst>
              <a:ext uri="{FF2B5EF4-FFF2-40B4-BE49-F238E27FC236}">
                <a16:creationId xmlns:a16="http://schemas.microsoft.com/office/drawing/2014/main" id="{B78FC31B-9A0B-4ABE-AF47-8B6510A57F8C}"/>
              </a:ext>
            </a:extLst>
          </p:cNvPr>
          <p:cNvSpPr txBox="1"/>
          <p:nvPr/>
        </p:nvSpPr>
        <p:spPr>
          <a:xfrm>
            <a:off x="5220069" y="3785334"/>
            <a:ext cx="3675356" cy="646331"/>
          </a:xfrm>
          <a:prstGeom prst="rect">
            <a:avLst/>
          </a:prstGeom>
          <a:noFill/>
        </p:spPr>
        <p:txBody>
          <a:bodyPr wrap="square" rtlCol="0">
            <a:spAutoFit/>
          </a:bodyPr>
          <a:lstStyle/>
          <a:p>
            <a:r>
              <a:rPr lang="en-GB" dirty="0"/>
              <a:t>BONUS QUESTION: What is Bingo’s mass in kg?   </a:t>
            </a:r>
            <a:endParaRPr lang="en-GB" dirty="0">
              <a:solidFill>
                <a:srgbClr val="FF0000"/>
              </a:solidFill>
            </a:endParaRPr>
          </a:p>
        </p:txBody>
      </p:sp>
      <p:sp>
        <p:nvSpPr>
          <p:cNvPr id="11" name="TextBox 10">
            <a:extLst>
              <a:ext uri="{FF2B5EF4-FFF2-40B4-BE49-F238E27FC236}">
                <a16:creationId xmlns:a16="http://schemas.microsoft.com/office/drawing/2014/main" id="{67E99B1D-A563-4961-887F-F168C5284A35}"/>
              </a:ext>
            </a:extLst>
          </p:cNvPr>
          <p:cNvSpPr txBox="1"/>
          <p:nvPr/>
        </p:nvSpPr>
        <p:spPr>
          <a:xfrm>
            <a:off x="363984" y="4695007"/>
            <a:ext cx="8629096" cy="923330"/>
          </a:xfrm>
          <a:prstGeom prst="rect">
            <a:avLst/>
          </a:prstGeom>
          <a:noFill/>
        </p:spPr>
        <p:txBody>
          <a:bodyPr wrap="square" rtlCol="0">
            <a:spAutoFit/>
          </a:bodyPr>
          <a:lstStyle/>
          <a:p>
            <a:r>
              <a:rPr lang="en-GB" dirty="0"/>
              <a:t>3. Goofy weighs 120N. He is exerting 6N/cm</a:t>
            </a:r>
            <a:r>
              <a:rPr lang="en-GB" baseline="30000" dirty="0"/>
              <a:t>2</a:t>
            </a:r>
            <a:r>
              <a:rPr lang="en-GB" dirty="0"/>
              <a:t> on the ground with his bottom. Calculate the area of </a:t>
            </a:r>
            <a:r>
              <a:rPr lang="en-GB" dirty="0" err="1"/>
              <a:t>Goofy’s</a:t>
            </a:r>
            <a:r>
              <a:rPr lang="en-GB" dirty="0"/>
              <a:t> bottom (bet you never thought you’d get a question like that in a Science lesson!) </a:t>
            </a:r>
          </a:p>
        </p:txBody>
      </p:sp>
      <p:pic>
        <p:nvPicPr>
          <p:cNvPr id="1030" name="Picture 6" descr="Library of jpg download dog png files ▻▻▻ Clipart Art 2019">
            <a:extLst>
              <a:ext uri="{FF2B5EF4-FFF2-40B4-BE49-F238E27FC236}">
                <a16:creationId xmlns:a16="http://schemas.microsoft.com/office/drawing/2014/main" id="{2D33B12A-30A2-4D78-B9B1-DEBF3951B4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67817" y="4675362"/>
            <a:ext cx="2428875" cy="1885950"/>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a:extLst>
              <a:ext uri="{FF2B5EF4-FFF2-40B4-BE49-F238E27FC236}">
                <a16:creationId xmlns:a16="http://schemas.microsoft.com/office/drawing/2014/main" id="{62DB5EF8-D8CC-43C8-94D5-83698CC17E06}"/>
              </a:ext>
            </a:extLst>
          </p:cNvPr>
          <p:cNvSpPr/>
          <p:nvPr/>
        </p:nvSpPr>
        <p:spPr>
          <a:xfrm>
            <a:off x="2352489" y="1670144"/>
            <a:ext cx="3053919" cy="951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Check your answers on the next slide</a:t>
            </a:r>
          </a:p>
        </p:txBody>
      </p:sp>
    </p:spTree>
    <p:extLst>
      <p:ext uri="{BB962C8B-B14F-4D97-AF65-F5344CB8AC3E}">
        <p14:creationId xmlns:p14="http://schemas.microsoft.com/office/powerpoint/2010/main" val="3885530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0B62FC-74C2-4DEE-91BF-64D3108C1E0C}"/>
              </a:ext>
            </a:extLst>
          </p:cNvPr>
          <p:cNvSpPr txBox="1"/>
          <p:nvPr/>
        </p:nvSpPr>
        <p:spPr>
          <a:xfrm>
            <a:off x="284085" y="150828"/>
            <a:ext cx="11185865" cy="584775"/>
          </a:xfrm>
          <a:prstGeom prst="rect">
            <a:avLst/>
          </a:prstGeom>
          <a:noFill/>
        </p:spPr>
        <p:txBody>
          <a:bodyPr wrap="square" rtlCol="0">
            <a:spAutoFit/>
          </a:bodyPr>
          <a:lstStyle/>
          <a:p>
            <a:r>
              <a:rPr lang="en-GB" sz="3200" b="1" i="1" dirty="0">
                <a:solidFill>
                  <a:srgbClr val="7030A0"/>
                </a:solidFill>
              </a:rPr>
              <a:t>PRACTICE QUESTIONS</a:t>
            </a:r>
          </a:p>
        </p:txBody>
      </p:sp>
      <p:pic>
        <p:nvPicPr>
          <p:cNvPr id="1026" name="Picture 2" descr="Free Dogs Sitting Cliparts, Download Free Clip Art, Free Clip Art ...">
            <a:extLst>
              <a:ext uri="{FF2B5EF4-FFF2-40B4-BE49-F238E27FC236}">
                <a16:creationId xmlns:a16="http://schemas.microsoft.com/office/drawing/2014/main" id="{A424C652-1376-4390-9666-871C7DED79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6766" y="251904"/>
            <a:ext cx="1834349" cy="183434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1E12068-BCBE-4C2B-96BE-5EC945AEE697}"/>
              </a:ext>
            </a:extLst>
          </p:cNvPr>
          <p:cNvSpPr txBox="1"/>
          <p:nvPr/>
        </p:nvSpPr>
        <p:spPr>
          <a:xfrm>
            <a:off x="284085" y="887767"/>
            <a:ext cx="8047516" cy="646331"/>
          </a:xfrm>
          <a:prstGeom prst="rect">
            <a:avLst/>
          </a:prstGeom>
          <a:noFill/>
        </p:spPr>
        <p:txBody>
          <a:bodyPr wrap="square" rtlCol="0">
            <a:spAutoFit/>
          </a:bodyPr>
          <a:lstStyle/>
          <a:p>
            <a:r>
              <a:rPr lang="en-GB" dirty="0"/>
              <a:t>1. </a:t>
            </a:r>
            <a:r>
              <a:rPr lang="en-GB" dirty="0" err="1"/>
              <a:t>Muttley</a:t>
            </a:r>
            <a:r>
              <a:rPr lang="en-GB" dirty="0"/>
              <a:t> the dog weighs 100N. When he sits on the floor, the area of his body in contact with the floor is 25cm</a:t>
            </a:r>
            <a:r>
              <a:rPr lang="en-GB" baseline="30000" dirty="0"/>
              <a:t>2</a:t>
            </a:r>
            <a:r>
              <a:rPr lang="en-GB" dirty="0"/>
              <a:t>. Calculate the pressure he is exerting on the floor. </a:t>
            </a:r>
          </a:p>
        </p:txBody>
      </p:sp>
      <p:sp>
        <p:nvSpPr>
          <p:cNvPr id="5" name="TextBox 4">
            <a:extLst>
              <a:ext uri="{FF2B5EF4-FFF2-40B4-BE49-F238E27FC236}">
                <a16:creationId xmlns:a16="http://schemas.microsoft.com/office/drawing/2014/main" id="{C8A0ADD9-05F0-499B-9A19-8424768CF813}"/>
              </a:ext>
            </a:extLst>
          </p:cNvPr>
          <p:cNvSpPr txBox="1"/>
          <p:nvPr/>
        </p:nvSpPr>
        <p:spPr>
          <a:xfrm>
            <a:off x="2702417" y="1729557"/>
            <a:ext cx="6072327" cy="923330"/>
          </a:xfrm>
          <a:prstGeom prst="rect">
            <a:avLst/>
          </a:prstGeom>
          <a:noFill/>
        </p:spPr>
        <p:txBody>
          <a:bodyPr wrap="square" rtlCol="0">
            <a:spAutoFit/>
          </a:bodyPr>
          <a:lstStyle/>
          <a:p>
            <a:r>
              <a:rPr lang="en-GB" dirty="0">
                <a:solidFill>
                  <a:srgbClr val="FF0000"/>
                </a:solidFill>
              </a:rPr>
              <a:t>Pressure = force / area</a:t>
            </a:r>
          </a:p>
          <a:p>
            <a:r>
              <a:rPr lang="en-GB" dirty="0">
                <a:solidFill>
                  <a:srgbClr val="FF0000"/>
                </a:solidFill>
              </a:rPr>
              <a:t>	= 100N / 25cm</a:t>
            </a:r>
            <a:r>
              <a:rPr lang="en-GB" baseline="30000" dirty="0">
                <a:solidFill>
                  <a:srgbClr val="FF0000"/>
                </a:solidFill>
              </a:rPr>
              <a:t>2</a:t>
            </a:r>
          </a:p>
          <a:p>
            <a:r>
              <a:rPr lang="en-GB" dirty="0">
                <a:solidFill>
                  <a:srgbClr val="FF0000"/>
                </a:solidFill>
              </a:rPr>
              <a:t>	= 4 N/cm</a:t>
            </a:r>
            <a:r>
              <a:rPr lang="en-GB" baseline="30000" dirty="0">
                <a:solidFill>
                  <a:srgbClr val="FF0000"/>
                </a:solidFill>
              </a:rPr>
              <a:t>2</a:t>
            </a:r>
          </a:p>
        </p:txBody>
      </p:sp>
      <p:sp>
        <p:nvSpPr>
          <p:cNvPr id="6" name="TextBox 5">
            <a:extLst>
              <a:ext uri="{FF2B5EF4-FFF2-40B4-BE49-F238E27FC236}">
                <a16:creationId xmlns:a16="http://schemas.microsoft.com/office/drawing/2014/main" id="{559B34E0-D35F-401E-86EE-53A06599D2E7}"/>
              </a:ext>
            </a:extLst>
          </p:cNvPr>
          <p:cNvSpPr txBox="1"/>
          <p:nvPr/>
        </p:nvSpPr>
        <p:spPr>
          <a:xfrm>
            <a:off x="363984" y="2780082"/>
            <a:ext cx="7546020" cy="646331"/>
          </a:xfrm>
          <a:prstGeom prst="rect">
            <a:avLst/>
          </a:prstGeom>
          <a:noFill/>
        </p:spPr>
        <p:txBody>
          <a:bodyPr wrap="square" rtlCol="0">
            <a:spAutoFit/>
          </a:bodyPr>
          <a:lstStyle/>
          <a:p>
            <a:r>
              <a:rPr lang="en-GB" dirty="0"/>
              <a:t>2. Bingo is exerting 5N/cm2 of pressure onto the ground. The area of his body in contact with the ground is 30cm</a:t>
            </a:r>
            <a:r>
              <a:rPr lang="en-GB" baseline="30000" dirty="0"/>
              <a:t>2</a:t>
            </a:r>
            <a:r>
              <a:rPr lang="en-GB" dirty="0"/>
              <a:t>. How much does Bingo weigh in Newtons? </a:t>
            </a:r>
          </a:p>
        </p:txBody>
      </p:sp>
      <p:pic>
        <p:nvPicPr>
          <p:cNvPr id="7" name="Picture 6">
            <a:extLst>
              <a:ext uri="{FF2B5EF4-FFF2-40B4-BE49-F238E27FC236}">
                <a16:creationId xmlns:a16="http://schemas.microsoft.com/office/drawing/2014/main" id="{55BDD9D5-7161-4F3F-84CE-C24B224B4300}"/>
              </a:ext>
            </a:extLst>
          </p:cNvPr>
          <p:cNvPicPr>
            <a:picLocks noChangeAspect="1"/>
          </p:cNvPicPr>
          <p:nvPr/>
        </p:nvPicPr>
        <p:blipFill>
          <a:blip r:embed="rId3"/>
          <a:stretch>
            <a:fillRect/>
          </a:stretch>
        </p:blipFill>
        <p:spPr>
          <a:xfrm>
            <a:off x="9679683" y="2343149"/>
            <a:ext cx="1596807" cy="1834349"/>
          </a:xfrm>
          <a:prstGeom prst="rect">
            <a:avLst/>
          </a:prstGeom>
        </p:spPr>
      </p:pic>
      <p:sp>
        <p:nvSpPr>
          <p:cNvPr id="8" name="TextBox 7">
            <a:extLst>
              <a:ext uri="{FF2B5EF4-FFF2-40B4-BE49-F238E27FC236}">
                <a16:creationId xmlns:a16="http://schemas.microsoft.com/office/drawing/2014/main" id="{66FAF3D2-EEA9-470B-8E43-D676FEDD72C7}"/>
              </a:ext>
            </a:extLst>
          </p:cNvPr>
          <p:cNvSpPr txBox="1"/>
          <p:nvPr/>
        </p:nvSpPr>
        <p:spPr>
          <a:xfrm>
            <a:off x="4514203" y="67238"/>
            <a:ext cx="3817398" cy="369332"/>
          </a:xfrm>
          <a:prstGeom prst="rect">
            <a:avLst/>
          </a:prstGeom>
          <a:solidFill>
            <a:srgbClr val="FFFF00"/>
          </a:solidFill>
        </p:spPr>
        <p:txBody>
          <a:bodyPr wrap="square" rtlCol="0">
            <a:spAutoFit/>
          </a:bodyPr>
          <a:lstStyle/>
          <a:p>
            <a:r>
              <a:rPr lang="en-GB" dirty="0"/>
              <a:t>Remember that weight is a </a:t>
            </a:r>
            <a:r>
              <a:rPr lang="en-GB" b="1" i="1" dirty="0">
                <a:solidFill>
                  <a:srgbClr val="FF0000"/>
                </a:solidFill>
              </a:rPr>
              <a:t>FORCE</a:t>
            </a:r>
          </a:p>
        </p:txBody>
      </p:sp>
      <p:sp>
        <p:nvSpPr>
          <p:cNvPr id="9" name="TextBox 8">
            <a:extLst>
              <a:ext uri="{FF2B5EF4-FFF2-40B4-BE49-F238E27FC236}">
                <a16:creationId xmlns:a16="http://schemas.microsoft.com/office/drawing/2014/main" id="{B063CCBB-9C48-4F5C-8781-78D8528F9864}"/>
              </a:ext>
            </a:extLst>
          </p:cNvPr>
          <p:cNvSpPr txBox="1"/>
          <p:nvPr/>
        </p:nvSpPr>
        <p:spPr>
          <a:xfrm>
            <a:off x="1259118" y="3585207"/>
            <a:ext cx="4376691" cy="923330"/>
          </a:xfrm>
          <a:prstGeom prst="rect">
            <a:avLst/>
          </a:prstGeom>
          <a:noFill/>
        </p:spPr>
        <p:txBody>
          <a:bodyPr wrap="square" rtlCol="0">
            <a:spAutoFit/>
          </a:bodyPr>
          <a:lstStyle/>
          <a:p>
            <a:r>
              <a:rPr lang="en-GB" dirty="0">
                <a:solidFill>
                  <a:srgbClr val="FF0000"/>
                </a:solidFill>
              </a:rPr>
              <a:t>Force = pressure x area</a:t>
            </a:r>
          </a:p>
          <a:p>
            <a:r>
              <a:rPr lang="en-GB" dirty="0">
                <a:solidFill>
                  <a:srgbClr val="FF0000"/>
                </a:solidFill>
              </a:rPr>
              <a:t>           = 5N/cm</a:t>
            </a:r>
            <a:r>
              <a:rPr lang="en-GB" baseline="30000" dirty="0">
                <a:solidFill>
                  <a:srgbClr val="FF0000"/>
                </a:solidFill>
              </a:rPr>
              <a:t>2</a:t>
            </a:r>
            <a:r>
              <a:rPr lang="en-GB" dirty="0">
                <a:solidFill>
                  <a:srgbClr val="FF0000"/>
                </a:solidFill>
              </a:rPr>
              <a:t> x 30cm</a:t>
            </a:r>
            <a:r>
              <a:rPr lang="en-GB" baseline="30000" dirty="0">
                <a:solidFill>
                  <a:srgbClr val="FF0000"/>
                </a:solidFill>
              </a:rPr>
              <a:t>2</a:t>
            </a:r>
          </a:p>
          <a:p>
            <a:r>
              <a:rPr lang="en-GB" dirty="0">
                <a:solidFill>
                  <a:srgbClr val="FF0000"/>
                </a:solidFill>
              </a:rPr>
              <a:t>            150N</a:t>
            </a:r>
          </a:p>
        </p:txBody>
      </p:sp>
      <p:sp>
        <p:nvSpPr>
          <p:cNvPr id="10" name="TextBox 9">
            <a:extLst>
              <a:ext uri="{FF2B5EF4-FFF2-40B4-BE49-F238E27FC236}">
                <a16:creationId xmlns:a16="http://schemas.microsoft.com/office/drawing/2014/main" id="{B78FC31B-9A0B-4ABE-AF47-8B6510A57F8C}"/>
              </a:ext>
            </a:extLst>
          </p:cNvPr>
          <p:cNvSpPr txBox="1"/>
          <p:nvPr/>
        </p:nvSpPr>
        <p:spPr>
          <a:xfrm>
            <a:off x="5220069" y="3785334"/>
            <a:ext cx="3675356" cy="646331"/>
          </a:xfrm>
          <a:prstGeom prst="rect">
            <a:avLst/>
          </a:prstGeom>
          <a:noFill/>
        </p:spPr>
        <p:txBody>
          <a:bodyPr wrap="square" rtlCol="0">
            <a:spAutoFit/>
          </a:bodyPr>
          <a:lstStyle/>
          <a:p>
            <a:r>
              <a:rPr lang="en-GB" dirty="0"/>
              <a:t>BONUS QUESTION: What is Bingo’s mass in kg?   </a:t>
            </a:r>
            <a:r>
              <a:rPr lang="en-GB" dirty="0">
                <a:solidFill>
                  <a:srgbClr val="FF0000"/>
                </a:solidFill>
              </a:rPr>
              <a:t>15kg</a:t>
            </a:r>
          </a:p>
        </p:txBody>
      </p:sp>
      <p:sp>
        <p:nvSpPr>
          <p:cNvPr id="11" name="TextBox 10">
            <a:extLst>
              <a:ext uri="{FF2B5EF4-FFF2-40B4-BE49-F238E27FC236}">
                <a16:creationId xmlns:a16="http://schemas.microsoft.com/office/drawing/2014/main" id="{67E99B1D-A563-4961-887F-F168C5284A35}"/>
              </a:ext>
            </a:extLst>
          </p:cNvPr>
          <p:cNvSpPr txBox="1"/>
          <p:nvPr/>
        </p:nvSpPr>
        <p:spPr>
          <a:xfrm>
            <a:off x="363984" y="4695007"/>
            <a:ext cx="8629096" cy="923330"/>
          </a:xfrm>
          <a:prstGeom prst="rect">
            <a:avLst/>
          </a:prstGeom>
          <a:noFill/>
        </p:spPr>
        <p:txBody>
          <a:bodyPr wrap="square" rtlCol="0">
            <a:spAutoFit/>
          </a:bodyPr>
          <a:lstStyle/>
          <a:p>
            <a:r>
              <a:rPr lang="en-GB" dirty="0"/>
              <a:t>3. Goofy weighs 120N. He is exerting 6N/cm</a:t>
            </a:r>
            <a:r>
              <a:rPr lang="en-GB" baseline="30000" dirty="0"/>
              <a:t>2</a:t>
            </a:r>
            <a:r>
              <a:rPr lang="en-GB" dirty="0"/>
              <a:t> on the ground with his bottom. Calculate the area of </a:t>
            </a:r>
            <a:r>
              <a:rPr lang="en-GB" dirty="0" err="1"/>
              <a:t>Goofy’s</a:t>
            </a:r>
            <a:r>
              <a:rPr lang="en-GB" dirty="0"/>
              <a:t> bottom (bet you never thought you’d get a question like that in a Science lesson!) </a:t>
            </a:r>
          </a:p>
        </p:txBody>
      </p:sp>
      <p:pic>
        <p:nvPicPr>
          <p:cNvPr id="1030" name="Picture 6" descr="Library of jpg download dog png files ▻▻▻ Clipart Art 2019">
            <a:extLst>
              <a:ext uri="{FF2B5EF4-FFF2-40B4-BE49-F238E27FC236}">
                <a16:creationId xmlns:a16="http://schemas.microsoft.com/office/drawing/2014/main" id="{2D33B12A-30A2-4D78-B9B1-DEBF3951B4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67817" y="4675362"/>
            <a:ext cx="2428875" cy="188595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C4149DFC-978C-4170-BA1B-AD8F24F31529}"/>
              </a:ext>
            </a:extLst>
          </p:cNvPr>
          <p:cNvSpPr txBox="1"/>
          <p:nvPr/>
        </p:nvSpPr>
        <p:spPr>
          <a:xfrm>
            <a:off x="1686756" y="5624983"/>
            <a:ext cx="3968319" cy="923330"/>
          </a:xfrm>
          <a:prstGeom prst="rect">
            <a:avLst/>
          </a:prstGeom>
          <a:noFill/>
        </p:spPr>
        <p:txBody>
          <a:bodyPr wrap="square" rtlCol="0">
            <a:spAutoFit/>
          </a:bodyPr>
          <a:lstStyle/>
          <a:p>
            <a:r>
              <a:rPr lang="en-GB" dirty="0">
                <a:solidFill>
                  <a:srgbClr val="FF0000"/>
                </a:solidFill>
              </a:rPr>
              <a:t>Area = Force / pressure</a:t>
            </a:r>
          </a:p>
          <a:p>
            <a:r>
              <a:rPr lang="en-GB" dirty="0">
                <a:solidFill>
                  <a:srgbClr val="FF0000"/>
                </a:solidFill>
              </a:rPr>
              <a:t>          = 120N / 6N/cm</a:t>
            </a:r>
            <a:r>
              <a:rPr lang="en-GB" baseline="30000" dirty="0">
                <a:solidFill>
                  <a:srgbClr val="FF0000"/>
                </a:solidFill>
              </a:rPr>
              <a:t>2</a:t>
            </a:r>
          </a:p>
          <a:p>
            <a:r>
              <a:rPr lang="en-GB" dirty="0">
                <a:solidFill>
                  <a:srgbClr val="FF0000"/>
                </a:solidFill>
              </a:rPr>
              <a:t>           = 20 cm</a:t>
            </a:r>
            <a:r>
              <a:rPr lang="en-GB" baseline="30000" dirty="0">
                <a:solidFill>
                  <a:srgbClr val="FF0000"/>
                </a:solidFill>
              </a:rPr>
              <a:t>2</a:t>
            </a:r>
          </a:p>
        </p:txBody>
      </p:sp>
    </p:spTree>
    <p:extLst>
      <p:ext uri="{BB962C8B-B14F-4D97-AF65-F5344CB8AC3E}">
        <p14:creationId xmlns:p14="http://schemas.microsoft.com/office/powerpoint/2010/main" val="27862768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584</Words>
  <Application>Microsoft Office PowerPoint</Application>
  <PresentationFormat>Widescreen</PresentationFormat>
  <Paragraphs>58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Rayner</dc:creator>
  <cp:lastModifiedBy>Jo Rayner</cp:lastModifiedBy>
  <cp:revision>3</cp:revision>
  <dcterms:created xsi:type="dcterms:W3CDTF">2020-04-21T14:08:25Z</dcterms:created>
  <dcterms:modified xsi:type="dcterms:W3CDTF">2020-04-21T14:27:55Z</dcterms:modified>
</cp:coreProperties>
</file>