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5" r:id="rId2"/>
    <p:sldId id="274" r:id="rId3"/>
    <p:sldId id="271" r:id="rId4"/>
    <p:sldId id="276" r:id="rId5"/>
    <p:sldId id="283" r:id="rId6"/>
    <p:sldId id="293" r:id="rId7"/>
    <p:sldId id="294" r:id="rId8"/>
    <p:sldId id="277" r:id="rId9"/>
    <p:sldId id="284" r:id="rId10"/>
    <p:sldId id="273" r:id="rId11"/>
    <p:sldId id="285" r:id="rId12"/>
    <p:sldId id="295" r:id="rId13"/>
    <p:sldId id="296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Sassoon Infant Md" panose="02000603050000020003" charset="0"/>
      <p:regular r:id="rId25"/>
    </p:embeddedFont>
    <p:embeddedFont>
      <p:font typeface="Sassoon Infant Rg" panose="02000503030000020003" charset="0"/>
      <p:regular r:id="rId26"/>
      <p:bold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326"/>
    <a:srgbClr val="FED044"/>
    <a:srgbClr val="B6D034"/>
    <a:srgbClr val="FE9244"/>
    <a:srgbClr val="BBD443"/>
    <a:srgbClr val="80C1EB"/>
    <a:srgbClr val="ACDDFC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15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CA666A-D29A-4AA8-97BE-FEFDB855E4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C8B3B-9FE6-467E-8BD1-BD5DDED0F1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BC1AC5-B30E-44AF-9675-BFC206F81AAC}" type="datetimeFigureOut">
              <a:rPr lang="en-GB"/>
              <a:pPr>
                <a:defRPr/>
              </a:pPr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BF5F6-0AED-441D-A054-E6BDF60F43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2DA77-1616-41FC-AA8F-E92C533DDF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31010D-BF34-423C-A72C-300A6AC348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1BAFDD-2317-4A1B-B59F-8BD20559F6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2C055-321F-4893-81DA-F580485D85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ACA4C-5897-49FB-B253-DC9B132AA29E}" type="datetimeFigureOut">
              <a:rPr lang="en-GB"/>
              <a:pPr>
                <a:defRPr/>
              </a:pPr>
              <a:t>05/01/2021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6609C5-3E0D-4E09-BC6E-13EE67B512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0CC1F3F-41AB-4BFD-8610-086947340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CD359-FBF3-490C-A05F-6FAA72D789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E6071-A524-49FE-8A0A-C94A4B116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C07B7F-F3AA-4C74-8463-AF67036CCF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75D47258-6F0E-4576-90D8-AAE8421DA28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7FD2AAA3-ACAC-4EF0-8FDE-EF8447D30B92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BCA84397-594C-417A-BF82-7569517993C8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09FD2B8C-6F05-49DD-9F40-A5692F514D7B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5F11F440-025E-427A-8ED3-2596487B67E5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011AA26A-14D6-4607-90F4-46D54EB1A5F0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72C62EC0-5FC3-49DB-98B1-CE76CE02C233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0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56B55B17-2662-444A-BF2F-3F1AEA7A7E5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D7C54-F33C-476E-AE60-81EA4FBA2D78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7FA68F-C5E5-4F54-9C3E-B5E286C6BDDB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074DB9-D8F7-4B4D-A02B-804114386C06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A5D9F2-15BE-472D-BD2B-F8D12D46E40D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9C823C-E24F-4DA1-A0D5-7FA79546F66A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119349-F60A-4C06-8913-344744F0DC6E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1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2DCAEC3-E4F7-4A4D-A1C3-AEFBFF8B84C2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902581A-DDBC-4862-9A72-35FCF6B3125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D21A9C-305F-4A93-AFA5-E4062204D092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DEAA6-1970-47F9-81BA-4C48928045F2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50BED292-F28D-47AC-967C-13EBD5FDE8AC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2099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5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2CB56EE-80BC-4868-A68C-281FA4D9FD5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8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8C349F3-1FD4-4ECE-A68C-EB316817468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C48CE-D91A-4811-8E6F-2194070E99AB}"/>
              </a:ext>
            </a:extLst>
          </p:cNvPr>
          <p:cNvSpPr/>
          <p:nvPr userDrawn="1"/>
        </p:nvSpPr>
        <p:spPr>
          <a:xfrm>
            <a:off x="457200" y="1514475"/>
            <a:ext cx="8220075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6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6CE0E77B-12E6-4961-BB4B-0BDBC7B73BF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311067-653D-4EC7-A3D7-6EE7DD647C58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8C1B870C-5DF7-460A-B384-B611D9AE7D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E7CE89-C85C-4C2B-B542-669F9544089E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ED475A-BF1B-491D-ADB7-EA377C522687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3E4CE9-1854-48E1-881C-F71FBB7E078C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69D370-D75D-4561-AEF4-99956A802445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2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8A50DF47-8DB3-447A-A066-0D99ADE4B99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5304CF-BBBF-47FE-956F-CF90BDE3B855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77C7E-F23A-4F30-B309-7F2379F697A9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0CFA0C-781D-48B0-A1CB-0742723FAD50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7B50C8-3A56-46CD-B438-B72AEFB3F1E2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E89594-93EE-407D-A9DB-BF2E0C9E4B15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1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74CD82E-7C6A-4BE4-AEFB-A3EFEA13F47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A63D9-8CF1-46FC-8C33-84202D7F82F1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88EBB4-BBFA-4C5C-AFF2-A8D94C991DA3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6E278-3FFC-4654-AF47-4FB910FA238F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7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AE065450-AE63-431A-B0D1-B88D198537E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4A8C8D-47A7-4026-9791-63EA471C11F1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A99932-DFF7-4F01-89AF-54FC8C8A42F6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FF3119-3730-4674-8A47-2C99475880FE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35765C-1E3B-4C3A-AED5-297652702C90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1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80F3A6F1-02FE-4A9C-A01C-90129B04996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E8FEF6-9456-46FC-BDB4-B3B7C2889667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7FF5D-1F3B-404D-B820-D9CAB0881B06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A38695-43FF-44B5-8A1E-21B69A20DF21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8C40CA-37A3-410E-ACD5-3EAC7FE3B86B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8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48DC51B-EB81-43D3-88C2-57EF36B471D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3538DD-0241-4C0F-9E9B-16EF49FEEC40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22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5216A5C-77A5-4957-9283-9FE7BA86D2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F59E672-C8FC-41F5-886C-C415AAB264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6514-A103-40A3-94DB-C69A0ACD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LO:  find area of a triangle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C225E-06C0-4429-A645-186D6C39C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>
            <a:extLst>
              <a:ext uri="{FF2B5EF4-FFF2-40B4-BE49-F238E27FC236}">
                <a16:creationId xmlns:a16="http://schemas.microsoft.com/office/drawing/2014/main" id="{6BF13943-65BE-43AF-AF8E-55E6BEC2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b="1"/>
              <a:t>Compound Area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56D42A-DEEB-4AA2-9125-EA117CDD5957}"/>
              </a:ext>
            </a:extLst>
          </p:cNvPr>
          <p:cNvSpPr/>
          <p:nvPr/>
        </p:nvSpPr>
        <p:spPr>
          <a:xfrm>
            <a:off x="755650" y="1422400"/>
            <a:ext cx="7632700" cy="517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  <a:ea typeface="ＭＳ Ｐゴシック" charset="0"/>
              <a:cs typeface="Sassoon Infant Rg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D89F63-B34A-472E-994C-D621029CF9D3}"/>
              </a:ext>
            </a:extLst>
          </p:cNvPr>
          <p:cNvSpPr/>
          <p:nvPr/>
        </p:nvSpPr>
        <p:spPr>
          <a:xfrm>
            <a:off x="5137150" y="2690813"/>
            <a:ext cx="2024063" cy="1998662"/>
          </a:xfrm>
          <a:prstGeom prst="rect">
            <a:avLst/>
          </a:prstGeom>
          <a:solidFill>
            <a:srgbClr val="FE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FE2465-46ED-4DFA-81BD-225C2D22B9B4}"/>
              </a:ext>
            </a:extLst>
          </p:cNvPr>
          <p:cNvSpPr/>
          <p:nvPr/>
        </p:nvSpPr>
        <p:spPr>
          <a:xfrm rot="5400000">
            <a:off x="2990850" y="2543175"/>
            <a:ext cx="1117600" cy="3175000"/>
          </a:xfrm>
          <a:prstGeom prst="rect">
            <a:avLst/>
          </a:prstGeom>
          <a:solidFill>
            <a:srgbClr val="FE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8" name="TextBox 9">
            <a:extLst>
              <a:ext uri="{FF2B5EF4-FFF2-40B4-BE49-F238E27FC236}">
                <a16:creationId xmlns:a16="http://schemas.microsoft.com/office/drawing/2014/main" id="{C631CDBE-3F0D-47B2-84E9-5E8ADE4CC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3163888"/>
            <a:ext cx="81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10cm</a:t>
            </a:r>
          </a:p>
        </p:txBody>
      </p:sp>
      <p:sp>
        <p:nvSpPr>
          <p:cNvPr id="23559" name="TextBox 10">
            <a:extLst>
              <a:ext uri="{FF2B5EF4-FFF2-40B4-BE49-F238E27FC236}">
                <a16:creationId xmlns:a16="http://schemas.microsoft.com/office/drawing/2014/main" id="{AA92E644-4F55-4F91-8603-1F5DAFE04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930650"/>
            <a:ext cx="81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4cm</a:t>
            </a:r>
          </a:p>
        </p:txBody>
      </p:sp>
      <p:sp>
        <p:nvSpPr>
          <p:cNvPr id="23560" name="TextBox 11">
            <a:extLst>
              <a:ext uri="{FF2B5EF4-FFF2-40B4-BE49-F238E27FC236}">
                <a16:creationId xmlns:a16="http://schemas.microsoft.com/office/drawing/2014/main" id="{57BC21F3-0C81-436E-AE50-FC701BED9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2290763"/>
            <a:ext cx="811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5cm</a:t>
            </a:r>
          </a:p>
        </p:txBody>
      </p:sp>
      <p:sp>
        <p:nvSpPr>
          <p:cNvPr id="23561" name="TextBox 12">
            <a:extLst>
              <a:ext uri="{FF2B5EF4-FFF2-40B4-BE49-F238E27FC236}">
                <a16:creationId xmlns:a16="http://schemas.microsoft.com/office/drawing/2014/main" id="{45759991-02D0-4C48-810A-7DE525C72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213" y="3487738"/>
            <a:ext cx="81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5cm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E385CAC-2EC2-405E-8197-0A3AAC3400B5}"/>
              </a:ext>
            </a:extLst>
          </p:cNvPr>
          <p:cNvSpPr/>
          <p:nvPr/>
        </p:nvSpPr>
        <p:spPr>
          <a:xfrm>
            <a:off x="942975" y="5356225"/>
            <a:ext cx="4371975" cy="517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Sassoon Infant Md" panose="02000603050000020003" pitchFamily="50" charset="0"/>
                <a:ea typeface="ＭＳ Ｐゴシック" charset="0"/>
                <a:cs typeface="Sassoon Infant Rg" charset="0"/>
              </a:rPr>
              <a:t>Area = (4cm x 10cm) + (5cm x 5cm) =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61B3A79-8C4D-4CB0-B056-C82956D6A328}"/>
              </a:ext>
            </a:extLst>
          </p:cNvPr>
          <p:cNvSpPr/>
          <p:nvPr/>
        </p:nvSpPr>
        <p:spPr>
          <a:xfrm>
            <a:off x="5156200" y="5351463"/>
            <a:ext cx="2136775" cy="517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Sassoon Infant Md" panose="02000603050000020003" pitchFamily="50" charset="0"/>
                <a:ea typeface="ＭＳ Ｐゴシック" charset="0"/>
                <a:cs typeface="Sassoon Infant Rg" charset="0"/>
              </a:rPr>
              <a:t>40cm² + 25cm² 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C177195-DB44-4E7C-964C-0822E8D0C30C}"/>
              </a:ext>
            </a:extLst>
          </p:cNvPr>
          <p:cNvSpPr/>
          <p:nvPr/>
        </p:nvSpPr>
        <p:spPr>
          <a:xfrm>
            <a:off x="7180263" y="5356225"/>
            <a:ext cx="973137" cy="517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Sassoon Infant Md" panose="02000603050000020003" pitchFamily="50" charset="0"/>
                <a:ea typeface="ＭＳ Ｐゴシック" charset="0"/>
                <a:cs typeface="Sassoon Infant Rg" charset="0"/>
              </a:rPr>
              <a:t>65cm²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AE9A57-55A3-41E6-9116-1E2B364FE96B}"/>
              </a:ext>
            </a:extLst>
          </p:cNvPr>
          <p:cNvCxnSpPr/>
          <p:nvPr/>
        </p:nvCxnSpPr>
        <p:spPr>
          <a:xfrm>
            <a:off x="5137150" y="3571875"/>
            <a:ext cx="0" cy="111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8A979D-0155-496A-8C51-A04B2C2545E9}"/>
              </a:ext>
            </a:extLst>
          </p:cNvPr>
          <p:cNvSpPr txBox="1"/>
          <p:nvPr/>
        </p:nvSpPr>
        <p:spPr>
          <a:xfrm>
            <a:off x="5715000" y="1905000"/>
            <a:ext cx="222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Height = 4cm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0EE7EF-40D0-45DC-9CF7-B5BE86F47A54}"/>
              </a:ext>
            </a:extLst>
          </p:cNvPr>
          <p:cNvCxnSpPr/>
          <p:nvPr/>
        </p:nvCxnSpPr>
        <p:spPr>
          <a:xfrm>
            <a:off x="5448300" y="1733550"/>
            <a:ext cx="0" cy="790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7BCE20-7C89-4FDA-A8E1-30F423E3F2E8}"/>
              </a:ext>
            </a:extLst>
          </p:cNvPr>
          <p:cNvSpPr txBox="1"/>
          <p:nvPr/>
        </p:nvSpPr>
        <p:spPr>
          <a:xfrm>
            <a:off x="2676525" y="2524125"/>
            <a:ext cx="18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Base = 5cm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3759E-6994-4B29-A437-C868CF28F704}"/>
              </a:ext>
            </a:extLst>
          </p:cNvPr>
          <p:cNvSpPr txBox="1"/>
          <p:nvPr/>
        </p:nvSpPr>
        <p:spPr>
          <a:xfrm>
            <a:off x="2066924" y="3429000"/>
            <a:ext cx="453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Rectangle area = 5 x 4 = 20cm</a:t>
            </a:r>
            <a:r>
              <a:rPr lang="en-GB" sz="2400" baseline="30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6BC81-C8FA-4396-B5DA-C0DE4A1E7900}"/>
              </a:ext>
            </a:extLst>
          </p:cNvPr>
          <p:cNvSpPr txBox="1"/>
          <p:nvPr/>
        </p:nvSpPr>
        <p:spPr>
          <a:xfrm>
            <a:off x="1085851" y="4103042"/>
            <a:ext cx="715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 </a:t>
            </a:r>
            <a:r>
              <a:rPr lang="en-GB" sz="2400" dirty="0">
                <a:solidFill>
                  <a:srgbClr val="FF0000"/>
                </a:solidFill>
              </a:rPr>
              <a:t>Triangle area = ½ x 5 x 4 = 10 cm</a:t>
            </a:r>
            <a:r>
              <a:rPr lang="en-GB" sz="24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DAF9E1B-0B73-4AF7-A0A6-90863DBE484C}"/>
              </a:ext>
            </a:extLst>
          </p:cNvPr>
          <p:cNvSpPr/>
          <p:nvPr/>
        </p:nvSpPr>
        <p:spPr>
          <a:xfrm>
            <a:off x="2581275" y="1733550"/>
            <a:ext cx="1895454" cy="7048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6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DC58C3-ACA3-4234-8FB0-E736ABB3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22" y="1139118"/>
            <a:ext cx="2733753" cy="25127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1C3912-6FB4-478B-ACB8-DD757DA53DB3}"/>
              </a:ext>
            </a:extLst>
          </p:cNvPr>
          <p:cNvSpPr txBox="1"/>
          <p:nvPr/>
        </p:nvSpPr>
        <p:spPr>
          <a:xfrm>
            <a:off x="1085851" y="4103042"/>
            <a:ext cx="715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Triangle area = ½ x 2.2 x 5</a:t>
            </a:r>
            <a:r>
              <a:rPr lang="en-GB" sz="2400" baseline="300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= 5.5 m</a:t>
            </a:r>
            <a:r>
              <a:rPr lang="en-GB" sz="2400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338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E2B0D-DB36-44B5-B13B-BDA8E76B8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94" y="4404606"/>
            <a:ext cx="1825056" cy="1238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0A1D9-867A-4132-8E67-87E9ED183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29" y="4280484"/>
            <a:ext cx="1825056" cy="130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95FE23-2228-47D5-B419-FFDA73069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" y="923225"/>
            <a:ext cx="2700989" cy="1678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07A0AA-5F77-4A93-AB34-C04DB3DCE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44" y="1032332"/>
            <a:ext cx="4381130" cy="1101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6D4EB3-6FA6-49F0-95A0-47A306074D10}"/>
              </a:ext>
            </a:extLst>
          </p:cNvPr>
          <p:cNvSpPr txBox="1"/>
          <p:nvPr/>
        </p:nvSpPr>
        <p:spPr>
          <a:xfrm>
            <a:off x="895349" y="2841074"/>
            <a:ext cx="7353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NB the base and height MUST be at right angles to each other (perpendicular)</a:t>
            </a:r>
            <a:endParaRPr lang="en-GB" sz="2400" baseline="30000" dirty="0"/>
          </a:p>
          <a:p>
            <a:r>
              <a:rPr lang="en-GB" sz="2400" dirty="0"/>
              <a:t>Ignore other numbers</a:t>
            </a:r>
          </a:p>
        </p:txBody>
      </p:sp>
    </p:spTree>
    <p:extLst>
      <p:ext uri="{BB962C8B-B14F-4D97-AF65-F5344CB8AC3E}">
        <p14:creationId xmlns:p14="http://schemas.microsoft.com/office/powerpoint/2010/main" val="18387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888FDD-57AA-4EDD-B326-004E79B2AA09}"/>
              </a:ext>
            </a:extLst>
          </p:cNvPr>
          <p:cNvSpPr/>
          <p:nvPr/>
        </p:nvSpPr>
        <p:spPr>
          <a:xfrm>
            <a:off x="755650" y="893763"/>
            <a:ext cx="7632700" cy="2135187"/>
          </a:xfrm>
          <a:prstGeom prst="rect">
            <a:avLst/>
          </a:prstGeom>
          <a:solidFill>
            <a:srgbClr val="FED04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09332F-0A9E-4BB1-8141-64F00B3F5A3C}"/>
              </a:ext>
            </a:extLst>
          </p:cNvPr>
          <p:cNvSpPr/>
          <p:nvPr/>
        </p:nvSpPr>
        <p:spPr>
          <a:xfrm>
            <a:off x="755650" y="893763"/>
            <a:ext cx="7632700" cy="213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ea typeface="ＭＳ Ｐゴシック" charset="0"/>
                <a:cs typeface="Sassoon Infant Rg" charset="0"/>
              </a:rPr>
              <a:t>Remember to find the area of a rectangle we need to know how many squares there are inside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ea typeface="ＭＳ Ｐゴシック" charset="0"/>
              <a:cs typeface="Sassoon Infant Rg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ea typeface="ＭＳ Ｐゴシック" charset="0"/>
                <a:cs typeface="Sassoon Infant Rg" charset="0"/>
              </a:rPr>
              <a:t>We can do this by multiplying the length by the width</a:t>
            </a:r>
          </a:p>
        </p:txBody>
      </p:sp>
      <p:grpSp>
        <p:nvGrpSpPr>
          <p:cNvPr id="10" name="Group 112">
            <a:extLst>
              <a:ext uri="{FF2B5EF4-FFF2-40B4-BE49-F238E27FC236}">
                <a16:creationId xmlns:a16="http://schemas.microsoft.com/office/drawing/2014/main" id="{6AFDC28B-931C-4A6E-8FFC-0D6CF17F539F}"/>
              </a:ext>
            </a:extLst>
          </p:cNvPr>
          <p:cNvGrpSpPr>
            <a:grpSpLocks/>
          </p:cNvGrpSpPr>
          <p:nvPr/>
        </p:nvGrpSpPr>
        <p:grpSpPr bwMode="auto">
          <a:xfrm>
            <a:off x="1133475" y="3740150"/>
            <a:ext cx="2286000" cy="1371600"/>
            <a:chOff x="3828" y="3012"/>
            <a:chExt cx="1440" cy="864"/>
          </a:xfrm>
        </p:grpSpPr>
        <p:sp>
          <p:nvSpPr>
            <p:cNvPr id="17416" name="Rectangle 10">
              <a:extLst>
                <a:ext uri="{FF2B5EF4-FFF2-40B4-BE49-F238E27FC236}">
                  <a16:creationId xmlns:a16="http://schemas.microsoft.com/office/drawing/2014/main" id="{729A1AA8-0B33-468B-A44E-D2F821071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3012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7" name="Rectangle 11">
              <a:extLst>
                <a:ext uri="{FF2B5EF4-FFF2-40B4-BE49-F238E27FC236}">
                  <a16:creationId xmlns:a16="http://schemas.microsoft.com/office/drawing/2014/main" id="{25528A45-F3C8-4EC6-96CD-7EE110D86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3012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8" name="Rectangle 12">
              <a:extLst>
                <a:ext uri="{FF2B5EF4-FFF2-40B4-BE49-F238E27FC236}">
                  <a16:creationId xmlns:a16="http://schemas.microsoft.com/office/drawing/2014/main" id="{14D907AA-7E23-4F05-810C-33C477461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3012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9" name="Rectangle 13">
              <a:extLst>
                <a:ext uri="{FF2B5EF4-FFF2-40B4-BE49-F238E27FC236}">
                  <a16:creationId xmlns:a16="http://schemas.microsoft.com/office/drawing/2014/main" id="{EE2898B0-D099-4152-90A7-306A8700B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012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0" name="Rectangle 14">
              <a:extLst>
                <a:ext uri="{FF2B5EF4-FFF2-40B4-BE49-F238E27FC236}">
                  <a16:creationId xmlns:a16="http://schemas.microsoft.com/office/drawing/2014/main" id="{40850448-ABD3-4B80-A6E9-F1DE0E757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3300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1" name="Rectangle 15">
              <a:extLst>
                <a:ext uri="{FF2B5EF4-FFF2-40B4-BE49-F238E27FC236}">
                  <a16:creationId xmlns:a16="http://schemas.microsoft.com/office/drawing/2014/main" id="{1A025D20-E76C-417C-A70A-003C28544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3300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2" name="Rectangle 16">
              <a:extLst>
                <a:ext uri="{FF2B5EF4-FFF2-40B4-BE49-F238E27FC236}">
                  <a16:creationId xmlns:a16="http://schemas.microsoft.com/office/drawing/2014/main" id="{780EE4FB-830D-419B-AF85-6F9BA17CD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3300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3" name="Rectangle 17">
              <a:extLst>
                <a:ext uri="{FF2B5EF4-FFF2-40B4-BE49-F238E27FC236}">
                  <a16:creationId xmlns:a16="http://schemas.microsoft.com/office/drawing/2014/main" id="{A37456FA-5256-41F0-9008-49FA0E3FE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300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4" name="Rectangle 18">
              <a:extLst>
                <a:ext uri="{FF2B5EF4-FFF2-40B4-BE49-F238E27FC236}">
                  <a16:creationId xmlns:a16="http://schemas.microsoft.com/office/drawing/2014/main" id="{B54C8287-8BB8-44AF-8E24-23A74F8AC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3012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5" name="Rectangle 20">
              <a:extLst>
                <a:ext uri="{FF2B5EF4-FFF2-40B4-BE49-F238E27FC236}">
                  <a16:creationId xmlns:a16="http://schemas.microsoft.com/office/drawing/2014/main" id="{BA0D50F5-0856-48B8-A383-4435314E3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3300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6" name="Rectangle 22">
              <a:extLst>
                <a:ext uri="{FF2B5EF4-FFF2-40B4-BE49-F238E27FC236}">
                  <a16:creationId xmlns:a16="http://schemas.microsoft.com/office/drawing/2014/main" id="{C04AD26D-3FF2-4458-9061-A3ACF1712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3588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7" name="Rectangle 23">
              <a:extLst>
                <a:ext uri="{FF2B5EF4-FFF2-40B4-BE49-F238E27FC236}">
                  <a16:creationId xmlns:a16="http://schemas.microsoft.com/office/drawing/2014/main" id="{FDBAF9EA-37E4-43CB-A4C7-E444905DC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3588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8" name="Rectangle 24">
              <a:extLst>
                <a:ext uri="{FF2B5EF4-FFF2-40B4-BE49-F238E27FC236}">
                  <a16:creationId xmlns:a16="http://schemas.microsoft.com/office/drawing/2014/main" id="{131B9DA7-2065-48B0-8021-869AD4131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3588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9" name="Rectangle 25">
              <a:extLst>
                <a:ext uri="{FF2B5EF4-FFF2-40B4-BE49-F238E27FC236}">
                  <a16:creationId xmlns:a16="http://schemas.microsoft.com/office/drawing/2014/main" id="{87FD9631-3A78-41FD-9172-8278CF3E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588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0" name="Rectangle 26">
              <a:extLst>
                <a:ext uri="{FF2B5EF4-FFF2-40B4-BE49-F238E27FC236}">
                  <a16:creationId xmlns:a16="http://schemas.microsoft.com/office/drawing/2014/main" id="{D03124AF-63C8-4319-A2EC-DB179B839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3588"/>
              <a:ext cx="288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CE48EA1-EC2D-4804-BCD5-581BB8889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21005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r>
              <a:rPr lang="en-GB" altLang="en-US"/>
              <a:t>3cm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3F86EB-1374-485F-AA99-605B41EA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541972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r>
              <a:rPr lang="en-GB" altLang="en-US"/>
              <a:t>5cm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A5E812-C085-46D9-A57F-5306B2E2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167188"/>
            <a:ext cx="316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r>
              <a:rPr lang="en-GB" altLang="en-US"/>
              <a:t>Area = 3 x 5 = 15 cm</a:t>
            </a:r>
            <a:r>
              <a:rPr lang="en-GB" altLang="en-US" baseline="3000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>
            <a:extLst>
              <a:ext uri="{FF2B5EF4-FFF2-40B4-BE49-F238E27FC236}">
                <a16:creationId xmlns:a16="http://schemas.microsoft.com/office/drawing/2014/main" id="{44EE41EB-FB6B-4C7C-B5E0-5FB6DBAF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b="1"/>
              <a:t>Compound Area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367E0F-38B1-4BEE-930F-32E1E39CB3B3}"/>
              </a:ext>
            </a:extLst>
          </p:cNvPr>
          <p:cNvSpPr/>
          <p:nvPr/>
        </p:nvSpPr>
        <p:spPr>
          <a:xfrm>
            <a:off x="755650" y="1422400"/>
            <a:ext cx="7632700" cy="517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ea typeface="ＭＳ Ｐゴシック" charset="0"/>
                <a:cs typeface="Sassoon Infant Rg" charset="0"/>
              </a:rPr>
              <a:t>Calculate the area of this compound shape: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D760AF-142F-4888-99BF-D7071E3FD9C5}"/>
              </a:ext>
            </a:extLst>
          </p:cNvPr>
          <p:cNvSpPr/>
          <p:nvPr/>
        </p:nvSpPr>
        <p:spPr>
          <a:xfrm>
            <a:off x="4743450" y="2397125"/>
            <a:ext cx="1352550" cy="2767013"/>
          </a:xfrm>
          <a:prstGeom prst="rect">
            <a:avLst/>
          </a:prstGeom>
          <a:solidFill>
            <a:srgbClr val="FE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3F1B07-8755-4CE2-B20A-1FAA833049C2}"/>
              </a:ext>
            </a:extLst>
          </p:cNvPr>
          <p:cNvSpPr/>
          <p:nvPr/>
        </p:nvSpPr>
        <p:spPr>
          <a:xfrm rot="5400000">
            <a:off x="2702719" y="3123406"/>
            <a:ext cx="1862138" cy="2219325"/>
          </a:xfrm>
          <a:prstGeom prst="rect">
            <a:avLst/>
          </a:prstGeom>
          <a:solidFill>
            <a:srgbClr val="FE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10" name="TextBox 9">
            <a:extLst>
              <a:ext uri="{FF2B5EF4-FFF2-40B4-BE49-F238E27FC236}">
                <a16:creationId xmlns:a16="http://schemas.microsoft.com/office/drawing/2014/main" id="{86862DC4-A38B-4868-B3E8-19A60C042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2911475"/>
            <a:ext cx="8112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7cm</a:t>
            </a:r>
          </a:p>
        </p:txBody>
      </p:sp>
      <p:sp>
        <p:nvSpPr>
          <p:cNvPr id="21511" name="TextBox 10">
            <a:extLst>
              <a:ext uri="{FF2B5EF4-FFF2-40B4-BE49-F238E27FC236}">
                <a16:creationId xmlns:a16="http://schemas.microsoft.com/office/drawing/2014/main" id="{FEEC906C-A4FE-4FCC-9079-E86235FDF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4032250"/>
            <a:ext cx="81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6cm</a:t>
            </a:r>
          </a:p>
        </p:txBody>
      </p:sp>
      <p:sp>
        <p:nvSpPr>
          <p:cNvPr id="21512" name="TextBox 11">
            <a:extLst>
              <a:ext uri="{FF2B5EF4-FFF2-40B4-BE49-F238E27FC236}">
                <a16:creationId xmlns:a16="http://schemas.microsoft.com/office/drawing/2014/main" id="{A60327D6-B5B6-4BE2-A8A8-8BFF92372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2020888"/>
            <a:ext cx="81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5cm</a:t>
            </a:r>
          </a:p>
        </p:txBody>
      </p:sp>
      <p:sp>
        <p:nvSpPr>
          <p:cNvPr id="21513" name="TextBox 12">
            <a:extLst>
              <a:ext uri="{FF2B5EF4-FFF2-40B4-BE49-F238E27FC236}">
                <a16:creationId xmlns:a16="http://schemas.microsoft.com/office/drawing/2014/main" id="{4A422660-CE47-4526-9999-2D829D9AE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62350"/>
            <a:ext cx="811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9cm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74F0991-6537-4EF5-9362-A27A53448AE5}"/>
              </a:ext>
            </a:extLst>
          </p:cNvPr>
          <p:cNvSpPr/>
          <p:nvPr/>
        </p:nvSpPr>
        <p:spPr>
          <a:xfrm>
            <a:off x="1017588" y="5356225"/>
            <a:ext cx="4297362" cy="517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Sassoon Infant Md" panose="02000603050000020003" pitchFamily="50" charset="0"/>
                <a:ea typeface="ＭＳ Ｐゴシック" charset="0"/>
                <a:cs typeface="Sassoon Infant Rg" charset="0"/>
              </a:rPr>
              <a:t>Area = (6cm x 7cm) + (5cm x 9cm) =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A508295-D0F0-4AFD-B03B-0849A5974644}"/>
              </a:ext>
            </a:extLst>
          </p:cNvPr>
          <p:cNvSpPr/>
          <p:nvPr/>
        </p:nvSpPr>
        <p:spPr>
          <a:xfrm>
            <a:off x="5137150" y="5351463"/>
            <a:ext cx="2136775" cy="517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Sassoon Infant Md" panose="02000603050000020003" pitchFamily="50" charset="0"/>
                <a:ea typeface="ＭＳ Ｐゴシック" charset="0"/>
                <a:cs typeface="Sassoon Infant Rg" charset="0"/>
              </a:rPr>
              <a:t>42cm² + 45cm² 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A611849-33F9-405C-9D14-B145FB9EF1B3}"/>
              </a:ext>
            </a:extLst>
          </p:cNvPr>
          <p:cNvSpPr/>
          <p:nvPr/>
        </p:nvSpPr>
        <p:spPr>
          <a:xfrm>
            <a:off x="7161213" y="5356225"/>
            <a:ext cx="973137" cy="517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Sassoon Infant Md" panose="02000603050000020003" pitchFamily="50" charset="0"/>
                <a:ea typeface="ＭＳ Ｐゴシック" charset="0"/>
                <a:cs typeface="Sassoon Infant Rg" charset="0"/>
              </a:rPr>
              <a:t>87cm²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C49501-6F0A-4B4F-A658-1A1D89DE8397}"/>
              </a:ext>
            </a:extLst>
          </p:cNvPr>
          <p:cNvCxnSpPr/>
          <p:nvPr/>
        </p:nvCxnSpPr>
        <p:spPr>
          <a:xfrm>
            <a:off x="4743450" y="3302000"/>
            <a:ext cx="0" cy="1862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050A-A1E9-4AC3-AE57-186DED36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of a triangle – think of it as a rectangle and then halve it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99FA88B-EE7B-4E0C-B014-00904A9D7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50" y="2343150"/>
            <a:ext cx="3505200" cy="1752600"/>
          </a:xfrm>
          <a:prstGeom prst="triangle">
            <a:avLst>
              <a:gd name="adj" fmla="val 2563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5D9D8A66-6187-4B70-AE5D-351B0CE13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9550" y="234315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4E040410-049F-4772-B95B-5BA74E270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4552950"/>
            <a:ext cx="4257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Comic Sans MS" panose="030F0702030302020204" pitchFamily="66" charset="0"/>
              </a:rPr>
              <a:t>rectangle area = 4 x 10 = 40cm</a:t>
            </a:r>
            <a:r>
              <a:rPr lang="en-GB" altLang="en-US" sz="2000" baseline="30000" dirty="0">
                <a:latin typeface="Comic Sans MS" panose="030F0702030302020204" pitchFamily="66" charset="0"/>
              </a:rPr>
              <a:t>2</a:t>
            </a:r>
            <a:endParaRPr lang="en-GB" altLang="en-US" baseline="30000" dirty="0">
              <a:latin typeface="Comic Sans MS" panose="030F0702030302020204" pitchFamily="66" charset="0"/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F113348C-FFA6-4F02-92DB-4C3ABEAB9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5038725"/>
            <a:ext cx="6467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Comic Sans MS" panose="030F0702030302020204" pitchFamily="66" charset="0"/>
              </a:rPr>
              <a:t>triangle area = </a:t>
            </a:r>
            <a:r>
              <a:rPr lang="en-GB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½</a:t>
            </a:r>
            <a:r>
              <a:rPr lang="en-GB" altLang="en-US" sz="2000" dirty="0">
                <a:latin typeface="Comic Sans MS" panose="030F0702030302020204" pitchFamily="66" charset="0"/>
              </a:rPr>
              <a:t> rectangle area = ½ x 4 x 10 = 20cm</a:t>
            </a:r>
            <a:r>
              <a:rPr lang="en-GB" altLang="en-US" sz="2000" baseline="30000" dirty="0">
                <a:latin typeface="Comic Sans MS" panose="030F0702030302020204" pitchFamily="66" charset="0"/>
              </a:rPr>
              <a:t>2</a:t>
            </a:r>
            <a:r>
              <a:rPr lang="en-GB" altLang="en-US" sz="2000" dirty="0">
                <a:latin typeface="Comic Sans MS" panose="030F0702030302020204" pitchFamily="66" charset="0"/>
              </a:rPr>
              <a:t>  </a:t>
            </a:r>
          </a:p>
        </p:txBody>
      </p:sp>
      <p:grpSp>
        <p:nvGrpSpPr>
          <p:cNvPr id="15" name="Group 21">
            <a:extLst>
              <a:ext uri="{FF2B5EF4-FFF2-40B4-BE49-F238E27FC236}">
                <a16:creationId xmlns:a16="http://schemas.microsoft.com/office/drawing/2014/main" id="{A3BDB099-0090-457A-BBF4-1A6E720E79EA}"/>
              </a:ext>
            </a:extLst>
          </p:cNvPr>
          <p:cNvGrpSpPr>
            <a:grpSpLocks/>
          </p:cNvGrpSpPr>
          <p:nvPr/>
        </p:nvGrpSpPr>
        <p:grpSpPr bwMode="auto">
          <a:xfrm>
            <a:off x="2038350" y="2343150"/>
            <a:ext cx="4572000" cy="2228850"/>
            <a:chOff x="1104" y="960"/>
            <a:chExt cx="2880" cy="1404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AA9C318D-FFB9-4093-B6EA-80E4B566B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960"/>
              <a:ext cx="2208" cy="11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id="{56A1097F-11AB-4F1E-A523-7097BEE85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112"/>
              <a:ext cx="12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dirty="0">
                  <a:latin typeface="Comic Sans MS" panose="030F0702030302020204" pitchFamily="66" charset="0"/>
                </a:rPr>
                <a:t>Base = 10cm</a:t>
              </a:r>
            </a:p>
          </p:txBody>
        </p: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69958545-6D91-40B1-9138-E602C8521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440"/>
              <a:ext cx="67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dirty="0">
                  <a:latin typeface="Comic Sans MS" panose="030F0702030302020204" pitchFamily="66" charset="0"/>
                </a:rPr>
                <a:t>Height</a:t>
              </a:r>
            </a:p>
            <a:p>
              <a:pPr>
                <a:spcBef>
                  <a:spcPct val="50000"/>
                </a:spcBef>
              </a:pPr>
              <a:r>
                <a:rPr lang="en-GB" altLang="en-US" sz="2000" dirty="0">
                  <a:latin typeface="Comic Sans MS" panose="030F0702030302020204" pitchFamily="66" charset="0"/>
                </a:rPr>
                <a:t>= 4cm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9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8A979D-0155-496A-8C51-A04B2C2545E9}"/>
              </a:ext>
            </a:extLst>
          </p:cNvPr>
          <p:cNvSpPr txBox="1"/>
          <p:nvPr/>
        </p:nvSpPr>
        <p:spPr>
          <a:xfrm>
            <a:off x="5715000" y="1905000"/>
            <a:ext cx="222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Height = 3cm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0EE7EF-40D0-45DC-9CF7-B5BE86F47A54}"/>
              </a:ext>
            </a:extLst>
          </p:cNvPr>
          <p:cNvCxnSpPr/>
          <p:nvPr/>
        </p:nvCxnSpPr>
        <p:spPr>
          <a:xfrm>
            <a:off x="5448300" y="1733550"/>
            <a:ext cx="0" cy="790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7BCE20-7C89-4FDA-A8E1-30F423E3F2E8}"/>
              </a:ext>
            </a:extLst>
          </p:cNvPr>
          <p:cNvSpPr txBox="1"/>
          <p:nvPr/>
        </p:nvSpPr>
        <p:spPr>
          <a:xfrm>
            <a:off x="2676525" y="2524125"/>
            <a:ext cx="18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Base = 6cm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3759E-6994-4B29-A437-C868CF28F704}"/>
              </a:ext>
            </a:extLst>
          </p:cNvPr>
          <p:cNvSpPr txBox="1"/>
          <p:nvPr/>
        </p:nvSpPr>
        <p:spPr>
          <a:xfrm>
            <a:off x="2066924" y="3429000"/>
            <a:ext cx="453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Rectangle area = 6 x 3 = 18cm</a:t>
            </a:r>
            <a:r>
              <a:rPr lang="en-GB" sz="2400" baseline="30000" dirty="0"/>
              <a:t>2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B0AD85A6-8CDA-46B3-ADAC-EF6079E14855}"/>
              </a:ext>
            </a:extLst>
          </p:cNvPr>
          <p:cNvSpPr/>
          <p:nvPr/>
        </p:nvSpPr>
        <p:spPr>
          <a:xfrm>
            <a:off x="2762250" y="1733550"/>
            <a:ext cx="1895471" cy="790575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6BC81-C8FA-4396-B5DA-C0DE4A1E7900}"/>
              </a:ext>
            </a:extLst>
          </p:cNvPr>
          <p:cNvSpPr txBox="1"/>
          <p:nvPr/>
        </p:nvSpPr>
        <p:spPr>
          <a:xfrm>
            <a:off x="1085851" y="4103042"/>
            <a:ext cx="715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 </a:t>
            </a:r>
            <a:r>
              <a:rPr lang="en-GB" sz="2400" dirty="0">
                <a:solidFill>
                  <a:srgbClr val="FF0000"/>
                </a:solidFill>
              </a:rPr>
              <a:t>Triangle area = ½ of 18cm</a:t>
            </a:r>
            <a:r>
              <a:rPr lang="en-GB" sz="2400" baseline="30000" dirty="0">
                <a:solidFill>
                  <a:srgbClr val="FF0000"/>
                </a:solidFill>
              </a:rPr>
              <a:t>2 </a:t>
            </a:r>
            <a:r>
              <a:rPr lang="en-GB" sz="2400" dirty="0">
                <a:solidFill>
                  <a:srgbClr val="FF0000"/>
                </a:solidFill>
              </a:rPr>
              <a:t>= ½ x 6 x 3 = 9 cm</a:t>
            </a:r>
            <a:r>
              <a:rPr lang="en-GB" sz="2400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238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5E6045-897E-4C54-A3BC-17678742F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21813"/>
            <a:ext cx="4600575" cy="36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5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8D6C8-0BCB-4D94-B315-66F22DB1A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5" y="942770"/>
            <a:ext cx="7341877" cy="32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2834-AFA8-44F9-A8FC-02FBF55A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 are a few to practise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A3684-77C7-4DFC-A6BF-964E46673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3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8A979D-0155-496A-8C51-A04B2C2545E9}"/>
              </a:ext>
            </a:extLst>
          </p:cNvPr>
          <p:cNvSpPr txBox="1"/>
          <p:nvPr/>
        </p:nvSpPr>
        <p:spPr>
          <a:xfrm>
            <a:off x="5715000" y="1905000"/>
            <a:ext cx="222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Height = 2cm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BCE20-7C89-4FDA-A8E1-30F423E3F2E8}"/>
              </a:ext>
            </a:extLst>
          </p:cNvPr>
          <p:cNvSpPr txBox="1"/>
          <p:nvPr/>
        </p:nvSpPr>
        <p:spPr>
          <a:xfrm>
            <a:off x="2676525" y="2524125"/>
            <a:ext cx="18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Base = 8cm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3759E-6994-4B29-A437-C868CF28F704}"/>
              </a:ext>
            </a:extLst>
          </p:cNvPr>
          <p:cNvSpPr txBox="1"/>
          <p:nvPr/>
        </p:nvSpPr>
        <p:spPr>
          <a:xfrm>
            <a:off x="2066924" y="3429000"/>
            <a:ext cx="453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Rectangle area = 8 x 2 = 16cm</a:t>
            </a:r>
            <a:r>
              <a:rPr lang="en-GB" sz="2400" baseline="30000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2A87E2-ACC9-48C1-B7FD-B1A8952C00AB}"/>
              </a:ext>
            </a:extLst>
          </p:cNvPr>
          <p:cNvSpPr/>
          <p:nvPr/>
        </p:nvSpPr>
        <p:spPr>
          <a:xfrm>
            <a:off x="2562225" y="1619250"/>
            <a:ext cx="2533650" cy="8191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</TotalTime>
  <Words>256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Sassoon Infant Md</vt:lpstr>
      <vt:lpstr>Times New Roman</vt:lpstr>
      <vt:lpstr>Comic Sans MS</vt:lpstr>
      <vt:lpstr>Calibri</vt:lpstr>
      <vt:lpstr>Sassoon Infant Rg</vt:lpstr>
      <vt:lpstr>Arial</vt:lpstr>
      <vt:lpstr>Office Theme</vt:lpstr>
      <vt:lpstr>LO:  find area of a triangle</vt:lpstr>
      <vt:lpstr>PowerPoint Presentation</vt:lpstr>
      <vt:lpstr>Compound Area</vt:lpstr>
      <vt:lpstr>Area of a triangle – think of it as a rectangle and then halve it</vt:lpstr>
      <vt:lpstr>PowerPoint Presentation</vt:lpstr>
      <vt:lpstr>PowerPoint Presentation</vt:lpstr>
      <vt:lpstr>PowerPoint Presentation</vt:lpstr>
      <vt:lpstr>Here are a few to practise with:</vt:lpstr>
      <vt:lpstr>PowerPoint Presentation</vt:lpstr>
      <vt:lpstr>Compound Area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Jennie Knight</cp:lastModifiedBy>
  <cp:revision>123</cp:revision>
  <dcterms:created xsi:type="dcterms:W3CDTF">2014-10-01T16:09:27Z</dcterms:created>
  <dcterms:modified xsi:type="dcterms:W3CDTF">2021-01-05T20:12:27Z</dcterms:modified>
</cp:coreProperties>
</file>