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7" r:id="rId5"/>
    <p:sldId id="268" r:id="rId6"/>
    <p:sldId id="269" r:id="rId7"/>
    <p:sldId id="272" r:id="rId8"/>
    <p:sldId id="273" r:id="rId9"/>
    <p:sldId id="274" r:id="rId10"/>
    <p:sldId id="275" r:id="rId11"/>
    <p:sldId id="276" r:id="rId12"/>
    <p:sldId id="270" r:id="rId13"/>
    <p:sldId id="271" r:id="rId14"/>
    <p:sldId id="263" r:id="rId15"/>
    <p:sldId id="264" r:id="rId16"/>
    <p:sldId id="265" r:id="rId17"/>
    <p:sldId id="266" r:id="rId18"/>
    <p:sldId id="258" r:id="rId19"/>
    <p:sldId id="259" r:id="rId20"/>
    <p:sldId id="260" r:id="rId21"/>
    <p:sldId id="261" r:id="rId22"/>
    <p:sldId id="281" r:id="rId23"/>
    <p:sldId id="282" r:id="rId24"/>
    <p:sldId id="283" r:id="rId25"/>
    <p:sldId id="293" r:id="rId26"/>
    <p:sldId id="292" r:id="rId27"/>
    <p:sldId id="287" r:id="rId28"/>
    <p:sldId id="288" r:id="rId29"/>
    <p:sldId id="289" r:id="rId30"/>
    <p:sldId id="290" r:id="rId31"/>
    <p:sldId id="291" r:id="rId32"/>
    <p:sldId id="284" r:id="rId33"/>
    <p:sldId id="285" r:id="rId34"/>
    <p:sldId id="286" r:id="rId35"/>
    <p:sldId id="280" r:id="rId36"/>
    <p:sldId id="279" r:id="rId37"/>
    <p:sldId id="278" r:id="rId38"/>
    <p:sldId id="27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97B0-556E-410C-8F93-7EBF26DCE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02993-5B1D-411B-A781-B844852E1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659D-3AD7-4AEA-8717-5F3F25F9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3543-77DC-4024-894D-59D97335F9EF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A745-FA23-4032-B8F5-972843E92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0DDF5-0315-41C9-AE8D-7816131D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F4CA-5E98-4CB2-AC25-4E34121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9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9325-B81F-40F9-832D-2B8D4B3EE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B7B912-D909-4B68-9CF2-475511D76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EF933-2690-4B5E-9B1C-C685F2B2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3543-77DC-4024-894D-59D97335F9EF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56670-1E83-4D7C-ACDB-7EB24A7B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DC5B9-7EF0-4332-A67C-95D9C749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F4CA-5E98-4CB2-AC25-4E34121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3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9FA47-AED9-4A6C-9F94-9A65F8D01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B20F7-F635-41C6-99F8-9A1F665EB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0A70-5459-4225-9CBA-B7EC73F71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3543-77DC-4024-894D-59D97335F9EF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A39F2-2879-4E10-9B2E-6B98A4E9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8FFA3-52FB-4EFE-BB05-C1093ABA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F4CA-5E98-4CB2-AC25-4E34121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3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0017-0165-4619-B26B-515E20447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1EE98-0058-445D-82E1-DA18C1F91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3E9EF-3317-453C-9410-24202B7D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3543-77DC-4024-894D-59D97335F9EF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3586A-E0D2-4C3E-9CE2-FB208DD0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1910A-0B75-4A8B-96A2-BACD11F0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F4CA-5E98-4CB2-AC25-4E34121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14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F2CA-CD97-4FD1-A676-E1CF42F1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D256D-189F-424D-8799-C42642C3A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6F53D-3A4B-4ABE-85EA-16D50A100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3543-77DC-4024-894D-59D97335F9EF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A68F1-C619-4AC2-A633-64C74BD9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8FA0D-01EE-4C0E-AECF-BDF6A598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F4CA-5E98-4CB2-AC25-4E34121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96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CD95-15F0-48EC-9C05-7E5EAA4E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AE9C1-BAE3-46D8-8C15-C8ED1E2C4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CA017-8E32-4F00-A77B-EA30F9B28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5BB3E-82DD-4897-B15A-746B4B6A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3543-77DC-4024-894D-59D97335F9EF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AC97E-3BE5-4E27-81B9-47C6675F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0395C-74A5-448D-B549-57FF3914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F4CA-5E98-4CB2-AC25-4E34121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5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F6BF-8BD5-4B78-B2BB-C5503B91E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0DC7-9FDB-4922-842D-E0A8CA7AA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A1A0D-2A73-4321-B580-46667AE7B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BF193-4FDC-4603-8D1C-4BBE48280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8927E-A927-4095-8B7B-C1AB64F8B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F5262B-CB07-4175-92DD-4F433AAEE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3543-77DC-4024-894D-59D97335F9EF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C99FC-F160-4F52-8B16-BE9DF198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4594F-6540-4D97-857B-F0EA363E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F4CA-5E98-4CB2-AC25-4E34121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22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C91E-DBC8-4A40-AC2A-B2E84DEC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FBA1F-221E-4740-81F2-4C908C0C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3543-77DC-4024-894D-59D97335F9EF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B588A-3C58-47AB-9944-CC9E5235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47445-C611-44A5-8BF6-502F7F51F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F4CA-5E98-4CB2-AC25-4E34121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50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D4602-BF81-4CBB-99FB-6E38C606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3543-77DC-4024-894D-59D97335F9EF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F349A8-4B7E-4051-A493-253DA846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4E4C4-854D-4E01-B88E-47E961FA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F4CA-5E98-4CB2-AC25-4E34121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1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72EE-CD1D-4EBC-BF3D-7A5F18BD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CF74F-D78A-4C8E-A7F1-57E2EEAB6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D6E15-3F5D-48DC-97F8-7D3C2D28B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34065-5FEE-47CD-A246-97114D1F9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3543-77DC-4024-894D-59D97335F9EF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65243-F7CB-4BF7-9B73-10DE1A38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F3AD4-125E-4D98-9EF4-594DDFBB5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F4CA-5E98-4CB2-AC25-4E34121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43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FCC40-6B23-451B-8E92-A67C091B9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DC4A3-2884-4FAC-B05E-62F08284C7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2F65B-9D3C-4F00-B064-72086841F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26754-1B40-4DA4-84CF-7D5DFB18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3543-77DC-4024-894D-59D97335F9EF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37E48-977F-46F1-8FC7-4C51AA98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DA7F6-D493-4772-8018-ECFCAC7A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5F4CA-5E98-4CB2-AC25-4E34121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7FE01-2D33-4171-B675-83494CD7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BF6D6-14C3-4FB0-9A39-E4A56FF9F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76027-51F4-48D8-81D9-8A2D98A1A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3543-77DC-4024-894D-59D97335F9EF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DF316-B4CE-4A54-96F8-00E1E7953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838DF-61EB-4E8F-A798-5A44DC96B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5F4CA-5E98-4CB2-AC25-4E341216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3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840F1B-E8C7-4E3B-AE35-B3600167F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295275"/>
            <a:ext cx="88773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1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NA polynucleotide strand (2), downloadable AS &amp; A Level Biology revision notes">
            <a:extLst>
              <a:ext uri="{FF2B5EF4-FFF2-40B4-BE49-F238E27FC236}">
                <a16:creationId xmlns:a16="http://schemas.microsoft.com/office/drawing/2014/main" id="{63016944-69EF-4665-86E6-36494BE5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3" y="104775"/>
            <a:ext cx="667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5EBBE-EB23-4F60-AA20-C06CED2A1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6224587"/>
            <a:ext cx="71151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0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2685D-007F-433B-9B28-5DEA12EFE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409575"/>
            <a:ext cx="8582025" cy="2962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BF6C3E-354F-4025-9026-3C54107F8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0" y="2676525"/>
            <a:ext cx="6408146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797CF6-953F-4444-803B-170A29C9E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90487"/>
            <a:ext cx="6410325" cy="1590675"/>
          </a:xfrm>
          <a:prstGeom prst="rect">
            <a:avLst/>
          </a:prstGeom>
        </p:spPr>
      </p:pic>
      <p:pic>
        <p:nvPicPr>
          <p:cNvPr id="4098" name="Picture 2" descr="DNA double helix formation, downloadable AS &amp; A Level Biology revision notes">
            <a:extLst>
              <a:ext uri="{FF2B5EF4-FFF2-40B4-BE49-F238E27FC236}">
                <a16:creationId xmlns:a16="http://schemas.microsoft.com/office/drawing/2014/main" id="{A38470FB-7089-4F6E-B525-38B3D2EA4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30" y="266700"/>
            <a:ext cx="5618983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BB38B-6C2B-47F7-85CE-4A931E015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6294079" cy="29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43BC3D-66BB-4995-B9F7-A667821A2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0"/>
            <a:ext cx="85915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7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mparison between RNA nucleotide and DNA nucleotide, downloadable AS &amp; A Level Biology revision notes">
            <a:extLst>
              <a:ext uri="{FF2B5EF4-FFF2-40B4-BE49-F238E27FC236}">
                <a16:creationId xmlns:a16="http://schemas.microsoft.com/office/drawing/2014/main" id="{DB24A574-0111-4854-ACBC-BDA3843D9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0"/>
            <a:ext cx="6203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E72611-BAA7-4B5E-B698-1C440988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1833562"/>
            <a:ext cx="47434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2C271-74B2-4730-9259-D22A6A353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90487"/>
            <a:ext cx="85629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RNA as an example of RNA structure, downloadable AS &amp; A Level Biology revision notes">
            <a:extLst>
              <a:ext uri="{FF2B5EF4-FFF2-40B4-BE49-F238E27FC236}">
                <a16:creationId xmlns:a16="http://schemas.microsoft.com/office/drawing/2014/main" id="{DB0541BA-14EE-40A2-AF99-D614621CF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76200"/>
            <a:ext cx="787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8228E4-8AAA-4F90-95F5-337CCD0BA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180975"/>
            <a:ext cx="66389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11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030C5-F126-4BA5-89B3-C751211DC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19062"/>
            <a:ext cx="90773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4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F8A1A7-0C4D-4FCE-8A47-227827FD7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47625"/>
            <a:ext cx="894397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8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028987-F133-49DD-BF08-41A9892D0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371475"/>
            <a:ext cx="6153150" cy="3600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0B0FB1-23F8-4282-80E6-D33BF3FB2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3895725"/>
            <a:ext cx="89725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4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2F815-E37B-4E26-BFFD-B6C9AFC95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7" y="561975"/>
            <a:ext cx="877252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76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7E3316-8D18-41C9-B65B-DE81CDFE9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219075"/>
            <a:ext cx="908685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02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A934D1-ED9D-42DB-861D-88E0FC3CC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676275"/>
            <a:ext cx="88582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2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mi-conservative replication of DNA, downloadable AS &amp; A Level Biology revision notes">
            <a:extLst>
              <a:ext uri="{FF2B5EF4-FFF2-40B4-BE49-F238E27FC236}">
                <a16:creationId xmlns:a16="http://schemas.microsoft.com/office/drawing/2014/main" id="{9287A7F8-ACC4-4018-B417-B2D01C813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0"/>
            <a:ext cx="5870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2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FA6D04-F7AF-4482-8137-209ADB592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252412"/>
            <a:ext cx="87344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85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7D9606-AD3A-48F2-9C4D-89149765EBA2}"/>
              </a:ext>
            </a:extLst>
          </p:cNvPr>
          <p:cNvGrpSpPr/>
          <p:nvPr/>
        </p:nvGrpSpPr>
        <p:grpSpPr>
          <a:xfrm>
            <a:off x="641072" y="147496"/>
            <a:ext cx="3894422" cy="6421979"/>
            <a:chOff x="3641725" y="-21179"/>
            <a:chExt cx="3894422" cy="6421979"/>
          </a:xfrm>
        </p:grpSpPr>
        <p:pic>
          <p:nvPicPr>
            <p:cNvPr id="8194" name="Picture 2" descr="DNA replication with activated nucleotides (1), downloadable AS &amp; A Level Biology revision notes">
              <a:extLst>
                <a:ext uri="{FF2B5EF4-FFF2-40B4-BE49-F238E27FC236}">
                  <a16:creationId xmlns:a16="http://schemas.microsoft.com/office/drawing/2014/main" id="{82900AFA-6377-471F-8540-670B8C807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725" y="-21179"/>
              <a:ext cx="3894422" cy="3097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DNA replication with activated nucleotides (2), downloadable AS &amp; A Level Biology revision notes">
              <a:extLst>
                <a:ext uri="{FF2B5EF4-FFF2-40B4-BE49-F238E27FC236}">
                  <a16:creationId xmlns:a16="http://schemas.microsoft.com/office/drawing/2014/main" id="{45043034-82F4-4767-83B7-A83AD7803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725" y="3076575"/>
              <a:ext cx="3894422" cy="3324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18F4DAE-C91D-47EB-B043-95FD614A9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705" y="147496"/>
            <a:ext cx="81629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83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3FDAC-C674-42F3-8E9F-4CC97FA7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5" y="83552"/>
            <a:ext cx="90392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20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ding and lagging strands, downloadable AS &amp; A Level Biology revision notes">
            <a:extLst>
              <a:ext uri="{FF2B5EF4-FFF2-40B4-BE49-F238E27FC236}">
                <a16:creationId xmlns:a16="http://schemas.microsoft.com/office/drawing/2014/main" id="{0F3D6AD4-38D6-4518-A10A-A331FE5B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0"/>
            <a:ext cx="582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1E0ECB-48F4-4CA0-8B95-28DAC90A7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09537"/>
            <a:ext cx="60388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88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BFBE6-5960-4644-893B-6D6FA421B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347662"/>
            <a:ext cx="90773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86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4199A-0EBB-47D1-99CB-4B226D3C3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35" y="238125"/>
            <a:ext cx="10288740" cy="601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9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73B3AB-1282-4A7C-9571-E7F25CED2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152525"/>
            <a:ext cx="89630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CE33A-C05B-49BC-ADC0-4740B2A5F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257175"/>
            <a:ext cx="8677275" cy="4381500"/>
          </a:xfrm>
          <a:prstGeom prst="rect">
            <a:avLst/>
          </a:prstGeom>
        </p:spPr>
      </p:pic>
      <p:pic>
        <p:nvPicPr>
          <p:cNvPr id="1026" name="Picture 2" descr="Comparison between RNA nucleotide and DNA nucleotide, downloadable AS &amp; A Level Biology revision notes">
            <a:extLst>
              <a:ext uri="{FF2B5EF4-FFF2-40B4-BE49-F238E27FC236}">
                <a16:creationId xmlns:a16="http://schemas.microsoft.com/office/drawing/2014/main" id="{1F5F8E98-C287-43BF-A827-D07A8D25A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5" y="123823"/>
            <a:ext cx="3963636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C2BB4-062B-4BD6-8641-3C9D20D3A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5357812"/>
            <a:ext cx="59817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06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90E2C-1BE5-4631-8537-467FD4E29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47637"/>
            <a:ext cx="87820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8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26C6E-9895-4BEE-88AB-09BFB3044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381000"/>
            <a:ext cx="84486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81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6AB66D-8F7A-4938-B689-FD640C7E4AAF}"/>
              </a:ext>
            </a:extLst>
          </p:cNvPr>
          <p:cNvGrpSpPr/>
          <p:nvPr/>
        </p:nvGrpSpPr>
        <p:grpSpPr>
          <a:xfrm>
            <a:off x="1023799" y="157392"/>
            <a:ext cx="4217315" cy="6394224"/>
            <a:chOff x="2524126" y="95249"/>
            <a:chExt cx="4217315" cy="6394224"/>
          </a:xfrm>
        </p:grpSpPr>
        <p:pic>
          <p:nvPicPr>
            <p:cNvPr id="10242" name="Picture 2" descr="Meselson and Stahl Experiment (2), downloadable AS &amp; A Level Biology revision notes">
              <a:extLst>
                <a:ext uri="{FF2B5EF4-FFF2-40B4-BE49-F238E27FC236}">
                  <a16:creationId xmlns:a16="http://schemas.microsoft.com/office/drawing/2014/main" id="{5529B41E-A183-4CEB-95F4-B409FF31C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126" y="2536598"/>
              <a:ext cx="4217315" cy="395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Meselson and Stahl Experiment (1), downloadable AS &amp; A Level Biology revision notes">
              <a:extLst>
                <a:ext uri="{FF2B5EF4-FFF2-40B4-BE49-F238E27FC236}">
                  <a16:creationId xmlns:a16="http://schemas.microsoft.com/office/drawing/2014/main" id="{6D9C7EF9-15A7-4C36-9549-F6EF1AF88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027" y="95249"/>
              <a:ext cx="3403760" cy="2441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7A4BA97-A396-4F76-8404-E8F57DDB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60" y="157392"/>
            <a:ext cx="650233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70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88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71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821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996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256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65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DE73F-1B77-42A6-955D-DA221BB8C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33362"/>
            <a:ext cx="85629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19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urines and pyrimidines (1), downloadable AS &amp; A Level Biology revision notes">
            <a:extLst>
              <a:ext uri="{FF2B5EF4-FFF2-40B4-BE49-F238E27FC236}">
                <a16:creationId xmlns:a16="http://schemas.microsoft.com/office/drawing/2014/main" id="{9B34719C-C4A2-4A79-9CBF-8AE20028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0"/>
            <a:ext cx="4790017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ines and pyrimidines (2), downloadable AS &amp; A Level Biology revision notes">
            <a:extLst>
              <a:ext uri="{FF2B5EF4-FFF2-40B4-BE49-F238E27FC236}">
                <a16:creationId xmlns:a16="http://schemas.microsoft.com/office/drawing/2014/main" id="{3CCF41FA-E36B-42B8-A40B-09A085E2B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3984001"/>
            <a:ext cx="3063875" cy="27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A229A8-7211-4D86-877E-0B8A48402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" y="571500"/>
            <a:ext cx="6486525" cy="438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0ADC27-673C-43EE-9917-4842A23A4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58" y="3000375"/>
            <a:ext cx="49244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2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61C267-C796-4B47-A315-FC8B68D52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247650"/>
            <a:ext cx="8620125" cy="3676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5F4C8-7114-4498-85F7-10979ED2F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973" y="3429001"/>
            <a:ext cx="7928778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2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7B33E-2F7F-47F3-B6DB-420ACA2A2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1081087"/>
            <a:ext cx="88963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7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EDF8A-3B0D-48E7-B32C-902CA82B6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95287"/>
            <a:ext cx="86868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8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283BFE-08B9-4B98-A6A2-7AD6BBA36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4775"/>
            <a:ext cx="85915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8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Rayner</dc:creator>
  <cp:lastModifiedBy>Jo Rayner</cp:lastModifiedBy>
  <cp:revision>5</cp:revision>
  <dcterms:created xsi:type="dcterms:W3CDTF">2021-05-18T09:05:11Z</dcterms:created>
  <dcterms:modified xsi:type="dcterms:W3CDTF">2021-05-18T09:52:58Z</dcterms:modified>
</cp:coreProperties>
</file>