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72" r:id="rId6"/>
    <p:sldId id="273" r:id="rId7"/>
    <p:sldId id="274" r:id="rId8"/>
    <p:sldId id="275" r:id="rId9"/>
    <p:sldId id="260" r:id="rId10"/>
    <p:sldId id="276" r:id="rId11"/>
    <p:sldId id="277" r:id="rId12"/>
    <p:sldId id="278" r:id="rId13"/>
    <p:sldId id="279" r:id="rId14"/>
    <p:sldId id="280" r:id="rId15"/>
    <p:sldId id="262" r:id="rId16"/>
    <p:sldId id="281" r:id="rId17"/>
    <p:sldId id="282" r:id="rId18"/>
    <p:sldId id="283" r:id="rId19"/>
    <p:sldId id="264" r:id="rId20"/>
    <p:sldId id="284" r:id="rId21"/>
    <p:sldId id="285" r:id="rId22"/>
    <p:sldId id="286" r:id="rId23"/>
    <p:sldId id="266" r:id="rId24"/>
    <p:sldId id="287" r:id="rId25"/>
    <p:sldId id="288" r:id="rId26"/>
    <p:sldId id="268" r:id="rId27"/>
    <p:sldId id="291" r:id="rId28"/>
    <p:sldId id="269" r:id="rId29"/>
    <p:sldId id="270" r:id="rId30"/>
    <p:sldId id="289" r:id="rId31"/>
    <p:sldId id="290" r:id="rId3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17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image" Target="../media/image13.wmf"/><Relationship Id="rId18" Type="http://schemas.openxmlformats.org/officeDocument/2006/relationships/image" Target="../media/image18.wmf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12" Type="http://schemas.openxmlformats.org/officeDocument/2006/relationships/image" Target="../media/image12.wmf"/><Relationship Id="rId17" Type="http://schemas.openxmlformats.org/officeDocument/2006/relationships/image" Target="../media/image17.wmf"/><Relationship Id="rId2" Type="http://schemas.openxmlformats.org/officeDocument/2006/relationships/image" Target="../media/image2.wmf"/><Relationship Id="rId16" Type="http://schemas.openxmlformats.org/officeDocument/2006/relationships/image" Target="../media/image16.wmf"/><Relationship Id="rId20" Type="http://schemas.openxmlformats.org/officeDocument/2006/relationships/image" Target="../media/image20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11" Type="http://schemas.openxmlformats.org/officeDocument/2006/relationships/image" Target="../media/image11.wmf"/><Relationship Id="rId5" Type="http://schemas.openxmlformats.org/officeDocument/2006/relationships/image" Target="../media/image5.wmf"/><Relationship Id="rId15" Type="http://schemas.openxmlformats.org/officeDocument/2006/relationships/image" Target="../media/image15.wmf"/><Relationship Id="rId10" Type="http://schemas.openxmlformats.org/officeDocument/2006/relationships/image" Target="../media/image10.wmf"/><Relationship Id="rId19" Type="http://schemas.openxmlformats.org/officeDocument/2006/relationships/image" Target="../media/image19.wmf"/><Relationship Id="rId4" Type="http://schemas.openxmlformats.org/officeDocument/2006/relationships/image" Target="../media/image4.wmf"/><Relationship Id="rId9" Type="http://schemas.openxmlformats.org/officeDocument/2006/relationships/image" Target="../media/image9.wmf"/><Relationship Id="rId14" Type="http://schemas.openxmlformats.org/officeDocument/2006/relationships/image" Target="../media/image1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4" Type="http://schemas.openxmlformats.org/officeDocument/2006/relationships/image" Target="../media/image2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4" Type="http://schemas.openxmlformats.org/officeDocument/2006/relationships/image" Target="../media/image36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Relationship Id="rId4" Type="http://schemas.openxmlformats.org/officeDocument/2006/relationships/image" Target="../media/image43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Relationship Id="rId5" Type="http://schemas.openxmlformats.org/officeDocument/2006/relationships/image" Target="../media/image48.wmf"/><Relationship Id="rId4" Type="http://schemas.openxmlformats.org/officeDocument/2006/relationships/image" Target="../media/image4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24E3E-551F-43C6-831F-FF63395BF3B9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3FA7E-978D-430D-A6E0-EE4AD41889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32525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24E3E-551F-43C6-831F-FF63395BF3B9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3FA7E-978D-430D-A6E0-EE4AD41889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50027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24E3E-551F-43C6-831F-FF63395BF3B9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3FA7E-978D-430D-A6E0-EE4AD41889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696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24E3E-551F-43C6-831F-FF63395BF3B9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3FA7E-978D-430D-A6E0-EE4AD41889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6549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24E3E-551F-43C6-831F-FF63395BF3B9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3FA7E-978D-430D-A6E0-EE4AD41889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6435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24E3E-551F-43C6-831F-FF63395BF3B9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3FA7E-978D-430D-A6E0-EE4AD41889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134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24E3E-551F-43C6-831F-FF63395BF3B9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3FA7E-978D-430D-A6E0-EE4AD41889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5497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24E3E-551F-43C6-831F-FF63395BF3B9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3FA7E-978D-430D-A6E0-EE4AD41889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9840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24E3E-551F-43C6-831F-FF63395BF3B9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3FA7E-978D-430D-A6E0-EE4AD41889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7076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24E3E-551F-43C6-831F-FF63395BF3B9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3FA7E-978D-430D-A6E0-EE4AD41889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1353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24E3E-551F-43C6-831F-FF63395BF3B9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3FA7E-978D-430D-A6E0-EE4AD41889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7199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/>
            </a:gs>
            <a:gs pos="7000">
              <a:schemeClr val="accent6">
                <a:lumMod val="20000"/>
                <a:lumOff val="80000"/>
              </a:schemeClr>
            </a:gs>
            <a:gs pos="95000">
              <a:schemeClr val="accent6">
                <a:lumMod val="20000"/>
                <a:lumOff val="80000"/>
              </a:schemeClr>
            </a:gs>
            <a:gs pos="100000">
              <a:schemeClr val="accent6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524E3E-551F-43C6-831F-FF63395BF3B9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13FA7E-978D-430D-A6E0-EE4AD41889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04955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6.bin"/><Relationship Id="rId18" Type="http://schemas.openxmlformats.org/officeDocument/2006/relationships/image" Target="../media/image8.wmf"/><Relationship Id="rId26" Type="http://schemas.openxmlformats.org/officeDocument/2006/relationships/image" Target="../media/image12.wmf"/><Relationship Id="rId39" Type="http://schemas.openxmlformats.org/officeDocument/2006/relationships/oleObject" Target="../embeddings/oleObject19.bin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34" Type="http://schemas.openxmlformats.org/officeDocument/2006/relationships/image" Target="../media/image16.wmf"/><Relationship Id="rId42" Type="http://schemas.openxmlformats.org/officeDocument/2006/relationships/image" Target="../media/image20.wmf"/><Relationship Id="rId47" Type="http://schemas.openxmlformats.org/officeDocument/2006/relationships/oleObject" Target="../embeddings/oleObject25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17" Type="http://schemas.openxmlformats.org/officeDocument/2006/relationships/oleObject" Target="../embeddings/oleObject8.bin"/><Relationship Id="rId25" Type="http://schemas.openxmlformats.org/officeDocument/2006/relationships/oleObject" Target="../embeddings/oleObject12.bin"/><Relationship Id="rId33" Type="http://schemas.openxmlformats.org/officeDocument/2006/relationships/oleObject" Target="../embeddings/oleObject16.bin"/><Relationship Id="rId38" Type="http://schemas.openxmlformats.org/officeDocument/2006/relationships/image" Target="../media/image18.wmf"/><Relationship Id="rId46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.wmf"/><Relationship Id="rId20" Type="http://schemas.openxmlformats.org/officeDocument/2006/relationships/image" Target="../media/image9.wmf"/><Relationship Id="rId29" Type="http://schemas.openxmlformats.org/officeDocument/2006/relationships/oleObject" Target="../embeddings/oleObject14.bin"/><Relationship Id="rId41" Type="http://schemas.openxmlformats.org/officeDocument/2006/relationships/oleObject" Target="../embeddings/oleObject20.bin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24" Type="http://schemas.openxmlformats.org/officeDocument/2006/relationships/image" Target="../media/image11.wmf"/><Relationship Id="rId32" Type="http://schemas.openxmlformats.org/officeDocument/2006/relationships/image" Target="../media/image15.wmf"/><Relationship Id="rId37" Type="http://schemas.openxmlformats.org/officeDocument/2006/relationships/oleObject" Target="../embeddings/oleObject18.bin"/><Relationship Id="rId40" Type="http://schemas.openxmlformats.org/officeDocument/2006/relationships/image" Target="../media/image19.wmf"/><Relationship Id="rId45" Type="http://schemas.openxmlformats.org/officeDocument/2006/relationships/oleObject" Target="../embeddings/oleObject23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23" Type="http://schemas.openxmlformats.org/officeDocument/2006/relationships/oleObject" Target="../embeddings/oleObject11.bin"/><Relationship Id="rId28" Type="http://schemas.openxmlformats.org/officeDocument/2006/relationships/image" Target="../media/image13.wmf"/><Relationship Id="rId36" Type="http://schemas.openxmlformats.org/officeDocument/2006/relationships/image" Target="../media/image17.wmf"/><Relationship Id="rId49" Type="http://schemas.openxmlformats.org/officeDocument/2006/relationships/oleObject" Target="../embeddings/oleObject27.bin"/><Relationship Id="rId10" Type="http://schemas.openxmlformats.org/officeDocument/2006/relationships/image" Target="../media/image4.wmf"/><Relationship Id="rId19" Type="http://schemas.openxmlformats.org/officeDocument/2006/relationships/oleObject" Target="../embeddings/oleObject9.bin"/><Relationship Id="rId31" Type="http://schemas.openxmlformats.org/officeDocument/2006/relationships/oleObject" Target="../embeddings/oleObject15.bin"/><Relationship Id="rId44" Type="http://schemas.openxmlformats.org/officeDocument/2006/relationships/oleObject" Target="../embeddings/oleObject22.bin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6.wmf"/><Relationship Id="rId22" Type="http://schemas.openxmlformats.org/officeDocument/2006/relationships/image" Target="../media/image10.wmf"/><Relationship Id="rId27" Type="http://schemas.openxmlformats.org/officeDocument/2006/relationships/oleObject" Target="../embeddings/oleObject13.bin"/><Relationship Id="rId30" Type="http://schemas.openxmlformats.org/officeDocument/2006/relationships/image" Target="../media/image14.wmf"/><Relationship Id="rId35" Type="http://schemas.openxmlformats.org/officeDocument/2006/relationships/oleObject" Target="../embeddings/oleObject17.bin"/><Relationship Id="rId43" Type="http://schemas.openxmlformats.org/officeDocument/2006/relationships/oleObject" Target="../embeddings/oleObject21.bin"/><Relationship Id="rId48" Type="http://schemas.openxmlformats.org/officeDocument/2006/relationships/oleObject" Target="../embeddings/oleObject26.bin"/><Relationship Id="rId8" Type="http://schemas.openxmlformats.org/officeDocument/2006/relationships/image" Target="../media/image3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12" Type="http://schemas.openxmlformats.org/officeDocument/2006/relationships/image" Target="../media/image2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2.wmf"/><Relationship Id="rId11" Type="http://schemas.openxmlformats.org/officeDocument/2006/relationships/oleObject" Target="../embeddings/oleObject32.bin"/><Relationship Id="rId5" Type="http://schemas.openxmlformats.org/officeDocument/2006/relationships/oleObject" Target="../embeddings/oleObject29.bin"/><Relationship Id="rId10" Type="http://schemas.openxmlformats.org/officeDocument/2006/relationships/image" Target="../media/image24.wmf"/><Relationship Id="rId4" Type="http://schemas.openxmlformats.org/officeDocument/2006/relationships/image" Target="../media/image21.wmf"/><Relationship Id="rId9" Type="http://schemas.openxmlformats.org/officeDocument/2006/relationships/oleObject" Target="../embeddings/oleObject31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34.bin"/><Relationship Id="rId10" Type="http://schemas.openxmlformats.org/officeDocument/2006/relationships/image" Target="../media/image29.wmf"/><Relationship Id="rId4" Type="http://schemas.openxmlformats.org/officeDocument/2006/relationships/image" Target="../media/image26.wmf"/><Relationship Id="rId9" Type="http://schemas.openxmlformats.org/officeDocument/2006/relationships/oleObject" Target="../embeddings/oleObject36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1.wmf"/><Relationship Id="rId5" Type="http://schemas.openxmlformats.org/officeDocument/2006/relationships/oleObject" Target="../embeddings/oleObject38.bin"/><Relationship Id="rId4" Type="http://schemas.openxmlformats.org/officeDocument/2006/relationships/image" Target="../media/image30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3" Type="http://schemas.openxmlformats.org/officeDocument/2006/relationships/oleObject" Target="../embeddings/oleObject40.bin"/><Relationship Id="rId7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34.wmf"/><Relationship Id="rId5" Type="http://schemas.openxmlformats.org/officeDocument/2006/relationships/oleObject" Target="../embeddings/oleObject41.bin"/><Relationship Id="rId10" Type="http://schemas.openxmlformats.org/officeDocument/2006/relationships/image" Target="../media/image36.wmf"/><Relationship Id="rId4" Type="http://schemas.openxmlformats.org/officeDocument/2006/relationships/image" Target="../media/image33.wmf"/><Relationship Id="rId9" Type="http://schemas.openxmlformats.org/officeDocument/2006/relationships/oleObject" Target="../embeddings/oleObject43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oleObject" Target="../embeddings/oleObject44.bin"/><Relationship Id="rId7" Type="http://schemas.openxmlformats.org/officeDocument/2006/relationships/oleObject" Target="../embeddings/oleObject4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8.wmf"/><Relationship Id="rId5" Type="http://schemas.openxmlformats.org/officeDocument/2006/relationships/oleObject" Target="../embeddings/oleObject45.bin"/><Relationship Id="rId4" Type="http://schemas.openxmlformats.org/officeDocument/2006/relationships/image" Target="../media/image37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3" Type="http://schemas.openxmlformats.org/officeDocument/2006/relationships/oleObject" Target="../embeddings/oleObject47.bin"/><Relationship Id="rId7" Type="http://schemas.openxmlformats.org/officeDocument/2006/relationships/oleObject" Target="../embeddings/oleObject4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41.wmf"/><Relationship Id="rId5" Type="http://schemas.openxmlformats.org/officeDocument/2006/relationships/oleObject" Target="../embeddings/oleObject48.bin"/><Relationship Id="rId10" Type="http://schemas.openxmlformats.org/officeDocument/2006/relationships/image" Target="../media/image43.wmf"/><Relationship Id="rId4" Type="http://schemas.openxmlformats.org/officeDocument/2006/relationships/image" Target="../media/image40.wmf"/><Relationship Id="rId9" Type="http://schemas.openxmlformats.org/officeDocument/2006/relationships/oleObject" Target="../embeddings/oleObject50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3" Type="http://schemas.openxmlformats.org/officeDocument/2006/relationships/oleObject" Target="../embeddings/oleObject51.bin"/><Relationship Id="rId7" Type="http://schemas.openxmlformats.org/officeDocument/2006/relationships/oleObject" Target="../embeddings/oleObject53.bin"/><Relationship Id="rId12" Type="http://schemas.openxmlformats.org/officeDocument/2006/relationships/image" Target="../media/image4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5.wmf"/><Relationship Id="rId11" Type="http://schemas.openxmlformats.org/officeDocument/2006/relationships/oleObject" Target="../embeddings/oleObject55.bin"/><Relationship Id="rId5" Type="http://schemas.openxmlformats.org/officeDocument/2006/relationships/oleObject" Target="../embeddings/oleObject52.bin"/><Relationship Id="rId10" Type="http://schemas.openxmlformats.org/officeDocument/2006/relationships/image" Target="../media/image47.wmf"/><Relationship Id="rId4" Type="http://schemas.openxmlformats.org/officeDocument/2006/relationships/image" Target="../media/image44.wmf"/><Relationship Id="rId9" Type="http://schemas.openxmlformats.org/officeDocument/2006/relationships/oleObject" Target="../embeddings/oleObject54.bin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0.png"/><Relationship Id="rId3" Type="http://schemas.openxmlformats.org/officeDocument/2006/relationships/image" Target="../media/image240.png"/><Relationship Id="rId7" Type="http://schemas.openxmlformats.org/officeDocument/2006/relationships/image" Target="../media/image280.png"/><Relationship Id="rId2" Type="http://schemas.openxmlformats.org/officeDocument/2006/relationships/image" Target="../media/image23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0.png"/><Relationship Id="rId5" Type="http://schemas.openxmlformats.org/officeDocument/2006/relationships/image" Target="../media/image260.png"/><Relationship Id="rId10" Type="http://schemas.openxmlformats.org/officeDocument/2006/relationships/image" Target="../media/image310.png"/><Relationship Id="rId4" Type="http://schemas.openxmlformats.org/officeDocument/2006/relationships/image" Target="../media/image250.png"/><Relationship Id="rId9" Type="http://schemas.openxmlformats.org/officeDocument/2006/relationships/image" Target="../media/image300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png"/><Relationship Id="rId13" Type="http://schemas.openxmlformats.org/officeDocument/2006/relationships/image" Target="../media/image43.png"/><Relationship Id="rId18" Type="http://schemas.openxmlformats.org/officeDocument/2006/relationships/image" Target="../media/image48.png"/><Relationship Id="rId3" Type="http://schemas.openxmlformats.org/officeDocument/2006/relationships/image" Target="../media/image330.png"/><Relationship Id="rId21" Type="http://schemas.openxmlformats.org/officeDocument/2006/relationships/image" Target="../media/image51.png"/><Relationship Id="rId7" Type="http://schemas.openxmlformats.org/officeDocument/2006/relationships/image" Target="../media/image49.png"/><Relationship Id="rId12" Type="http://schemas.openxmlformats.org/officeDocument/2006/relationships/image" Target="../media/image420.png"/><Relationship Id="rId17" Type="http://schemas.openxmlformats.org/officeDocument/2006/relationships/image" Target="../media/image47.png"/><Relationship Id="rId2" Type="http://schemas.openxmlformats.org/officeDocument/2006/relationships/image" Target="../media/image320.png"/><Relationship Id="rId16" Type="http://schemas.openxmlformats.org/officeDocument/2006/relationships/image" Target="../media/image46.png"/><Relationship Id="rId20" Type="http://schemas.openxmlformats.org/officeDocument/2006/relationships/image" Target="../media/image50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60.png"/><Relationship Id="rId11" Type="http://schemas.openxmlformats.org/officeDocument/2006/relationships/image" Target="../media/image410.png"/><Relationship Id="rId24" Type="http://schemas.openxmlformats.org/officeDocument/2006/relationships/image" Target="../media/image54.png"/><Relationship Id="rId5" Type="http://schemas.openxmlformats.org/officeDocument/2006/relationships/image" Target="../media/image350.png"/><Relationship Id="rId15" Type="http://schemas.openxmlformats.org/officeDocument/2006/relationships/image" Target="../media/image45.png"/><Relationship Id="rId23" Type="http://schemas.openxmlformats.org/officeDocument/2006/relationships/image" Target="../media/image53.png"/><Relationship Id="rId10" Type="http://schemas.openxmlformats.org/officeDocument/2006/relationships/image" Target="../media/image400.png"/><Relationship Id="rId19" Type="http://schemas.openxmlformats.org/officeDocument/2006/relationships/image" Target="../media/image490.png"/><Relationship Id="rId4" Type="http://schemas.openxmlformats.org/officeDocument/2006/relationships/image" Target="../media/image340.png"/><Relationship Id="rId9" Type="http://schemas.openxmlformats.org/officeDocument/2006/relationships/image" Target="../media/image390.png"/><Relationship Id="rId14" Type="http://schemas.openxmlformats.org/officeDocument/2006/relationships/image" Target="../media/image44.png"/><Relationship Id="rId22" Type="http://schemas.openxmlformats.org/officeDocument/2006/relationships/image" Target="../media/image52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png"/><Relationship Id="rId13" Type="http://schemas.openxmlformats.org/officeDocument/2006/relationships/image" Target="../media/image72.png"/><Relationship Id="rId18" Type="http://schemas.openxmlformats.org/officeDocument/2006/relationships/image" Target="../media/image77.png"/><Relationship Id="rId26" Type="http://schemas.openxmlformats.org/officeDocument/2006/relationships/image" Target="../media/image85.png"/><Relationship Id="rId3" Type="http://schemas.openxmlformats.org/officeDocument/2006/relationships/image" Target="../media/image62.png"/><Relationship Id="rId21" Type="http://schemas.openxmlformats.org/officeDocument/2006/relationships/image" Target="../media/image80.png"/><Relationship Id="rId7" Type="http://schemas.openxmlformats.org/officeDocument/2006/relationships/image" Target="../media/image66.png"/><Relationship Id="rId12" Type="http://schemas.openxmlformats.org/officeDocument/2006/relationships/image" Target="../media/image71.png"/><Relationship Id="rId17" Type="http://schemas.openxmlformats.org/officeDocument/2006/relationships/image" Target="../media/image76.png"/><Relationship Id="rId25" Type="http://schemas.openxmlformats.org/officeDocument/2006/relationships/image" Target="../media/image84.png"/><Relationship Id="rId2" Type="http://schemas.openxmlformats.org/officeDocument/2006/relationships/image" Target="../media/image61.png"/><Relationship Id="rId16" Type="http://schemas.openxmlformats.org/officeDocument/2006/relationships/image" Target="../media/image75.png"/><Relationship Id="rId20" Type="http://schemas.openxmlformats.org/officeDocument/2006/relationships/image" Target="../media/image79.png"/><Relationship Id="rId29" Type="http://schemas.openxmlformats.org/officeDocument/2006/relationships/image" Target="../media/image8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5.png"/><Relationship Id="rId11" Type="http://schemas.openxmlformats.org/officeDocument/2006/relationships/image" Target="../media/image70.png"/><Relationship Id="rId24" Type="http://schemas.openxmlformats.org/officeDocument/2006/relationships/image" Target="../media/image83.png"/><Relationship Id="rId5" Type="http://schemas.openxmlformats.org/officeDocument/2006/relationships/image" Target="../media/image64.png"/><Relationship Id="rId15" Type="http://schemas.openxmlformats.org/officeDocument/2006/relationships/image" Target="../media/image74.png"/><Relationship Id="rId23" Type="http://schemas.openxmlformats.org/officeDocument/2006/relationships/image" Target="../media/image82.png"/><Relationship Id="rId28" Type="http://schemas.openxmlformats.org/officeDocument/2006/relationships/image" Target="../media/image87.png"/><Relationship Id="rId10" Type="http://schemas.openxmlformats.org/officeDocument/2006/relationships/image" Target="../media/image56.png"/><Relationship Id="rId19" Type="http://schemas.openxmlformats.org/officeDocument/2006/relationships/image" Target="../media/image78.png"/><Relationship Id="rId31" Type="http://schemas.openxmlformats.org/officeDocument/2006/relationships/image" Target="../media/image90.png"/><Relationship Id="rId4" Type="http://schemas.openxmlformats.org/officeDocument/2006/relationships/image" Target="../media/image63.png"/><Relationship Id="rId9" Type="http://schemas.openxmlformats.org/officeDocument/2006/relationships/image" Target="../media/image55.png"/><Relationship Id="rId14" Type="http://schemas.openxmlformats.org/officeDocument/2006/relationships/image" Target="../media/image73.png"/><Relationship Id="rId22" Type="http://schemas.openxmlformats.org/officeDocument/2006/relationships/image" Target="../media/image81.png"/><Relationship Id="rId27" Type="http://schemas.openxmlformats.org/officeDocument/2006/relationships/image" Target="../media/image86.png"/><Relationship Id="rId30" Type="http://schemas.openxmlformats.org/officeDocument/2006/relationships/image" Target="../media/image89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0.png"/><Relationship Id="rId7" Type="http://schemas.openxmlformats.org/officeDocument/2006/relationships/image" Target="../media/image144.png"/><Relationship Id="rId2" Type="http://schemas.openxmlformats.org/officeDocument/2006/relationships/image" Target="../media/image13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3.png"/><Relationship Id="rId5" Type="http://schemas.openxmlformats.org/officeDocument/2006/relationships/image" Target="../media/image142.png"/><Relationship Id="rId4" Type="http://schemas.openxmlformats.org/officeDocument/2006/relationships/image" Target="../media/image141.pn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2.png"/><Relationship Id="rId13" Type="http://schemas.openxmlformats.org/officeDocument/2006/relationships/image" Target="../media/image157.png"/><Relationship Id="rId18" Type="http://schemas.openxmlformats.org/officeDocument/2006/relationships/image" Target="../media/image162.png"/><Relationship Id="rId26" Type="http://schemas.openxmlformats.org/officeDocument/2006/relationships/image" Target="../media/image170.png"/><Relationship Id="rId3" Type="http://schemas.openxmlformats.org/officeDocument/2006/relationships/image" Target="../media/image147.png"/><Relationship Id="rId21" Type="http://schemas.openxmlformats.org/officeDocument/2006/relationships/image" Target="../media/image165.png"/><Relationship Id="rId34" Type="http://schemas.openxmlformats.org/officeDocument/2006/relationships/image" Target="../media/image178.png"/><Relationship Id="rId7" Type="http://schemas.openxmlformats.org/officeDocument/2006/relationships/image" Target="../media/image151.png"/><Relationship Id="rId12" Type="http://schemas.openxmlformats.org/officeDocument/2006/relationships/image" Target="../media/image156.png"/><Relationship Id="rId17" Type="http://schemas.openxmlformats.org/officeDocument/2006/relationships/image" Target="../media/image161.png"/><Relationship Id="rId25" Type="http://schemas.openxmlformats.org/officeDocument/2006/relationships/image" Target="../media/image169.png"/><Relationship Id="rId33" Type="http://schemas.openxmlformats.org/officeDocument/2006/relationships/image" Target="../media/image177.png"/><Relationship Id="rId38" Type="http://schemas.openxmlformats.org/officeDocument/2006/relationships/image" Target="../media/image182.png"/><Relationship Id="rId2" Type="http://schemas.openxmlformats.org/officeDocument/2006/relationships/image" Target="../media/image146.png"/><Relationship Id="rId16" Type="http://schemas.openxmlformats.org/officeDocument/2006/relationships/image" Target="../media/image160.png"/><Relationship Id="rId20" Type="http://schemas.openxmlformats.org/officeDocument/2006/relationships/image" Target="../media/image164.png"/><Relationship Id="rId29" Type="http://schemas.openxmlformats.org/officeDocument/2006/relationships/image" Target="../media/image17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0.png"/><Relationship Id="rId11" Type="http://schemas.openxmlformats.org/officeDocument/2006/relationships/image" Target="../media/image155.png"/><Relationship Id="rId24" Type="http://schemas.openxmlformats.org/officeDocument/2006/relationships/image" Target="../media/image168.png"/><Relationship Id="rId32" Type="http://schemas.openxmlformats.org/officeDocument/2006/relationships/image" Target="../media/image176.png"/><Relationship Id="rId37" Type="http://schemas.openxmlformats.org/officeDocument/2006/relationships/image" Target="../media/image181.png"/><Relationship Id="rId5" Type="http://schemas.openxmlformats.org/officeDocument/2006/relationships/image" Target="../media/image149.png"/><Relationship Id="rId15" Type="http://schemas.openxmlformats.org/officeDocument/2006/relationships/image" Target="../media/image159.png"/><Relationship Id="rId23" Type="http://schemas.openxmlformats.org/officeDocument/2006/relationships/image" Target="../media/image167.png"/><Relationship Id="rId28" Type="http://schemas.openxmlformats.org/officeDocument/2006/relationships/image" Target="../media/image172.png"/><Relationship Id="rId36" Type="http://schemas.openxmlformats.org/officeDocument/2006/relationships/image" Target="../media/image180.png"/><Relationship Id="rId10" Type="http://schemas.openxmlformats.org/officeDocument/2006/relationships/image" Target="../media/image154.png"/><Relationship Id="rId19" Type="http://schemas.openxmlformats.org/officeDocument/2006/relationships/image" Target="../media/image163.png"/><Relationship Id="rId31" Type="http://schemas.openxmlformats.org/officeDocument/2006/relationships/image" Target="../media/image175.png"/><Relationship Id="rId4" Type="http://schemas.openxmlformats.org/officeDocument/2006/relationships/image" Target="../media/image148.png"/><Relationship Id="rId9" Type="http://schemas.openxmlformats.org/officeDocument/2006/relationships/image" Target="../media/image153.png"/><Relationship Id="rId14" Type="http://schemas.openxmlformats.org/officeDocument/2006/relationships/image" Target="../media/image158.png"/><Relationship Id="rId22" Type="http://schemas.openxmlformats.org/officeDocument/2006/relationships/image" Target="../media/image166.png"/><Relationship Id="rId27" Type="http://schemas.openxmlformats.org/officeDocument/2006/relationships/image" Target="../media/image171.png"/><Relationship Id="rId30" Type="http://schemas.openxmlformats.org/officeDocument/2006/relationships/image" Target="../media/image174.png"/><Relationship Id="rId35" Type="http://schemas.openxmlformats.org/officeDocument/2006/relationships/image" Target="../media/image179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1.png"/><Relationship Id="rId13" Type="http://schemas.openxmlformats.org/officeDocument/2006/relationships/image" Target="../media/image96.png"/><Relationship Id="rId3" Type="http://schemas.openxmlformats.org/officeDocument/2006/relationships/image" Target="../media/image58.png"/><Relationship Id="rId7" Type="http://schemas.openxmlformats.org/officeDocument/2006/relationships/image" Target="../media/image69.png"/><Relationship Id="rId12" Type="http://schemas.openxmlformats.org/officeDocument/2006/relationships/image" Target="../media/image95.png"/><Relationship Id="rId17" Type="http://schemas.openxmlformats.org/officeDocument/2006/relationships/image" Target="../media/image100.png"/><Relationship Id="rId2" Type="http://schemas.openxmlformats.org/officeDocument/2006/relationships/image" Target="../media/image57.png"/><Relationship Id="rId16" Type="http://schemas.openxmlformats.org/officeDocument/2006/relationships/image" Target="../media/image9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8.png"/><Relationship Id="rId11" Type="http://schemas.openxmlformats.org/officeDocument/2006/relationships/image" Target="../media/image94.png"/><Relationship Id="rId5" Type="http://schemas.openxmlformats.org/officeDocument/2006/relationships/image" Target="../media/image60.png"/><Relationship Id="rId15" Type="http://schemas.openxmlformats.org/officeDocument/2006/relationships/image" Target="../media/image98.png"/><Relationship Id="rId10" Type="http://schemas.openxmlformats.org/officeDocument/2006/relationships/image" Target="../media/image93.png"/><Relationship Id="rId4" Type="http://schemas.openxmlformats.org/officeDocument/2006/relationships/image" Target="../media/image59.png"/><Relationship Id="rId9" Type="http://schemas.openxmlformats.org/officeDocument/2006/relationships/image" Target="../media/image92.png"/><Relationship Id="rId14" Type="http://schemas.openxmlformats.org/officeDocument/2006/relationships/image" Target="../media/image97.png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6.png"/><Relationship Id="rId13" Type="http://schemas.openxmlformats.org/officeDocument/2006/relationships/image" Target="../media/image111.png"/><Relationship Id="rId18" Type="http://schemas.openxmlformats.org/officeDocument/2006/relationships/image" Target="../media/image116.png"/><Relationship Id="rId3" Type="http://schemas.openxmlformats.org/officeDocument/2006/relationships/image" Target="../media/image101.png"/><Relationship Id="rId21" Type="http://schemas.openxmlformats.org/officeDocument/2006/relationships/image" Target="../media/image119.png"/><Relationship Id="rId7" Type="http://schemas.openxmlformats.org/officeDocument/2006/relationships/image" Target="../media/image105.png"/><Relationship Id="rId12" Type="http://schemas.openxmlformats.org/officeDocument/2006/relationships/image" Target="../media/image110.png"/><Relationship Id="rId17" Type="http://schemas.openxmlformats.org/officeDocument/2006/relationships/image" Target="../media/image115.png"/><Relationship Id="rId2" Type="http://schemas.openxmlformats.org/officeDocument/2006/relationships/image" Target="../media/image58.png"/><Relationship Id="rId16" Type="http://schemas.openxmlformats.org/officeDocument/2006/relationships/image" Target="../media/image114.png"/><Relationship Id="rId20" Type="http://schemas.openxmlformats.org/officeDocument/2006/relationships/image" Target="../media/image1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4.png"/><Relationship Id="rId11" Type="http://schemas.openxmlformats.org/officeDocument/2006/relationships/image" Target="../media/image109.png"/><Relationship Id="rId5" Type="http://schemas.openxmlformats.org/officeDocument/2006/relationships/image" Target="../media/image103.png"/><Relationship Id="rId15" Type="http://schemas.openxmlformats.org/officeDocument/2006/relationships/image" Target="../media/image113.png"/><Relationship Id="rId10" Type="http://schemas.openxmlformats.org/officeDocument/2006/relationships/image" Target="../media/image108.png"/><Relationship Id="rId19" Type="http://schemas.openxmlformats.org/officeDocument/2006/relationships/image" Target="../media/image117.png"/><Relationship Id="rId4" Type="http://schemas.openxmlformats.org/officeDocument/2006/relationships/image" Target="../media/image102.png"/><Relationship Id="rId9" Type="http://schemas.openxmlformats.org/officeDocument/2006/relationships/image" Target="../media/image107.png"/><Relationship Id="rId14" Type="http://schemas.openxmlformats.org/officeDocument/2006/relationships/image" Target="../media/image112.png"/><Relationship Id="rId22" Type="http://schemas.openxmlformats.org/officeDocument/2006/relationships/image" Target="../media/image120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9.png"/><Relationship Id="rId13" Type="http://schemas.openxmlformats.org/officeDocument/2006/relationships/image" Target="../media/image194.png"/><Relationship Id="rId3" Type="http://schemas.openxmlformats.org/officeDocument/2006/relationships/image" Target="../media/image184.png"/><Relationship Id="rId7" Type="http://schemas.openxmlformats.org/officeDocument/2006/relationships/image" Target="../media/image188.png"/><Relationship Id="rId12" Type="http://schemas.openxmlformats.org/officeDocument/2006/relationships/image" Target="../media/image193.png"/><Relationship Id="rId2" Type="http://schemas.openxmlformats.org/officeDocument/2006/relationships/image" Target="../media/image18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7.png"/><Relationship Id="rId11" Type="http://schemas.openxmlformats.org/officeDocument/2006/relationships/image" Target="../media/image192.png"/><Relationship Id="rId5" Type="http://schemas.openxmlformats.org/officeDocument/2006/relationships/image" Target="../media/image186.png"/><Relationship Id="rId10" Type="http://schemas.openxmlformats.org/officeDocument/2006/relationships/image" Target="../media/image191.png"/><Relationship Id="rId4" Type="http://schemas.openxmlformats.org/officeDocument/2006/relationships/image" Target="../media/image185.png"/><Relationship Id="rId9" Type="http://schemas.openxmlformats.org/officeDocument/2006/relationships/image" Target="../media/image190.png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0.png"/><Relationship Id="rId13" Type="http://schemas.openxmlformats.org/officeDocument/2006/relationships/image" Target="../media/image205.png"/><Relationship Id="rId18" Type="http://schemas.openxmlformats.org/officeDocument/2006/relationships/image" Target="../media/image209.png"/><Relationship Id="rId26" Type="http://schemas.openxmlformats.org/officeDocument/2006/relationships/image" Target="../media/image1730.png"/><Relationship Id="rId3" Type="http://schemas.openxmlformats.org/officeDocument/2006/relationships/image" Target="../media/image196.png"/><Relationship Id="rId21" Type="http://schemas.openxmlformats.org/officeDocument/2006/relationships/image" Target="../media/image211.png"/><Relationship Id="rId7" Type="http://schemas.openxmlformats.org/officeDocument/2006/relationships/image" Target="../media/image199.png"/><Relationship Id="rId12" Type="http://schemas.openxmlformats.org/officeDocument/2006/relationships/image" Target="../media/image204.png"/><Relationship Id="rId17" Type="http://schemas.openxmlformats.org/officeDocument/2006/relationships/image" Target="../media/image208.png"/><Relationship Id="rId25" Type="http://schemas.openxmlformats.org/officeDocument/2006/relationships/image" Target="../media/image1750.png"/><Relationship Id="rId2" Type="http://schemas.openxmlformats.org/officeDocument/2006/relationships/image" Target="../media/image195.png"/><Relationship Id="rId16" Type="http://schemas.openxmlformats.org/officeDocument/2006/relationships/image" Target="../media/image1510.png"/><Relationship Id="rId20" Type="http://schemas.openxmlformats.org/officeDocument/2006/relationships/image" Target="../media/image210.png"/><Relationship Id="rId29" Type="http://schemas.openxmlformats.org/officeDocument/2006/relationships/image" Target="../media/image2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8.png"/><Relationship Id="rId11" Type="http://schemas.openxmlformats.org/officeDocument/2006/relationships/image" Target="../media/image203.png"/><Relationship Id="rId24" Type="http://schemas.openxmlformats.org/officeDocument/2006/relationships/image" Target="../media/image212.png"/><Relationship Id="rId5" Type="http://schemas.openxmlformats.org/officeDocument/2006/relationships/image" Target="../media/image1570.png"/><Relationship Id="rId15" Type="http://schemas.openxmlformats.org/officeDocument/2006/relationships/image" Target="../media/image207.png"/><Relationship Id="rId23" Type="http://schemas.openxmlformats.org/officeDocument/2006/relationships/image" Target="../media/image1610.png"/><Relationship Id="rId28" Type="http://schemas.openxmlformats.org/officeDocument/2006/relationships/image" Target="../media/image214.png"/><Relationship Id="rId10" Type="http://schemas.openxmlformats.org/officeDocument/2006/relationships/image" Target="../media/image202.png"/><Relationship Id="rId19" Type="http://schemas.openxmlformats.org/officeDocument/2006/relationships/image" Target="../media/image1620.png"/><Relationship Id="rId4" Type="http://schemas.openxmlformats.org/officeDocument/2006/relationships/image" Target="../media/image197.png"/><Relationship Id="rId9" Type="http://schemas.openxmlformats.org/officeDocument/2006/relationships/image" Target="../media/image201.png"/><Relationship Id="rId14" Type="http://schemas.openxmlformats.org/officeDocument/2006/relationships/image" Target="../media/image206.png"/><Relationship Id="rId22" Type="http://schemas.openxmlformats.org/officeDocument/2006/relationships/image" Target="../media/image1630.png"/><Relationship Id="rId27" Type="http://schemas.openxmlformats.org/officeDocument/2006/relationships/image" Target="../media/image21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13" Type="http://schemas.openxmlformats.org/officeDocument/2006/relationships/image" Target="../media/image36.png"/><Relationship Id="rId3" Type="http://schemas.openxmlformats.org/officeDocument/2006/relationships/image" Target="../media/image26.png"/><Relationship Id="rId7" Type="http://schemas.openxmlformats.org/officeDocument/2006/relationships/image" Target="../media/image30.png"/><Relationship Id="rId12" Type="http://schemas.openxmlformats.org/officeDocument/2006/relationships/image" Target="../media/image35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png"/><Relationship Id="rId11" Type="http://schemas.openxmlformats.org/officeDocument/2006/relationships/image" Target="../media/image34.png"/><Relationship Id="rId5" Type="http://schemas.openxmlformats.org/officeDocument/2006/relationships/image" Target="../media/image28.png"/><Relationship Id="rId10" Type="http://schemas.openxmlformats.org/officeDocument/2006/relationships/image" Target="../media/image33.png"/><Relationship Id="rId4" Type="http://schemas.openxmlformats.org/officeDocument/2006/relationships/image" Target="../media/image27.png"/><Relationship Id="rId9" Type="http://schemas.openxmlformats.org/officeDocument/2006/relationships/image" Target="../media/image3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8.png"/><Relationship Id="rId4" Type="http://schemas.openxmlformats.org/officeDocument/2006/relationships/image" Target="../media/image3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2.png"/><Relationship Id="rId4" Type="http://schemas.openxmlformats.org/officeDocument/2006/relationships/image" Target="../media/image4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848279" y="2314192"/>
            <a:ext cx="5586786" cy="230832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ccent SF" pitchFamily="2" charset="0"/>
              </a:rPr>
              <a:t>Algebraic </a:t>
            </a:r>
          </a:p>
          <a:p>
            <a:pPr algn="ctr"/>
            <a:r>
              <a:rPr lang="en-US" sz="72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ccent SF" pitchFamily="2" charset="0"/>
              </a:rPr>
              <a:t>Methods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8313DA6-E47F-4E10-80A0-614716C6A3BB}"/>
              </a:ext>
            </a:extLst>
          </p:cNvPr>
          <p:cNvSpPr txBox="1"/>
          <p:nvPr/>
        </p:nvSpPr>
        <p:spPr>
          <a:xfrm>
            <a:off x="2398105" y="4725114"/>
            <a:ext cx="47206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>
                <a:latin typeface="Arial Black" panose="020B0A04020102020204" pitchFamily="34" charset="0"/>
              </a:rPr>
              <a:t>Twitter: @Owen134866</a:t>
            </a:r>
          </a:p>
          <a:p>
            <a:pPr algn="ctr"/>
            <a:endParaRPr lang="en-US" dirty="0">
              <a:latin typeface="Arial Black" panose="020B0A04020102020204" pitchFamily="34" charset="0"/>
            </a:endParaRP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www.mathsfreeresourcelibrary.com</a:t>
            </a:r>
            <a:endParaRPr lang="en-GB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34682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3886200" cy="4724400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altLang="en-US" sz="1800" b="1" dirty="0">
                <a:latin typeface="Comic Sans MS" pitchFamily="66" charset="0"/>
              </a:rPr>
              <a:t>You need to be able to multiply and divide Algebraic Fractions</a:t>
            </a:r>
            <a:endParaRPr lang="en-GB" altLang="en-US" sz="1800" dirty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n-GB" altLang="en-US" sz="1600" dirty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600" dirty="0">
                <a:latin typeface="Comic Sans MS" pitchFamily="66" charset="0"/>
              </a:rPr>
              <a:t>The rules for Algebraic versions are the same as for numerical versions</a:t>
            </a:r>
          </a:p>
          <a:p>
            <a:pPr marL="0" indent="0" algn="ctr" eaLnBrk="1" hangingPunct="1">
              <a:buFontTx/>
              <a:buNone/>
            </a:pPr>
            <a:endParaRPr lang="en-GB" altLang="en-US" sz="1600" dirty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600" dirty="0">
                <a:latin typeface="Comic Sans MS" pitchFamily="66" charset="0"/>
              </a:rPr>
              <a:t>When multiplying Fractions, you multiply the Numerators together, and the Denominators together…</a:t>
            </a:r>
          </a:p>
          <a:p>
            <a:pPr marL="0" indent="0" algn="ctr" eaLnBrk="1" hangingPunct="1">
              <a:buFontTx/>
              <a:buNone/>
            </a:pPr>
            <a:endParaRPr lang="en-GB" altLang="en-US" sz="1600" dirty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600" dirty="0">
                <a:latin typeface="Comic Sans MS" pitchFamily="66" charset="0"/>
              </a:rPr>
              <a:t>It is possible to simplify a sum before you work it out. This will be vital on harder Algebraic questions</a:t>
            </a:r>
          </a:p>
        </p:txBody>
      </p:sp>
      <p:sp>
        <p:nvSpPr>
          <p:cNvPr id="54277" name="Text Box 5"/>
          <p:cNvSpPr txBox="1">
            <a:spLocks noChangeArrowheads="1"/>
          </p:cNvSpPr>
          <p:nvPr/>
        </p:nvSpPr>
        <p:spPr bwMode="auto">
          <a:xfrm>
            <a:off x="5486400" y="1600200"/>
            <a:ext cx="2286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 b="1" u="sng" baseline="0"/>
              <a:t>Example Questions</a:t>
            </a:r>
          </a:p>
        </p:txBody>
      </p:sp>
      <p:sp>
        <p:nvSpPr>
          <p:cNvPr id="10245" name="Text Box 12"/>
          <p:cNvSpPr txBox="1">
            <a:spLocks noChangeArrowheads="1"/>
          </p:cNvSpPr>
          <p:nvPr/>
        </p:nvSpPr>
        <p:spPr bwMode="auto">
          <a:xfrm>
            <a:off x="8686800" y="64912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baseline="0"/>
              <a:t>1B</a:t>
            </a:r>
          </a:p>
        </p:txBody>
      </p:sp>
      <p:graphicFrame>
        <p:nvGraphicFramePr>
          <p:cNvPr id="54301" name="Object 29"/>
          <p:cNvGraphicFramePr>
            <a:graphicFrameLocks noChangeAspect="1"/>
          </p:cNvGraphicFramePr>
          <p:nvPr/>
        </p:nvGraphicFramePr>
        <p:xfrm>
          <a:off x="5638800" y="2133600"/>
          <a:ext cx="561975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5" name="Equation" r:id="rId3" imgW="355292" imgH="393359" progId="Equation.DSMT4">
                  <p:embed/>
                </p:oleObj>
              </mc:Choice>
              <mc:Fallback>
                <p:oleObj name="Equation" r:id="rId3" imgW="355292" imgH="393359" progId="Equation.DSMT4">
                  <p:embed/>
                  <p:pic>
                    <p:nvPicPr>
                      <p:cNvPr id="54301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2133600"/>
                        <a:ext cx="561975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302" name="Object 30"/>
          <p:cNvGraphicFramePr>
            <a:graphicFrameLocks noChangeAspect="1"/>
          </p:cNvGraphicFramePr>
          <p:nvPr/>
        </p:nvGraphicFramePr>
        <p:xfrm>
          <a:off x="6324600" y="2133600"/>
          <a:ext cx="522288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6" name="Equation" r:id="rId5" imgW="330057" imgH="393529" progId="Equation.DSMT4">
                  <p:embed/>
                </p:oleObj>
              </mc:Choice>
              <mc:Fallback>
                <p:oleObj name="Equation" r:id="rId5" imgW="330057" imgH="393529" progId="Equation.DSMT4">
                  <p:embed/>
                  <p:pic>
                    <p:nvPicPr>
                      <p:cNvPr id="54302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2133600"/>
                        <a:ext cx="522288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303" name="Object 31"/>
          <p:cNvGraphicFramePr>
            <a:graphicFrameLocks noChangeAspect="1"/>
          </p:cNvGraphicFramePr>
          <p:nvPr/>
        </p:nvGraphicFramePr>
        <p:xfrm>
          <a:off x="5638800" y="2895600"/>
          <a:ext cx="622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7" name="Equation" r:id="rId7" imgW="393529" imgH="393529" progId="Equation.DSMT4">
                  <p:embed/>
                </p:oleObj>
              </mc:Choice>
              <mc:Fallback>
                <p:oleObj name="Equation" r:id="rId7" imgW="393529" imgH="393529" progId="Equation.DSMT4">
                  <p:embed/>
                  <p:pic>
                    <p:nvPicPr>
                      <p:cNvPr id="54303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2895600"/>
                        <a:ext cx="622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304" name="Object 32"/>
          <p:cNvGraphicFramePr>
            <a:graphicFrameLocks noChangeAspect="1"/>
          </p:cNvGraphicFramePr>
          <p:nvPr/>
        </p:nvGraphicFramePr>
        <p:xfrm>
          <a:off x="6324600" y="2895600"/>
          <a:ext cx="561975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8" name="Equation" r:id="rId9" imgW="355292" imgH="393359" progId="Equation.DSMT4">
                  <p:embed/>
                </p:oleObj>
              </mc:Choice>
              <mc:Fallback>
                <p:oleObj name="Equation" r:id="rId9" imgW="355292" imgH="393359" progId="Equation.DSMT4">
                  <p:embed/>
                  <p:pic>
                    <p:nvPicPr>
                      <p:cNvPr id="54304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2895600"/>
                        <a:ext cx="561975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305" name="Text Box 33"/>
          <p:cNvSpPr txBox="1">
            <a:spLocks noChangeArrowheads="1"/>
          </p:cNvSpPr>
          <p:nvPr/>
        </p:nvSpPr>
        <p:spPr bwMode="auto">
          <a:xfrm>
            <a:off x="5105400" y="22860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baseline="0"/>
              <a:t>a)</a:t>
            </a:r>
          </a:p>
        </p:txBody>
      </p:sp>
      <p:sp>
        <p:nvSpPr>
          <p:cNvPr id="54306" name="Text Box 34"/>
          <p:cNvSpPr txBox="1">
            <a:spLocks noChangeArrowheads="1"/>
          </p:cNvSpPr>
          <p:nvPr/>
        </p:nvSpPr>
        <p:spPr bwMode="auto">
          <a:xfrm>
            <a:off x="5105400" y="30480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baseline="0"/>
              <a:t>b)</a:t>
            </a:r>
          </a:p>
        </p:txBody>
      </p:sp>
      <p:graphicFrame>
        <p:nvGraphicFramePr>
          <p:cNvPr id="54307" name="Object 35"/>
          <p:cNvGraphicFramePr>
            <a:graphicFrameLocks noChangeAspect="1"/>
          </p:cNvGraphicFramePr>
          <p:nvPr/>
        </p:nvGraphicFramePr>
        <p:xfrm>
          <a:off x="5638800" y="3733800"/>
          <a:ext cx="180975" cy="280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9" name="Equation" r:id="rId11" imgW="114102" imgH="177492" progId="Equation.DSMT4">
                  <p:embed/>
                </p:oleObj>
              </mc:Choice>
              <mc:Fallback>
                <p:oleObj name="Equation" r:id="rId11" imgW="114102" imgH="177492" progId="Equation.DSMT4">
                  <p:embed/>
                  <p:pic>
                    <p:nvPicPr>
                      <p:cNvPr id="54307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3733800"/>
                        <a:ext cx="180975" cy="280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309" name="Text Box 37"/>
          <p:cNvSpPr txBox="1">
            <a:spLocks noChangeArrowheads="1"/>
          </p:cNvSpPr>
          <p:nvPr/>
        </p:nvSpPr>
        <p:spPr bwMode="auto">
          <a:xfrm>
            <a:off x="5105400" y="37338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baseline="0"/>
              <a:t>c)</a:t>
            </a:r>
          </a:p>
        </p:txBody>
      </p:sp>
      <p:graphicFrame>
        <p:nvGraphicFramePr>
          <p:cNvPr id="54310" name="Object 38"/>
          <p:cNvGraphicFramePr>
            <a:graphicFrameLocks noChangeAspect="1"/>
          </p:cNvGraphicFramePr>
          <p:nvPr/>
        </p:nvGraphicFramePr>
        <p:xfrm>
          <a:off x="5638800" y="4114800"/>
          <a:ext cx="180975" cy="280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0" name="Equation" r:id="rId13" imgW="114102" imgH="177492" progId="Equation.DSMT4">
                  <p:embed/>
                </p:oleObj>
              </mc:Choice>
              <mc:Fallback>
                <p:oleObj name="Equation" r:id="rId13" imgW="114102" imgH="177492" progId="Equation.DSMT4">
                  <p:embed/>
                  <p:pic>
                    <p:nvPicPr>
                      <p:cNvPr id="5431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4114800"/>
                        <a:ext cx="180975" cy="280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311" name="Line 39"/>
          <p:cNvSpPr>
            <a:spLocks noChangeShapeType="1"/>
          </p:cNvSpPr>
          <p:nvPr/>
        </p:nvSpPr>
        <p:spPr bwMode="auto">
          <a:xfrm>
            <a:off x="5638800" y="4038600"/>
            <a:ext cx="152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aphicFrame>
        <p:nvGraphicFramePr>
          <p:cNvPr id="54312" name="Object 40"/>
          <p:cNvGraphicFramePr>
            <a:graphicFrameLocks noChangeAspect="1"/>
          </p:cNvGraphicFramePr>
          <p:nvPr/>
        </p:nvGraphicFramePr>
        <p:xfrm>
          <a:off x="6096000" y="3733800"/>
          <a:ext cx="180975" cy="280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1" name="Equation" r:id="rId15" imgW="114102" imgH="177492" progId="Equation.DSMT4">
                  <p:embed/>
                </p:oleObj>
              </mc:Choice>
              <mc:Fallback>
                <p:oleObj name="Equation" r:id="rId15" imgW="114102" imgH="177492" progId="Equation.DSMT4">
                  <p:embed/>
                  <p:pic>
                    <p:nvPicPr>
                      <p:cNvPr id="54312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3733800"/>
                        <a:ext cx="180975" cy="280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313" name="Object 41"/>
          <p:cNvGraphicFramePr>
            <a:graphicFrameLocks noChangeAspect="1"/>
          </p:cNvGraphicFramePr>
          <p:nvPr/>
        </p:nvGraphicFramePr>
        <p:xfrm>
          <a:off x="6096000" y="4114800"/>
          <a:ext cx="180975" cy="280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2" name="Equation" r:id="rId17" imgW="114102" imgH="177492" progId="Equation.DSMT4">
                  <p:embed/>
                </p:oleObj>
              </mc:Choice>
              <mc:Fallback>
                <p:oleObj name="Equation" r:id="rId17" imgW="114102" imgH="177492" progId="Equation.DSMT4">
                  <p:embed/>
                  <p:pic>
                    <p:nvPicPr>
                      <p:cNvPr id="54313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4114800"/>
                        <a:ext cx="180975" cy="280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314" name="Line 42"/>
          <p:cNvSpPr>
            <a:spLocks noChangeShapeType="1"/>
          </p:cNvSpPr>
          <p:nvPr/>
        </p:nvSpPr>
        <p:spPr bwMode="auto">
          <a:xfrm>
            <a:off x="6096000" y="4038600"/>
            <a:ext cx="152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aphicFrame>
        <p:nvGraphicFramePr>
          <p:cNvPr id="54316" name="Object 44"/>
          <p:cNvGraphicFramePr>
            <a:graphicFrameLocks noChangeAspect="1"/>
          </p:cNvGraphicFramePr>
          <p:nvPr/>
        </p:nvGraphicFramePr>
        <p:xfrm>
          <a:off x="6324600" y="3962400"/>
          <a:ext cx="200025" cy="180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3" name="Equation" r:id="rId19" imgW="126780" imgH="114102" progId="Equation.DSMT4">
                  <p:embed/>
                </p:oleObj>
              </mc:Choice>
              <mc:Fallback>
                <p:oleObj name="Equation" r:id="rId19" imgW="126780" imgH="114102" progId="Equation.DSMT4">
                  <p:embed/>
                  <p:pic>
                    <p:nvPicPr>
                      <p:cNvPr id="54316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3962400"/>
                        <a:ext cx="200025" cy="180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317" name="Object 45"/>
          <p:cNvGraphicFramePr>
            <a:graphicFrameLocks noChangeAspect="1"/>
          </p:cNvGraphicFramePr>
          <p:nvPr/>
        </p:nvGraphicFramePr>
        <p:xfrm>
          <a:off x="5867400" y="3962400"/>
          <a:ext cx="179388" cy="201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4" name="Equation" r:id="rId21" imgW="114102" imgH="126780" progId="Equation.DSMT4">
                  <p:embed/>
                </p:oleObj>
              </mc:Choice>
              <mc:Fallback>
                <p:oleObj name="Equation" r:id="rId21" imgW="114102" imgH="126780" progId="Equation.DSMT4">
                  <p:embed/>
                  <p:pic>
                    <p:nvPicPr>
                      <p:cNvPr id="54317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3962400"/>
                        <a:ext cx="179388" cy="201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318" name="Object 46"/>
          <p:cNvGraphicFramePr>
            <a:graphicFrameLocks noChangeAspect="1"/>
          </p:cNvGraphicFramePr>
          <p:nvPr/>
        </p:nvGraphicFramePr>
        <p:xfrm>
          <a:off x="6656388" y="3733800"/>
          <a:ext cx="280987" cy="280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5" name="Equation" r:id="rId23" imgW="177492" imgH="177492" progId="Equation.DSMT4">
                  <p:embed/>
                </p:oleObj>
              </mc:Choice>
              <mc:Fallback>
                <p:oleObj name="Equation" r:id="rId23" imgW="177492" imgH="177492" progId="Equation.DSMT4">
                  <p:embed/>
                  <p:pic>
                    <p:nvPicPr>
                      <p:cNvPr id="54318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56388" y="3733800"/>
                        <a:ext cx="280987" cy="280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319" name="Object 47"/>
          <p:cNvGraphicFramePr>
            <a:graphicFrameLocks noChangeAspect="1"/>
          </p:cNvGraphicFramePr>
          <p:nvPr/>
        </p:nvGraphicFramePr>
        <p:xfrm>
          <a:off x="6635750" y="4114800"/>
          <a:ext cx="322263" cy="280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6" name="Equation" r:id="rId25" imgW="202936" imgH="177569" progId="Equation.DSMT4">
                  <p:embed/>
                </p:oleObj>
              </mc:Choice>
              <mc:Fallback>
                <p:oleObj name="Equation" r:id="rId25" imgW="202936" imgH="177569" progId="Equation.DSMT4">
                  <p:embed/>
                  <p:pic>
                    <p:nvPicPr>
                      <p:cNvPr id="54319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35750" y="4114800"/>
                        <a:ext cx="322263" cy="280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320" name="Line 48"/>
          <p:cNvSpPr>
            <a:spLocks noChangeShapeType="1"/>
          </p:cNvSpPr>
          <p:nvPr/>
        </p:nvSpPr>
        <p:spPr bwMode="auto">
          <a:xfrm>
            <a:off x="6629400" y="4038600"/>
            <a:ext cx="304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aphicFrame>
        <p:nvGraphicFramePr>
          <p:cNvPr id="54321" name="Object 49"/>
          <p:cNvGraphicFramePr>
            <a:graphicFrameLocks noChangeAspect="1"/>
          </p:cNvGraphicFramePr>
          <p:nvPr/>
        </p:nvGraphicFramePr>
        <p:xfrm>
          <a:off x="6324600" y="4724400"/>
          <a:ext cx="200025" cy="180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7" name="Equation" r:id="rId27" imgW="126780" imgH="114102" progId="Equation.DSMT4">
                  <p:embed/>
                </p:oleObj>
              </mc:Choice>
              <mc:Fallback>
                <p:oleObj name="Equation" r:id="rId27" imgW="126780" imgH="114102" progId="Equation.DSMT4">
                  <p:embed/>
                  <p:pic>
                    <p:nvPicPr>
                      <p:cNvPr id="54321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4724400"/>
                        <a:ext cx="200025" cy="180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322" name="Object 50"/>
          <p:cNvGraphicFramePr>
            <a:graphicFrameLocks noChangeAspect="1"/>
          </p:cNvGraphicFramePr>
          <p:nvPr/>
        </p:nvGraphicFramePr>
        <p:xfrm>
          <a:off x="6705600" y="4495800"/>
          <a:ext cx="141288" cy="260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8" name="Equation" r:id="rId29" imgW="88707" imgH="164742" progId="Equation.DSMT4">
                  <p:embed/>
                </p:oleObj>
              </mc:Choice>
              <mc:Fallback>
                <p:oleObj name="Equation" r:id="rId29" imgW="88707" imgH="164742" progId="Equation.DSMT4">
                  <p:embed/>
                  <p:pic>
                    <p:nvPicPr>
                      <p:cNvPr id="54322" name="Object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5600" y="4495800"/>
                        <a:ext cx="141288" cy="260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323" name="Object 51"/>
          <p:cNvGraphicFramePr>
            <a:graphicFrameLocks noChangeAspect="1"/>
          </p:cNvGraphicFramePr>
          <p:nvPr/>
        </p:nvGraphicFramePr>
        <p:xfrm>
          <a:off x="6699250" y="4876800"/>
          <a:ext cx="180975" cy="280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9" name="Equation" r:id="rId31" imgW="114102" imgH="177492" progId="Equation.DSMT4">
                  <p:embed/>
                </p:oleObj>
              </mc:Choice>
              <mc:Fallback>
                <p:oleObj name="Equation" r:id="rId31" imgW="114102" imgH="177492" progId="Equation.DSMT4">
                  <p:embed/>
                  <p:pic>
                    <p:nvPicPr>
                      <p:cNvPr id="54323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99250" y="4876800"/>
                        <a:ext cx="180975" cy="280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324" name="Line 52"/>
          <p:cNvSpPr>
            <a:spLocks noChangeShapeType="1"/>
          </p:cNvSpPr>
          <p:nvPr/>
        </p:nvSpPr>
        <p:spPr bwMode="auto">
          <a:xfrm>
            <a:off x="6705600" y="4800600"/>
            <a:ext cx="152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aphicFrame>
        <p:nvGraphicFramePr>
          <p:cNvPr id="54325" name="Object 53"/>
          <p:cNvGraphicFramePr>
            <a:graphicFrameLocks noChangeAspect="1"/>
          </p:cNvGraphicFramePr>
          <p:nvPr/>
        </p:nvGraphicFramePr>
        <p:xfrm>
          <a:off x="5638800" y="5334000"/>
          <a:ext cx="180975" cy="280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70" name="Equation" r:id="rId33" imgW="114102" imgH="177492" progId="Equation.DSMT4">
                  <p:embed/>
                </p:oleObj>
              </mc:Choice>
              <mc:Fallback>
                <p:oleObj name="Equation" r:id="rId33" imgW="114102" imgH="177492" progId="Equation.DSMT4">
                  <p:embed/>
                  <p:pic>
                    <p:nvPicPr>
                      <p:cNvPr id="54325" name="Object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5334000"/>
                        <a:ext cx="180975" cy="280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326" name="Object 54"/>
          <p:cNvGraphicFramePr>
            <a:graphicFrameLocks noChangeAspect="1"/>
          </p:cNvGraphicFramePr>
          <p:nvPr/>
        </p:nvGraphicFramePr>
        <p:xfrm>
          <a:off x="5638800" y="5715000"/>
          <a:ext cx="180975" cy="280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71" name="Equation" r:id="rId35" imgW="114102" imgH="177492" progId="Equation.DSMT4">
                  <p:embed/>
                </p:oleObj>
              </mc:Choice>
              <mc:Fallback>
                <p:oleObj name="Equation" r:id="rId35" imgW="114102" imgH="177492" progId="Equation.DSMT4">
                  <p:embed/>
                  <p:pic>
                    <p:nvPicPr>
                      <p:cNvPr id="54326" name="Object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5715000"/>
                        <a:ext cx="180975" cy="280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327" name="Line 55"/>
          <p:cNvSpPr>
            <a:spLocks noChangeShapeType="1"/>
          </p:cNvSpPr>
          <p:nvPr/>
        </p:nvSpPr>
        <p:spPr bwMode="auto">
          <a:xfrm>
            <a:off x="5638800" y="5638800"/>
            <a:ext cx="152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aphicFrame>
        <p:nvGraphicFramePr>
          <p:cNvPr id="54328" name="Object 56"/>
          <p:cNvGraphicFramePr>
            <a:graphicFrameLocks noChangeAspect="1"/>
          </p:cNvGraphicFramePr>
          <p:nvPr/>
        </p:nvGraphicFramePr>
        <p:xfrm>
          <a:off x="6096000" y="5334000"/>
          <a:ext cx="180975" cy="280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72" name="Equation" r:id="rId37" imgW="114102" imgH="177492" progId="Equation.DSMT4">
                  <p:embed/>
                </p:oleObj>
              </mc:Choice>
              <mc:Fallback>
                <p:oleObj name="Equation" r:id="rId37" imgW="114102" imgH="177492" progId="Equation.DSMT4">
                  <p:embed/>
                  <p:pic>
                    <p:nvPicPr>
                      <p:cNvPr id="54328" name="Object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5334000"/>
                        <a:ext cx="180975" cy="280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329" name="Object 57"/>
          <p:cNvGraphicFramePr>
            <a:graphicFrameLocks noChangeAspect="1"/>
          </p:cNvGraphicFramePr>
          <p:nvPr/>
        </p:nvGraphicFramePr>
        <p:xfrm>
          <a:off x="6096000" y="5715000"/>
          <a:ext cx="180975" cy="280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73" name="Equation" r:id="rId39" imgW="114102" imgH="177492" progId="Equation.DSMT4">
                  <p:embed/>
                </p:oleObj>
              </mc:Choice>
              <mc:Fallback>
                <p:oleObj name="Equation" r:id="rId39" imgW="114102" imgH="177492" progId="Equation.DSMT4">
                  <p:embed/>
                  <p:pic>
                    <p:nvPicPr>
                      <p:cNvPr id="54329" name="Object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5715000"/>
                        <a:ext cx="180975" cy="280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330" name="Line 58"/>
          <p:cNvSpPr>
            <a:spLocks noChangeShapeType="1"/>
          </p:cNvSpPr>
          <p:nvPr/>
        </p:nvSpPr>
        <p:spPr bwMode="auto">
          <a:xfrm>
            <a:off x="6096000" y="5638800"/>
            <a:ext cx="152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aphicFrame>
        <p:nvGraphicFramePr>
          <p:cNvPr id="54332" name="Object 60"/>
          <p:cNvGraphicFramePr>
            <a:graphicFrameLocks noChangeAspect="1"/>
          </p:cNvGraphicFramePr>
          <p:nvPr/>
        </p:nvGraphicFramePr>
        <p:xfrm>
          <a:off x="5867400" y="5562600"/>
          <a:ext cx="179388" cy="201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74" name="Equation" r:id="rId41" imgW="114102" imgH="126780" progId="Equation.DSMT4">
                  <p:embed/>
                </p:oleObj>
              </mc:Choice>
              <mc:Fallback>
                <p:oleObj name="Equation" r:id="rId41" imgW="114102" imgH="126780" progId="Equation.DSMT4">
                  <p:embed/>
                  <p:pic>
                    <p:nvPicPr>
                      <p:cNvPr id="54332" name="Object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5562600"/>
                        <a:ext cx="179388" cy="201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336" name="Object 64"/>
          <p:cNvGraphicFramePr>
            <a:graphicFrameLocks noChangeAspect="1"/>
          </p:cNvGraphicFramePr>
          <p:nvPr/>
        </p:nvGraphicFramePr>
        <p:xfrm>
          <a:off x="6318250" y="6324600"/>
          <a:ext cx="200025" cy="180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75" name="Equation" r:id="rId43" imgW="126780" imgH="114102" progId="Equation.DSMT4">
                  <p:embed/>
                </p:oleObj>
              </mc:Choice>
              <mc:Fallback>
                <p:oleObj name="Equation" r:id="rId43" imgW="126780" imgH="114102" progId="Equation.DSMT4">
                  <p:embed/>
                  <p:pic>
                    <p:nvPicPr>
                      <p:cNvPr id="54336" name="Object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8250" y="6324600"/>
                        <a:ext cx="200025" cy="180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337" name="Object 65"/>
          <p:cNvGraphicFramePr>
            <a:graphicFrameLocks noChangeAspect="1"/>
          </p:cNvGraphicFramePr>
          <p:nvPr/>
        </p:nvGraphicFramePr>
        <p:xfrm>
          <a:off x="6705600" y="6096000"/>
          <a:ext cx="141288" cy="260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76" name="Equation" r:id="rId44" imgW="88707" imgH="164742" progId="Equation.DSMT4">
                  <p:embed/>
                </p:oleObj>
              </mc:Choice>
              <mc:Fallback>
                <p:oleObj name="Equation" r:id="rId44" imgW="88707" imgH="164742" progId="Equation.DSMT4">
                  <p:embed/>
                  <p:pic>
                    <p:nvPicPr>
                      <p:cNvPr id="54337" name="Object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5600" y="6096000"/>
                        <a:ext cx="141288" cy="260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338" name="Object 66"/>
          <p:cNvGraphicFramePr>
            <a:graphicFrameLocks noChangeAspect="1"/>
          </p:cNvGraphicFramePr>
          <p:nvPr/>
        </p:nvGraphicFramePr>
        <p:xfrm>
          <a:off x="6699250" y="6477000"/>
          <a:ext cx="180975" cy="280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77" name="Equation" r:id="rId45" imgW="114102" imgH="177492" progId="Equation.DSMT4">
                  <p:embed/>
                </p:oleObj>
              </mc:Choice>
              <mc:Fallback>
                <p:oleObj name="Equation" r:id="rId45" imgW="114102" imgH="177492" progId="Equation.DSMT4">
                  <p:embed/>
                  <p:pic>
                    <p:nvPicPr>
                      <p:cNvPr id="54338" name="Object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99250" y="6477000"/>
                        <a:ext cx="180975" cy="280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339" name="Line 67"/>
          <p:cNvSpPr>
            <a:spLocks noChangeShapeType="1"/>
          </p:cNvSpPr>
          <p:nvPr/>
        </p:nvSpPr>
        <p:spPr bwMode="auto">
          <a:xfrm>
            <a:off x="6705600" y="6400800"/>
            <a:ext cx="152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4341" name="Line 69"/>
          <p:cNvSpPr>
            <a:spLocks noChangeShapeType="1"/>
          </p:cNvSpPr>
          <p:nvPr/>
        </p:nvSpPr>
        <p:spPr bwMode="auto">
          <a:xfrm flipH="1">
            <a:off x="5638800" y="5334000"/>
            <a:ext cx="152400" cy="2286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4342" name="Line 70"/>
          <p:cNvSpPr>
            <a:spLocks noChangeShapeType="1"/>
          </p:cNvSpPr>
          <p:nvPr/>
        </p:nvSpPr>
        <p:spPr bwMode="auto">
          <a:xfrm flipH="1">
            <a:off x="5638800" y="5715000"/>
            <a:ext cx="152400" cy="2286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4343" name="Line 71"/>
          <p:cNvSpPr>
            <a:spLocks noChangeShapeType="1"/>
          </p:cNvSpPr>
          <p:nvPr/>
        </p:nvSpPr>
        <p:spPr bwMode="auto">
          <a:xfrm flipH="1">
            <a:off x="6096000" y="5334000"/>
            <a:ext cx="152400" cy="2286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4344" name="Line 72"/>
          <p:cNvSpPr>
            <a:spLocks noChangeShapeType="1"/>
          </p:cNvSpPr>
          <p:nvPr/>
        </p:nvSpPr>
        <p:spPr bwMode="auto">
          <a:xfrm flipH="1">
            <a:off x="6096000" y="5715000"/>
            <a:ext cx="152400" cy="2286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aphicFrame>
        <p:nvGraphicFramePr>
          <p:cNvPr id="54345" name="Object 73"/>
          <p:cNvGraphicFramePr>
            <a:graphicFrameLocks noChangeAspect="1"/>
          </p:cNvGraphicFramePr>
          <p:nvPr/>
        </p:nvGraphicFramePr>
        <p:xfrm>
          <a:off x="6102350" y="6096000"/>
          <a:ext cx="141288" cy="260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78" name="Equation" r:id="rId46" imgW="88707" imgH="164742" progId="Equation.DSMT4">
                  <p:embed/>
                </p:oleObj>
              </mc:Choice>
              <mc:Fallback>
                <p:oleObj name="Equation" r:id="rId46" imgW="88707" imgH="164742" progId="Equation.DSMT4">
                  <p:embed/>
                  <p:pic>
                    <p:nvPicPr>
                      <p:cNvPr id="54345" name="Object 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2350" y="6096000"/>
                        <a:ext cx="141288" cy="260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346" name="Object 74"/>
          <p:cNvGraphicFramePr>
            <a:graphicFrameLocks noChangeAspect="1"/>
          </p:cNvGraphicFramePr>
          <p:nvPr/>
        </p:nvGraphicFramePr>
        <p:xfrm>
          <a:off x="6096000" y="6477000"/>
          <a:ext cx="180975" cy="280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79" name="Equation" r:id="rId47" imgW="114102" imgH="177492" progId="Equation.DSMT4">
                  <p:embed/>
                </p:oleObj>
              </mc:Choice>
              <mc:Fallback>
                <p:oleObj name="Equation" r:id="rId47" imgW="114102" imgH="177492" progId="Equation.DSMT4">
                  <p:embed/>
                  <p:pic>
                    <p:nvPicPr>
                      <p:cNvPr id="54346" name="Object 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6477000"/>
                        <a:ext cx="180975" cy="280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347" name="Line 75"/>
          <p:cNvSpPr>
            <a:spLocks noChangeShapeType="1"/>
          </p:cNvSpPr>
          <p:nvPr/>
        </p:nvSpPr>
        <p:spPr bwMode="auto">
          <a:xfrm>
            <a:off x="6102350" y="6400800"/>
            <a:ext cx="152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aphicFrame>
        <p:nvGraphicFramePr>
          <p:cNvPr id="54348" name="Object 76"/>
          <p:cNvGraphicFramePr>
            <a:graphicFrameLocks noChangeAspect="1"/>
          </p:cNvGraphicFramePr>
          <p:nvPr/>
        </p:nvGraphicFramePr>
        <p:xfrm>
          <a:off x="5867400" y="6324600"/>
          <a:ext cx="179388" cy="201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80" name="Equation" r:id="rId48" imgW="114102" imgH="126780" progId="Equation.DSMT4">
                  <p:embed/>
                </p:oleObj>
              </mc:Choice>
              <mc:Fallback>
                <p:oleObj name="Equation" r:id="rId48" imgW="114102" imgH="126780" progId="Equation.DSMT4">
                  <p:embed/>
                  <p:pic>
                    <p:nvPicPr>
                      <p:cNvPr id="54348" name="Object 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6324600"/>
                        <a:ext cx="179388" cy="201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349" name="Object 77"/>
          <p:cNvGraphicFramePr>
            <a:graphicFrameLocks noChangeAspect="1"/>
          </p:cNvGraphicFramePr>
          <p:nvPr/>
        </p:nvGraphicFramePr>
        <p:xfrm>
          <a:off x="5638800" y="6248400"/>
          <a:ext cx="141288" cy="260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81" name="Equation" r:id="rId49" imgW="88707" imgH="164742" progId="Equation.DSMT4">
                  <p:embed/>
                </p:oleObj>
              </mc:Choice>
              <mc:Fallback>
                <p:oleObj name="Equation" r:id="rId49" imgW="88707" imgH="164742" progId="Equation.DSMT4">
                  <p:embed/>
                  <p:pic>
                    <p:nvPicPr>
                      <p:cNvPr id="54349" name="Object 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6248400"/>
                        <a:ext cx="141288" cy="260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" name="Title 1"/>
          <p:cNvSpPr>
            <a:spLocks noGrp="1"/>
          </p:cNvSpPr>
          <p:nvPr>
            <p:ph type="title"/>
          </p:nvPr>
        </p:nvSpPr>
        <p:spPr>
          <a:xfrm>
            <a:off x="602524" y="129995"/>
            <a:ext cx="7886700" cy="1325563"/>
          </a:xfrm>
        </p:spPr>
        <p:txBody>
          <a:bodyPr/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Algebraic Methods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7755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42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42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4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4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4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4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4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4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43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54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54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54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54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54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54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54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54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54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54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54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54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54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54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54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5427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54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54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54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54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54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54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54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4.26324E-6 L 0.04896 -4.26324E-6 " pathEditMode="relative" rAng="0" ptsTypes="AA">
                                      <p:cBhvr>
                                        <p:cTn id="134" dur="2000" fill="hold"/>
                                        <p:tgtEl>
                                          <p:spTgt spid="543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48" y="0"/>
                                    </p:animMotion>
                                  </p:childTnLst>
                                </p:cTn>
                              </p:par>
                              <p:par>
                                <p:cTn id="135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04 -4.26324E-6 L -0.05208 -4.26324E-6 " pathEditMode="relative" rAng="0" ptsTypes="AA">
                                      <p:cBhvr>
                                        <p:cTn id="136" dur="2000" fill="hold"/>
                                        <p:tgtEl>
                                          <p:spTgt spid="543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5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5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4" dur="500"/>
                                        <p:tgtEl>
                                          <p:spTgt spid="5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9" dur="500"/>
                                        <p:tgtEl>
                                          <p:spTgt spid="54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 nodeType="clickPar">
                      <p:stCondLst>
                        <p:cond delay="indefinite"/>
                      </p:stCondLst>
                      <p:childTnLst>
                        <p:par>
                          <p:cTn id="1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4" dur="500"/>
                                        <p:tgtEl>
                                          <p:spTgt spid="54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 nodeType="clickPar">
                      <p:stCondLst>
                        <p:cond delay="indefinite"/>
                      </p:stCondLst>
                      <p:childTnLst>
                        <p:par>
                          <p:cTn id="1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9" dur="500"/>
                                        <p:tgtEl>
                                          <p:spTgt spid="5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 nodeType="clickPar">
                      <p:stCondLst>
                        <p:cond delay="indefinite"/>
                      </p:stCondLst>
                      <p:childTnLst>
                        <p:par>
                          <p:cTn id="1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4" dur="500"/>
                                        <p:tgtEl>
                                          <p:spTgt spid="5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 nodeType="clickPar">
                      <p:stCondLst>
                        <p:cond delay="indefinite"/>
                      </p:stCondLst>
                      <p:childTnLst>
                        <p:par>
                          <p:cTn id="1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9" dur="500"/>
                                        <p:tgtEl>
                                          <p:spTgt spid="5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2" dur="500"/>
                                        <p:tgtEl>
                                          <p:spTgt spid="54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5" dur="500"/>
                                        <p:tgtEl>
                                          <p:spTgt spid="5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 nodeType="clickPar">
                      <p:stCondLst>
                        <p:cond delay="indefinite"/>
                      </p:stCondLst>
                      <p:childTnLst>
                        <p:par>
                          <p:cTn id="1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0" dur="500"/>
                                        <p:tgtEl>
                                          <p:spTgt spid="54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 nodeType="clickPar">
                      <p:stCondLst>
                        <p:cond delay="indefinite"/>
                      </p:stCondLst>
                      <p:childTnLst>
                        <p:par>
                          <p:cTn id="1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5" dur="500"/>
                                        <p:tgtEl>
                                          <p:spTgt spid="54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8" dur="500"/>
                                        <p:tgtEl>
                                          <p:spTgt spid="5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1" dur="500"/>
                                        <p:tgtEl>
                                          <p:spTgt spid="5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305" grpId="0"/>
      <p:bldP spid="54306" grpId="0"/>
      <p:bldP spid="54311" grpId="0" animBg="1"/>
      <p:bldP spid="54314" grpId="0" animBg="1"/>
      <p:bldP spid="54320" grpId="0" animBg="1"/>
      <p:bldP spid="54324" grpId="0" animBg="1"/>
      <p:bldP spid="54327" grpId="0" animBg="1"/>
      <p:bldP spid="54330" grpId="0" animBg="1"/>
      <p:bldP spid="54339" grpId="0" animBg="1"/>
      <p:bldP spid="54341" grpId="0" animBg="1"/>
      <p:bldP spid="54342" grpId="0" animBg="1"/>
      <p:bldP spid="54343" grpId="0" animBg="1"/>
      <p:bldP spid="54344" grpId="0" animBg="1"/>
      <p:bldP spid="5434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3886200" cy="4724400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altLang="en-US" sz="1800" b="1" dirty="0">
                <a:latin typeface="Comic Sans MS" pitchFamily="66" charset="0"/>
              </a:rPr>
              <a:t>You need to be able to multiply and divide Algebraic Fractions</a:t>
            </a:r>
            <a:endParaRPr lang="en-GB" altLang="en-US" sz="1800" dirty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n-GB" altLang="en-US" sz="1600" dirty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600" dirty="0">
                <a:latin typeface="Comic Sans MS" pitchFamily="66" charset="0"/>
              </a:rPr>
              <a:t>The rules for Algebraic versions are the same as for numerical versions</a:t>
            </a:r>
          </a:p>
          <a:p>
            <a:pPr marL="0" indent="0" algn="ctr" eaLnBrk="1" hangingPunct="1">
              <a:buFontTx/>
              <a:buNone/>
            </a:pPr>
            <a:endParaRPr lang="en-GB" altLang="en-US" sz="1600" dirty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600" dirty="0">
                <a:latin typeface="Comic Sans MS" pitchFamily="66" charset="0"/>
              </a:rPr>
              <a:t>When multiplying Fractions, you multiply the Numerators together, and the Denominators together…</a:t>
            </a:r>
          </a:p>
          <a:p>
            <a:pPr marL="0" indent="0" algn="ctr" eaLnBrk="1" hangingPunct="1">
              <a:buFontTx/>
              <a:buNone/>
            </a:pPr>
            <a:endParaRPr lang="en-GB" altLang="en-US" sz="1600" dirty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600" dirty="0">
                <a:latin typeface="Comic Sans MS" pitchFamily="66" charset="0"/>
              </a:rPr>
              <a:t>It is possible to simplify a sum before you work it out. This will be vital on harder Algebraic questions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5486400" y="1600200"/>
            <a:ext cx="2286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 b="1" u="sng" baseline="0"/>
              <a:t>Example Questions</a:t>
            </a: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8686800" y="64912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baseline="0"/>
              <a:t>1B</a:t>
            </a:r>
          </a:p>
        </p:txBody>
      </p:sp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5619750" y="2133600"/>
          <a:ext cx="601663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5" name="Equation" r:id="rId3" imgW="380835" imgH="393529" progId="Equation.DSMT4">
                  <p:embed/>
                </p:oleObj>
              </mc:Choice>
              <mc:Fallback>
                <p:oleObj name="Equation" r:id="rId3" imgW="380835" imgH="393529" progId="Equation.DSMT4">
                  <p:embed/>
                  <p:pic>
                    <p:nvPicPr>
                      <p:cNvPr id="1127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9750" y="2133600"/>
                        <a:ext cx="601663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3" name="Object 7"/>
          <p:cNvGraphicFramePr>
            <a:graphicFrameLocks noChangeAspect="1"/>
          </p:cNvGraphicFramePr>
          <p:nvPr/>
        </p:nvGraphicFramePr>
        <p:xfrm>
          <a:off x="6400800" y="2133600"/>
          <a:ext cx="422275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6" name="Equation" r:id="rId5" imgW="266469" imgH="393359" progId="Equation.DSMT4">
                  <p:embed/>
                </p:oleObj>
              </mc:Choice>
              <mc:Fallback>
                <p:oleObj name="Equation" r:id="rId5" imgW="266469" imgH="393359" progId="Equation.DSMT4">
                  <p:embed/>
                  <p:pic>
                    <p:nvPicPr>
                      <p:cNvPr id="55303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2133600"/>
                        <a:ext cx="422275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2" name="Text Box 10"/>
          <p:cNvSpPr txBox="1">
            <a:spLocks noChangeArrowheads="1"/>
          </p:cNvSpPr>
          <p:nvPr/>
        </p:nvSpPr>
        <p:spPr bwMode="auto">
          <a:xfrm>
            <a:off x="5105400" y="22860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baseline="0"/>
              <a:t>d)</a:t>
            </a:r>
          </a:p>
        </p:txBody>
      </p:sp>
      <p:sp>
        <p:nvSpPr>
          <p:cNvPr id="55345" name="Line 49"/>
          <p:cNvSpPr>
            <a:spLocks noChangeShapeType="1"/>
          </p:cNvSpPr>
          <p:nvPr/>
        </p:nvSpPr>
        <p:spPr bwMode="auto">
          <a:xfrm flipH="1">
            <a:off x="5638800" y="2209800"/>
            <a:ext cx="228600" cy="2286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5346" name="Line 50"/>
          <p:cNvSpPr>
            <a:spLocks noChangeShapeType="1"/>
          </p:cNvSpPr>
          <p:nvPr/>
        </p:nvSpPr>
        <p:spPr bwMode="auto">
          <a:xfrm flipH="1">
            <a:off x="5943600" y="2514600"/>
            <a:ext cx="228600" cy="2286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5347" name="Text Box 51"/>
          <p:cNvSpPr txBox="1">
            <a:spLocks noChangeArrowheads="1"/>
          </p:cNvSpPr>
          <p:nvPr/>
        </p:nvSpPr>
        <p:spPr bwMode="auto">
          <a:xfrm>
            <a:off x="5486400" y="2133600"/>
            <a:ext cx="2286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200" baseline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55348" name="Text Box 52"/>
          <p:cNvSpPr txBox="1">
            <a:spLocks noChangeArrowheads="1"/>
          </p:cNvSpPr>
          <p:nvPr/>
        </p:nvSpPr>
        <p:spPr bwMode="auto">
          <a:xfrm>
            <a:off x="5867400" y="2438400"/>
            <a:ext cx="2286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200" baseline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55349" name="Text Box 53"/>
          <p:cNvSpPr txBox="1">
            <a:spLocks noChangeArrowheads="1"/>
          </p:cNvSpPr>
          <p:nvPr/>
        </p:nvSpPr>
        <p:spPr bwMode="auto">
          <a:xfrm>
            <a:off x="5105400" y="3276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baseline="0"/>
              <a:t>e)</a:t>
            </a:r>
          </a:p>
        </p:txBody>
      </p:sp>
      <p:graphicFrame>
        <p:nvGraphicFramePr>
          <p:cNvPr id="55350" name="Object 54"/>
          <p:cNvGraphicFramePr>
            <a:graphicFrameLocks noChangeAspect="1"/>
          </p:cNvGraphicFramePr>
          <p:nvPr/>
        </p:nvGraphicFramePr>
        <p:xfrm>
          <a:off x="5562600" y="3124200"/>
          <a:ext cx="1295400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7" name="Equation" r:id="rId7" imgW="799753" imgH="393529" progId="Equation.DSMT4">
                  <p:embed/>
                </p:oleObj>
              </mc:Choice>
              <mc:Fallback>
                <p:oleObj name="Equation" r:id="rId7" imgW="799753" imgH="393529" progId="Equation.DSMT4">
                  <p:embed/>
                  <p:pic>
                    <p:nvPicPr>
                      <p:cNvPr id="55350" name="Object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3124200"/>
                        <a:ext cx="1295400" cy="636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51" name="Object 55"/>
          <p:cNvGraphicFramePr>
            <a:graphicFrameLocks noChangeAspect="1"/>
          </p:cNvGraphicFramePr>
          <p:nvPr/>
        </p:nvGraphicFramePr>
        <p:xfrm>
          <a:off x="5562600" y="3962400"/>
          <a:ext cx="1952625" cy="677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8" name="Equation" r:id="rId9" imgW="1206500" imgH="419100" progId="Equation.DSMT4">
                  <p:embed/>
                </p:oleObj>
              </mc:Choice>
              <mc:Fallback>
                <p:oleObj name="Equation" r:id="rId9" imgW="1206500" imgH="419100" progId="Equation.DSMT4">
                  <p:embed/>
                  <p:pic>
                    <p:nvPicPr>
                      <p:cNvPr id="55351" name="Object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3962400"/>
                        <a:ext cx="1952625" cy="677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52" name="Object 56"/>
          <p:cNvGraphicFramePr>
            <a:graphicFrameLocks noChangeAspect="1"/>
          </p:cNvGraphicFramePr>
          <p:nvPr/>
        </p:nvGraphicFramePr>
        <p:xfrm>
          <a:off x="5562600" y="4800600"/>
          <a:ext cx="1028700" cy="677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9" name="Equation" r:id="rId11" imgW="634725" imgH="418918" progId="Equation.DSMT4">
                  <p:embed/>
                </p:oleObj>
              </mc:Choice>
              <mc:Fallback>
                <p:oleObj name="Equation" r:id="rId11" imgW="634725" imgH="418918" progId="Equation.DSMT4">
                  <p:embed/>
                  <p:pic>
                    <p:nvPicPr>
                      <p:cNvPr id="55352" name="Object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4800600"/>
                        <a:ext cx="1028700" cy="677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353" name="Line 57"/>
          <p:cNvSpPr>
            <a:spLocks noChangeShapeType="1"/>
          </p:cNvSpPr>
          <p:nvPr/>
        </p:nvSpPr>
        <p:spPr bwMode="auto">
          <a:xfrm flipV="1">
            <a:off x="5562600" y="4038600"/>
            <a:ext cx="533400" cy="2286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5354" name="Line 58"/>
          <p:cNvSpPr>
            <a:spLocks noChangeShapeType="1"/>
          </p:cNvSpPr>
          <p:nvPr/>
        </p:nvSpPr>
        <p:spPr bwMode="auto">
          <a:xfrm flipV="1">
            <a:off x="6324600" y="4343400"/>
            <a:ext cx="533400" cy="2286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5355" name="Text Box 59"/>
          <p:cNvSpPr txBox="1">
            <a:spLocks noChangeArrowheads="1"/>
          </p:cNvSpPr>
          <p:nvPr/>
        </p:nvSpPr>
        <p:spPr bwMode="auto">
          <a:xfrm>
            <a:off x="5486400" y="3886200"/>
            <a:ext cx="2286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200" baseline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55356" name="Text Box 60"/>
          <p:cNvSpPr txBox="1">
            <a:spLocks noChangeArrowheads="1"/>
          </p:cNvSpPr>
          <p:nvPr/>
        </p:nvSpPr>
        <p:spPr bwMode="auto">
          <a:xfrm>
            <a:off x="6096000" y="4267200"/>
            <a:ext cx="2286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200" baseline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55357" name="Arc 61"/>
          <p:cNvSpPr>
            <a:spLocks/>
          </p:cNvSpPr>
          <p:nvPr/>
        </p:nvSpPr>
        <p:spPr bwMode="auto">
          <a:xfrm>
            <a:off x="7620000" y="3505200"/>
            <a:ext cx="228600" cy="762000"/>
          </a:xfrm>
          <a:custGeom>
            <a:avLst/>
            <a:gdLst>
              <a:gd name="T0" fmla="*/ 356492 w 21914"/>
              <a:gd name="T1" fmla="*/ 0 h 43200"/>
              <a:gd name="T2" fmla="*/ 0 w 21914"/>
              <a:gd name="T3" fmla="*/ 237070477 h 43200"/>
              <a:gd name="T4" fmla="*/ 356492 w 21914"/>
              <a:gd name="T5" fmla="*/ 118540689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914" h="43200" fill="none" extrusionOk="0">
                <a:moveTo>
                  <a:pt x="313" y="0"/>
                </a:moveTo>
                <a:cubicBezTo>
                  <a:pt x="12243" y="0"/>
                  <a:pt x="21914" y="9670"/>
                  <a:pt x="21914" y="21600"/>
                </a:cubicBezTo>
                <a:cubicBezTo>
                  <a:pt x="21914" y="33529"/>
                  <a:pt x="12243" y="43200"/>
                  <a:pt x="314" y="43200"/>
                </a:cubicBezTo>
                <a:cubicBezTo>
                  <a:pt x="209" y="43200"/>
                  <a:pt x="104" y="43199"/>
                  <a:pt x="0" y="43197"/>
                </a:cubicBezTo>
              </a:path>
              <a:path w="21914" h="43200" stroke="0" extrusionOk="0">
                <a:moveTo>
                  <a:pt x="313" y="0"/>
                </a:moveTo>
                <a:cubicBezTo>
                  <a:pt x="12243" y="0"/>
                  <a:pt x="21914" y="9670"/>
                  <a:pt x="21914" y="21600"/>
                </a:cubicBezTo>
                <a:cubicBezTo>
                  <a:pt x="21914" y="33529"/>
                  <a:pt x="12243" y="43200"/>
                  <a:pt x="314" y="43200"/>
                </a:cubicBezTo>
                <a:cubicBezTo>
                  <a:pt x="209" y="43200"/>
                  <a:pt x="104" y="43199"/>
                  <a:pt x="0" y="43197"/>
                </a:cubicBezTo>
                <a:lnTo>
                  <a:pt x="314" y="21600"/>
                </a:lnTo>
                <a:lnTo>
                  <a:pt x="313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5358" name="Text Box 62"/>
          <p:cNvSpPr txBox="1">
            <a:spLocks noChangeArrowheads="1"/>
          </p:cNvSpPr>
          <p:nvPr/>
        </p:nvSpPr>
        <p:spPr bwMode="auto">
          <a:xfrm>
            <a:off x="7848600" y="3657600"/>
            <a:ext cx="9144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200" baseline="0">
                <a:solidFill>
                  <a:srgbClr val="FF0000"/>
                </a:solidFill>
              </a:rPr>
              <a:t>Factorise</a:t>
            </a:r>
          </a:p>
        </p:txBody>
      </p:sp>
      <p:sp>
        <p:nvSpPr>
          <p:cNvPr id="55359" name="Arc 63"/>
          <p:cNvSpPr>
            <a:spLocks/>
          </p:cNvSpPr>
          <p:nvPr/>
        </p:nvSpPr>
        <p:spPr bwMode="auto">
          <a:xfrm>
            <a:off x="7620000" y="4419600"/>
            <a:ext cx="228600" cy="762000"/>
          </a:xfrm>
          <a:custGeom>
            <a:avLst/>
            <a:gdLst>
              <a:gd name="T0" fmla="*/ 356492 w 21914"/>
              <a:gd name="T1" fmla="*/ 0 h 43200"/>
              <a:gd name="T2" fmla="*/ 0 w 21914"/>
              <a:gd name="T3" fmla="*/ 237070477 h 43200"/>
              <a:gd name="T4" fmla="*/ 356492 w 21914"/>
              <a:gd name="T5" fmla="*/ 118540689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914" h="43200" fill="none" extrusionOk="0">
                <a:moveTo>
                  <a:pt x="313" y="0"/>
                </a:moveTo>
                <a:cubicBezTo>
                  <a:pt x="12243" y="0"/>
                  <a:pt x="21914" y="9670"/>
                  <a:pt x="21914" y="21600"/>
                </a:cubicBezTo>
                <a:cubicBezTo>
                  <a:pt x="21914" y="33529"/>
                  <a:pt x="12243" y="43200"/>
                  <a:pt x="314" y="43200"/>
                </a:cubicBezTo>
                <a:cubicBezTo>
                  <a:pt x="209" y="43200"/>
                  <a:pt x="104" y="43199"/>
                  <a:pt x="0" y="43197"/>
                </a:cubicBezTo>
              </a:path>
              <a:path w="21914" h="43200" stroke="0" extrusionOk="0">
                <a:moveTo>
                  <a:pt x="313" y="0"/>
                </a:moveTo>
                <a:cubicBezTo>
                  <a:pt x="12243" y="0"/>
                  <a:pt x="21914" y="9670"/>
                  <a:pt x="21914" y="21600"/>
                </a:cubicBezTo>
                <a:cubicBezTo>
                  <a:pt x="21914" y="33529"/>
                  <a:pt x="12243" y="43200"/>
                  <a:pt x="314" y="43200"/>
                </a:cubicBezTo>
                <a:cubicBezTo>
                  <a:pt x="209" y="43200"/>
                  <a:pt x="104" y="43199"/>
                  <a:pt x="0" y="43197"/>
                </a:cubicBezTo>
                <a:lnTo>
                  <a:pt x="314" y="21600"/>
                </a:lnTo>
                <a:lnTo>
                  <a:pt x="313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5360" name="Text Box 64"/>
          <p:cNvSpPr txBox="1">
            <a:spLocks noChangeArrowheads="1"/>
          </p:cNvSpPr>
          <p:nvPr/>
        </p:nvSpPr>
        <p:spPr bwMode="auto">
          <a:xfrm>
            <a:off x="7848600" y="4343400"/>
            <a:ext cx="1143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200" baseline="0">
                <a:solidFill>
                  <a:srgbClr val="FF0000"/>
                </a:solidFill>
              </a:rPr>
              <a:t>Multiply Numerator and Denominator</a:t>
            </a:r>
          </a:p>
        </p:txBody>
      </p:sp>
      <p:sp>
        <p:nvSpPr>
          <p:cNvPr id="27" name="Title 1"/>
          <p:cNvSpPr>
            <a:spLocks noGrp="1"/>
          </p:cNvSpPr>
          <p:nvPr>
            <p:ph type="title"/>
          </p:nvPr>
        </p:nvSpPr>
        <p:spPr>
          <a:xfrm>
            <a:off x="602524" y="129995"/>
            <a:ext cx="7886700" cy="1325563"/>
          </a:xfrm>
        </p:spPr>
        <p:txBody>
          <a:bodyPr/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Algebraic Methods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8502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5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5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5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5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55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553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55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55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55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55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55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55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55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55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55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55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55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45" grpId="0" animBg="1"/>
      <p:bldP spid="55346" grpId="0" animBg="1"/>
      <p:bldP spid="55347" grpId="0"/>
      <p:bldP spid="55348" grpId="0"/>
      <p:bldP spid="55353" grpId="0" animBg="1"/>
      <p:bldP spid="55354" grpId="0" animBg="1"/>
      <p:bldP spid="55355" grpId="0"/>
      <p:bldP spid="55356" grpId="0"/>
      <p:bldP spid="55357" grpId="0" animBg="1"/>
      <p:bldP spid="55358" grpId="0"/>
      <p:bldP spid="55359" grpId="0" animBg="1"/>
      <p:bldP spid="5536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3886200" cy="4724400"/>
          </a:xfrm>
        </p:spPr>
        <p:txBody>
          <a:bodyPr>
            <a:noAutofit/>
          </a:bodyPr>
          <a:lstStyle/>
          <a:p>
            <a:pPr marL="0" indent="0" algn="ctr" eaLnBrk="1" hangingPunct="1">
              <a:buFontTx/>
              <a:buNone/>
            </a:pPr>
            <a:r>
              <a:rPr lang="en-GB" altLang="en-US" sz="1400" b="1" dirty="0">
                <a:latin typeface="Comic Sans MS" pitchFamily="66" charset="0"/>
              </a:rPr>
              <a:t>You need to be able to multiply and divide Algebraic Fractions</a:t>
            </a:r>
            <a:endParaRPr lang="en-GB" altLang="en-US" sz="1400" dirty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n-GB" altLang="en-US" sz="1400" dirty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400" dirty="0">
                <a:latin typeface="Comic Sans MS" pitchFamily="66" charset="0"/>
              </a:rPr>
              <a:t>The rules for Algebraic versions are the same as for numerical versions</a:t>
            </a:r>
          </a:p>
          <a:p>
            <a:pPr marL="0" indent="0" algn="ctr" eaLnBrk="1" hangingPunct="1">
              <a:buFontTx/>
              <a:buNone/>
            </a:pPr>
            <a:endParaRPr lang="en-GB" altLang="en-US" sz="1400" dirty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400" dirty="0">
                <a:latin typeface="Comic Sans MS" pitchFamily="66" charset="0"/>
              </a:rPr>
              <a:t>When multiplying Fractions, you multiply the Numerators together, and the Denominators together…</a:t>
            </a:r>
          </a:p>
          <a:p>
            <a:pPr marL="0" indent="0" algn="ctr" eaLnBrk="1" hangingPunct="1">
              <a:buFontTx/>
              <a:buNone/>
            </a:pPr>
            <a:endParaRPr lang="en-GB" altLang="en-US" sz="1400" dirty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400" dirty="0">
                <a:latin typeface="Comic Sans MS" pitchFamily="66" charset="0"/>
              </a:rPr>
              <a:t>It is possible to simplify a sum before you work it out. This will be vital on harder Algebraic questions</a:t>
            </a:r>
          </a:p>
          <a:p>
            <a:pPr marL="0" indent="0" algn="ctr" eaLnBrk="1" hangingPunct="1">
              <a:buFontTx/>
              <a:buNone/>
            </a:pPr>
            <a:endParaRPr lang="en-GB" altLang="en-US" sz="1400" dirty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400" dirty="0">
                <a:latin typeface="Comic Sans MS" pitchFamily="66" charset="0"/>
              </a:rPr>
              <a:t>When dividing Fractions, remember the rule, ‘Leave, Change and Flip’</a:t>
            </a:r>
          </a:p>
          <a:p>
            <a:pPr marL="0" indent="0" algn="ctr" eaLnBrk="1" hangingPunct="1">
              <a:buFontTx/>
              <a:buNone/>
            </a:pPr>
            <a:r>
              <a:rPr lang="en-GB" altLang="en-US" sz="1400" dirty="0">
                <a:latin typeface="Comic Sans MS" pitchFamily="66" charset="0"/>
                <a:sym typeface="Wingdings" pitchFamily="2" charset="2"/>
              </a:rPr>
              <a:t> Leave the first Fraction, change the sign to multiply, and flip the second Fraction.</a:t>
            </a:r>
            <a:endParaRPr lang="en-GB" altLang="en-US" sz="1400" dirty="0">
              <a:latin typeface="Comic Sans MS" pitchFamily="66" charset="0"/>
            </a:endParaRPr>
          </a:p>
        </p:txBody>
      </p:sp>
      <p:sp>
        <p:nvSpPr>
          <p:cNvPr id="56324" name="Text Box 4"/>
          <p:cNvSpPr txBox="1">
            <a:spLocks noChangeArrowheads="1"/>
          </p:cNvSpPr>
          <p:nvPr/>
        </p:nvSpPr>
        <p:spPr bwMode="auto">
          <a:xfrm>
            <a:off x="5486400" y="1600200"/>
            <a:ext cx="2286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 b="1" u="sng" baseline="0"/>
              <a:t>Example Questions</a:t>
            </a: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8686800" y="64912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baseline="0"/>
              <a:t>1B</a:t>
            </a:r>
          </a:p>
        </p:txBody>
      </p:sp>
      <p:graphicFrame>
        <p:nvGraphicFramePr>
          <p:cNvPr id="56326" name="Object 6"/>
          <p:cNvGraphicFramePr>
            <a:graphicFrameLocks noChangeAspect="1"/>
          </p:cNvGraphicFramePr>
          <p:nvPr/>
        </p:nvGraphicFramePr>
        <p:xfrm>
          <a:off x="5638800" y="2133600"/>
          <a:ext cx="581025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2" name="Equation" r:id="rId3" imgW="368140" imgH="393529" progId="Equation.DSMT4">
                  <p:embed/>
                </p:oleObj>
              </mc:Choice>
              <mc:Fallback>
                <p:oleObj name="Equation" r:id="rId3" imgW="368140" imgH="393529" progId="Equation.DSMT4">
                  <p:embed/>
                  <p:pic>
                    <p:nvPicPr>
                      <p:cNvPr id="5632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2133600"/>
                        <a:ext cx="581025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7" name="Object 7"/>
          <p:cNvGraphicFramePr>
            <a:graphicFrameLocks noChangeAspect="1"/>
          </p:cNvGraphicFramePr>
          <p:nvPr/>
        </p:nvGraphicFramePr>
        <p:xfrm>
          <a:off x="6324600" y="2971800"/>
          <a:ext cx="503238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3" name="Equation" r:id="rId5" imgW="317225" imgH="393359" progId="Equation.DSMT4">
                  <p:embed/>
                </p:oleObj>
              </mc:Choice>
              <mc:Fallback>
                <p:oleObj name="Equation" r:id="rId5" imgW="317225" imgH="393359" progId="Equation.DSMT4">
                  <p:embed/>
                  <p:pic>
                    <p:nvPicPr>
                      <p:cNvPr id="5632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2971800"/>
                        <a:ext cx="503238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328" name="Text Box 8"/>
          <p:cNvSpPr txBox="1">
            <a:spLocks noChangeArrowheads="1"/>
          </p:cNvSpPr>
          <p:nvPr/>
        </p:nvSpPr>
        <p:spPr bwMode="auto">
          <a:xfrm>
            <a:off x="5095875" y="22860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baseline="0"/>
              <a:t>a)</a:t>
            </a:r>
          </a:p>
        </p:txBody>
      </p:sp>
      <p:graphicFrame>
        <p:nvGraphicFramePr>
          <p:cNvPr id="56345" name="Object 25"/>
          <p:cNvGraphicFramePr>
            <a:graphicFrameLocks noChangeAspect="1"/>
          </p:cNvGraphicFramePr>
          <p:nvPr/>
        </p:nvGraphicFramePr>
        <p:xfrm>
          <a:off x="5638800" y="2971800"/>
          <a:ext cx="560388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4" name="Equation" r:id="rId7" imgW="355292" imgH="393359" progId="Equation.DSMT4">
                  <p:embed/>
                </p:oleObj>
              </mc:Choice>
              <mc:Fallback>
                <p:oleObj name="Equation" r:id="rId7" imgW="355292" imgH="393359" progId="Equation.DSMT4">
                  <p:embed/>
                  <p:pic>
                    <p:nvPicPr>
                      <p:cNvPr id="56345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2971800"/>
                        <a:ext cx="560388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46" name="Object 26"/>
          <p:cNvGraphicFramePr>
            <a:graphicFrameLocks noChangeAspect="1"/>
          </p:cNvGraphicFramePr>
          <p:nvPr/>
        </p:nvGraphicFramePr>
        <p:xfrm>
          <a:off x="6400800" y="3733800"/>
          <a:ext cx="422275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5" name="Equation" r:id="rId9" imgW="266469" imgH="393359" progId="Equation.DSMT4">
                  <p:embed/>
                </p:oleObj>
              </mc:Choice>
              <mc:Fallback>
                <p:oleObj name="Equation" r:id="rId9" imgW="266469" imgH="393359" progId="Equation.DSMT4">
                  <p:embed/>
                  <p:pic>
                    <p:nvPicPr>
                      <p:cNvPr id="56346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3733800"/>
                        <a:ext cx="422275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602524" y="129995"/>
            <a:ext cx="7886700" cy="1325563"/>
          </a:xfrm>
        </p:spPr>
        <p:txBody>
          <a:bodyPr/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Algebraic Methods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7053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63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63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63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6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56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56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56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56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3886200" cy="4724400"/>
          </a:xfrm>
        </p:spPr>
        <p:txBody>
          <a:bodyPr>
            <a:normAutofit fontScale="92500" lnSpcReduction="20000"/>
          </a:bodyPr>
          <a:lstStyle/>
          <a:p>
            <a:pPr marL="0" indent="0" algn="ctr" eaLnBrk="1" hangingPunct="1">
              <a:buFontTx/>
              <a:buNone/>
            </a:pPr>
            <a:r>
              <a:rPr lang="en-GB" altLang="en-US" sz="1800" b="1" dirty="0">
                <a:latin typeface="Comic Sans MS" pitchFamily="66" charset="0"/>
              </a:rPr>
              <a:t>You need to be able to multiply and divide Algebraic Fractions</a:t>
            </a:r>
            <a:endParaRPr lang="en-GB" altLang="en-US" sz="1800" dirty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n-GB" altLang="en-US" sz="1600" dirty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600" dirty="0">
                <a:latin typeface="Comic Sans MS" pitchFamily="66" charset="0"/>
              </a:rPr>
              <a:t>The rules for Algebraic versions are the same as for numerical versions</a:t>
            </a:r>
          </a:p>
          <a:p>
            <a:pPr marL="0" indent="0" algn="ctr" eaLnBrk="1" hangingPunct="1">
              <a:buFontTx/>
              <a:buNone/>
            </a:pPr>
            <a:endParaRPr lang="en-GB" altLang="en-US" sz="1600" dirty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600" dirty="0">
                <a:latin typeface="Comic Sans MS" pitchFamily="66" charset="0"/>
              </a:rPr>
              <a:t>When multiplying Fractions, you multiply the Numerators together, and the Denominators together…</a:t>
            </a:r>
          </a:p>
          <a:p>
            <a:pPr marL="0" indent="0" algn="ctr" eaLnBrk="1" hangingPunct="1">
              <a:buFontTx/>
              <a:buNone/>
            </a:pPr>
            <a:endParaRPr lang="en-GB" altLang="en-US" sz="1600" dirty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600" dirty="0">
                <a:latin typeface="Comic Sans MS" pitchFamily="66" charset="0"/>
              </a:rPr>
              <a:t>It is possible to simplify a sum before you work it out. This will be vital on harder Algebraic questions</a:t>
            </a:r>
          </a:p>
          <a:p>
            <a:pPr marL="0" indent="0" algn="ctr" eaLnBrk="1" hangingPunct="1">
              <a:buFontTx/>
              <a:buNone/>
            </a:pPr>
            <a:endParaRPr lang="en-GB" altLang="en-US" sz="1600" dirty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600" dirty="0">
                <a:latin typeface="Comic Sans MS" pitchFamily="66" charset="0"/>
              </a:rPr>
              <a:t>When dividing Fractions, remember the rule, ‘Leave, Change and Flip’</a:t>
            </a:r>
          </a:p>
          <a:p>
            <a:pPr marL="0" indent="0" algn="ctr" eaLnBrk="1" hangingPunct="1">
              <a:buFontTx/>
              <a:buNone/>
            </a:pPr>
            <a:r>
              <a:rPr lang="en-GB" altLang="en-US" sz="1600" dirty="0">
                <a:latin typeface="Comic Sans MS" pitchFamily="66" charset="0"/>
                <a:sym typeface="Wingdings" pitchFamily="2" charset="2"/>
              </a:rPr>
              <a:t> Leave the first Fraction, change the sign to multiply, and flip the second Fraction.</a:t>
            </a:r>
            <a:endParaRPr lang="en-GB" altLang="en-US" sz="1600" dirty="0">
              <a:latin typeface="Comic Sans MS" pitchFamily="66" charset="0"/>
            </a:endParaRP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5486400" y="1600200"/>
            <a:ext cx="2286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 b="1" u="sng" baseline="0"/>
              <a:t>Example Questions</a:t>
            </a: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8686800" y="64912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baseline="0"/>
              <a:t>1B</a:t>
            </a:r>
          </a:p>
        </p:txBody>
      </p:sp>
      <p:graphicFrame>
        <p:nvGraphicFramePr>
          <p:cNvPr id="57350" name="Object 6"/>
          <p:cNvGraphicFramePr>
            <a:graphicFrameLocks noChangeAspect="1"/>
          </p:cNvGraphicFramePr>
          <p:nvPr/>
        </p:nvGraphicFramePr>
        <p:xfrm>
          <a:off x="5619750" y="2133600"/>
          <a:ext cx="620713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9" name="Equation" r:id="rId3" imgW="393529" imgH="393529" progId="Equation.DSMT4">
                  <p:embed/>
                </p:oleObj>
              </mc:Choice>
              <mc:Fallback>
                <p:oleObj name="Equation" r:id="rId3" imgW="393529" imgH="393529" progId="Equation.DSMT4">
                  <p:embed/>
                  <p:pic>
                    <p:nvPicPr>
                      <p:cNvPr id="5735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9750" y="2133600"/>
                        <a:ext cx="620713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1" name="Object 7"/>
          <p:cNvGraphicFramePr>
            <a:graphicFrameLocks noChangeAspect="1"/>
          </p:cNvGraphicFramePr>
          <p:nvPr/>
        </p:nvGraphicFramePr>
        <p:xfrm>
          <a:off x="6400800" y="2971800"/>
          <a:ext cx="422275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0" name="Equation" r:id="rId5" imgW="266469" imgH="393359" progId="Equation.DSMT4">
                  <p:embed/>
                </p:oleObj>
              </mc:Choice>
              <mc:Fallback>
                <p:oleObj name="Equation" r:id="rId5" imgW="266469" imgH="393359" progId="Equation.DSMT4">
                  <p:embed/>
                  <p:pic>
                    <p:nvPicPr>
                      <p:cNvPr id="5735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2971800"/>
                        <a:ext cx="422275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5095875" y="22860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baseline="0"/>
              <a:t>b)</a:t>
            </a:r>
          </a:p>
        </p:txBody>
      </p:sp>
      <p:graphicFrame>
        <p:nvGraphicFramePr>
          <p:cNvPr id="57353" name="Object 9"/>
          <p:cNvGraphicFramePr>
            <a:graphicFrameLocks noChangeAspect="1"/>
          </p:cNvGraphicFramePr>
          <p:nvPr/>
        </p:nvGraphicFramePr>
        <p:xfrm>
          <a:off x="5619750" y="2971800"/>
          <a:ext cx="600075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1" name="Equation" r:id="rId7" imgW="380835" imgH="393529" progId="Equation.DSMT4">
                  <p:embed/>
                </p:oleObj>
              </mc:Choice>
              <mc:Fallback>
                <p:oleObj name="Equation" r:id="rId7" imgW="380835" imgH="393529" progId="Equation.DSMT4">
                  <p:embed/>
                  <p:pic>
                    <p:nvPicPr>
                      <p:cNvPr id="57353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9750" y="2971800"/>
                        <a:ext cx="600075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355" name="Line 11"/>
          <p:cNvSpPr>
            <a:spLocks noChangeShapeType="1"/>
          </p:cNvSpPr>
          <p:nvPr/>
        </p:nvSpPr>
        <p:spPr bwMode="auto">
          <a:xfrm flipV="1">
            <a:off x="5638800" y="3048000"/>
            <a:ext cx="228600" cy="2286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7356" name="Line 12"/>
          <p:cNvSpPr>
            <a:spLocks noChangeShapeType="1"/>
          </p:cNvSpPr>
          <p:nvPr/>
        </p:nvSpPr>
        <p:spPr bwMode="auto">
          <a:xfrm flipV="1">
            <a:off x="5943600" y="3352800"/>
            <a:ext cx="228600" cy="2286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7357" name="Text Box 13"/>
          <p:cNvSpPr txBox="1">
            <a:spLocks noChangeArrowheads="1"/>
          </p:cNvSpPr>
          <p:nvPr/>
        </p:nvSpPr>
        <p:spPr bwMode="auto">
          <a:xfrm>
            <a:off x="5867400" y="3276600"/>
            <a:ext cx="2286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200" baseline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57358" name="Text Box 14"/>
          <p:cNvSpPr txBox="1">
            <a:spLocks noChangeArrowheads="1"/>
          </p:cNvSpPr>
          <p:nvPr/>
        </p:nvSpPr>
        <p:spPr bwMode="auto">
          <a:xfrm>
            <a:off x="5486400" y="2895600"/>
            <a:ext cx="2286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200" baseline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602524" y="129995"/>
            <a:ext cx="7886700" cy="1325563"/>
          </a:xfrm>
        </p:spPr>
        <p:txBody>
          <a:bodyPr/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Algebraic Methods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8246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7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7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7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7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57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57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57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55" grpId="0" animBg="1"/>
      <p:bldP spid="57356" grpId="0" animBg="1"/>
      <p:bldP spid="57357" grpId="0"/>
      <p:bldP spid="5735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3886200" cy="4724400"/>
          </a:xfrm>
        </p:spPr>
        <p:txBody>
          <a:bodyPr>
            <a:normAutofit fontScale="92500" lnSpcReduction="20000"/>
          </a:bodyPr>
          <a:lstStyle/>
          <a:p>
            <a:pPr marL="0" indent="0" algn="ctr" eaLnBrk="1" hangingPunct="1">
              <a:buFontTx/>
              <a:buNone/>
            </a:pPr>
            <a:r>
              <a:rPr lang="en-GB" altLang="en-US" sz="1800" b="1" dirty="0">
                <a:latin typeface="Comic Sans MS" pitchFamily="66" charset="0"/>
              </a:rPr>
              <a:t>You need to be able to multiply and divide Algebraic Fractions</a:t>
            </a:r>
            <a:endParaRPr lang="en-GB" altLang="en-US" sz="1800" dirty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n-GB" altLang="en-US" sz="1600" dirty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600" dirty="0">
                <a:latin typeface="Comic Sans MS" pitchFamily="66" charset="0"/>
              </a:rPr>
              <a:t>The rules for Algebraic versions are the same as for numerical versions</a:t>
            </a:r>
          </a:p>
          <a:p>
            <a:pPr marL="0" indent="0" algn="ctr" eaLnBrk="1" hangingPunct="1">
              <a:buFontTx/>
              <a:buNone/>
            </a:pPr>
            <a:endParaRPr lang="en-GB" altLang="en-US" sz="1600" dirty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600" dirty="0">
                <a:latin typeface="Comic Sans MS" pitchFamily="66" charset="0"/>
              </a:rPr>
              <a:t>When multiplying Fractions, you multiply the Numerators together, and the Denominators together…</a:t>
            </a:r>
          </a:p>
          <a:p>
            <a:pPr marL="0" indent="0" algn="ctr" eaLnBrk="1" hangingPunct="1">
              <a:buFontTx/>
              <a:buNone/>
            </a:pPr>
            <a:endParaRPr lang="en-GB" altLang="en-US" sz="1600" dirty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600" dirty="0">
                <a:latin typeface="Comic Sans MS" pitchFamily="66" charset="0"/>
              </a:rPr>
              <a:t>It is possible to simplify a sum before you work it out. This will be vital on harder Algebraic questions</a:t>
            </a:r>
          </a:p>
          <a:p>
            <a:pPr marL="0" indent="0" algn="ctr" eaLnBrk="1" hangingPunct="1">
              <a:buFontTx/>
              <a:buNone/>
            </a:pPr>
            <a:endParaRPr lang="en-GB" altLang="en-US" sz="1600" dirty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600" dirty="0">
                <a:latin typeface="Comic Sans MS" pitchFamily="66" charset="0"/>
              </a:rPr>
              <a:t>When dividing Fractions, remember the rule, ‘Leave, Change and Flip’</a:t>
            </a:r>
          </a:p>
          <a:p>
            <a:pPr marL="0" indent="0" algn="ctr" eaLnBrk="1" hangingPunct="1">
              <a:buFontTx/>
              <a:buNone/>
            </a:pPr>
            <a:r>
              <a:rPr lang="en-GB" altLang="en-US" sz="1600" dirty="0">
                <a:latin typeface="Comic Sans MS" pitchFamily="66" charset="0"/>
                <a:sym typeface="Wingdings" pitchFamily="2" charset="2"/>
              </a:rPr>
              <a:t> Leave the first Fraction, change the sign to multiply, and flip the second Fraction.</a:t>
            </a:r>
            <a:endParaRPr lang="en-GB" altLang="en-US" sz="1600" dirty="0">
              <a:latin typeface="Comic Sans MS" pitchFamily="66" charset="0"/>
            </a:endParaRP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5495925" y="1600200"/>
            <a:ext cx="2286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 b="1" u="sng" baseline="0"/>
              <a:t>Example Questions</a:t>
            </a: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8686800" y="64912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baseline="0"/>
              <a:t>1B</a:t>
            </a:r>
          </a:p>
        </p:txBody>
      </p:sp>
      <p:graphicFrame>
        <p:nvGraphicFramePr>
          <p:cNvPr id="58374" name="Object 6"/>
          <p:cNvGraphicFramePr>
            <a:graphicFrameLocks noChangeAspect="1"/>
          </p:cNvGraphicFramePr>
          <p:nvPr/>
        </p:nvGraphicFramePr>
        <p:xfrm>
          <a:off x="5562600" y="2133600"/>
          <a:ext cx="1462088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0" name="Equation" r:id="rId3" imgW="926698" imgH="393529" progId="Equation.DSMT4">
                  <p:embed/>
                </p:oleObj>
              </mc:Choice>
              <mc:Fallback>
                <p:oleObj name="Equation" r:id="rId3" imgW="926698" imgH="393529" progId="Equation.DSMT4">
                  <p:embed/>
                  <p:pic>
                    <p:nvPicPr>
                      <p:cNvPr id="5837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2133600"/>
                        <a:ext cx="1462088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3" name="Text Box 8"/>
          <p:cNvSpPr txBox="1">
            <a:spLocks noChangeArrowheads="1"/>
          </p:cNvSpPr>
          <p:nvPr/>
        </p:nvSpPr>
        <p:spPr bwMode="auto">
          <a:xfrm>
            <a:off x="5105400" y="22860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baseline="0"/>
              <a:t>c)</a:t>
            </a:r>
          </a:p>
        </p:txBody>
      </p:sp>
      <p:graphicFrame>
        <p:nvGraphicFramePr>
          <p:cNvPr id="58382" name="Object 14"/>
          <p:cNvGraphicFramePr>
            <a:graphicFrameLocks noChangeAspect="1"/>
          </p:cNvGraphicFramePr>
          <p:nvPr/>
        </p:nvGraphicFramePr>
        <p:xfrm>
          <a:off x="5562600" y="2971800"/>
          <a:ext cx="1441450" cy="661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1" name="Equation" r:id="rId5" imgW="914400" imgH="419100" progId="Equation.DSMT4">
                  <p:embed/>
                </p:oleObj>
              </mc:Choice>
              <mc:Fallback>
                <p:oleObj name="Equation" r:id="rId5" imgW="914400" imgH="419100" progId="Equation.DSMT4">
                  <p:embed/>
                  <p:pic>
                    <p:nvPicPr>
                      <p:cNvPr id="58382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2971800"/>
                        <a:ext cx="1441450" cy="661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83" name="Object 15"/>
          <p:cNvGraphicFramePr>
            <a:graphicFrameLocks noChangeAspect="1"/>
          </p:cNvGraphicFramePr>
          <p:nvPr/>
        </p:nvGraphicFramePr>
        <p:xfrm>
          <a:off x="5562600" y="3886200"/>
          <a:ext cx="2041525" cy="661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2" name="Equation" r:id="rId7" imgW="1295400" imgH="419100" progId="Equation.DSMT4">
                  <p:embed/>
                </p:oleObj>
              </mc:Choice>
              <mc:Fallback>
                <p:oleObj name="Equation" r:id="rId7" imgW="1295400" imgH="419100" progId="Equation.DSMT4">
                  <p:embed/>
                  <p:pic>
                    <p:nvPicPr>
                      <p:cNvPr id="58383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3886200"/>
                        <a:ext cx="2041525" cy="661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84" name="Object 16"/>
          <p:cNvGraphicFramePr>
            <a:graphicFrameLocks noChangeAspect="1"/>
          </p:cNvGraphicFramePr>
          <p:nvPr/>
        </p:nvGraphicFramePr>
        <p:xfrm>
          <a:off x="5638800" y="4800600"/>
          <a:ext cx="92075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3" name="Equation" r:id="rId9" imgW="583947" imgH="393529" progId="Equation.DSMT4">
                  <p:embed/>
                </p:oleObj>
              </mc:Choice>
              <mc:Fallback>
                <p:oleObj name="Equation" r:id="rId9" imgW="583947" imgH="393529" progId="Equation.DSMT4">
                  <p:embed/>
                  <p:pic>
                    <p:nvPicPr>
                      <p:cNvPr id="58384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4800600"/>
                        <a:ext cx="92075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385" name="Arc 17"/>
          <p:cNvSpPr>
            <a:spLocks/>
          </p:cNvSpPr>
          <p:nvPr/>
        </p:nvSpPr>
        <p:spPr bwMode="auto">
          <a:xfrm>
            <a:off x="7162800" y="2438400"/>
            <a:ext cx="228600" cy="914400"/>
          </a:xfrm>
          <a:custGeom>
            <a:avLst/>
            <a:gdLst>
              <a:gd name="T0" fmla="*/ 0 w 21600"/>
              <a:gd name="T1" fmla="*/ 0 h 43200"/>
              <a:gd name="T2" fmla="*/ 0 w 21600"/>
              <a:gd name="T3" fmla="*/ 409676600 h 43200"/>
              <a:gd name="T4" fmla="*/ 0 w 21600"/>
              <a:gd name="T5" fmla="*/ 204838300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2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529"/>
                  <a:pt x="11929" y="43199"/>
                  <a:pt x="0" y="43200"/>
                </a:cubicBezTo>
              </a:path>
              <a:path w="21600" h="432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529"/>
                  <a:pt x="11929" y="43199"/>
                  <a:pt x="0" y="432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8386" name="Arc 18"/>
          <p:cNvSpPr>
            <a:spLocks/>
          </p:cNvSpPr>
          <p:nvPr/>
        </p:nvSpPr>
        <p:spPr bwMode="auto">
          <a:xfrm>
            <a:off x="7620000" y="3352800"/>
            <a:ext cx="228600" cy="838200"/>
          </a:xfrm>
          <a:custGeom>
            <a:avLst/>
            <a:gdLst>
              <a:gd name="T0" fmla="*/ 0 w 21600"/>
              <a:gd name="T1" fmla="*/ 0 h 43200"/>
              <a:gd name="T2" fmla="*/ 0 w 21600"/>
              <a:gd name="T3" fmla="*/ 315555291 h 43200"/>
              <a:gd name="T4" fmla="*/ 0 w 21600"/>
              <a:gd name="T5" fmla="*/ 157777646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2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529"/>
                  <a:pt x="11929" y="43199"/>
                  <a:pt x="0" y="43200"/>
                </a:cubicBezTo>
              </a:path>
              <a:path w="21600" h="432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529"/>
                  <a:pt x="11929" y="43199"/>
                  <a:pt x="0" y="432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8387" name="Arc 19"/>
          <p:cNvSpPr>
            <a:spLocks/>
          </p:cNvSpPr>
          <p:nvPr/>
        </p:nvSpPr>
        <p:spPr bwMode="auto">
          <a:xfrm>
            <a:off x="7620000" y="4267200"/>
            <a:ext cx="228600" cy="838200"/>
          </a:xfrm>
          <a:custGeom>
            <a:avLst/>
            <a:gdLst>
              <a:gd name="T0" fmla="*/ 0 w 21600"/>
              <a:gd name="T1" fmla="*/ 0 h 43200"/>
              <a:gd name="T2" fmla="*/ 0 w 21600"/>
              <a:gd name="T3" fmla="*/ 315555291 h 43200"/>
              <a:gd name="T4" fmla="*/ 0 w 21600"/>
              <a:gd name="T5" fmla="*/ 157777646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2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529"/>
                  <a:pt x="11929" y="43199"/>
                  <a:pt x="0" y="43200"/>
                </a:cubicBezTo>
              </a:path>
              <a:path w="21600" h="432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529"/>
                  <a:pt x="11929" y="43199"/>
                  <a:pt x="0" y="432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8388" name="Text Box 20"/>
          <p:cNvSpPr txBox="1">
            <a:spLocks noChangeArrowheads="1"/>
          </p:cNvSpPr>
          <p:nvPr/>
        </p:nvSpPr>
        <p:spPr bwMode="auto">
          <a:xfrm>
            <a:off x="7391400" y="2590800"/>
            <a:ext cx="137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200" baseline="0">
                <a:solidFill>
                  <a:srgbClr val="FF0000"/>
                </a:solidFill>
              </a:rPr>
              <a:t>Leave, Change and Flip</a:t>
            </a:r>
          </a:p>
        </p:txBody>
      </p:sp>
      <p:sp>
        <p:nvSpPr>
          <p:cNvPr id="58389" name="Text Box 21"/>
          <p:cNvSpPr txBox="1">
            <a:spLocks noChangeArrowheads="1"/>
          </p:cNvSpPr>
          <p:nvPr/>
        </p:nvSpPr>
        <p:spPr bwMode="auto">
          <a:xfrm>
            <a:off x="7848600" y="3581400"/>
            <a:ext cx="11430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200" baseline="0">
                <a:solidFill>
                  <a:srgbClr val="FF0000"/>
                </a:solidFill>
              </a:rPr>
              <a:t>Factorise</a:t>
            </a:r>
          </a:p>
        </p:txBody>
      </p:sp>
      <p:sp>
        <p:nvSpPr>
          <p:cNvPr id="58390" name="Text Box 22"/>
          <p:cNvSpPr txBox="1">
            <a:spLocks noChangeArrowheads="1"/>
          </p:cNvSpPr>
          <p:nvPr/>
        </p:nvSpPr>
        <p:spPr bwMode="auto">
          <a:xfrm>
            <a:off x="7848600" y="4267200"/>
            <a:ext cx="1295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200" baseline="0">
                <a:solidFill>
                  <a:srgbClr val="FF0000"/>
                </a:solidFill>
              </a:rPr>
              <a:t>Multiply the Numerators and Denominators</a:t>
            </a:r>
          </a:p>
        </p:txBody>
      </p:sp>
      <p:sp>
        <p:nvSpPr>
          <p:cNvPr id="58391" name="Line 23"/>
          <p:cNvSpPr>
            <a:spLocks noChangeShapeType="1"/>
          </p:cNvSpPr>
          <p:nvPr/>
        </p:nvSpPr>
        <p:spPr bwMode="auto">
          <a:xfrm flipV="1">
            <a:off x="5562600" y="3962400"/>
            <a:ext cx="609600" cy="2286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8392" name="Line 24"/>
          <p:cNvSpPr>
            <a:spLocks noChangeShapeType="1"/>
          </p:cNvSpPr>
          <p:nvPr/>
        </p:nvSpPr>
        <p:spPr bwMode="auto">
          <a:xfrm flipV="1">
            <a:off x="6705600" y="4267200"/>
            <a:ext cx="609600" cy="2286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8393" name="Line 25"/>
          <p:cNvSpPr>
            <a:spLocks noChangeShapeType="1"/>
          </p:cNvSpPr>
          <p:nvPr/>
        </p:nvSpPr>
        <p:spPr bwMode="auto">
          <a:xfrm flipV="1">
            <a:off x="6324600" y="3962400"/>
            <a:ext cx="609600" cy="2286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8394" name="Line 26"/>
          <p:cNvSpPr>
            <a:spLocks noChangeShapeType="1"/>
          </p:cNvSpPr>
          <p:nvPr/>
        </p:nvSpPr>
        <p:spPr bwMode="auto">
          <a:xfrm flipV="1">
            <a:off x="5562600" y="4267200"/>
            <a:ext cx="609600" cy="2286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8395" name="Text Box 27"/>
          <p:cNvSpPr txBox="1">
            <a:spLocks noChangeArrowheads="1"/>
          </p:cNvSpPr>
          <p:nvPr/>
        </p:nvSpPr>
        <p:spPr bwMode="auto">
          <a:xfrm>
            <a:off x="6553200" y="4114800"/>
            <a:ext cx="2286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200" baseline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58396" name="Text Box 28"/>
          <p:cNvSpPr txBox="1">
            <a:spLocks noChangeArrowheads="1"/>
          </p:cNvSpPr>
          <p:nvPr/>
        </p:nvSpPr>
        <p:spPr bwMode="auto">
          <a:xfrm>
            <a:off x="6172200" y="3810000"/>
            <a:ext cx="2286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200" baseline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58397" name="Text Box 29"/>
          <p:cNvSpPr txBox="1">
            <a:spLocks noChangeArrowheads="1"/>
          </p:cNvSpPr>
          <p:nvPr/>
        </p:nvSpPr>
        <p:spPr bwMode="auto">
          <a:xfrm>
            <a:off x="5410200" y="4191000"/>
            <a:ext cx="2286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200" baseline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58398" name="Text Box 30"/>
          <p:cNvSpPr txBox="1">
            <a:spLocks noChangeArrowheads="1"/>
          </p:cNvSpPr>
          <p:nvPr/>
        </p:nvSpPr>
        <p:spPr bwMode="auto">
          <a:xfrm>
            <a:off x="5410200" y="3810000"/>
            <a:ext cx="2286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200" baseline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7" name="Title 1"/>
          <p:cNvSpPr>
            <a:spLocks noGrp="1"/>
          </p:cNvSpPr>
          <p:nvPr>
            <p:ph type="title"/>
          </p:nvPr>
        </p:nvSpPr>
        <p:spPr>
          <a:xfrm>
            <a:off x="602524" y="129995"/>
            <a:ext cx="7886700" cy="1325563"/>
          </a:xfrm>
        </p:spPr>
        <p:txBody>
          <a:bodyPr/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Algebraic Methods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1864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8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58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58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58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58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58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58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58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85" grpId="0" animBg="1"/>
      <p:bldP spid="58386" grpId="0" animBg="1"/>
      <p:bldP spid="58387" grpId="0" animBg="1"/>
      <p:bldP spid="58388" grpId="0"/>
      <p:bldP spid="58389" grpId="0"/>
      <p:bldP spid="58390" grpId="0"/>
      <p:bldP spid="58391" grpId="0" animBg="1"/>
      <p:bldP spid="58392" grpId="0" animBg="1"/>
      <p:bldP spid="58393" grpId="0" animBg="1"/>
      <p:bldP spid="58394" grpId="0" animBg="1"/>
      <p:bldP spid="58395" grpId="0"/>
      <p:bldP spid="58396" grpId="0"/>
      <p:bldP spid="58397" grpId="0"/>
      <p:bldP spid="5839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42567" y="2322900"/>
            <a:ext cx="7622164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72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ccent SF" pitchFamily="2" charset="0"/>
              </a:rPr>
              <a:t>Teachings for Section 1C</a:t>
            </a:r>
          </a:p>
        </p:txBody>
      </p:sp>
    </p:spTree>
    <p:extLst>
      <p:ext uri="{BB962C8B-B14F-4D97-AF65-F5344CB8AC3E}">
        <p14:creationId xmlns:p14="http://schemas.microsoft.com/office/powerpoint/2010/main" val="23052100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3886200" cy="4724400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altLang="en-US" sz="1800" b="1" dirty="0">
                <a:latin typeface="Comic Sans MS" pitchFamily="66" charset="0"/>
              </a:rPr>
              <a:t>You need to be able to add and subtract Algebraic Fractions</a:t>
            </a:r>
            <a:endParaRPr lang="en-GB" altLang="en-US" sz="1800" dirty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n-GB" altLang="en-US" sz="1600" dirty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600" dirty="0">
                <a:latin typeface="Comic Sans MS" pitchFamily="66" charset="0"/>
              </a:rPr>
              <a:t>The rules for Algebraic versions are the same as for numerical versions</a:t>
            </a:r>
          </a:p>
          <a:p>
            <a:pPr marL="0" indent="0" algn="ctr" eaLnBrk="1" hangingPunct="1">
              <a:buFontTx/>
              <a:buNone/>
            </a:pPr>
            <a:endParaRPr lang="en-GB" altLang="en-US" sz="1600" dirty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600" dirty="0">
                <a:latin typeface="Comic Sans MS" pitchFamily="66" charset="0"/>
              </a:rPr>
              <a:t>When adding and subtracting fractions, they must first have the same Denominator. After that, you just add/subtract the Numerators.</a:t>
            </a:r>
          </a:p>
        </p:txBody>
      </p:sp>
      <p:sp>
        <p:nvSpPr>
          <p:cNvPr id="59396" name="Text Box 4"/>
          <p:cNvSpPr txBox="1">
            <a:spLocks noChangeArrowheads="1"/>
          </p:cNvSpPr>
          <p:nvPr/>
        </p:nvSpPr>
        <p:spPr bwMode="auto">
          <a:xfrm>
            <a:off x="5486400" y="1600200"/>
            <a:ext cx="2286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 b="1" u="sng" baseline="0"/>
              <a:t>Example Questions</a:t>
            </a: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8686800" y="64912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baseline="0"/>
              <a:t>1C</a:t>
            </a:r>
          </a:p>
        </p:txBody>
      </p:sp>
      <p:sp>
        <p:nvSpPr>
          <p:cNvPr id="59400" name="Text Box 8"/>
          <p:cNvSpPr txBox="1">
            <a:spLocks noChangeArrowheads="1"/>
          </p:cNvSpPr>
          <p:nvPr/>
        </p:nvSpPr>
        <p:spPr bwMode="auto">
          <a:xfrm>
            <a:off x="5105400" y="22860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baseline="0"/>
              <a:t>a)</a:t>
            </a:r>
          </a:p>
        </p:txBody>
      </p:sp>
      <p:graphicFrame>
        <p:nvGraphicFramePr>
          <p:cNvPr id="59403" name="Object 11"/>
          <p:cNvGraphicFramePr>
            <a:graphicFrameLocks noChangeAspect="1"/>
          </p:cNvGraphicFramePr>
          <p:nvPr/>
        </p:nvGraphicFramePr>
        <p:xfrm>
          <a:off x="6705600" y="2209800"/>
          <a:ext cx="550863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21" name="Equation" r:id="rId3" imgW="368140" imgH="393529" progId="Equation.DSMT4">
                  <p:embed/>
                </p:oleObj>
              </mc:Choice>
              <mc:Fallback>
                <p:oleObj name="Equation" r:id="rId3" imgW="368140" imgH="393529" progId="Equation.DSMT4">
                  <p:embed/>
                  <p:pic>
                    <p:nvPicPr>
                      <p:cNvPr id="59403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5600" y="2209800"/>
                        <a:ext cx="550863" cy="588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405" name="Object 13"/>
          <p:cNvGraphicFramePr>
            <a:graphicFrameLocks noChangeAspect="1"/>
          </p:cNvGraphicFramePr>
          <p:nvPr/>
        </p:nvGraphicFramePr>
        <p:xfrm>
          <a:off x="6629400" y="3048000"/>
          <a:ext cx="760413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22" name="Equation" r:id="rId5" imgW="507780" imgH="393529" progId="Equation.DSMT4">
                  <p:embed/>
                </p:oleObj>
              </mc:Choice>
              <mc:Fallback>
                <p:oleObj name="Equation" r:id="rId5" imgW="507780" imgH="393529" progId="Equation.DSMT4">
                  <p:embed/>
                  <p:pic>
                    <p:nvPicPr>
                      <p:cNvPr id="59405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3048000"/>
                        <a:ext cx="760413" cy="588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406" name="Object 14"/>
          <p:cNvGraphicFramePr>
            <a:graphicFrameLocks noChangeAspect="1"/>
          </p:cNvGraphicFramePr>
          <p:nvPr/>
        </p:nvGraphicFramePr>
        <p:xfrm>
          <a:off x="6781800" y="3962400"/>
          <a:ext cx="493713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23" name="Equation" r:id="rId7" imgW="330057" imgH="393529" progId="Equation.DSMT4">
                  <p:embed/>
                </p:oleObj>
              </mc:Choice>
              <mc:Fallback>
                <p:oleObj name="Equation" r:id="rId7" imgW="330057" imgH="393529" progId="Equation.DSMT4">
                  <p:embed/>
                  <p:pic>
                    <p:nvPicPr>
                      <p:cNvPr id="59406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3962400"/>
                        <a:ext cx="493713" cy="588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407" name="Arc 15"/>
          <p:cNvSpPr>
            <a:spLocks/>
          </p:cNvSpPr>
          <p:nvPr/>
        </p:nvSpPr>
        <p:spPr bwMode="auto">
          <a:xfrm>
            <a:off x="7467600" y="2514600"/>
            <a:ext cx="228600" cy="838200"/>
          </a:xfrm>
          <a:custGeom>
            <a:avLst/>
            <a:gdLst>
              <a:gd name="T0" fmla="*/ 0 w 21600"/>
              <a:gd name="T1" fmla="*/ 0 h 43200"/>
              <a:gd name="T2" fmla="*/ 0 w 21600"/>
              <a:gd name="T3" fmla="*/ 315555291 h 43200"/>
              <a:gd name="T4" fmla="*/ 0 w 21600"/>
              <a:gd name="T5" fmla="*/ 157777646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2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529"/>
                  <a:pt x="11929" y="43199"/>
                  <a:pt x="0" y="43200"/>
                </a:cubicBezTo>
              </a:path>
              <a:path w="21600" h="432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529"/>
                  <a:pt x="11929" y="43199"/>
                  <a:pt x="0" y="432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9408" name="Arc 16"/>
          <p:cNvSpPr>
            <a:spLocks/>
          </p:cNvSpPr>
          <p:nvPr/>
        </p:nvSpPr>
        <p:spPr bwMode="auto">
          <a:xfrm>
            <a:off x="7467600" y="3429000"/>
            <a:ext cx="228600" cy="838200"/>
          </a:xfrm>
          <a:custGeom>
            <a:avLst/>
            <a:gdLst>
              <a:gd name="T0" fmla="*/ 0 w 21600"/>
              <a:gd name="T1" fmla="*/ 0 h 43200"/>
              <a:gd name="T2" fmla="*/ 0 w 21600"/>
              <a:gd name="T3" fmla="*/ 315555291 h 43200"/>
              <a:gd name="T4" fmla="*/ 0 w 21600"/>
              <a:gd name="T5" fmla="*/ 157777646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2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529"/>
                  <a:pt x="11929" y="43199"/>
                  <a:pt x="0" y="43200"/>
                </a:cubicBezTo>
              </a:path>
              <a:path w="21600" h="432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529"/>
                  <a:pt x="11929" y="43199"/>
                  <a:pt x="0" y="432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9409" name="Arc 17"/>
          <p:cNvSpPr>
            <a:spLocks/>
          </p:cNvSpPr>
          <p:nvPr/>
        </p:nvSpPr>
        <p:spPr bwMode="auto">
          <a:xfrm flipH="1">
            <a:off x="6324600" y="2514600"/>
            <a:ext cx="228600" cy="838200"/>
          </a:xfrm>
          <a:custGeom>
            <a:avLst/>
            <a:gdLst>
              <a:gd name="T0" fmla="*/ 0 w 21600"/>
              <a:gd name="T1" fmla="*/ 0 h 43200"/>
              <a:gd name="T2" fmla="*/ 0 w 21600"/>
              <a:gd name="T3" fmla="*/ 315555291 h 43200"/>
              <a:gd name="T4" fmla="*/ 0 w 21600"/>
              <a:gd name="T5" fmla="*/ 157777646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2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529"/>
                  <a:pt x="11929" y="43199"/>
                  <a:pt x="0" y="43200"/>
                </a:cubicBezTo>
              </a:path>
              <a:path w="21600" h="432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529"/>
                  <a:pt x="11929" y="43199"/>
                  <a:pt x="0" y="432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9410" name="Arc 18"/>
          <p:cNvSpPr>
            <a:spLocks/>
          </p:cNvSpPr>
          <p:nvPr/>
        </p:nvSpPr>
        <p:spPr bwMode="auto">
          <a:xfrm flipH="1">
            <a:off x="6324600" y="3429000"/>
            <a:ext cx="228600" cy="838200"/>
          </a:xfrm>
          <a:custGeom>
            <a:avLst/>
            <a:gdLst>
              <a:gd name="T0" fmla="*/ 0 w 21600"/>
              <a:gd name="T1" fmla="*/ 0 h 43200"/>
              <a:gd name="T2" fmla="*/ 0 w 21600"/>
              <a:gd name="T3" fmla="*/ 315555291 h 43200"/>
              <a:gd name="T4" fmla="*/ 0 w 21600"/>
              <a:gd name="T5" fmla="*/ 157777646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2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529"/>
                  <a:pt x="11929" y="43199"/>
                  <a:pt x="0" y="43200"/>
                </a:cubicBezTo>
              </a:path>
              <a:path w="21600" h="432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529"/>
                  <a:pt x="11929" y="43199"/>
                  <a:pt x="0" y="432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9411" name="Text Box 19"/>
          <p:cNvSpPr txBox="1">
            <a:spLocks noChangeArrowheads="1"/>
          </p:cNvSpPr>
          <p:nvPr/>
        </p:nvSpPr>
        <p:spPr bwMode="auto">
          <a:xfrm>
            <a:off x="5334000" y="2667000"/>
            <a:ext cx="106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200" baseline="0">
                <a:solidFill>
                  <a:srgbClr val="FF0000"/>
                </a:solidFill>
              </a:rPr>
              <a:t>Multiply all by 4</a:t>
            </a:r>
          </a:p>
        </p:txBody>
      </p:sp>
      <p:sp>
        <p:nvSpPr>
          <p:cNvPr id="59412" name="Text Box 20"/>
          <p:cNvSpPr txBox="1">
            <a:spLocks noChangeArrowheads="1"/>
          </p:cNvSpPr>
          <p:nvPr/>
        </p:nvSpPr>
        <p:spPr bwMode="auto">
          <a:xfrm>
            <a:off x="7696200" y="2667000"/>
            <a:ext cx="106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200" baseline="0">
                <a:solidFill>
                  <a:srgbClr val="FF0000"/>
                </a:solidFill>
              </a:rPr>
              <a:t>Multiply all by 3</a:t>
            </a:r>
          </a:p>
        </p:txBody>
      </p:sp>
      <p:sp>
        <p:nvSpPr>
          <p:cNvPr id="59413" name="Text Box 21"/>
          <p:cNvSpPr txBox="1">
            <a:spLocks noChangeArrowheads="1"/>
          </p:cNvSpPr>
          <p:nvPr/>
        </p:nvSpPr>
        <p:spPr bwMode="auto">
          <a:xfrm>
            <a:off x="7696200" y="3581400"/>
            <a:ext cx="106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200" baseline="0">
                <a:solidFill>
                  <a:srgbClr val="FF0000"/>
                </a:solidFill>
              </a:rPr>
              <a:t>Add the Numerators</a:t>
            </a:r>
          </a:p>
        </p:txBody>
      </p:sp>
      <p:sp>
        <p:nvSpPr>
          <p:cNvPr id="59414" name="Text Box 22"/>
          <p:cNvSpPr txBox="1">
            <a:spLocks noChangeArrowheads="1"/>
          </p:cNvSpPr>
          <p:nvPr/>
        </p:nvSpPr>
        <p:spPr bwMode="auto">
          <a:xfrm>
            <a:off x="5257800" y="3581400"/>
            <a:ext cx="106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200" baseline="0">
                <a:solidFill>
                  <a:srgbClr val="FF0000"/>
                </a:solidFill>
              </a:rPr>
              <a:t>Add the Numerators</a:t>
            </a:r>
          </a:p>
        </p:txBody>
      </p: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602524" y="129995"/>
            <a:ext cx="7886700" cy="1325563"/>
          </a:xfrm>
        </p:spPr>
        <p:txBody>
          <a:bodyPr/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Algebraic Methods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7704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9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9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9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9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9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9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9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9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9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59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59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59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59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59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6" grpId="0"/>
      <p:bldP spid="59400" grpId="0"/>
      <p:bldP spid="59407" grpId="0" animBg="1"/>
      <p:bldP spid="59408" grpId="0" animBg="1"/>
      <p:bldP spid="59409" grpId="0" animBg="1"/>
      <p:bldP spid="59410" grpId="0" animBg="1"/>
      <p:bldP spid="59411" grpId="0"/>
      <p:bldP spid="59412" grpId="0"/>
      <p:bldP spid="59413" grpId="0"/>
      <p:bldP spid="5941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3886200" cy="4724400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altLang="en-US" sz="1800" b="1" dirty="0">
                <a:latin typeface="Comic Sans MS" pitchFamily="66" charset="0"/>
              </a:rPr>
              <a:t>You need to be able to add and subtract Algebraic Fractions</a:t>
            </a:r>
            <a:endParaRPr lang="en-GB" altLang="en-US" sz="1800" dirty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n-GB" altLang="en-US" sz="1600" dirty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600" dirty="0">
                <a:latin typeface="Comic Sans MS" pitchFamily="66" charset="0"/>
              </a:rPr>
              <a:t>The rules for Algebraic versions are the same as for numerical versions</a:t>
            </a:r>
          </a:p>
          <a:p>
            <a:pPr marL="0" indent="0" algn="ctr" eaLnBrk="1" hangingPunct="1">
              <a:buFontTx/>
              <a:buNone/>
            </a:pPr>
            <a:endParaRPr lang="en-GB" altLang="en-US" sz="1600" dirty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600" dirty="0">
                <a:latin typeface="Comic Sans MS" pitchFamily="66" charset="0"/>
              </a:rPr>
              <a:t>When adding and subtracting fractions, they must first have the same Denominator. After that, you just add/subtract the Numerators.</a:t>
            </a: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5486400" y="1600200"/>
            <a:ext cx="2286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 b="1" u="sng" baseline="0"/>
              <a:t>Example Questions</a:t>
            </a:r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8686800" y="64912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baseline="0"/>
              <a:t>1C</a:t>
            </a:r>
          </a:p>
        </p:txBody>
      </p:sp>
      <p:graphicFrame>
        <p:nvGraphicFramePr>
          <p:cNvPr id="61447" name="Object 7"/>
          <p:cNvGraphicFramePr>
            <a:graphicFrameLocks noChangeAspect="1"/>
          </p:cNvGraphicFramePr>
          <p:nvPr/>
        </p:nvGraphicFramePr>
        <p:xfrm>
          <a:off x="6705600" y="2209800"/>
          <a:ext cx="531813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0" name="Equation" r:id="rId3" imgW="355292" imgH="393359" progId="Equation.DSMT4">
                  <p:embed/>
                </p:oleObj>
              </mc:Choice>
              <mc:Fallback>
                <p:oleObj name="Equation" r:id="rId3" imgW="355292" imgH="393359" progId="Equation.DSMT4">
                  <p:embed/>
                  <p:pic>
                    <p:nvPicPr>
                      <p:cNvPr id="6144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5600" y="2209800"/>
                        <a:ext cx="531813" cy="588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50" name="Arc 10"/>
          <p:cNvSpPr>
            <a:spLocks/>
          </p:cNvSpPr>
          <p:nvPr/>
        </p:nvSpPr>
        <p:spPr bwMode="auto">
          <a:xfrm>
            <a:off x="7448550" y="2514600"/>
            <a:ext cx="228600" cy="838200"/>
          </a:xfrm>
          <a:custGeom>
            <a:avLst/>
            <a:gdLst>
              <a:gd name="T0" fmla="*/ 0 w 21600"/>
              <a:gd name="T1" fmla="*/ 0 h 43200"/>
              <a:gd name="T2" fmla="*/ 0 w 21600"/>
              <a:gd name="T3" fmla="*/ 315555291 h 43200"/>
              <a:gd name="T4" fmla="*/ 0 w 21600"/>
              <a:gd name="T5" fmla="*/ 157777646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2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529"/>
                  <a:pt x="11929" y="43199"/>
                  <a:pt x="0" y="43200"/>
                </a:cubicBezTo>
              </a:path>
              <a:path w="21600" h="432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529"/>
                  <a:pt x="11929" y="43199"/>
                  <a:pt x="0" y="432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455" name="Text Box 15"/>
          <p:cNvSpPr txBox="1">
            <a:spLocks noChangeArrowheads="1"/>
          </p:cNvSpPr>
          <p:nvPr/>
        </p:nvSpPr>
        <p:spPr bwMode="auto">
          <a:xfrm>
            <a:off x="7677150" y="2667000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200" baseline="0">
                <a:solidFill>
                  <a:srgbClr val="FF0000"/>
                </a:solidFill>
              </a:rPr>
              <a:t>Imagine ‘b’ as a Fraction</a:t>
            </a:r>
          </a:p>
        </p:txBody>
      </p:sp>
      <p:sp>
        <p:nvSpPr>
          <p:cNvPr id="17417" name="Text Box 18"/>
          <p:cNvSpPr txBox="1">
            <a:spLocks noChangeArrowheads="1"/>
          </p:cNvSpPr>
          <p:nvPr/>
        </p:nvSpPr>
        <p:spPr bwMode="auto">
          <a:xfrm>
            <a:off x="5486400" y="1600200"/>
            <a:ext cx="2286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 b="1" u="sng" baseline="0"/>
              <a:t>Example Questions</a:t>
            </a:r>
          </a:p>
        </p:txBody>
      </p:sp>
      <p:sp>
        <p:nvSpPr>
          <p:cNvPr id="17418" name="Text Box 19"/>
          <p:cNvSpPr txBox="1">
            <a:spLocks noChangeArrowheads="1"/>
          </p:cNvSpPr>
          <p:nvPr/>
        </p:nvSpPr>
        <p:spPr bwMode="auto">
          <a:xfrm>
            <a:off x="5105400" y="22860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baseline="0"/>
              <a:t>b)</a:t>
            </a:r>
          </a:p>
        </p:txBody>
      </p:sp>
      <p:graphicFrame>
        <p:nvGraphicFramePr>
          <p:cNvPr id="61460" name="Object 20"/>
          <p:cNvGraphicFramePr>
            <a:graphicFrameLocks noChangeAspect="1"/>
          </p:cNvGraphicFramePr>
          <p:nvPr/>
        </p:nvGraphicFramePr>
        <p:xfrm>
          <a:off x="6686550" y="3048000"/>
          <a:ext cx="569913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1" name="Equation" r:id="rId5" imgW="380835" imgH="393529" progId="Equation.DSMT4">
                  <p:embed/>
                </p:oleObj>
              </mc:Choice>
              <mc:Fallback>
                <p:oleObj name="Equation" r:id="rId5" imgW="380835" imgH="393529" progId="Equation.DSMT4">
                  <p:embed/>
                  <p:pic>
                    <p:nvPicPr>
                      <p:cNvPr id="6146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6550" y="3048000"/>
                        <a:ext cx="569913" cy="588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61" name="Object 21"/>
          <p:cNvGraphicFramePr>
            <a:graphicFrameLocks noChangeAspect="1"/>
          </p:cNvGraphicFramePr>
          <p:nvPr/>
        </p:nvGraphicFramePr>
        <p:xfrm>
          <a:off x="6629400" y="3886200"/>
          <a:ext cx="684213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2" name="Equation" r:id="rId7" imgW="457002" imgH="393529" progId="Equation.DSMT4">
                  <p:embed/>
                </p:oleObj>
              </mc:Choice>
              <mc:Fallback>
                <p:oleObj name="Equation" r:id="rId7" imgW="457002" imgH="393529" progId="Equation.DSMT4">
                  <p:embed/>
                  <p:pic>
                    <p:nvPicPr>
                      <p:cNvPr id="61461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3886200"/>
                        <a:ext cx="684213" cy="588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62" name="Object 22"/>
          <p:cNvGraphicFramePr>
            <a:graphicFrameLocks noChangeAspect="1"/>
          </p:cNvGraphicFramePr>
          <p:nvPr/>
        </p:nvGraphicFramePr>
        <p:xfrm>
          <a:off x="6629400" y="4800600"/>
          <a:ext cx="646113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3" name="Equation" r:id="rId9" imgW="431613" imgH="393529" progId="Equation.DSMT4">
                  <p:embed/>
                </p:oleObj>
              </mc:Choice>
              <mc:Fallback>
                <p:oleObj name="Equation" r:id="rId9" imgW="431613" imgH="393529" progId="Equation.DSMT4">
                  <p:embed/>
                  <p:pic>
                    <p:nvPicPr>
                      <p:cNvPr id="61462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4800600"/>
                        <a:ext cx="646113" cy="588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63" name="Arc 23"/>
          <p:cNvSpPr>
            <a:spLocks/>
          </p:cNvSpPr>
          <p:nvPr/>
        </p:nvSpPr>
        <p:spPr bwMode="auto">
          <a:xfrm>
            <a:off x="7448550" y="3352800"/>
            <a:ext cx="228600" cy="838200"/>
          </a:xfrm>
          <a:custGeom>
            <a:avLst/>
            <a:gdLst>
              <a:gd name="T0" fmla="*/ 0 w 21600"/>
              <a:gd name="T1" fmla="*/ 0 h 43200"/>
              <a:gd name="T2" fmla="*/ 0 w 21600"/>
              <a:gd name="T3" fmla="*/ 315555291 h 43200"/>
              <a:gd name="T4" fmla="*/ 0 w 21600"/>
              <a:gd name="T5" fmla="*/ 157777646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2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529"/>
                  <a:pt x="11929" y="43199"/>
                  <a:pt x="0" y="43200"/>
                </a:cubicBezTo>
              </a:path>
              <a:path w="21600" h="432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529"/>
                  <a:pt x="11929" y="43199"/>
                  <a:pt x="0" y="432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464" name="Arc 24"/>
          <p:cNvSpPr>
            <a:spLocks/>
          </p:cNvSpPr>
          <p:nvPr/>
        </p:nvSpPr>
        <p:spPr bwMode="auto">
          <a:xfrm>
            <a:off x="7467600" y="4191000"/>
            <a:ext cx="228600" cy="838200"/>
          </a:xfrm>
          <a:custGeom>
            <a:avLst/>
            <a:gdLst>
              <a:gd name="T0" fmla="*/ 0 w 21600"/>
              <a:gd name="T1" fmla="*/ 0 h 43200"/>
              <a:gd name="T2" fmla="*/ 0 w 21600"/>
              <a:gd name="T3" fmla="*/ 315555291 h 43200"/>
              <a:gd name="T4" fmla="*/ 0 w 21600"/>
              <a:gd name="T5" fmla="*/ 157777646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2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529"/>
                  <a:pt x="11929" y="43199"/>
                  <a:pt x="0" y="43200"/>
                </a:cubicBezTo>
              </a:path>
              <a:path w="21600" h="432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529"/>
                  <a:pt x="11929" y="43199"/>
                  <a:pt x="0" y="432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465" name="Text Box 25"/>
          <p:cNvSpPr txBox="1">
            <a:spLocks noChangeArrowheads="1"/>
          </p:cNvSpPr>
          <p:nvPr/>
        </p:nvSpPr>
        <p:spPr bwMode="auto">
          <a:xfrm>
            <a:off x="7677150" y="3505200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200" baseline="0">
                <a:solidFill>
                  <a:srgbClr val="FF0000"/>
                </a:solidFill>
              </a:rPr>
              <a:t>Multiply all by x</a:t>
            </a:r>
          </a:p>
        </p:txBody>
      </p:sp>
      <p:sp>
        <p:nvSpPr>
          <p:cNvPr id="61466" name="Text Box 26"/>
          <p:cNvSpPr txBox="1">
            <a:spLocks noChangeArrowheads="1"/>
          </p:cNvSpPr>
          <p:nvPr/>
        </p:nvSpPr>
        <p:spPr bwMode="auto">
          <a:xfrm>
            <a:off x="7696200" y="4267200"/>
            <a:ext cx="1143000" cy="639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200" baseline="0">
                <a:solidFill>
                  <a:srgbClr val="FF0000"/>
                </a:solidFill>
              </a:rPr>
              <a:t>Combine as a single Fraction</a:t>
            </a:r>
          </a:p>
        </p:txBody>
      </p:sp>
      <p:sp>
        <p:nvSpPr>
          <p:cNvPr id="61467" name="Arc 27"/>
          <p:cNvSpPr>
            <a:spLocks/>
          </p:cNvSpPr>
          <p:nvPr/>
        </p:nvSpPr>
        <p:spPr bwMode="auto">
          <a:xfrm flipH="1">
            <a:off x="6324600" y="4191000"/>
            <a:ext cx="228600" cy="838200"/>
          </a:xfrm>
          <a:custGeom>
            <a:avLst/>
            <a:gdLst>
              <a:gd name="T0" fmla="*/ 0 w 21600"/>
              <a:gd name="T1" fmla="*/ 0 h 43200"/>
              <a:gd name="T2" fmla="*/ 0 w 21600"/>
              <a:gd name="T3" fmla="*/ 315555291 h 43200"/>
              <a:gd name="T4" fmla="*/ 0 w 21600"/>
              <a:gd name="T5" fmla="*/ 157777646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2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529"/>
                  <a:pt x="11929" y="43199"/>
                  <a:pt x="0" y="43200"/>
                </a:cubicBezTo>
              </a:path>
              <a:path w="21600" h="432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529"/>
                  <a:pt x="11929" y="43199"/>
                  <a:pt x="0" y="432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468" name="Text Box 28"/>
          <p:cNvSpPr txBox="1">
            <a:spLocks noChangeArrowheads="1"/>
          </p:cNvSpPr>
          <p:nvPr/>
        </p:nvSpPr>
        <p:spPr bwMode="auto">
          <a:xfrm>
            <a:off x="5105400" y="4267200"/>
            <a:ext cx="1143000" cy="639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200" baseline="0">
                <a:solidFill>
                  <a:srgbClr val="FF0000"/>
                </a:solidFill>
              </a:rPr>
              <a:t>Combine as a single Fraction</a:t>
            </a:r>
          </a:p>
        </p:txBody>
      </p:sp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602524" y="129995"/>
            <a:ext cx="7886700" cy="1325563"/>
          </a:xfrm>
        </p:spPr>
        <p:txBody>
          <a:bodyPr/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Algebraic Methods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3856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1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1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1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1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1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1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61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61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61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61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50" grpId="0" animBg="1"/>
      <p:bldP spid="61455" grpId="0"/>
      <p:bldP spid="61463" grpId="0" animBg="1"/>
      <p:bldP spid="61464" grpId="0" animBg="1"/>
      <p:bldP spid="61465" grpId="0"/>
      <p:bldP spid="61466" grpId="0"/>
      <p:bldP spid="61467" grpId="0" animBg="1"/>
      <p:bldP spid="6146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3886200" cy="4724400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altLang="en-US" sz="1600" b="1" dirty="0">
                <a:latin typeface="Comic Sans MS" pitchFamily="66" charset="0"/>
              </a:rPr>
              <a:t>You need to be able to add and subtract Algebraic Fractions</a:t>
            </a:r>
            <a:endParaRPr lang="en-GB" altLang="en-US" sz="1600" dirty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n-GB" altLang="en-US" sz="1600" dirty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600" dirty="0">
                <a:latin typeface="Comic Sans MS" pitchFamily="66" charset="0"/>
              </a:rPr>
              <a:t>The rules for Algebraic versions are the same as for numerical versions</a:t>
            </a:r>
          </a:p>
          <a:p>
            <a:pPr marL="0" indent="0" algn="ctr" eaLnBrk="1" hangingPunct="1">
              <a:buFontTx/>
              <a:buNone/>
            </a:pPr>
            <a:endParaRPr lang="en-GB" altLang="en-US" sz="1600" dirty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600" dirty="0">
                <a:latin typeface="Comic Sans MS" pitchFamily="66" charset="0"/>
              </a:rPr>
              <a:t>When adding and subtracting fractions, they must first have the same Denominator. After that, you just add/subtract the Numerators.</a:t>
            </a:r>
          </a:p>
        </p:txBody>
      </p:sp>
      <p:sp>
        <p:nvSpPr>
          <p:cNvPr id="62468" name="Text Box 4"/>
          <p:cNvSpPr txBox="1">
            <a:spLocks noChangeArrowheads="1"/>
          </p:cNvSpPr>
          <p:nvPr/>
        </p:nvSpPr>
        <p:spPr bwMode="auto">
          <a:xfrm>
            <a:off x="5334000" y="1600200"/>
            <a:ext cx="2286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 b="1" u="sng" baseline="0"/>
              <a:t>Example Questions</a:t>
            </a:r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8686800" y="64912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baseline="0"/>
              <a:t>1C</a:t>
            </a:r>
          </a:p>
        </p:txBody>
      </p:sp>
      <p:graphicFrame>
        <p:nvGraphicFramePr>
          <p:cNvPr id="62470" name="Object 6"/>
          <p:cNvGraphicFramePr>
            <a:graphicFrameLocks noChangeAspect="1"/>
          </p:cNvGraphicFramePr>
          <p:nvPr/>
        </p:nvGraphicFramePr>
        <p:xfrm>
          <a:off x="5791200" y="2209800"/>
          <a:ext cx="1216025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19" name="Equation" r:id="rId3" imgW="812447" imgH="393529" progId="Equation.DSMT4">
                  <p:embed/>
                </p:oleObj>
              </mc:Choice>
              <mc:Fallback>
                <p:oleObj name="Equation" r:id="rId3" imgW="812447" imgH="393529" progId="Equation.DSMT4">
                  <p:embed/>
                  <p:pic>
                    <p:nvPicPr>
                      <p:cNvPr id="6247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2209800"/>
                        <a:ext cx="1216025" cy="588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2471" name="Arc 7"/>
          <p:cNvSpPr>
            <a:spLocks/>
          </p:cNvSpPr>
          <p:nvPr/>
        </p:nvSpPr>
        <p:spPr bwMode="auto">
          <a:xfrm>
            <a:off x="7391400" y="2514600"/>
            <a:ext cx="228600" cy="838200"/>
          </a:xfrm>
          <a:custGeom>
            <a:avLst/>
            <a:gdLst>
              <a:gd name="T0" fmla="*/ 0 w 21600"/>
              <a:gd name="T1" fmla="*/ 0 h 43200"/>
              <a:gd name="T2" fmla="*/ 0 w 21600"/>
              <a:gd name="T3" fmla="*/ 315555291 h 43200"/>
              <a:gd name="T4" fmla="*/ 0 w 21600"/>
              <a:gd name="T5" fmla="*/ 157777646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2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529"/>
                  <a:pt x="11929" y="43199"/>
                  <a:pt x="0" y="43200"/>
                </a:cubicBezTo>
              </a:path>
              <a:path w="21600" h="432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529"/>
                  <a:pt x="11929" y="43199"/>
                  <a:pt x="0" y="432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2472" name="Text Box 8"/>
          <p:cNvSpPr txBox="1">
            <a:spLocks noChangeArrowheads="1"/>
          </p:cNvSpPr>
          <p:nvPr/>
        </p:nvSpPr>
        <p:spPr bwMode="auto">
          <a:xfrm>
            <a:off x="7543800" y="2514600"/>
            <a:ext cx="1295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200" baseline="0">
                <a:solidFill>
                  <a:srgbClr val="FF0000"/>
                </a:solidFill>
              </a:rPr>
              <a:t>Factorise so you can compare Denominators</a:t>
            </a:r>
          </a:p>
        </p:txBody>
      </p:sp>
      <p:sp>
        <p:nvSpPr>
          <p:cNvPr id="62474" name="Text Box 10"/>
          <p:cNvSpPr txBox="1">
            <a:spLocks noChangeArrowheads="1"/>
          </p:cNvSpPr>
          <p:nvPr/>
        </p:nvSpPr>
        <p:spPr bwMode="auto">
          <a:xfrm>
            <a:off x="4343400" y="1981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baseline="0"/>
              <a:t>c)</a:t>
            </a:r>
          </a:p>
        </p:txBody>
      </p:sp>
      <p:graphicFrame>
        <p:nvGraphicFramePr>
          <p:cNvPr id="62484" name="Object 20"/>
          <p:cNvGraphicFramePr>
            <a:graphicFrameLocks noChangeAspect="1"/>
          </p:cNvGraphicFramePr>
          <p:nvPr/>
        </p:nvGraphicFramePr>
        <p:xfrm>
          <a:off x="5562600" y="3048000"/>
          <a:ext cx="1824038" cy="627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20" name="Equation" r:id="rId5" imgW="1219200" imgH="419100" progId="Equation.DSMT4">
                  <p:embed/>
                </p:oleObj>
              </mc:Choice>
              <mc:Fallback>
                <p:oleObj name="Equation" r:id="rId5" imgW="1219200" imgH="419100" progId="Equation.DSMT4">
                  <p:embed/>
                  <p:pic>
                    <p:nvPicPr>
                      <p:cNvPr id="62484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3048000"/>
                        <a:ext cx="1824038" cy="627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85" name="Object 21"/>
          <p:cNvGraphicFramePr>
            <a:graphicFrameLocks noChangeAspect="1"/>
          </p:cNvGraphicFramePr>
          <p:nvPr/>
        </p:nvGraphicFramePr>
        <p:xfrm>
          <a:off x="5181600" y="3962400"/>
          <a:ext cx="2525713" cy="627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21" name="Equation" r:id="rId7" imgW="1689100" imgH="419100" progId="Equation.DSMT4">
                  <p:embed/>
                </p:oleObj>
              </mc:Choice>
              <mc:Fallback>
                <p:oleObj name="Equation" r:id="rId7" imgW="1689100" imgH="419100" progId="Equation.DSMT4">
                  <p:embed/>
                  <p:pic>
                    <p:nvPicPr>
                      <p:cNvPr id="62485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3962400"/>
                        <a:ext cx="2525713" cy="627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86" name="Object 22"/>
          <p:cNvGraphicFramePr>
            <a:graphicFrameLocks noChangeAspect="1"/>
          </p:cNvGraphicFramePr>
          <p:nvPr/>
        </p:nvGraphicFramePr>
        <p:xfrm>
          <a:off x="5715000" y="4953000"/>
          <a:ext cx="1384300" cy="627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22" name="Equation" r:id="rId9" imgW="927100" imgH="419100" progId="Equation.DSMT4">
                  <p:embed/>
                </p:oleObj>
              </mc:Choice>
              <mc:Fallback>
                <p:oleObj name="Equation" r:id="rId9" imgW="927100" imgH="419100" progId="Equation.DSMT4">
                  <p:embed/>
                  <p:pic>
                    <p:nvPicPr>
                      <p:cNvPr id="62486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4953000"/>
                        <a:ext cx="1384300" cy="627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87" name="Object 23"/>
          <p:cNvGraphicFramePr>
            <a:graphicFrameLocks noChangeAspect="1"/>
          </p:cNvGraphicFramePr>
          <p:nvPr/>
        </p:nvGraphicFramePr>
        <p:xfrm>
          <a:off x="5715000" y="5791200"/>
          <a:ext cx="1384300" cy="627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23" name="Equation" r:id="rId11" imgW="927100" imgH="419100" progId="Equation.DSMT4">
                  <p:embed/>
                </p:oleObj>
              </mc:Choice>
              <mc:Fallback>
                <p:oleObj name="Equation" r:id="rId11" imgW="927100" imgH="419100" progId="Equation.DSMT4">
                  <p:embed/>
                  <p:pic>
                    <p:nvPicPr>
                      <p:cNvPr id="62487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5791200"/>
                        <a:ext cx="1384300" cy="627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2489" name="Arc 25"/>
          <p:cNvSpPr>
            <a:spLocks/>
          </p:cNvSpPr>
          <p:nvPr/>
        </p:nvSpPr>
        <p:spPr bwMode="auto">
          <a:xfrm>
            <a:off x="7696200" y="4343400"/>
            <a:ext cx="228600" cy="838200"/>
          </a:xfrm>
          <a:custGeom>
            <a:avLst/>
            <a:gdLst>
              <a:gd name="T0" fmla="*/ 0 w 21600"/>
              <a:gd name="T1" fmla="*/ 0 h 43200"/>
              <a:gd name="T2" fmla="*/ 0 w 21600"/>
              <a:gd name="T3" fmla="*/ 315555291 h 43200"/>
              <a:gd name="T4" fmla="*/ 0 w 21600"/>
              <a:gd name="T5" fmla="*/ 157777646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2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529"/>
                  <a:pt x="11929" y="43199"/>
                  <a:pt x="0" y="43200"/>
                </a:cubicBezTo>
              </a:path>
              <a:path w="21600" h="432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529"/>
                  <a:pt x="11929" y="43199"/>
                  <a:pt x="0" y="432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2490" name="Arc 26"/>
          <p:cNvSpPr>
            <a:spLocks/>
          </p:cNvSpPr>
          <p:nvPr/>
        </p:nvSpPr>
        <p:spPr bwMode="auto">
          <a:xfrm>
            <a:off x="7391400" y="5257800"/>
            <a:ext cx="228600" cy="838200"/>
          </a:xfrm>
          <a:custGeom>
            <a:avLst/>
            <a:gdLst>
              <a:gd name="T0" fmla="*/ 0 w 21600"/>
              <a:gd name="T1" fmla="*/ 0 h 43200"/>
              <a:gd name="T2" fmla="*/ 0 w 21600"/>
              <a:gd name="T3" fmla="*/ 315555291 h 43200"/>
              <a:gd name="T4" fmla="*/ 0 w 21600"/>
              <a:gd name="T5" fmla="*/ 157777646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2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529"/>
                  <a:pt x="11929" y="43199"/>
                  <a:pt x="0" y="43200"/>
                </a:cubicBezTo>
              </a:path>
              <a:path w="21600" h="432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529"/>
                  <a:pt x="11929" y="43199"/>
                  <a:pt x="0" y="432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2492" name="Arc 28"/>
          <p:cNvSpPr>
            <a:spLocks/>
          </p:cNvSpPr>
          <p:nvPr/>
        </p:nvSpPr>
        <p:spPr bwMode="auto">
          <a:xfrm flipH="1">
            <a:off x="5257800" y="2514600"/>
            <a:ext cx="228600" cy="838200"/>
          </a:xfrm>
          <a:custGeom>
            <a:avLst/>
            <a:gdLst>
              <a:gd name="T0" fmla="*/ 0 w 21600"/>
              <a:gd name="T1" fmla="*/ 0 h 43200"/>
              <a:gd name="T2" fmla="*/ 0 w 21600"/>
              <a:gd name="T3" fmla="*/ 315555291 h 43200"/>
              <a:gd name="T4" fmla="*/ 0 w 21600"/>
              <a:gd name="T5" fmla="*/ 157777646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2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529"/>
                  <a:pt x="11929" y="43199"/>
                  <a:pt x="0" y="43200"/>
                </a:cubicBezTo>
              </a:path>
              <a:path w="21600" h="432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529"/>
                  <a:pt x="11929" y="43199"/>
                  <a:pt x="0" y="432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2493" name="Arc 29"/>
          <p:cNvSpPr>
            <a:spLocks/>
          </p:cNvSpPr>
          <p:nvPr/>
        </p:nvSpPr>
        <p:spPr bwMode="auto">
          <a:xfrm flipH="1">
            <a:off x="4800600" y="3429000"/>
            <a:ext cx="228600" cy="838200"/>
          </a:xfrm>
          <a:custGeom>
            <a:avLst/>
            <a:gdLst>
              <a:gd name="T0" fmla="*/ 0 w 21600"/>
              <a:gd name="T1" fmla="*/ 0 h 43200"/>
              <a:gd name="T2" fmla="*/ 0 w 21600"/>
              <a:gd name="T3" fmla="*/ 315555291 h 43200"/>
              <a:gd name="T4" fmla="*/ 0 w 21600"/>
              <a:gd name="T5" fmla="*/ 157777646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2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529"/>
                  <a:pt x="11929" y="43199"/>
                  <a:pt x="0" y="43200"/>
                </a:cubicBezTo>
              </a:path>
              <a:path w="21600" h="432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529"/>
                  <a:pt x="11929" y="43199"/>
                  <a:pt x="0" y="432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2494" name="Arc 30"/>
          <p:cNvSpPr>
            <a:spLocks/>
          </p:cNvSpPr>
          <p:nvPr/>
        </p:nvSpPr>
        <p:spPr bwMode="auto">
          <a:xfrm flipH="1">
            <a:off x="4953000" y="4343400"/>
            <a:ext cx="228600" cy="838200"/>
          </a:xfrm>
          <a:custGeom>
            <a:avLst/>
            <a:gdLst>
              <a:gd name="T0" fmla="*/ 0 w 21600"/>
              <a:gd name="T1" fmla="*/ 0 h 43200"/>
              <a:gd name="T2" fmla="*/ 0 w 21600"/>
              <a:gd name="T3" fmla="*/ 315555291 h 43200"/>
              <a:gd name="T4" fmla="*/ 0 w 21600"/>
              <a:gd name="T5" fmla="*/ 157777646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2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529"/>
                  <a:pt x="11929" y="43199"/>
                  <a:pt x="0" y="43200"/>
                </a:cubicBezTo>
              </a:path>
              <a:path w="21600" h="432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529"/>
                  <a:pt x="11929" y="43199"/>
                  <a:pt x="0" y="432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2495" name="Arc 31"/>
          <p:cNvSpPr>
            <a:spLocks/>
          </p:cNvSpPr>
          <p:nvPr/>
        </p:nvSpPr>
        <p:spPr bwMode="auto">
          <a:xfrm flipH="1">
            <a:off x="5257800" y="5257800"/>
            <a:ext cx="228600" cy="838200"/>
          </a:xfrm>
          <a:custGeom>
            <a:avLst/>
            <a:gdLst>
              <a:gd name="T0" fmla="*/ 0 w 21600"/>
              <a:gd name="T1" fmla="*/ 0 h 43200"/>
              <a:gd name="T2" fmla="*/ 0 w 21600"/>
              <a:gd name="T3" fmla="*/ 315555291 h 43200"/>
              <a:gd name="T4" fmla="*/ 0 w 21600"/>
              <a:gd name="T5" fmla="*/ 157777646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2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529"/>
                  <a:pt x="11929" y="43199"/>
                  <a:pt x="0" y="43200"/>
                </a:cubicBezTo>
              </a:path>
              <a:path w="21600" h="432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529"/>
                  <a:pt x="11929" y="43199"/>
                  <a:pt x="0" y="432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2497" name="Text Box 33"/>
          <p:cNvSpPr txBox="1">
            <a:spLocks noChangeArrowheads="1"/>
          </p:cNvSpPr>
          <p:nvPr/>
        </p:nvSpPr>
        <p:spPr bwMode="auto">
          <a:xfrm>
            <a:off x="4038600" y="2514600"/>
            <a:ext cx="1295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200" baseline="0">
                <a:solidFill>
                  <a:srgbClr val="FF0000"/>
                </a:solidFill>
              </a:rPr>
              <a:t>Factorise so you can compare Denominators</a:t>
            </a:r>
          </a:p>
        </p:txBody>
      </p:sp>
      <p:sp>
        <p:nvSpPr>
          <p:cNvPr id="62498" name="Text Box 34"/>
          <p:cNvSpPr txBox="1">
            <a:spLocks noChangeArrowheads="1"/>
          </p:cNvSpPr>
          <p:nvPr/>
        </p:nvSpPr>
        <p:spPr bwMode="auto">
          <a:xfrm>
            <a:off x="3810000" y="3581400"/>
            <a:ext cx="106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200" baseline="0">
                <a:solidFill>
                  <a:srgbClr val="FF0000"/>
                </a:solidFill>
              </a:rPr>
              <a:t>Multiply by (x - 1)</a:t>
            </a:r>
          </a:p>
        </p:txBody>
      </p:sp>
      <p:sp>
        <p:nvSpPr>
          <p:cNvPr id="62499" name="Text Box 35"/>
          <p:cNvSpPr txBox="1">
            <a:spLocks noChangeArrowheads="1"/>
          </p:cNvSpPr>
          <p:nvPr/>
        </p:nvSpPr>
        <p:spPr bwMode="auto">
          <a:xfrm>
            <a:off x="3657600" y="4343400"/>
            <a:ext cx="1371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200" baseline="0">
                <a:solidFill>
                  <a:srgbClr val="FF0000"/>
                </a:solidFill>
              </a:rPr>
              <a:t>Expand the bracket, and write as a single Fraction</a:t>
            </a:r>
          </a:p>
        </p:txBody>
      </p:sp>
      <p:sp>
        <p:nvSpPr>
          <p:cNvPr id="62500" name="Text Box 36"/>
          <p:cNvSpPr txBox="1">
            <a:spLocks noChangeArrowheads="1"/>
          </p:cNvSpPr>
          <p:nvPr/>
        </p:nvSpPr>
        <p:spPr bwMode="auto">
          <a:xfrm>
            <a:off x="7848600" y="4343400"/>
            <a:ext cx="1371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200" baseline="0">
                <a:solidFill>
                  <a:srgbClr val="FF0000"/>
                </a:solidFill>
              </a:rPr>
              <a:t>Expand the bracket, and write as a single Fraction</a:t>
            </a:r>
          </a:p>
        </p:txBody>
      </p:sp>
      <p:sp>
        <p:nvSpPr>
          <p:cNvPr id="62501" name="Text Box 37"/>
          <p:cNvSpPr txBox="1">
            <a:spLocks noChangeArrowheads="1"/>
          </p:cNvSpPr>
          <p:nvPr/>
        </p:nvSpPr>
        <p:spPr bwMode="auto">
          <a:xfrm>
            <a:off x="4038600" y="5410200"/>
            <a:ext cx="137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200" baseline="0">
                <a:solidFill>
                  <a:srgbClr val="FF0000"/>
                </a:solidFill>
              </a:rPr>
              <a:t>Simplify the Numerator</a:t>
            </a:r>
          </a:p>
        </p:txBody>
      </p:sp>
      <p:sp>
        <p:nvSpPr>
          <p:cNvPr id="62502" name="Text Box 38"/>
          <p:cNvSpPr txBox="1">
            <a:spLocks noChangeArrowheads="1"/>
          </p:cNvSpPr>
          <p:nvPr/>
        </p:nvSpPr>
        <p:spPr bwMode="auto">
          <a:xfrm>
            <a:off x="7467600" y="5410200"/>
            <a:ext cx="137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baseline="30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200" baseline="0">
                <a:solidFill>
                  <a:srgbClr val="FF0000"/>
                </a:solidFill>
              </a:rPr>
              <a:t>Simplify the Numerator</a:t>
            </a:r>
          </a:p>
        </p:txBody>
      </p:sp>
      <p:sp>
        <p:nvSpPr>
          <p:cNvPr id="28" name="Title 1"/>
          <p:cNvSpPr>
            <a:spLocks noGrp="1"/>
          </p:cNvSpPr>
          <p:nvPr>
            <p:ph type="title"/>
          </p:nvPr>
        </p:nvSpPr>
        <p:spPr>
          <a:xfrm>
            <a:off x="602524" y="129995"/>
            <a:ext cx="7886700" cy="1325563"/>
          </a:xfrm>
        </p:spPr>
        <p:txBody>
          <a:bodyPr/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Algebraic Methods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1823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2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24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2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2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62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62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62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62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62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62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62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62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62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62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62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62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62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62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62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62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62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8" grpId="0"/>
      <p:bldP spid="62471" grpId="0" animBg="1"/>
      <p:bldP spid="62472" grpId="0"/>
      <p:bldP spid="62489" grpId="0" animBg="1"/>
      <p:bldP spid="62490" grpId="0" animBg="1"/>
      <p:bldP spid="62492" grpId="0" animBg="1"/>
      <p:bldP spid="62493" grpId="0" animBg="1"/>
      <p:bldP spid="62494" grpId="0" animBg="1"/>
      <p:bldP spid="62495" grpId="0" animBg="1"/>
      <p:bldP spid="62497" grpId="0"/>
      <p:bldP spid="62498" grpId="0"/>
      <p:bldP spid="62499" grpId="0"/>
      <p:bldP spid="62500" grpId="0"/>
      <p:bldP spid="62501" grpId="0"/>
      <p:bldP spid="6250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42567" y="2322900"/>
            <a:ext cx="7622164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72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ccent SF" pitchFamily="2" charset="0"/>
              </a:rPr>
              <a:t>Teachings for Section 1D</a:t>
            </a:r>
          </a:p>
        </p:txBody>
      </p:sp>
    </p:spTree>
    <p:extLst>
      <p:ext uri="{BB962C8B-B14F-4D97-AF65-F5344CB8AC3E}">
        <p14:creationId xmlns:p14="http://schemas.microsoft.com/office/powerpoint/2010/main" val="1438961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Prior Knowledge Check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235132" y="1825624"/>
                <a:ext cx="4206239" cy="4749347"/>
              </a:xfrm>
            </p:spPr>
            <p:txBody>
              <a:bodyPr>
                <a:normAutofit/>
              </a:bodyPr>
              <a:lstStyle/>
              <a:p>
                <a:pPr marL="457200" indent="-457200">
                  <a:buAutoNum type="arabicParenR"/>
                </a:pPr>
                <a:r>
                  <a:rPr lang="en-US" sz="2000" dirty="0">
                    <a:latin typeface="Comic Sans MS" panose="030F0702030302020204" pitchFamily="66" charset="0"/>
                  </a:rPr>
                  <a:t>Factorise each polynomial:</a:t>
                </a:r>
              </a:p>
              <a:p>
                <a:pPr marL="0" indent="0">
                  <a:buNone/>
                </a:pPr>
                <a:r>
                  <a:rPr lang="en-US" sz="2000" dirty="0">
                    <a:latin typeface="Comic Sans MS" panose="030F0702030302020204" pitchFamily="66" charset="0"/>
                  </a:rPr>
                  <a:t>a)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−6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+5</m:t>
                    </m:r>
                  </m:oMath>
                </a14:m>
                <a:endParaRPr lang="en-GB" sz="20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r>
                  <a:rPr lang="en-US" sz="2000" dirty="0">
                    <a:latin typeface="Comic Sans MS" panose="030F0702030302020204" pitchFamily="66" charset="0"/>
                  </a:rPr>
                  <a:t>b)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−16</m:t>
                    </m:r>
                  </m:oMath>
                </a14:m>
                <a:endParaRPr lang="en-GB" sz="20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r>
                  <a:rPr lang="en-US" sz="2000" dirty="0">
                    <a:latin typeface="Comic Sans MS" panose="030F0702030302020204" pitchFamily="66" charset="0"/>
                  </a:rPr>
                  <a:t>c)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9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−25</m:t>
                    </m:r>
                  </m:oMath>
                </a14:m>
                <a:endParaRPr lang="en-GB" sz="20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n-US" sz="20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r>
                  <a:rPr lang="en-US" sz="2000" dirty="0">
                    <a:latin typeface="Comic Sans MS" panose="030F0702030302020204" pitchFamily="66" charset="0"/>
                  </a:rPr>
                  <a:t>2) Simplify the following algebraic fractions fully:</a:t>
                </a:r>
              </a:p>
              <a:p>
                <a:pPr marL="0" indent="0">
                  <a:buNone/>
                </a:pPr>
                <a:r>
                  <a:rPr lang="en-US" sz="2000" dirty="0">
                    <a:latin typeface="Comic Sans MS" panose="030F0702030302020204" pitchFamily="66" charset="0"/>
                  </a:rPr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0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−9</m:t>
                        </m:r>
                      </m:num>
                      <m:den>
                        <m:sSup>
                          <m:sSupPr>
                            <m:ctrlPr>
                              <a:rPr lang="en-US" sz="20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+9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+18</m:t>
                        </m:r>
                      </m:den>
                    </m:f>
                  </m:oMath>
                </a14:m>
                <a:endParaRPr lang="en-GB" sz="20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r>
                  <a:rPr lang="en-US" sz="2000" dirty="0">
                    <a:latin typeface="Comic Sans MS" panose="030F0702030302020204" pitchFamily="66" charset="0"/>
                  </a:rPr>
                  <a:t>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0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+5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−12</m:t>
                        </m:r>
                      </m:num>
                      <m:den>
                        <m:sSup>
                          <m:sSupPr>
                            <m:ctrlPr>
                              <a:rPr lang="en-US" sz="20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6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−7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−3</m:t>
                        </m:r>
                      </m:den>
                    </m:f>
                  </m:oMath>
                </a14:m>
                <a:endParaRPr lang="en-GB" sz="20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r>
                  <a:rPr lang="en-US" sz="2000" dirty="0">
                    <a:latin typeface="Comic Sans MS" panose="030F0702030302020204" pitchFamily="66" charset="0"/>
                  </a:rPr>
                  <a:t>c)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0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−30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+3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+18</m:t>
                        </m:r>
                      </m:den>
                    </m:f>
                  </m:oMath>
                </a14:m>
                <a:endParaRPr lang="en-GB" sz="20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35132" y="1825624"/>
                <a:ext cx="4206239" cy="4749347"/>
              </a:xfrm>
              <a:blipFill>
                <a:blip r:embed="rId2"/>
                <a:stretch>
                  <a:fillRect l="-2174" t="-230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2"/>
              <p:cNvSpPr txBox="1">
                <a:spLocks/>
              </p:cNvSpPr>
              <p:nvPr/>
            </p:nvSpPr>
            <p:spPr>
              <a:xfrm>
                <a:off x="4585064" y="1821269"/>
                <a:ext cx="4206239" cy="474934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>
                    <a:latin typeface="Comic Sans MS" panose="030F0702030302020204" pitchFamily="66" charset="0"/>
                  </a:rPr>
                  <a:t>3) For any integers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, decide whether the following will always be odd, always be even, or could be either:</a:t>
                </a:r>
              </a:p>
              <a:p>
                <a:pPr marL="0" indent="0">
                  <a:buNone/>
                </a:pPr>
                <a:r>
                  <a:rPr lang="en-US" sz="2000" dirty="0">
                    <a:latin typeface="Comic Sans MS" panose="030F0702030302020204" pitchFamily="66" charset="0"/>
                  </a:rPr>
                  <a:t>a)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8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endParaRPr lang="en-GB" sz="20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r>
                  <a:rPr lang="en-US" sz="2000" dirty="0">
                    <a:latin typeface="Comic Sans MS" panose="030F0702030302020204" pitchFamily="66" charset="0"/>
                  </a:rPr>
                  <a:t>b)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endParaRPr lang="en-GB" sz="20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r>
                  <a:rPr lang="en-US" sz="2000" dirty="0">
                    <a:latin typeface="Comic Sans MS" panose="030F0702030302020204" pitchFamily="66" charset="0"/>
                  </a:rPr>
                  <a:t>c)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endParaRPr lang="en-GB" sz="20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r>
                  <a:rPr lang="en-US" sz="2000" dirty="0">
                    <a:latin typeface="Comic Sans MS" panose="030F0702030302020204" pitchFamily="66" charset="0"/>
                  </a:rPr>
                  <a:t>d)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−5</m:t>
                    </m:r>
                  </m:oMath>
                </a14:m>
                <a:endParaRPr lang="en-GB" sz="20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5064" y="1821269"/>
                <a:ext cx="4206239" cy="4749347"/>
              </a:xfrm>
              <a:prstGeom prst="rect">
                <a:avLst/>
              </a:prstGeom>
              <a:blipFill>
                <a:blip r:embed="rId3"/>
                <a:stretch>
                  <a:fillRect l="-1449" t="-1412" r="-87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129246" y="2242457"/>
                <a:ext cx="150637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−1)(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−5)</m:t>
                      </m:r>
                    </m:oMath>
                  </m:oMathPara>
                </a14:m>
                <a:endParaRPr lang="en-GB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9246" y="2242457"/>
                <a:ext cx="1506374" cy="276999"/>
              </a:xfrm>
              <a:prstGeom prst="rect">
                <a:avLst/>
              </a:prstGeom>
              <a:blipFill>
                <a:blip r:embed="rId4"/>
                <a:stretch>
                  <a:fillRect l="-5263" t="-2222" r="-5263" b="-3555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645920" y="2647406"/>
                <a:ext cx="150637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+4)(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−4)</m:t>
                      </m:r>
                    </m:oMath>
                  </m:oMathPara>
                </a14:m>
                <a:endParaRPr lang="en-GB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45920" y="2647406"/>
                <a:ext cx="1506374" cy="276999"/>
              </a:xfrm>
              <a:prstGeom prst="rect">
                <a:avLst/>
              </a:prstGeom>
              <a:blipFill>
                <a:blip r:embed="rId5"/>
                <a:stretch>
                  <a:fillRect l="-5263" t="-2174" r="-5263" b="-3260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728652" y="3043646"/>
                <a:ext cx="176285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(3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−5)(3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+5)</m:t>
                      </m:r>
                    </m:oMath>
                  </m:oMathPara>
                </a14:m>
                <a:endParaRPr lang="en-GB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8652" y="3043646"/>
                <a:ext cx="1762855" cy="276999"/>
              </a:xfrm>
              <a:prstGeom prst="rect">
                <a:avLst/>
              </a:prstGeom>
              <a:blipFill>
                <a:blip r:embed="rId6"/>
                <a:stretch>
                  <a:fillRect l="-4152" t="-2174" r="-4498" b="-3260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854926" y="4554583"/>
                <a:ext cx="455509" cy="40831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−3</m:t>
                          </m:r>
                        </m:num>
                        <m:den>
                          <m: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+6</m:t>
                          </m:r>
                        </m:den>
                      </m:f>
                    </m:oMath>
                  </m:oMathPara>
                </a14:m>
                <a:endParaRPr lang="en-GB" sz="1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54926" y="4554583"/>
                <a:ext cx="455509" cy="408317"/>
              </a:xfrm>
              <a:prstGeom prst="rect">
                <a:avLst/>
              </a:prstGeom>
              <a:blipFill>
                <a:blip r:embed="rId7"/>
                <a:stretch>
                  <a:fillRect l="-5333" r="-8000" b="-134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833154" y="5124994"/>
                <a:ext cx="554895" cy="40754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+4</m:t>
                          </m:r>
                        </m:num>
                        <m:den>
                          <m: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+1</m:t>
                          </m:r>
                        </m:den>
                      </m:f>
                    </m:oMath>
                  </m:oMathPara>
                </a14:m>
                <a:endParaRPr lang="en-GB" sz="1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33154" y="5124994"/>
                <a:ext cx="554895" cy="407547"/>
              </a:xfrm>
              <a:prstGeom prst="rect">
                <a:avLst/>
              </a:prstGeom>
              <a:blipFill>
                <a:blip r:embed="rId8"/>
                <a:stretch>
                  <a:fillRect l="-6593" t="-1493" r="-6593" b="-1194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811383" y="5677988"/>
                <a:ext cx="620105" cy="4126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GB" sz="1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+5</m:t>
                          </m:r>
                        </m:num>
                        <m:den>
                          <m: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+3</m:t>
                          </m:r>
                        </m:den>
                      </m:f>
                    </m:oMath>
                  </m:oMathPara>
                </a14:m>
                <a:endParaRPr lang="en-GB" sz="1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1383" y="5677988"/>
                <a:ext cx="620105" cy="412677"/>
              </a:xfrm>
              <a:prstGeom prst="rect">
                <a:avLst/>
              </a:prstGeom>
              <a:blipFill>
                <a:blip r:embed="rId9"/>
                <a:stretch>
                  <a:fillRect l="-980" r="-6863" b="-1323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5482046" y="3052354"/>
                <a:ext cx="573042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𝐸𝑣𝑒𝑛</m:t>
                      </m:r>
                    </m:oMath>
                  </m:oMathPara>
                </a14:m>
                <a:endParaRPr lang="en-GB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2046" y="3052354"/>
                <a:ext cx="573042" cy="276999"/>
              </a:xfrm>
              <a:prstGeom prst="rect">
                <a:avLst/>
              </a:prstGeom>
              <a:blipFill>
                <a:blip r:embed="rId10"/>
                <a:stretch>
                  <a:fillRect l="-8511" r="-9574" b="-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5878286" y="4267200"/>
                <a:ext cx="481799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𝑂𝑑𝑑</m:t>
                      </m:r>
                    </m:oMath>
                  </m:oMathPara>
                </a14:m>
                <a:endParaRPr lang="en-GB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78286" y="4267200"/>
                <a:ext cx="481799" cy="276999"/>
              </a:xfrm>
              <a:prstGeom prst="rect">
                <a:avLst/>
              </a:prstGeom>
              <a:blipFill>
                <a:blip r:embed="rId11"/>
                <a:stretch>
                  <a:fillRect l="-11392" r="-11392" b="-88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5795554" y="3470365"/>
                <a:ext cx="718402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𝐸𝑖𝑡h𝑒𝑟</m:t>
                      </m:r>
                    </m:oMath>
                  </m:oMathPara>
                </a14:m>
                <a:endParaRPr lang="en-GB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5554" y="3470365"/>
                <a:ext cx="718402" cy="276999"/>
              </a:xfrm>
              <a:prstGeom prst="rect">
                <a:avLst/>
              </a:prstGeom>
              <a:blipFill>
                <a:blip r:embed="rId12"/>
                <a:stretch>
                  <a:fillRect l="-7627" r="-7627" b="-65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5477691" y="3875314"/>
                <a:ext cx="718402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𝐸𝑖𝑡h𝑒𝑟</m:t>
                      </m:r>
                    </m:oMath>
                  </m:oMathPara>
                </a14:m>
                <a:endParaRPr lang="en-GB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77691" y="3875314"/>
                <a:ext cx="718402" cy="276999"/>
              </a:xfrm>
              <a:prstGeom prst="rect">
                <a:avLst/>
              </a:prstGeom>
              <a:blipFill>
                <a:blip r:embed="rId13"/>
                <a:stretch>
                  <a:fillRect l="-7692" r="-8547" b="-88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02810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600200"/>
            <a:ext cx="31242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split a fraction with two linear factors into Partial Fractions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86824" y="6488668"/>
            <a:ext cx="4555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itchFamily="66" charset="0"/>
              </a:rPr>
              <a:t>1D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2400" y="2667000"/>
            <a:ext cx="13244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latin typeface="Comic Sans MS" pitchFamily="66" charset="0"/>
              </a:rPr>
              <a:t>For example: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600200" y="2514600"/>
                <a:ext cx="1519197" cy="59862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−1</m:t>
                          </m:r>
                        </m:num>
                        <m:den>
                          <m:r>
                            <a:rPr lang="en-GB" sz="1600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+3)(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+1)</m:t>
                          </m:r>
                        </m:den>
                      </m:f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0200" y="2514600"/>
                <a:ext cx="1519197" cy="59862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3657600" y="2514600"/>
                <a:ext cx="705258" cy="5590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num>
                        <m:den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+3</m:t>
                          </m:r>
                        </m:den>
                      </m:f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7600" y="2514600"/>
                <a:ext cx="705258" cy="55906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724400" y="2514600"/>
                <a:ext cx="705258" cy="5590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+1</m:t>
                          </m:r>
                        </m:den>
                      </m:f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4400" y="2514600"/>
                <a:ext cx="705258" cy="55906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343400" y="2667000"/>
                <a:ext cx="38504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3400" y="2667000"/>
                <a:ext cx="385041" cy="33855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200400" y="2667000"/>
                <a:ext cx="38504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0400" y="2667000"/>
                <a:ext cx="385041" cy="338554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5562600" y="2667000"/>
            <a:ext cx="308930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when split up into Partial Fractions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1600200" y="3581400"/>
                <a:ext cx="1519198" cy="59862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0" i="1" smtClean="0">
                              <a:latin typeface="Cambria Math"/>
                            </a:rPr>
                            <m:t>11</m:t>
                          </m:r>
                        </m:num>
                        <m:den>
                          <m:r>
                            <a:rPr lang="en-GB" sz="1600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−3)(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+2)</m:t>
                          </m:r>
                        </m:den>
                      </m:f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0200" y="3581400"/>
                <a:ext cx="1519198" cy="59862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3657600" y="3581400"/>
                <a:ext cx="705258" cy="5549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0" i="1" smtClean="0">
                              <a:latin typeface="Cambria Math"/>
                            </a:rPr>
                            <m:t>𝐴</m:t>
                          </m:r>
                        </m:num>
                        <m:den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−3</m:t>
                          </m:r>
                        </m:den>
                      </m:f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7600" y="3581400"/>
                <a:ext cx="705258" cy="55496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724400" y="3581400"/>
                <a:ext cx="705258" cy="5574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0" i="1" smtClean="0">
                              <a:latin typeface="Cambria Math"/>
                            </a:rPr>
                            <m:t>𝐵</m:t>
                          </m:r>
                        </m:num>
                        <m:den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+2</m:t>
                          </m:r>
                        </m:den>
                      </m:f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4400" y="3581400"/>
                <a:ext cx="705258" cy="557460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343400" y="3733800"/>
                <a:ext cx="38504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3400" y="3733800"/>
                <a:ext cx="385042" cy="338554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3200400" y="3733800"/>
                <a:ext cx="38504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0400" y="3733800"/>
                <a:ext cx="385041" cy="338554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5562600" y="3733800"/>
            <a:ext cx="308930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when split up into Partial Fractions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676400" y="4343400"/>
            <a:ext cx="47740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You need to be able to calculate the values of A and B…</a:t>
            </a:r>
          </a:p>
        </p:txBody>
      </p:sp>
      <p:sp>
        <p:nvSpPr>
          <p:cNvPr id="21" name="Title 1"/>
          <p:cNvSpPr>
            <a:spLocks noGrp="1"/>
          </p:cNvSpPr>
          <p:nvPr>
            <p:ph type="title"/>
          </p:nvPr>
        </p:nvSpPr>
        <p:spPr>
          <a:xfrm>
            <a:off x="602524" y="129995"/>
            <a:ext cx="7886700" cy="1325563"/>
          </a:xfrm>
        </p:spPr>
        <p:txBody>
          <a:bodyPr/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Algebraic Methods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860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600200"/>
            <a:ext cx="31242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split a fraction with two linear factors into Partial Fractions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86824" y="6488668"/>
            <a:ext cx="4555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itchFamily="66" charset="0"/>
              </a:rPr>
              <a:t>1D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2438400"/>
            <a:ext cx="5902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Split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381000" y="2743200"/>
                <a:ext cx="1691040" cy="66191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/>
                            </a:rPr>
                            <m:t>6</m:t>
                          </m:r>
                          <m:r>
                            <a:rPr lang="en-GB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b="0" i="1" smtClean="0">
                              <a:latin typeface="Cambria Math"/>
                            </a:rPr>
                            <m:t>−2</m:t>
                          </m:r>
                        </m:num>
                        <m:den>
                          <m:r>
                            <a:rPr lang="en-GB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GB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b="0" i="1" smtClean="0">
                              <a:latin typeface="Cambria Math"/>
                            </a:rPr>
                            <m:t>−3)(</m:t>
                          </m:r>
                          <m:r>
                            <a:rPr lang="en-GB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b="0" i="1" smtClean="0">
                              <a:latin typeface="Cambria Math"/>
                            </a:rPr>
                            <m:t>+1)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" y="2743200"/>
                <a:ext cx="1691040" cy="66191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/>
          <p:cNvSpPr txBox="1"/>
          <p:nvPr/>
        </p:nvSpPr>
        <p:spPr>
          <a:xfrm>
            <a:off x="304800" y="3505200"/>
            <a:ext cx="200086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into Partial Fractions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3962400" y="1524000"/>
                <a:ext cx="1350563" cy="5352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latin typeface="Cambria Math"/>
                            </a:rPr>
                            <m:t>6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−2</m:t>
                          </m:r>
                        </m:num>
                        <m:den>
                          <m:r>
                            <a:rPr lang="en-GB" sz="1400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−3)(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+1)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1524000"/>
                <a:ext cx="1350563" cy="535275"/>
              </a:xfrm>
              <a:prstGeom prst="rect">
                <a:avLst/>
              </a:prstGeom>
              <a:blipFill rotWithShape="1">
                <a:blip r:embed="rId3"/>
                <a:stretch>
                  <a:fillRect b="-454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3733800" y="2209800"/>
                <a:ext cx="787652" cy="5352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latin typeface="Cambria Math"/>
                            </a:rPr>
                            <m:t>𝐴</m:t>
                          </m:r>
                        </m:num>
                        <m:den>
                          <m:r>
                            <a:rPr lang="en-GB" sz="1400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−3)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3800" y="2209800"/>
                <a:ext cx="787652" cy="535275"/>
              </a:xfrm>
              <a:prstGeom prst="rect">
                <a:avLst/>
              </a:prstGeom>
              <a:blipFill rotWithShape="1">
                <a:blip r:embed="rId4"/>
                <a:stretch>
                  <a:fillRect b="-459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4648200" y="2209800"/>
                <a:ext cx="787652" cy="5338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latin typeface="Cambria Math"/>
                            </a:rPr>
                            <m:t>𝐵</m:t>
                          </m:r>
                        </m:num>
                        <m:den>
                          <m:r>
                            <a:rPr lang="en-GB" sz="1400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+1)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2209800"/>
                <a:ext cx="787652" cy="533864"/>
              </a:xfrm>
              <a:prstGeom prst="rect">
                <a:avLst/>
              </a:prstGeom>
              <a:blipFill rotWithShape="1">
                <a:blip r:embed="rId5"/>
                <a:stretch>
                  <a:fillRect b="-459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4419600" y="2362200"/>
                <a:ext cx="35939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 smtClean="0"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9600" y="2362200"/>
                <a:ext cx="359394" cy="30777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3124200" y="2819400"/>
                <a:ext cx="1350563" cy="54091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latin typeface="Cambria Math"/>
                            </a:rPr>
                            <m:t>𝐴</m:t>
                          </m:r>
                          <m:r>
                            <a:rPr lang="en-GB" sz="14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en-GB" sz="14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GB" sz="14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+1)</m:t>
                          </m:r>
                        </m:num>
                        <m:den>
                          <m:r>
                            <a:rPr lang="en-GB" sz="1400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−3)(</m:t>
                          </m:r>
                          <m:r>
                            <a:rPr lang="en-GB" sz="14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GB" sz="14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+1)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4200" y="2819400"/>
                <a:ext cx="1350563" cy="540917"/>
              </a:xfrm>
              <a:prstGeom prst="rect">
                <a:avLst/>
              </a:prstGeom>
              <a:blipFill>
                <a:blip r:embed="rId7"/>
                <a:stretch>
                  <a:fillRect b="-454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4724400" y="2819400"/>
                <a:ext cx="1350563" cy="54091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latin typeface="Cambria Math"/>
                            </a:rPr>
                            <m:t>𝐵</m:t>
                          </m:r>
                          <m:r>
                            <a:rPr lang="en-GB" sz="14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en-GB" sz="14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GB" sz="14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−3)</m:t>
                          </m:r>
                        </m:num>
                        <m:den>
                          <m:r>
                            <a:rPr lang="en-GB" sz="14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en-GB" sz="14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GB" sz="14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−3)(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+1)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4400" y="2819400"/>
                <a:ext cx="1350563" cy="540917"/>
              </a:xfrm>
              <a:prstGeom prst="rect">
                <a:avLst/>
              </a:prstGeom>
              <a:blipFill>
                <a:blip r:embed="rId8"/>
                <a:stretch>
                  <a:fillRect b="-454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4419600" y="2971800"/>
                <a:ext cx="35939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 smtClean="0"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9600" y="2971800"/>
                <a:ext cx="359394" cy="30777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3657600" y="3505200"/>
                <a:ext cx="2070182" cy="5486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  </m:t>
                      </m:r>
                      <m:f>
                        <m:fPr>
                          <m:ctrlPr>
                            <a:rPr lang="en-GB" sz="1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𝐴</m:t>
                          </m:r>
                          <m:d>
                            <m:dPr>
                              <m:ctrlPr>
                                <a:rPr lang="en-GB" sz="1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4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sz="14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  <m:r>
                            <a:rPr lang="en-GB" sz="14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GB" sz="14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𝐵</m:t>
                          </m:r>
                          <m:r>
                            <a:rPr lang="en-GB" sz="14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en-GB" sz="14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GB" sz="14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−3)</m:t>
                          </m:r>
                        </m:num>
                        <m:den>
                          <m:r>
                            <a:rPr lang="en-GB" sz="14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en-GB" sz="14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GB" sz="14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−3)(</m:t>
                          </m:r>
                          <m:r>
                            <a:rPr lang="en-GB" sz="14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GB" sz="14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+1)</m:t>
                          </m:r>
                        </m:den>
                      </m:f>
                    </m:oMath>
                  </m:oMathPara>
                </a14:m>
                <a:endParaRPr lang="en-GB" sz="1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7600" y="3505200"/>
                <a:ext cx="2070182" cy="548676"/>
              </a:xfrm>
              <a:prstGeom prst="rect">
                <a:avLst/>
              </a:prstGeom>
              <a:blipFill rotWithShape="1">
                <a:blip r:embed="rId9"/>
                <a:stretch>
                  <a:fillRect b="-444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3048000" y="4343400"/>
                <a:ext cx="73956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6</m:t>
                      </m:r>
                      <m:r>
                        <a:rPr lang="en-GB" sz="1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𝑥</m:t>
                      </m:r>
                      <m:r>
                        <a:rPr lang="en-GB" sz="1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−2</m:t>
                      </m:r>
                    </m:oMath>
                  </m:oMathPara>
                </a14:m>
                <a:endParaRPr lang="en-GB" sz="1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0" y="4343400"/>
                <a:ext cx="739561" cy="307777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3733800" y="4343400"/>
                <a:ext cx="359393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3800" y="4343400"/>
                <a:ext cx="359393" cy="307777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4038600" y="4343400"/>
                <a:ext cx="180216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GB" sz="1400" i="1" smtClean="0">
                          <a:latin typeface="Cambria Math"/>
                        </a:rPr>
                        <m:t>A</m:t>
                      </m:r>
                      <m:d>
                        <m:d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4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GB" sz="14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+1</m:t>
                          </m:r>
                        </m:e>
                      </m:d>
                      <m:r>
                        <a:rPr lang="en-GB" sz="1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r>
                        <a:rPr lang="en-GB" sz="1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𝐵</m:t>
                      </m:r>
                      <m:r>
                        <a:rPr lang="en-GB" sz="1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(</m:t>
                      </m:r>
                      <m:r>
                        <a:rPr lang="en-GB" sz="1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𝑥</m:t>
                      </m:r>
                      <m:r>
                        <a:rPr lang="en-GB" sz="1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−3)</m:t>
                      </m:r>
                    </m:oMath>
                  </m:oMathPara>
                </a14:m>
                <a:endParaRPr lang="en-GB" sz="1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4343400"/>
                <a:ext cx="1802160" cy="307777"/>
              </a:xfrm>
              <a:prstGeom prst="rect">
                <a:avLst/>
              </a:prstGeom>
              <a:blipFill rotWithShape="1">
                <a:blip r:embed="rId12"/>
                <a:stretch>
                  <a:fillRect b="-6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3352800" y="4648200"/>
                <a:ext cx="45878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−8</m:t>
                      </m:r>
                    </m:oMath>
                  </m:oMathPara>
                </a14:m>
                <a:endParaRPr lang="en-GB" sz="1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2800" y="4648200"/>
                <a:ext cx="458780" cy="307777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3733800" y="4648200"/>
                <a:ext cx="359393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3800" y="4648200"/>
                <a:ext cx="359393" cy="307777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4038600" y="4648200"/>
                <a:ext cx="58221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−4</m:t>
                      </m:r>
                      <m:r>
                        <a:rPr lang="en-GB" sz="1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GB" sz="1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4648200"/>
                <a:ext cx="582211" cy="307777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3505200" y="4953000"/>
                <a:ext cx="324127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2</m:t>
                      </m:r>
                    </m:oMath>
                  </m:oMathPara>
                </a14:m>
                <a:endParaRPr lang="en-GB" sz="1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5200" y="4953000"/>
                <a:ext cx="324127" cy="307777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3733800" y="4953000"/>
                <a:ext cx="359393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3800" y="4953000"/>
                <a:ext cx="359393" cy="307777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4038600" y="4953000"/>
                <a:ext cx="348172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GB" sz="1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4953000"/>
                <a:ext cx="348172" cy="307777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3429000" y="5334000"/>
                <a:ext cx="42351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16</m:t>
                      </m:r>
                    </m:oMath>
                  </m:oMathPara>
                </a14:m>
                <a:endParaRPr lang="en-GB" sz="1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29000" y="5334000"/>
                <a:ext cx="423514" cy="307777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3733800" y="5334000"/>
                <a:ext cx="359393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3800" y="5334000"/>
                <a:ext cx="359393" cy="307777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4038600" y="5334000"/>
                <a:ext cx="439672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4</m:t>
                      </m:r>
                      <m:r>
                        <a:rPr lang="en-GB" sz="1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GB" sz="1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5334000"/>
                <a:ext cx="439672" cy="307777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3505200" y="5638800"/>
                <a:ext cx="324127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4</m:t>
                      </m:r>
                    </m:oMath>
                  </m:oMathPara>
                </a14:m>
                <a:endParaRPr lang="en-GB" sz="1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5200" y="5638800"/>
                <a:ext cx="324127" cy="307777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3733800" y="5638800"/>
                <a:ext cx="359393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3800" y="5638800"/>
                <a:ext cx="359393" cy="307777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4038600" y="5638800"/>
                <a:ext cx="340285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GB" sz="1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5638800"/>
                <a:ext cx="340285" cy="307777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2971800" y="6096000"/>
                <a:ext cx="1012264" cy="5352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latin typeface="Cambria Math"/>
                            </a:rPr>
                            <m:t>4</m:t>
                          </m:r>
                        </m:num>
                        <m:den>
                          <m:r>
                            <a:rPr lang="en-GB" sz="1400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−3)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1800" y="6096000"/>
                <a:ext cx="1012264" cy="535275"/>
              </a:xfrm>
              <a:prstGeom prst="rect">
                <a:avLst/>
              </a:prstGeom>
              <a:blipFill rotWithShape="1">
                <a:blip r:embed="rId22"/>
                <a:stretch>
                  <a:fillRect b="-454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4191000" y="6096000"/>
                <a:ext cx="787652" cy="5538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latin typeface="Cambria Math"/>
                            </a:rPr>
                            <m:t>2</m:t>
                          </m:r>
                        </m:num>
                        <m:den>
                          <m:r>
                            <a:rPr lang="en-GB" sz="1400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+1)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00" y="6096000"/>
                <a:ext cx="787652" cy="553870"/>
              </a:xfrm>
              <a:prstGeom prst="rect">
                <a:avLst/>
              </a:prstGeom>
              <a:blipFill rotWithShape="1">
                <a:blip r:embed="rId23"/>
                <a:stretch>
                  <a:fillRect b="-109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3886200" y="6248400"/>
                <a:ext cx="35939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 smtClean="0"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6248400"/>
                <a:ext cx="359394" cy="307777"/>
              </a:xfrm>
              <a:prstGeom prst="rect">
                <a:avLst/>
              </a:prstGeom>
              <a:blipFill rotWithShape="1"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0" name="Arc 49"/>
          <p:cNvSpPr/>
          <p:nvPr/>
        </p:nvSpPr>
        <p:spPr>
          <a:xfrm>
            <a:off x="5334000" y="1752600"/>
            <a:ext cx="685800" cy="762000"/>
          </a:xfrm>
          <a:prstGeom prst="arc">
            <a:avLst>
              <a:gd name="adj1" fmla="val 16200000"/>
              <a:gd name="adj2" fmla="val 50456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TextBox 50"/>
          <p:cNvSpPr txBox="1"/>
          <p:nvPr/>
        </p:nvSpPr>
        <p:spPr>
          <a:xfrm>
            <a:off x="5943600" y="1905000"/>
            <a:ext cx="2590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rgbClr val="FF0000"/>
                </a:solidFill>
                <a:latin typeface="Comic Sans MS" pitchFamily="66" charset="0"/>
              </a:rPr>
              <a:t>Split the Fraction into its 2 linear parts, with numerators A and B</a:t>
            </a:r>
          </a:p>
        </p:txBody>
      </p:sp>
      <p:sp>
        <p:nvSpPr>
          <p:cNvPr id="52" name="Arc 51"/>
          <p:cNvSpPr/>
          <p:nvPr/>
        </p:nvSpPr>
        <p:spPr>
          <a:xfrm>
            <a:off x="5791200" y="2514600"/>
            <a:ext cx="609600" cy="609600"/>
          </a:xfrm>
          <a:prstGeom prst="arc">
            <a:avLst>
              <a:gd name="adj1" fmla="val 16200000"/>
              <a:gd name="adj2" fmla="val 50456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TextBox 52"/>
          <p:cNvSpPr txBox="1"/>
          <p:nvPr/>
        </p:nvSpPr>
        <p:spPr>
          <a:xfrm>
            <a:off x="6096000" y="2590800"/>
            <a:ext cx="2438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rgbClr val="FF0000"/>
                </a:solidFill>
                <a:latin typeface="Comic Sans MS" pitchFamily="66" charset="0"/>
              </a:rPr>
              <a:t>Cross-multiply to make the denominators the same</a:t>
            </a:r>
          </a:p>
        </p:txBody>
      </p:sp>
      <p:sp>
        <p:nvSpPr>
          <p:cNvPr id="54" name="Arc 53"/>
          <p:cNvSpPr/>
          <p:nvPr/>
        </p:nvSpPr>
        <p:spPr>
          <a:xfrm>
            <a:off x="5791200" y="3200400"/>
            <a:ext cx="609600" cy="609600"/>
          </a:xfrm>
          <a:prstGeom prst="arc">
            <a:avLst>
              <a:gd name="adj1" fmla="val 16200000"/>
              <a:gd name="adj2" fmla="val 50456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TextBox 54"/>
          <p:cNvSpPr txBox="1"/>
          <p:nvPr/>
        </p:nvSpPr>
        <p:spPr>
          <a:xfrm>
            <a:off x="6324600" y="3352800"/>
            <a:ext cx="2438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rgbClr val="FF0000"/>
                </a:solidFill>
                <a:latin typeface="Comic Sans MS" pitchFamily="66" charset="0"/>
              </a:rPr>
              <a:t>Group together as one fraction</a:t>
            </a:r>
          </a:p>
        </p:txBody>
      </p:sp>
      <p:sp>
        <p:nvSpPr>
          <p:cNvPr id="56" name="Rectangle 55"/>
          <p:cNvSpPr/>
          <p:nvPr/>
        </p:nvSpPr>
        <p:spPr>
          <a:xfrm>
            <a:off x="3962400" y="1524000"/>
            <a:ext cx="1371600" cy="609600"/>
          </a:xfrm>
          <a:prstGeom prst="rect">
            <a:avLst/>
          </a:prstGeom>
          <a:noFill/>
          <a:ln w="317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Rectangle 56"/>
          <p:cNvSpPr/>
          <p:nvPr/>
        </p:nvSpPr>
        <p:spPr>
          <a:xfrm>
            <a:off x="3962400" y="3505200"/>
            <a:ext cx="1752600" cy="609600"/>
          </a:xfrm>
          <a:prstGeom prst="rect">
            <a:avLst/>
          </a:prstGeom>
          <a:noFill/>
          <a:ln w="317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Arc 57"/>
          <p:cNvSpPr/>
          <p:nvPr/>
        </p:nvSpPr>
        <p:spPr>
          <a:xfrm>
            <a:off x="5791200" y="3886200"/>
            <a:ext cx="609600" cy="609600"/>
          </a:xfrm>
          <a:prstGeom prst="arc">
            <a:avLst>
              <a:gd name="adj1" fmla="val 16200000"/>
              <a:gd name="adj2" fmla="val 50456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TextBox 58"/>
          <p:cNvSpPr txBox="1"/>
          <p:nvPr/>
        </p:nvSpPr>
        <p:spPr>
          <a:xfrm>
            <a:off x="6324600" y="3886200"/>
            <a:ext cx="24384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rgbClr val="FF0000"/>
                </a:solidFill>
                <a:latin typeface="Comic Sans MS" pitchFamily="66" charset="0"/>
              </a:rPr>
              <a:t>This has the same denominator as the initial fraction, so the numerators must be the same</a:t>
            </a:r>
          </a:p>
        </p:txBody>
      </p:sp>
      <p:sp>
        <p:nvSpPr>
          <p:cNvPr id="60" name="Rectangle 59"/>
          <p:cNvSpPr/>
          <p:nvPr/>
        </p:nvSpPr>
        <p:spPr>
          <a:xfrm>
            <a:off x="3962400" y="3505200"/>
            <a:ext cx="1752600" cy="228600"/>
          </a:xfrm>
          <a:prstGeom prst="rect">
            <a:avLst/>
          </a:prstGeom>
          <a:noFill/>
          <a:ln w="317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Rectangle 60"/>
          <p:cNvSpPr/>
          <p:nvPr/>
        </p:nvSpPr>
        <p:spPr>
          <a:xfrm>
            <a:off x="3962400" y="1524000"/>
            <a:ext cx="1371600" cy="228600"/>
          </a:xfrm>
          <a:prstGeom prst="rect">
            <a:avLst/>
          </a:prstGeom>
          <a:noFill/>
          <a:ln w="317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TextBox 62"/>
          <p:cNvSpPr txBox="1"/>
          <p:nvPr/>
        </p:nvSpPr>
        <p:spPr>
          <a:xfrm>
            <a:off x="2133600" y="4648200"/>
            <a:ext cx="9906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rgbClr val="FF0000"/>
                </a:solidFill>
                <a:latin typeface="Comic Sans MS" pitchFamily="66" charset="0"/>
              </a:rPr>
              <a:t>If x = -1: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2133600" y="5334000"/>
            <a:ext cx="9906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rgbClr val="FF0000"/>
                </a:solidFill>
                <a:latin typeface="Comic Sans MS" pitchFamily="66" charset="0"/>
              </a:rPr>
              <a:t>If x = 3:</a:t>
            </a:r>
          </a:p>
        </p:txBody>
      </p:sp>
      <p:sp>
        <p:nvSpPr>
          <p:cNvPr id="65" name="Arc 64"/>
          <p:cNvSpPr/>
          <p:nvPr/>
        </p:nvSpPr>
        <p:spPr>
          <a:xfrm>
            <a:off x="4800600" y="5791200"/>
            <a:ext cx="609600" cy="609600"/>
          </a:xfrm>
          <a:prstGeom prst="arc">
            <a:avLst>
              <a:gd name="adj1" fmla="val 16200000"/>
              <a:gd name="adj2" fmla="val 50456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TextBox 65"/>
          <p:cNvSpPr txBox="1"/>
          <p:nvPr/>
        </p:nvSpPr>
        <p:spPr>
          <a:xfrm>
            <a:off x="5334000" y="5791200"/>
            <a:ext cx="24384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rgbClr val="FF0000"/>
                </a:solidFill>
                <a:latin typeface="Comic Sans MS" pitchFamily="66" charset="0"/>
              </a:rPr>
              <a:t>You now have the values of A and B and can write the answer as Partial Fractions</a:t>
            </a:r>
          </a:p>
        </p:txBody>
      </p:sp>
      <p:sp>
        <p:nvSpPr>
          <p:cNvPr id="67" name="Rectangle 66"/>
          <p:cNvSpPr/>
          <p:nvPr/>
        </p:nvSpPr>
        <p:spPr>
          <a:xfrm>
            <a:off x="3733800" y="2209800"/>
            <a:ext cx="1676400" cy="609600"/>
          </a:xfrm>
          <a:prstGeom prst="rect">
            <a:avLst/>
          </a:prstGeom>
          <a:noFill/>
          <a:ln w="317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Rectangle 67"/>
          <p:cNvSpPr/>
          <p:nvPr/>
        </p:nvSpPr>
        <p:spPr>
          <a:xfrm>
            <a:off x="3276600" y="6096000"/>
            <a:ext cx="1676400" cy="609600"/>
          </a:xfrm>
          <a:prstGeom prst="rect">
            <a:avLst/>
          </a:prstGeom>
          <a:noFill/>
          <a:ln w="317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Title 1"/>
          <p:cNvSpPr>
            <a:spLocks noGrp="1"/>
          </p:cNvSpPr>
          <p:nvPr>
            <p:ph type="title"/>
          </p:nvPr>
        </p:nvSpPr>
        <p:spPr>
          <a:xfrm>
            <a:off x="602524" y="129995"/>
            <a:ext cx="7886700" cy="1325563"/>
          </a:xfrm>
        </p:spPr>
        <p:txBody>
          <a:bodyPr/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Algebraic Methods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5564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3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 animBg="1"/>
      <p:bldP spid="51" grpId="0"/>
      <p:bldP spid="52" grpId="0" animBg="1"/>
      <p:bldP spid="53" grpId="0"/>
      <p:bldP spid="54" grpId="0" animBg="1"/>
      <p:bldP spid="55" grpId="0"/>
      <p:bldP spid="56" grpId="0" animBg="1"/>
      <p:bldP spid="56" grpId="1" animBg="1"/>
      <p:bldP spid="57" grpId="0" animBg="1"/>
      <p:bldP spid="57" grpId="1" animBg="1"/>
      <p:bldP spid="58" grpId="0" animBg="1"/>
      <p:bldP spid="59" grpId="0"/>
      <p:bldP spid="60" grpId="0" animBg="1"/>
      <p:bldP spid="60" grpId="1" animBg="1"/>
      <p:bldP spid="61" grpId="0" animBg="1"/>
      <p:bldP spid="61" grpId="1" animBg="1"/>
      <p:bldP spid="63" grpId="0"/>
      <p:bldP spid="64" grpId="0"/>
      <p:bldP spid="65" grpId="0" animBg="1"/>
      <p:bldP spid="66" grpId="0"/>
      <p:bldP spid="67" grpId="0" animBg="1"/>
      <p:bldP spid="67" grpId="1" animBg="1"/>
      <p:bldP spid="6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600200"/>
            <a:ext cx="29718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also split fractions with more than 2 linear factors in the denominator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19200" y="2362200"/>
            <a:ext cx="5902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Split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09600" y="3276600"/>
            <a:ext cx="19351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into Partial fractions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762000" y="2667000"/>
                <a:ext cx="1551579" cy="56278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latin typeface="Cambria Math"/>
                            </a:rPr>
                            <m:t>6</m:t>
                          </m:r>
                          <m:sSup>
                            <m:sSupPr>
                              <m:ctrlP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4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400" b="0" i="1" smtClean="0">
                              <a:latin typeface="Cambria Math"/>
                            </a:rPr>
                            <m:t>+5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−2</m:t>
                          </m:r>
                        </m:num>
                        <m:den>
                          <m:r>
                            <a:rPr lang="en-GB" sz="14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−1)(2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+1)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" y="2667000"/>
                <a:ext cx="1551579" cy="562783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4419600" y="1371600"/>
                <a:ext cx="1358128" cy="4956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6</m:t>
                          </m:r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200" b="0" i="1" smtClean="0">
                              <a:latin typeface="Cambria Math"/>
                            </a:rPr>
                            <m:t>+5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−2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−1)(2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+1)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9600" y="1371600"/>
                <a:ext cx="1358128" cy="495649"/>
              </a:xfrm>
              <a:prstGeom prst="rect">
                <a:avLst/>
              </a:prstGeom>
              <a:blipFill rotWithShape="1">
                <a:blip r:embed="rId3"/>
                <a:stretch>
                  <a:fillRect b="-617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4267200" y="1981200"/>
                <a:ext cx="319190" cy="43922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𝐴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1981200"/>
                <a:ext cx="319190" cy="439223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4724400" y="1981200"/>
                <a:ext cx="575094" cy="43806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𝐵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−1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4400" y="1981200"/>
                <a:ext cx="575094" cy="438069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5410200" y="1981200"/>
                <a:ext cx="660052" cy="4423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𝐶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+1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0200" y="1981200"/>
                <a:ext cx="660052" cy="442301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4495800" y="2057400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2057400"/>
                <a:ext cx="335348" cy="276999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5181600" y="2057400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1600" y="2057400"/>
                <a:ext cx="335348" cy="276999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3124200" y="2590800"/>
                <a:ext cx="1370953" cy="4767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𝐴</m:t>
                          </m:r>
                          <m:r>
                            <a:rPr lang="en-GB" sz="12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en-GB" sz="12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−1)(2</m:t>
                          </m:r>
                          <m:r>
                            <a:rPr lang="en-GB" sz="12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+1)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en-GB" sz="12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−1)(2</m:t>
                          </m:r>
                          <m:r>
                            <a:rPr lang="en-GB" sz="12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+1)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4200" y="2590800"/>
                <a:ext cx="1370953" cy="476797"/>
              </a:xfrm>
              <a:prstGeom prst="rect">
                <a:avLst/>
              </a:prstGeom>
              <a:blipFill rotWithShape="1">
                <a:blip r:embed="rId8"/>
                <a:stretch>
                  <a:fillRect b="-641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4495800" y="2590800"/>
                <a:ext cx="1358129" cy="4767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𝐵</m:t>
                          </m:r>
                          <m:r>
                            <a:rPr lang="en-GB" sz="12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en-GB" sz="12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)(2</m:t>
                          </m:r>
                          <m:r>
                            <a:rPr lang="en-GB" sz="12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+1)</m:t>
                          </m:r>
                        </m:num>
                        <m:den>
                          <m:r>
                            <a:rPr lang="en-GB" sz="12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−1)(2</m:t>
                          </m:r>
                          <m:r>
                            <a:rPr lang="en-GB" sz="12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+1)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2590800"/>
                <a:ext cx="1358129" cy="476797"/>
              </a:xfrm>
              <a:prstGeom prst="rect">
                <a:avLst/>
              </a:prstGeom>
              <a:blipFill>
                <a:blip r:embed="rId9"/>
                <a:stretch>
                  <a:fillRect b="-641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4343400" y="2667000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3400" y="2667000"/>
                <a:ext cx="335348" cy="276999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5867400" y="2590800"/>
                <a:ext cx="1358129" cy="4767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𝐶</m:t>
                          </m:r>
                          <m:r>
                            <a:rPr lang="en-GB" sz="12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en-GB" sz="12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)(</m:t>
                          </m:r>
                          <m:r>
                            <a:rPr lang="en-GB" sz="12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−1)</m:t>
                          </m:r>
                        </m:num>
                        <m:den>
                          <m:r>
                            <a:rPr lang="en-GB" sz="12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en-GB" sz="12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−1)(2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+1)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7400" y="2590800"/>
                <a:ext cx="1358129" cy="476797"/>
              </a:xfrm>
              <a:prstGeom prst="rect">
                <a:avLst/>
              </a:prstGeom>
              <a:blipFill>
                <a:blip r:embed="rId10"/>
                <a:stretch>
                  <a:fillRect b="-641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5715000" y="2667000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5000" y="2667000"/>
                <a:ext cx="335348" cy="276999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3581400" y="3276600"/>
                <a:ext cx="3420745" cy="4834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𝐴</m:t>
                          </m:r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−1</m:t>
                              </m:r>
                            </m:e>
                          </m:d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  <m:r>
                            <a:rPr lang="en-GB" sz="12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𝐵</m:t>
                          </m:r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  <m:r>
                            <a:rPr lang="en-GB" sz="12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𝐶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)(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−1)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−1)(2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+1)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1400" y="3276600"/>
                <a:ext cx="3420745" cy="483466"/>
              </a:xfrm>
              <a:prstGeom prst="rect">
                <a:avLst/>
              </a:prstGeom>
              <a:blipFill rotWithShape="1">
                <a:blip r:embed="rId11"/>
                <a:stretch>
                  <a:fillRect b="-506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4267200" y="3962400"/>
                <a:ext cx="3420745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𝐴</m:t>
                      </m:r>
                      <m:d>
                        <m:d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200" i="1">
                              <a:latin typeface="Cambria Math"/>
                            </a:rPr>
                            <m:t>𝑥</m:t>
                          </m:r>
                          <m:r>
                            <a:rPr lang="en-GB" sz="1200" i="1">
                              <a:latin typeface="Cambria Math"/>
                            </a:rPr>
                            <m:t>−1</m:t>
                          </m:r>
                        </m:e>
                      </m:d>
                      <m:d>
                        <m:d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200" i="1">
                              <a:latin typeface="Cambria Math"/>
                            </a:rPr>
                            <m:t>2</m:t>
                          </m:r>
                          <m:r>
                            <a:rPr lang="en-GB" sz="1200" i="1">
                              <a:latin typeface="Cambria Math"/>
                            </a:rPr>
                            <m:t>𝑥</m:t>
                          </m:r>
                          <m:r>
                            <a:rPr lang="en-GB" sz="1200" i="1">
                              <a:latin typeface="Cambria Math"/>
                            </a:rPr>
                            <m:t>+1</m:t>
                          </m:r>
                        </m:e>
                      </m:d>
                      <m:r>
                        <a:rPr lang="en-GB" sz="1200" i="1">
                          <a:latin typeface="Cambria Math"/>
                        </a:rPr>
                        <m:t>+</m:t>
                      </m:r>
                      <m:r>
                        <a:rPr lang="en-GB" sz="1200" i="1">
                          <a:latin typeface="Cambria Math"/>
                        </a:rPr>
                        <m:t>𝐵</m:t>
                      </m:r>
                      <m:d>
                        <m:d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200" i="1">
                              <a:latin typeface="Cambria Math"/>
                            </a:rPr>
                            <m:t>𝑥</m:t>
                          </m:r>
                        </m:e>
                      </m:d>
                      <m:d>
                        <m:d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200" i="1">
                              <a:latin typeface="Cambria Math"/>
                            </a:rPr>
                            <m:t>2</m:t>
                          </m:r>
                          <m:r>
                            <a:rPr lang="en-GB" sz="1200" i="1">
                              <a:latin typeface="Cambria Math"/>
                            </a:rPr>
                            <m:t>𝑥</m:t>
                          </m:r>
                          <m:r>
                            <a:rPr lang="en-GB" sz="1200" i="1">
                              <a:latin typeface="Cambria Math"/>
                            </a:rPr>
                            <m:t>+1</m:t>
                          </m:r>
                        </m:e>
                      </m:d>
                      <m:r>
                        <a:rPr lang="en-GB" sz="1200" i="1">
                          <a:latin typeface="Cambria Math"/>
                        </a:rPr>
                        <m:t>+</m:t>
                      </m:r>
                      <m:r>
                        <a:rPr lang="en-GB" sz="1200" i="1">
                          <a:latin typeface="Cambria Math"/>
                        </a:rPr>
                        <m:t>𝐶</m:t>
                      </m:r>
                      <m:r>
                        <a:rPr lang="en-GB" sz="1200" i="1">
                          <a:latin typeface="Cambria Math"/>
                        </a:rPr>
                        <m:t>(</m:t>
                      </m:r>
                      <m:r>
                        <a:rPr lang="en-GB" sz="1200" i="1">
                          <a:latin typeface="Cambria Math"/>
                        </a:rPr>
                        <m:t>𝑥</m:t>
                      </m:r>
                      <m:r>
                        <a:rPr lang="en-GB" sz="1200" i="1">
                          <a:latin typeface="Cambria Math"/>
                        </a:rPr>
                        <m:t>)(</m:t>
                      </m:r>
                      <m:r>
                        <a:rPr lang="en-GB" sz="1200" i="1">
                          <a:latin typeface="Cambria Math"/>
                        </a:rPr>
                        <m:t>𝑥</m:t>
                      </m:r>
                      <m:r>
                        <a:rPr lang="en-GB" sz="1200" i="1">
                          <a:latin typeface="Cambria Math"/>
                        </a:rPr>
                        <m:t>−1)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3962400"/>
                <a:ext cx="3420745" cy="276999"/>
              </a:xfrm>
              <a:prstGeom prst="rect">
                <a:avLst/>
              </a:prstGeom>
              <a:blipFill rotWithShape="1">
                <a:blip r:embed="rId12"/>
                <a:stretch>
                  <a:fillRect b="-88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3048000" y="3962400"/>
                <a:ext cx="1091132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>
                          <a:latin typeface="Cambria Math"/>
                        </a:rPr>
                        <m:t>6</m:t>
                      </m:r>
                      <m:sSup>
                        <m:sSup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i="1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2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200" i="1">
                          <a:latin typeface="Cambria Math"/>
                        </a:rPr>
                        <m:t>+5</m:t>
                      </m:r>
                      <m:r>
                        <a:rPr lang="en-GB" sz="1200" i="1">
                          <a:latin typeface="Cambria Math"/>
                        </a:rPr>
                        <m:t>𝑥</m:t>
                      </m:r>
                      <m:r>
                        <a:rPr lang="en-GB" sz="1200" i="1">
                          <a:latin typeface="Cambria Math"/>
                        </a:rPr>
                        <m:t>−2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0" y="3962400"/>
                <a:ext cx="1091132" cy="276999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4038600" y="3962400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3962400"/>
                <a:ext cx="335348" cy="276999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3810000" y="4191000"/>
                <a:ext cx="30489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9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0" y="4191000"/>
                <a:ext cx="304891" cy="276999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4038600" y="4191000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4191000"/>
                <a:ext cx="335348" cy="276999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4267200" y="4191000"/>
                <a:ext cx="36830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200" dirty="0"/>
                  <a:t>3</a:t>
                </a:r>
                <a14:m>
                  <m:oMath xmlns:m="http://schemas.openxmlformats.org/officeDocument/2006/math">
                    <m:r>
                      <a:rPr lang="en-GB" sz="1200" i="1">
                        <a:latin typeface="Cambria Math"/>
                      </a:rPr>
                      <m:t>𝐵</m:t>
                    </m:r>
                  </m:oMath>
                </a14:m>
                <a:endParaRPr lang="en-GB" sz="1200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4191000"/>
                <a:ext cx="368306" cy="276999"/>
              </a:xfrm>
              <a:prstGeom prst="rect">
                <a:avLst/>
              </a:prstGeom>
              <a:blipFill rotWithShape="1">
                <a:blip r:embed="rId17"/>
                <a:stretch>
                  <a:fillRect b="-1555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3810000" y="4419600"/>
                <a:ext cx="304892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3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0" y="4419600"/>
                <a:ext cx="304892" cy="276999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4038600" y="4419600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4419600"/>
                <a:ext cx="335348" cy="276999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4267200" y="4419600"/>
                <a:ext cx="325025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4419600"/>
                <a:ext cx="325025" cy="276999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3733800" y="4724400"/>
                <a:ext cx="42030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−2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3800" y="4724400"/>
                <a:ext cx="420308" cy="276999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4038600" y="4724400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4724400"/>
                <a:ext cx="335348" cy="276999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4267200" y="4724400"/>
                <a:ext cx="44582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−</m:t>
                      </m:r>
                      <m:r>
                        <a:rPr lang="en-GB" sz="1200" b="0" i="1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4724400"/>
                <a:ext cx="445828" cy="276999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3810000" y="4953000"/>
                <a:ext cx="304892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2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0" y="4953000"/>
                <a:ext cx="304892" cy="276999"/>
              </a:xfrm>
              <a:prstGeom prst="rect">
                <a:avLst/>
              </a:prstGeom>
              <a:blipFill rotWithShape="1"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4038600" y="4953000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4953000"/>
                <a:ext cx="335348" cy="276999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4267200" y="4953000"/>
                <a:ext cx="31919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4953000"/>
                <a:ext cx="319190" cy="276999"/>
              </a:xfrm>
              <a:prstGeom prst="rect">
                <a:avLst/>
              </a:prstGeom>
              <a:blipFill rotWithShape="1"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3733800" y="5257800"/>
                <a:ext cx="420307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−3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3800" y="5257800"/>
                <a:ext cx="420307" cy="276999"/>
              </a:xfrm>
              <a:prstGeom prst="rect">
                <a:avLst/>
              </a:prstGeom>
              <a:blipFill rotWithShape="1"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4038600" y="5257800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5257800"/>
                <a:ext cx="335348" cy="276999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4267200" y="5257800"/>
                <a:ext cx="60497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0.75</m:t>
                      </m:r>
                      <m:r>
                        <a:rPr lang="en-GB" sz="1200" b="0" i="1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5257800"/>
                <a:ext cx="604974" cy="276999"/>
              </a:xfrm>
              <a:prstGeom prst="rect">
                <a:avLst/>
              </a:prstGeom>
              <a:blipFill rotWithShape="1"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3733800" y="5486400"/>
                <a:ext cx="42030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−4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3800" y="5486400"/>
                <a:ext cx="420308" cy="276999"/>
              </a:xfrm>
              <a:prstGeom prst="rect">
                <a:avLst/>
              </a:prstGeom>
              <a:blipFill rotWithShape="1">
                <a:blip r:embed="rId2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4038600" y="5486400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5486400"/>
                <a:ext cx="335348" cy="276999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4267200" y="5486400"/>
                <a:ext cx="31803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5486400"/>
                <a:ext cx="318036" cy="276999"/>
              </a:xfrm>
              <a:prstGeom prst="rect">
                <a:avLst/>
              </a:prstGeom>
              <a:blipFill rotWithShape="1">
                <a:blip r:embed="rId2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3200400" y="5943600"/>
                <a:ext cx="306366" cy="43922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0400" y="5943600"/>
                <a:ext cx="306366" cy="439223"/>
              </a:xfrm>
              <a:prstGeom prst="rect">
                <a:avLst/>
              </a:prstGeom>
              <a:blipFill rotWithShape="1">
                <a:blip r:embed="rId2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3657600" y="5943600"/>
                <a:ext cx="575094" cy="43806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3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−1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7600" y="5943600"/>
                <a:ext cx="575094" cy="438069"/>
              </a:xfrm>
              <a:prstGeom prst="rect">
                <a:avLst/>
              </a:prstGeom>
              <a:blipFill rotWithShape="1">
                <a:blip r:embed="rId2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4343400" y="5943600"/>
                <a:ext cx="660052" cy="4423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4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+1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3400" y="5943600"/>
                <a:ext cx="660052" cy="442301"/>
              </a:xfrm>
              <a:prstGeom prst="rect">
                <a:avLst/>
              </a:prstGeom>
              <a:blipFill rotWithShape="1">
                <a:blip r:embed="rId3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3429000" y="6019800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29000" y="6019800"/>
                <a:ext cx="335348" cy="276999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4114800" y="6019800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6019800"/>
                <a:ext cx="335348" cy="276999"/>
              </a:xfrm>
              <a:prstGeom prst="rect">
                <a:avLst/>
              </a:prstGeom>
              <a:blipFill rotWithShape="1">
                <a:blip r:embed="rId3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2895600" y="6019800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5600" y="6019800"/>
                <a:ext cx="335348" cy="276999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5" name="Arc 54"/>
          <p:cNvSpPr/>
          <p:nvPr/>
        </p:nvSpPr>
        <p:spPr>
          <a:xfrm>
            <a:off x="5715000" y="1600200"/>
            <a:ext cx="609600" cy="609600"/>
          </a:xfrm>
          <a:prstGeom prst="arc">
            <a:avLst>
              <a:gd name="adj1" fmla="val 16200000"/>
              <a:gd name="adj2" fmla="val 50456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TextBox 55"/>
          <p:cNvSpPr txBox="1"/>
          <p:nvPr/>
        </p:nvSpPr>
        <p:spPr>
          <a:xfrm>
            <a:off x="6248400" y="1676400"/>
            <a:ext cx="16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rgbClr val="FF0000"/>
                </a:solidFill>
                <a:latin typeface="Comic Sans MS" pitchFamily="66" charset="0"/>
              </a:rPr>
              <a:t>Split the Fraction into its 3 linear parts</a:t>
            </a:r>
          </a:p>
        </p:txBody>
      </p:sp>
      <p:sp>
        <p:nvSpPr>
          <p:cNvPr id="57" name="Arc 56"/>
          <p:cNvSpPr/>
          <p:nvPr/>
        </p:nvSpPr>
        <p:spPr>
          <a:xfrm>
            <a:off x="6934200" y="2209800"/>
            <a:ext cx="609600" cy="609600"/>
          </a:xfrm>
          <a:prstGeom prst="arc">
            <a:avLst>
              <a:gd name="adj1" fmla="val 16200000"/>
              <a:gd name="adj2" fmla="val 50456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Arc 57"/>
          <p:cNvSpPr/>
          <p:nvPr/>
        </p:nvSpPr>
        <p:spPr>
          <a:xfrm>
            <a:off x="6934200" y="2895600"/>
            <a:ext cx="609600" cy="609600"/>
          </a:xfrm>
          <a:prstGeom prst="arc">
            <a:avLst>
              <a:gd name="adj1" fmla="val 16200000"/>
              <a:gd name="adj2" fmla="val 50456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Arc 58"/>
          <p:cNvSpPr/>
          <p:nvPr/>
        </p:nvSpPr>
        <p:spPr>
          <a:xfrm>
            <a:off x="7315200" y="3505200"/>
            <a:ext cx="609600" cy="609600"/>
          </a:xfrm>
          <a:prstGeom prst="arc">
            <a:avLst>
              <a:gd name="adj1" fmla="val 16200000"/>
              <a:gd name="adj2" fmla="val 50456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Rectangle 59"/>
          <p:cNvSpPr/>
          <p:nvPr/>
        </p:nvSpPr>
        <p:spPr>
          <a:xfrm>
            <a:off x="4419600" y="1371600"/>
            <a:ext cx="1371600" cy="533400"/>
          </a:xfrm>
          <a:prstGeom prst="rect">
            <a:avLst/>
          </a:prstGeom>
          <a:noFill/>
          <a:ln w="317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Rectangle 60"/>
          <p:cNvSpPr/>
          <p:nvPr/>
        </p:nvSpPr>
        <p:spPr>
          <a:xfrm>
            <a:off x="3657600" y="3200400"/>
            <a:ext cx="3276600" cy="533400"/>
          </a:xfrm>
          <a:prstGeom prst="rect">
            <a:avLst/>
          </a:prstGeom>
          <a:noFill/>
          <a:ln w="317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TextBox 61"/>
          <p:cNvSpPr txBox="1"/>
          <p:nvPr/>
        </p:nvSpPr>
        <p:spPr>
          <a:xfrm>
            <a:off x="7519416" y="2286000"/>
            <a:ext cx="16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rgbClr val="FF0000"/>
                </a:solidFill>
                <a:latin typeface="Comic Sans MS" pitchFamily="66" charset="0"/>
              </a:rPr>
              <a:t>Cross Multiply to make the denominators equal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7391400" y="2971800"/>
            <a:ext cx="16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rgbClr val="FF0000"/>
                </a:solidFill>
                <a:latin typeface="Comic Sans MS" pitchFamily="66" charset="0"/>
              </a:rPr>
              <a:t>Put the fractions together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7848600" y="3581400"/>
            <a:ext cx="1295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rgbClr val="FF0000"/>
                </a:solidFill>
                <a:latin typeface="Comic Sans MS" pitchFamily="66" charset="0"/>
              </a:rPr>
              <a:t>The numerators must be equal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2743200" y="4191000"/>
            <a:ext cx="685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rgbClr val="FF0000"/>
                </a:solidFill>
                <a:latin typeface="Comic Sans MS" pitchFamily="66" charset="0"/>
              </a:rPr>
              <a:t>If x = 1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2743200" y="4724400"/>
            <a:ext cx="685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rgbClr val="FF0000"/>
                </a:solidFill>
                <a:latin typeface="Comic Sans MS" pitchFamily="66" charset="0"/>
              </a:rPr>
              <a:t>If x = 0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2590800" y="5257800"/>
            <a:ext cx="838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rgbClr val="FF0000"/>
                </a:solidFill>
                <a:latin typeface="Comic Sans MS" pitchFamily="66" charset="0"/>
              </a:rPr>
              <a:t>If x = -0.5</a:t>
            </a:r>
          </a:p>
        </p:txBody>
      </p:sp>
      <p:sp>
        <p:nvSpPr>
          <p:cNvPr id="68" name="Rectangle 67"/>
          <p:cNvSpPr/>
          <p:nvPr/>
        </p:nvSpPr>
        <p:spPr>
          <a:xfrm>
            <a:off x="4267200" y="1981200"/>
            <a:ext cx="1752600" cy="457200"/>
          </a:xfrm>
          <a:prstGeom prst="rect">
            <a:avLst/>
          </a:prstGeom>
          <a:noFill/>
          <a:ln w="317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Rectangle 68"/>
          <p:cNvSpPr/>
          <p:nvPr/>
        </p:nvSpPr>
        <p:spPr>
          <a:xfrm>
            <a:off x="3200400" y="5943600"/>
            <a:ext cx="1752600" cy="457200"/>
          </a:xfrm>
          <a:prstGeom prst="rect">
            <a:avLst/>
          </a:prstGeom>
          <a:noFill/>
          <a:ln w="317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" name="Arc 69"/>
          <p:cNvSpPr/>
          <p:nvPr/>
        </p:nvSpPr>
        <p:spPr>
          <a:xfrm>
            <a:off x="4800600" y="5562600"/>
            <a:ext cx="609600" cy="609600"/>
          </a:xfrm>
          <a:prstGeom prst="arc">
            <a:avLst>
              <a:gd name="adj1" fmla="val 16200000"/>
              <a:gd name="adj2" fmla="val 50456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" name="TextBox 70"/>
          <p:cNvSpPr txBox="1"/>
          <p:nvPr/>
        </p:nvSpPr>
        <p:spPr>
          <a:xfrm>
            <a:off x="5410200" y="5638800"/>
            <a:ext cx="1295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rgbClr val="FF0000"/>
                </a:solidFill>
                <a:latin typeface="Comic Sans MS" pitchFamily="66" charset="0"/>
              </a:rPr>
              <a:t>You can now fill in the numerators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8686824" y="6488668"/>
            <a:ext cx="4555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itchFamily="66" charset="0"/>
              </a:rPr>
              <a:t>1D</a:t>
            </a:r>
          </a:p>
        </p:txBody>
      </p:sp>
      <p:sp>
        <p:nvSpPr>
          <p:cNvPr id="74" name="Title 1"/>
          <p:cNvSpPr>
            <a:spLocks noGrp="1"/>
          </p:cNvSpPr>
          <p:nvPr>
            <p:ph type="title"/>
          </p:nvPr>
        </p:nvSpPr>
        <p:spPr>
          <a:xfrm>
            <a:off x="602524" y="129995"/>
            <a:ext cx="7886700" cy="1325563"/>
          </a:xfrm>
        </p:spPr>
        <p:txBody>
          <a:bodyPr/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Algebraic Methods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1332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>
                      <p:stCondLst>
                        <p:cond delay="indefinite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>
                      <p:stCondLst>
                        <p:cond delay="indefinite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4" fill="hold">
                      <p:stCondLst>
                        <p:cond delay="indefinite"/>
                      </p:stCondLst>
                      <p:childTnLst>
                        <p:par>
                          <p:cTn id="245" fill="hold">
                            <p:stCondLst>
                              <p:cond delay="0"/>
                            </p:stCondLst>
                            <p:childTnLst>
                              <p:par>
                                <p:cTn id="2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4" fill="hold">
                      <p:stCondLst>
                        <p:cond delay="indefinite"/>
                      </p:stCondLst>
                      <p:childTnLst>
                        <p:par>
                          <p:cTn id="255" fill="hold">
                            <p:stCondLst>
                              <p:cond delay="0"/>
                            </p:stCondLst>
                            <p:childTnLst>
                              <p:par>
                                <p:cTn id="2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9" fill="hold">
                      <p:stCondLst>
                        <p:cond delay="indefinite"/>
                      </p:stCondLst>
                      <p:childTnLst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4" fill="hold">
                      <p:stCondLst>
                        <p:cond delay="indefinite"/>
                      </p:stCondLst>
                      <p:childTnLst>
                        <p:par>
                          <p:cTn id="265" fill="hold">
                            <p:stCondLst>
                              <p:cond delay="0"/>
                            </p:stCondLst>
                            <p:childTnLst>
                              <p:par>
                                <p:cTn id="2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9" fill="hold">
                      <p:stCondLst>
                        <p:cond delay="indefinite"/>
                      </p:stCondLst>
                      <p:childTnLst>
                        <p:par>
                          <p:cTn id="270" fill="hold">
                            <p:stCondLst>
                              <p:cond delay="0"/>
                            </p:stCondLst>
                            <p:childTnLst>
                              <p:par>
                                <p:cTn id="2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4" fill="hold">
                      <p:stCondLst>
                        <p:cond delay="indefinite"/>
                      </p:stCondLst>
                      <p:childTnLst>
                        <p:par>
                          <p:cTn id="275" fill="hold">
                            <p:stCondLst>
                              <p:cond delay="0"/>
                            </p:stCondLst>
                            <p:childTnLst>
                              <p:par>
                                <p:cTn id="2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9" fill="hold">
                      <p:stCondLst>
                        <p:cond delay="indefinite"/>
                      </p:stCondLst>
                      <p:childTnLst>
                        <p:par>
                          <p:cTn id="280" fill="hold">
                            <p:stCondLst>
                              <p:cond delay="0"/>
                            </p:stCondLst>
                            <p:childTnLst>
                              <p:par>
                                <p:cTn id="28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4" fill="hold">
                      <p:stCondLst>
                        <p:cond delay="indefinite"/>
                      </p:stCondLst>
                      <p:childTnLst>
                        <p:par>
                          <p:cTn id="285" fill="hold">
                            <p:stCondLst>
                              <p:cond delay="0"/>
                            </p:stCondLst>
                            <p:childTnLst>
                              <p:par>
                                <p:cTn id="28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8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9" fill="hold">
                      <p:stCondLst>
                        <p:cond delay="indefinite"/>
                      </p:stCondLst>
                      <p:childTnLst>
                        <p:par>
                          <p:cTn id="290" fill="hold">
                            <p:stCondLst>
                              <p:cond delay="0"/>
                            </p:stCondLst>
                            <p:childTnLst>
                              <p:par>
                                <p:cTn id="29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3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/>
      <p:bldP spid="53" grpId="0"/>
      <p:bldP spid="54" grpId="0"/>
      <p:bldP spid="55" grpId="0" animBg="1"/>
      <p:bldP spid="56" grpId="0"/>
      <p:bldP spid="57" grpId="0" animBg="1"/>
      <p:bldP spid="58" grpId="0" animBg="1"/>
      <p:bldP spid="59" grpId="0" animBg="1"/>
      <p:bldP spid="60" grpId="0" animBg="1"/>
      <p:bldP spid="60" grpId="1" animBg="1"/>
      <p:bldP spid="61" grpId="0" animBg="1"/>
      <p:bldP spid="61" grpId="1" animBg="1"/>
      <p:bldP spid="62" grpId="0"/>
      <p:bldP spid="63" grpId="0"/>
      <p:bldP spid="64" grpId="0"/>
      <p:bldP spid="65" grpId="0"/>
      <p:bldP spid="66" grpId="0"/>
      <p:bldP spid="67" grpId="0"/>
      <p:bldP spid="68" grpId="0" animBg="1"/>
      <p:bldP spid="68" grpId="1" animBg="1"/>
      <p:bldP spid="69" grpId="0" animBg="1"/>
      <p:bldP spid="70" grpId="0" animBg="1"/>
      <p:bldP spid="71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42567" y="2322900"/>
            <a:ext cx="7622164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72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ccent SF" pitchFamily="2" charset="0"/>
              </a:rPr>
              <a:t>Teachings for Section 1E</a:t>
            </a:r>
          </a:p>
        </p:txBody>
      </p:sp>
    </p:spTree>
    <p:extLst>
      <p:ext uri="{BB962C8B-B14F-4D97-AF65-F5344CB8AC3E}">
        <p14:creationId xmlns:p14="http://schemas.microsoft.com/office/powerpoint/2010/main" val="111025962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600200"/>
            <a:ext cx="31242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need to be able to split a fraction that has repeated linear roots into a Partial Fraction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86824" y="6488668"/>
            <a:ext cx="4331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itchFamily="66" charset="0"/>
              </a:rPr>
              <a:t>1E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2400" y="2667000"/>
            <a:ext cx="13244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latin typeface="Comic Sans MS" pitchFamily="66" charset="0"/>
              </a:rPr>
              <a:t>For example: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371600" y="2514600"/>
                <a:ext cx="1665969" cy="6450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0" i="1" smtClean="0">
                              <a:latin typeface="Cambria Math"/>
                            </a:rPr>
                            <m:t>3</m:t>
                          </m:r>
                          <m:sSup>
                            <m:sSupPr>
                              <m:ctrlP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6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6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600" b="0" i="1" smtClean="0">
                              <a:latin typeface="Cambria Math"/>
                            </a:rPr>
                            <m:t>−4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+2</m:t>
                          </m:r>
                        </m:num>
                        <m:den>
                          <m:d>
                            <m:dPr>
                              <m:ctrlP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6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  <m:r>
                            <a:rPr lang="en-GB" sz="1600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−5</m:t>
                          </m:r>
                          <m:sSup>
                            <m:sSupPr>
                              <m:ctrlP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600" b="0" i="1" smtClean="0">
                                  <a:latin typeface="Cambria Math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GB" sz="16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1600" y="2514600"/>
                <a:ext cx="1665969" cy="645048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3733800" y="2514600"/>
                <a:ext cx="875176" cy="59862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0" i="1" smtClean="0">
                              <a:latin typeface="Cambria Math"/>
                            </a:rPr>
                            <m:t>𝐴</m:t>
                          </m:r>
                        </m:num>
                        <m:den>
                          <m:r>
                            <a:rPr lang="en-GB" sz="1600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+1)</m:t>
                          </m:r>
                        </m:den>
                      </m:f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3800" y="2514600"/>
                <a:ext cx="875176" cy="59862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953000" y="2514600"/>
                <a:ext cx="875176" cy="59702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0" i="1" smtClean="0">
                              <a:latin typeface="Cambria Math"/>
                            </a:rPr>
                            <m:t>𝐵</m:t>
                          </m:r>
                        </m:num>
                        <m:den>
                          <m:r>
                            <a:rPr lang="en-GB" sz="1600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−5)</m:t>
                          </m:r>
                        </m:den>
                      </m:f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3000" y="2514600"/>
                <a:ext cx="875176" cy="597023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572000" y="2667000"/>
                <a:ext cx="38504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2667000"/>
                <a:ext cx="385042" cy="33855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200400" y="2667000"/>
                <a:ext cx="38504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0400" y="2667000"/>
                <a:ext cx="385041" cy="338554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6172200" y="2514600"/>
                <a:ext cx="970266" cy="59862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0" i="1" smtClean="0">
                              <a:latin typeface="Cambria Math"/>
                            </a:rPr>
                            <m:t>𝐶</m:t>
                          </m:r>
                        </m:num>
                        <m:den>
                          <m:r>
                            <a:rPr lang="en-GB" sz="1600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−5</m:t>
                          </m:r>
                          <m:sSup>
                            <m:sSupPr>
                              <m:ctrlP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600" b="0" i="1" smtClean="0">
                                  <a:latin typeface="Cambria Math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GB" sz="16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2200" y="2514600"/>
                <a:ext cx="970266" cy="59862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5791200" y="2667000"/>
                <a:ext cx="38504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1200" y="2667000"/>
                <a:ext cx="385042" cy="33855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7010400" y="2590800"/>
            <a:ext cx="20225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when split up into Partial Fractions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 flipH="1" flipV="1">
            <a:off x="5410200" y="3200400"/>
            <a:ext cx="533400" cy="137160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4800600" y="4648200"/>
            <a:ext cx="2209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The repeated root is included once ‘fully’ and once ‘broken down’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 flipV="1">
            <a:off x="5943600" y="3200400"/>
            <a:ext cx="685800" cy="137160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le 1"/>
          <p:cNvSpPr>
            <a:spLocks noGrp="1"/>
          </p:cNvSpPr>
          <p:nvPr>
            <p:ph type="title"/>
          </p:nvPr>
        </p:nvSpPr>
        <p:spPr>
          <a:xfrm>
            <a:off x="602524" y="129995"/>
            <a:ext cx="7886700" cy="1325563"/>
          </a:xfrm>
        </p:spPr>
        <p:txBody>
          <a:bodyPr/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Algebraic Methods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7414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7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600200"/>
            <a:ext cx="31242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need to be able to split a fraction that has repeated linear roots into a Partial Fraction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86824" y="6488668"/>
            <a:ext cx="4331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itchFamily="66" charset="0"/>
              </a:rPr>
              <a:t>1E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219200" y="2362200"/>
            <a:ext cx="5902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Split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09600" y="3276600"/>
            <a:ext cx="19351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into Partial fractions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762000" y="2667000"/>
                <a:ext cx="1532727" cy="56278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latin typeface="Cambria Math"/>
                            </a:rPr>
                            <m:t>11</m:t>
                          </m:r>
                          <m:sSup>
                            <m:sSupPr>
                              <m:ctrlP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4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400" b="0" i="1" smtClean="0">
                              <a:latin typeface="Cambria Math"/>
                            </a:rPr>
                            <m:t>+14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+5</m:t>
                          </m:r>
                        </m:num>
                        <m:den>
                          <m:r>
                            <a:rPr lang="en-GB" sz="1400" i="1" smtClean="0">
                              <a:latin typeface="Cambria Math"/>
                            </a:rPr>
                            <m:t>(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+1</m:t>
                          </m:r>
                          <m:sSup>
                            <m:sSupPr>
                              <m:ctrlP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400" b="0" i="1" smtClean="0">
                                  <a:latin typeface="Cambria Math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GB" sz="1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400" b="0" i="1" smtClean="0">
                              <a:latin typeface="Cambria Math"/>
                            </a:rPr>
                            <m:t>(2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+1)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" y="2667000"/>
                <a:ext cx="1532727" cy="562783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4343400" y="1447800"/>
                <a:ext cx="1343829" cy="4956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11</m:t>
                          </m:r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200" b="0" i="1" smtClean="0">
                              <a:latin typeface="Cambria Math"/>
                            </a:rPr>
                            <m:t>+14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+5</m:t>
                          </m:r>
                        </m:num>
                        <m:den>
                          <m:r>
                            <a:rPr lang="en-GB" sz="1200" i="1" smtClean="0">
                              <a:latin typeface="Cambria Math"/>
                            </a:rPr>
                            <m:t>(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+1</m:t>
                          </m:r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200" b="0" i="1" smtClean="0">
                              <a:latin typeface="Cambria Math"/>
                            </a:rPr>
                            <m:t>(2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+1)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3400" y="1447800"/>
                <a:ext cx="1343829" cy="495649"/>
              </a:xfrm>
              <a:prstGeom prst="rect">
                <a:avLst/>
              </a:prstGeom>
              <a:blipFill rotWithShape="1">
                <a:blip r:embed="rId3"/>
                <a:stretch>
                  <a:fillRect b="-493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3810000" y="2057400"/>
                <a:ext cx="703334" cy="47198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𝐴</m:t>
                          </m:r>
                        </m:num>
                        <m:den>
                          <m:r>
                            <a:rPr lang="en-GB" sz="1200" i="1" smtClean="0">
                              <a:latin typeface="Cambria Math"/>
                            </a:rPr>
                            <m:t>(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+1)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0" y="2057400"/>
                <a:ext cx="703334" cy="471989"/>
              </a:xfrm>
              <a:prstGeom prst="rect">
                <a:avLst/>
              </a:prstGeom>
              <a:blipFill rotWithShape="1">
                <a:blip r:embed="rId4"/>
                <a:stretch>
                  <a:fillRect b="-51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4648200" y="2057400"/>
                <a:ext cx="775469" cy="47083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𝐵</m:t>
                          </m:r>
                        </m:num>
                        <m:den>
                          <m:r>
                            <a:rPr lang="en-GB" sz="1200" i="1" smtClean="0">
                              <a:latin typeface="Cambria Math"/>
                            </a:rPr>
                            <m:t>(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+1</m:t>
                          </m:r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2057400"/>
                <a:ext cx="775469" cy="470835"/>
              </a:xfrm>
              <a:prstGeom prst="rect">
                <a:avLst/>
              </a:prstGeom>
              <a:blipFill rotWithShape="1">
                <a:blip r:embed="rId5"/>
                <a:stretch>
                  <a:fillRect b="-51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5486400" y="2057400"/>
                <a:ext cx="788293" cy="47198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𝐶</m:t>
                          </m:r>
                        </m:num>
                        <m:den>
                          <m:r>
                            <a:rPr lang="en-GB" sz="1200" i="1" smtClean="0">
                              <a:latin typeface="Cambria Math"/>
                            </a:rPr>
                            <m:t>(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+1)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6400" y="2057400"/>
                <a:ext cx="788293" cy="471989"/>
              </a:xfrm>
              <a:prstGeom prst="rect">
                <a:avLst/>
              </a:prstGeom>
              <a:blipFill rotWithShape="1">
                <a:blip r:embed="rId6"/>
                <a:stretch>
                  <a:fillRect b="-51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4419600" y="2133600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9600" y="2133600"/>
                <a:ext cx="335348" cy="276999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5257800" y="2133600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7800" y="2133600"/>
                <a:ext cx="335348" cy="276999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2971800" y="2667000"/>
                <a:ext cx="1370953" cy="4880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𝐴</m:t>
                          </m:r>
                          <m:r>
                            <a:rPr lang="en-GB" sz="12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en-GB" sz="12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+1)(2</m:t>
                          </m:r>
                          <m:r>
                            <a:rPr lang="en-GB" sz="12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+1)</m:t>
                          </m:r>
                        </m:num>
                        <m:den>
                          <m:r>
                            <a:rPr lang="en-GB" sz="1200" i="1" smtClean="0">
                              <a:latin typeface="Cambria Math"/>
                            </a:rPr>
                            <m:t>(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+1</m:t>
                          </m:r>
                          <m:sSup>
                            <m:sSupPr>
                              <m:ctrlPr>
                                <a:rPr lang="en-GB" sz="12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GB" sz="1200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2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(2</m:t>
                          </m:r>
                          <m:r>
                            <a:rPr lang="en-GB" sz="12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+1)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1800" y="2667000"/>
                <a:ext cx="1370953" cy="488082"/>
              </a:xfrm>
              <a:prstGeom prst="rect">
                <a:avLst/>
              </a:prstGeom>
              <a:blipFill rotWithShape="1">
                <a:blip r:embed="rId8"/>
                <a:stretch>
                  <a:fillRect b="-25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5562600" y="2743200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2600" y="2743200"/>
                <a:ext cx="335348" cy="276999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4191000" y="2743200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00" y="2743200"/>
                <a:ext cx="335348" cy="276999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4343400" y="2667000"/>
                <a:ext cx="1370953" cy="4880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𝐵</m:t>
                          </m:r>
                          <m:r>
                            <a:rPr lang="en-GB" sz="12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(2</m:t>
                          </m:r>
                          <m:r>
                            <a:rPr lang="en-GB" sz="12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+1)</m:t>
                          </m:r>
                        </m:num>
                        <m:den>
                          <m:r>
                            <a:rPr lang="en-GB" sz="1200" i="1" smtClean="0">
                              <a:latin typeface="Cambria Math"/>
                            </a:rPr>
                            <m:t>(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+1</m:t>
                          </m:r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2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(2</m:t>
                          </m:r>
                          <m:r>
                            <a:rPr lang="en-GB" sz="12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+1)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3400" y="2667000"/>
                <a:ext cx="1370953" cy="488082"/>
              </a:xfrm>
              <a:prstGeom prst="rect">
                <a:avLst/>
              </a:prstGeom>
              <a:blipFill rotWithShape="1">
                <a:blip r:embed="rId9"/>
                <a:stretch>
                  <a:fillRect b="-25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5733288" y="2648712"/>
                <a:ext cx="1343829" cy="51200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𝐶</m:t>
                          </m:r>
                          <m:r>
                            <a:rPr lang="en-GB" sz="12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en-GB" sz="12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+1</m:t>
                          </m:r>
                          <m:sSup>
                            <m:sSupPr>
                              <m:ctrlPr>
                                <a:rPr lang="en-GB" sz="12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GB" sz="1200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GB" sz="120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en-GB" sz="12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+1</m:t>
                          </m:r>
                          <m:sSup>
                            <m:sSupPr>
                              <m:ctrlPr>
                                <a:rPr lang="en-GB" sz="12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GB" sz="1200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200" b="0" i="1" smtClean="0">
                              <a:latin typeface="Cambria Math"/>
                            </a:rPr>
                            <m:t>(2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+1)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33288" y="2648712"/>
                <a:ext cx="1343829" cy="512000"/>
              </a:xfrm>
              <a:prstGeom prst="rect">
                <a:avLst/>
              </a:prstGeom>
              <a:blipFill rotWithShape="1">
                <a:blip r:embed="rId10"/>
                <a:stretch>
                  <a:fillRect b="-241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3505200" y="3352800"/>
                <a:ext cx="3222229" cy="4956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𝐴</m:t>
                          </m:r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  <m:r>
                            <a:rPr lang="en-GB" sz="12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𝐵</m:t>
                          </m:r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  <m:r>
                            <a:rPr lang="en-GB" sz="12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𝐶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+1</m:t>
                          </m:r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GB" sz="1200" i="1" smtClean="0">
                              <a:latin typeface="Cambria Math"/>
                            </a:rPr>
                            <m:t>(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+1</m:t>
                          </m:r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200" b="0" i="1" smtClean="0">
                              <a:latin typeface="Cambria Math"/>
                            </a:rPr>
                            <m:t>(2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+1)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5200" y="3352800"/>
                <a:ext cx="3222229" cy="495649"/>
              </a:xfrm>
              <a:prstGeom prst="rect">
                <a:avLst/>
              </a:prstGeom>
              <a:blipFill rotWithShape="1">
                <a:blip r:embed="rId11"/>
                <a:stretch>
                  <a:fillRect b="-617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4267200" y="3962400"/>
                <a:ext cx="306404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>
                          <a:latin typeface="Cambria Math"/>
                        </a:rPr>
                        <m:t>𝐴</m:t>
                      </m:r>
                      <m:d>
                        <m:d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200" i="1">
                              <a:latin typeface="Cambria Math"/>
                            </a:rPr>
                            <m:t>𝑥</m:t>
                          </m:r>
                          <m:r>
                            <a:rPr lang="en-GB" sz="1200" i="1">
                              <a:latin typeface="Cambria Math"/>
                            </a:rPr>
                            <m:t>+1</m:t>
                          </m:r>
                        </m:e>
                      </m:d>
                      <m:d>
                        <m:d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200" i="1">
                              <a:latin typeface="Cambria Math"/>
                            </a:rPr>
                            <m:t>2</m:t>
                          </m:r>
                          <m:r>
                            <a:rPr lang="en-GB" sz="1200" i="1">
                              <a:latin typeface="Cambria Math"/>
                            </a:rPr>
                            <m:t>𝑥</m:t>
                          </m:r>
                          <m:r>
                            <a:rPr lang="en-GB" sz="1200" i="1">
                              <a:latin typeface="Cambria Math"/>
                            </a:rPr>
                            <m:t>+1</m:t>
                          </m:r>
                        </m:e>
                      </m:d>
                      <m:r>
                        <a:rPr lang="en-GB" sz="1200" i="1">
                          <a:latin typeface="Cambria Math"/>
                        </a:rPr>
                        <m:t>+</m:t>
                      </m:r>
                      <m:r>
                        <a:rPr lang="en-GB" sz="1200" i="1">
                          <a:latin typeface="Cambria Math"/>
                        </a:rPr>
                        <m:t>𝐵</m:t>
                      </m:r>
                      <m:d>
                        <m:d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200" i="1">
                              <a:latin typeface="Cambria Math"/>
                            </a:rPr>
                            <m:t>2</m:t>
                          </m:r>
                          <m:r>
                            <a:rPr lang="en-GB" sz="1200" i="1">
                              <a:latin typeface="Cambria Math"/>
                            </a:rPr>
                            <m:t>𝑥</m:t>
                          </m:r>
                          <m:r>
                            <a:rPr lang="en-GB" sz="1200" i="1">
                              <a:latin typeface="Cambria Math"/>
                            </a:rPr>
                            <m:t>+1</m:t>
                          </m:r>
                        </m:e>
                      </m:d>
                      <m:r>
                        <a:rPr lang="en-GB" sz="1200" i="1">
                          <a:latin typeface="Cambria Math"/>
                        </a:rPr>
                        <m:t>+</m:t>
                      </m:r>
                      <m:r>
                        <a:rPr lang="en-GB" sz="1200" i="1">
                          <a:latin typeface="Cambria Math"/>
                        </a:rPr>
                        <m:t>𝐶</m:t>
                      </m:r>
                      <m:r>
                        <a:rPr lang="en-GB" sz="1200" i="1">
                          <a:latin typeface="Cambria Math"/>
                        </a:rPr>
                        <m:t>(</m:t>
                      </m:r>
                      <m:r>
                        <a:rPr lang="en-GB" sz="1200" i="1">
                          <a:latin typeface="Cambria Math"/>
                        </a:rPr>
                        <m:t>𝑥</m:t>
                      </m:r>
                      <m:r>
                        <a:rPr lang="en-GB" sz="1200" i="1">
                          <a:latin typeface="Cambria Math"/>
                        </a:rPr>
                        <m:t>+1</m:t>
                      </m:r>
                      <m:sSup>
                        <m:sSup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i="1">
                              <a:latin typeface="Cambria Math"/>
                            </a:rPr>
                            <m:t>)</m:t>
                          </m:r>
                        </m:e>
                        <m:sup>
                          <m:r>
                            <a:rPr lang="en-GB" sz="1200" i="1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3962400"/>
                <a:ext cx="3064044" cy="276999"/>
              </a:xfrm>
              <a:prstGeom prst="rect">
                <a:avLst/>
              </a:prstGeom>
              <a:blipFill rotWithShape="1">
                <a:blip r:embed="rId12"/>
                <a:stretch>
                  <a:fillRect b="-1111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4038600" y="3962400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3962400"/>
                <a:ext cx="335348" cy="276999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2895600" y="3962400"/>
                <a:ext cx="126105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>
                          <a:latin typeface="Cambria Math"/>
                        </a:rPr>
                        <m:t>11</m:t>
                      </m:r>
                      <m:sSup>
                        <m:sSup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i="1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2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200" i="1">
                          <a:latin typeface="Cambria Math"/>
                        </a:rPr>
                        <m:t>+14</m:t>
                      </m:r>
                      <m:r>
                        <a:rPr lang="en-GB" sz="1200" i="1">
                          <a:latin typeface="Cambria Math"/>
                        </a:rPr>
                        <m:t>𝑥</m:t>
                      </m:r>
                      <m:r>
                        <a:rPr lang="en-GB" sz="1200" i="1">
                          <a:latin typeface="Cambria Math"/>
                        </a:rPr>
                        <m:t>+5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5600" y="3962400"/>
                <a:ext cx="1261051" cy="276999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3886200" y="4267200"/>
                <a:ext cx="304892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2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4267200"/>
                <a:ext cx="304892" cy="276999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4038600" y="4267200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4267200"/>
                <a:ext cx="335348" cy="276999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4267200" y="4267200"/>
                <a:ext cx="440442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−</m:t>
                      </m:r>
                      <m:r>
                        <a:rPr lang="en-GB" sz="1200" b="0" i="1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4267200"/>
                <a:ext cx="440442" cy="276999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3733800" y="4495800"/>
                <a:ext cx="420307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−2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3800" y="4495800"/>
                <a:ext cx="420307" cy="276999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4038600" y="4495800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4495800"/>
                <a:ext cx="335348" cy="276999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4267200" y="4495800"/>
                <a:ext cx="32502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4495800"/>
                <a:ext cx="325024" cy="276999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3657600" y="4800600"/>
                <a:ext cx="506869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0.75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7600" y="4800600"/>
                <a:ext cx="506869" cy="276999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4038600" y="4800600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4800600"/>
                <a:ext cx="335348" cy="276999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3886200" y="5029200"/>
                <a:ext cx="304892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3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5029200"/>
                <a:ext cx="304892" cy="276999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4038600" y="5029200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5029200"/>
                <a:ext cx="335348" cy="276999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4267200" y="5029200"/>
                <a:ext cx="32502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5029200"/>
                <a:ext cx="325024" cy="276999"/>
              </a:xfrm>
              <a:prstGeom prst="rect">
                <a:avLst/>
              </a:prstGeom>
              <a:blipFill rotWithShape="1"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1" name="TextBox 50"/>
          <p:cNvSpPr txBox="1"/>
          <p:nvPr/>
        </p:nvSpPr>
        <p:spPr>
          <a:xfrm>
            <a:off x="2971800" y="4267200"/>
            <a:ext cx="685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rgbClr val="FF0000"/>
                </a:solidFill>
                <a:latin typeface="Comic Sans MS" pitchFamily="66" charset="0"/>
              </a:rPr>
              <a:t>If x = -1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2819400" y="4800600"/>
            <a:ext cx="838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rgbClr val="FF0000"/>
                </a:solidFill>
                <a:latin typeface="Comic Sans MS" pitchFamily="66" charset="0"/>
              </a:rPr>
              <a:t>If x = -0.5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/>
              <p:cNvSpPr txBox="1"/>
              <p:nvPr/>
            </p:nvSpPr>
            <p:spPr>
              <a:xfrm>
                <a:off x="4267200" y="4800600"/>
                <a:ext cx="60497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0.25</m:t>
                      </m:r>
                      <m:r>
                        <a:rPr lang="en-GB" sz="1200" b="0" i="1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4800600"/>
                <a:ext cx="604974" cy="276999"/>
              </a:xfrm>
              <a:prstGeom prst="rect">
                <a:avLst/>
              </a:prstGeom>
              <a:blipFill rotWithShape="1"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152400" y="4953000"/>
            <a:ext cx="2514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At this point there is no way to cancel B and C to leave A by substituting a value in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52400" y="5638800"/>
            <a:ext cx="2514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Choose any value for x (that hasn’t been used yet), and use the values you know for B and C to leave A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2895600" y="5334000"/>
            <a:ext cx="838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rgbClr val="FF0000"/>
                </a:solidFill>
                <a:latin typeface="Comic Sans MS" pitchFamily="66" charset="0"/>
              </a:rPr>
              <a:t>If x = 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/>
              <p:cNvSpPr txBox="1"/>
              <p:nvPr/>
            </p:nvSpPr>
            <p:spPr>
              <a:xfrm>
                <a:off x="4038600" y="5334000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3" name="TextBox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5334000"/>
                <a:ext cx="335348" cy="276999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/>
              <p:cNvSpPr txBox="1"/>
              <p:nvPr/>
            </p:nvSpPr>
            <p:spPr>
              <a:xfrm>
                <a:off x="3886200" y="5334000"/>
                <a:ext cx="304892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>
                          <a:latin typeface="Cambria Math"/>
                        </a:rPr>
                        <m:t>5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5334000"/>
                <a:ext cx="304892" cy="276999"/>
              </a:xfrm>
              <a:prstGeom prst="rect">
                <a:avLst/>
              </a:prstGeom>
              <a:blipFill rotWithShape="1"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TextBox 64"/>
              <p:cNvSpPr txBox="1"/>
              <p:nvPr/>
            </p:nvSpPr>
            <p:spPr>
              <a:xfrm>
                <a:off x="4267200" y="5334000"/>
                <a:ext cx="40415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1</m:t>
                      </m:r>
                      <m:r>
                        <a:rPr lang="en-GB" sz="1200" i="1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5" name="TextBox 6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5334000"/>
                <a:ext cx="404150" cy="276999"/>
              </a:xfrm>
              <a:prstGeom prst="rect">
                <a:avLst/>
              </a:prstGeom>
              <a:blipFill rotWithShape="1"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/>
              <p:cNvSpPr txBox="1"/>
              <p:nvPr/>
            </p:nvSpPr>
            <p:spPr>
              <a:xfrm>
                <a:off x="4572000" y="5334000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6" name="TextBox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5334000"/>
                <a:ext cx="335348" cy="276999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/>
              <p:cNvSpPr txBox="1"/>
              <p:nvPr/>
            </p:nvSpPr>
            <p:spPr>
              <a:xfrm>
                <a:off x="4800600" y="5334000"/>
                <a:ext cx="40998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1</m:t>
                      </m:r>
                      <m:r>
                        <a:rPr lang="en-GB" sz="1200" b="0" i="1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7" name="TextBox 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0600" y="5334000"/>
                <a:ext cx="409984" cy="276999"/>
              </a:xfrm>
              <a:prstGeom prst="rect">
                <a:avLst/>
              </a:prstGeom>
              <a:blipFill rotWithShape="1">
                <a:blip r:embed="rId2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/>
              <p:cNvSpPr txBox="1"/>
              <p:nvPr/>
            </p:nvSpPr>
            <p:spPr>
              <a:xfrm>
                <a:off x="5105400" y="5334000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8" name="Text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05400" y="5334000"/>
                <a:ext cx="335348" cy="276999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/>
              <p:cNvSpPr txBox="1"/>
              <p:nvPr/>
            </p:nvSpPr>
            <p:spPr>
              <a:xfrm>
                <a:off x="5334000" y="5334000"/>
                <a:ext cx="35137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1200" b="0" i="1" smtClean="0">
                        <a:latin typeface="Cambria Math"/>
                      </a:rPr>
                      <m:t>1</m:t>
                    </m:r>
                  </m:oMath>
                </a14:m>
                <a:r>
                  <a:rPr lang="en-GB" sz="1200" dirty="0"/>
                  <a:t>C</a:t>
                </a:r>
              </a:p>
            </p:txBody>
          </p:sp>
        </mc:Choice>
        <mc:Fallback xmlns="">
          <p:sp>
            <p:nvSpPr>
              <p:cNvPr id="69" name="TextBox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0" y="5334000"/>
                <a:ext cx="351378" cy="276999"/>
              </a:xfrm>
              <a:prstGeom prst="rect">
                <a:avLst/>
              </a:prstGeom>
              <a:blipFill rotWithShape="1">
                <a:blip r:embed="rId27"/>
                <a:stretch>
                  <a:fillRect b="-1777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/>
              <p:cNvSpPr txBox="1"/>
              <p:nvPr/>
            </p:nvSpPr>
            <p:spPr>
              <a:xfrm>
                <a:off x="4038600" y="5562600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70" name="TextBox 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5562600"/>
                <a:ext cx="335348" cy="276999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TextBox 70"/>
              <p:cNvSpPr txBox="1"/>
              <p:nvPr/>
            </p:nvSpPr>
            <p:spPr>
              <a:xfrm>
                <a:off x="3886200" y="5562600"/>
                <a:ext cx="304892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>
                          <a:latin typeface="Cambria Math"/>
                        </a:rPr>
                        <m:t>5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71" name="TextBox 7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5562600"/>
                <a:ext cx="304892" cy="276999"/>
              </a:xfrm>
              <a:prstGeom prst="rect">
                <a:avLst/>
              </a:prstGeom>
              <a:blipFill rotWithShape="1">
                <a:blip r:embed="rId2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Box 71"/>
              <p:cNvSpPr txBox="1"/>
              <p:nvPr/>
            </p:nvSpPr>
            <p:spPr>
              <a:xfrm>
                <a:off x="4267200" y="5562600"/>
                <a:ext cx="31919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72" name="TextBox 7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5562600"/>
                <a:ext cx="319190" cy="276999"/>
              </a:xfrm>
              <a:prstGeom prst="rect">
                <a:avLst/>
              </a:prstGeom>
              <a:blipFill rotWithShape="1">
                <a:blip r:embed="rId2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3" name="TextBox 72"/>
              <p:cNvSpPr txBox="1"/>
              <p:nvPr/>
            </p:nvSpPr>
            <p:spPr>
              <a:xfrm>
                <a:off x="4495800" y="5562600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73" name="TextBox 7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5562600"/>
                <a:ext cx="335348" cy="276999"/>
              </a:xfrm>
              <a:prstGeom prst="rect">
                <a:avLst/>
              </a:prstGeom>
              <a:blipFill rotWithShape="1">
                <a:blip r:embed="rId3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Box 73"/>
              <p:cNvSpPr txBox="1"/>
              <p:nvPr/>
            </p:nvSpPr>
            <p:spPr>
              <a:xfrm>
                <a:off x="4724400" y="5562600"/>
                <a:ext cx="304892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2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74" name="TextBox 7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4400" y="5562600"/>
                <a:ext cx="304892" cy="276999"/>
              </a:xfrm>
              <a:prstGeom prst="rect">
                <a:avLst/>
              </a:prstGeom>
              <a:blipFill rotWithShape="1">
                <a:blip r:embed="rId3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Box 74"/>
              <p:cNvSpPr txBox="1"/>
              <p:nvPr/>
            </p:nvSpPr>
            <p:spPr>
              <a:xfrm>
                <a:off x="4953000" y="5562600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75" name="TextBox 7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3000" y="5562600"/>
                <a:ext cx="335348" cy="276999"/>
              </a:xfrm>
              <a:prstGeom prst="rect">
                <a:avLst/>
              </a:prstGeom>
              <a:blipFill rotWithShape="1">
                <a:blip r:embed="rId3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6" name="TextBox 75"/>
          <p:cNvSpPr txBox="1"/>
          <p:nvPr/>
        </p:nvSpPr>
        <p:spPr>
          <a:xfrm>
            <a:off x="5181600" y="5562600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7" name="TextBox 76"/>
              <p:cNvSpPr txBox="1"/>
              <p:nvPr/>
            </p:nvSpPr>
            <p:spPr>
              <a:xfrm>
                <a:off x="4038600" y="5791200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77" name="TextBox 7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5791200"/>
                <a:ext cx="335348" cy="276999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8" name="TextBox 77"/>
              <p:cNvSpPr txBox="1"/>
              <p:nvPr/>
            </p:nvSpPr>
            <p:spPr>
              <a:xfrm>
                <a:off x="3886200" y="5791200"/>
                <a:ext cx="304892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4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78" name="TextBox 7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5791200"/>
                <a:ext cx="304892" cy="276999"/>
              </a:xfrm>
              <a:prstGeom prst="rect">
                <a:avLst/>
              </a:prstGeom>
              <a:blipFill rotWithShape="1">
                <a:blip r:embed="rId3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9" name="TextBox 78"/>
              <p:cNvSpPr txBox="1"/>
              <p:nvPr/>
            </p:nvSpPr>
            <p:spPr>
              <a:xfrm>
                <a:off x="4267200" y="5791200"/>
                <a:ext cx="31919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79" name="TextBox 7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5791200"/>
                <a:ext cx="319190" cy="276999"/>
              </a:xfrm>
              <a:prstGeom prst="rect">
                <a:avLst/>
              </a:prstGeom>
              <a:blipFill rotWithShape="1">
                <a:blip r:embed="rId3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0" name="Straight Arrow Connector 79"/>
          <p:cNvCxnSpPr/>
          <p:nvPr/>
        </p:nvCxnSpPr>
        <p:spPr>
          <a:xfrm flipV="1">
            <a:off x="2590800" y="5410200"/>
            <a:ext cx="381000" cy="60960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1" name="TextBox 80"/>
              <p:cNvSpPr txBox="1"/>
              <p:nvPr/>
            </p:nvSpPr>
            <p:spPr>
              <a:xfrm>
                <a:off x="3276600" y="6172200"/>
                <a:ext cx="703334" cy="4879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4</m:t>
                          </m:r>
                        </m:num>
                        <m:den>
                          <m:r>
                            <a:rPr lang="en-GB" sz="1200" i="1" smtClean="0">
                              <a:latin typeface="Cambria Math"/>
                            </a:rPr>
                            <m:t>(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+1)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81" name="TextBox 8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6600" y="6172200"/>
                <a:ext cx="703334" cy="487954"/>
              </a:xfrm>
              <a:prstGeom prst="rect">
                <a:avLst/>
              </a:prstGeom>
              <a:blipFill rotWithShape="1">
                <a:blip r:embed="rId35"/>
                <a:stretch>
                  <a:fillRect b="-125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2" name="TextBox 81"/>
              <p:cNvSpPr txBox="1"/>
              <p:nvPr/>
            </p:nvSpPr>
            <p:spPr>
              <a:xfrm>
                <a:off x="4114800" y="6172200"/>
                <a:ext cx="775469" cy="4879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num>
                        <m:den>
                          <m:r>
                            <a:rPr lang="en-GB" sz="1200" i="1" smtClean="0">
                              <a:latin typeface="Cambria Math"/>
                            </a:rPr>
                            <m:t>(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+1</m:t>
                          </m:r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82" name="TextBox 8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6172200"/>
                <a:ext cx="775469" cy="487954"/>
              </a:xfrm>
              <a:prstGeom prst="rect">
                <a:avLst/>
              </a:prstGeom>
              <a:blipFill rotWithShape="1">
                <a:blip r:embed="rId36"/>
                <a:stretch>
                  <a:fillRect b="-125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3" name="TextBox 82"/>
              <p:cNvSpPr txBox="1"/>
              <p:nvPr/>
            </p:nvSpPr>
            <p:spPr>
              <a:xfrm>
                <a:off x="4953000" y="6172200"/>
                <a:ext cx="788293" cy="4879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3</m:t>
                          </m:r>
                        </m:num>
                        <m:den>
                          <m:r>
                            <a:rPr lang="en-GB" sz="1200" i="1" smtClean="0">
                              <a:latin typeface="Cambria Math"/>
                            </a:rPr>
                            <m:t>(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+1)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83" name="TextBox 8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3000" y="6172200"/>
                <a:ext cx="788293" cy="487954"/>
              </a:xfrm>
              <a:prstGeom prst="rect">
                <a:avLst/>
              </a:prstGeom>
              <a:blipFill rotWithShape="1">
                <a:blip r:embed="rId37"/>
                <a:stretch>
                  <a:fillRect b="-125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4" name="TextBox 83"/>
              <p:cNvSpPr txBox="1"/>
              <p:nvPr/>
            </p:nvSpPr>
            <p:spPr>
              <a:xfrm>
                <a:off x="3886200" y="6248400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84" name="TextBox 8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6248400"/>
                <a:ext cx="335348" cy="276999"/>
              </a:xfrm>
              <a:prstGeom prst="rect">
                <a:avLst/>
              </a:prstGeom>
              <a:blipFill rotWithShape="1">
                <a:blip r:embed="rId3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5" name="TextBox 84"/>
              <p:cNvSpPr txBox="1"/>
              <p:nvPr/>
            </p:nvSpPr>
            <p:spPr>
              <a:xfrm>
                <a:off x="4724400" y="6248400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85" name="TextBox 8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4400" y="6248400"/>
                <a:ext cx="335348" cy="276999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6" name="TextBox 85"/>
              <p:cNvSpPr txBox="1"/>
              <p:nvPr/>
            </p:nvSpPr>
            <p:spPr>
              <a:xfrm>
                <a:off x="3048000" y="6248400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86" name="TextBox 8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0" y="6248400"/>
                <a:ext cx="335348" cy="276999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7" name="Rectangle 86"/>
          <p:cNvSpPr/>
          <p:nvPr/>
        </p:nvSpPr>
        <p:spPr>
          <a:xfrm>
            <a:off x="4343400" y="1447800"/>
            <a:ext cx="1371600" cy="533400"/>
          </a:xfrm>
          <a:prstGeom prst="rect">
            <a:avLst/>
          </a:prstGeom>
          <a:noFill/>
          <a:ln w="317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8" name="Rectangle 87"/>
          <p:cNvSpPr/>
          <p:nvPr/>
        </p:nvSpPr>
        <p:spPr>
          <a:xfrm>
            <a:off x="3810000" y="2057400"/>
            <a:ext cx="2438400" cy="533400"/>
          </a:xfrm>
          <a:prstGeom prst="rect">
            <a:avLst/>
          </a:prstGeom>
          <a:noFill/>
          <a:ln w="317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9" name="Rectangle 88"/>
          <p:cNvSpPr/>
          <p:nvPr/>
        </p:nvSpPr>
        <p:spPr>
          <a:xfrm>
            <a:off x="3276600" y="6172200"/>
            <a:ext cx="2438400" cy="533400"/>
          </a:xfrm>
          <a:prstGeom prst="rect">
            <a:avLst/>
          </a:prstGeom>
          <a:noFill/>
          <a:ln w="317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0" name="Rectangle 89"/>
          <p:cNvSpPr/>
          <p:nvPr/>
        </p:nvSpPr>
        <p:spPr>
          <a:xfrm>
            <a:off x="3733800" y="3352800"/>
            <a:ext cx="2895600" cy="533400"/>
          </a:xfrm>
          <a:prstGeom prst="rect">
            <a:avLst/>
          </a:prstGeom>
          <a:noFill/>
          <a:ln w="317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1" name="Arc 90"/>
          <p:cNvSpPr/>
          <p:nvPr/>
        </p:nvSpPr>
        <p:spPr>
          <a:xfrm>
            <a:off x="6248400" y="1676400"/>
            <a:ext cx="457200" cy="609600"/>
          </a:xfrm>
          <a:prstGeom prst="arc">
            <a:avLst>
              <a:gd name="adj1" fmla="val 16200000"/>
              <a:gd name="adj2" fmla="val 50456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2" name="TextBox 91"/>
          <p:cNvSpPr txBox="1"/>
          <p:nvPr/>
        </p:nvSpPr>
        <p:spPr>
          <a:xfrm>
            <a:off x="6629400" y="1752600"/>
            <a:ext cx="1676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rgbClr val="FF0000"/>
                </a:solidFill>
                <a:latin typeface="Comic Sans MS" pitchFamily="66" charset="0"/>
              </a:rPr>
              <a:t>Split the fraction into its 3 parts</a:t>
            </a:r>
          </a:p>
        </p:txBody>
      </p:sp>
      <p:sp>
        <p:nvSpPr>
          <p:cNvPr id="93" name="Arc 92"/>
          <p:cNvSpPr/>
          <p:nvPr/>
        </p:nvSpPr>
        <p:spPr>
          <a:xfrm>
            <a:off x="6781800" y="2286000"/>
            <a:ext cx="457200" cy="609600"/>
          </a:xfrm>
          <a:prstGeom prst="arc">
            <a:avLst>
              <a:gd name="adj1" fmla="val 16200000"/>
              <a:gd name="adj2" fmla="val 50456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4" name="Arc 93"/>
          <p:cNvSpPr/>
          <p:nvPr/>
        </p:nvSpPr>
        <p:spPr>
          <a:xfrm>
            <a:off x="6781800" y="2971800"/>
            <a:ext cx="457200" cy="609600"/>
          </a:xfrm>
          <a:prstGeom prst="arc">
            <a:avLst>
              <a:gd name="adj1" fmla="val 16200000"/>
              <a:gd name="adj2" fmla="val 50456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5" name="Arc 94"/>
          <p:cNvSpPr/>
          <p:nvPr/>
        </p:nvSpPr>
        <p:spPr>
          <a:xfrm>
            <a:off x="7162800" y="3581400"/>
            <a:ext cx="457200" cy="533400"/>
          </a:xfrm>
          <a:prstGeom prst="arc">
            <a:avLst>
              <a:gd name="adj1" fmla="val 16200000"/>
              <a:gd name="adj2" fmla="val 50456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6" name="Arc 95"/>
          <p:cNvSpPr/>
          <p:nvPr/>
        </p:nvSpPr>
        <p:spPr>
          <a:xfrm>
            <a:off x="5638800" y="5943600"/>
            <a:ext cx="457200" cy="457200"/>
          </a:xfrm>
          <a:prstGeom prst="arc">
            <a:avLst>
              <a:gd name="adj1" fmla="val 16200000"/>
              <a:gd name="adj2" fmla="val 50456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7" name="TextBox 96"/>
          <p:cNvSpPr txBox="1"/>
          <p:nvPr/>
        </p:nvSpPr>
        <p:spPr>
          <a:xfrm>
            <a:off x="7162800" y="2362200"/>
            <a:ext cx="1676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rgbClr val="FF0000"/>
                </a:solidFill>
                <a:latin typeface="Comic Sans MS" pitchFamily="66" charset="0"/>
              </a:rPr>
              <a:t>Make the denominators equivalent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7162800" y="3124200"/>
            <a:ext cx="838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rgbClr val="FF0000"/>
                </a:solidFill>
                <a:latin typeface="Comic Sans MS" pitchFamily="66" charset="0"/>
              </a:rPr>
              <a:t>Group up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7543800" y="3657600"/>
            <a:ext cx="1295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rgbClr val="FF0000"/>
                </a:solidFill>
                <a:latin typeface="Comic Sans MS" pitchFamily="66" charset="0"/>
              </a:rPr>
              <a:t>The numerators will be the same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6096000" y="5943600"/>
            <a:ext cx="1295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rgbClr val="FF0000"/>
                </a:solidFill>
                <a:latin typeface="Comic Sans MS" pitchFamily="66" charset="0"/>
              </a:rPr>
              <a:t>Sub in the values of A, B and C</a:t>
            </a:r>
          </a:p>
        </p:txBody>
      </p:sp>
      <p:sp>
        <p:nvSpPr>
          <p:cNvPr id="102" name="Title 1"/>
          <p:cNvSpPr>
            <a:spLocks noGrp="1"/>
          </p:cNvSpPr>
          <p:nvPr>
            <p:ph type="title"/>
          </p:nvPr>
        </p:nvSpPr>
        <p:spPr>
          <a:xfrm>
            <a:off x="602524" y="129995"/>
            <a:ext cx="7886700" cy="1325563"/>
          </a:xfrm>
        </p:spPr>
        <p:txBody>
          <a:bodyPr/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Algebraic Methods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1642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9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2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8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>
                      <p:stCondLst>
                        <p:cond delay="indefinite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>
                      <p:stCondLst>
                        <p:cond delay="indefinite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4" fill="hold">
                      <p:stCondLst>
                        <p:cond delay="indefinite"/>
                      </p:stCondLst>
                      <p:childTnLst>
                        <p:par>
                          <p:cTn id="245" fill="hold">
                            <p:stCondLst>
                              <p:cond delay="0"/>
                            </p:stCondLst>
                            <p:childTnLst>
                              <p:par>
                                <p:cTn id="2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4" fill="hold">
                      <p:stCondLst>
                        <p:cond delay="indefinite"/>
                      </p:stCondLst>
                      <p:childTnLst>
                        <p:par>
                          <p:cTn id="255" fill="hold">
                            <p:stCondLst>
                              <p:cond delay="0"/>
                            </p:stCondLst>
                            <p:childTnLst>
                              <p:par>
                                <p:cTn id="2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9" fill="hold">
                      <p:stCondLst>
                        <p:cond delay="indefinite"/>
                      </p:stCondLst>
                      <p:childTnLst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4" fill="hold">
                      <p:stCondLst>
                        <p:cond delay="indefinite"/>
                      </p:stCondLst>
                      <p:childTnLst>
                        <p:par>
                          <p:cTn id="265" fill="hold">
                            <p:stCondLst>
                              <p:cond delay="0"/>
                            </p:stCondLst>
                            <p:childTnLst>
                              <p:par>
                                <p:cTn id="2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8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9" fill="hold">
                      <p:stCondLst>
                        <p:cond delay="indefinite"/>
                      </p:stCondLst>
                      <p:childTnLst>
                        <p:par>
                          <p:cTn id="270" fill="hold">
                            <p:stCondLst>
                              <p:cond delay="0"/>
                            </p:stCondLst>
                            <p:childTnLst>
                              <p:par>
                                <p:cTn id="2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3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4" fill="hold">
                      <p:stCondLst>
                        <p:cond delay="indefinite"/>
                      </p:stCondLst>
                      <p:childTnLst>
                        <p:par>
                          <p:cTn id="275" fill="hold">
                            <p:stCondLst>
                              <p:cond delay="0"/>
                            </p:stCondLst>
                            <p:childTnLst>
                              <p:par>
                                <p:cTn id="2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8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9" fill="hold">
                      <p:stCondLst>
                        <p:cond delay="indefinite"/>
                      </p:stCondLst>
                      <p:childTnLst>
                        <p:par>
                          <p:cTn id="280" fill="hold">
                            <p:stCondLst>
                              <p:cond delay="0"/>
                            </p:stCondLst>
                            <p:childTnLst>
                              <p:par>
                                <p:cTn id="28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3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4" fill="hold">
                      <p:stCondLst>
                        <p:cond delay="indefinite"/>
                      </p:stCondLst>
                      <p:childTnLst>
                        <p:par>
                          <p:cTn id="285" fill="hold">
                            <p:stCondLst>
                              <p:cond delay="0"/>
                            </p:stCondLst>
                            <p:childTnLst>
                              <p:par>
                                <p:cTn id="28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8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9" fill="hold">
                      <p:stCondLst>
                        <p:cond delay="indefinite"/>
                      </p:stCondLst>
                      <p:childTnLst>
                        <p:par>
                          <p:cTn id="290" fill="hold">
                            <p:stCondLst>
                              <p:cond delay="0"/>
                            </p:stCondLst>
                            <p:childTnLst>
                              <p:par>
                                <p:cTn id="29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3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4" fill="hold">
                      <p:stCondLst>
                        <p:cond delay="indefinite"/>
                      </p:stCondLst>
                      <p:childTnLst>
                        <p:par>
                          <p:cTn id="295" fill="hold">
                            <p:stCondLst>
                              <p:cond delay="0"/>
                            </p:stCondLst>
                            <p:childTnLst>
                              <p:par>
                                <p:cTn id="29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8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9" fill="hold">
                      <p:stCondLst>
                        <p:cond delay="indefinite"/>
                      </p:stCondLst>
                      <p:childTnLst>
                        <p:par>
                          <p:cTn id="300" fill="hold">
                            <p:stCondLst>
                              <p:cond delay="0"/>
                            </p:stCondLst>
                            <p:childTnLst>
                              <p:par>
                                <p:cTn id="30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3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4" fill="hold">
                      <p:stCondLst>
                        <p:cond delay="indefinite"/>
                      </p:stCondLst>
                      <p:childTnLst>
                        <p:par>
                          <p:cTn id="305" fill="hold">
                            <p:stCondLst>
                              <p:cond delay="0"/>
                            </p:stCondLst>
                            <p:childTnLst>
                              <p:par>
                                <p:cTn id="30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8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9" fill="hold">
                      <p:stCondLst>
                        <p:cond delay="indefinite"/>
                      </p:stCondLst>
                      <p:childTnLst>
                        <p:par>
                          <p:cTn id="310" fill="hold">
                            <p:stCondLst>
                              <p:cond delay="0"/>
                            </p:stCondLst>
                            <p:childTnLst>
                              <p:par>
                                <p:cTn id="3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3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4" fill="hold">
                      <p:stCondLst>
                        <p:cond delay="indefinite"/>
                      </p:stCondLst>
                      <p:childTnLst>
                        <p:par>
                          <p:cTn id="315" fill="hold">
                            <p:stCondLst>
                              <p:cond delay="0"/>
                            </p:stCondLst>
                            <p:childTnLst>
                              <p:par>
                                <p:cTn id="3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8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9" fill="hold">
                      <p:stCondLst>
                        <p:cond delay="indefinite"/>
                      </p:stCondLst>
                      <p:childTnLst>
                        <p:par>
                          <p:cTn id="320" fill="hold">
                            <p:stCondLst>
                              <p:cond delay="0"/>
                            </p:stCondLst>
                            <p:childTnLst>
                              <p:par>
                                <p:cTn id="3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3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4" fill="hold">
                      <p:stCondLst>
                        <p:cond delay="indefinite"/>
                      </p:stCondLst>
                      <p:childTnLst>
                        <p:par>
                          <p:cTn id="325" fill="hold">
                            <p:stCondLst>
                              <p:cond delay="0"/>
                            </p:stCondLst>
                            <p:childTnLst>
                              <p:par>
                                <p:cTn id="3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8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9" fill="hold">
                      <p:stCondLst>
                        <p:cond delay="indefinite"/>
                      </p:stCondLst>
                      <p:childTnLst>
                        <p:par>
                          <p:cTn id="330" fill="hold">
                            <p:stCondLst>
                              <p:cond delay="0"/>
                            </p:stCondLst>
                            <p:childTnLst>
                              <p:par>
                                <p:cTn id="3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3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4" fill="hold">
                      <p:stCondLst>
                        <p:cond delay="indefinite"/>
                      </p:stCondLst>
                      <p:childTnLst>
                        <p:par>
                          <p:cTn id="335" fill="hold">
                            <p:stCondLst>
                              <p:cond delay="0"/>
                            </p:stCondLst>
                            <p:childTnLst>
                              <p:par>
                                <p:cTn id="3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8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9" fill="hold">
                      <p:stCondLst>
                        <p:cond delay="indefinite"/>
                      </p:stCondLst>
                      <p:childTnLst>
                        <p:par>
                          <p:cTn id="340" fill="hold">
                            <p:stCondLst>
                              <p:cond delay="0"/>
                            </p:stCondLst>
                            <p:childTnLst>
                              <p:par>
                                <p:cTn id="3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3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4" fill="hold">
                      <p:stCondLst>
                        <p:cond delay="indefinite"/>
                      </p:stCondLst>
                      <p:childTnLst>
                        <p:par>
                          <p:cTn id="345" fill="hold">
                            <p:stCondLst>
                              <p:cond delay="0"/>
                            </p:stCondLst>
                            <p:childTnLst>
                              <p:par>
                                <p:cTn id="3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8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9" fill="hold">
                      <p:stCondLst>
                        <p:cond delay="indefinite"/>
                      </p:stCondLst>
                      <p:childTnLst>
                        <p:par>
                          <p:cTn id="350" fill="hold">
                            <p:stCondLst>
                              <p:cond delay="0"/>
                            </p:stCondLst>
                            <p:childTnLst>
                              <p:par>
                                <p:cTn id="3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3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4" fill="hold">
                      <p:stCondLst>
                        <p:cond delay="indefinite"/>
                      </p:stCondLst>
                      <p:childTnLst>
                        <p:par>
                          <p:cTn id="355" fill="hold">
                            <p:stCondLst>
                              <p:cond delay="0"/>
                            </p:stCondLst>
                            <p:childTnLst>
                              <p:par>
                                <p:cTn id="35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5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9" fill="hold">
                      <p:stCondLst>
                        <p:cond delay="indefinite"/>
                      </p:stCondLst>
                      <p:childTnLst>
                        <p:par>
                          <p:cTn id="360" fill="hold">
                            <p:stCondLst>
                              <p:cond delay="0"/>
                            </p:stCondLst>
                            <p:childTnLst>
                              <p:par>
                                <p:cTn id="3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3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4" grpId="0"/>
      <p:bldP spid="25" grpId="0"/>
      <p:bldP spid="26" grpId="0"/>
      <p:bldP spid="27" grpId="0"/>
      <p:bldP spid="28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8" grpId="0"/>
      <p:bldP spid="49" grpId="0"/>
      <p:bldP spid="50" grpId="0"/>
      <p:bldP spid="51" grpId="0"/>
      <p:bldP spid="52" grpId="0"/>
      <p:bldP spid="60" grpId="0"/>
      <p:bldP spid="14" grpId="0"/>
      <p:bldP spid="61" grpId="0"/>
      <p:bldP spid="62" grpId="0"/>
      <p:bldP spid="63" grpId="0"/>
      <p:bldP spid="64" grpId="0"/>
      <p:bldP spid="65" grpId="0"/>
      <p:bldP spid="66" grpId="0"/>
      <p:bldP spid="67" grpId="0"/>
      <p:bldP spid="68" grpId="0"/>
      <p:bldP spid="69" grpId="0"/>
      <p:bldP spid="70" grpId="0"/>
      <p:bldP spid="71" grpId="0"/>
      <p:bldP spid="72" grpId="0"/>
      <p:bldP spid="73" grpId="0"/>
      <p:bldP spid="74" grpId="0"/>
      <p:bldP spid="75" grpId="0"/>
      <p:bldP spid="76" grpId="0"/>
      <p:bldP spid="77" grpId="0"/>
      <p:bldP spid="78" grpId="0"/>
      <p:bldP spid="79" grpId="0"/>
      <p:bldP spid="81" grpId="0"/>
      <p:bldP spid="82" grpId="0"/>
      <p:bldP spid="83" grpId="0"/>
      <p:bldP spid="84" grpId="0"/>
      <p:bldP spid="85" grpId="0"/>
      <p:bldP spid="86" grpId="0"/>
      <p:bldP spid="87" grpId="0" animBg="1"/>
      <p:bldP spid="87" grpId="1" animBg="1"/>
      <p:bldP spid="88" grpId="0" animBg="1"/>
      <p:bldP spid="88" grpId="1" animBg="1"/>
      <p:bldP spid="89" grpId="0" animBg="1"/>
      <p:bldP spid="90" grpId="0" animBg="1"/>
      <p:bldP spid="90" grpId="1" animBg="1"/>
      <p:bldP spid="91" grpId="0" animBg="1"/>
      <p:bldP spid="92" grpId="0"/>
      <p:bldP spid="93" grpId="0" animBg="1"/>
      <p:bldP spid="94" grpId="0" animBg="1"/>
      <p:bldP spid="95" grpId="0" animBg="1"/>
      <p:bldP spid="96" grpId="0" animBg="1"/>
      <p:bldP spid="97" grpId="0"/>
      <p:bldP spid="98" grpId="0"/>
      <p:bldP spid="99" grpId="0"/>
      <p:bldP spid="100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42567" y="2322900"/>
            <a:ext cx="7622164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72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ccent SF" pitchFamily="2" charset="0"/>
              </a:rPr>
              <a:t>Teachings for Section 1F</a:t>
            </a:r>
          </a:p>
        </p:txBody>
      </p:sp>
    </p:spTree>
    <p:extLst>
      <p:ext uri="{BB962C8B-B14F-4D97-AF65-F5344CB8AC3E}">
        <p14:creationId xmlns:p14="http://schemas.microsoft.com/office/powerpoint/2010/main" val="231309288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6450957" y="2435024"/>
                <a:ext cx="1352293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1200" i="1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1200" i="1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12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+0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−7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50957" y="2435024"/>
                <a:ext cx="1352293" cy="27699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2524" y="129995"/>
            <a:ext cx="7886700" cy="1325563"/>
          </a:xfrm>
        </p:spPr>
        <p:txBody>
          <a:bodyPr/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Algebraic Methods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708571" y="6519446"/>
            <a:ext cx="4354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anose="030F0702030302020204" pitchFamily="66" charset="0"/>
              </a:rPr>
              <a:t>1F</a:t>
            </a:r>
            <a:endParaRPr lang="en-GB" sz="16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57052" y="1497873"/>
                <a:ext cx="3648892" cy="4679089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US" sz="1600" b="1" dirty="0">
                    <a:latin typeface="Comic Sans MS" panose="030F0702030302020204" pitchFamily="66" charset="0"/>
                  </a:rPr>
                  <a:t>If you have an improper fraction, it must first be converted into a mixed fraction before you can express it in partial fractions</a:t>
                </a: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600" dirty="0">
                  <a:latin typeface="Comic Sans MS" panose="030F0702030302020204" pitchFamily="66" charset="0"/>
                </a:endParaRPr>
              </a:p>
              <a:p>
                <a:pPr algn="ctr">
                  <a:buFont typeface="Wingdings" panose="05000000000000000000" pitchFamily="2" charset="2"/>
                  <a:buChar char="à"/>
                </a:pPr>
                <a:r>
                  <a:rPr lang="en-US" sz="16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You can solve these kinds of problems by using algebraic long division</a:t>
                </a:r>
              </a:p>
              <a:p>
                <a:pPr algn="ctr">
                  <a:buFont typeface="Wingdings" panose="05000000000000000000" pitchFamily="2" charset="2"/>
                  <a:buChar char="à"/>
                </a:pPr>
                <a:endParaRPr lang="en-US" sz="1600" dirty="0">
                  <a:latin typeface="Comic Sans MS" panose="030F0702030302020204" pitchFamily="66" charset="0"/>
                  <a:sym typeface="Wingdings" panose="05000000000000000000" pitchFamily="2" charset="2"/>
                </a:endParaRPr>
              </a:p>
              <a:p>
                <a:pPr algn="ctr">
                  <a:buFont typeface="Wingdings" panose="05000000000000000000" pitchFamily="2" charset="2"/>
                  <a:buChar char="à"/>
                </a:pPr>
                <a:r>
                  <a:rPr lang="en-US" sz="16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Alternatively, you can use the relationship:</a:t>
                </a:r>
              </a:p>
              <a:p>
                <a:pPr algn="ctr">
                  <a:buFont typeface="Wingdings" panose="05000000000000000000" pitchFamily="2" charset="2"/>
                  <a:buChar char="à"/>
                </a:pPr>
                <a:endParaRPr lang="en-US" sz="1600" dirty="0">
                  <a:latin typeface="Comic Sans MS" panose="030F0702030302020204" pitchFamily="66" charset="0"/>
                  <a:sym typeface="Wingdings" panose="05000000000000000000" pitchFamily="2" charset="2"/>
                </a:endParaRP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 panose="02040503050406030204" pitchFamily="18" charset="0"/>
                          <a:sym typeface="Wingdings" panose="05000000000000000000" pitchFamily="2" charset="2"/>
                        </a:rPr>
                        <m:t>𝐹</m:t>
                      </m:r>
                      <m:d>
                        <m:dPr>
                          <m:ctrlPr>
                            <a:rPr lang="en-US" sz="1600" b="0" i="1" smtClean="0"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</m:ctrlPr>
                        </m:d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  <m:t>𝑥</m:t>
                          </m:r>
                        </m:e>
                      </m:d>
                      <m:r>
                        <a:rPr lang="en-US" sz="1600" b="0" i="1" smtClean="0">
                          <a:latin typeface="Cambria Math" panose="02040503050406030204" pitchFamily="18" charset="0"/>
                          <a:sym typeface="Wingdings" panose="05000000000000000000" pitchFamily="2" charset="2"/>
                        </a:rPr>
                        <m:t>=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  <a:sym typeface="Wingdings" panose="05000000000000000000" pitchFamily="2" charset="2"/>
                        </a:rPr>
                        <m:t>𝑄</m:t>
                      </m:r>
                      <m:d>
                        <m:dPr>
                          <m:ctrlPr>
                            <a:rPr lang="en-US" sz="1600" b="0" i="1" smtClean="0"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</m:ctrlPr>
                        </m:d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  <m:t>𝑥</m:t>
                          </m:r>
                        </m:e>
                      </m:d>
                      <m:r>
                        <a:rPr lang="en-US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Wingdings" panose="05000000000000000000" pitchFamily="2" charset="2"/>
                        </a:rPr>
                        <m:t>×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Wingdings" panose="05000000000000000000" pitchFamily="2" charset="2"/>
                        </a:rPr>
                        <m:t>𝑑𝑖𝑣𝑖𝑠𝑜𝑟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Wingdings" panose="05000000000000000000" pitchFamily="2" charset="2"/>
                        </a:rPr>
                        <m:t>+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Wingdings" panose="05000000000000000000" pitchFamily="2" charset="2"/>
                        </a:rPr>
                        <m:t>𝑟𝑒𝑚𝑎𝑖𝑛𝑑𝑒𝑟</m:t>
                      </m:r>
                    </m:oMath>
                  </m:oMathPara>
                </a14:m>
                <a:endParaRPr lang="en-US" sz="1600" dirty="0">
                  <a:latin typeface="Comic Sans MS" panose="030F0702030302020204" pitchFamily="66" charset="0"/>
                  <a:sym typeface="Wingdings" panose="05000000000000000000" pitchFamily="2" charset="2"/>
                </a:endParaRPr>
              </a:p>
            </p:txBody>
          </p:sp>
        </mc:Choice>
        <mc:Fallback xmlns="">
          <p:sp>
            <p:nvSpPr>
              <p:cNvPr id="5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57052" y="1497873"/>
                <a:ext cx="3648892" cy="4679089"/>
              </a:xfrm>
              <a:blipFill>
                <a:blip r:embed="rId3"/>
                <a:stretch>
                  <a:fillRect t="-782" r="-217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636607" y="5162308"/>
                <a:ext cx="2786147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37=12</m:t>
                      </m:r>
                      <m:r>
                        <a:rPr lang="en-US" sz="1600" b="0" i="1" dirty="0" smtClean="0"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en-US" sz="16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US" sz="16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  </m:t>
                      </m:r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sz="1600" b="0" i="1" dirty="0" smtClean="0">
                          <a:latin typeface="Cambria Math" panose="02040503050406030204" pitchFamily="18" charset="0"/>
                        </a:rPr>
                        <m:t>      </m:t>
                      </m:r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1600" b="0" i="1" dirty="0" smtClean="0">
                          <a:latin typeface="Cambria Math" panose="02040503050406030204" pitchFamily="18" charset="0"/>
                        </a:rPr>
                        <m:t>        </m:t>
                      </m:r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6607" y="5162308"/>
                <a:ext cx="2786147" cy="33855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595151" y="1250066"/>
                <a:ext cx="4051139" cy="72244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dirty="0">
                    <a:latin typeface="Comic Sans MS" panose="030F0702030302020204" pitchFamily="66" charset="0"/>
                  </a:rPr>
                  <a:t>Given that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16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−7</m:t>
                        </m:r>
                      </m:num>
                      <m:den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−3</m:t>
                        </m:r>
                      </m:den>
                    </m:f>
                    <m:r>
                      <a:rPr lang="en-US" sz="1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≡</m:t>
                    </m:r>
                    <m:sSup>
                      <m:sSupPr>
                        <m:ctrlPr>
                          <a:rPr lang="en-US" sz="1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𝐴𝑥</m:t>
                        </m:r>
                      </m:e>
                      <m:sup>
                        <m:r>
                          <a:rPr lang="en-US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𝐵𝑥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𝐶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𝐷</m:t>
                        </m:r>
                      </m:num>
                      <m:den>
                        <m:r>
                          <a:rPr lang="en-US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en-US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−3</m:t>
                        </m:r>
                      </m:den>
                    </m:f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, find the values of </a:t>
                </a:r>
                <a14:m>
                  <m:oMath xmlns:m="http://schemas.openxmlformats.org/officeDocument/2006/math">
                    <m:r>
                      <a:rPr lang="en-GB" sz="1600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GB" sz="1600" i="1" dirty="0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GB" sz="1600" i="1" dirty="0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sz="1600" i="1" dirty="0" smtClean="0">
                        <a:latin typeface="Cambria Math" panose="02040503050406030204" pitchFamily="18" charset="0"/>
                      </a:rPr>
                      <m:t>𝐷</m:t>
                    </m:r>
                  </m:oMath>
                </a14:m>
                <a:endParaRPr lang="en-GB" sz="1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95151" y="1250066"/>
                <a:ext cx="4051139" cy="722442"/>
              </a:xfrm>
              <a:prstGeom prst="rect">
                <a:avLst/>
              </a:prstGeom>
              <a:blipFill>
                <a:blip r:embed="rId5"/>
                <a:stretch>
                  <a:fillRect r="-753" b="-1008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Straight Connector 7"/>
          <p:cNvCxnSpPr/>
          <p:nvPr/>
        </p:nvCxnSpPr>
        <p:spPr>
          <a:xfrm flipV="1">
            <a:off x="6450957" y="2396924"/>
            <a:ext cx="0" cy="3048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>
            <a:off x="6454140" y="2407920"/>
            <a:ext cx="1333501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5902692" y="2427404"/>
                <a:ext cx="575093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1200" i="1">
                          <a:latin typeface="Cambria Math" panose="02040503050406030204" pitchFamily="18" charset="0"/>
                        </a:rPr>
                        <m:t>−3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02692" y="2427404"/>
                <a:ext cx="575093" cy="27699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6458577" y="2114984"/>
                <a:ext cx="38228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dirty="0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1200" b="0" i="1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58577" y="2114984"/>
                <a:ext cx="382284" cy="27699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6694797" y="2991284"/>
                <a:ext cx="1091133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en-GB" sz="1200" i="1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2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120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−7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94797" y="2991284"/>
                <a:ext cx="1091133" cy="276999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Straight Connector 13"/>
          <p:cNvCxnSpPr/>
          <p:nvPr/>
        </p:nvCxnSpPr>
        <p:spPr>
          <a:xfrm flipH="1" flipV="1">
            <a:off x="6743340" y="2963484"/>
            <a:ext cx="1036680" cy="69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6694797" y="3242744"/>
                <a:ext cx="90736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en-GB" sz="1200" i="1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2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−12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94797" y="3242744"/>
                <a:ext cx="907364" cy="276999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6450957" y="2686484"/>
                <a:ext cx="81336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dirty="0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1200" b="0" i="1" dirty="0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1200" b="0" i="1" dirty="0" smtClean="0">
                          <a:latin typeface="Cambria Math" panose="02040503050406030204" pitchFamily="18" charset="0"/>
                        </a:rPr>
                        <m:t>−3</m:t>
                      </m:r>
                      <m:sSup>
                        <m:sSupPr>
                          <m:ctrlPr>
                            <a:rPr lang="en-US" sz="1200" b="0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dirty="0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1200" b="0" i="1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50957" y="2686484"/>
                <a:ext cx="813364" cy="276999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6649077" y="2114984"/>
                <a:ext cx="54040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dirty="0" smtClean="0">
                          <a:latin typeface="Cambria Math" panose="02040503050406030204" pitchFamily="18" charset="0"/>
                        </a:rPr>
                        <m:t>+ </m:t>
                      </m:r>
                      <m:r>
                        <a:rPr lang="en-US" sz="1200" i="1" dirty="0" smtClean="0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sz="1200" b="0" i="1" dirty="0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49077" y="2114984"/>
                <a:ext cx="540404" cy="276999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6" name="Straight Connector 25"/>
          <p:cNvCxnSpPr/>
          <p:nvPr/>
        </p:nvCxnSpPr>
        <p:spPr>
          <a:xfrm flipH="1" flipV="1">
            <a:off x="7063380" y="3565464"/>
            <a:ext cx="693780" cy="69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7045317" y="3578024"/>
                <a:ext cx="745012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12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−7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45317" y="3578024"/>
                <a:ext cx="745012" cy="276999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6992352" y="2114984"/>
                <a:ext cx="53893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+ 12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92352" y="2114984"/>
                <a:ext cx="538930" cy="276999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7045317" y="3821864"/>
                <a:ext cx="82997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12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−36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45317" y="3821864"/>
                <a:ext cx="829971" cy="276999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1" name="Straight Connector 30"/>
          <p:cNvCxnSpPr/>
          <p:nvPr/>
        </p:nvCxnSpPr>
        <p:spPr>
          <a:xfrm flipH="1" flipV="1">
            <a:off x="7063380" y="4083624"/>
            <a:ext cx="693780" cy="69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7479657" y="4080944"/>
                <a:ext cx="38985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29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79657" y="4080944"/>
                <a:ext cx="389850" cy="276999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4341151" y="4742566"/>
                <a:ext cx="4051139" cy="586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16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−7</m:t>
                          </m:r>
                        </m:num>
                        <m:den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−3</m:t>
                          </m:r>
                        </m:den>
                      </m:f>
                      <m:r>
                        <a:rPr lang="en-US" sz="16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≡</m:t>
                      </m:r>
                      <m:sSup>
                        <m:sSupPr>
                          <m:ctrlPr>
                            <a:rPr lang="en-US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+4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+12 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𝑟𝑒𝑚𝑎𝑖𝑛𝑑𝑒𝑟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29</m:t>
                      </m:r>
                    </m:oMath>
                  </m:oMathPara>
                </a14:m>
                <a:endParaRPr lang="en-GB" sz="1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1151" y="4742566"/>
                <a:ext cx="4051139" cy="586443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4239551" y="5987166"/>
                <a:ext cx="4051139" cy="586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16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−7</m:t>
                          </m:r>
                        </m:num>
                        <m:den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−3</m:t>
                          </m:r>
                        </m:den>
                      </m:f>
                      <m:r>
                        <a:rPr lang="en-US" sz="16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≡</m:t>
                      </m:r>
                      <m:sSup>
                        <m:sSupPr>
                          <m:ctrlPr>
                            <a:rPr lang="en-US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+4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+12+</m:t>
                      </m:r>
                      <m:f>
                        <m:fPr>
                          <m:ctrlP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29</m:t>
                          </m:r>
                        </m:num>
                        <m:den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−3</m:t>
                          </m:r>
                        </m:den>
                      </m:f>
                    </m:oMath>
                  </m:oMathPara>
                </a14:m>
                <a:endParaRPr lang="en-GB" sz="1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9551" y="5987166"/>
                <a:ext cx="4051139" cy="586443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TextBox 35"/>
          <p:cNvSpPr txBox="1"/>
          <p:nvPr/>
        </p:nvSpPr>
        <p:spPr>
          <a:xfrm>
            <a:off x="4254500" y="2819400"/>
            <a:ext cx="1752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omic Sans MS" panose="030F0702030302020204" pitchFamily="66" charset="0"/>
              </a:rPr>
              <a:t>Using algebraic long division</a:t>
            </a:r>
            <a:endParaRPr lang="en-GB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051300" y="5422900"/>
            <a:ext cx="4241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Write the remainder over the divisor (as you would if dividing with numbers)</a:t>
            </a:r>
            <a:endParaRPr lang="en-GB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4671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5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9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1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6" grpId="0"/>
      <p:bldP spid="6" grpId="1"/>
      <p:bldP spid="7" grpId="0"/>
      <p:bldP spid="10" grpId="0"/>
      <p:bldP spid="12" grpId="0"/>
      <p:bldP spid="13" grpId="0"/>
      <p:bldP spid="15" grpId="0"/>
      <p:bldP spid="18" grpId="0"/>
      <p:bldP spid="25" grpId="0"/>
      <p:bldP spid="28" grpId="0"/>
      <p:bldP spid="29" grpId="0"/>
      <p:bldP spid="30" grpId="0"/>
      <p:bldP spid="33" grpId="0"/>
      <p:bldP spid="34" grpId="0"/>
      <p:bldP spid="35" grpId="0"/>
      <p:bldP spid="36" grpId="0"/>
      <p:bldP spid="37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2524" y="129995"/>
            <a:ext cx="7886700" cy="1325563"/>
          </a:xfrm>
        </p:spPr>
        <p:txBody>
          <a:bodyPr/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Algebraic Methods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708571" y="6519446"/>
            <a:ext cx="4354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anose="030F0702030302020204" pitchFamily="66" charset="0"/>
              </a:rPr>
              <a:t>1F</a:t>
            </a:r>
            <a:endParaRPr lang="en-GB" sz="16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57052" y="1497873"/>
                <a:ext cx="3648892" cy="4679089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US" sz="1600" b="1" dirty="0">
                    <a:latin typeface="Comic Sans MS" panose="030F0702030302020204" pitchFamily="66" charset="0"/>
                  </a:rPr>
                  <a:t>If you have an improper fraction, it must first be converted into a mixed fraction before you can express it in partial fractions</a:t>
                </a: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600" dirty="0">
                  <a:latin typeface="Comic Sans MS" panose="030F0702030302020204" pitchFamily="66" charset="0"/>
                </a:endParaRPr>
              </a:p>
              <a:p>
                <a:pPr algn="ctr">
                  <a:buFont typeface="Wingdings" panose="05000000000000000000" pitchFamily="2" charset="2"/>
                  <a:buChar char="à"/>
                </a:pPr>
                <a:r>
                  <a:rPr lang="en-US" sz="16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You can solve these kinds of problems by using algebraic long division</a:t>
                </a:r>
              </a:p>
              <a:p>
                <a:pPr algn="ctr">
                  <a:buFont typeface="Wingdings" panose="05000000000000000000" pitchFamily="2" charset="2"/>
                  <a:buChar char="à"/>
                </a:pPr>
                <a:endParaRPr lang="en-US" sz="1600" dirty="0">
                  <a:latin typeface="Comic Sans MS" panose="030F0702030302020204" pitchFamily="66" charset="0"/>
                  <a:sym typeface="Wingdings" panose="05000000000000000000" pitchFamily="2" charset="2"/>
                </a:endParaRPr>
              </a:p>
              <a:p>
                <a:pPr algn="ctr">
                  <a:buFont typeface="Wingdings" panose="05000000000000000000" pitchFamily="2" charset="2"/>
                  <a:buChar char="à"/>
                </a:pPr>
                <a:r>
                  <a:rPr lang="en-US" sz="16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Alternatively, you can use the relationship:</a:t>
                </a:r>
              </a:p>
              <a:p>
                <a:pPr algn="ctr">
                  <a:buFont typeface="Wingdings" panose="05000000000000000000" pitchFamily="2" charset="2"/>
                  <a:buChar char="à"/>
                </a:pPr>
                <a:endParaRPr lang="en-US" sz="1600" dirty="0">
                  <a:latin typeface="Comic Sans MS" panose="030F0702030302020204" pitchFamily="66" charset="0"/>
                  <a:sym typeface="Wingdings" panose="05000000000000000000" pitchFamily="2" charset="2"/>
                </a:endParaRP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 panose="02040503050406030204" pitchFamily="18" charset="0"/>
                          <a:sym typeface="Wingdings" panose="05000000000000000000" pitchFamily="2" charset="2"/>
                        </a:rPr>
                        <m:t>𝐹</m:t>
                      </m:r>
                      <m:d>
                        <m:dPr>
                          <m:ctrlPr>
                            <a:rPr lang="en-US" sz="1600" b="0" i="1" smtClean="0"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</m:ctrlPr>
                        </m:d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  <m:t>𝑥</m:t>
                          </m:r>
                        </m:e>
                      </m:d>
                      <m:r>
                        <a:rPr lang="en-US" sz="1600" b="0" i="1" smtClean="0">
                          <a:latin typeface="Cambria Math" panose="02040503050406030204" pitchFamily="18" charset="0"/>
                          <a:sym typeface="Wingdings" panose="05000000000000000000" pitchFamily="2" charset="2"/>
                        </a:rPr>
                        <m:t>=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  <a:sym typeface="Wingdings" panose="05000000000000000000" pitchFamily="2" charset="2"/>
                        </a:rPr>
                        <m:t>𝑄</m:t>
                      </m:r>
                      <m:d>
                        <m:dPr>
                          <m:ctrlPr>
                            <a:rPr lang="en-US" sz="1600" b="0" i="1" smtClean="0"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</m:ctrlPr>
                        </m:d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  <m:t>𝑥</m:t>
                          </m:r>
                        </m:e>
                      </m:d>
                      <m:r>
                        <a:rPr lang="en-US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Wingdings" panose="05000000000000000000" pitchFamily="2" charset="2"/>
                        </a:rPr>
                        <m:t>×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Wingdings" panose="05000000000000000000" pitchFamily="2" charset="2"/>
                        </a:rPr>
                        <m:t>𝑑𝑖𝑣𝑖𝑠𝑜𝑟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Wingdings" panose="05000000000000000000" pitchFamily="2" charset="2"/>
                        </a:rPr>
                        <m:t>+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Wingdings" panose="05000000000000000000" pitchFamily="2" charset="2"/>
                        </a:rPr>
                        <m:t>𝑟𝑒𝑚𝑎𝑖𝑛𝑑𝑒𝑟</m:t>
                      </m:r>
                    </m:oMath>
                  </m:oMathPara>
                </a14:m>
                <a:endParaRPr lang="en-US" sz="1600" dirty="0">
                  <a:latin typeface="Comic Sans MS" panose="030F0702030302020204" pitchFamily="66" charset="0"/>
                  <a:sym typeface="Wingdings" panose="05000000000000000000" pitchFamily="2" charset="2"/>
                </a:endParaRPr>
              </a:p>
            </p:txBody>
          </p:sp>
        </mc:Choice>
        <mc:Fallback xmlns="">
          <p:sp>
            <p:nvSpPr>
              <p:cNvPr id="5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57052" y="1497873"/>
                <a:ext cx="3648892" cy="4679089"/>
              </a:xfrm>
              <a:blipFill>
                <a:blip r:embed="rId2"/>
                <a:stretch>
                  <a:fillRect t="-782" r="-217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3898900" y="1246368"/>
                <a:ext cx="5245100" cy="11695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dirty="0">
                    <a:latin typeface="Comic Sans MS" panose="030F0702030302020204" pitchFamily="66" charset="0"/>
                  </a:rPr>
                  <a:t>Given that:</a:t>
                </a:r>
              </a:p>
              <a:p>
                <a:pPr algn="ctr"/>
                <a:endParaRPr lang="en-US" sz="1400" dirty="0">
                  <a:latin typeface="Comic Sans MS" panose="030F0702030302020204" pitchFamily="66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  <m:r>
                        <a:rPr lang="en-US" sz="1400" i="1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10</m:t>
                      </m:r>
                      <m:r>
                        <a:rPr lang="en-US" sz="1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≡</m:t>
                      </m:r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4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𝐴𝑥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𝐵𝑥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e>
                      </m:d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+2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−3</m:t>
                          </m:r>
                        </m:e>
                      </m:d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𝐷𝑥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𝐸</m:t>
                      </m:r>
                    </m:oMath>
                  </m:oMathPara>
                </a14:m>
                <a:endParaRPr lang="en-GB" sz="1400" dirty="0">
                  <a:latin typeface="Comic Sans MS" panose="030F0702030302020204" pitchFamily="66" charset="0"/>
                </a:endParaRPr>
              </a:p>
              <a:p>
                <a:pPr algn="ctr"/>
                <a:endParaRPr lang="en-GB" sz="1400" dirty="0">
                  <a:latin typeface="Comic Sans MS" panose="030F0702030302020204" pitchFamily="66" charset="0"/>
                </a:endParaRPr>
              </a:p>
              <a:p>
                <a:pPr algn="ctr"/>
                <a:r>
                  <a:rPr lang="en-GB" sz="1400" dirty="0">
                    <a:latin typeface="Comic Sans MS" panose="030F0702030302020204" pitchFamily="66" charset="0"/>
                  </a:rPr>
                  <a:t>find the values of </a:t>
                </a:r>
                <a14:m>
                  <m:oMath xmlns:m="http://schemas.openxmlformats.org/officeDocument/2006/math">
                    <m:r>
                      <a:rPr lang="en-GB" sz="1400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GB" sz="1400" i="1" dirty="0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GB" sz="1400" i="1" dirty="0" smtClean="0">
                        <a:latin typeface="Cambria Math" panose="02040503050406030204" pitchFamily="18" charset="0"/>
                      </a:rPr>
                      <m:t>𝐷</m:t>
                    </m:r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sz="1400" i="1" dirty="0" smtClean="0">
                        <a:latin typeface="Cambria Math" panose="02040503050406030204" pitchFamily="18" charset="0"/>
                      </a:rPr>
                      <m:t>𝐸</m:t>
                    </m:r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98900" y="1246368"/>
                <a:ext cx="5245100" cy="1169551"/>
              </a:xfrm>
              <a:prstGeom prst="rect">
                <a:avLst/>
              </a:prstGeom>
              <a:blipFill>
                <a:blip r:embed="rId3"/>
                <a:stretch>
                  <a:fillRect t="-521" b="-468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4114800" y="2561702"/>
                <a:ext cx="168950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u="sng" dirty="0">
                    <a:latin typeface="Comic Sans MS" panose="030F0702030302020204" pitchFamily="66" charset="0"/>
                  </a:rPr>
                  <a:t>Compare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400" i="1" u="sng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0" i="1" u="sng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1400" b="0" i="1" u="sng" smtClean="0"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</m:oMath>
                </a14:m>
                <a:r>
                  <a:rPr lang="en-GB" sz="1400" u="sng" dirty="0">
                    <a:latin typeface="Comic Sans MS" panose="030F0702030302020204" pitchFamily="66" charset="0"/>
                  </a:rPr>
                  <a:t> terms</a:t>
                </a:r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2561702"/>
                <a:ext cx="1689501" cy="307777"/>
              </a:xfrm>
              <a:prstGeom prst="rect">
                <a:avLst/>
              </a:prstGeom>
              <a:blipFill>
                <a:blip r:embed="rId4"/>
                <a:stretch>
                  <a:fillRect l="-1083" t="-3922" r="-361" b="-1960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Rectangle 38"/>
          <p:cNvSpPr/>
          <p:nvPr/>
        </p:nvSpPr>
        <p:spPr>
          <a:xfrm>
            <a:off x="4178300" y="1698102"/>
            <a:ext cx="279400" cy="236220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Rectangle 39"/>
          <p:cNvSpPr/>
          <p:nvPr/>
        </p:nvSpPr>
        <p:spPr>
          <a:xfrm>
            <a:off x="5801360" y="1705722"/>
            <a:ext cx="363220" cy="236220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ectangle 40"/>
          <p:cNvSpPr/>
          <p:nvPr/>
        </p:nvSpPr>
        <p:spPr>
          <a:xfrm>
            <a:off x="6990080" y="1698102"/>
            <a:ext cx="279400" cy="236220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Arc 41"/>
          <p:cNvSpPr/>
          <p:nvPr/>
        </p:nvSpPr>
        <p:spPr>
          <a:xfrm rot="5400000">
            <a:off x="6465570" y="1412352"/>
            <a:ext cx="198120" cy="1089660"/>
          </a:xfrm>
          <a:prstGeom prst="arc">
            <a:avLst>
              <a:gd name="adj1" fmla="val 16200000"/>
              <a:gd name="adj2" fmla="val 5352257"/>
            </a:avLst>
          </a:prstGeom>
          <a:ln w="19050">
            <a:solidFill>
              <a:srgbClr val="0000FF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4213860" y="2924922"/>
                <a:ext cx="876843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𝐴</m:t>
                      </m:r>
                      <m:sSup>
                        <m:sSup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3860" y="2924922"/>
                <a:ext cx="876843" cy="246221"/>
              </a:xfrm>
              <a:prstGeom prst="rect">
                <a:avLst/>
              </a:prstGeom>
              <a:blipFill>
                <a:blip r:embed="rId5"/>
                <a:stretch>
                  <a:fillRect l="-2778" r="-1389" b="-5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4297680" y="3229722"/>
                <a:ext cx="560025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7680" y="3229722"/>
                <a:ext cx="560025" cy="246221"/>
              </a:xfrm>
              <a:prstGeom prst="rect">
                <a:avLst/>
              </a:prstGeom>
              <a:blipFill>
                <a:blip r:embed="rId6"/>
                <a:stretch>
                  <a:fillRect l="-7609" r="-6522" b="-5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4144220" y="4132160"/>
                <a:ext cx="4666213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  <m:r>
                        <a:rPr lang="en-US" sz="1400" i="1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14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−10≡</m:t>
                      </m:r>
                      <m:d>
                        <m:dPr>
                          <m:ctrlPr>
                            <a:rPr lang="en-US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𝐵𝑥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e>
                      </m:d>
                      <m:d>
                        <m:dPr>
                          <m:ctrlPr>
                            <a:rPr lang="en-US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+2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−3</m:t>
                          </m:r>
                        </m:e>
                      </m:d>
                      <m:r>
                        <a:rPr lang="en-US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𝐷𝑥</m:t>
                      </m:r>
                      <m:r>
                        <a:rPr lang="en-US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𝐸</m:t>
                      </m:r>
                    </m:oMath>
                  </m:oMathPara>
                </a14:m>
                <a:endParaRPr lang="en-GB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4220" y="4132160"/>
                <a:ext cx="4666213" cy="215444"/>
              </a:xfrm>
              <a:prstGeom prst="rect">
                <a:avLst/>
              </a:prstGeom>
              <a:blipFill>
                <a:blip r:embed="rId7"/>
                <a:stretch>
                  <a:fillRect b="-857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6489539" y="2563631"/>
                <a:ext cx="168950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u="sng" dirty="0">
                    <a:latin typeface="Comic Sans MS" panose="030F0702030302020204" pitchFamily="66" charset="0"/>
                  </a:rPr>
                  <a:t>Compare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400" i="1" u="sng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0" i="1" u="sng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1400" b="0" i="1" u="sng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GB" sz="1400" u="sng" dirty="0">
                    <a:latin typeface="Comic Sans MS" panose="030F0702030302020204" pitchFamily="66" charset="0"/>
                  </a:rPr>
                  <a:t> terms</a:t>
                </a:r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89539" y="2563631"/>
                <a:ext cx="1689501" cy="307777"/>
              </a:xfrm>
              <a:prstGeom prst="rect">
                <a:avLst/>
              </a:prstGeom>
              <a:blipFill>
                <a:blip r:embed="rId8"/>
                <a:stretch>
                  <a:fillRect l="-1083" t="-4000" r="-361" b="-20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6727495" y="2961576"/>
                <a:ext cx="1459374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=2</m:t>
                      </m:r>
                      <m:sSup>
                        <m:sSup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𝐵</m:t>
                      </m:r>
                      <m:sSup>
                        <m:sSup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27495" y="2961576"/>
                <a:ext cx="1459374" cy="246221"/>
              </a:xfrm>
              <a:prstGeom prst="rect">
                <a:avLst/>
              </a:prstGeom>
              <a:blipFill>
                <a:blip r:embed="rId9"/>
                <a:stretch>
                  <a:fillRect l="-1674" r="-837" b="-5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6811315" y="3289525"/>
                <a:ext cx="722249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=−1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11315" y="3289525"/>
                <a:ext cx="722249" cy="246221"/>
              </a:xfrm>
              <a:prstGeom prst="rect">
                <a:avLst/>
              </a:prstGeom>
              <a:blipFill>
                <a:blip r:embed="rId10"/>
                <a:stretch>
                  <a:fillRect l="-5882" r="-5882" b="-5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9" name="Rectangle 48"/>
          <p:cNvSpPr/>
          <p:nvPr/>
        </p:nvSpPr>
        <p:spPr>
          <a:xfrm>
            <a:off x="4573768" y="4130714"/>
            <a:ext cx="279400" cy="236220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Rectangle 49"/>
          <p:cNvSpPr/>
          <p:nvPr/>
        </p:nvSpPr>
        <p:spPr>
          <a:xfrm>
            <a:off x="6057931" y="4109012"/>
            <a:ext cx="435465" cy="253967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Rectangle 51"/>
          <p:cNvSpPr/>
          <p:nvPr/>
        </p:nvSpPr>
        <p:spPr>
          <a:xfrm>
            <a:off x="6870088" y="4109013"/>
            <a:ext cx="259918" cy="255896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Rectangle 52"/>
          <p:cNvSpPr/>
          <p:nvPr/>
        </p:nvSpPr>
        <p:spPr>
          <a:xfrm>
            <a:off x="7124731" y="4110942"/>
            <a:ext cx="435465" cy="253967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Rectangle 53"/>
          <p:cNvSpPr/>
          <p:nvPr/>
        </p:nvSpPr>
        <p:spPr>
          <a:xfrm flipH="1">
            <a:off x="5787340" y="4109012"/>
            <a:ext cx="266217" cy="254642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Arc 54"/>
          <p:cNvSpPr/>
          <p:nvPr/>
        </p:nvSpPr>
        <p:spPr>
          <a:xfrm rot="5400000">
            <a:off x="6504682" y="3726757"/>
            <a:ext cx="234966" cy="1386069"/>
          </a:xfrm>
          <a:prstGeom prst="arc">
            <a:avLst>
              <a:gd name="adj1" fmla="val 16200000"/>
              <a:gd name="adj2" fmla="val 5352257"/>
            </a:avLst>
          </a:prstGeom>
          <a:ln w="19050">
            <a:solidFill>
              <a:srgbClr val="0000FF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Arc 55"/>
          <p:cNvSpPr/>
          <p:nvPr/>
        </p:nvSpPr>
        <p:spPr>
          <a:xfrm rot="5400000">
            <a:off x="6535547" y="4046994"/>
            <a:ext cx="221465" cy="712805"/>
          </a:xfrm>
          <a:prstGeom prst="arc">
            <a:avLst>
              <a:gd name="adj1" fmla="val 16200000"/>
              <a:gd name="adj2" fmla="val 5352257"/>
            </a:avLst>
          </a:prstGeom>
          <a:ln w="19050">
            <a:solidFill>
              <a:srgbClr val="0000FF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/>
              <p:cNvSpPr txBox="1"/>
              <p:nvPr/>
            </p:nvSpPr>
            <p:spPr>
              <a:xfrm>
                <a:off x="4202427" y="4133814"/>
                <a:ext cx="4433778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  <m:r>
                        <a:rPr lang="en-US" sz="1400" i="1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14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−10≡</m:t>
                      </m:r>
                      <m:d>
                        <m:dPr>
                          <m:ctrlPr>
                            <a:rPr lang="en-US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e>
                      </m:d>
                      <m:d>
                        <m:dPr>
                          <m:ctrlPr>
                            <a:rPr lang="en-US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+2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−3</m:t>
                          </m:r>
                        </m:e>
                      </m:d>
                      <m:r>
                        <a:rPr lang="en-US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𝐷𝑥</m:t>
                      </m:r>
                      <m:r>
                        <a:rPr lang="en-US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𝐸</m:t>
                      </m:r>
                    </m:oMath>
                  </m:oMathPara>
                </a14:m>
                <a:endParaRPr lang="en-GB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2427" y="4133814"/>
                <a:ext cx="4433778" cy="215444"/>
              </a:xfrm>
              <a:prstGeom prst="rect">
                <a:avLst/>
              </a:prstGeom>
              <a:blipFill>
                <a:blip r:embed="rId11"/>
                <a:stretch>
                  <a:fillRect l="-412" b="-114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8" name="TextBox 57"/>
          <p:cNvSpPr txBox="1"/>
          <p:nvPr/>
        </p:nvSpPr>
        <p:spPr>
          <a:xfrm>
            <a:off x="5278056" y="3692324"/>
            <a:ext cx="21868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  <a:latin typeface="Comic Sans MS" panose="030F0702030302020204" pitchFamily="66" charset="0"/>
              </a:rPr>
              <a:t>Updated relationship</a:t>
            </a:r>
            <a:endParaRPr lang="en-GB" sz="16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4093580" y="4728097"/>
                <a:ext cx="168950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u="sng" dirty="0">
                    <a:latin typeface="Comic Sans MS" panose="030F0702030302020204" pitchFamily="66" charset="0"/>
                  </a:rPr>
                  <a:t>Compare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400" i="1" u="sng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0" i="1" u="sng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1400" b="0" i="1" u="sng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sz="1400" u="sng" dirty="0">
                    <a:latin typeface="Comic Sans MS" panose="030F0702030302020204" pitchFamily="66" charset="0"/>
                  </a:rPr>
                  <a:t> terms</a:t>
                </a:r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93580" y="4728097"/>
                <a:ext cx="1689501" cy="307777"/>
              </a:xfrm>
              <a:prstGeom prst="rect">
                <a:avLst/>
              </a:prstGeom>
              <a:blipFill>
                <a:blip r:embed="rId12"/>
                <a:stretch>
                  <a:fillRect l="-1083" t="-4000" r="-361" b="-20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/>
              <p:cNvSpPr txBox="1"/>
              <p:nvPr/>
            </p:nvSpPr>
            <p:spPr>
              <a:xfrm>
                <a:off x="4192640" y="5091317"/>
                <a:ext cx="2138085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𝐶</m:t>
                      </m:r>
                      <m:sSup>
                        <m:sSup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−3</m:t>
                      </m:r>
                      <m:sSup>
                        <m:sSup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−2</m:t>
                      </m:r>
                      <m:sSup>
                        <m:sSup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2640" y="5091317"/>
                <a:ext cx="2138085" cy="246221"/>
              </a:xfrm>
              <a:prstGeom prst="rect">
                <a:avLst/>
              </a:prstGeom>
              <a:blipFill>
                <a:blip r:embed="rId13"/>
                <a:stretch>
                  <a:fillRect l="-1994" r="-285" b="-487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/>
              <p:cNvSpPr txBox="1"/>
              <p:nvPr/>
            </p:nvSpPr>
            <p:spPr>
              <a:xfrm>
                <a:off x="4392207" y="5419266"/>
                <a:ext cx="560025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=5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92207" y="5419266"/>
                <a:ext cx="560025" cy="246221"/>
              </a:xfrm>
              <a:prstGeom prst="rect">
                <a:avLst/>
              </a:prstGeom>
              <a:blipFill>
                <a:blip r:embed="rId14"/>
                <a:stretch>
                  <a:fillRect l="-8791" r="-8791" b="-75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2" name="Rectangle 61"/>
          <p:cNvSpPr/>
          <p:nvPr/>
        </p:nvSpPr>
        <p:spPr>
          <a:xfrm>
            <a:off x="5788972" y="4120793"/>
            <a:ext cx="279400" cy="236220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Rectangle 62"/>
          <p:cNvSpPr/>
          <p:nvPr/>
        </p:nvSpPr>
        <p:spPr>
          <a:xfrm>
            <a:off x="7434506" y="4131885"/>
            <a:ext cx="341614" cy="227055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Rectangle 63"/>
          <p:cNvSpPr/>
          <p:nvPr/>
        </p:nvSpPr>
        <p:spPr>
          <a:xfrm>
            <a:off x="6359989" y="4120312"/>
            <a:ext cx="351260" cy="228984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Rectangle 64"/>
          <p:cNvSpPr/>
          <p:nvPr/>
        </p:nvSpPr>
        <p:spPr>
          <a:xfrm>
            <a:off x="6732308" y="4122241"/>
            <a:ext cx="303034" cy="229564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Arc 65"/>
          <p:cNvSpPr/>
          <p:nvPr/>
        </p:nvSpPr>
        <p:spPr>
          <a:xfrm rot="5400000">
            <a:off x="6664661" y="3564437"/>
            <a:ext cx="188668" cy="1663860"/>
          </a:xfrm>
          <a:prstGeom prst="arc">
            <a:avLst>
              <a:gd name="adj1" fmla="val 16200000"/>
              <a:gd name="adj2" fmla="val 5352257"/>
            </a:avLst>
          </a:prstGeom>
          <a:ln w="19050">
            <a:solidFill>
              <a:srgbClr val="0000FF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Arc 66"/>
          <p:cNvSpPr/>
          <p:nvPr/>
        </p:nvSpPr>
        <p:spPr>
          <a:xfrm rot="5400000">
            <a:off x="6601001" y="4195257"/>
            <a:ext cx="200242" cy="367497"/>
          </a:xfrm>
          <a:prstGeom prst="arc">
            <a:avLst>
              <a:gd name="adj1" fmla="val 16200000"/>
              <a:gd name="adj2" fmla="val 5352257"/>
            </a:avLst>
          </a:prstGeom>
          <a:ln w="19050">
            <a:solidFill>
              <a:srgbClr val="0000FF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/>
              <p:cNvSpPr txBox="1"/>
              <p:nvPr/>
            </p:nvSpPr>
            <p:spPr>
              <a:xfrm>
                <a:off x="6445170" y="4718451"/>
                <a:ext cx="1602362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u="sng" dirty="0">
                    <a:latin typeface="Comic Sans MS" panose="030F0702030302020204" pitchFamily="66" charset="0"/>
                  </a:rPr>
                  <a:t>Compare </a:t>
                </a:r>
                <a14:m>
                  <m:oMath xmlns:m="http://schemas.openxmlformats.org/officeDocument/2006/math">
                    <m:r>
                      <a:rPr lang="en-US" sz="1400" i="1" u="sng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sz="1400" u="sng" dirty="0">
                    <a:latin typeface="Comic Sans MS" panose="030F0702030302020204" pitchFamily="66" charset="0"/>
                  </a:rPr>
                  <a:t> terms</a:t>
                </a:r>
              </a:p>
            </p:txBody>
          </p:sp>
        </mc:Choice>
        <mc:Fallback xmlns="">
          <p:sp>
            <p:nvSpPr>
              <p:cNvPr id="68" name="Text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45170" y="4718451"/>
                <a:ext cx="1602362" cy="307777"/>
              </a:xfrm>
              <a:prstGeom prst="rect">
                <a:avLst/>
              </a:prstGeom>
              <a:blipFill>
                <a:blip r:embed="rId15"/>
                <a:stretch>
                  <a:fillRect l="-1141" t="-3922" r="-380" b="-1960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/>
              <p:cNvSpPr txBox="1"/>
              <p:nvPr/>
            </p:nvSpPr>
            <p:spPr>
              <a:xfrm>
                <a:off x="6544230" y="5081671"/>
                <a:ext cx="1749518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=3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+10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𝐷𝑥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9" name="TextBox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44230" y="5081671"/>
                <a:ext cx="1749518" cy="246221"/>
              </a:xfrm>
              <a:prstGeom prst="rect">
                <a:avLst/>
              </a:prstGeom>
              <a:blipFill>
                <a:blip r:embed="rId16"/>
                <a:stretch>
                  <a:fillRect l="-1394" r="-1742" b="-5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/>
              <p:cNvSpPr txBox="1"/>
              <p:nvPr/>
            </p:nvSpPr>
            <p:spPr>
              <a:xfrm>
                <a:off x="6743797" y="5409620"/>
                <a:ext cx="844590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𝐷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=−12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0" name="TextBox 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43797" y="5409620"/>
                <a:ext cx="844590" cy="246221"/>
              </a:xfrm>
              <a:prstGeom prst="rect">
                <a:avLst/>
              </a:prstGeom>
              <a:blipFill>
                <a:blip r:embed="rId17"/>
                <a:stretch>
                  <a:fillRect l="-5036" r="-4317" b="-487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TextBox 70"/>
              <p:cNvSpPr txBox="1"/>
              <p:nvPr/>
            </p:nvSpPr>
            <p:spPr>
              <a:xfrm>
                <a:off x="4190439" y="4133814"/>
                <a:ext cx="4433778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  <m:r>
                        <a:rPr lang="en-US" sz="1400" i="1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14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−10≡</m:t>
                      </m:r>
                      <m:d>
                        <m:dPr>
                          <m:ctrlPr>
                            <a:rPr lang="en-US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</m:e>
                      </m:d>
                      <m:d>
                        <m:dPr>
                          <m:ctrlPr>
                            <a:rPr lang="en-US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+2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−3</m:t>
                          </m:r>
                        </m:e>
                      </m:d>
                      <m:r>
                        <a:rPr lang="en-US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𝐷𝑥</m:t>
                      </m:r>
                      <m:r>
                        <a:rPr lang="en-US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𝐸</m:t>
                      </m:r>
                    </m:oMath>
                  </m:oMathPara>
                </a14:m>
                <a:endParaRPr lang="en-GB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1" name="TextBox 7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0439" y="4133814"/>
                <a:ext cx="4433778" cy="215444"/>
              </a:xfrm>
              <a:prstGeom prst="rect">
                <a:avLst/>
              </a:prstGeom>
              <a:blipFill>
                <a:blip r:embed="rId18"/>
                <a:stretch>
                  <a:fillRect l="-275" b="-114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2" name="Rectangle 71"/>
          <p:cNvSpPr/>
          <p:nvPr/>
        </p:nvSpPr>
        <p:spPr>
          <a:xfrm>
            <a:off x="7814128" y="4129957"/>
            <a:ext cx="422638" cy="238631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Rectangle 72"/>
          <p:cNvSpPr/>
          <p:nvPr/>
        </p:nvSpPr>
        <p:spPr>
          <a:xfrm>
            <a:off x="6357647" y="4131885"/>
            <a:ext cx="341614" cy="227055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4" name="Rectangle 73"/>
          <p:cNvSpPr/>
          <p:nvPr/>
        </p:nvSpPr>
        <p:spPr>
          <a:xfrm>
            <a:off x="7424446" y="4131887"/>
            <a:ext cx="351260" cy="228984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Rectangle 74"/>
          <p:cNvSpPr/>
          <p:nvPr/>
        </p:nvSpPr>
        <p:spPr>
          <a:xfrm>
            <a:off x="6998111" y="4129957"/>
            <a:ext cx="416851" cy="233423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" name="Arc 75"/>
          <p:cNvSpPr/>
          <p:nvPr/>
        </p:nvSpPr>
        <p:spPr>
          <a:xfrm rot="5400000">
            <a:off x="6739483" y="3685971"/>
            <a:ext cx="256188" cy="1465162"/>
          </a:xfrm>
          <a:prstGeom prst="arc">
            <a:avLst>
              <a:gd name="adj1" fmla="val 16200000"/>
              <a:gd name="adj2" fmla="val 5352257"/>
            </a:avLst>
          </a:prstGeom>
          <a:ln w="19050">
            <a:solidFill>
              <a:srgbClr val="0000FF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7" name="Arc 76"/>
          <p:cNvSpPr/>
          <p:nvPr/>
        </p:nvSpPr>
        <p:spPr>
          <a:xfrm rot="5400000">
            <a:off x="6774982" y="4080283"/>
            <a:ext cx="196769" cy="643359"/>
          </a:xfrm>
          <a:prstGeom prst="arc">
            <a:avLst>
              <a:gd name="adj1" fmla="val 16200000"/>
              <a:gd name="adj2" fmla="val 5352257"/>
            </a:avLst>
          </a:prstGeom>
          <a:ln w="19050">
            <a:solidFill>
              <a:srgbClr val="0000FF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8" name="Rectangle 77"/>
          <p:cNvSpPr/>
          <p:nvPr/>
        </p:nvSpPr>
        <p:spPr>
          <a:xfrm>
            <a:off x="6023911" y="4133815"/>
            <a:ext cx="341614" cy="227055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9" name="Rectangle 78"/>
          <p:cNvSpPr/>
          <p:nvPr/>
        </p:nvSpPr>
        <p:spPr>
          <a:xfrm>
            <a:off x="6072551" y="4120311"/>
            <a:ext cx="291458" cy="230914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" name="Rectangle 79"/>
          <p:cNvSpPr/>
          <p:nvPr/>
        </p:nvSpPr>
        <p:spPr>
          <a:xfrm>
            <a:off x="7035178" y="4120311"/>
            <a:ext cx="393701" cy="232844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" name="Arc 80"/>
          <p:cNvSpPr/>
          <p:nvPr/>
        </p:nvSpPr>
        <p:spPr>
          <a:xfrm rot="5400000">
            <a:off x="6602930" y="3884670"/>
            <a:ext cx="209888" cy="1002174"/>
          </a:xfrm>
          <a:prstGeom prst="arc">
            <a:avLst>
              <a:gd name="adj1" fmla="val 16200000"/>
              <a:gd name="adj2" fmla="val 5352257"/>
            </a:avLst>
          </a:prstGeom>
          <a:ln w="19050">
            <a:solidFill>
              <a:srgbClr val="0000FF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2" name="TextBox 81"/>
          <p:cNvSpPr txBox="1"/>
          <p:nvPr/>
        </p:nvSpPr>
        <p:spPr>
          <a:xfrm>
            <a:off x="5252978" y="5760173"/>
            <a:ext cx="16770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u="sng" dirty="0">
                <a:latin typeface="Comic Sans MS" panose="030F0702030302020204" pitchFamily="66" charset="0"/>
              </a:rPr>
              <a:t>Compare constant</a:t>
            </a:r>
            <a:endParaRPr lang="en-GB" sz="1400" u="sng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3" name="TextBox 82"/>
              <p:cNvSpPr txBox="1"/>
              <p:nvPr/>
            </p:nvSpPr>
            <p:spPr>
              <a:xfrm>
                <a:off x="5352038" y="6123393"/>
                <a:ext cx="1458733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10=−15+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𝐸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83" name="TextBox 8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52038" y="6123393"/>
                <a:ext cx="1458733" cy="246221"/>
              </a:xfrm>
              <a:prstGeom prst="rect">
                <a:avLst/>
              </a:prstGeom>
              <a:blipFill>
                <a:blip r:embed="rId19"/>
                <a:stretch>
                  <a:fillRect l="-418" r="-2092" b="-487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4" name="TextBox 83"/>
              <p:cNvSpPr txBox="1"/>
              <p:nvPr/>
            </p:nvSpPr>
            <p:spPr>
              <a:xfrm>
                <a:off x="5551605" y="6451342"/>
                <a:ext cx="560025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=5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84" name="TextBox 8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51605" y="6451342"/>
                <a:ext cx="560025" cy="246221"/>
              </a:xfrm>
              <a:prstGeom prst="rect">
                <a:avLst/>
              </a:prstGeom>
              <a:blipFill>
                <a:blip r:embed="rId20"/>
                <a:stretch>
                  <a:fillRect l="-8696" r="-7609" b="-487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5" name="TextBox 84"/>
              <p:cNvSpPr txBox="1"/>
              <p:nvPr/>
            </p:nvSpPr>
            <p:spPr>
              <a:xfrm>
                <a:off x="4202307" y="4134642"/>
                <a:ext cx="4491614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  <m:r>
                        <a:rPr lang="en-US" sz="1400" i="1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14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−10≡</m:t>
                      </m:r>
                      <m:d>
                        <m:dPr>
                          <m:ctrlPr>
                            <a:rPr lang="en-US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</m:e>
                      </m:d>
                      <m:d>
                        <m:dPr>
                          <m:ctrlPr>
                            <a:rPr lang="en-US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+2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−3</m:t>
                          </m:r>
                        </m:e>
                      </m:d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−12</m:t>
                      </m:r>
                      <m:r>
                        <a:rPr lang="en-US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𝐸</m:t>
                      </m:r>
                    </m:oMath>
                  </m:oMathPara>
                </a14:m>
                <a:endParaRPr lang="en-GB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85" name="TextBox 8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2307" y="4134642"/>
                <a:ext cx="4491614" cy="215444"/>
              </a:xfrm>
              <a:prstGeom prst="rect">
                <a:avLst/>
              </a:prstGeom>
              <a:blipFill>
                <a:blip r:embed="rId21"/>
                <a:stretch>
                  <a:fillRect l="-407" b="-8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6" name="Rectangle 85"/>
          <p:cNvSpPr/>
          <p:nvPr/>
        </p:nvSpPr>
        <p:spPr>
          <a:xfrm>
            <a:off x="8271602" y="4130785"/>
            <a:ext cx="422638" cy="238631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7" name="Rectangle 86"/>
          <p:cNvSpPr/>
          <p:nvPr/>
        </p:nvSpPr>
        <p:spPr>
          <a:xfrm>
            <a:off x="6352134" y="4132713"/>
            <a:ext cx="341614" cy="227055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8" name="Rectangle 87"/>
          <p:cNvSpPr/>
          <p:nvPr/>
        </p:nvSpPr>
        <p:spPr>
          <a:xfrm>
            <a:off x="7418933" y="4132715"/>
            <a:ext cx="351260" cy="228984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1" name="Arc 90"/>
          <p:cNvSpPr/>
          <p:nvPr/>
        </p:nvSpPr>
        <p:spPr>
          <a:xfrm rot="5400000">
            <a:off x="6931513" y="3919066"/>
            <a:ext cx="217989" cy="988669"/>
          </a:xfrm>
          <a:prstGeom prst="arc">
            <a:avLst>
              <a:gd name="adj1" fmla="val 16200000"/>
              <a:gd name="adj2" fmla="val 5352257"/>
            </a:avLst>
          </a:prstGeom>
          <a:ln w="19050">
            <a:solidFill>
              <a:srgbClr val="0000FF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3" name="TextBox 92"/>
              <p:cNvSpPr txBox="1"/>
              <p:nvPr/>
            </p:nvSpPr>
            <p:spPr>
              <a:xfrm>
                <a:off x="4183981" y="4134641"/>
                <a:ext cx="4491614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  <m:r>
                        <a:rPr lang="en-US" sz="1400" i="1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14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−10≡</m:t>
                      </m:r>
                      <m:d>
                        <m:dPr>
                          <m:ctrlPr>
                            <a:rPr lang="en-US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</m:e>
                      </m:d>
                      <m:d>
                        <m:dPr>
                          <m:ctrlPr>
                            <a:rPr lang="en-US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+2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−3</m:t>
                          </m:r>
                        </m:e>
                      </m:d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−12</m:t>
                      </m:r>
                      <m:r>
                        <a:rPr lang="en-US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+5</m:t>
                      </m:r>
                    </m:oMath>
                  </m:oMathPara>
                </a14:m>
                <a:endParaRPr lang="en-GB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93" name="TextBox 9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83981" y="4134641"/>
                <a:ext cx="4491614" cy="215444"/>
              </a:xfrm>
              <a:prstGeom prst="rect">
                <a:avLst/>
              </a:prstGeom>
              <a:blipFill>
                <a:blip r:embed="rId22"/>
                <a:stretch>
                  <a:fillRect l="-271" b="-8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5" name="Rectangle 94"/>
          <p:cNvSpPr/>
          <p:nvPr/>
        </p:nvSpPr>
        <p:spPr>
          <a:xfrm>
            <a:off x="4826483" y="4122929"/>
            <a:ext cx="341614" cy="227055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6" name="Rectangle 95"/>
          <p:cNvSpPr/>
          <p:nvPr/>
        </p:nvSpPr>
        <p:spPr>
          <a:xfrm>
            <a:off x="5125631" y="4152557"/>
            <a:ext cx="422638" cy="238631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1830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2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2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2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3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3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3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39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5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>
                      <p:stCondLst>
                        <p:cond delay="indefinite"/>
                      </p:stCondLst>
                      <p:childTnLst>
                        <p:par>
                          <p:cTn id="248" fill="hold">
                            <p:stCondLst>
                              <p:cond delay="0"/>
                            </p:stCondLst>
                            <p:childTnLst>
                              <p:par>
                                <p:cTn id="249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>
                      <p:stCondLst>
                        <p:cond delay="indefinite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0" fill="hold">
                      <p:stCondLst>
                        <p:cond delay="indefinite"/>
                      </p:stCondLst>
                      <p:childTnLst>
                        <p:par>
                          <p:cTn id="261" fill="hold">
                            <p:stCondLst>
                              <p:cond delay="0"/>
                            </p:stCondLst>
                            <p:childTnLst>
                              <p:par>
                                <p:cTn id="2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4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5" fill="hold">
                      <p:stCondLst>
                        <p:cond delay="indefinite"/>
                      </p:stCondLst>
                      <p:childTnLst>
                        <p:par>
                          <p:cTn id="266" fill="hold">
                            <p:stCondLst>
                              <p:cond delay="0"/>
                            </p:stCondLst>
                            <p:childTnLst>
                              <p:par>
                                <p:cTn id="2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9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0" fill="hold">
                      <p:stCondLst>
                        <p:cond delay="indefinite"/>
                      </p:stCondLst>
                      <p:childTnLst>
                        <p:par>
                          <p:cTn id="271" fill="hold">
                            <p:stCondLst>
                              <p:cond delay="0"/>
                            </p:stCondLst>
                            <p:childTnLst>
                              <p:par>
                                <p:cTn id="27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4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5" fill="hold">
                      <p:stCondLst>
                        <p:cond delay="indefinite"/>
                      </p:stCondLst>
                      <p:childTnLst>
                        <p:par>
                          <p:cTn id="276" fill="hold">
                            <p:stCondLst>
                              <p:cond delay="0"/>
                            </p:stCondLst>
                            <p:childTnLst>
                              <p:par>
                                <p:cTn id="2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9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0" fill="hold">
                      <p:stCondLst>
                        <p:cond delay="indefinite"/>
                      </p:stCondLst>
                      <p:childTnLst>
                        <p:par>
                          <p:cTn id="281" fill="hold">
                            <p:stCondLst>
                              <p:cond delay="0"/>
                            </p:stCondLst>
                            <p:childTnLst>
                              <p:par>
                                <p:cTn id="28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5" fill="hold">
                      <p:stCondLst>
                        <p:cond delay="indefinite"/>
                      </p:stCondLst>
                      <p:childTnLst>
                        <p:par>
                          <p:cTn id="286" fill="hold">
                            <p:stCondLst>
                              <p:cond delay="0"/>
                            </p:stCondLst>
                            <p:childTnLst>
                              <p:par>
                                <p:cTn id="28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9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0" fill="hold">
                      <p:stCondLst>
                        <p:cond delay="indefinite"/>
                      </p:stCondLst>
                      <p:childTnLst>
                        <p:par>
                          <p:cTn id="291" fill="hold">
                            <p:stCondLst>
                              <p:cond delay="0"/>
                            </p:stCondLst>
                            <p:childTnLst>
                              <p:par>
                                <p:cTn id="29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4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5" fill="hold">
                      <p:stCondLst>
                        <p:cond delay="indefinite"/>
                      </p:stCondLst>
                      <p:childTnLst>
                        <p:par>
                          <p:cTn id="296" fill="hold">
                            <p:stCondLst>
                              <p:cond delay="0"/>
                            </p:stCondLst>
                            <p:childTnLst>
                              <p:par>
                                <p:cTn id="29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0" fill="hold">
                      <p:stCondLst>
                        <p:cond delay="indefinite"/>
                      </p:stCondLst>
                      <p:childTnLst>
                        <p:par>
                          <p:cTn id="301" fill="hold">
                            <p:stCondLst>
                              <p:cond delay="0"/>
                            </p:stCondLst>
                            <p:childTnLst>
                              <p:par>
                                <p:cTn id="30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5" fill="hold">
                      <p:stCondLst>
                        <p:cond delay="indefinite"/>
                      </p:stCondLst>
                      <p:childTnLst>
                        <p:par>
                          <p:cTn id="306" fill="hold">
                            <p:stCondLst>
                              <p:cond delay="0"/>
                            </p:stCondLst>
                            <p:childTnLst>
                              <p:par>
                                <p:cTn id="30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0" fill="hold">
                      <p:stCondLst>
                        <p:cond delay="indefinite"/>
                      </p:stCondLst>
                      <p:childTnLst>
                        <p:par>
                          <p:cTn id="311" fill="hold">
                            <p:stCondLst>
                              <p:cond delay="0"/>
                            </p:stCondLst>
                            <p:childTnLst>
                              <p:par>
                                <p:cTn id="31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3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6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9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2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2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28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31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3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6" fill="hold">
                      <p:stCondLst>
                        <p:cond delay="indefinite"/>
                      </p:stCondLst>
                      <p:childTnLst>
                        <p:par>
                          <p:cTn id="337" fill="hold">
                            <p:stCondLst>
                              <p:cond delay="0"/>
                            </p:stCondLst>
                            <p:childTnLst>
                              <p:par>
                                <p:cTn id="33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3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3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4" fill="hold">
                      <p:stCondLst>
                        <p:cond delay="indefinite"/>
                      </p:stCondLst>
                      <p:childTnLst>
                        <p:par>
                          <p:cTn id="345" fill="hold">
                            <p:stCondLst>
                              <p:cond delay="0"/>
                            </p:stCondLst>
                            <p:childTnLst>
                              <p:par>
                                <p:cTn id="3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8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9" fill="hold">
                      <p:stCondLst>
                        <p:cond delay="indefinite"/>
                      </p:stCondLst>
                      <p:childTnLst>
                        <p:par>
                          <p:cTn id="350" fill="hold">
                            <p:stCondLst>
                              <p:cond delay="0"/>
                            </p:stCondLst>
                            <p:childTnLst>
                              <p:par>
                                <p:cTn id="3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3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4" fill="hold">
                      <p:stCondLst>
                        <p:cond delay="indefinite"/>
                      </p:stCondLst>
                      <p:childTnLst>
                        <p:par>
                          <p:cTn id="355" fill="hold">
                            <p:stCondLst>
                              <p:cond delay="0"/>
                            </p:stCondLst>
                            <p:childTnLst>
                              <p:par>
                                <p:cTn id="3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8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9" fill="hold">
                      <p:stCondLst>
                        <p:cond delay="indefinite"/>
                      </p:stCondLst>
                      <p:childTnLst>
                        <p:par>
                          <p:cTn id="360" fill="hold">
                            <p:stCondLst>
                              <p:cond delay="0"/>
                            </p:stCondLst>
                            <p:childTnLst>
                              <p:par>
                                <p:cTn id="3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3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4" fill="hold">
                      <p:stCondLst>
                        <p:cond delay="indefinite"/>
                      </p:stCondLst>
                      <p:childTnLst>
                        <p:par>
                          <p:cTn id="365" fill="hold">
                            <p:stCondLst>
                              <p:cond delay="0"/>
                            </p:stCondLst>
                            <p:childTnLst>
                              <p:par>
                                <p:cTn id="3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8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9" fill="hold">
                      <p:stCondLst>
                        <p:cond delay="indefinite"/>
                      </p:stCondLst>
                      <p:childTnLst>
                        <p:par>
                          <p:cTn id="370" fill="hold">
                            <p:stCondLst>
                              <p:cond delay="0"/>
                            </p:stCondLst>
                            <p:childTnLst>
                              <p:par>
                                <p:cTn id="3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3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4" fill="hold">
                      <p:stCondLst>
                        <p:cond delay="indefinite"/>
                      </p:stCondLst>
                      <p:childTnLst>
                        <p:par>
                          <p:cTn id="375" fill="hold">
                            <p:stCondLst>
                              <p:cond delay="0"/>
                            </p:stCondLst>
                            <p:childTnLst>
                              <p:par>
                                <p:cTn id="3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8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9" fill="hold">
                      <p:stCondLst>
                        <p:cond delay="indefinite"/>
                      </p:stCondLst>
                      <p:childTnLst>
                        <p:par>
                          <p:cTn id="380" fill="hold">
                            <p:stCondLst>
                              <p:cond delay="0"/>
                            </p:stCondLst>
                            <p:childTnLst>
                              <p:par>
                                <p:cTn id="38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3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4" fill="hold">
                      <p:stCondLst>
                        <p:cond delay="indefinite"/>
                      </p:stCondLst>
                      <p:childTnLst>
                        <p:par>
                          <p:cTn id="385" fill="hold">
                            <p:stCondLst>
                              <p:cond delay="0"/>
                            </p:stCondLst>
                            <p:childTnLst>
                              <p:par>
                                <p:cTn id="38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8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90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93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96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99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1" fill="hold">
                      <p:stCondLst>
                        <p:cond delay="indefinite"/>
                      </p:stCondLst>
                      <p:childTnLst>
                        <p:par>
                          <p:cTn id="402" fill="hold">
                            <p:stCondLst>
                              <p:cond delay="0"/>
                            </p:stCondLst>
                            <p:childTnLst>
                              <p:par>
                                <p:cTn id="40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04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8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39" grpId="0" animBg="1"/>
      <p:bldP spid="39" grpId="1" animBg="1"/>
      <p:bldP spid="40" grpId="0" animBg="1"/>
      <p:bldP spid="40" grpId="1" animBg="1"/>
      <p:bldP spid="41" grpId="0" animBg="1"/>
      <p:bldP spid="41" grpId="1" animBg="1"/>
      <p:bldP spid="42" grpId="0" animBg="1"/>
      <p:bldP spid="42" grpId="1" animBg="1"/>
      <p:bldP spid="43" grpId="0"/>
      <p:bldP spid="44" grpId="0"/>
      <p:bldP spid="45" grpId="0"/>
      <p:bldP spid="45" grpId="1"/>
      <p:bldP spid="46" grpId="0"/>
      <p:bldP spid="47" grpId="0"/>
      <p:bldP spid="48" grpId="0"/>
      <p:bldP spid="49" grpId="0" animBg="1"/>
      <p:bldP spid="49" grpId="1" animBg="1"/>
      <p:bldP spid="50" grpId="0" animBg="1"/>
      <p:bldP spid="50" grpId="1" animBg="1"/>
      <p:bldP spid="52" grpId="0" animBg="1"/>
      <p:bldP spid="52" grpId="1" animBg="1"/>
      <p:bldP spid="53" grpId="0" animBg="1"/>
      <p:bldP spid="53" grpId="1" animBg="1"/>
      <p:bldP spid="54" grpId="0" animBg="1"/>
      <p:bldP spid="54" grpId="1" animBg="1"/>
      <p:bldP spid="55" grpId="0" animBg="1"/>
      <p:bldP spid="55" grpId="1" animBg="1"/>
      <p:bldP spid="56" grpId="0" animBg="1"/>
      <p:bldP spid="56" grpId="1" animBg="1"/>
      <p:bldP spid="57" grpId="0"/>
      <p:bldP spid="57" grpId="1"/>
      <p:bldP spid="58" grpId="0"/>
      <p:bldP spid="59" grpId="0"/>
      <p:bldP spid="60" grpId="0"/>
      <p:bldP spid="61" grpId="0"/>
      <p:bldP spid="62" grpId="0" animBg="1"/>
      <p:bldP spid="62" grpId="1" animBg="1"/>
      <p:bldP spid="63" grpId="0" animBg="1"/>
      <p:bldP spid="63" grpId="1" animBg="1"/>
      <p:bldP spid="64" grpId="0" animBg="1"/>
      <p:bldP spid="64" grpId="1" animBg="1"/>
      <p:bldP spid="65" grpId="0" animBg="1"/>
      <p:bldP spid="65" grpId="1" animBg="1"/>
      <p:bldP spid="66" grpId="0" animBg="1"/>
      <p:bldP spid="66" grpId="1" animBg="1"/>
      <p:bldP spid="67" grpId="0" animBg="1"/>
      <p:bldP spid="67" grpId="1" animBg="1"/>
      <p:bldP spid="68" grpId="0"/>
      <p:bldP spid="69" grpId="0"/>
      <p:bldP spid="70" grpId="0"/>
      <p:bldP spid="71" grpId="0"/>
      <p:bldP spid="71" grpId="1"/>
      <p:bldP spid="72" grpId="0" animBg="1"/>
      <p:bldP spid="72" grpId="1" animBg="1"/>
      <p:bldP spid="73" grpId="0" animBg="1"/>
      <p:bldP spid="73" grpId="1" animBg="1"/>
      <p:bldP spid="74" grpId="0" animBg="1"/>
      <p:bldP spid="74" grpId="1" animBg="1"/>
      <p:bldP spid="75" grpId="0" animBg="1"/>
      <p:bldP spid="75" grpId="1" animBg="1"/>
      <p:bldP spid="76" grpId="0" animBg="1"/>
      <p:bldP spid="76" grpId="1" animBg="1"/>
      <p:bldP spid="77" grpId="0" animBg="1"/>
      <p:bldP spid="77" grpId="1" animBg="1"/>
      <p:bldP spid="78" grpId="0" animBg="1"/>
      <p:bldP spid="78" grpId="1" animBg="1"/>
      <p:bldP spid="79" grpId="0" animBg="1"/>
      <p:bldP spid="79" grpId="1" animBg="1"/>
      <p:bldP spid="80" grpId="0" animBg="1"/>
      <p:bldP spid="80" grpId="1" animBg="1"/>
      <p:bldP spid="81" grpId="0" animBg="1"/>
      <p:bldP spid="81" grpId="1" animBg="1"/>
      <p:bldP spid="82" grpId="0"/>
      <p:bldP spid="83" grpId="0"/>
      <p:bldP spid="84" grpId="0"/>
      <p:bldP spid="85" grpId="0"/>
      <p:bldP spid="85" grpId="1"/>
      <p:bldP spid="86" grpId="0" animBg="1"/>
      <p:bldP spid="86" grpId="1" animBg="1"/>
      <p:bldP spid="87" grpId="0" animBg="1"/>
      <p:bldP spid="87" grpId="1" animBg="1"/>
      <p:bldP spid="88" grpId="0" animBg="1"/>
      <p:bldP spid="88" grpId="1" animBg="1"/>
      <p:bldP spid="91" grpId="0" animBg="1"/>
      <p:bldP spid="91" grpId="1" animBg="1"/>
      <p:bldP spid="93" grpId="0"/>
      <p:bldP spid="95" grpId="0" animBg="1"/>
      <p:bldP spid="95" grpId="1" animBg="1"/>
      <p:bldP spid="96" grpId="0" animBg="1"/>
      <p:bldP spid="96" grpId="1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42567" y="2322900"/>
            <a:ext cx="7622164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72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ccent SF" pitchFamily="2" charset="0"/>
              </a:rPr>
              <a:t>Teachings for Section 1G</a:t>
            </a:r>
          </a:p>
        </p:txBody>
      </p:sp>
    </p:spTree>
    <p:extLst>
      <p:ext uri="{BB962C8B-B14F-4D97-AF65-F5344CB8AC3E}">
        <p14:creationId xmlns:p14="http://schemas.microsoft.com/office/powerpoint/2010/main" val="34282176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42567" y="2322900"/>
            <a:ext cx="7622164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72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ccent SF" pitchFamily="2" charset="0"/>
              </a:rPr>
              <a:t>Teachings for Section 1A</a:t>
            </a:r>
          </a:p>
        </p:txBody>
      </p:sp>
    </p:spTree>
    <p:extLst>
      <p:ext uri="{BB962C8B-B14F-4D97-AF65-F5344CB8AC3E}">
        <p14:creationId xmlns:p14="http://schemas.microsoft.com/office/powerpoint/2010/main" val="319023254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38100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split an improper fraction into Partial Fractions. You will need to divide the numerator by the denominator first to find the ‘whole’ part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066800" y="2819400"/>
                <a:ext cx="494045" cy="61093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/>
                            </a:rPr>
                            <m:t>22</m:t>
                          </m:r>
                        </m:num>
                        <m:den>
                          <m:r>
                            <a:rPr lang="en-GB" b="0" i="1" smtClean="0">
                              <a:latin typeface="Cambria Math"/>
                            </a:rPr>
                            <m:t>35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800" y="2819400"/>
                <a:ext cx="494045" cy="610936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524000" y="2971800"/>
                <a:ext cx="41069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0" y="2971800"/>
                <a:ext cx="410690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905000" y="2819400"/>
                <a:ext cx="365806" cy="61279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b="0" i="1" smtClean="0">
                              <a:latin typeface="Cambria Math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5000" y="2819400"/>
                <a:ext cx="365806" cy="61279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590800" y="2819400"/>
                <a:ext cx="365806" cy="61279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/>
                            </a:rPr>
                            <m:t>3</m:t>
                          </m:r>
                        </m:num>
                        <m:den>
                          <m:r>
                            <a:rPr lang="en-GB" b="0" i="1" smtClean="0">
                              <a:latin typeface="Cambria Math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0800" y="2819400"/>
                <a:ext cx="365806" cy="61279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2209800" y="2971800"/>
                <a:ext cx="4106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9800" y="2971800"/>
                <a:ext cx="410689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066800" y="3657600"/>
                <a:ext cx="494046" cy="6183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/>
                            </a:rPr>
                            <m:t>57</m:t>
                          </m:r>
                        </m:num>
                        <m:den>
                          <m:r>
                            <a:rPr lang="en-GB" b="0" i="1" smtClean="0">
                              <a:latin typeface="Cambria Math"/>
                            </a:rPr>
                            <m:t>20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800" y="3657600"/>
                <a:ext cx="494046" cy="618374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524000" y="3810000"/>
                <a:ext cx="41069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0" y="3810000"/>
                <a:ext cx="410690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2590800" y="3657600"/>
                <a:ext cx="365806" cy="61279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b="0" i="1" smtClean="0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0800" y="3657600"/>
                <a:ext cx="365806" cy="612796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3276600" y="3657600"/>
                <a:ext cx="365806" cy="61279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/>
                            </a:rPr>
                            <m:t>3</m:t>
                          </m:r>
                        </m:num>
                        <m:den>
                          <m:r>
                            <a:rPr lang="en-GB" b="0" i="1" smtClean="0">
                              <a:latin typeface="Cambria Math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6600" y="3657600"/>
                <a:ext cx="365806" cy="612796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2895600" y="3810000"/>
                <a:ext cx="4106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5600" y="3810000"/>
                <a:ext cx="410689" cy="36933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1905000" y="3810000"/>
                <a:ext cx="3658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2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5000" y="3810000"/>
                <a:ext cx="365806" cy="36933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2209800" y="3810000"/>
                <a:ext cx="4106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9800" y="3810000"/>
                <a:ext cx="410689" cy="369332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4572000" y="2667000"/>
            <a:ext cx="2209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A regular fraction being split into 2 ‘components’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 flipH="1">
            <a:off x="3276600" y="2895600"/>
            <a:ext cx="1295400" cy="22860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22" idx="1"/>
          </p:cNvCxnSpPr>
          <p:nvPr/>
        </p:nvCxnSpPr>
        <p:spPr>
          <a:xfrm flipH="1" flipV="1">
            <a:off x="3962400" y="4038600"/>
            <a:ext cx="1219200" cy="140732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5181600" y="3810000"/>
            <a:ext cx="28956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A top heavy (improper) fraction will have a ‘whole number part before the fractions</a:t>
            </a:r>
          </a:p>
        </p:txBody>
      </p:sp>
      <p:sp>
        <p:nvSpPr>
          <p:cNvPr id="23" name="Title 1"/>
          <p:cNvSpPr>
            <a:spLocks noGrp="1"/>
          </p:cNvSpPr>
          <p:nvPr>
            <p:ph type="title"/>
          </p:nvPr>
        </p:nvSpPr>
        <p:spPr>
          <a:xfrm>
            <a:off x="602524" y="129995"/>
            <a:ext cx="7886700" cy="1325563"/>
          </a:xfrm>
        </p:spPr>
        <p:txBody>
          <a:bodyPr/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Algebraic Methods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708571" y="6519446"/>
            <a:ext cx="4354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anose="030F0702030302020204" pitchFamily="66" charset="0"/>
              </a:rPr>
              <a:t>1G</a:t>
            </a:r>
            <a:endParaRPr lang="en-GB" sz="1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8395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22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38100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split an improper fraction into Partial Fractions. You will need to divide the numerator by the denominator first to find the ‘whole’ part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219200" y="2590800"/>
            <a:ext cx="5902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Split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33400" y="3505200"/>
            <a:ext cx="19351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into Partial fractions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762000" y="2895600"/>
                <a:ext cx="1390637" cy="56278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latin typeface="Cambria Math"/>
                            </a:rPr>
                            <m:t>3</m:t>
                          </m:r>
                          <m:sSup>
                            <m:sSupPr>
                              <m:ctrlP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4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400" b="0" i="1" smtClean="0">
                              <a:latin typeface="Cambria Math"/>
                            </a:rPr>
                            <m:t>−3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−2</m:t>
                          </m:r>
                        </m:num>
                        <m:den>
                          <m:r>
                            <a:rPr lang="en-GB" sz="1400" i="1" smtClean="0">
                              <a:latin typeface="Cambria Math"/>
                            </a:rPr>
                            <m:t>(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−1)(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−2)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" y="2895600"/>
                <a:ext cx="1390637" cy="562783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TextBox 24"/>
          <p:cNvSpPr txBox="1"/>
          <p:nvPr/>
        </p:nvSpPr>
        <p:spPr>
          <a:xfrm>
            <a:off x="152400" y="3962400"/>
            <a:ext cx="2667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Remember, Algebraically an ‘improper’ fraction is one where the degree (power) of the numerator is </a:t>
            </a:r>
            <a:r>
              <a:rPr lang="en-GB" sz="1200" u="sng" dirty="0">
                <a:solidFill>
                  <a:srgbClr val="FF0000"/>
                </a:solidFill>
                <a:latin typeface="Comic Sans MS" pitchFamily="66" charset="0"/>
              </a:rPr>
              <a:t>equal to or exceeds that </a:t>
            </a:r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of the denominator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4114800" y="1447800"/>
                <a:ext cx="1186735" cy="4956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3</m:t>
                          </m:r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200" b="0" i="1" smtClean="0">
                              <a:latin typeface="Cambria Math"/>
                            </a:rPr>
                            <m:t>−3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−2</m:t>
                          </m:r>
                        </m:num>
                        <m:den>
                          <m:r>
                            <a:rPr lang="en-GB" sz="1200" i="1" smtClean="0">
                              <a:latin typeface="Cambria Math"/>
                            </a:rPr>
                            <m:t>(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−1)(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−2)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1447800"/>
                <a:ext cx="1186735" cy="495649"/>
              </a:xfrm>
              <a:prstGeom prst="rect">
                <a:avLst/>
              </a:prstGeom>
              <a:blipFill rotWithShape="1">
                <a:blip r:embed="rId3"/>
                <a:stretch>
                  <a:fillRect b="-493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5562600" y="1447800"/>
                <a:ext cx="1091133" cy="47416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3</m:t>
                          </m:r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200" b="0" i="1" smtClean="0">
                              <a:latin typeface="Cambria Math"/>
                            </a:rPr>
                            <m:t>−3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−2</m:t>
                          </m:r>
                        </m:num>
                        <m:den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200" b="0" i="1" smtClean="0">
                              <a:latin typeface="Cambria Math"/>
                            </a:rPr>
                            <m:t>−3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+2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2600" y="1447800"/>
                <a:ext cx="1091133" cy="474169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5257800" y="1524000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7800" y="1524000"/>
                <a:ext cx="335348" cy="276999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9" name="Straight Connector 28"/>
          <p:cNvCxnSpPr/>
          <p:nvPr/>
        </p:nvCxnSpPr>
        <p:spPr>
          <a:xfrm flipV="1">
            <a:off x="4876800" y="2362200"/>
            <a:ext cx="0" cy="3048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4876800" y="2362200"/>
            <a:ext cx="9906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3886200" y="2362200"/>
                <a:ext cx="1006173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i="1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2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200" i="1">
                          <a:latin typeface="Cambria Math"/>
                        </a:rPr>
                        <m:t>−3</m:t>
                      </m:r>
                      <m:r>
                        <a:rPr lang="en-GB" sz="1200" i="1">
                          <a:latin typeface="Cambria Math"/>
                        </a:rPr>
                        <m:t>𝑥</m:t>
                      </m:r>
                      <m:r>
                        <a:rPr lang="en-GB" sz="1200" i="1">
                          <a:latin typeface="Cambria Math"/>
                        </a:rPr>
                        <m:t>+2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2362200"/>
                <a:ext cx="1006173" cy="276999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4876800" y="2362200"/>
                <a:ext cx="1091133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3</m:t>
                          </m:r>
                          <m:r>
                            <a:rPr lang="en-GB" sz="1200" i="1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2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200" i="1">
                          <a:latin typeface="Cambria Math"/>
                        </a:rPr>
                        <m:t>−3</m:t>
                      </m:r>
                      <m:r>
                        <a:rPr lang="en-GB" sz="1200" i="1">
                          <a:latin typeface="Cambria Math"/>
                        </a:rPr>
                        <m:t>𝑥</m:t>
                      </m:r>
                      <m:r>
                        <a:rPr lang="en-GB" sz="1200" b="0" i="1" smtClean="0">
                          <a:latin typeface="Cambria Math"/>
                        </a:rPr>
                        <m:t>−</m:t>
                      </m:r>
                      <m:r>
                        <a:rPr lang="en-GB" sz="1200" i="1">
                          <a:latin typeface="Cambria Math"/>
                        </a:rPr>
                        <m:t>2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6800" y="2362200"/>
                <a:ext cx="1091133" cy="276999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4953000" y="2057400"/>
                <a:ext cx="304892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>
                          <a:latin typeface="Cambria Math"/>
                        </a:rPr>
                        <m:t>3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3000" y="2057400"/>
                <a:ext cx="304892" cy="276999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4876800" y="2590800"/>
                <a:ext cx="1091133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3</m:t>
                          </m:r>
                          <m:r>
                            <a:rPr lang="en-GB" sz="1200" i="1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2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200" i="1">
                          <a:latin typeface="Cambria Math"/>
                        </a:rPr>
                        <m:t>−</m:t>
                      </m:r>
                      <m:r>
                        <a:rPr lang="en-GB" sz="1200" b="0" i="1" smtClean="0">
                          <a:latin typeface="Cambria Math"/>
                        </a:rPr>
                        <m:t>9</m:t>
                      </m:r>
                      <m:r>
                        <a:rPr lang="en-GB" sz="1200" i="1">
                          <a:latin typeface="Cambria Math"/>
                        </a:rPr>
                        <m:t>𝑥</m:t>
                      </m:r>
                      <m:r>
                        <a:rPr lang="en-GB" sz="1200" i="1">
                          <a:latin typeface="Cambria Math"/>
                        </a:rPr>
                        <m:t>+6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6800" y="2590800"/>
                <a:ext cx="1091133" cy="276999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6" name="Straight Connector 35"/>
          <p:cNvCxnSpPr/>
          <p:nvPr/>
        </p:nvCxnSpPr>
        <p:spPr>
          <a:xfrm flipH="1">
            <a:off x="5257800" y="2895600"/>
            <a:ext cx="6096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5257800" y="2895600"/>
                <a:ext cx="660052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6</m:t>
                      </m:r>
                      <m:r>
                        <a:rPr lang="en-GB" sz="1200" i="1">
                          <a:latin typeface="Cambria Math"/>
                        </a:rPr>
                        <m:t>𝑥</m:t>
                      </m:r>
                      <m:r>
                        <a:rPr lang="en-GB" sz="1200" b="0" i="1" smtClean="0">
                          <a:latin typeface="Cambria Math"/>
                        </a:rPr>
                        <m:t>−8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7800" y="2895600"/>
                <a:ext cx="660052" cy="276999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4038600" y="3276600"/>
                <a:ext cx="1186735" cy="4956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3</m:t>
                          </m:r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200" b="0" i="1" smtClean="0">
                              <a:latin typeface="Cambria Math"/>
                            </a:rPr>
                            <m:t>−3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−2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−1)(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−2)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3276600"/>
                <a:ext cx="1186735" cy="495649"/>
              </a:xfrm>
              <a:prstGeom prst="rect">
                <a:avLst/>
              </a:prstGeom>
              <a:blipFill rotWithShape="1">
                <a:blip r:embed="rId11"/>
                <a:stretch>
                  <a:fillRect b="-493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5105400" y="3352800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05400" y="3352800"/>
                <a:ext cx="335348" cy="276999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5715000" y="3276600"/>
                <a:ext cx="1186735" cy="47198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6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−8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−1)(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−2)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5000" y="3276600"/>
                <a:ext cx="1186735" cy="471989"/>
              </a:xfrm>
              <a:prstGeom prst="rect">
                <a:avLst/>
              </a:prstGeom>
              <a:blipFill rotWithShape="1">
                <a:blip r:embed="rId12"/>
                <a:stretch>
                  <a:fillRect b="-51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5334000" y="3352800"/>
                <a:ext cx="48814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3 +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0" y="3352800"/>
                <a:ext cx="488146" cy="276999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5486400" y="3886200"/>
                <a:ext cx="703334" cy="47198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𝐴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−1)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6400" y="3886200"/>
                <a:ext cx="703334" cy="471989"/>
              </a:xfrm>
              <a:prstGeom prst="rect">
                <a:avLst/>
              </a:prstGeom>
              <a:blipFill rotWithShape="1">
                <a:blip r:embed="rId14"/>
                <a:stretch>
                  <a:fillRect b="-51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6324600" y="3886200"/>
                <a:ext cx="703334" cy="47083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𝐵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−2)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4600" y="3886200"/>
                <a:ext cx="703334" cy="470835"/>
              </a:xfrm>
              <a:prstGeom prst="rect">
                <a:avLst/>
              </a:prstGeom>
              <a:blipFill rotWithShape="1">
                <a:blip r:embed="rId15"/>
                <a:stretch>
                  <a:fillRect b="-51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6096000" y="3962400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3962400"/>
                <a:ext cx="335348" cy="276999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5410200" y="4495800"/>
                <a:ext cx="1732526" cy="4834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𝐴</m:t>
                          </m:r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−2</m:t>
                              </m:r>
                            </m:e>
                          </m:d>
                          <m:r>
                            <a:rPr lang="en-GB" sz="12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𝐵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−1)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−1)(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−2)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0200" y="4495800"/>
                <a:ext cx="1732526" cy="483466"/>
              </a:xfrm>
              <a:prstGeom prst="rect">
                <a:avLst/>
              </a:prstGeom>
              <a:blipFill rotWithShape="1">
                <a:blip r:embed="rId17"/>
                <a:stretch>
                  <a:fillRect b="-506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3581400" y="5105400"/>
                <a:ext cx="660052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6</m:t>
                      </m:r>
                      <m:r>
                        <a:rPr lang="en-GB" sz="1200" b="0" i="1" smtClean="0">
                          <a:latin typeface="Cambria Math"/>
                        </a:rPr>
                        <m:t>𝑥</m:t>
                      </m:r>
                      <m:r>
                        <a:rPr lang="en-GB" sz="1200" b="0" i="1" smtClean="0">
                          <a:latin typeface="Cambria Math"/>
                        </a:rPr>
                        <m:t>−8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1400" y="5105400"/>
                <a:ext cx="660052" cy="276999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4191000" y="5105400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00" y="5105400"/>
                <a:ext cx="335348" cy="276999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4495800" y="5105400"/>
                <a:ext cx="1574342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𝐴</m:t>
                      </m:r>
                      <m:d>
                        <m:d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−2</m:t>
                          </m:r>
                        </m:e>
                      </m:d>
                      <m:r>
                        <a:rPr lang="en-GB" sz="1200" b="0" i="1" smtClean="0">
                          <a:latin typeface="Cambria Math"/>
                        </a:rPr>
                        <m:t>+</m:t>
                      </m:r>
                      <m:r>
                        <a:rPr lang="en-GB" sz="1200" b="0" i="1" smtClean="0">
                          <a:latin typeface="Cambria Math"/>
                        </a:rPr>
                        <m:t>𝐵</m:t>
                      </m:r>
                      <m:r>
                        <a:rPr lang="en-GB" sz="1200" b="0" i="1" smtClean="0">
                          <a:latin typeface="Cambria Math"/>
                        </a:rPr>
                        <m:t>(</m:t>
                      </m:r>
                      <m:r>
                        <a:rPr lang="en-GB" sz="1200" b="0" i="1" smtClean="0">
                          <a:latin typeface="Cambria Math"/>
                        </a:rPr>
                        <m:t>𝑥</m:t>
                      </m:r>
                      <m:r>
                        <a:rPr lang="en-GB" sz="1200" b="0" i="1" smtClean="0">
                          <a:latin typeface="Cambria Math"/>
                        </a:rPr>
                        <m:t>−1)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5105400"/>
                <a:ext cx="1574342" cy="276999"/>
              </a:xfrm>
              <a:prstGeom prst="rect">
                <a:avLst/>
              </a:prstGeom>
              <a:blipFill rotWithShape="1">
                <a:blip r:embed="rId20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2" name="TextBox 51"/>
          <p:cNvSpPr txBox="1"/>
          <p:nvPr/>
        </p:nvSpPr>
        <p:spPr>
          <a:xfrm>
            <a:off x="2819400" y="5410200"/>
            <a:ext cx="838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If x =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3962400" y="5410200"/>
                <a:ext cx="30489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4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5410200"/>
                <a:ext cx="304891" cy="276999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4191000" y="5410200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00" y="5410200"/>
                <a:ext cx="335348" cy="276999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/>
              <p:cNvSpPr txBox="1"/>
              <p:nvPr/>
            </p:nvSpPr>
            <p:spPr>
              <a:xfrm>
                <a:off x="4495800" y="5410200"/>
                <a:ext cx="325025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5" name="TextBox 5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5410200"/>
                <a:ext cx="325025" cy="276999"/>
              </a:xfrm>
              <a:prstGeom prst="rect">
                <a:avLst/>
              </a:prstGeom>
              <a:blipFill rotWithShape="1"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6" name="TextBox 55"/>
          <p:cNvSpPr txBox="1"/>
          <p:nvPr/>
        </p:nvSpPr>
        <p:spPr>
          <a:xfrm>
            <a:off x="2819400" y="5715000"/>
            <a:ext cx="838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If x = 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/>
              <p:cNvSpPr txBox="1"/>
              <p:nvPr/>
            </p:nvSpPr>
            <p:spPr>
              <a:xfrm>
                <a:off x="3886200" y="5715000"/>
                <a:ext cx="420307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−2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5715000"/>
                <a:ext cx="420307" cy="276999"/>
              </a:xfrm>
              <a:prstGeom prst="rect">
                <a:avLst/>
              </a:prstGeom>
              <a:blipFill rotWithShape="1"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/>
              <p:cNvSpPr txBox="1"/>
              <p:nvPr/>
            </p:nvSpPr>
            <p:spPr>
              <a:xfrm>
                <a:off x="4191000" y="5715000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00" y="5715000"/>
                <a:ext cx="335348" cy="276999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4495800" y="5715000"/>
                <a:ext cx="43460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−</m:t>
                      </m:r>
                      <m:r>
                        <a:rPr lang="en-GB" sz="1200" b="0" i="1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5715000"/>
                <a:ext cx="434606" cy="276999"/>
              </a:xfrm>
              <a:prstGeom prst="rect">
                <a:avLst/>
              </a:prstGeom>
              <a:blipFill rotWithShape="1"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/>
              <p:cNvSpPr txBox="1"/>
              <p:nvPr/>
            </p:nvSpPr>
            <p:spPr>
              <a:xfrm>
                <a:off x="3962400" y="6019800"/>
                <a:ext cx="304892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2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6019800"/>
                <a:ext cx="304892" cy="276999"/>
              </a:xfrm>
              <a:prstGeom prst="rect">
                <a:avLst/>
              </a:prstGeom>
              <a:blipFill rotWithShape="1"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/>
              <p:cNvSpPr txBox="1"/>
              <p:nvPr/>
            </p:nvSpPr>
            <p:spPr>
              <a:xfrm>
                <a:off x="4191000" y="6019800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00" y="6019800"/>
                <a:ext cx="335348" cy="276999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/>
              <p:cNvSpPr txBox="1"/>
              <p:nvPr/>
            </p:nvSpPr>
            <p:spPr>
              <a:xfrm>
                <a:off x="4495800" y="6019800"/>
                <a:ext cx="31919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2" name="TextBox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6019800"/>
                <a:ext cx="319190" cy="276999"/>
              </a:xfrm>
              <a:prstGeom prst="rect">
                <a:avLst/>
              </a:prstGeom>
              <a:blipFill rotWithShape="1">
                <a:blip r:embed="rId2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3" name="Arc 62"/>
          <p:cNvSpPr/>
          <p:nvPr/>
        </p:nvSpPr>
        <p:spPr>
          <a:xfrm>
            <a:off x="6477000" y="1752600"/>
            <a:ext cx="457200" cy="609600"/>
          </a:xfrm>
          <a:prstGeom prst="arc">
            <a:avLst>
              <a:gd name="adj1" fmla="val 16200000"/>
              <a:gd name="adj2" fmla="val 50456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TextBox 63"/>
          <p:cNvSpPr txBox="1"/>
          <p:nvPr/>
        </p:nvSpPr>
        <p:spPr>
          <a:xfrm>
            <a:off x="6858000" y="1828800"/>
            <a:ext cx="16764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rgbClr val="FF0000"/>
                </a:solidFill>
                <a:latin typeface="Comic Sans MS" pitchFamily="66" charset="0"/>
              </a:rPr>
              <a:t>Divide the numerator by the denominator to find the ‘whole’ part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7086600" y="2895600"/>
            <a:ext cx="1828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rgbClr val="FF0000"/>
                </a:solidFill>
                <a:latin typeface="Comic Sans MS" pitchFamily="66" charset="0"/>
              </a:rPr>
              <a:t>Now rewrite the original fraction with the whole part taken out</a:t>
            </a:r>
          </a:p>
        </p:txBody>
      </p:sp>
      <p:sp>
        <p:nvSpPr>
          <p:cNvPr id="66" name="Arc 65"/>
          <p:cNvSpPr/>
          <p:nvPr/>
        </p:nvSpPr>
        <p:spPr>
          <a:xfrm>
            <a:off x="6705600" y="2895600"/>
            <a:ext cx="457200" cy="609600"/>
          </a:xfrm>
          <a:prstGeom prst="arc">
            <a:avLst>
              <a:gd name="adj1" fmla="val 16200000"/>
              <a:gd name="adj2" fmla="val 50456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Arc 66"/>
          <p:cNvSpPr/>
          <p:nvPr/>
        </p:nvSpPr>
        <p:spPr>
          <a:xfrm>
            <a:off x="6781800" y="3505200"/>
            <a:ext cx="457200" cy="609600"/>
          </a:xfrm>
          <a:prstGeom prst="arc">
            <a:avLst>
              <a:gd name="adj1" fmla="val 16200000"/>
              <a:gd name="adj2" fmla="val 50456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Arc 67"/>
          <p:cNvSpPr/>
          <p:nvPr/>
        </p:nvSpPr>
        <p:spPr>
          <a:xfrm>
            <a:off x="6934200" y="4114800"/>
            <a:ext cx="457200" cy="609600"/>
          </a:xfrm>
          <a:prstGeom prst="arc">
            <a:avLst>
              <a:gd name="adj1" fmla="val 16200000"/>
              <a:gd name="adj2" fmla="val 50456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TextBox 68"/>
          <p:cNvSpPr txBox="1"/>
          <p:nvPr/>
        </p:nvSpPr>
        <p:spPr>
          <a:xfrm>
            <a:off x="7239000" y="3581400"/>
            <a:ext cx="16764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rgbClr val="FF0000"/>
                </a:solidFill>
                <a:latin typeface="Comic Sans MS" pitchFamily="66" charset="0"/>
              </a:rPr>
              <a:t>Split the fraction into 2 parts (ignore the whole part for now)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7391400" y="4191000"/>
            <a:ext cx="16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rgbClr val="FF0000"/>
                </a:solidFill>
                <a:latin typeface="Comic Sans MS" pitchFamily="66" charset="0"/>
              </a:rPr>
              <a:t>Make denominators equivalent and group up</a:t>
            </a:r>
          </a:p>
        </p:txBody>
      </p:sp>
      <p:sp>
        <p:nvSpPr>
          <p:cNvPr id="71" name="Arc 70"/>
          <p:cNvSpPr/>
          <p:nvPr/>
        </p:nvSpPr>
        <p:spPr>
          <a:xfrm>
            <a:off x="6934200" y="4724400"/>
            <a:ext cx="457200" cy="533400"/>
          </a:xfrm>
          <a:prstGeom prst="arc">
            <a:avLst>
              <a:gd name="adj1" fmla="val 16200000"/>
              <a:gd name="adj2" fmla="val 504563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TextBox 71"/>
          <p:cNvSpPr txBox="1"/>
          <p:nvPr/>
        </p:nvSpPr>
        <p:spPr>
          <a:xfrm>
            <a:off x="7391400" y="4876800"/>
            <a:ext cx="16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rgbClr val="FF0000"/>
                </a:solidFill>
                <a:latin typeface="Comic Sans MS" pitchFamily="66" charset="0"/>
              </a:rPr>
              <a:t>The numerators will be the same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3" name="TextBox 72"/>
              <p:cNvSpPr txBox="1"/>
              <p:nvPr/>
            </p:nvSpPr>
            <p:spPr>
              <a:xfrm>
                <a:off x="3657600" y="6400800"/>
                <a:ext cx="67999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 3 +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73" name="TextBox 7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7600" y="6400800"/>
                <a:ext cx="679994" cy="276999"/>
              </a:xfrm>
              <a:prstGeom prst="rect">
                <a:avLst/>
              </a:prstGeom>
              <a:blipFill rotWithShape="1">
                <a:blip r:embed="rId2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Box 73"/>
              <p:cNvSpPr txBox="1"/>
              <p:nvPr/>
            </p:nvSpPr>
            <p:spPr>
              <a:xfrm>
                <a:off x="4267200" y="6324600"/>
                <a:ext cx="703334" cy="4879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−1)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74" name="TextBox 7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6324600"/>
                <a:ext cx="703334" cy="487954"/>
              </a:xfrm>
              <a:prstGeom prst="rect">
                <a:avLst/>
              </a:prstGeom>
              <a:blipFill rotWithShape="1">
                <a:blip r:embed="rId28"/>
                <a:stretch>
                  <a:fillRect b="-125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Box 74"/>
              <p:cNvSpPr txBox="1"/>
              <p:nvPr/>
            </p:nvSpPr>
            <p:spPr>
              <a:xfrm>
                <a:off x="5105400" y="6324600"/>
                <a:ext cx="703334" cy="4879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4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−2)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75" name="TextBox 7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05400" y="6324600"/>
                <a:ext cx="703334" cy="487954"/>
              </a:xfrm>
              <a:prstGeom prst="rect">
                <a:avLst/>
              </a:prstGeom>
              <a:blipFill rotWithShape="1">
                <a:blip r:embed="rId29"/>
                <a:stretch>
                  <a:fillRect b="-125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6" name="TextBox 75"/>
              <p:cNvSpPr txBox="1"/>
              <p:nvPr/>
            </p:nvSpPr>
            <p:spPr>
              <a:xfrm>
                <a:off x="4876800" y="6400800"/>
                <a:ext cx="3353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76" name="TextBox 7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6800" y="6400800"/>
                <a:ext cx="335348" cy="276999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7" name="Rectangle 76"/>
          <p:cNvSpPr/>
          <p:nvPr/>
        </p:nvSpPr>
        <p:spPr>
          <a:xfrm>
            <a:off x="5638800" y="4495800"/>
            <a:ext cx="1447800" cy="492889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8" name="Rectangle 77"/>
          <p:cNvSpPr/>
          <p:nvPr/>
        </p:nvSpPr>
        <p:spPr>
          <a:xfrm>
            <a:off x="5715000" y="3276600"/>
            <a:ext cx="1219200" cy="533400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9" name="Rectangle 78"/>
          <p:cNvSpPr/>
          <p:nvPr/>
        </p:nvSpPr>
        <p:spPr>
          <a:xfrm>
            <a:off x="3886200" y="6324600"/>
            <a:ext cx="1905000" cy="446590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" name="Rectangle 79"/>
          <p:cNvSpPr/>
          <p:nvPr/>
        </p:nvSpPr>
        <p:spPr>
          <a:xfrm>
            <a:off x="5486400" y="3886200"/>
            <a:ext cx="1524000" cy="533400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2" name="Title 1"/>
          <p:cNvSpPr>
            <a:spLocks noGrp="1"/>
          </p:cNvSpPr>
          <p:nvPr>
            <p:ph type="title"/>
          </p:nvPr>
        </p:nvSpPr>
        <p:spPr>
          <a:xfrm>
            <a:off x="602524" y="129995"/>
            <a:ext cx="7886700" cy="1325563"/>
          </a:xfrm>
        </p:spPr>
        <p:txBody>
          <a:bodyPr/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Algebraic Methods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8708571" y="6519446"/>
            <a:ext cx="4354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anose="030F0702030302020204" pitchFamily="66" charset="0"/>
              </a:rPr>
              <a:t>1G</a:t>
            </a:r>
            <a:endParaRPr lang="en-GB" sz="1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7002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4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6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1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4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3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>
                      <p:stCondLst>
                        <p:cond delay="indefinite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8" fill="hold">
                      <p:stCondLst>
                        <p:cond delay="indefinite"/>
                      </p:stCondLst>
                      <p:childTnLst>
                        <p:par>
                          <p:cTn id="259" fill="hold">
                            <p:stCondLst>
                              <p:cond delay="0"/>
                            </p:stCondLst>
                            <p:childTnLst>
                              <p:par>
                                <p:cTn id="26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1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>
                      <p:stCondLst>
                        <p:cond delay="indefinite"/>
                      </p:stCondLst>
                      <p:childTnLst>
                        <p:par>
                          <p:cTn id="264" fill="hold">
                            <p:stCondLst>
                              <p:cond delay="0"/>
                            </p:stCondLst>
                            <p:childTnLst>
                              <p:par>
                                <p:cTn id="2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7" grpId="0"/>
      <p:bldP spid="28" grpId="0"/>
      <p:bldP spid="32" grpId="0"/>
      <p:bldP spid="33" grpId="0"/>
      <p:bldP spid="34" grpId="0"/>
      <p:bldP spid="35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/>
      <p:bldP spid="53" grpId="0"/>
      <p:bldP spid="54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 animBg="1"/>
      <p:bldP spid="64" grpId="0"/>
      <p:bldP spid="65" grpId="0"/>
      <p:bldP spid="66" grpId="0" animBg="1"/>
      <p:bldP spid="67" grpId="0" animBg="1"/>
      <p:bldP spid="68" grpId="0" animBg="1"/>
      <p:bldP spid="69" grpId="0"/>
      <p:bldP spid="70" grpId="0"/>
      <p:bldP spid="71" grpId="0" animBg="1"/>
      <p:bldP spid="72" grpId="0"/>
      <p:bldP spid="73" grpId="0"/>
      <p:bldP spid="74" grpId="0"/>
      <p:bldP spid="75" grpId="0"/>
      <p:bldP spid="76" grpId="0"/>
      <p:bldP spid="77" grpId="0" animBg="1"/>
      <p:bldP spid="77" grpId="1" animBg="1"/>
      <p:bldP spid="78" grpId="0" animBg="1"/>
      <p:bldP spid="78" grpId="1" animBg="1"/>
      <p:bldP spid="79" grpId="0" animBg="1"/>
      <p:bldP spid="80" grpId="0" animBg="1"/>
      <p:bldP spid="80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2524" y="129995"/>
            <a:ext cx="7886700" cy="1325563"/>
          </a:xfrm>
        </p:spPr>
        <p:txBody>
          <a:bodyPr/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Algebraic Methods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52" y="1497873"/>
            <a:ext cx="3648892" cy="4679089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sz="1800" b="1" dirty="0">
                <a:latin typeface="Comic Sans MS" panose="030F0702030302020204" pitchFamily="66" charset="0"/>
              </a:rPr>
              <a:t>You need to be able to prove statements by contradiction</a:t>
            </a:r>
            <a:endParaRPr lang="en-US" sz="18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8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800" dirty="0">
                <a:latin typeface="Comic Sans MS" panose="030F0702030302020204" pitchFamily="66" charset="0"/>
                <a:sym typeface="Wingdings" panose="05000000000000000000" pitchFamily="2" charset="2"/>
              </a:rPr>
              <a:t>To prove a statement by contradiction, you need to follow these steps:</a:t>
            </a:r>
          </a:p>
          <a:p>
            <a:pPr marL="0" indent="0" algn="ctr">
              <a:buNone/>
            </a:pPr>
            <a:endParaRPr lang="en-US" sz="1800" dirty="0"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marL="342900" indent="-342900" algn="ctr">
              <a:buAutoNum type="arabicParenR"/>
            </a:pPr>
            <a:r>
              <a:rPr lang="en-US" sz="1800" dirty="0">
                <a:latin typeface="Comic Sans MS" panose="030F0702030302020204" pitchFamily="66" charset="0"/>
                <a:sym typeface="Wingdings" panose="05000000000000000000" pitchFamily="2" charset="2"/>
              </a:rPr>
              <a:t>Assume the statement is false</a:t>
            </a:r>
          </a:p>
          <a:p>
            <a:pPr marL="342900" indent="-342900" algn="ctr">
              <a:buAutoNum type="arabicParenR"/>
            </a:pPr>
            <a:r>
              <a:rPr lang="en-US" sz="1800" dirty="0">
                <a:latin typeface="Comic Sans MS" panose="030F0702030302020204" pitchFamily="66" charset="0"/>
                <a:sym typeface="Wingdings" panose="05000000000000000000" pitchFamily="2" charset="2"/>
              </a:rPr>
              <a:t>Use logical steps to show that this leads to an impossible outcome, or one that contradicts the original statement</a:t>
            </a:r>
          </a:p>
          <a:p>
            <a:pPr marL="342900" indent="-342900" algn="ctr">
              <a:buAutoNum type="arabicParenR"/>
            </a:pPr>
            <a:endParaRPr lang="en-US" sz="1800" dirty="0"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marL="0" indent="0" algn="ctr">
              <a:buNone/>
            </a:pPr>
            <a:r>
              <a:rPr lang="en-US" sz="1800" dirty="0">
                <a:latin typeface="Comic Sans MS" panose="030F0702030302020204" pitchFamily="66" charset="0"/>
                <a:sym typeface="Wingdings" panose="05000000000000000000" pitchFamily="2" charset="2"/>
              </a:rPr>
              <a:t>The statement that shows the original assumption is false is known as the ‘negation’ of the statement</a:t>
            </a:r>
            <a:endParaRPr lang="en-GB" sz="1800" dirty="0"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708571" y="6519446"/>
            <a:ext cx="4354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anose="030F0702030302020204" pitchFamily="66" charset="0"/>
              </a:rPr>
              <a:t>1A</a:t>
            </a:r>
            <a:endParaRPr lang="en-GB" sz="1600" dirty="0"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08735" y="1461433"/>
            <a:ext cx="44156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u="sng" dirty="0">
                <a:latin typeface="Comic Sans MS" panose="030F0702030302020204" pitchFamily="66" charset="0"/>
              </a:rPr>
              <a:t>Prove by contradiction that there is no greatest odd integer</a:t>
            </a:r>
            <a:endParaRPr lang="en-GB" sz="1600" u="sng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356949" y="2492722"/>
                <a:ext cx="4387556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dirty="0">
                    <a:latin typeface="Comic Sans MS" panose="030F0702030302020204" pitchFamily="66" charset="0"/>
                  </a:rPr>
                  <a:t>Assumption: There is a greatest odd integer,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endParaRPr lang="en-GB" sz="1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6949" y="2492722"/>
                <a:ext cx="4387556" cy="584775"/>
              </a:xfrm>
              <a:prstGeom prst="rect">
                <a:avLst/>
              </a:prstGeom>
              <a:blipFill>
                <a:blip r:embed="rId2"/>
                <a:stretch>
                  <a:fillRect t="-2083" b="-1354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4616387" y="3293616"/>
            <a:ext cx="38972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We need to use logical steps to reach a contradiction/impossibility</a:t>
            </a:r>
            <a:endParaRPr lang="en-GB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753992" y="4150310"/>
                <a:ext cx="3857787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400" dirty="0">
                    <a:latin typeface="Comic Sans MS" panose="030F0702030302020204" pitchFamily="66" charset="0"/>
                  </a:rPr>
                  <a:t>If </a:t>
                </a:r>
                <a14:m>
                  <m:oMath xmlns:m="http://schemas.openxmlformats.org/officeDocument/2006/math">
                    <m:r>
                      <a:rPr lang="en-US" sz="1400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1400" dirty="0">
                    <a:latin typeface="Comic Sans MS" panose="030F0702030302020204" pitchFamily="66" charset="0"/>
                  </a:rPr>
                  <a:t> is an integer, then </a:t>
                </a:r>
                <a14:m>
                  <m:oMath xmlns:m="http://schemas.openxmlformats.org/officeDocument/2006/math">
                    <m:r>
                      <a:rPr lang="en-US" sz="1400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1400" i="1" dirty="0" smtClean="0">
                        <a:latin typeface="Cambria Math" panose="02040503050406030204" pitchFamily="18" charset="0"/>
                      </a:rPr>
                      <m:t>+2</m:t>
                    </m:r>
                  </m:oMath>
                </a14:m>
                <a:r>
                  <a:rPr lang="en-US" sz="1400" dirty="0">
                    <a:latin typeface="Comic Sans MS" panose="030F0702030302020204" pitchFamily="66" charset="0"/>
                  </a:rPr>
                  <a:t> is also an integer</a:t>
                </a:r>
                <a:endParaRPr lang="en-GB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53992" y="4150310"/>
                <a:ext cx="3857787" cy="215444"/>
              </a:xfrm>
              <a:prstGeom prst="rect">
                <a:avLst/>
              </a:prstGeom>
              <a:blipFill>
                <a:blip r:embed="rId3"/>
                <a:stretch>
                  <a:fillRect l="-2844" t="-25714" r="-1738" b="-514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6291308" y="4524652"/>
                <a:ext cx="812467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dirty="0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400" i="1" dirty="0" smtClean="0">
                          <a:latin typeface="Cambria Math" panose="02040503050406030204" pitchFamily="18" charset="0"/>
                        </a:rPr>
                        <m:t>+2</m:t>
                      </m:r>
                      <m:r>
                        <a:rPr lang="en-US" sz="1400" b="0" i="0" dirty="0" smtClean="0">
                          <a:latin typeface="Cambria Math" panose="02040503050406030204" pitchFamily="18" charset="0"/>
                        </a:rPr>
                        <m:t>&gt;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GB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91308" y="4524652"/>
                <a:ext cx="812467" cy="215444"/>
              </a:xfrm>
              <a:prstGeom prst="rect">
                <a:avLst/>
              </a:prstGeom>
              <a:blipFill>
                <a:blip r:embed="rId4"/>
                <a:stretch>
                  <a:fillRect l="-1504" r="-2256" b="-8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5538186" y="4898994"/>
                <a:ext cx="1614481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dirty="0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+2=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𝑜𝑑𝑑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𝑒𝑣𝑒𝑛</m:t>
                      </m:r>
                    </m:oMath>
                  </m:oMathPara>
                </a14:m>
                <a:endParaRPr lang="en-GB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38186" y="4898994"/>
                <a:ext cx="1614481" cy="215444"/>
              </a:xfrm>
              <a:prstGeom prst="rect">
                <a:avLst/>
              </a:prstGeom>
              <a:blipFill>
                <a:blip r:embed="rId5"/>
                <a:stretch>
                  <a:fillRect l="-755" r="-377" b="-857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7128769" y="4909351"/>
                <a:ext cx="547714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4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0" i="0" dirty="0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r>
                      <a:rPr lang="en-US" sz="1400" i="1" dirty="0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𝑜𝑑𝑑</m:t>
                    </m:r>
                  </m:oMath>
                </a14:m>
                <a:endParaRPr lang="en-GB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28769" y="4909351"/>
                <a:ext cx="547714" cy="215444"/>
              </a:xfrm>
              <a:prstGeom prst="rect">
                <a:avLst/>
              </a:prstGeom>
              <a:blipFill>
                <a:blip r:embed="rId6"/>
                <a:stretch>
                  <a:fillRect r="-10000" b="-8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4616387" y="5379867"/>
                <a:ext cx="4074852" cy="64633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US" sz="14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So </a:t>
                </a:r>
                <a14:m>
                  <m:oMath xmlns:m="http://schemas.openxmlformats.org/officeDocument/2006/math">
                    <m:r>
                      <a:rPr lang="en-US" sz="14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14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+2</m:t>
                    </m:r>
                  </m:oMath>
                </a14:m>
                <a:r>
                  <a:rPr lang="en-GB" sz="14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 would be an odd integer, and is greater than </a:t>
                </a:r>
                <a14:m>
                  <m:oMath xmlns:m="http://schemas.openxmlformats.org/officeDocument/2006/math">
                    <m:r>
                      <a:rPr lang="en-GB" sz="14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GB" sz="14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. Therefore, there is no greatest odd integer.</a:t>
                </a: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16387" y="5379867"/>
                <a:ext cx="4074852" cy="646331"/>
              </a:xfrm>
              <a:prstGeom prst="rect">
                <a:avLst/>
              </a:prstGeom>
              <a:blipFill>
                <a:blip r:embed="rId7"/>
                <a:stretch>
                  <a:fillRect l="-1345" t="-9434" r="-2541" b="-1603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55753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2524" y="129995"/>
            <a:ext cx="7886700" cy="1325563"/>
          </a:xfrm>
        </p:spPr>
        <p:txBody>
          <a:bodyPr/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Algebraic Methods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52" y="1497873"/>
            <a:ext cx="3648892" cy="4679089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sz="1800" b="1" dirty="0">
                <a:latin typeface="Comic Sans MS" panose="030F0702030302020204" pitchFamily="66" charset="0"/>
              </a:rPr>
              <a:t>You need to be able to prove statements by contradiction</a:t>
            </a:r>
            <a:endParaRPr lang="en-US" sz="18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8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800" dirty="0">
                <a:latin typeface="Comic Sans MS" panose="030F0702030302020204" pitchFamily="66" charset="0"/>
                <a:sym typeface="Wingdings" panose="05000000000000000000" pitchFamily="2" charset="2"/>
              </a:rPr>
              <a:t>To prove a statement by contradiction, you need to follow these steps:</a:t>
            </a:r>
          </a:p>
          <a:p>
            <a:pPr marL="0" indent="0" algn="ctr">
              <a:buNone/>
            </a:pPr>
            <a:endParaRPr lang="en-US" sz="1800" dirty="0"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marL="342900" indent="-342900" algn="ctr">
              <a:buAutoNum type="arabicParenR"/>
            </a:pPr>
            <a:r>
              <a:rPr lang="en-US" sz="1800" dirty="0">
                <a:latin typeface="Comic Sans MS" panose="030F0702030302020204" pitchFamily="66" charset="0"/>
                <a:sym typeface="Wingdings" panose="05000000000000000000" pitchFamily="2" charset="2"/>
              </a:rPr>
              <a:t>Assume the statement is false</a:t>
            </a:r>
          </a:p>
          <a:p>
            <a:pPr marL="342900" indent="-342900" algn="ctr">
              <a:buAutoNum type="arabicParenR"/>
            </a:pPr>
            <a:r>
              <a:rPr lang="en-US" sz="1800" dirty="0">
                <a:latin typeface="Comic Sans MS" panose="030F0702030302020204" pitchFamily="66" charset="0"/>
                <a:sym typeface="Wingdings" panose="05000000000000000000" pitchFamily="2" charset="2"/>
              </a:rPr>
              <a:t>Use logical steps to show that this leads to an impossible outcome, or one that contradicts the original statement</a:t>
            </a:r>
          </a:p>
          <a:p>
            <a:pPr marL="342900" indent="-342900" algn="ctr">
              <a:buAutoNum type="arabicParenR"/>
            </a:pPr>
            <a:endParaRPr lang="en-US" sz="1800" dirty="0"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marL="0" indent="0" algn="ctr">
              <a:buNone/>
            </a:pPr>
            <a:r>
              <a:rPr lang="en-US" sz="1800" dirty="0">
                <a:latin typeface="Comic Sans MS" panose="030F0702030302020204" pitchFamily="66" charset="0"/>
                <a:sym typeface="Wingdings" panose="05000000000000000000" pitchFamily="2" charset="2"/>
              </a:rPr>
              <a:t>The statement that shows the original assumption is false is known as the ‘negation’ of the statement</a:t>
            </a:r>
            <a:endParaRPr lang="en-GB" sz="1800" dirty="0"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708571" y="6519446"/>
            <a:ext cx="4354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anose="030F0702030302020204" pitchFamily="66" charset="0"/>
              </a:rPr>
              <a:t>1A</a:t>
            </a:r>
            <a:endParaRPr lang="en-GB" sz="16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408735" y="1461433"/>
                <a:ext cx="4415668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u="sng" dirty="0">
                    <a:latin typeface="Comic Sans MS" panose="030F0702030302020204" pitchFamily="66" charset="0"/>
                  </a:rPr>
                  <a:t>Prove by contradiction that if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600" i="1" u="sng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600" b="0" i="1" u="sng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sz="1600" b="0" i="1" u="sng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sz="1600" u="sng" dirty="0">
                    <a:latin typeface="Comic Sans MS" panose="030F0702030302020204" pitchFamily="66" charset="0"/>
                  </a:rPr>
                  <a:t> is even, then </a:t>
                </a:r>
                <a14:m>
                  <m:oMath xmlns:m="http://schemas.openxmlformats.org/officeDocument/2006/math">
                    <m:r>
                      <a:rPr lang="en-GB" sz="1600" i="1" u="sng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GB" sz="1600" u="sng" dirty="0">
                    <a:latin typeface="Comic Sans MS" panose="030F0702030302020204" pitchFamily="66" charset="0"/>
                  </a:rPr>
                  <a:t> must be even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8735" y="1461433"/>
                <a:ext cx="4415668" cy="584775"/>
              </a:xfrm>
              <a:prstGeom prst="rect">
                <a:avLst/>
              </a:prstGeom>
              <a:blipFill>
                <a:blip r:embed="rId2"/>
                <a:stretch>
                  <a:fillRect t="-2083" b="-1354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383582" y="2226392"/>
                <a:ext cx="4387556" cy="6058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dirty="0">
                    <a:latin typeface="Comic Sans MS" panose="030F0702030302020204" pitchFamily="66" charset="0"/>
                  </a:rPr>
                  <a:t>Assumption: There exists a number </a:t>
                </a:r>
                <a14:m>
                  <m:oMath xmlns:m="http://schemas.openxmlformats.org/officeDocument/2006/math">
                    <m:r>
                      <a:rPr lang="en-US" sz="1600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1600" dirty="0">
                    <a:latin typeface="Comic Sans MS" panose="030F0702030302020204" pitchFamily="66" charset="0"/>
                  </a:rPr>
                  <a:t> such that </a:t>
                </a:r>
                <a14:m>
                  <m:oMath xmlns:m="http://schemas.openxmlformats.org/officeDocument/2006/math">
                    <m:r>
                      <a:rPr lang="en-US" sz="1600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1600" dirty="0">
                    <a:latin typeface="Comic Sans MS" panose="030F0702030302020204" pitchFamily="66" charset="0"/>
                  </a:rPr>
                  <a:t> is odd, but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6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 is even.</a:t>
                </a: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3582" y="2226392"/>
                <a:ext cx="4387556" cy="605871"/>
              </a:xfrm>
              <a:prstGeom prst="rect">
                <a:avLst/>
              </a:prstGeom>
              <a:blipFill>
                <a:blip r:embed="rId3"/>
                <a:stretch>
                  <a:fillRect t="-2000" r="-139" b="-9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4669653" y="2929631"/>
            <a:ext cx="38972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We need to use logical steps to reach a contradiction/impossibility</a:t>
            </a:r>
            <a:endParaRPr lang="en-GB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4695781" y="3612789"/>
                <a:ext cx="3906682" cy="10772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dirty="0">
                    <a:latin typeface="Comic Sans MS" panose="030F0702030302020204" pitchFamily="66" charset="0"/>
                  </a:rPr>
                  <a:t>If </a:t>
                </a:r>
                <a14:m>
                  <m:oMath xmlns:m="http://schemas.openxmlformats.org/officeDocument/2006/math">
                    <m:r>
                      <a:rPr lang="en-US" sz="1600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1600" dirty="0">
                    <a:latin typeface="Comic Sans MS" panose="030F0702030302020204" pitchFamily="66" charset="0"/>
                  </a:rPr>
                  <a:t> is odd then it can be written in the form </a:t>
                </a:r>
                <a14:m>
                  <m:oMath xmlns:m="http://schemas.openxmlformats.org/officeDocument/2006/math">
                    <m:r>
                      <a:rPr lang="en-US" sz="1600" i="1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1600" i="1" dirty="0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1600" i="1" dirty="0" smtClean="0">
                        <a:latin typeface="Cambria Math" panose="02040503050406030204" pitchFamily="18" charset="0"/>
                      </a:rPr>
                      <m:t>+1</m:t>
                    </m:r>
                  </m:oMath>
                </a14:m>
                <a:endParaRPr lang="en-GB" sz="1600" dirty="0">
                  <a:latin typeface="Comic Sans MS" panose="030F0702030302020204" pitchFamily="66" charset="0"/>
                </a:endParaRPr>
              </a:p>
              <a:p>
                <a:pPr algn="ctr"/>
                <a:endParaRPr lang="en-US" sz="1600" dirty="0">
                  <a:latin typeface="Comic Sans MS" panose="030F0702030302020204" pitchFamily="66" charset="0"/>
                </a:endParaRPr>
              </a:p>
              <a:p>
                <a:pPr algn="ctr"/>
                <a:r>
                  <a:rPr lang="en-US" sz="1600" dirty="0">
                    <a:latin typeface="Comic Sans MS" panose="030F0702030302020204" pitchFamily="66" charset="0"/>
                  </a:rPr>
                  <a:t>Therefore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6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1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+1</m:t>
                            </m:r>
                          </m:e>
                        </m:d>
                      </m:e>
                      <m:sup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GB" sz="1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5781" y="3612789"/>
                <a:ext cx="3906682" cy="1077218"/>
              </a:xfrm>
              <a:prstGeom prst="rect">
                <a:avLst/>
              </a:prstGeom>
              <a:blipFill>
                <a:blip r:embed="rId4"/>
                <a:stretch>
                  <a:fillRect t="-1136" b="-738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6657747" y="4829029"/>
                <a:ext cx="1696141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+4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+1</m:t>
                      </m:r>
                    </m:oMath>
                  </m:oMathPara>
                </a14:m>
                <a:endParaRPr lang="en-GB" sz="1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57747" y="4829029"/>
                <a:ext cx="1696141" cy="33855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6730248" y="5327657"/>
                <a:ext cx="1836703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=2(2</m:t>
                      </m:r>
                      <m:sSup>
                        <m:sSup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+2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)+1</m:t>
                      </m:r>
                    </m:oMath>
                  </m:oMathPara>
                </a14:m>
                <a:endParaRPr lang="en-GB" sz="1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30248" y="5327657"/>
                <a:ext cx="1836703" cy="338554"/>
              </a:xfrm>
              <a:prstGeom prst="rect">
                <a:avLst/>
              </a:prstGeom>
              <a:blipFill>
                <a:blip r:embed="rId6"/>
                <a:stretch>
                  <a:fillRect b="-1272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4686904" y="5778941"/>
                <a:ext cx="3906682" cy="85209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So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6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sz="1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sz="16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 is odd, which contradicts the original statement that if </a:t>
                </a:r>
                <a14:m>
                  <m:oMath xmlns:m="http://schemas.openxmlformats.org/officeDocument/2006/math">
                    <m:r>
                      <a:rPr lang="en-GB" sz="16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GB" sz="16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 is odd, then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16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sz="1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sz="16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 can be even</a:t>
                </a: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6904" y="5778941"/>
                <a:ext cx="3906682" cy="852093"/>
              </a:xfrm>
              <a:prstGeom prst="rect">
                <a:avLst/>
              </a:prstGeom>
              <a:blipFill>
                <a:blip r:embed="rId7"/>
                <a:stretch>
                  <a:fillRect t="-1429" b="-64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55325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4" grpId="0"/>
      <p:bldP spid="15" grpId="0"/>
      <p:bldP spid="17" grpId="0"/>
      <p:bldP spid="18" grpId="0"/>
      <p:bldP spid="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2524" y="129995"/>
            <a:ext cx="7886700" cy="1325563"/>
          </a:xfrm>
        </p:spPr>
        <p:txBody>
          <a:bodyPr/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Algebraic Methods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52" y="1497873"/>
            <a:ext cx="3648892" cy="4679089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sz="1800" b="1" dirty="0">
                <a:latin typeface="Comic Sans MS" panose="030F0702030302020204" pitchFamily="66" charset="0"/>
              </a:rPr>
              <a:t>You need to be able to prove statements by contradiction</a:t>
            </a:r>
            <a:endParaRPr lang="en-US" sz="18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8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800" dirty="0">
                <a:latin typeface="Comic Sans MS" panose="030F0702030302020204" pitchFamily="66" charset="0"/>
                <a:sym typeface="Wingdings" panose="05000000000000000000" pitchFamily="2" charset="2"/>
              </a:rPr>
              <a:t>To prove a statement by contradiction, you need to follow these steps:</a:t>
            </a:r>
          </a:p>
          <a:p>
            <a:pPr marL="0" indent="0" algn="ctr">
              <a:buNone/>
            </a:pPr>
            <a:endParaRPr lang="en-US" sz="1800" dirty="0"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marL="342900" indent="-342900" algn="ctr">
              <a:buAutoNum type="arabicParenR"/>
            </a:pPr>
            <a:r>
              <a:rPr lang="en-US" sz="1800" dirty="0">
                <a:latin typeface="Comic Sans MS" panose="030F0702030302020204" pitchFamily="66" charset="0"/>
                <a:sym typeface="Wingdings" panose="05000000000000000000" pitchFamily="2" charset="2"/>
              </a:rPr>
              <a:t>Assume the statement is false</a:t>
            </a:r>
          </a:p>
          <a:p>
            <a:pPr marL="342900" indent="-342900" algn="ctr">
              <a:buAutoNum type="arabicParenR"/>
            </a:pPr>
            <a:r>
              <a:rPr lang="en-US" sz="1800" dirty="0">
                <a:latin typeface="Comic Sans MS" panose="030F0702030302020204" pitchFamily="66" charset="0"/>
                <a:sym typeface="Wingdings" panose="05000000000000000000" pitchFamily="2" charset="2"/>
              </a:rPr>
              <a:t>Use logical steps to show that this leads to an impossible outcome, or one that contradicts the original statement</a:t>
            </a:r>
          </a:p>
          <a:p>
            <a:pPr marL="342900" indent="-342900" algn="ctr">
              <a:buAutoNum type="arabicParenR"/>
            </a:pPr>
            <a:endParaRPr lang="en-US" sz="1800" dirty="0"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marL="0" indent="0" algn="ctr">
              <a:buNone/>
            </a:pPr>
            <a:r>
              <a:rPr lang="en-US" sz="1800" dirty="0">
                <a:latin typeface="Comic Sans MS" panose="030F0702030302020204" pitchFamily="66" charset="0"/>
                <a:sym typeface="Wingdings" panose="05000000000000000000" pitchFamily="2" charset="2"/>
              </a:rPr>
              <a:t>The statement that shows the original assumption is false is known as the ‘negation’ of the statement</a:t>
            </a:r>
            <a:endParaRPr lang="en-GB" sz="1800" dirty="0"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708571" y="6519446"/>
            <a:ext cx="4354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anose="030F0702030302020204" pitchFamily="66" charset="0"/>
              </a:rPr>
              <a:t>1A</a:t>
            </a:r>
            <a:endParaRPr lang="en-GB" sz="16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408735" y="1461433"/>
                <a:ext cx="4415668" cy="6088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u="sng" dirty="0">
                    <a:latin typeface="Comic Sans MS" panose="030F0702030302020204" pitchFamily="66" charset="0"/>
                  </a:rPr>
                  <a:t>Prove by contradiction that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1600" i="1" u="sng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1600" b="0" i="1" u="sng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</m:oMath>
                </a14:m>
                <a:r>
                  <a:rPr lang="en-GB" sz="1600" u="sng" dirty="0">
                    <a:latin typeface="Comic Sans MS" panose="030F0702030302020204" pitchFamily="66" charset="0"/>
                  </a:rPr>
                  <a:t> is an irrational number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8735" y="1461433"/>
                <a:ext cx="4415668" cy="608821"/>
              </a:xfrm>
              <a:prstGeom prst="rect">
                <a:avLst/>
              </a:prstGeom>
              <a:blipFill>
                <a:blip r:embed="rId2"/>
                <a:stretch>
                  <a:fillRect b="-13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4401336" y="2093227"/>
                <a:ext cx="4387556" cy="8324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dirty="0">
                    <a:latin typeface="Comic Sans MS" panose="030F0702030302020204" pitchFamily="66" charset="0"/>
                  </a:rPr>
                  <a:t>Assumption: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14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 is a rational number, and can therefore be expressed as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1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, with the fraction is its simplest form</a:t>
                </a: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1336" y="2093227"/>
                <a:ext cx="4387556" cy="832472"/>
              </a:xfrm>
              <a:prstGeom prst="rect">
                <a:avLst/>
              </a:prstGeom>
              <a:blipFill>
                <a:blip r:embed="rId3"/>
                <a:stretch>
                  <a:fillRect r="-139" b="-656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4643019" y="2956263"/>
            <a:ext cx="38972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We need to use logical steps to reach a contradiction/impossibility</a:t>
            </a:r>
            <a:endParaRPr lang="en-GB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6218807" y="3528873"/>
                <a:ext cx="681789" cy="42171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rad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den>
                      </m:f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18807" y="3528873"/>
                <a:ext cx="681789" cy="421719"/>
              </a:xfrm>
              <a:prstGeom prst="rect">
                <a:avLst/>
              </a:prstGeom>
              <a:blipFill>
                <a:blip r:embed="rId4"/>
                <a:stretch>
                  <a:fillRect r="-5357" b="-1594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6380084" y="4080768"/>
                <a:ext cx="642099" cy="49411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80084" y="4080768"/>
                <a:ext cx="642099" cy="49411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6168499" y="4756950"/>
                <a:ext cx="854273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smtClean="0">
                          <a:latin typeface="Cambria Math" panose="02040503050406030204" pitchFamily="18" charset="0"/>
                        </a:rPr>
                        <m:t>2</m:t>
                      </m:r>
                      <m:sSup>
                        <m:sSup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p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68499" y="4756950"/>
                <a:ext cx="854273" cy="246221"/>
              </a:xfrm>
              <a:prstGeom prst="rect">
                <a:avLst/>
              </a:prstGeom>
              <a:blipFill>
                <a:blip r:embed="rId6"/>
                <a:stretch>
                  <a:fillRect l="-5714" r="-1429" b="-487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6161101" y="5237824"/>
                <a:ext cx="1139736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smtClean="0">
                          <a:latin typeface="Cambria Math" panose="02040503050406030204" pitchFamily="18" charset="0"/>
                        </a:rPr>
                        <m:t>2</m:t>
                      </m:r>
                      <m:sSup>
                        <m:sSup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p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(2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61101" y="5237824"/>
                <a:ext cx="1139736" cy="246221"/>
              </a:xfrm>
              <a:prstGeom prst="rect">
                <a:avLst/>
              </a:prstGeom>
              <a:blipFill>
                <a:blip r:embed="rId7"/>
                <a:stretch>
                  <a:fillRect l="-3743" r="-1070" b="-3170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6162581" y="5700942"/>
                <a:ext cx="969817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smtClean="0">
                          <a:latin typeface="Cambria Math" panose="02040503050406030204" pitchFamily="18" charset="0"/>
                        </a:rPr>
                        <m:t>2</m:t>
                      </m:r>
                      <m:sSup>
                        <m:sSup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p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p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62581" y="5700942"/>
                <a:ext cx="969817" cy="246221"/>
              </a:xfrm>
              <a:prstGeom prst="rect">
                <a:avLst/>
              </a:prstGeom>
              <a:blipFill>
                <a:blip r:embed="rId8"/>
                <a:stretch>
                  <a:fillRect l="-5031" r="-1258" b="-487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6288348" y="6164060"/>
                <a:ext cx="856004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p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p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88348" y="6164060"/>
                <a:ext cx="856004" cy="246221"/>
              </a:xfrm>
              <a:prstGeom prst="rect">
                <a:avLst/>
              </a:prstGeom>
              <a:blipFill>
                <a:blip r:embed="rId9"/>
                <a:stretch>
                  <a:fillRect l="-5714" r="-1429" b="-487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Arc 6"/>
          <p:cNvSpPr/>
          <p:nvPr/>
        </p:nvSpPr>
        <p:spPr>
          <a:xfrm>
            <a:off x="7013358" y="3835154"/>
            <a:ext cx="284086" cy="506027"/>
          </a:xfrm>
          <a:prstGeom prst="arc">
            <a:avLst>
              <a:gd name="adj1" fmla="val 16200000"/>
              <a:gd name="adj2" fmla="val 5645138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7059226" y="4360416"/>
            <a:ext cx="284086" cy="506027"/>
          </a:xfrm>
          <a:prstGeom prst="arc">
            <a:avLst>
              <a:gd name="adj1" fmla="val 16200000"/>
              <a:gd name="adj2" fmla="val 5645138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Arc 28"/>
          <p:cNvSpPr/>
          <p:nvPr/>
        </p:nvSpPr>
        <p:spPr>
          <a:xfrm>
            <a:off x="7168719" y="5419819"/>
            <a:ext cx="279647" cy="430565"/>
          </a:xfrm>
          <a:prstGeom prst="arc">
            <a:avLst>
              <a:gd name="adj1" fmla="val 16200000"/>
              <a:gd name="adj2" fmla="val 5645138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Arc 29"/>
          <p:cNvSpPr/>
          <p:nvPr/>
        </p:nvSpPr>
        <p:spPr>
          <a:xfrm>
            <a:off x="7134688" y="5865183"/>
            <a:ext cx="279647" cy="430565"/>
          </a:xfrm>
          <a:prstGeom prst="arc">
            <a:avLst>
              <a:gd name="adj1" fmla="val 16200000"/>
              <a:gd name="adj2" fmla="val 5645138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TextBox 30"/>
          <p:cNvSpPr txBox="1"/>
          <p:nvPr/>
        </p:nvSpPr>
        <p:spPr>
          <a:xfrm>
            <a:off x="7235299" y="3941686"/>
            <a:ext cx="15269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Square both sides</a:t>
            </a:r>
            <a:endParaRPr lang="en-GB" sz="12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7290045" y="4475825"/>
                <a:ext cx="1303539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Multiply by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2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en-US" sz="1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GB" sz="1200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90045" y="4475825"/>
                <a:ext cx="1303539" cy="276999"/>
              </a:xfrm>
              <a:prstGeom prst="rect">
                <a:avLst/>
              </a:prstGeom>
              <a:blipFill>
                <a:blip r:embed="rId10"/>
                <a:stretch>
                  <a:fillRect b="-1521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3906175" y="5734972"/>
                <a:ext cx="5237825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This means that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4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sz="14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 is even, so therefore </a:t>
                </a:r>
                <a14:m>
                  <m:oMath xmlns:m="http://schemas.openxmlformats.org/officeDocument/2006/math">
                    <m:r>
                      <a:rPr lang="en-GB" sz="14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GB" sz="14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 must also be even</a:t>
                </a:r>
              </a:p>
              <a:p>
                <a:pPr algn="ctr"/>
                <a:endParaRPr lang="en-US" sz="1400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  <a:p>
                <a:pPr algn="ctr"/>
                <a:r>
                  <a:rPr lang="en-US" sz="1400" dirty="0">
                    <a:solidFill>
                      <a:srgbClr val="FF0000"/>
                    </a:solidFill>
                    <a:latin typeface="Comic Sans MS" panose="030F0702030302020204" pitchFamily="66" charset="0"/>
                    <a:sym typeface="Wingdings" panose="05000000000000000000" pitchFamily="2" charset="2"/>
                  </a:rPr>
                  <a:t> This means that </a:t>
                </a:r>
                <a14:m>
                  <m:oMath xmlns:m="http://schemas.openxmlformats.org/officeDocument/2006/math">
                    <m:r>
                      <a:rPr lang="en-US" sz="14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𝑎</m:t>
                    </m:r>
                  </m:oMath>
                </a14:m>
                <a:r>
                  <a:rPr lang="en-US" sz="1400" dirty="0">
                    <a:solidFill>
                      <a:srgbClr val="FF0000"/>
                    </a:solidFill>
                    <a:latin typeface="Comic Sans MS" panose="030F0702030302020204" pitchFamily="66" charset="0"/>
                    <a:sym typeface="Wingdings" panose="05000000000000000000" pitchFamily="2" charset="2"/>
                  </a:rPr>
                  <a:t> can be written as </a:t>
                </a:r>
                <a14:m>
                  <m:oMath xmlns:m="http://schemas.openxmlformats.org/officeDocument/2006/math">
                    <m:r>
                      <a:rPr lang="en-US" sz="14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2</m:t>
                    </m:r>
                    <m:r>
                      <a:rPr lang="en-US" sz="14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𝑛</m:t>
                    </m:r>
                  </m:oMath>
                </a14:m>
                <a:r>
                  <a:rPr lang="en-US" sz="1400" dirty="0">
                    <a:solidFill>
                      <a:srgbClr val="FF0000"/>
                    </a:solidFill>
                    <a:latin typeface="Comic Sans MS" panose="030F0702030302020204" pitchFamily="66" charset="0"/>
                    <a:sym typeface="Wingdings" panose="05000000000000000000" pitchFamily="2" charset="2"/>
                  </a:rPr>
                  <a:t>, where </a:t>
                </a:r>
                <a14:m>
                  <m:oMath xmlns:m="http://schemas.openxmlformats.org/officeDocument/2006/math">
                    <m:r>
                      <a:rPr lang="en-US" sz="14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𝑛</m:t>
                    </m:r>
                  </m:oMath>
                </a14:m>
                <a:r>
                  <a:rPr lang="en-US" sz="1400" dirty="0">
                    <a:solidFill>
                      <a:srgbClr val="FF0000"/>
                    </a:solidFill>
                    <a:latin typeface="Comic Sans MS" panose="030F0702030302020204" pitchFamily="66" charset="0"/>
                    <a:sym typeface="Wingdings" panose="05000000000000000000" pitchFamily="2" charset="2"/>
                  </a:rPr>
                  <a:t> is a different integer…</a:t>
                </a:r>
                <a:endParaRPr lang="en-GB" sz="1400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6175" y="5734972"/>
                <a:ext cx="5237825" cy="954107"/>
              </a:xfrm>
              <a:prstGeom prst="rect">
                <a:avLst/>
              </a:prstGeom>
              <a:blipFill>
                <a:blip r:embed="rId11"/>
                <a:stretch>
                  <a:fillRect t="-1282" b="-576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7486834" y="5001088"/>
                <a:ext cx="1506246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Replace </a:t>
                </a:r>
                <a14:m>
                  <m:oMath xmlns:m="http://schemas.openxmlformats.org/officeDocument/2006/math">
                    <m:r>
                      <a:rPr lang="en-US" sz="12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sz="12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 with </a:t>
                </a:r>
                <a14:m>
                  <m:oMath xmlns:m="http://schemas.openxmlformats.org/officeDocument/2006/math">
                    <m:r>
                      <a:rPr lang="en-US" sz="12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12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endParaRPr lang="en-GB" sz="1200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86834" y="5001088"/>
                <a:ext cx="1506246" cy="276999"/>
              </a:xfrm>
              <a:prstGeom prst="rect">
                <a:avLst/>
              </a:prstGeom>
              <a:blipFill>
                <a:blip r:embed="rId12"/>
                <a:stretch>
                  <a:fillRect b="-1521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Arc 35"/>
          <p:cNvSpPr/>
          <p:nvPr/>
        </p:nvSpPr>
        <p:spPr>
          <a:xfrm>
            <a:off x="7214587" y="4915271"/>
            <a:ext cx="279647" cy="430565"/>
          </a:xfrm>
          <a:prstGeom prst="arc">
            <a:avLst>
              <a:gd name="adj1" fmla="val 16200000"/>
              <a:gd name="adj2" fmla="val 5645138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TextBox 36"/>
          <p:cNvSpPr txBox="1"/>
          <p:nvPr/>
        </p:nvSpPr>
        <p:spPr>
          <a:xfrm>
            <a:off x="7372904" y="5499717"/>
            <a:ext cx="7856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Square</a:t>
            </a:r>
            <a:endParaRPr lang="en-GB" sz="12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7392139" y="5962836"/>
            <a:ext cx="9883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Divide by 2</a:t>
            </a:r>
            <a:endParaRPr lang="en-GB" sz="12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2618913" y="6056049"/>
                <a:ext cx="320483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This means that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4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en-US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sz="14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 is also even, so therefore </a:t>
                </a:r>
                <a14:m>
                  <m:oMath xmlns:m="http://schemas.openxmlformats.org/officeDocument/2006/math">
                    <m:r>
                      <a:rPr lang="en-US" sz="14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GB" sz="14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 must also be even</a:t>
                </a:r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8913" y="6056049"/>
                <a:ext cx="3204839" cy="523220"/>
              </a:xfrm>
              <a:prstGeom prst="rect">
                <a:avLst/>
              </a:prstGeom>
              <a:blipFill>
                <a:blip r:embed="rId13"/>
                <a:stretch>
                  <a:fillRect t="-1163" b="-1162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82322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6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9" dur="500"/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6" grpId="0"/>
      <p:bldP spid="19" grpId="0"/>
      <p:bldP spid="21" grpId="0"/>
      <p:bldP spid="22" grpId="0"/>
      <p:bldP spid="23" grpId="0"/>
      <p:bldP spid="24" grpId="0"/>
      <p:bldP spid="7" grpId="0" animBg="1"/>
      <p:bldP spid="26" grpId="0" animBg="1"/>
      <p:bldP spid="29" grpId="0" animBg="1"/>
      <p:bldP spid="30" grpId="0" animBg="1"/>
      <p:bldP spid="31" grpId="0"/>
      <p:bldP spid="32" grpId="0"/>
      <p:bldP spid="34" grpId="0" build="allAtOnce"/>
      <p:bldP spid="35" grpId="0"/>
      <p:bldP spid="36" grpId="0" animBg="1"/>
      <p:bldP spid="37" grpId="0"/>
      <p:bldP spid="38" grpId="0"/>
      <p:bldP spid="3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2524" y="129995"/>
            <a:ext cx="7886700" cy="1325563"/>
          </a:xfrm>
        </p:spPr>
        <p:txBody>
          <a:bodyPr/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Algebraic Methods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52" y="1497873"/>
            <a:ext cx="3648892" cy="4679089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sz="1800" b="1" dirty="0">
                <a:latin typeface="Comic Sans MS" panose="030F0702030302020204" pitchFamily="66" charset="0"/>
              </a:rPr>
              <a:t>You need to be able to prove statements by contradiction</a:t>
            </a:r>
            <a:endParaRPr lang="en-US" sz="18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8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800" dirty="0">
                <a:latin typeface="Comic Sans MS" panose="030F0702030302020204" pitchFamily="66" charset="0"/>
                <a:sym typeface="Wingdings" panose="05000000000000000000" pitchFamily="2" charset="2"/>
              </a:rPr>
              <a:t>To prove a statement by contradiction, you need to follow these steps:</a:t>
            </a:r>
          </a:p>
          <a:p>
            <a:pPr marL="0" indent="0" algn="ctr">
              <a:buNone/>
            </a:pPr>
            <a:endParaRPr lang="en-US" sz="1800" dirty="0"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marL="342900" indent="-342900" algn="ctr">
              <a:buAutoNum type="arabicParenR"/>
            </a:pPr>
            <a:r>
              <a:rPr lang="en-US" sz="1800" dirty="0">
                <a:latin typeface="Comic Sans MS" panose="030F0702030302020204" pitchFamily="66" charset="0"/>
                <a:sym typeface="Wingdings" panose="05000000000000000000" pitchFamily="2" charset="2"/>
              </a:rPr>
              <a:t>Assume the statement is false</a:t>
            </a:r>
          </a:p>
          <a:p>
            <a:pPr marL="342900" indent="-342900" algn="ctr">
              <a:buAutoNum type="arabicParenR"/>
            </a:pPr>
            <a:r>
              <a:rPr lang="en-US" sz="1800" dirty="0">
                <a:latin typeface="Comic Sans MS" panose="030F0702030302020204" pitchFamily="66" charset="0"/>
                <a:sym typeface="Wingdings" panose="05000000000000000000" pitchFamily="2" charset="2"/>
              </a:rPr>
              <a:t>Use logical steps to show that this leads to an impossible outcome, or one that contradicts the original statement</a:t>
            </a:r>
          </a:p>
          <a:p>
            <a:pPr marL="342900" indent="-342900" algn="ctr">
              <a:buAutoNum type="arabicParenR"/>
            </a:pPr>
            <a:endParaRPr lang="en-US" sz="1800" dirty="0"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marL="0" indent="0" algn="ctr">
              <a:buNone/>
            </a:pPr>
            <a:r>
              <a:rPr lang="en-US" sz="1800" dirty="0">
                <a:latin typeface="Comic Sans MS" panose="030F0702030302020204" pitchFamily="66" charset="0"/>
                <a:sym typeface="Wingdings" panose="05000000000000000000" pitchFamily="2" charset="2"/>
              </a:rPr>
              <a:t>The statement that shows the original assumption is false is known as the ‘negation’ of the statement</a:t>
            </a:r>
            <a:endParaRPr lang="en-GB" sz="1800" dirty="0"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708571" y="6519446"/>
            <a:ext cx="4354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anose="030F0702030302020204" pitchFamily="66" charset="0"/>
              </a:rPr>
              <a:t>1A</a:t>
            </a:r>
            <a:endParaRPr lang="en-GB" sz="16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408735" y="1461433"/>
                <a:ext cx="4415668" cy="6088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u="sng" dirty="0">
                    <a:latin typeface="Comic Sans MS" panose="030F0702030302020204" pitchFamily="66" charset="0"/>
                  </a:rPr>
                  <a:t>Prove by contradiction that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1600" i="1" u="sng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1600" b="0" i="1" u="sng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</m:oMath>
                </a14:m>
                <a:r>
                  <a:rPr lang="en-GB" sz="1600" u="sng" dirty="0">
                    <a:latin typeface="Comic Sans MS" panose="030F0702030302020204" pitchFamily="66" charset="0"/>
                  </a:rPr>
                  <a:t> is an irrational number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8735" y="1461433"/>
                <a:ext cx="4415668" cy="608821"/>
              </a:xfrm>
              <a:prstGeom prst="rect">
                <a:avLst/>
              </a:prstGeom>
              <a:blipFill>
                <a:blip r:embed="rId2"/>
                <a:stretch>
                  <a:fillRect b="-13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4401336" y="2093227"/>
                <a:ext cx="4387556" cy="8324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dirty="0">
                    <a:latin typeface="Comic Sans MS" panose="030F0702030302020204" pitchFamily="66" charset="0"/>
                  </a:rPr>
                  <a:t>Assumption: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14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 is a rational number, and can therefore be expressed as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1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, with the fraction is its simplest form</a:t>
                </a: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1336" y="2093227"/>
                <a:ext cx="4387556" cy="832472"/>
              </a:xfrm>
              <a:prstGeom prst="rect">
                <a:avLst/>
              </a:prstGeom>
              <a:blipFill>
                <a:blip r:embed="rId3"/>
                <a:stretch>
                  <a:fillRect r="-139" b="-656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4560925" y="3034174"/>
                <a:ext cx="426956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We have just shown that </a:t>
                </a:r>
                <a14:m>
                  <m:oMath xmlns:m="http://schemas.openxmlformats.org/officeDocument/2006/math">
                    <m:r>
                      <a:rPr lang="en-US" sz="14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sz="14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14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sz="14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 are both even – how does this contradict the original statement?</a:t>
                </a:r>
                <a:endParaRPr lang="en-GB" sz="1400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60925" y="3034174"/>
                <a:ext cx="4269567" cy="523220"/>
              </a:xfrm>
              <a:prstGeom prst="rect">
                <a:avLst/>
              </a:prstGeom>
              <a:blipFill>
                <a:blip r:embed="rId4"/>
                <a:stretch>
                  <a:fillRect t="-2326" b="-1046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4513028" y="3787466"/>
                <a:ext cx="4269567" cy="17670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 algn="ctr">
                  <a:buFont typeface="Wingdings" panose="05000000000000000000" pitchFamily="2" charset="2"/>
                  <a:buChar char="à"/>
                </a:pPr>
                <a:r>
                  <a:rPr lang="en-US" sz="1400" dirty="0">
                    <a:solidFill>
                      <a:srgbClr val="FF0000"/>
                    </a:solidFill>
                    <a:latin typeface="Comic Sans MS" panose="030F0702030302020204" pitchFamily="66" charset="0"/>
                    <a:sym typeface="Wingdings" panose="05000000000000000000" pitchFamily="2" charset="2"/>
                  </a:rPr>
                  <a:t>If </a:t>
                </a:r>
                <a14:m>
                  <m:oMath xmlns:m="http://schemas.openxmlformats.org/officeDocument/2006/math">
                    <m:r>
                      <a:rPr lang="en-US" sz="14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𝑎</m:t>
                    </m:r>
                  </m:oMath>
                </a14:m>
                <a:r>
                  <a:rPr lang="en-US" sz="1400" dirty="0">
                    <a:solidFill>
                      <a:srgbClr val="FF0000"/>
                    </a:solidFill>
                    <a:latin typeface="Comic Sans MS" panose="030F0702030302020204" pitchFamily="66" charset="0"/>
                    <a:sym typeface="Wingdings" panose="05000000000000000000" pitchFamily="2" charset="2"/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14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𝑏</m:t>
                    </m:r>
                  </m:oMath>
                </a14:m>
                <a:r>
                  <a:rPr lang="en-US" sz="1400" dirty="0">
                    <a:solidFill>
                      <a:srgbClr val="FF0000"/>
                    </a:solidFill>
                    <a:latin typeface="Comic Sans MS" panose="030F0702030302020204" pitchFamily="66" charset="0"/>
                    <a:sym typeface="Wingdings" panose="05000000000000000000" pitchFamily="2" charset="2"/>
                  </a:rPr>
                  <a:t> are both even, then we can simplify the fraction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fPr>
                      <m:num>
                        <m:r>
                          <a:rPr lang="en-US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𝑎</m:t>
                        </m:r>
                      </m:num>
                      <m:den>
                        <m:r>
                          <a:rPr lang="en-US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𝑏</m:t>
                        </m:r>
                      </m:den>
                    </m:f>
                  </m:oMath>
                </a14:m>
                <a:endParaRPr lang="en-GB" sz="1400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  <a:p>
                <a:pPr marL="285750" indent="-285750" algn="ctr">
                  <a:buFont typeface="Wingdings" panose="05000000000000000000" pitchFamily="2" charset="2"/>
                  <a:buChar char="à"/>
                </a:pPr>
                <a:endParaRPr lang="en-US" sz="1400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  <a:p>
                <a:pPr marL="285750" indent="-285750" algn="ctr">
                  <a:buFont typeface="Wingdings" panose="05000000000000000000" pitchFamily="2" charset="2"/>
                  <a:buChar char="à"/>
                </a:pPr>
                <a:r>
                  <a:rPr lang="en-US" sz="14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However, our assumption was that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14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</m:oMath>
                </a14:m>
                <a:r>
                  <a:rPr lang="en-GB" sz="14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 can be written as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14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en-US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</m:oMath>
                </a14:m>
                <a:r>
                  <a:rPr lang="en-GB" sz="14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, which has been fully simplified</a:t>
                </a:r>
              </a:p>
              <a:p>
                <a:pPr marL="285750" indent="-285750" algn="ctr">
                  <a:buFont typeface="Wingdings" panose="05000000000000000000" pitchFamily="2" charset="2"/>
                  <a:buChar char="à"/>
                </a:pPr>
                <a:endParaRPr lang="en-US" sz="1400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  <a:p>
                <a:pPr marL="285750" indent="-285750" algn="ctr">
                  <a:buFont typeface="Wingdings" panose="05000000000000000000" pitchFamily="2" charset="2"/>
                  <a:buChar char="à"/>
                </a:pPr>
                <a:r>
                  <a:rPr lang="en-US" sz="14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What we showed contradicts this!</a:t>
                </a:r>
                <a:endParaRPr lang="en-GB" sz="1400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13028" y="3787466"/>
                <a:ext cx="4269567" cy="1767087"/>
              </a:xfrm>
              <a:prstGeom prst="rect">
                <a:avLst/>
              </a:prstGeom>
              <a:blipFill>
                <a:blip r:embed="rId5"/>
                <a:stretch>
                  <a:fillRect t="-345" b="-275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4511041" y="5693546"/>
            <a:ext cx="43755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00FF"/>
                </a:solidFill>
                <a:latin typeface="Comic Sans MS" panose="030F0702030302020204" pitchFamily="66" charset="0"/>
              </a:rPr>
              <a:t>Legend has it that Pythagoras believed that all roots can be written as rational numbers. A student proved otherwise, so he had the student killed!</a:t>
            </a:r>
            <a:endParaRPr lang="en-GB" sz="1400" dirty="0">
              <a:solidFill>
                <a:srgbClr val="0000FF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6034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2524" y="129995"/>
            <a:ext cx="7886700" cy="1325563"/>
          </a:xfrm>
        </p:spPr>
        <p:txBody>
          <a:bodyPr/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Algebraic Methods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52" y="1497873"/>
            <a:ext cx="3648892" cy="4679089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sz="1800" b="1" dirty="0">
                <a:latin typeface="Comic Sans MS" panose="030F0702030302020204" pitchFamily="66" charset="0"/>
              </a:rPr>
              <a:t>You need to be able to prove statements by contradiction</a:t>
            </a:r>
            <a:endParaRPr lang="en-US" sz="18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US" sz="18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800" dirty="0">
                <a:latin typeface="Comic Sans MS" panose="030F0702030302020204" pitchFamily="66" charset="0"/>
                <a:sym typeface="Wingdings" panose="05000000000000000000" pitchFamily="2" charset="2"/>
              </a:rPr>
              <a:t>To prove a statement by contradiction, you need to follow these steps:</a:t>
            </a:r>
          </a:p>
          <a:p>
            <a:pPr marL="0" indent="0" algn="ctr">
              <a:buNone/>
            </a:pPr>
            <a:endParaRPr lang="en-US" sz="1800" dirty="0"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marL="342900" indent="-342900" algn="ctr">
              <a:buAutoNum type="arabicParenR"/>
            </a:pPr>
            <a:r>
              <a:rPr lang="en-US" sz="1800" dirty="0">
                <a:latin typeface="Comic Sans MS" panose="030F0702030302020204" pitchFamily="66" charset="0"/>
                <a:sym typeface="Wingdings" panose="05000000000000000000" pitchFamily="2" charset="2"/>
              </a:rPr>
              <a:t>Assume the statement is false</a:t>
            </a:r>
          </a:p>
          <a:p>
            <a:pPr marL="342900" indent="-342900" algn="ctr">
              <a:buAutoNum type="arabicParenR"/>
            </a:pPr>
            <a:r>
              <a:rPr lang="en-US" sz="1800" dirty="0">
                <a:latin typeface="Comic Sans MS" panose="030F0702030302020204" pitchFamily="66" charset="0"/>
                <a:sym typeface="Wingdings" panose="05000000000000000000" pitchFamily="2" charset="2"/>
              </a:rPr>
              <a:t>Use logical steps to show that this leads to an impossible outcome, or one that contradicts the original statement</a:t>
            </a:r>
          </a:p>
          <a:p>
            <a:pPr marL="342900" indent="-342900" algn="ctr">
              <a:buAutoNum type="arabicParenR"/>
            </a:pPr>
            <a:endParaRPr lang="en-US" sz="1800" dirty="0"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marL="0" indent="0" algn="ctr">
              <a:buNone/>
            </a:pPr>
            <a:r>
              <a:rPr lang="en-US" sz="1800" dirty="0">
                <a:latin typeface="Comic Sans MS" panose="030F0702030302020204" pitchFamily="66" charset="0"/>
                <a:sym typeface="Wingdings" panose="05000000000000000000" pitchFamily="2" charset="2"/>
              </a:rPr>
              <a:t>The statement that shows the original assumption is false is known as the ‘negation’ of the statement</a:t>
            </a:r>
            <a:endParaRPr lang="en-GB" sz="1800" dirty="0"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708571" y="6519446"/>
            <a:ext cx="4354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anose="030F0702030302020204" pitchFamily="66" charset="0"/>
              </a:rPr>
              <a:t>1A</a:t>
            </a:r>
            <a:endParaRPr lang="en-GB" sz="1600" dirty="0"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08735" y="1461433"/>
            <a:ext cx="44156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u="sng" dirty="0">
                <a:latin typeface="Comic Sans MS" panose="030F0702030302020204" pitchFamily="66" charset="0"/>
              </a:rPr>
              <a:t>Prove by contradiction that there are infinitely many Prime numbers</a:t>
            </a:r>
            <a:endParaRPr lang="en-GB" sz="1600" u="sng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4401336" y="2093227"/>
                <a:ext cx="438755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dirty="0">
                    <a:latin typeface="Comic Sans MS" panose="030F0702030302020204" pitchFamily="66" charset="0"/>
                  </a:rPr>
                  <a:t>Assumption: There is a finite number of Primes, with the largest being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endParaRPr lang="en-GB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1336" y="2093227"/>
                <a:ext cx="4387556" cy="523220"/>
              </a:xfrm>
              <a:prstGeom prst="rect">
                <a:avLst/>
              </a:prstGeom>
              <a:blipFill>
                <a:blip r:embed="rId2"/>
                <a:stretch>
                  <a:fillRect t="-1163" b="-1162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4678529" y="2663300"/>
            <a:ext cx="38972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We need to use logical steps to reach a contradiction/impossibility</a:t>
            </a:r>
            <a:endParaRPr lang="en-GB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820574" y="3222594"/>
                <a:ext cx="357020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>
                    <a:latin typeface="Comic Sans MS" panose="030F0702030302020204" pitchFamily="66" charset="0"/>
                  </a:rPr>
                  <a:t>Imagine we listed all the prime numbers: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, </m:t>
                      </m:r>
                      <m:sSub>
                        <m:sSub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, </m:t>
                      </m:r>
                      <m:sSub>
                        <m:sSub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,…,…,…</m:t>
                      </m:r>
                      <m:sSub>
                        <m:sSub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</m:oMath>
                  </m:oMathPara>
                </a14:m>
                <a:endParaRPr lang="en-GB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20574" y="3222594"/>
                <a:ext cx="3570208" cy="523220"/>
              </a:xfrm>
              <a:prstGeom prst="rect">
                <a:avLst/>
              </a:prstGeom>
              <a:blipFill>
                <a:blip r:embed="rId3"/>
                <a:stretch>
                  <a:fillRect l="-513" t="-2353" b="-235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4332303" y="3854387"/>
                <a:ext cx="458975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 A number N will exist which is created by multiplying all the primes up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𝑝</m:t>
                        </m:r>
                      </m:e>
                      <m:sub>
                        <m:r>
                          <a:rPr lang="en-US" sz="1400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sz="1400" dirty="0">
                    <a:latin typeface="Comic Sans MS" panose="030F0702030302020204" pitchFamily="66" charset="0"/>
                  </a:rPr>
                  <a:t>, and then adding 1</a:t>
                </a: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32303" y="3854387"/>
                <a:ext cx="4589755" cy="523220"/>
              </a:xfrm>
              <a:prstGeom prst="rect">
                <a:avLst/>
              </a:prstGeom>
              <a:blipFill>
                <a:blip r:embed="rId4"/>
                <a:stretch>
                  <a:fillRect t="-1163" b="-1162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5601809" y="4394446"/>
                <a:ext cx="1996765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b>
                        <m:sSub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b>
                        <m:sSub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,…,…</m:t>
                      </m:r>
                      <m:r>
                        <a:rPr lang="en-US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b>
                        <m:sSub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</m:oMath>
                  </m:oMathPara>
                </a14:m>
                <a:endParaRPr lang="en-GB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01809" y="4394446"/>
                <a:ext cx="1996765" cy="307777"/>
              </a:xfrm>
              <a:prstGeom prst="rect">
                <a:avLst/>
              </a:prstGeom>
              <a:blipFill>
                <a:blip r:embed="rId5"/>
                <a:stretch>
                  <a:fillRect b="-4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4395925" y="4795419"/>
            <a:ext cx="44196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Comic Sans MS" panose="030F0702030302020204" pitchFamily="66" charset="0"/>
                <a:sym typeface="Wingdings" panose="05000000000000000000" pitchFamily="2" charset="2"/>
              </a:rPr>
              <a:t> This number will not be divisible by any of the primes, since 1 has been added</a:t>
            </a:r>
            <a:endParaRPr lang="en-US" sz="1400" dirty="0">
              <a:latin typeface="Comic Sans MS" panose="030F0702030302020204" pitchFamily="66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279037" y="5480479"/>
            <a:ext cx="474215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 Therefore, this number must either be Prime, or have a prime factor which was not on the original list</a:t>
            </a:r>
          </a:p>
          <a:p>
            <a:pPr algn="ctr"/>
            <a:endParaRPr lang="en-US" sz="1400" dirty="0">
              <a:solidFill>
                <a:srgbClr val="FF0000"/>
              </a:solidFill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algn="ctr"/>
            <a:r>
              <a:rPr lang="en-US" sz="1400" dirty="0">
                <a:solidFill>
                  <a:srgbClr val="FF0000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 Either way, the statement has been contradicted! </a:t>
            </a:r>
            <a:endParaRPr lang="en-US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2886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2" grpId="0"/>
      <p:bldP spid="10" grpId="0"/>
      <p:bldP spid="6" grpId="0"/>
      <p:bldP spid="13" grpId="0"/>
      <p:bldP spid="15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42567" y="2322900"/>
            <a:ext cx="7622164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72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ccent SF" pitchFamily="2" charset="0"/>
              </a:rPr>
              <a:t>Teachings for Section 1B</a:t>
            </a:r>
          </a:p>
        </p:txBody>
      </p:sp>
    </p:spTree>
    <p:extLst>
      <p:ext uri="{BB962C8B-B14F-4D97-AF65-F5344CB8AC3E}">
        <p14:creationId xmlns:p14="http://schemas.microsoft.com/office/powerpoint/2010/main" val="41821536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189</TotalTime>
  <Words>3007</Words>
  <Application>Microsoft Office PowerPoint</Application>
  <PresentationFormat>画面に合わせる (4:3)</PresentationFormat>
  <Paragraphs>579</Paragraphs>
  <Slides>31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31</vt:i4>
      </vt:variant>
    </vt:vector>
  </HeadingPairs>
  <TitlesOfParts>
    <vt:vector size="41" baseType="lpstr">
      <vt:lpstr>Accent SF</vt:lpstr>
      <vt:lpstr>Arial</vt:lpstr>
      <vt:lpstr>Arial Black</vt:lpstr>
      <vt:lpstr>Calibri</vt:lpstr>
      <vt:lpstr>Calibri Light</vt:lpstr>
      <vt:lpstr>Cambria Math</vt:lpstr>
      <vt:lpstr>Comic Sans MS</vt:lpstr>
      <vt:lpstr>Wingdings</vt:lpstr>
      <vt:lpstr>Office Theme</vt:lpstr>
      <vt:lpstr>Equation</vt:lpstr>
      <vt:lpstr>PowerPoint プレゼンテーション</vt:lpstr>
      <vt:lpstr>Prior Knowledge Check</vt:lpstr>
      <vt:lpstr>PowerPoint プレゼンテーション</vt:lpstr>
      <vt:lpstr>Algebraic Methods</vt:lpstr>
      <vt:lpstr>Algebraic Methods</vt:lpstr>
      <vt:lpstr>Algebraic Methods</vt:lpstr>
      <vt:lpstr>Algebraic Methods</vt:lpstr>
      <vt:lpstr>Algebraic Methods</vt:lpstr>
      <vt:lpstr>PowerPoint プレゼンテーション</vt:lpstr>
      <vt:lpstr>Algebraic Methods</vt:lpstr>
      <vt:lpstr>Algebraic Methods</vt:lpstr>
      <vt:lpstr>Algebraic Methods</vt:lpstr>
      <vt:lpstr>Algebraic Methods</vt:lpstr>
      <vt:lpstr>Algebraic Methods</vt:lpstr>
      <vt:lpstr>PowerPoint プレゼンテーション</vt:lpstr>
      <vt:lpstr>Algebraic Methods</vt:lpstr>
      <vt:lpstr>Algebraic Methods</vt:lpstr>
      <vt:lpstr>Algebraic Methods</vt:lpstr>
      <vt:lpstr>PowerPoint プレゼンテーション</vt:lpstr>
      <vt:lpstr>Algebraic Methods</vt:lpstr>
      <vt:lpstr>Algebraic Methods</vt:lpstr>
      <vt:lpstr>Algebraic Methods</vt:lpstr>
      <vt:lpstr>PowerPoint プレゼンテーション</vt:lpstr>
      <vt:lpstr>Algebraic Methods</vt:lpstr>
      <vt:lpstr>Algebraic Methods</vt:lpstr>
      <vt:lpstr>PowerPoint プレゼンテーション</vt:lpstr>
      <vt:lpstr>Algebraic Methods</vt:lpstr>
      <vt:lpstr>Algebraic Methods</vt:lpstr>
      <vt:lpstr>PowerPoint プレゼンテーション</vt:lpstr>
      <vt:lpstr>Algebraic Methods</vt:lpstr>
      <vt:lpstr>Algebraic Methods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VMUSER</dc:creator>
  <cp:lastModifiedBy>Mike Pye</cp:lastModifiedBy>
  <cp:revision>41</cp:revision>
  <dcterms:created xsi:type="dcterms:W3CDTF">2018-04-30T00:32:33Z</dcterms:created>
  <dcterms:modified xsi:type="dcterms:W3CDTF">2018-08-13T23:56:02Z</dcterms:modified>
</cp:coreProperties>
</file>