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6" r:id="rId2"/>
    <p:sldId id="269" r:id="rId3"/>
    <p:sldId id="258" r:id="rId4"/>
    <p:sldId id="259" r:id="rId5"/>
    <p:sldId id="260" r:id="rId6"/>
    <p:sldId id="257" r:id="rId7"/>
    <p:sldId id="262" r:id="rId8"/>
    <p:sldId id="270" r:id="rId9"/>
    <p:sldId id="263" r:id="rId10"/>
    <p:sldId id="264" r:id="rId11"/>
    <p:sldId id="265" r:id="rId12"/>
    <p:sldId id="266" r:id="rId13"/>
    <p:sldId id="267" r:id="rId14"/>
    <p:sldId id="268" r:id="rId15"/>
    <p:sldId id="271"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Arial" pitchFamily="34" charset="0"/>
      </a:defRPr>
    </a:lvl1pPr>
    <a:lvl2pPr marL="457200" algn="l" rtl="0" eaLnBrk="0" fontAlgn="base" hangingPunct="0">
      <a:spcBef>
        <a:spcPct val="0"/>
      </a:spcBef>
      <a:spcAft>
        <a:spcPct val="0"/>
      </a:spcAft>
      <a:defRPr kern="1200">
        <a:solidFill>
          <a:schemeClr val="tx1"/>
        </a:solidFill>
        <a:latin typeface="Calibri" pitchFamily="34" charset="0"/>
        <a:ea typeface="+mn-ea"/>
        <a:cs typeface="Arial" pitchFamily="34" charset="0"/>
      </a:defRPr>
    </a:lvl2pPr>
    <a:lvl3pPr marL="914400" algn="l" rtl="0" eaLnBrk="0" fontAlgn="base" hangingPunct="0">
      <a:spcBef>
        <a:spcPct val="0"/>
      </a:spcBef>
      <a:spcAft>
        <a:spcPct val="0"/>
      </a:spcAft>
      <a:defRPr kern="1200">
        <a:solidFill>
          <a:schemeClr val="tx1"/>
        </a:solidFill>
        <a:latin typeface="Calibri" pitchFamily="34" charset="0"/>
        <a:ea typeface="+mn-ea"/>
        <a:cs typeface="Arial" pitchFamily="34" charset="0"/>
      </a:defRPr>
    </a:lvl3pPr>
    <a:lvl4pPr marL="1371600" algn="l" rtl="0" eaLnBrk="0" fontAlgn="base" hangingPunct="0">
      <a:spcBef>
        <a:spcPct val="0"/>
      </a:spcBef>
      <a:spcAft>
        <a:spcPct val="0"/>
      </a:spcAft>
      <a:defRPr kern="1200">
        <a:solidFill>
          <a:schemeClr val="tx1"/>
        </a:solidFill>
        <a:latin typeface="Calibri" pitchFamily="34" charset="0"/>
        <a:ea typeface="+mn-ea"/>
        <a:cs typeface="Arial" pitchFamily="34" charset="0"/>
      </a:defRPr>
    </a:lvl4pPr>
    <a:lvl5pPr marL="1828800" algn="l" rtl="0" eaLnBrk="0" fontAlgn="base" hangingPunct="0">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D"/>
    <a:srgbClr val="FFFFFF"/>
    <a:srgbClr val="385D8A"/>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86" y="108"/>
      </p:cViewPr>
      <p:guideLst>
        <p:guide orient="horz" pos="2160"/>
        <p:guide pos="2880"/>
      </p:guideLst>
    </p:cSldViewPr>
  </p:slideViewPr>
  <p:notesTextViewPr>
    <p:cViewPr>
      <p:scale>
        <a:sx n="1" d="1"/>
        <a:sy n="1" d="1"/>
      </p:scale>
      <p:origin x="0" y="0"/>
    </p:cViewPr>
  </p:notesTextViewPr>
  <p:notesViewPr>
    <p:cSldViewPr>
      <p:cViewPr>
        <p:scale>
          <a:sx n="200" d="100"/>
          <a:sy n="200" d="100"/>
        </p:scale>
        <p:origin x="528" y="810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Header Placeholder 1"/>
          <p:cNvSpPr>
            <a:spLocks noGrp="1"/>
          </p:cNvSpPr>
          <p:nvPr>
            <p:ph type="hdr" sz="quarter"/>
          </p:nvPr>
        </p:nvSpPr>
        <p:spPr>
          <a:xfrm>
            <a:off x="3860800" y="19050"/>
            <a:ext cx="2971800" cy="458788"/>
          </a:xfrm>
          <a:prstGeom prst="rect">
            <a:avLst/>
          </a:prstGeom>
        </p:spPr>
        <p:txBody>
          <a:bodyPr vert="horz" lIns="91440" tIns="45720" rIns="91440" bIns="45720" rtlCol="0"/>
          <a:lstStyle>
            <a:lvl1pPr algn="r" eaLnBrk="1" hangingPunct="1">
              <a:defRPr sz="1400">
                <a:latin typeface="Arial" panose="020B0604020202020204" pitchFamily="34" charset="0"/>
              </a:defRPr>
            </a:lvl1pPr>
          </a:lstStyle>
          <a:p>
            <a:pPr>
              <a:defRPr/>
            </a:pPr>
            <a:r>
              <a:rPr lang="en-GB"/>
              <a:t>Resource title</a:t>
            </a:r>
          </a:p>
        </p:txBody>
      </p:sp>
      <p:sp>
        <p:nvSpPr>
          <p:cNvPr id="7" name="Footer Placeholder 3"/>
          <p:cNvSpPr>
            <a:spLocks noGrp="1"/>
          </p:cNvSpPr>
          <p:nvPr>
            <p:ph type="ftr" sz="quarter" idx="2"/>
          </p:nvPr>
        </p:nvSpPr>
        <p:spPr>
          <a:xfrm>
            <a:off x="0" y="8650288"/>
            <a:ext cx="2971800" cy="458787"/>
          </a:xfrm>
          <a:prstGeom prst="rect">
            <a:avLst/>
          </a:prstGeom>
        </p:spPr>
        <p:txBody>
          <a:bodyPr vert="horz" lIns="91440" tIns="45720" rIns="91440" bIns="45720" rtlCol="0" anchor="b"/>
          <a:lstStyle>
            <a:lvl1pPr algn="l" eaLnBrk="1" hangingPunct="1">
              <a:defRPr sz="1000">
                <a:latin typeface="Arial" panose="020B0604020202020204" pitchFamily="34" charset="0"/>
              </a:defRPr>
            </a:lvl1pPr>
          </a:lstStyle>
          <a:p>
            <a:pPr>
              <a:defRPr/>
            </a:pPr>
            <a:r>
              <a:rPr lang="en-GB" dirty="0"/>
              <a:t>© </a:t>
            </a:r>
            <a:r>
              <a:rPr lang="en-GB" dirty="0" smtClean="0"/>
              <a:t>www.teachitscience.co.uk 2019</a:t>
            </a:r>
            <a:endParaRPr lang="en-GB" dirty="0"/>
          </a:p>
        </p:txBody>
      </p:sp>
      <p:sp>
        <p:nvSpPr>
          <p:cNvPr id="8" name="Slide Number Placeholder 4"/>
          <p:cNvSpPr>
            <a:spLocks noGrp="1"/>
          </p:cNvSpPr>
          <p:nvPr>
            <p:ph type="sldNum" sz="quarter" idx="3"/>
          </p:nvPr>
        </p:nvSpPr>
        <p:spPr>
          <a:xfrm>
            <a:off x="3884613" y="8650288"/>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atin typeface="Arial" pitchFamily="34" charset="0"/>
              </a:defRPr>
            </a:lvl1pPr>
          </a:lstStyle>
          <a:p>
            <a:pPr>
              <a:defRPr/>
            </a:pPr>
            <a:fld id="{42AD738B-3F65-4C01-A85F-42C7BF0855EA}" type="slidenum">
              <a:rPr lang="en-GB" altLang="en-US"/>
              <a:pPr>
                <a:defRPr/>
              </a:pPr>
              <a:t>‹#›</a:t>
            </a:fld>
            <a:endParaRPr lang="en-GB" altLang="en-US"/>
          </a:p>
        </p:txBody>
      </p:sp>
      <p:sp>
        <p:nvSpPr>
          <p:cNvPr id="9" name="Footer Placeholder 3"/>
          <p:cNvSpPr txBox="1">
            <a:spLocks/>
          </p:cNvSpPr>
          <p:nvPr/>
        </p:nvSpPr>
        <p:spPr>
          <a:xfrm>
            <a:off x="2973388" y="8667750"/>
            <a:ext cx="912812" cy="458788"/>
          </a:xfrm>
          <a:prstGeom prst="rect">
            <a:avLst/>
          </a:prstGeom>
        </p:spPr>
        <p:txBody>
          <a:bodyPr anchor="b"/>
          <a:lstStyle>
            <a:defPPr>
              <a:defRPr lang="en-US"/>
            </a:defPPr>
            <a:lvl1pPr algn="l" rtl="0" eaLnBrk="0" fontAlgn="base" hangingPunct="0">
              <a:spcBef>
                <a:spcPct val="0"/>
              </a:spcBef>
              <a:spcAft>
                <a:spcPct val="0"/>
              </a:spcAft>
              <a:defRPr sz="1200"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ctr">
              <a:defRPr/>
            </a:pPr>
            <a:r>
              <a:rPr lang="en-GB" sz="1000" dirty="0" smtClean="0">
                <a:latin typeface="Arial" panose="020B0604020202020204" pitchFamily="34" charset="0"/>
              </a:rPr>
              <a:t>00000</a:t>
            </a:r>
          </a:p>
        </p:txBody>
      </p:sp>
    </p:spTree>
    <p:extLst>
      <p:ext uri="{BB962C8B-B14F-4D97-AF65-F5344CB8AC3E}">
        <p14:creationId xmlns:p14="http://schemas.microsoft.com/office/powerpoint/2010/main" val="25803881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1520" y="2130425"/>
            <a:ext cx="8568952" cy="1470025"/>
          </a:xfrm>
        </p:spPr>
        <p:txBody>
          <a:bodyPr>
            <a:noAutofit/>
          </a:bodyPr>
          <a:lstStyle>
            <a:lvl1pPr>
              <a:defRPr sz="4800" b="0">
                <a:solidFill>
                  <a:srgbClr val="0D0D0D"/>
                </a:solidFill>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3200">
                <a:solidFill>
                  <a:schemeClr val="tx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Tree>
    <p:extLst>
      <p:ext uri="{BB962C8B-B14F-4D97-AF65-F5344CB8AC3E}">
        <p14:creationId xmlns:p14="http://schemas.microsoft.com/office/powerpoint/2010/main" val="418073290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subtitle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TextBox 7"/>
          <p:cNvSpPr txBox="1">
            <a:spLocks noChangeArrowheads="1"/>
          </p:cNvSpPr>
          <p:nvPr/>
        </p:nvSpPr>
        <p:spPr bwMode="auto">
          <a:xfrm>
            <a:off x="0" y="6597650"/>
            <a:ext cx="34925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defRPr/>
            </a:pPr>
            <a:r>
              <a:rPr lang="en-GB" altLang="en-US" sz="1000" smtClean="0">
                <a:latin typeface="Arial" pitchFamily="34" charset="0"/>
              </a:rPr>
              <a:t>© www.teachit.co.uk </a:t>
            </a:r>
            <a:r>
              <a:rPr lang="en-GB" altLang="en-US" sz="1000" dirty="0" smtClean="0">
                <a:latin typeface="Arial" pitchFamily="34" charset="0"/>
              </a:rPr>
              <a:t>2019</a:t>
            </a:r>
          </a:p>
        </p:txBody>
      </p:sp>
      <p:sp>
        <p:nvSpPr>
          <p:cNvPr id="1029" name="TextBox 8"/>
          <p:cNvSpPr txBox="1">
            <a:spLocks noChangeArrowheads="1"/>
          </p:cNvSpPr>
          <p:nvPr/>
        </p:nvSpPr>
        <p:spPr bwMode="auto">
          <a:xfrm>
            <a:off x="2916238" y="6619875"/>
            <a:ext cx="349091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buFont typeface="+mj-lt"/>
              <a:buNone/>
              <a:defRPr/>
            </a:pPr>
            <a:r>
              <a:rPr lang="en-GB" altLang="en-US" sz="1000" smtClean="0">
                <a:latin typeface="Arial" pitchFamily="34" charset="0"/>
              </a:rPr>
              <a:t>33279</a:t>
            </a:r>
          </a:p>
        </p:txBody>
      </p:sp>
      <p:sp>
        <p:nvSpPr>
          <p:cNvPr id="1030" name="TextBox 9"/>
          <p:cNvSpPr txBox="1">
            <a:spLocks noChangeArrowheads="1"/>
          </p:cNvSpPr>
          <p:nvPr/>
        </p:nvSpPr>
        <p:spPr bwMode="auto">
          <a:xfrm>
            <a:off x="5651500" y="6597650"/>
            <a:ext cx="34925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pitchFamily="34" charset="0"/>
              </a:defRPr>
            </a:lvl1pPr>
            <a:lvl2pPr marL="742950" indent="-285750">
              <a:defRPr>
                <a:solidFill>
                  <a:schemeClr val="tx1"/>
                </a:solidFill>
                <a:latin typeface="Calibri" pitchFamily="34" charset="0"/>
                <a:cs typeface="Arial" pitchFamily="34" charset="0"/>
              </a:defRPr>
            </a:lvl2pPr>
            <a:lvl3pPr marL="1143000" indent="-228600">
              <a:defRPr>
                <a:solidFill>
                  <a:schemeClr val="tx1"/>
                </a:solidFill>
                <a:latin typeface="Calibri" pitchFamily="34" charset="0"/>
                <a:cs typeface="Arial" pitchFamily="34" charset="0"/>
              </a:defRPr>
            </a:lvl3pPr>
            <a:lvl4pPr marL="1600200" indent="-228600">
              <a:defRPr>
                <a:solidFill>
                  <a:schemeClr val="tx1"/>
                </a:solidFill>
                <a:latin typeface="Calibri" pitchFamily="34" charset="0"/>
                <a:cs typeface="Arial" pitchFamily="34" charset="0"/>
              </a:defRPr>
            </a:lvl4pPr>
            <a:lvl5pPr marL="2057400" indent="-22860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r" eaLnBrk="1" hangingPunct="1">
              <a:buFont typeface="+mj-lt"/>
              <a:buNone/>
              <a:defRPr/>
            </a:pPr>
            <a:fld id="{B4B0DCEE-FEAF-4F31-B468-47FE6B8DA669}" type="slidenum">
              <a:rPr lang="en-GB" altLang="en-US" sz="1000" smtClean="0">
                <a:latin typeface="Arial" pitchFamily="34" charset="0"/>
              </a:rPr>
              <a:pPr algn="r" eaLnBrk="1" hangingPunct="1">
                <a:buFont typeface="+mj-lt"/>
                <a:buNone/>
                <a:defRPr/>
              </a:pPr>
              <a:t>‹#›</a:t>
            </a:fld>
            <a:endParaRPr lang="en-GB" altLang="en-US" sz="1000" smtClean="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4400">
          <a:solidFill>
            <a:schemeClr val="tx1"/>
          </a:solidFill>
          <a:latin typeface="Arial" pitchFamily="34" charset="0"/>
          <a:cs typeface="Arial" pitchFamily="34" charset="0"/>
        </a:defRPr>
      </a:lvl2pPr>
      <a:lvl3pPr algn="ctr" rtl="0" eaLnBrk="1" fontAlgn="base" hangingPunct="1">
        <a:spcBef>
          <a:spcPct val="0"/>
        </a:spcBef>
        <a:spcAft>
          <a:spcPct val="0"/>
        </a:spcAft>
        <a:defRPr sz="4400">
          <a:solidFill>
            <a:schemeClr val="tx1"/>
          </a:solidFill>
          <a:latin typeface="Arial" pitchFamily="34" charset="0"/>
          <a:cs typeface="Arial" pitchFamily="34" charset="0"/>
        </a:defRPr>
      </a:lvl3pPr>
      <a:lvl4pPr algn="ctr" rtl="0" eaLnBrk="1" fontAlgn="base" hangingPunct="1">
        <a:spcBef>
          <a:spcPct val="0"/>
        </a:spcBef>
        <a:spcAft>
          <a:spcPct val="0"/>
        </a:spcAft>
        <a:defRPr sz="4400">
          <a:solidFill>
            <a:schemeClr val="tx1"/>
          </a:solidFill>
          <a:latin typeface="Arial" pitchFamily="34" charset="0"/>
          <a:cs typeface="Arial" pitchFamily="34" charset="0"/>
        </a:defRPr>
      </a:lvl4pPr>
      <a:lvl5pPr algn="ctr" rtl="0" eaLnBrk="1" fontAlgn="base" hangingPunct="1">
        <a:spcBef>
          <a:spcPct val="0"/>
        </a:spcBef>
        <a:spcAft>
          <a:spcPct val="0"/>
        </a:spcAft>
        <a:defRPr sz="4400">
          <a:solidFill>
            <a:schemeClr val="tx1"/>
          </a:solidFill>
          <a:latin typeface="Arial" pitchFamily="34" charset="0"/>
          <a:cs typeface="Arial" pitchFamily="34" charset="0"/>
        </a:defRPr>
      </a:lvl5pPr>
      <a:lvl6pPr marL="457200" algn="ctr" rtl="0" eaLnBrk="1" fontAlgn="base" hangingPunct="1">
        <a:spcBef>
          <a:spcPct val="0"/>
        </a:spcBef>
        <a:spcAft>
          <a:spcPct val="0"/>
        </a:spcAft>
        <a:defRPr sz="4400">
          <a:solidFill>
            <a:schemeClr val="tx1"/>
          </a:solidFill>
          <a:latin typeface="Arial" pitchFamily="34" charset="0"/>
          <a:cs typeface="Arial" pitchFamily="34" charset="0"/>
        </a:defRPr>
      </a:lvl6pPr>
      <a:lvl7pPr marL="914400" algn="ctr" rtl="0" eaLnBrk="1" fontAlgn="base" hangingPunct="1">
        <a:spcBef>
          <a:spcPct val="0"/>
        </a:spcBef>
        <a:spcAft>
          <a:spcPct val="0"/>
        </a:spcAft>
        <a:defRPr sz="4400">
          <a:solidFill>
            <a:schemeClr val="tx1"/>
          </a:solidFill>
          <a:latin typeface="Arial" pitchFamily="34" charset="0"/>
          <a:cs typeface="Arial" pitchFamily="34" charset="0"/>
        </a:defRPr>
      </a:lvl7pPr>
      <a:lvl8pPr marL="1371600" algn="ctr" rtl="0" eaLnBrk="1" fontAlgn="base" hangingPunct="1">
        <a:spcBef>
          <a:spcPct val="0"/>
        </a:spcBef>
        <a:spcAft>
          <a:spcPct val="0"/>
        </a:spcAft>
        <a:defRPr sz="4400">
          <a:solidFill>
            <a:schemeClr val="tx1"/>
          </a:solidFill>
          <a:latin typeface="Arial" pitchFamily="34" charset="0"/>
          <a:cs typeface="Arial" pitchFamily="34" charset="0"/>
        </a:defRPr>
      </a:lvl8pPr>
      <a:lvl9pPr marL="1828800" algn="ctr" rtl="0" eaLnBrk="1" fontAlgn="base" hangingPunct="1">
        <a:spcBef>
          <a:spcPct val="0"/>
        </a:spcBef>
        <a:spcAft>
          <a:spcPct val="0"/>
        </a:spcAft>
        <a:defRPr sz="4400">
          <a:solidFill>
            <a:schemeClr val="tx1"/>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Sound (KS3)</a:t>
            </a:r>
            <a:endParaRPr lang="en-GB" sz="3600">
              <a:latin typeface="Trebuchet MS" panose="020B0603020202020204" pitchFamily="34" charset="0"/>
            </a:endParaRPr>
          </a:p>
        </p:txBody>
      </p:sp>
      <p:sp>
        <p:nvSpPr>
          <p:cNvPr id="4" name="Rectangle 3"/>
          <p:cNvSpPr/>
          <p:nvPr/>
        </p:nvSpPr>
        <p:spPr>
          <a:xfrm>
            <a:off x="342000" y="1575152"/>
            <a:ext cx="8460000" cy="773728"/>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smtClean="0">
                <a:latin typeface="Trebuchet MS" panose="020B0603020202020204" pitchFamily="34" charset="0"/>
              </a:rPr>
              <a:t>Multiple choice</a:t>
            </a:r>
            <a:endParaRPr lang="en-GB" sz="2800">
              <a:latin typeface="Trebuchet MS" panose="020B0603020202020204" pitchFamily="34"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8</a:t>
            </a:r>
            <a:endParaRPr lang="en-GB" sz="3600">
              <a:latin typeface="Trebuchet MS" panose="020B0603020202020204" pitchFamily="34" charset="0"/>
            </a:endParaRPr>
          </a:p>
        </p:txBody>
      </p:sp>
      <p:sp>
        <p:nvSpPr>
          <p:cNvPr id="4" name="Rectangle 3"/>
          <p:cNvSpPr/>
          <p:nvPr/>
        </p:nvSpPr>
        <p:spPr>
          <a:xfrm>
            <a:off x="342000" y="1575152"/>
            <a:ext cx="8460000" cy="91774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en-GB" sz="2400" dirty="0" smtClean="0">
                <a:solidFill>
                  <a:schemeClr val="tx1"/>
                </a:solidFill>
                <a:latin typeface="Trebuchet MS" panose="020B0603020202020204" pitchFamily="34" charset="0"/>
              </a:rPr>
              <a:t>A woman’s voice </a:t>
            </a:r>
            <a:r>
              <a:rPr lang="en-GB" sz="2400" dirty="0">
                <a:solidFill>
                  <a:schemeClr val="tx1"/>
                </a:solidFill>
                <a:latin typeface="Trebuchet MS" panose="020B0603020202020204" pitchFamily="34" charset="0"/>
              </a:rPr>
              <a:t>is normally higher pitched than a man’s </a:t>
            </a:r>
            <a:r>
              <a:rPr lang="en-GB" sz="2400" dirty="0" smtClean="0">
                <a:solidFill>
                  <a:schemeClr val="tx1"/>
                </a:solidFill>
                <a:latin typeface="Trebuchet MS" panose="020B0603020202020204" pitchFamily="34" charset="0"/>
              </a:rPr>
              <a:t>because _____________________.</a:t>
            </a:r>
            <a:endParaRPr lang="en-GB" sz="2400" dirty="0">
              <a:solidFill>
                <a:schemeClr val="tx1"/>
              </a:solidFill>
              <a:latin typeface="Trebuchet MS" panose="020B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678576947"/>
              </p:ext>
            </p:extLst>
          </p:nvPr>
        </p:nvGraphicFramePr>
        <p:xfrm>
          <a:off x="342000" y="2708920"/>
          <a:ext cx="8460000" cy="3420000"/>
        </p:xfrm>
        <a:graphic>
          <a:graphicData uri="http://schemas.openxmlformats.org/drawingml/2006/table">
            <a:tbl>
              <a:tblPr firstRow="1" bandRow="1">
                <a:tableStyleId>{5C22544A-7EE6-4342-B048-85BDC9FD1C3A}</a:tableStyleId>
              </a:tblPr>
              <a:tblGrid>
                <a:gridCol w="845624"/>
                <a:gridCol w="7614376"/>
              </a:tblGrid>
              <a:tr h="855000">
                <a:tc>
                  <a:txBody>
                    <a:bodyPr/>
                    <a:lstStyle/>
                    <a:p>
                      <a:pPr algn="ctr"/>
                      <a:r>
                        <a:rPr lang="en-GB" sz="2400" b="0" smtClean="0">
                          <a:solidFill>
                            <a:schemeClr val="tx1"/>
                          </a:solidFill>
                          <a:latin typeface="Trebuchet MS" panose="020B0603020202020204" pitchFamily="34" charset="0"/>
                        </a:rPr>
                        <a:t>A</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men have larger lungs</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5000">
                <a:tc>
                  <a:txBody>
                    <a:bodyPr/>
                    <a:lstStyle/>
                    <a:p>
                      <a:pPr algn="ctr"/>
                      <a:r>
                        <a:rPr lang="en-GB" sz="2400" smtClean="0">
                          <a:solidFill>
                            <a:schemeClr val="tx1"/>
                          </a:solidFill>
                          <a:latin typeface="Trebuchet MS" panose="020B0603020202020204" pitchFamily="34" charset="0"/>
                        </a:rPr>
                        <a:t>B</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women have vocal cords that vibrate faster</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5000">
                <a:tc>
                  <a:txBody>
                    <a:bodyPr/>
                    <a:lstStyle/>
                    <a:p>
                      <a:pPr algn="ctr"/>
                      <a:r>
                        <a:rPr lang="en-GB" sz="2400" smtClean="0">
                          <a:solidFill>
                            <a:schemeClr val="tx1"/>
                          </a:solidFill>
                          <a:latin typeface="Trebuchet MS" panose="020B0603020202020204" pitchFamily="34" charset="0"/>
                        </a:rPr>
                        <a:t>C</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men have a larger</a:t>
                      </a:r>
                      <a:r>
                        <a:rPr lang="en-GB" sz="2400" b="0" baseline="0" smtClean="0">
                          <a:solidFill>
                            <a:schemeClr val="tx1"/>
                          </a:solidFill>
                          <a:latin typeface="Trebuchet MS" panose="020B0603020202020204" pitchFamily="34" charset="0"/>
                        </a:rPr>
                        <a:t> voice box</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5000">
                <a:tc>
                  <a:txBody>
                    <a:bodyPr/>
                    <a:lstStyle/>
                    <a:p>
                      <a:pPr algn="ctr"/>
                      <a:r>
                        <a:rPr lang="en-GB" sz="2400" smtClean="0">
                          <a:solidFill>
                            <a:schemeClr val="tx1"/>
                          </a:solidFill>
                          <a:latin typeface="Trebuchet MS" panose="020B0603020202020204" pitchFamily="34" charset="0"/>
                        </a:rPr>
                        <a:t>D</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dirty="0" smtClean="0">
                          <a:solidFill>
                            <a:schemeClr val="tx1"/>
                          </a:solidFill>
                          <a:latin typeface="Trebuchet MS" panose="020B0603020202020204" pitchFamily="34" charset="0"/>
                        </a:rPr>
                        <a:t>women have longer vocal</a:t>
                      </a:r>
                      <a:r>
                        <a:rPr lang="en-GB" sz="2400" b="0" baseline="0" dirty="0" smtClean="0">
                          <a:solidFill>
                            <a:schemeClr val="tx1"/>
                          </a:solidFill>
                          <a:latin typeface="Trebuchet MS" panose="020B0603020202020204" pitchFamily="34" charset="0"/>
                        </a:rPr>
                        <a:t> cords</a:t>
                      </a:r>
                      <a:endParaRPr lang="en-GB" sz="24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37247461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9</a:t>
            </a:r>
            <a:endParaRPr lang="en-GB" sz="3600">
              <a:latin typeface="Trebuchet MS" panose="020B0603020202020204" pitchFamily="34" charset="0"/>
            </a:endParaRPr>
          </a:p>
        </p:txBody>
      </p:sp>
      <p:sp>
        <p:nvSpPr>
          <p:cNvPr id="4" name="Rectangle 3"/>
          <p:cNvSpPr/>
          <p:nvPr/>
        </p:nvSpPr>
        <p:spPr>
          <a:xfrm>
            <a:off x="342000" y="1575152"/>
            <a:ext cx="8460000" cy="91774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en-GB" sz="2400" smtClean="0">
                <a:solidFill>
                  <a:schemeClr val="tx1"/>
                </a:solidFill>
                <a:latin typeface="Trebuchet MS" panose="020B0603020202020204" pitchFamily="34" charset="0"/>
              </a:rPr>
              <a:t>The loudness of a sound is measured in ________________.</a:t>
            </a:r>
            <a:endParaRPr lang="en-GB" sz="2400">
              <a:solidFill>
                <a:schemeClr val="tx1"/>
              </a:solidFill>
              <a:latin typeface="Trebuchet MS" panose="020B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305901894"/>
              </p:ext>
            </p:extLst>
          </p:nvPr>
        </p:nvGraphicFramePr>
        <p:xfrm>
          <a:off x="342000" y="2708920"/>
          <a:ext cx="8460000" cy="3420000"/>
        </p:xfrm>
        <a:graphic>
          <a:graphicData uri="http://schemas.openxmlformats.org/drawingml/2006/table">
            <a:tbl>
              <a:tblPr firstRow="1" bandRow="1">
                <a:tableStyleId>{5C22544A-7EE6-4342-B048-85BDC9FD1C3A}</a:tableStyleId>
              </a:tblPr>
              <a:tblGrid>
                <a:gridCol w="845624"/>
                <a:gridCol w="7614376"/>
              </a:tblGrid>
              <a:tr h="855000">
                <a:tc>
                  <a:txBody>
                    <a:bodyPr/>
                    <a:lstStyle/>
                    <a:p>
                      <a:pPr algn="ctr"/>
                      <a:r>
                        <a:rPr lang="en-GB" sz="2400" b="0" dirty="0" smtClean="0">
                          <a:solidFill>
                            <a:schemeClr val="tx1"/>
                          </a:solidFill>
                          <a:latin typeface="Trebuchet MS" panose="020B0603020202020204" pitchFamily="34" charset="0"/>
                        </a:rPr>
                        <a:t>A</a:t>
                      </a:r>
                      <a:endParaRPr lang="en-GB" sz="24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millimetres</a:t>
                      </a:r>
                      <a:r>
                        <a:rPr lang="en-GB" sz="2400" b="0" baseline="0" smtClean="0">
                          <a:solidFill>
                            <a:schemeClr val="tx1"/>
                          </a:solidFill>
                          <a:latin typeface="Trebuchet MS" panose="020B0603020202020204" pitchFamily="34" charset="0"/>
                        </a:rPr>
                        <a:t> (mm)</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5000">
                <a:tc>
                  <a:txBody>
                    <a:bodyPr/>
                    <a:lstStyle/>
                    <a:p>
                      <a:pPr algn="ctr"/>
                      <a:r>
                        <a:rPr lang="en-GB" sz="2400" smtClean="0">
                          <a:solidFill>
                            <a:schemeClr val="tx1"/>
                          </a:solidFill>
                          <a:latin typeface="Trebuchet MS" panose="020B0603020202020204" pitchFamily="34" charset="0"/>
                        </a:rPr>
                        <a:t>B</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joules (J)</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5000">
                <a:tc>
                  <a:txBody>
                    <a:bodyPr/>
                    <a:lstStyle/>
                    <a:p>
                      <a:pPr algn="ctr"/>
                      <a:r>
                        <a:rPr lang="en-GB" sz="2400" smtClean="0">
                          <a:solidFill>
                            <a:schemeClr val="tx1"/>
                          </a:solidFill>
                          <a:latin typeface="Trebuchet MS" panose="020B0603020202020204" pitchFamily="34" charset="0"/>
                        </a:rPr>
                        <a:t>C</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watts (W)</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5000">
                <a:tc>
                  <a:txBody>
                    <a:bodyPr/>
                    <a:lstStyle/>
                    <a:p>
                      <a:pPr algn="ctr"/>
                      <a:r>
                        <a:rPr lang="en-GB" sz="2400" smtClean="0">
                          <a:solidFill>
                            <a:schemeClr val="tx1"/>
                          </a:solidFill>
                          <a:latin typeface="Trebuchet MS" panose="020B0603020202020204" pitchFamily="34" charset="0"/>
                        </a:rPr>
                        <a:t>D</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dirty="0" smtClean="0">
                          <a:solidFill>
                            <a:schemeClr val="tx1"/>
                          </a:solidFill>
                          <a:latin typeface="Trebuchet MS" panose="020B0603020202020204" pitchFamily="34" charset="0"/>
                        </a:rPr>
                        <a:t>decibels</a:t>
                      </a:r>
                      <a:r>
                        <a:rPr lang="en-GB" sz="2400" b="0" baseline="0" dirty="0" smtClean="0">
                          <a:solidFill>
                            <a:schemeClr val="tx1"/>
                          </a:solidFill>
                          <a:latin typeface="Trebuchet MS" panose="020B0603020202020204" pitchFamily="34" charset="0"/>
                        </a:rPr>
                        <a:t> (dB)</a:t>
                      </a:r>
                      <a:endParaRPr lang="en-GB" sz="24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27561901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10</a:t>
            </a:r>
            <a:endParaRPr lang="en-GB" sz="3600">
              <a:latin typeface="Trebuchet MS" panose="020B0603020202020204" pitchFamily="34" charset="0"/>
            </a:endParaRPr>
          </a:p>
        </p:txBody>
      </p:sp>
      <p:sp>
        <p:nvSpPr>
          <p:cNvPr id="4" name="Rectangle 3"/>
          <p:cNvSpPr/>
          <p:nvPr/>
        </p:nvSpPr>
        <p:spPr>
          <a:xfrm>
            <a:off x="342000" y="1575152"/>
            <a:ext cx="8460000" cy="170983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en-GB" sz="2000">
                <a:solidFill>
                  <a:schemeClr val="tx1"/>
                </a:solidFill>
                <a:latin typeface="Trebuchet MS" panose="020B0603020202020204" pitchFamily="34" charset="0"/>
              </a:rPr>
              <a:t>When a band is heard from a distance, the music from the high pitched flute and the low pitched tuba are not out of step with each other. The sound from each instrument reaches the audience at the same time.</a:t>
            </a:r>
          </a:p>
          <a:p>
            <a:pPr marL="0" indent="0">
              <a:buNone/>
            </a:pPr>
            <a:r>
              <a:rPr lang="en-GB" sz="2000">
                <a:solidFill>
                  <a:schemeClr val="tx1"/>
                </a:solidFill>
                <a:latin typeface="Trebuchet MS" panose="020B0603020202020204" pitchFamily="34" charset="0"/>
              </a:rPr>
              <a:t>This </a:t>
            </a:r>
            <a:r>
              <a:rPr lang="en-GB" sz="2000" smtClean="0">
                <a:solidFill>
                  <a:schemeClr val="tx1"/>
                </a:solidFill>
                <a:latin typeface="Trebuchet MS" panose="020B0603020202020204" pitchFamily="34" charset="0"/>
              </a:rPr>
              <a:t>is because ___________.</a:t>
            </a:r>
            <a:endParaRPr lang="en-GB" sz="2000">
              <a:solidFill>
                <a:schemeClr val="tx1"/>
              </a:solidFill>
              <a:latin typeface="Trebuchet MS" panose="020B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245070555"/>
              </p:ext>
            </p:extLst>
          </p:nvPr>
        </p:nvGraphicFramePr>
        <p:xfrm>
          <a:off x="342000" y="3429000"/>
          <a:ext cx="8460000" cy="2700000"/>
        </p:xfrm>
        <a:graphic>
          <a:graphicData uri="http://schemas.openxmlformats.org/drawingml/2006/table">
            <a:tbl>
              <a:tblPr firstRow="1" bandRow="1">
                <a:tableStyleId>{5C22544A-7EE6-4342-B048-85BDC9FD1C3A}</a:tableStyleId>
              </a:tblPr>
              <a:tblGrid>
                <a:gridCol w="845624"/>
                <a:gridCol w="7614376"/>
              </a:tblGrid>
              <a:tr h="675000">
                <a:tc>
                  <a:txBody>
                    <a:bodyPr/>
                    <a:lstStyle/>
                    <a:p>
                      <a:pPr algn="ctr"/>
                      <a:r>
                        <a:rPr lang="en-GB" sz="2000" b="0" dirty="0" smtClean="0">
                          <a:solidFill>
                            <a:schemeClr val="tx1"/>
                          </a:solidFill>
                          <a:latin typeface="Trebuchet MS" panose="020B0603020202020204" pitchFamily="34" charset="0"/>
                        </a:rPr>
                        <a:t>A</a:t>
                      </a:r>
                      <a:endParaRPr lang="en-GB" sz="20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000" b="0" smtClean="0">
                          <a:solidFill>
                            <a:schemeClr val="tx1"/>
                          </a:solidFill>
                          <a:latin typeface="Trebuchet MS" panose="020B0603020202020204" pitchFamily="34" charset="0"/>
                        </a:rPr>
                        <a:t>the wavelength of both notes is the same </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75000">
                <a:tc>
                  <a:txBody>
                    <a:bodyPr/>
                    <a:lstStyle/>
                    <a:p>
                      <a:pPr algn="ctr"/>
                      <a:r>
                        <a:rPr lang="en-GB" sz="2000" smtClean="0">
                          <a:solidFill>
                            <a:schemeClr val="tx1"/>
                          </a:solidFill>
                          <a:latin typeface="Trebuchet MS" panose="020B0603020202020204" pitchFamily="34" charset="0"/>
                        </a:rPr>
                        <a:t>B</a:t>
                      </a:r>
                      <a:endParaRPr lang="en-GB" sz="20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000" b="0" smtClean="0">
                          <a:solidFill>
                            <a:schemeClr val="tx1"/>
                          </a:solidFill>
                          <a:latin typeface="Trebuchet MS" panose="020B0603020202020204" pitchFamily="34" charset="0"/>
                        </a:rPr>
                        <a:t>both notes travel at the same speed</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75000">
                <a:tc>
                  <a:txBody>
                    <a:bodyPr/>
                    <a:lstStyle/>
                    <a:p>
                      <a:pPr algn="ctr"/>
                      <a:r>
                        <a:rPr lang="en-GB" sz="2000" smtClean="0">
                          <a:solidFill>
                            <a:schemeClr val="tx1"/>
                          </a:solidFill>
                          <a:latin typeface="Trebuchet MS" panose="020B0603020202020204" pitchFamily="34" charset="0"/>
                        </a:rPr>
                        <a:t>C</a:t>
                      </a:r>
                      <a:endParaRPr lang="en-GB" sz="20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000" b="0" smtClean="0">
                          <a:solidFill>
                            <a:schemeClr val="tx1"/>
                          </a:solidFill>
                          <a:latin typeface="Trebuchet MS" panose="020B0603020202020204" pitchFamily="34" charset="0"/>
                        </a:rPr>
                        <a:t>the amplitude of both</a:t>
                      </a:r>
                      <a:r>
                        <a:rPr lang="en-GB" sz="2000" b="0" baseline="0" smtClean="0">
                          <a:solidFill>
                            <a:schemeClr val="tx1"/>
                          </a:solidFill>
                          <a:latin typeface="Trebuchet MS" panose="020B0603020202020204" pitchFamily="34" charset="0"/>
                        </a:rPr>
                        <a:t> notes is the same</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75000">
                <a:tc>
                  <a:txBody>
                    <a:bodyPr/>
                    <a:lstStyle/>
                    <a:p>
                      <a:pPr algn="ctr"/>
                      <a:r>
                        <a:rPr lang="en-GB" sz="2000" smtClean="0">
                          <a:solidFill>
                            <a:schemeClr val="tx1"/>
                          </a:solidFill>
                          <a:latin typeface="Trebuchet MS" panose="020B0603020202020204" pitchFamily="34" charset="0"/>
                        </a:rPr>
                        <a:t>D</a:t>
                      </a:r>
                      <a:endParaRPr lang="en-GB" sz="20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000" b="0" dirty="0" smtClean="0">
                          <a:solidFill>
                            <a:schemeClr val="tx1"/>
                          </a:solidFill>
                          <a:latin typeface="Trebuchet MS" panose="020B0603020202020204" pitchFamily="34" charset="0"/>
                        </a:rPr>
                        <a:t>they</a:t>
                      </a:r>
                      <a:r>
                        <a:rPr lang="en-GB" sz="2000" b="0" baseline="0" dirty="0" smtClean="0">
                          <a:solidFill>
                            <a:schemeClr val="tx1"/>
                          </a:solidFill>
                          <a:latin typeface="Trebuchet MS" panose="020B0603020202020204" pitchFamily="34" charset="0"/>
                        </a:rPr>
                        <a:t> are both wind instruments</a:t>
                      </a:r>
                      <a:endParaRPr lang="en-GB" sz="20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374992337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11</a:t>
            </a:r>
            <a:endParaRPr lang="en-GB" sz="3600">
              <a:latin typeface="Trebuchet MS" panose="020B0603020202020204" pitchFamily="34" charset="0"/>
            </a:endParaRPr>
          </a:p>
        </p:txBody>
      </p:sp>
      <p:sp>
        <p:nvSpPr>
          <p:cNvPr id="4" name="Rectangle 3"/>
          <p:cNvSpPr/>
          <p:nvPr/>
        </p:nvSpPr>
        <p:spPr>
          <a:xfrm>
            <a:off x="342000" y="1575152"/>
            <a:ext cx="8460000" cy="773728"/>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en-GB" sz="2400" dirty="0" smtClean="0">
                <a:solidFill>
                  <a:schemeClr val="tx1"/>
                </a:solidFill>
                <a:latin typeface="Trebuchet MS" panose="020B0603020202020204" pitchFamily="34" charset="0"/>
              </a:rPr>
              <a:t>Which of these waves shows the lowest note?</a:t>
            </a:r>
            <a:endParaRPr lang="en-GB" sz="2400" dirty="0">
              <a:solidFill>
                <a:schemeClr val="tx1"/>
              </a:solidFill>
              <a:latin typeface="Trebuchet MS" panose="020B0603020202020204" pitchFamily="34" charset="0"/>
            </a:endParaRPr>
          </a:p>
        </p:txBody>
      </p:sp>
      <p:grpSp>
        <p:nvGrpSpPr>
          <p:cNvPr id="2" name="Group 1"/>
          <p:cNvGrpSpPr/>
          <p:nvPr/>
        </p:nvGrpSpPr>
        <p:grpSpPr>
          <a:xfrm>
            <a:off x="450524" y="2492896"/>
            <a:ext cx="8225932" cy="3882689"/>
            <a:chOff x="450524" y="2492896"/>
            <a:chExt cx="8225932" cy="3882689"/>
          </a:xfrm>
        </p:grpSpPr>
        <p:grpSp>
          <p:nvGrpSpPr>
            <p:cNvPr id="5" name="Group 4"/>
            <p:cNvGrpSpPr/>
            <p:nvPr/>
          </p:nvGrpSpPr>
          <p:grpSpPr>
            <a:xfrm>
              <a:off x="450524" y="2492896"/>
              <a:ext cx="3833444" cy="1903847"/>
              <a:chOff x="650678" y="2521757"/>
              <a:chExt cx="3833444" cy="1903847"/>
            </a:xfrm>
          </p:grpSpPr>
          <p:grpSp>
            <p:nvGrpSpPr>
              <p:cNvPr id="6" name="Group 5"/>
              <p:cNvGrpSpPr/>
              <p:nvPr/>
            </p:nvGrpSpPr>
            <p:grpSpPr>
              <a:xfrm>
                <a:off x="899592" y="2521757"/>
                <a:ext cx="3584530" cy="1903847"/>
                <a:chOff x="606569" y="2527522"/>
                <a:chExt cx="3584530" cy="1903847"/>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1672" y="2889481"/>
                  <a:ext cx="2766651" cy="1541888"/>
                </a:xfrm>
                <a:prstGeom prst="rect">
                  <a:avLst/>
                </a:prstGeom>
              </p:spPr>
            </p:pic>
            <p:sp>
              <p:nvSpPr>
                <p:cNvPr id="9" name="TextBox 8"/>
                <p:cNvSpPr txBox="1"/>
                <p:nvPr/>
              </p:nvSpPr>
              <p:spPr>
                <a:xfrm>
                  <a:off x="3533162" y="3468793"/>
                  <a:ext cx="657937" cy="338554"/>
                </a:xfrm>
                <a:prstGeom prst="rect">
                  <a:avLst/>
                </a:prstGeom>
                <a:noFill/>
              </p:spPr>
              <p:txBody>
                <a:bodyPr wrap="none" rtlCol="0" anchor="ctr">
                  <a:spAutoFit/>
                </a:bodyPr>
                <a:lstStyle/>
                <a:p>
                  <a:pPr algn="ctr"/>
                  <a:r>
                    <a:rPr lang="en-GB" sz="1600" smtClean="0">
                      <a:latin typeface="Trebuchet MS" panose="020B0603020202020204" pitchFamily="34" charset="0"/>
                    </a:rPr>
                    <a:t>Time</a:t>
                  </a:r>
                  <a:endParaRPr lang="en-GB">
                    <a:latin typeface="Trebuchet MS" panose="020B0603020202020204" pitchFamily="34" charset="0"/>
                  </a:endParaRPr>
                </a:p>
              </p:txBody>
            </p:sp>
            <p:sp>
              <p:nvSpPr>
                <p:cNvPr id="10" name="TextBox 9"/>
                <p:cNvSpPr txBox="1"/>
                <p:nvPr/>
              </p:nvSpPr>
              <p:spPr>
                <a:xfrm>
                  <a:off x="606569" y="2527522"/>
                  <a:ext cx="1425390" cy="338554"/>
                </a:xfrm>
                <a:prstGeom prst="rect">
                  <a:avLst/>
                </a:prstGeom>
                <a:noFill/>
              </p:spPr>
              <p:txBody>
                <a:bodyPr wrap="none" rtlCol="0" anchor="ctr">
                  <a:spAutoFit/>
                </a:bodyPr>
                <a:lstStyle/>
                <a:p>
                  <a:pPr algn="ctr"/>
                  <a:r>
                    <a:rPr lang="en-GB" sz="1600" dirty="0" smtClean="0">
                      <a:latin typeface="Trebuchet MS" panose="020B0603020202020204" pitchFamily="34" charset="0"/>
                    </a:rPr>
                    <a:t>Displacement</a:t>
                  </a:r>
                  <a:endParaRPr lang="en-GB" dirty="0">
                    <a:latin typeface="Trebuchet MS" panose="020B0603020202020204" pitchFamily="34" charset="0"/>
                  </a:endParaRPr>
                </a:p>
              </p:txBody>
            </p:sp>
          </p:grpSp>
          <p:sp>
            <p:nvSpPr>
              <p:cNvPr id="7" name="TextBox 6"/>
              <p:cNvSpPr txBox="1"/>
              <p:nvPr/>
            </p:nvSpPr>
            <p:spPr>
              <a:xfrm>
                <a:off x="650678" y="3447322"/>
                <a:ext cx="320922" cy="369332"/>
              </a:xfrm>
              <a:prstGeom prst="rect">
                <a:avLst/>
              </a:prstGeom>
              <a:noFill/>
            </p:spPr>
            <p:txBody>
              <a:bodyPr wrap="none" rtlCol="0" anchor="ctr">
                <a:spAutoFit/>
              </a:bodyPr>
              <a:lstStyle/>
              <a:p>
                <a:pPr algn="ctr"/>
                <a:r>
                  <a:rPr lang="en-GB" smtClean="0">
                    <a:latin typeface="Trebuchet MS" panose="020B0603020202020204" pitchFamily="34" charset="0"/>
                  </a:rPr>
                  <a:t>A</a:t>
                </a:r>
                <a:endParaRPr lang="en-GB">
                  <a:latin typeface="Trebuchet MS" panose="020B0603020202020204" pitchFamily="34" charset="0"/>
                </a:endParaRPr>
              </a:p>
            </p:txBody>
          </p:sp>
        </p:grpSp>
        <p:grpSp>
          <p:nvGrpSpPr>
            <p:cNvPr id="11" name="Group 10"/>
            <p:cNvGrpSpPr/>
            <p:nvPr/>
          </p:nvGrpSpPr>
          <p:grpSpPr>
            <a:xfrm>
              <a:off x="4848796" y="2492896"/>
              <a:ext cx="3827660" cy="1897013"/>
              <a:chOff x="4572000" y="2543160"/>
              <a:chExt cx="3827660" cy="1897013"/>
            </a:xfrm>
          </p:grpSpPr>
          <p:grpSp>
            <p:nvGrpSpPr>
              <p:cNvPr id="12" name="Group 11"/>
              <p:cNvGrpSpPr/>
              <p:nvPr/>
            </p:nvGrpSpPr>
            <p:grpSpPr>
              <a:xfrm>
                <a:off x="4860032" y="2543160"/>
                <a:ext cx="3539628" cy="1897013"/>
                <a:chOff x="4644008" y="2566102"/>
                <a:chExt cx="3539628" cy="1897013"/>
              </a:xfrm>
            </p:grpSpPr>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54208" y="2934896"/>
                  <a:ext cx="2766651" cy="1528219"/>
                </a:xfrm>
                <a:prstGeom prst="rect">
                  <a:avLst/>
                </a:prstGeom>
              </p:spPr>
            </p:pic>
            <p:sp>
              <p:nvSpPr>
                <p:cNvPr id="15" name="TextBox 14"/>
                <p:cNvSpPr txBox="1"/>
                <p:nvPr/>
              </p:nvSpPr>
              <p:spPr>
                <a:xfrm>
                  <a:off x="7525699" y="3529728"/>
                  <a:ext cx="657937" cy="338554"/>
                </a:xfrm>
                <a:prstGeom prst="rect">
                  <a:avLst/>
                </a:prstGeom>
                <a:noFill/>
              </p:spPr>
              <p:txBody>
                <a:bodyPr wrap="none" rtlCol="0">
                  <a:spAutoFit/>
                </a:bodyPr>
                <a:lstStyle/>
                <a:p>
                  <a:r>
                    <a:rPr lang="en-GB" sz="1600" smtClean="0">
                      <a:latin typeface="Trebuchet MS" panose="020B0603020202020204" pitchFamily="34" charset="0"/>
                    </a:rPr>
                    <a:t>Time</a:t>
                  </a:r>
                  <a:endParaRPr lang="en-GB">
                    <a:latin typeface="Trebuchet MS" panose="020B0603020202020204" pitchFamily="34" charset="0"/>
                  </a:endParaRPr>
                </a:p>
              </p:txBody>
            </p:sp>
            <p:sp>
              <p:nvSpPr>
                <p:cNvPr id="16" name="TextBox 15"/>
                <p:cNvSpPr txBox="1"/>
                <p:nvPr/>
              </p:nvSpPr>
              <p:spPr>
                <a:xfrm>
                  <a:off x="4644008" y="2566102"/>
                  <a:ext cx="1425390" cy="338554"/>
                </a:xfrm>
                <a:prstGeom prst="rect">
                  <a:avLst/>
                </a:prstGeom>
                <a:noFill/>
              </p:spPr>
              <p:txBody>
                <a:bodyPr wrap="none" rtlCol="0">
                  <a:spAutoFit/>
                </a:bodyPr>
                <a:lstStyle/>
                <a:p>
                  <a:r>
                    <a:rPr lang="en-GB" sz="1600" smtClean="0">
                      <a:latin typeface="Trebuchet MS" panose="020B0603020202020204" pitchFamily="34" charset="0"/>
                    </a:rPr>
                    <a:t>Displacement</a:t>
                  </a:r>
                  <a:endParaRPr lang="en-GB">
                    <a:latin typeface="Trebuchet MS" panose="020B0603020202020204" pitchFamily="34" charset="0"/>
                  </a:endParaRPr>
                </a:p>
              </p:txBody>
            </p:sp>
          </p:grpSp>
          <p:sp>
            <p:nvSpPr>
              <p:cNvPr id="13" name="TextBox 12"/>
              <p:cNvSpPr txBox="1"/>
              <p:nvPr/>
            </p:nvSpPr>
            <p:spPr>
              <a:xfrm>
                <a:off x="4572000" y="3491716"/>
                <a:ext cx="314510" cy="369332"/>
              </a:xfrm>
              <a:prstGeom prst="rect">
                <a:avLst/>
              </a:prstGeom>
              <a:noFill/>
            </p:spPr>
            <p:txBody>
              <a:bodyPr wrap="none" rtlCol="0" anchor="ctr">
                <a:spAutoFit/>
              </a:bodyPr>
              <a:lstStyle/>
              <a:p>
                <a:pPr algn="ctr"/>
                <a:r>
                  <a:rPr lang="en-GB">
                    <a:latin typeface="Trebuchet MS" panose="020B0603020202020204" pitchFamily="34" charset="0"/>
                  </a:rPr>
                  <a:t>B</a:t>
                </a:r>
              </a:p>
            </p:txBody>
          </p:sp>
        </p:grpSp>
        <p:grpSp>
          <p:nvGrpSpPr>
            <p:cNvPr id="17" name="Group 16"/>
            <p:cNvGrpSpPr/>
            <p:nvPr/>
          </p:nvGrpSpPr>
          <p:grpSpPr>
            <a:xfrm>
              <a:off x="450524" y="4437112"/>
              <a:ext cx="3844543" cy="1938473"/>
              <a:chOff x="521298" y="4437112"/>
              <a:chExt cx="3844543" cy="1938473"/>
            </a:xfrm>
          </p:grpSpPr>
          <p:grpSp>
            <p:nvGrpSpPr>
              <p:cNvPr id="18" name="Group 17"/>
              <p:cNvGrpSpPr/>
              <p:nvPr/>
            </p:nvGrpSpPr>
            <p:grpSpPr>
              <a:xfrm>
                <a:off x="521298" y="4833697"/>
                <a:ext cx="3844543" cy="1541888"/>
                <a:chOff x="521298" y="4664420"/>
                <a:chExt cx="3844543" cy="1541888"/>
              </a:xfrm>
            </p:grpSpPr>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5315" y="4664420"/>
                  <a:ext cx="2777586" cy="1541888"/>
                </a:xfrm>
                <a:prstGeom prst="rect">
                  <a:avLst/>
                </a:prstGeom>
              </p:spPr>
            </p:pic>
            <p:sp>
              <p:nvSpPr>
                <p:cNvPr id="21" name="TextBox 20"/>
                <p:cNvSpPr txBox="1"/>
                <p:nvPr/>
              </p:nvSpPr>
              <p:spPr>
                <a:xfrm>
                  <a:off x="3707904" y="5266087"/>
                  <a:ext cx="657937" cy="338554"/>
                </a:xfrm>
                <a:prstGeom prst="rect">
                  <a:avLst/>
                </a:prstGeom>
                <a:noFill/>
              </p:spPr>
              <p:txBody>
                <a:bodyPr wrap="none" rtlCol="0">
                  <a:spAutoFit/>
                </a:bodyPr>
                <a:lstStyle/>
                <a:p>
                  <a:r>
                    <a:rPr lang="en-GB" sz="1600" smtClean="0">
                      <a:latin typeface="Trebuchet MS" panose="020B0603020202020204" pitchFamily="34" charset="0"/>
                    </a:rPr>
                    <a:t>Time</a:t>
                  </a:r>
                  <a:endParaRPr lang="en-GB">
                    <a:latin typeface="Trebuchet MS" panose="020B0603020202020204" pitchFamily="34" charset="0"/>
                  </a:endParaRPr>
                </a:p>
              </p:txBody>
            </p:sp>
            <p:sp>
              <p:nvSpPr>
                <p:cNvPr id="22" name="TextBox 21"/>
                <p:cNvSpPr txBox="1"/>
                <p:nvPr/>
              </p:nvSpPr>
              <p:spPr>
                <a:xfrm>
                  <a:off x="521298" y="5250698"/>
                  <a:ext cx="322524" cy="369332"/>
                </a:xfrm>
                <a:prstGeom prst="rect">
                  <a:avLst/>
                </a:prstGeom>
                <a:noFill/>
              </p:spPr>
              <p:txBody>
                <a:bodyPr wrap="none" rtlCol="0" anchor="ctr">
                  <a:spAutoFit/>
                </a:bodyPr>
                <a:lstStyle/>
                <a:p>
                  <a:pPr algn="ctr"/>
                  <a:r>
                    <a:rPr lang="en-GB">
                      <a:latin typeface="Trebuchet MS" panose="020B0603020202020204" pitchFamily="34" charset="0"/>
                    </a:rPr>
                    <a:t>C</a:t>
                  </a:r>
                </a:p>
              </p:txBody>
            </p:sp>
          </p:grpSp>
          <p:sp>
            <p:nvSpPr>
              <p:cNvPr id="19" name="TextBox 18"/>
              <p:cNvSpPr txBox="1"/>
              <p:nvPr/>
            </p:nvSpPr>
            <p:spPr>
              <a:xfrm>
                <a:off x="827584" y="4437112"/>
                <a:ext cx="1425390" cy="338554"/>
              </a:xfrm>
              <a:prstGeom prst="rect">
                <a:avLst/>
              </a:prstGeom>
              <a:noFill/>
            </p:spPr>
            <p:txBody>
              <a:bodyPr wrap="none" rtlCol="0">
                <a:spAutoFit/>
              </a:bodyPr>
              <a:lstStyle/>
              <a:p>
                <a:r>
                  <a:rPr lang="en-GB" sz="1600" smtClean="0">
                    <a:latin typeface="Trebuchet MS" panose="020B0603020202020204" pitchFamily="34" charset="0"/>
                  </a:rPr>
                  <a:t>Displacement</a:t>
                </a:r>
                <a:endParaRPr lang="en-GB">
                  <a:latin typeface="Trebuchet MS" panose="020B0603020202020204" pitchFamily="34" charset="0"/>
                </a:endParaRPr>
              </a:p>
            </p:txBody>
          </p:sp>
        </p:grpSp>
        <p:grpSp>
          <p:nvGrpSpPr>
            <p:cNvPr id="23" name="Group 22"/>
            <p:cNvGrpSpPr/>
            <p:nvPr/>
          </p:nvGrpSpPr>
          <p:grpSpPr>
            <a:xfrm>
              <a:off x="4778962" y="4437112"/>
              <a:ext cx="3897494" cy="1898820"/>
              <a:chOff x="4572803" y="4530606"/>
              <a:chExt cx="3897494" cy="1898820"/>
            </a:xfrm>
          </p:grpSpPr>
          <p:grpSp>
            <p:nvGrpSpPr>
              <p:cNvPr id="24" name="Group 23"/>
              <p:cNvGrpSpPr/>
              <p:nvPr/>
            </p:nvGrpSpPr>
            <p:grpSpPr>
              <a:xfrm>
                <a:off x="4572803" y="4884803"/>
                <a:ext cx="3897494" cy="1544623"/>
                <a:chOff x="4572803" y="4884803"/>
                <a:chExt cx="3897494" cy="1544623"/>
              </a:xfrm>
            </p:grpSpPr>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45709" y="4884803"/>
                  <a:ext cx="2777586" cy="1544623"/>
                </a:xfrm>
                <a:prstGeom prst="rect">
                  <a:avLst/>
                </a:prstGeom>
              </p:spPr>
            </p:pic>
            <p:sp>
              <p:nvSpPr>
                <p:cNvPr id="27" name="TextBox 26"/>
                <p:cNvSpPr txBox="1"/>
                <p:nvPr/>
              </p:nvSpPr>
              <p:spPr>
                <a:xfrm>
                  <a:off x="7812360" y="5487837"/>
                  <a:ext cx="657937" cy="338554"/>
                </a:xfrm>
                <a:prstGeom prst="rect">
                  <a:avLst/>
                </a:prstGeom>
                <a:noFill/>
              </p:spPr>
              <p:txBody>
                <a:bodyPr wrap="none" rtlCol="0">
                  <a:spAutoFit/>
                </a:bodyPr>
                <a:lstStyle/>
                <a:p>
                  <a:r>
                    <a:rPr lang="en-GB" sz="1600" smtClean="0">
                      <a:latin typeface="Trebuchet MS" panose="020B0603020202020204" pitchFamily="34" charset="0"/>
                    </a:rPr>
                    <a:t>Time</a:t>
                  </a:r>
                  <a:endParaRPr lang="en-GB">
                    <a:latin typeface="Trebuchet MS" panose="020B0603020202020204" pitchFamily="34" charset="0"/>
                  </a:endParaRPr>
                </a:p>
              </p:txBody>
            </p:sp>
            <p:sp>
              <p:nvSpPr>
                <p:cNvPr id="28" name="TextBox 27"/>
                <p:cNvSpPr txBox="1"/>
                <p:nvPr/>
              </p:nvSpPr>
              <p:spPr>
                <a:xfrm>
                  <a:off x="4572803" y="5460178"/>
                  <a:ext cx="325731" cy="369332"/>
                </a:xfrm>
                <a:prstGeom prst="rect">
                  <a:avLst/>
                </a:prstGeom>
                <a:noFill/>
              </p:spPr>
              <p:txBody>
                <a:bodyPr wrap="none" rtlCol="0" anchor="ctr">
                  <a:spAutoFit/>
                </a:bodyPr>
                <a:lstStyle/>
                <a:p>
                  <a:pPr algn="ctr"/>
                  <a:r>
                    <a:rPr lang="en-GB" smtClean="0">
                      <a:latin typeface="Trebuchet MS" panose="020B0603020202020204" pitchFamily="34" charset="0"/>
                    </a:rPr>
                    <a:t>D</a:t>
                  </a:r>
                  <a:endParaRPr lang="en-GB">
                    <a:latin typeface="Trebuchet MS" panose="020B0603020202020204" pitchFamily="34" charset="0"/>
                  </a:endParaRPr>
                </a:p>
              </p:txBody>
            </p:sp>
          </p:grpSp>
          <p:sp>
            <p:nvSpPr>
              <p:cNvPr id="25" name="TextBox 24"/>
              <p:cNvSpPr txBox="1"/>
              <p:nvPr/>
            </p:nvSpPr>
            <p:spPr>
              <a:xfrm>
                <a:off x="4932040" y="4530606"/>
                <a:ext cx="1425390" cy="338554"/>
              </a:xfrm>
              <a:prstGeom prst="rect">
                <a:avLst/>
              </a:prstGeom>
              <a:noFill/>
            </p:spPr>
            <p:txBody>
              <a:bodyPr wrap="none" rtlCol="0">
                <a:spAutoFit/>
              </a:bodyPr>
              <a:lstStyle/>
              <a:p>
                <a:r>
                  <a:rPr lang="en-GB" sz="1600" smtClean="0">
                    <a:latin typeface="Trebuchet MS" panose="020B0603020202020204" pitchFamily="34" charset="0"/>
                  </a:rPr>
                  <a:t>Displacement</a:t>
                </a:r>
                <a:endParaRPr lang="en-GB">
                  <a:latin typeface="Trebuchet MS" panose="020B0603020202020204" pitchFamily="34" charset="0"/>
                </a:endParaRPr>
              </a:p>
            </p:txBody>
          </p:sp>
        </p:grpSp>
      </p:grpSp>
    </p:spTree>
    <p:extLst>
      <p:ext uri="{BB962C8B-B14F-4D97-AF65-F5344CB8AC3E}">
        <p14:creationId xmlns:p14="http://schemas.microsoft.com/office/powerpoint/2010/main" val="260415254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12</a:t>
            </a:r>
            <a:endParaRPr lang="en-GB" sz="3600">
              <a:latin typeface="Trebuchet MS" panose="020B0603020202020204" pitchFamily="34" charset="0"/>
            </a:endParaRPr>
          </a:p>
        </p:txBody>
      </p:sp>
      <p:sp>
        <p:nvSpPr>
          <p:cNvPr id="4" name="Rectangle 3"/>
          <p:cNvSpPr/>
          <p:nvPr/>
        </p:nvSpPr>
        <p:spPr>
          <a:xfrm>
            <a:off x="342000" y="1575152"/>
            <a:ext cx="8460000" cy="106176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en-GB" sz="2000" smtClean="0">
                <a:solidFill>
                  <a:schemeClr val="tx1"/>
                </a:solidFill>
                <a:latin typeface="Trebuchet MS" panose="020B0603020202020204" pitchFamily="34" charset="0"/>
              </a:rPr>
              <a:t>The range of human hearing is 20 to 20 000 Hz.</a:t>
            </a:r>
          </a:p>
          <a:p>
            <a:pPr marL="0" indent="0">
              <a:buNone/>
            </a:pPr>
            <a:r>
              <a:rPr lang="en-GB" sz="2000" smtClean="0">
                <a:solidFill>
                  <a:schemeClr val="tx1"/>
                </a:solidFill>
                <a:latin typeface="Trebuchet MS" panose="020B0603020202020204" pitchFamily="34" charset="0"/>
              </a:rPr>
              <a:t>Which of these animal sounds can be heard by the human ear?</a:t>
            </a:r>
            <a:endParaRPr lang="en-GB" sz="2000">
              <a:solidFill>
                <a:schemeClr val="tx1"/>
              </a:solidFill>
              <a:latin typeface="Trebuchet MS" panose="020B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39483782"/>
              </p:ext>
            </p:extLst>
          </p:nvPr>
        </p:nvGraphicFramePr>
        <p:xfrm>
          <a:off x="370913" y="2780928"/>
          <a:ext cx="8460000" cy="1980000"/>
        </p:xfrm>
        <a:graphic>
          <a:graphicData uri="http://schemas.openxmlformats.org/drawingml/2006/table">
            <a:tbl>
              <a:tblPr firstRow="1" bandRow="1">
                <a:tableStyleId>{5C22544A-7EE6-4342-B048-85BDC9FD1C3A}</a:tableStyleId>
              </a:tblPr>
              <a:tblGrid>
                <a:gridCol w="845624"/>
                <a:gridCol w="7614376"/>
              </a:tblGrid>
              <a:tr h="660000">
                <a:tc>
                  <a:txBody>
                    <a:bodyPr/>
                    <a:lstStyle/>
                    <a:p>
                      <a:pPr algn="ctr"/>
                      <a:r>
                        <a:rPr lang="en-GB" sz="2000" b="0" dirty="0" smtClean="0">
                          <a:solidFill>
                            <a:schemeClr val="tx1"/>
                          </a:solidFill>
                          <a:latin typeface="Trebuchet MS" panose="020B0603020202020204" pitchFamily="34" charset="0"/>
                        </a:rPr>
                        <a:t>1</a:t>
                      </a:r>
                      <a:endParaRPr lang="en-GB" sz="20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000" b="0" baseline="0" dirty="0" smtClean="0">
                          <a:solidFill>
                            <a:schemeClr val="tx1"/>
                          </a:solidFill>
                          <a:latin typeface="Trebuchet MS" panose="020B0603020202020204" pitchFamily="34" charset="0"/>
                        </a:rPr>
                        <a:t>The piercing hoot of an owl (10 kHz) </a:t>
                      </a:r>
                      <a:endParaRPr lang="en-GB" sz="20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60000">
                <a:tc>
                  <a:txBody>
                    <a:bodyPr/>
                    <a:lstStyle/>
                    <a:p>
                      <a:pPr algn="ctr"/>
                      <a:r>
                        <a:rPr lang="en-GB" sz="2000" smtClean="0">
                          <a:solidFill>
                            <a:schemeClr val="tx1"/>
                          </a:solidFill>
                          <a:latin typeface="Trebuchet MS" panose="020B0603020202020204" pitchFamily="34" charset="0"/>
                        </a:rPr>
                        <a:t>2</a:t>
                      </a:r>
                      <a:endParaRPr lang="en-GB" sz="20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000" b="0" dirty="0" smtClean="0">
                          <a:solidFill>
                            <a:schemeClr val="tx1"/>
                          </a:solidFill>
                          <a:latin typeface="Trebuchet MS" panose="020B0603020202020204" pitchFamily="34" charset="0"/>
                        </a:rPr>
                        <a:t>The</a:t>
                      </a:r>
                      <a:r>
                        <a:rPr lang="en-GB" sz="2000" b="0" baseline="0" dirty="0" smtClean="0">
                          <a:solidFill>
                            <a:schemeClr val="tx1"/>
                          </a:solidFill>
                          <a:latin typeface="Trebuchet MS" panose="020B0603020202020204" pitchFamily="34" charset="0"/>
                        </a:rPr>
                        <a:t> low-pitched trumpet sound of an elephant (5 Hz)</a:t>
                      </a:r>
                      <a:endParaRPr lang="en-GB" sz="20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60000">
                <a:tc>
                  <a:txBody>
                    <a:bodyPr/>
                    <a:lstStyle/>
                    <a:p>
                      <a:pPr algn="ctr"/>
                      <a:r>
                        <a:rPr lang="en-GB" sz="2000" smtClean="0">
                          <a:solidFill>
                            <a:schemeClr val="tx1"/>
                          </a:solidFill>
                          <a:latin typeface="Trebuchet MS" panose="020B0603020202020204" pitchFamily="34" charset="0"/>
                        </a:rPr>
                        <a:t>3</a:t>
                      </a:r>
                      <a:endParaRPr lang="en-GB" sz="20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000" b="0" dirty="0" smtClean="0">
                          <a:solidFill>
                            <a:schemeClr val="tx1"/>
                          </a:solidFill>
                          <a:latin typeface="Trebuchet MS" panose="020B0603020202020204" pitchFamily="34" charset="0"/>
                        </a:rPr>
                        <a:t>The</a:t>
                      </a:r>
                      <a:r>
                        <a:rPr lang="en-GB" sz="2000" b="0" baseline="0" dirty="0" smtClean="0">
                          <a:solidFill>
                            <a:schemeClr val="tx1"/>
                          </a:solidFill>
                          <a:latin typeface="Trebuchet MS" panose="020B0603020202020204" pitchFamily="34" charset="0"/>
                        </a:rPr>
                        <a:t> shrill call of a bat (30 kHz)</a:t>
                      </a:r>
                      <a:endParaRPr lang="en-GB" sz="20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pSp>
        <p:nvGrpSpPr>
          <p:cNvPr id="6" name="Group 5"/>
          <p:cNvGrpSpPr/>
          <p:nvPr/>
        </p:nvGrpSpPr>
        <p:grpSpPr>
          <a:xfrm>
            <a:off x="2481500" y="4941168"/>
            <a:ext cx="4302008" cy="1593685"/>
            <a:chOff x="342000" y="4941168"/>
            <a:chExt cx="4302008" cy="1576193"/>
          </a:xfrm>
        </p:grpSpPr>
        <p:sp>
          <p:nvSpPr>
            <p:cNvPr id="7" name="Rectangle 6"/>
            <p:cNvSpPr/>
            <p:nvPr/>
          </p:nvSpPr>
          <p:spPr>
            <a:xfrm>
              <a:off x="342000" y="4941168"/>
              <a:ext cx="2069760" cy="71209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lphaUcPeriod"/>
              </a:pPr>
              <a:r>
                <a:rPr lang="en-GB" sz="2000" smtClean="0">
                  <a:solidFill>
                    <a:schemeClr val="tx1"/>
                  </a:solidFill>
                  <a:latin typeface="Trebuchet MS" panose="020B0603020202020204" pitchFamily="34" charset="0"/>
                </a:rPr>
                <a:t>1 and 2 only </a:t>
              </a:r>
              <a:endParaRPr lang="en-GB" sz="2000">
                <a:solidFill>
                  <a:schemeClr val="tx1"/>
                </a:solidFill>
                <a:latin typeface="Trebuchet MS" panose="020B0603020202020204" pitchFamily="34" charset="0"/>
              </a:endParaRPr>
            </a:p>
          </p:txBody>
        </p:sp>
        <p:sp>
          <p:nvSpPr>
            <p:cNvPr id="8" name="Rectangle 7"/>
            <p:cNvSpPr/>
            <p:nvPr/>
          </p:nvSpPr>
          <p:spPr>
            <a:xfrm>
              <a:off x="2553508" y="4941168"/>
              <a:ext cx="2090500" cy="71209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lphaUcPeriod" startAt="2"/>
              </a:pPr>
              <a:r>
                <a:rPr lang="en-GB" sz="2000" smtClean="0">
                  <a:solidFill>
                    <a:schemeClr val="tx1"/>
                  </a:solidFill>
                  <a:latin typeface="Trebuchet MS" panose="020B0603020202020204" pitchFamily="34" charset="0"/>
                </a:rPr>
                <a:t>1 and 3 only</a:t>
              </a:r>
              <a:endParaRPr lang="en-GB" sz="2000">
                <a:solidFill>
                  <a:schemeClr val="tx1"/>
                </a:solidFill>
                <a:latin typeface="Trebuchet MS" panose="020B0603020202020204" pitchFamily="34" charset="0"/>
              </a:endParaRPr>
            </a:p>
          </p:txBody>
        </p:sp>
        <p:sp>
          <p:nvSpPr>
            <p:cNvPr id="9" name="Rectangle 8"/>
            <p:cNvSpPr/>
            <p:nvPr/>
          </p:nvSpPr>
          <p:spPr>
            <a:xfrm>
              <a:off x="342000" y="5805264"/>
              <a:ext cx="2069760" cy="71209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lphaUcPeriod" startAt="3"/>
              </a:pPr>
              <a:r>
                <a:rPr lang="en-GB" sz="2000">
                  <a:solidFill>
                    <a:schemeClr val="tx1"/>
                  </a:solidFill>
                  <a:latin typeface="Trebuchet MS" panose="020B0603020202020204" pitchFamily="34" charset="0"/>
                </a:rPr>
                <a:t>2</a:t>
              </a:r>
              <a:r>
                <a:rPr lang="en-GB" sz="2000" smtClean="0">
                  <a:solidFill>
                    <a:schemeClr val="tx1"/>
                  </a:solidFill>
                  <a:latin typeface="Trebuchet MS" panose="020B0603020202020204" pitchFamily="34" charset="0"/>
                </a:rPr>
                <a:t> and 3 only</a:t>
              </a:r>
              <a:endParaRPr lang="en-GB" sz="2000">
                <a:solidFill>
                  <a:schemeClr val="tx1"/>
                </a:solidFill>
                <a:latin typeface="Trebuchet MS" panose="020B0603020202020204" pitchFamily="34" charset="0"/>
              </a:endParaRPr>
            </a:p>
          </p:txBody>
        </p:sp>
        <p:sp>
          <p:nvSpPr>
            <p:cNvPr id="10" name="Rectangle 9"/>
            <p:cNvSpPr/>
            <p:nvPr/>
          </p:nvSpPr>
          <p:spPr>
            <a:xfrm>
              <a:off x="2570897" y="5805264"/>
              <a:ext cx="2073111" cy="71209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lphaUcPeriod" startAt="4"/>
              </a:pPr>
              <a:r>
                <a:rPr lang="en-GB" sz="2000" smtClean="0">
                  <a:solidFill>
                    <a:schemeClr val="tx1"/>
                  </a:solidFill>
                  <a:latin typeface="Trebuchet MS" panose="020B0603020202020204" pitchFamily="34" charset="0"/>
                </a:rPr>
                <a:t>1, 2 and 3</a:t>
              </a:r>
              <a:endParaRPr lang="en-GB" sz="2000">
                <a:solidFill>
                  <a:schemeClr val="tx1"/>
                </a:solidFill>
                <a:latin typeface="Trebuchet MS" panose="020B0603020202020204" pitchFamily="34" charset="0"/>
              </a:endParaRPr>
            </a:p>
          </p:txBody>
        </p:sp>
      </p:grpSp>
    </p:spTree>
    <p:extLst>
      <p:ext uri="{BB962C8B-B14F-4D97-AF65-F5344CB8AC3E}">
        <p14:creationId xmlns:p14="http://schemas.microsoft.com/office/powerpoint/2010/main" val="160870053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Answers</a:t>
            </a:r>
            <a:endParaRPr lang="en-GB" sz="3600">
              <a:latin typeface="Trebuchet MS" panose="020B0603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889397113"/>
              </p:ext>
            </p:extLst>
          </p:nvPr>
        </p:nvGraphicFramePr>
        <p:xfrm>
          <a:off x="342000" y="1628800"/>
          <a:ext cx="8460000" cy="4608513"/>
        </p:xfrm>
        <a:graphic>
          <a:graphicData uri="http://schemas.openxmlformats.org/drawingml/2006/table">
            <a:tbl>
              <a:tblPr firstRow="1" bandRow="1">
                <a:tableStyleId>{5C22544A-7EE6-4342-B048-85BDC9FD1C3A}</a:tableStyleId>
              </a:tblPr>
              <a:tblGrid>
                <a:gridCol w="1692000"/>
                <a:gridCol w="1692000"/>
                <a:gridCol w="1692000"/>
                <a:gridCol w="1692000"/>
                <a:gridCol w="1692000"/>
              </a:tblGrid>
              <a:tr h="1536171">
                <a:tc>
                  <a:txBody>
                    <a:bodyPr/>
                    <a:lstStyle/>
                    <a:p>
                      <a:pPr marL="457200" indent="-457200" algn="ctr">
                        <a:buFont typeface="+mj-lt"/>
                        <a:buAutoNum type="arabicPeriod"/>
                      </a:pPr>
                      <a:r>
                        <a:rPr lang="en-GB" sz="2000" b="0" smtClean="0">
                          <a:solidFill>
                            <a:schemeClr val="tx1"/>
                          </a:solidFill>
                          <a:latin typeface="Trebuchet MS" panose="020B0603020202020204" pitchFamily="34" charset="0"/>
                        </a:rPr>
                        <a:t>B</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457200" indent="-457200" algn="ctr">
                        <a:buFont typeface="+mj-lt"/>
                        <a:buAutoNum type="arabicPeriod" startAt="2"/>
                      </a:pPr>
                      <a:r>
                        <a:rPr lang="en-GB" sz="2000" b="0" smtClean="0">
                          <a:solidFill>
                            <a:schemeClr val="tx1"/>
                          </a:solidFill>
                          <a:latin typeface="Trebuchet MS" panose="020B0603020202020204" pitchFamily="34" charset="0"/>
                        </a:rPr>
                        <a:t>C</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457200" indent="-457200" algn="ctr">
                        <a:buFont typeface="+mj-lt"/>
                        <a:buAutoNum type="arabicPeriod" startAt="3"/>
                      </a:pPr>
                      <a:r>
                        <a:rPr lang="en-GB" sz="2000" b="0" smtClean="0">
                          <a:solidFill>
                            <a:schemeClr val="tx1"/>
                          </a:solidFill>
                          <a:latin typeface="Trebuchet MS" panose="020B0603020202020204" pitchFamily="34" charset="0"/>
                        </a:rPr>
                        <a:t>A</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457200" indent="-457200" algn="ctr">
                        <a:buFont typeface="+mj-lt"/>
                        <a:buAutoNum type="arabicPeriod" startAt="4"/>
                      </a:pPr>
                      <a:r>
                        <a:rPr lang="en-GB" sz="2000" b="0" smtClean="0">
                          <a:solidFill>
                            <a:schemeClr val="tx1"/>
                          </a:solidFill>
                          <a:latin typeface="Trebuchet MS" panose="020B0603020202020204" pitchFamily="34" charset="0"/>
                        </a:rPr>
                        <a:t>C</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457200" indent="-457200" algn="ctr">
                        <a:buFont typeface="+mj-lt"/>
                        <a:buAutoNum type="arabicPeriod" startAt="5"/>
                      </a:pPr>
                      <a:r>
                        <a:rPr lang="en-GB" sz="2000" b="0" smtClean="0">
                          <a:solidFill>
                            <a:schemeClr val="tx1"/>
                          </a:solidFill>
                          <a:latin typeface="Trebuchet MS" panose="020B0603020202020204" pitchFamily="34" charset="0"/>
                        </a:rPr>
                        <a:t>A</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r>
              <a:tr h="1536171">
                <a:tc>
                  <a:txBody>
                    <a:bodyPr/>
                    <a:lstStyle/>
                    <a:p>
                      <a:pPr marL="457200" indent="-457200" algn="ctr">
                        <a:buFont typeface="+mj-lt"/>
                        <a:buAutoNum type="arabicPeriod" startAt="6"/>
                      </a:pPr>
                      <a:r>
                        <a:rPr lang="en-GB" sz="2000" b="0" smtClean="0">
                          <a:solidFill>
                            <a:schemeClr val="tx1"/>
                          </a:solidFill>
                          <a:latin typeface="Trebuchet MS" panose="020B0603020202020204" pitchFamily="34" charset="0"/>
                        </a:rPr>
                        <a:t>D</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457200" indent="-457200" algn="ctr">
                        <a:buFont typeface="+mj-lt"/>
                        <a:buAutoNum type="arabicPeriod" startAt="7"/>
                      </a:pPr>
                      <a:r>
                        <a:rPr lang="en-GB" sz="2000" b="0" smtClean="0">
                          <a:solidFill>
                            <a:schemeClr val="tx1"/>
                          </a:solidFill>
                          <a:latin typeface="Trebuchet MS" panose="020B0603020202020204" pitchFamily="34" charset="0"/>
                        </a:rPr>
                        <a:t>A</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457200" indent="-457200" algn="ctr">
                        <a:buFont typeface="+mj-lt"/>
                        <a:buAutoNum type="arabicPeriod" startAt="8"/>
                      </a:pPr>
                      <a:r>
                        <a:rPr lang="en-GB" sz="2000" b="0" smtClean="0">
                          <a:solidFill>
                            <a:schemeClr val="tx1"/>
                          </a:solidFill>
                          <a:latin typeface="Trebuchet MS" panose="020B0603020202020204" pitchFamily="34" charset="0"/>
                        </a:rPr>
                        <a:t>B</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457200" indent="-457200" algn="ctr">
                        <a:buFont typeface="+mj-lt"/>
                        <a:buAutoNum type="arabicPeriod" startAt="9"/>
                      </a:pPr>
                      <a:r>
                        <a:rPr lang="en-GB" sz="2000" b="0" smtClean="0">
                          <a:solidFill>
                            <a:schemeClr val="tx1"/>
                          </a:solidFill>
                          <a:latin typeface="Trebuchet MS" panose="020B0603020202020204" pitchFamily="34" charset="0"/>
                        </a:rPr>
                        <a:t>D</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457200" indent="-457200" algn="ctr">
                        <a:buFont typeface="+mj-lt"/>
                        <a:buAutoNum type="arabicPeriod" startAt="10"/>
                      </a:pPr>
                      <a:r>
                        <a:rPr lang="en-GB" sz="2000" b="0" smtClean="0">
                          <a:solidFill>
                            <a:schemeClr val="tx1"/>
                          </a:solidFill>
                          <a:latin typeface="Trebuchet MS" panose="020B0603020202020204" pitchFamily="34" charset="0"/>
                        </a:rPr>
                        <a:t>B</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r>
              <a:tr h="1536171">
                <a:tc>
                  <a:txBody>
                    <a:bodyPr/>
                    <a:lstStyle/>
                    <a:p>
                      <a:pPr marL="457200" indent="-457200" algn="ctr">
                        <a:buFont typeface="+mj-lt"/>
                        <a:buAutoNum type="arabicPeriod" startAt="11"/>
                      </a:pPr>
                      <a:r>
                        <a:rPr lang="en-GB" sz="2000" b="0" smtClean="0">
                          <a:solidFill>
                            <a:schemeClr val="tx1"/>
                          </a:solidFill>
                          <a:latin typeface="Trebuchet MS" panose="020B0603020202020204" pitchFamily="34" charset="0"/>
                        </a:rPr>
                        <a:t>D</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457200" indent="-457200" algn="ctr">
                        <a:buFont typeface="+mj-lt"/>
                        <a:buAutoNum type="arabicPeriod" startAt="12"/>
                      </a:pPr>
                      <a:r>
                        <a:rPr lang="en-GB" sz="2000" b="0" smtClean="0">
                          <a:solidFill>
                            <a:schemeClr val="tx1"/>
                          </a:solidFill>
                          <a:latin typeface="Trebuchet MS" panose="020B0603020202020204" pitchFamily="34" charset="0"/>
                        </a:rPr>
                        <a:t>A</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457200" indent="-457200" algn="ctr">
                        <a:buFont typeface="+mj-lt"/>
                        <a:buAutoNum type="arabicPeriod"/>
                      </a:pP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noFill/>
                      <a:prstDash val="solid"/>
                      <a:round/>
                      <a:headEnd type="none" w="med" len="med"/>
                      <a:tailEnd type="none" w="med" len="med"/>
                    </a:lnB>
                    <a:noFill/>
                  </a:tcPr>
                </a:tc>
                <a:tc>
                  <a:txBody>
                    <a:bodyPr/>
                    <a:lstStyle/>
                    <a:p>
                      <a:pPr marL="457200" indent="-457200" algn="ctr">
                        <a:buFont typeface="+mj-lt"/>
                        <a:buAutoNum type="arabicPeriod"/>
                      </a:pPr>
                      <a:endParaRPr lang="en-GB" sz="2000" b="0">
                        <a:solidFill>
                          <a:schemeClr val="tx1"/>
                        </a:solidFill>
                        <a:latin typeface="Trebuchet MS" panose="020B0603020202020204" pitchFamily="34" charset="0"/>
                      </a:endParaRPr>
                    </a:p>
                  </a:txBody>
                  <a:tcPr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noFill/>
                      <a:prstDash val="solid"/>
                      <a:round/>
                      <a:headEnd type="none" w="med" len="med"/>
                      <a:tailEnd type="none" w="med" len="med"/>
                    </a:lnB>
                    <a:noFill/>
                  </a:tcPr>
                </a:tc>
                <a:tc>
                  <a:txBody>
                    <a:bodyPr/>
                    <a:lstStyle/>
                    <a:p>
                      <a:pPr marL="457200" indent="-457200" algn="ctr">
                        <a:buFont typeface="+mj-lt"/>
                        <a:buAutoNum type="arabicPeriod"/>
                      </a:pPr>
                      <a:endParaRPr lang="en-GB" sz="2000" b="0">
                        <a:solidFill>
                          <a:schemeClr val="tx1"/>
                        </a:solidFill>
                        <a:latin typeface="Trebuchet MS" panose="020B0603020202020204" pitchFamily="34" charset="0"/>
                      </a:endParaRPr>
                    </a:p>
                  </a:txBody>
                  <a:tcPr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no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918799626"/>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1</a:t>
            </a:r>
            <a:endParaRPr lang="en-GB" sz="3600">
              <a:latin typeface="Trebuchet MS" panose="020B0603020202020204" pitchFamily="34" charset="0"/>
            </a:endParaRPr>
          </a:p>
        </p:txBody>
      </p:sp>
      <p:sp>
        <p:nvSpPr>
          <p:cNvPr id="5" name="Rectangle 4"/>
          <p:cNvSpPr/>
          <p:nvPr/>
        </p:nvSpPr>
        <p:spPr>
          <a:xfrm>
            <a:off x="342000" y="1575152"/>
            <a:ext cx="8460000" cy="773728"/>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smtClean="0">
                <a:solidFill>
                  <a:schemeClr val="tx1"/>
                </a:solidFill>
                <a:latin typeface="Trebuchet MS" panose="020B0603020202020204" pitchFamily="34" charset="0"/>
              </a:rPr>
              <a:t>Sound is caused by ___________.</a:t>
            </a:r>
            <a:endParaRPr lang="en-GB" sz="2400">
              <a:solidFill>
                <a:schemeClr val="tx1"/>
              </a:solidFill>
              <a:latin typeface="Trebuchet MS" panose="020B0603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001396587"/>
              </p:ext>
            </p:extLst>
          </p:nvPr>
        </p:nvGraphicFramePr>
        <p:xfrm>
          <a:off x="342000" y="2492896"/>
          <a:ext cx="8460000" cy="3960440"/>
        </p:xfrm>
        <a:graphic>
          <a:graphicData uri="http://schemas.openxmlformats.org/drawingml/2006/table">
            <a:tbl>
              <a:tblPr firstRow="1" bandRow="1">
                <a:tableStyleId>{5C22544A-7EE6-4342-B048-85BDC9FD1C3A}</a:tableStyleId>
              </a:tblPr>
              <a:tblGrid>
                <a:gridCol w="845624"/>
                <a:gridCol w="7614376"/>
              </a:tblGrid>
              <a:tr h="990110">
                <a:tc>
                  <a:txBody>
                    <a:bodyPr/>
                    <a:lstStyle/>
                    <a:p>
                      <a:pPr algn="ctr"/>
                      <a:r>
                        <a:rPr lang="en-GB" sz="2400" b="0" smtClean="0">
                          <a:solidFill>
                            <a:schemeClr val="tx1"/>
                          </a:solidFill>
                          <a:latin typeface="Trebuchet MS" panose="020B0603020202020204" pitchFamily="34" charset="0"/>
                        </a:rPr>
                        <a:t>A</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cold objects contracting </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990110">
                <a:tc>
                  <a:txBody>
                    <a:bodyPr/>
                    <a:lstStyle/>
                    <a:p>
                      <a:pPr algn="ctr"/>
                      <a:r>
                        <a:rPr lang="en-GB" sz="2400" smtClean="0">
                          <a:solidFill>
                            <a:schemeClr val="tx1"/>
                          </a:solidFill>
                          <a:latin typeface="Trebuchet MS" panose="020B0603020202020204" pitchFamily="34" charset="0"/>
                        </a:rPr>
                        <a:t>B</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objects vibrating </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990110">
                <a:tc>
                  <a:txBody>
                    <a:bodyPr/>
                    <a:lstStyle/>
                    <a:p>
                      <a:pPr algn="ctr"/>
                      <a:r>
                        <a:rPr lang="en-GB" sz="2400" smtClean="0">
                          <a:solidFill>
                            <a:schemeClr val="tx1"/>
                          </a:solidFill>
                          <a:latin typeface="Trebuchet MS" panose="020B0603020202020204" pitchFamily="34" charset="0"/>
                        </a:rPr>
                        <a:t>C</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hot objects expanding</a:t>
                      </a:r>
                      <a:r>
                        <a:rPr lang="en-GB" sz="2400" b="0" baseline="0" smtClean="0">
                          <a:solidFill>
                            <a:schemeClr val="tx1"/>
                          </a:solidFill>
                          <a:latin typeface="Trebuchet MS" panose="020B0603020202020204" pitchFamily="34" charset="0"/>
                        </a:rPr>
                        <a:t> </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990110">
                <a:tc>
                  <a:txBody>
                    <a:bodyPr/>
                    <a:lstStyle/>
                    <a:p>
                      <a:pPr algn="ctr"/>
                      <a:r>
                        <a:rPr lang="en-GB" sz="2400" smtClean="0">
                          <a:solidFill>
                            <a:schemeClr val="tx1"/>
                          </a:solidFill>
                          <a:latin typeface="Trebuchet MS" panose="020B0603020202020204" pitchFamily="34" charset="0"/>
                        </a:rPr>
                        <a:t>D</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dirty="0" smtClean="0">
                          <a:solidFill>
                            <a:schemeClr val="tx1"/>
                          </a:solidFill>
                          <a:latin typeface="Trebuchet MS" panose="020B0603020202020204" pitchFamily="34" charset="0"/>
                        </a:rPr>
                        <a:t>metallic objects only </a:t>
                      </a:r>
                      <a:endParaRPr lang="en-GB" sz="24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83607654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2</a:t>
            </a:r>
            <a:endParaRPr lang="en-GB" sz="3600">
              <a:latin typeface="Trebuchet MS" panose="020B0603020202020204" pitchFamily="34" charset="0"/>
            </a:endParaRPr>
          </a:p>
        </p:txBody>
      </p:sp>
      <p:sp>
        <p:nvSpPr>
          <p:cNvPr id="4" name="Rectangle 3"/>
          <p:cNvSpPr/>
          <p:nvPr/>
        </p:nvSpPr>
        <p:spPr>
          <a:xfrm>
            <a:off x="342000" y="1556792"/>
            <a:ext cx="8460000" cy="773728"/>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smtClean="0">
                <a:solidFill>
                  <a:schemeClr val="tx1"/>
                </a:solidFill>
                <a:latin typeface="Trebuchet MS" panose="020B0603020202020204" pitchFamily="34" charset="0"/>
              </a:rPr>
              <a:t>Sound will pass through a ___________.</a:t>
            </a:r>
            <a:endParaRPr lang="en-GB" sz="2400">
              <a:solidFill>
                <a:schemeClr val="tx1"/>
              </a:solidFill>
              <a:latin typeface="Trebuchet MS" panose="020B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918626910"/>
              </p:ext>
            </p:extLst>
          </p:nvPr>
        </p:nvGraphicFramePr>
        <p:xfrm>
          <a:off x="342000" y="2420888"/>
          <a:ext cx="8460000" cy="2304000"/>
        </p:xfrm>
        <a:graphic>
          <a:graphicData uri="http://schemas.openxmlformats.org/drawingml/2006/table">
            <a:tbl>
              <a:tblPr firstRow="1" bandRow="1">
                <a:tableStyleId>{5C22544A-7EE6-4342-B048-85BDC9FD1C3A}</a:tableStyleId>
              </a:tblPr>
              <a:tblGrid>
                <a:gridCol w="845624"/>
                <a:gridCol w="7614376"/>
              </a:tblGrid>
              <a:tr h="768000">
                <a:tc>
                  <a:txBody>
                    <a:bodyPr/>
                    <a:lstStyle/>
                    <a:p>
                      <a:pPr algn="ctr"/>
                      <a:r>
                        <a:rPr lang="en-GB" sz="2000" b="0" dirty="0" smtClean="0">
                          <a:solidFill>
                            <a:schemeClr val="tx1"/>
                          </a:solidFill>
                          <a:latin typeface="Trebuchet MS" panose="020B0603020202020204" pitchFamily="34" charset="0"/>
                        </a:rPr>
                        <a:t>1</a:t>
                      </a:r>
                      <a:endParaRPr lang="en-GB" sz="20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000" b="0" smtClean="0">
                          <a:solidFill>
                            <a:schemeClr val="tx1"/>
                          </a:solidFill>
                          <a:latin typeface="Trebuchet MS" panose="020B0603020202020204" pitchFamily="34" charset="0"/>
                        </a:rPr>
                        <a:t>vacuum</a:t>
                      </a:r>
                      <a:r>
                        <a:rPr lang="en-GB" sz="2000" b="0" baseline="0" smtClean="0">
                          <a:solidFill>
                            <a:schemeClr val="tx1"/>
                          </a:solidFill>
                          <a:latin typeface="Trebuchet MS" panose="020B0603020202020204" pitchFamily="34" charset="0"/>
                        </a:rPr>
                        <a:t> </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68000">
                <a:tc>
                  <a:txBody>
                    <a:bodyPr/>
                    <a:lstStyle/>
                    <a:p>
                      <a:pPr algn="ctr"/>
                      <a:r>
                        <a:rPr lang="en-GB" sz="2000" smtClean="0">
                          <a:solidFill>
                            <a:schemeClr val="tx1"/>
                          </a:solidFill>
                          <a:latin typeface="Trebuchet MS" panose="020B0603020202020204" pitchFamily="34" charset="0"/>
                        </a:rPr>
                        <a:t>2</a:t>
                      </a:r>
                      <a:endParaRPr lang="en-GB" sz="20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000" b="0" dirty="0" smtClean="0">
                          <a:solidFill>
                            <a:schemeClr val="tx1"/>
                          </a:solidFill>
                          <a:latin typeface="Trebuchet MS" panose="020B0603020202020204" pitchFamily="34" charset="0"/>
                        </a:rPr>
                        <a:t>concrete wall</a:t>
                      </a:r>
                      <a:endParaRPr lang="en-GB" sz="20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68000">
                <a:tc>
                  <a:txBody>
                    <a:bodyPr/>
                    <a:lstStyle/>
                    <a:p>
                      <a:pPr algn="ctr"/>
                      <a:r>
                        <a:rPr lang="en-GB" sz="2000" smtClean="0">
                          <a:solidFill>
                            <a:schemeClr val="tx1"/>
                          </a:solidFill>
                          <a:latin typeface="Trebuchet MS" panose="020B0603020202020204" pitchFamily="34" charset="0"/>
                        </a:rPr>
                        <a:t>3</a:t>
                      </a:r>
                      <a:endParaRPr lang="en-GB" sz="20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000" b="0" dirty="0" smtClean="0">
                          <a:solidFill>
                            <a:schemeClr val="tx1"/>
                          </a:solidFill>
                          <a:latin typeface="Trebuchet MS" panose="020B0603020202020204" pitchFamily="34" charset="0"/>
                        </a:rPr>
                        <a:t>thick steel door </a:t>
                      </a:r>
                      <a:endParaRPr lang="en-GB" sz="20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pSp>
        <p:nvGrpSpPr>
          <p:cNvPr id="2" name="Group 1"/>
          <p:cNvGrpSpPr/>
          <p:nvPr/>
        </p:nvGrpSpPr>
        <p:grpSpPr>
          <a:xfrm>
            <a:off x="2420996" y="4895984"/>
            <a:ext cx="4302008" cy="1637824"/>
            <a:chOff x="342000" y="4941168"/>
            <a:chExt cx="4302008" cy="1637824"/>
          </a:xfrm>
        </p:grpSpPr>
        <p:sp>
          <p:nvSpPr>
            <p:cNvPr id="6" name="Rectangle 5"/>
            <p:cNvSpPr/>
            <p:nvPr/>
          </p:nvSpPr>
          <p:spPr>
            <a:xfrm>
              <a:off x="342000" y="4941168"/>
              <a:ext cx="2069760" cy="773728"/>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lphaUcPeriod"/>
              </a:pPr>
              <a:r>
                <a:rPr lang="en-GB" sz="2000" smtClean="0">
                  <a:solidFill>
                    <a:schemeClr val="tx1"/>
                  </a:solidFill>
                  <a:latin typeface="Trebuchet MS" panose="020B0603020202020204" pitchFamily="34" charset="0"/>
                </a:rPr>
                <a:t>1 and 2 only </a:t>
              </a:r>
              <a:endParaRPr lang="en-GB" sz="2000">
                <a:solidFill>
                  <a:schemeClr val="tx1"/>
                </a:solidFill>
                <a:latin typeface="Trebuchet MS" panose="020B0603020202020204" pitchFamily="34" charset="0"/>
              </a:endParaRPr>
            </a:p>
          </p:txBody>
        </p:sp>
        <p:sp>
          <p:nvSpPr>
            <p:cNvPr id="7" name="Rectangle 6"/>
            <p:cNvSpPr/>
            <p:nvPr/>
          </p:nvSpPr>
          <p:spPr>
            <a:xfrm>
              <a:off x="2553508" y="4941168"/>
              <a:ext cx="2090500" cy="773728"/>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lphaUcPeriod" startAt="2"/>
              </a:pPr>
              <a:r>
                <a:rPr lang="en-GB" sz="2000" smtClean="0">
                  <a:solidFill>
                    <a:schemeClr val="tx1"/>
                  </a:solidFill>
                  <a:latin typeface="Trebuchet MS" panose="020B0603020202020204" pitchFamily="34" charset="0"/>
                </a:rPr>
                <a:t>1 and 3 only</a:t>
              </a:r>
              <a:endParaRPr lang="en-GB" sz="2000">
                <a:solidFill>
                  <a:schemeClr val="tx1"/>
                </a:solidFill>
                <a:latin typeface="Trebuchet MS" panose="020B0603020202020204" pitchFamily="34" charset="0"/>
              </a:endParaRPr>
            </a:p>
          </p:txBody>
        </p:sp>
        <p:sp>
          <p:nvSpPr>
            <p:cNvPr id="8" name="Rectangle 7"/>
            <p:cNvSpPr/>
            <p:nvPr/>
          </p:nvSpPr>
          <p:spPr>
            <a:xfrm>
              <a:off x="342000" y="5805264"/>
              <a:ext cx="2069760" cy="773728"/>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lphaUcPeriod" startAt="3"/>
              </a:pPr>
              <a:r>
                <a:rPr lang="en-GB" sz="2000">
                  <a:solidFill>
                    <a:schemeClr val="tx1"/>
                  </a:solidFill>
                  <a:latin typeface="Trebuchet MS" panose="020B0603020202020204" pitchFamily="34" charset="0"/>
                </a:rPr>
                <a:t>2</a:t>
              </a:r>
              <a:r>
                <a:rPr lang="en-GB" sz="2000" smtClean="0">
                  <a:solidFill>
                    <a:schemeClr val="tx1"/>
                  </a:solidFill>
                  <a:latin typeface="Trebuchet MS" panose="020B0603020202020204" pitchFamily="34" charset="0"/>
                </a:rPr>
                <a:t> and 3 only</a:t>
              </a:r>
              <a:endParaRPr lang="en-GB" sz="2000">
                <a:solidFill>
                  <a:schemeClr val="tx1"/>
                </a:solidFill>
                <a:latin typeface="Trebuchet MS" panose="020B0603020202020204" pitchFamily="34" charset="0"/>
              </a:endParaRPr>
            </a:p>
          </p:txBody>
        </p:sp>
        <p:sp>
          <p:nvSpPr>
            <p:cNvPr id="9" name="Rectangle 8"/>
            <p:cNvSpPr/>
            <p:nvPr/>
          </p:nvSpPr>
          <p:spPr>
            <a:xfrm>
              <a:off x="2570897" y="5805264"/>
              <a:ext cx="2073111" cy="773728"/>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lphaUcPeriod" startAt="4"/>
              </a:pPr>
              <a:r>
                <a:rPr lang="en-GB" sz="2000" smtClean="0">
                  <a:solidFill>
                    <a:schemeClr val="tx1"/>
                  </a:solidFill>
                  <a:latin typeface="Trebuchet MS" panose="020B0603020202020204" pitchFamily="34" charset="0"/>
                </a:rPr>
                <a:t>1, 2 and 3</a:t>
              </a:r>
              <a:endParaRPr lang="en-GB" sz="2000">
                <a:solidFill>
                  <a:schemeClr val="tx1"/>
                </a:solidFill>
                <a:latin typeface="Trebuchet MS" panose="020B0603020202020204" pitchFamily="34" charset="0"/>
              </a:endParaRPr>
            </a:p>
          </p:txBody>
        </p:sp>
      </p:grpSp>
    </p:spTree>
    <p:extLst>
      <p:ext uri="{BB962C8B-B14F-4D97-AF65-F5344CB8AC3E}">
        <p14:creationId xmlns:p14="http://schemas.microsoft.com/office/powerpoint/2010/main" val="387882391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3</a:t>
            </a:r>
            <a:endParaRPr lang="en-GB" sz="3600">
              <a:latin typeface="Trebuchet MS" panose="020B0603020202020204" pitchFamily="34" charset="0"/>
            </a:endParaRPr>
          </a:p>
        </p:txBody>
      </p:sp>
      <p:sp>
        <p:nvSpPr>
          <p:cNvPr id="4" name="Rectangle 3"/>
          <p:cNvSpPr/>
          <p:nvPr/>
        </p:nvSpPr>
        <p:spPr>
          <a:xfrm>
            <a:off x="342000" y="1575152"/>
            <a:ext cx="8460000" cy="106176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smtClean="0">
                <a:solidFill>
                  <a:schemeClr val="tx1"/>
                </a:solidFill>
                <a:latin typeface="Trebuchet MS" panose="020B0603020202020204" pitchFamily="34" charset="0"/>
              </a:rPr>
              <a:t>Identify </a:t>
            </a:r>
            <a:r>
              <a:rPr lang="en-GB" sz="2400">
                <a:solidFill>
                  <a:schemeClr val="tx1"/>
                </a:solidFill>
                <a:latin typeface="Trebuchet MS" panose="020B0603020202020204" pitchFamily="34" charset="0"/>
              </a:rPr>
              <a:t>the key that is correct about the speed of sound as it travels through solids, liquids and gases</a:t>
            </a:r>
            <a:r>
              <a:rPr lang="en-GB" sz="2400" smtClean="0">
                <a:solidFill>
                  <a:schemeClr val="tx1"/>
                </a:solidFill>
                <a:latin typeface="Trebuchet MS" panose="020B0603020202020204" pitchFamily="34" charset="0"/>
              </a:rPr>
              <a:t>.</a:t>
            </a:r>
            <a:endParaRPr lang="en-GB" sz="2400">
              <a:solidFill>
                <a:schemeClr val="tx1"/>
              </a:solidFill>
              <a:latin typeface="Trebuchet MS" panose="020B0603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60791576"/>
              </p:ext>
            </p:extLst>
          </p:nvPr>
        </p:nvGraphicFramePr>
        <p:xfrm>
          <a:off x="345872" y="2780928"/>
          <a:ext cx="8262369" cy="3600400"/>
        </p:xfrm>
        <a:graphic>
          <a:graphicData uri="http://schemas.openxmlformats.org/drawingml/2006/table">
            <a:tbl>
              <a:tblPr firstRow="1" bandRow="1">
                <a:tableStyleId>{5C22544A-7EE6-4342-B048-85BDC9FD1C3A}</a:tableStyleId>
              </a:tblPr>
              <a:tblGrid>
                <a:gridCol w="720000"/>
                <a:gridCol w="2514123"/>
                <a:gridCol w="2514123"/>
                <a:gridCol w="2514123"/>
              </a:tblGrid>
              <a:tr h="720080">
                <a:tc>
                  <a:txBody>
                    <a:bodyPr/>
                    <a:lstStyle/>
                    <a:p>
                      <a:pPr algn="ctr"/>
                      <a:endParaRPr lang="en-GB" sz="2000" b="0">
                        <a:solidFill>
                          <a:schemeClr val="tx1"/>
                        </a:solidFill>
                        <a:latin typeface="Trebuchet MS" panose="020B0603020202020204" pitchFamily="34" charset="0"/>
                      </a:endParaRPr>
                    </a:p>
                  </a:txBody>
                  <a:tcPr anchor="ctr">
                    <a:lnL w="19050" cap="flat" cmpd="sng" algn="ctr">
                      <a:no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ctr"/>
                      <a:r>
                        <a:rPr lang="en-GB" sz="2000" b="0" smtClean="0">
                          <a:solidFill>
                            <a:schemeClr val="tx1"/>
                          </a:solidFill>
                          <a:latin typeface="Trebuchet MS" panose="020B0603020202020204" pitchFamily="34" charset="0"/>
                        </a:rPr>
                        <a:t>Solids</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60000"/>
                        <a:lumOff val="40000"/>
                      </a:schemeClr>
                    </a:solidFill>
                  </a:tcPr>
                </a:tc>
                <a:tc>
                  <a:txBody>
                    <a:bodyPr/>
                    <a:lstStyle/>
                    <a:p>
                      <a:pPr algn="ctr"/>
                      <a:r>
                        <a:rPr lang="en-GB" sz="2000" b="0" smtClean="0">
                          <a:solidFill>
                            <a:schemeClr val="tx1"/>
                          </a:solidFill>
                          <a:latin typeface="Trebuchet MS" panose="020B0603020202020204" pitchFamily="34" charset="0"/>
                        </a:rPr>
                        <a:t>Liquids</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60000"/>
                        <a:lumOff val="40000"/>
                      </a:schemeClr>
                    </a:solidFill>
                  </a:tcPr>
                </a:tc>
                <a:tc>
                  <a:txBody>
                    <a:bodyPr/>
                    <a:lstStyle/>
                    <a:p>
                      <a:pPr algn="ctr"/>
                      <a:r>
                        <a:rPr lang="en-GB" sz="2000" b="0" smtClean="0">
                          <a:solidFill>
                            <a:schemeClr val="tx1"/>
                          </a:solidFill>
                          <a:latin typeface="Trebuchet MS" panose="020B0603020202020204" pitchFamily="34" charset="0"/>
                        </a:rPr>
                        <a:t>Gases</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60000"/>
                        <a:lumOff val="40000"/>
                      </a:schemeClr>
                    </a:solidFill>
                  </a:tcPr>
                </a:tc>
              </a:tr>
              <a:tr h="720080">
                <a:tc>
                  <a:txBody>
                    <a:bodyPr/>
                    <a:lstStyle/>
                    <a:p>
                      <a:pPr algn="ctr"/>
                      <a:r>
                        <a:rPr lang="en-GB" sz="2000" b="0" smtClean="0">
                          <a:solidFill>
                            <a:schemeClr val="tx1"/>
                          </a:solidFill>
                          <a:latin typeface="Trebuchet MS" panose="020B0603020202020204" pitchFamily="34" charset="0"/>
                        </a:rPr>
                        <a:t>A</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algn="ctr"/>
                      <a:r>
                        <a:rPr lang="en-GB" sz="2000" b="0" smtClean="0">
                          <a:solidFill>
                            <a:schemeClr val="tx1"/>
                          </a:solidFill>
                          <a:latin typeface="Trebuchet MS" panose="020B0603020202020204" pitchFamily="34" charset="0"/>
                        </a:rPr>
                        <a:t>Fastest</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ctr"/>
                      <a:r>
                        <a:rPr lang="en-GB" sz="2000" b="0" smtClean="0">
                          <a:solidFill>
                            <a:schemeClr val="tx1"/>
                          </a:solidFill>
                          <a:latin typeface="Trebuchet MS" panose="020B0603020202020204" pitchFamily="34" charset="0"/>
                        </a:rPr>
                        <a:t>Medium speed</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smtClean="0">
                          <a:solidFill>
                            <a:schemeClr val="tx1"/>
                          </a:solidFill>
                          <a:latin typeface="Trebuchet MS" panose="020B0603020202020204" pitchFamily="34" charset="0"/>
                        </a:rPr>
                        <a:t>Slowest</a:t>
                      </a: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r>
              <a:tr h="720080">
                <a:tc>
                  <a:txBody>
                    <a:bodyPr/>
                    <a:lstStyle/>
                    <a:p>
                      <a:pPr algn="ctr"/>
                      <a:r>
                        <a:rPr lang="en-GB" sz="2000" b="0" smtClean="0">
                          <a:solidFill>
                            <a:schemeClr val="tx1"/>
                          </a:solidFill>
                          <a:latin typeface="Trebuchet MS" panose="020B0603020202020204" pitchFamily="34" charset="0"/>
                        </a:rPr>
                        <a:t>B</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algn="ctr"/>
                      <a:r>
                        <a:rPr lang="en-GB" sz="2000" b="0" smtClean="0">
                          <a:solidFill>
                            <a:schemeClr val="tx1"/>
                          </a:solidFill>
                          <a:latin typeface="Trebuchet MS" panose="020B0603020202020204" pitchFamily="34" charset="0"/>
                        </a:rPr>
                        <a:t>Cannot pass</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smtClean="0">
                          <a:solidFill>
                            <a:schemeClr val="tx1"/>
                          </a:solidFill>
                          <a:latin typeface="Trebuchet MS" panose="020B0603020202020204" pitchFamily="34" charset="0"/>
                        </a:rPr>
                        <a:t>Medium speed</a:t>
                      </a: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smtClean="0">
                          <a:solidFill>
                            <a:schemeClr val="tx1"/>
                          </a:solidFill>
                          <a:latin typeface="Trebuchet MS" panose="020B0603020202020204" pitchFamily="34" charset="0"/>
                        </a:rPr>
                        <a:t>Fastest</a:t>
                      </a: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r>
              <a:tr h="720080">
                <a:tc>
                  <a:txBody>
                    <a:bodyPr/>
                    <a:lstStyle/>
                    <a:p>
                      <a:pPr algn="ctr"/>
                      <a:r>
                        <a:rPr lang="en-GB" sz="2000" b="0" smtClean="0">
                          <a:solidFill>
                            <a:schemeClr val="tx1"/>
                          </a:solidFill>
                          <a:latin typeface="Trebuchet MS" panose="020B0603020202020204" pitchFamily="34" charset="0"/>
                        </a:rPr>
                        <a:t>C</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algn="ctr"/>
                      <a:r>
                        <a:rPr lang="en-GB" sz="2000" b="0" smtClean="0">
                          <a:solidFill>
                            <a:schemeClr val="tx1"/>
                          </a:solidFill>
                          <a:latin typeface="Trebuchet MS" panose="020B0603020202020204" pitchFamily="34" charset="0"/>
                        </a:rPr>
                        <a:t>Slowest</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smtClean="0">
                          <a:solidFill>
                            <a:schemeClr val="tx1"/>
                          </a:solidFill>
                          <a:latin typeface="Trebuchet MS" panose="020B0603020202020204" pitchFamily="34" charset="0"/>
                        </a:rPr>
                        <a:t>Medium speed</a:t>
                      </a: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smtClean="0">
                          <a:solidFill>
                            <a:schemeClr val="tx1"/>
                          </a:solidFill>
                          <a:latin typeface="Trebuchet MS" panose="020B0603020202020204" pitchFamily="34" charset="0"/>
                        </a:rPr>
                        <a:t>Fastest</a:t>
                      </a: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r>
              <a:tr h="720080">
                <a:tc>
                  <a:txBody>
                    <a:bodyPr/>
                    <a:lstStyle/>
                    <a:p>
                      <a:pPr algn="ctr"/>
                      <a:r>
                        <a:rPr lang="en-GB" sz="2000" b="0" smtClean="0">
                          <a:solidFill>
                            <a:schemeClr val="tx1"/>
                          </a:solidFill>
                          <a:latin typeface="Trebuchet MS" panose="020B0603020202020204" pitchFamily="34" charset="0"/>
                        </a:rPr>
                        <a:t>D</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algn="ctr"/>
                      <a:r>
                        <a:rPr lang="en-GB" sz="2000" b="0" smtClean="0">
                          <a:solidFill>
                            <a:schemeClr val="tx1"/>
                          </a:solidFill>
                          <a:latin typeface="Trebuchet MS" panose="020B0603020202020204" pitchFamily="34" charset="0"/>
                        </a:rPr>
                        <a:t>Same speed</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smtClean="0">
                          <a:solidFill>
                            <a:schemeClr val="tx1"/>
                          </a:solidFill>
                          <a:latin typeface="Trebuchet MS" panose="020B0603020202020204" pitchFamily="34" charset="0"/>
                        </a:rPr>
                        <a:t>Same speed</a:t>
                      </a: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smtClean="0">
                          <a:solidFill>
                            <a:schemeClr val="tx1"/>
                          </a:solidFill>
                          <a:latin typeface="Trebuchet MS" panose="020B0603020202020204" pitchFamily="34" charset="0"/>
                        </a:rPr>
                        <a:t>Same speed</a:t>
                      </a: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662367468"/>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4</a:t>
            </a:r>
            <a:endParaRPr lang="en-GB" sz="3600">
              <a:latin typeface="Trebuchet MS" panose="020B0603020202020204" pitchFamily="34" charset="0"/>
            </a:endParaRPr>
          </a:p>
        </p:txBody>
      </p:sp>
      <p:sp>
        <p:nvSpPr>
          <p:cNvPr id="4" name="Rectangle 3"/>
          <p:cNvSpPr/>
          <p:nvPr/>
        </p:nvSpPr>
        <p:spPr>
          <a:xfrm>
            <a:off x="342000" y="1556792"/>
            <a:ext cx="8460000" cy="773728"/>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smtClean="0">
                <a:solidFill>
                  <a:schemeClr val="tx1"/>
                </a:solidFill>
                <a:latin typeface="Trebuchet MS" panose="020B0603020202020204" pitchFamily="34" charset="0"/>
              </a:rPr>
              <a:t>Which of these sound waves has the highest frequency?</a:t>
            </a:r>
            <a:endParaRPr lang="en-GB" sz="2400">
              <a:solidFill>
                <a:schemeClr val="tx1"/>
              </a:solidFill>
              <a:latin typeface="Trebuchet MS" panose="020B0603020202020204" pitchFamily="34" charset="0"/>
            </a:endParaRPr>
          </a:p>
        </p:txBody>
      </p:sp>
      <p:grpSp>
        <p:nvGrpSpPr>
          <p:cNvPr id="19" name="Group 18"/>
          <p:cNvGrpSpPr/>
          <p:nvPr/>
        </p:nvGrpSpPr>
        <p:grpSpPr>
          <a:xfrm>
            <a:off x="450524" y="2492896"/>
            <a:ext cx="3833444" cy="1903847"/>
            <a:chOff x="650678" y="2521757"/>
            <a:chExt cx="3833444" cy="1903847"/>
          </a:xfrm>
        </p:grpSpPr>
        <p:grpSp>
          <p:nvGrpSpPr>
            <p:cNvPr id="17" name="Group 16"/>
            <p:cNvGrpSpPr/>
            <p:nvPr/>
          </p:nvGrpSpPr>
          <p:grpSpPr>
            <a:xfrm>
              <a:off x="899592" y="2521757"/>
              <a:ext cx="3584530" cy="1903847"/>
              <a:chOff x="606569" y="2527522"/>
              <a:chExt cx="3584530" cy="1903847"/>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1672" y="2889481"/>
                <a:ext cx="2766651" cy="1541888"/>
              </a:xfrm>
              <a:prstGeom prst="rect">
                <a:avLst/>
              </a:prstGeom>
            </p:spPr>
          </p:pic>
          <p:sp>
            <p:nvSpPr>
              <p:cNvPr id="12" name="TextBox 11"/>
              <p:cNvSpPr txBox="1"/>
              <p:nvPr/>
            </p:nvSpPr>
            <p:spPr>
              <a:xfrm>
                <a:off x="3533162" y="3468793"/>
                <a:ext cx="657937" cy="338554"/>
              </a:xfrm>
              <a:prstGeom prst="rect">
                <a:avLst/>
              </a:prstGeom>
              <a:noFill/>
            </p:spPr>
            <p:txBody>
              <a:bodyPr wrap="none" rtlCol="0" anchor="ctr">
                <a:spAutoFit/>
              </a:bodyPr>
              <a:lstStyle/>
              <a:p>
                <a:pPr algn="ctr"/>
                <a:r>
                  <a:rPr lang="en-GB" sz="1600" smtClean="0">
                    <a:latin typeface="Trebuchet MS" panose="020B0603020202020204" pitchFamily="34" charset="0"/>
                  </a:rPr>
                  <a:t>Time</a:t>
                </a:r>
                <a:endParaRPr lang="en-GB">
                  <a:latin typeface="Trebuchet MS" panose="020B0603020202020204" pitchFamily="34" charset="0"/>
                </a:endParaRPr>
              </a:p>
            </p:txBody>
          </p:sp>
          <p:sp>
            <p:nvSpPr>
              <p:cNvPr id="15" name="TextBox 14"/>
              <p:cNvSpPr txBox="1"/>
              <p:nvPr/>
            </p:nvSpPr>
            <p:spPr>
              <a:xfrm>
                <a:off x="606569" y="2527522"/>
                <a:ext cx="1425390" cy="338554"/>
              </a:xfrm>
              <a:prstGeom prst="rect">
                <a:avLst/>
              </a:prstGeom>
              <a:noFill/>
            </p:spPr>
            <p:txBody>
              <a:bodyPr wrap="none" rtlCol="0" anchor="ctr">
                <a:spAutoFit/>
              </a:bodyPr>
              <a:lstStyle/>
              <a:p>
                <a:pPr algn="ctr"/>
                <a:r>
                  <a:rPr lang="en-GB" sz="1600" smtClean="0">
                    <a:latin typeface="Trebuchet MS" panose="020B0603020202020204" pitchFamily="34" charset="0"/>
                  </a:rPr>
                  <a:t>Displacement</a:t>
                </a:r>
                <a:endParaRPr lang="en-GB">
                  <a:latin typeface="Trebuchet MS" panose="020B0603020202020204" pitchFamily="34" charset="0"/>
                </a:endParaRPr>
              </a:p>
            </p:txBody>
          </p:sp>
        </p:grpSp>
        <p:sp>
          <p:nvSpPr>
            <p:cNvPr id="18" name="TextBox 17"/>
            <p:cNvSpPr txBox="1"/>
            <p:nvPr/>
          </p:nvSpPr>
          <p:spPr>
            <a:xfrm>
              <a:off x="650678" y="3447322"/>
              <a:ext cx="320922" cy="369332"/>
            </a:xfrm>
            <a:prstGeom prst="rect">
              <a:avLst/>
            </a:prstGeom>
            <a:noFill/>
          </p:spPr>
          <p:txBody>
            <a:bodyPr wrap="none" rtlCol="0" anchor="ctr">
              <a:spAutoFit/>
            </a:bodyPr>
            <a:lstStyle/>
            <a:p>
              <a:pPr algn="ctr"/>
              <a:r>
                <a:rPr lang="en-GB" smtClean="0">
                  <a:latin typeface="Trebuchet MS" panose="020B0603020202020204" pitchFamily="34" charset="0"/>
                </a:rPr>
                <a:t>A</a:t>
              </a:r>
              <a:endParaRPr lang="en-GB">
                <a:latin typeface="Trebuchet MS" panose="020B0603020202020204" pitchFamily="34" charset="0"/>
              </a:endParaRPr>
            </a:p>
          </p:txBody>
        </p:sp>
      </p:grpSp>
      <p:grpSp>
        <p:nvGrpSpPr>
          <p:cNvPr id="27" name="Group 26"/>
          <p:cNvGrpSpPr/>
          <p:nvPr/>
        </p:nvGrpSpPr>
        <p:grpSpPr>
          <a:xfrm>
            <a:off x="4848796" y="2492896"/>
            <a:ext cx="3827660" cy="1897013"/>
            <a:chOff x="4572000" y="2543160"/>
            <a:chExt cx="3827660" cy="1897013"/>
          </a:xfrm>
        </p:grpSpPr>
        <p:grpSp>
          <p:nvGrpSpPr>
            <p:cNvPr id="21" name="Group 20"/>
            <p:cNvGrpSpPr/>
            <p:nvPr/>
          </p:nvGrpSpPr>
          <p:grpSpPr>
            <a:xfrm>
              <a:off x="4860032" y="2543160"/>
              <a:ext cx="3539628" cy="1897013"/>
              <a:chOff x="4644008" y="2566102"/>
              <a:chExt cx="3539628" cy="1897013"/>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54208" y="2934896"/>
                <a:ext cx="2766651" cy="1528219"/>
              </a:xfrm>
              <a:prstGeom prst="rect">
                <a:avLst/>
              </a:prstGeom>
            </p:spPr>
          </p:pic>
          <p:sp>
            <p:nvSpPr>
              <p:cNvPr id="13" name="TextBox 12"/>
              <p:cNvSpPr txBox="1"/>
              <p:nvPr/>
            </p:nvSpPr>
            <p:spPr>
              <a:xfrm>
                <a:off x="7525699" y="3529728"/>
                <a:ext cx="657937" cy="338554"/>
              </a:xfrm>
              <a:prstGeom prst="rect">
                <a:avLst/>
              </a:prstGeom>
              <a:noFill/>
            </p:spPr>
            <p:txBody>
              <a:bodyPr wrap="none" rtlCol="0">
                <a:spAutoFit/>
              </a:bodyPr>
              <a:lstStyle/>
              <a:p>
                <a:r>
                  <a:rPr lang="en-GB" sz="1600" smtClean="0">
                    <a:latin typeface="Trebuchet MS" panose="020B0603020202020204" pitchFamily="34" charset="0"/>
                  </a:rPr>
                  <a:t>Time</a:t>
                </a:r>
                <a:endParaRPr lang="en-GB">
                  <a:latin typeface="Trebuchet MS" panose="020B0603020202020204" pitchFamily="34" charset="0"/>
                </a:endParaRPr>
              </a:p>
            </p:txBody>
          </p:sp>
          <p:sp>
            <p:nvSpPr>
              <p:cNvPr id="16" name="TextBox 15"/>
              <p:cNvSpPr txBox="1"/>
              <p:nvPr/>
            </p:nvSpPr>
            <p:spPr>
              <a:xfrm>
                <a:off x="4644008" y="2566102"/>
                <a:ext cx="1425390" cy="338554"/>
              </a:xfrm>
              <a:prstGeom prst="rect">
                <a:avLst/>
              </a:prstGeom>
              <a:noFill/>
            </p:spPr>
            <p:txBody>
              <a:bodyPr wrap="none" rtlCol="0">
                <a:spAutoFit/>
              </a:bodyPr>
              <a:lstStyle/>
              <a:p>
                <a:r>
                  <a:rPr lang="en-GB" sz="1600" smtClean="0">
                    <a:latin typeface="Trebuchet MS" panose="020B0603020202020204" pitchFamily="34" charset="0"/>
                  </a:rPr>
                  <a:t>Displacement</a:t>
                </a:r>
                <a:endParaRPr lang="en-GB">
                  <a:latin typeface="Trebuchet MS" panose="020B0603020202020204" pitchFamily="34" charset="0"/>
                </a:endParaRPr>
              </a:p>
            </p:txBody>
          </p:sp>
        </p:grpSp>
        <p:sp>
          <p:nvSpPr>
            <p:cNvPr id="20" name="TextBox 19"/>
            <p:cNvSpPr txBox="1"/>
            <p:nvPr/>
          </p:nvSpPr>
          <p:spPr>
            <a:xfrm>
              <a:off x="4572000" y="3491716"/>
              <a:ext cx="314510" cy="369332"/>
            </a:xfrm>
            <a:prstGeom prst="rect">
              <a:avLst/>
            </a:prstGeom>
            <a:noFill/>
          </p:spPr>
          <p:txBody>
            <a:bodyPr wrap="none" rtlCol="0" anchor="ctr">
              <a:spAutoFit/>
            </a:bodyPr>
            <a:lstStyle/>
            <a:p>
              <a:pPr algn="ctr"/>
              <a:r>
                <a:rPr lang="en-GB">
                  <a:latin typeface="Trebuchet MS" panose="020B0603020202020204" pitchFamily="34" charset="0"/>
                </a:rPr>
                <a:t>B</a:t>
              </a:r>
            </a:p>
          </p:txBody>
        </p:sp>
      </p:grpSp>
      <p:grpSp>
        <p:nvGrpSpPr>
          <p:cNvPr id="25" name="Group 24"/>
          <p:cNvGrpSpPr/>
          <p:nvPr/>
        </p:nvGrpSpPr>
        <p:grpSpPr>
          <a:xfrm>
            <a:off x="450524" y="4437112"/>
            <a:ext cx="3844543" cy="1938473"/>
            <a:chOff x="521298" y="4437112"/>
            <a:chExt cx="3844543" cy="1938473"/>
          </a:xfrm>
        </p:grpSpPr>
        <p:grpSp>
          <p:nvGrpSpPr>
            <p:cNvPr id="23" name="Group 22"/>
            <p:cNvGrpSpPr/>
            <p:nvPr/>
          </p:nvGrpSpPr>
          <p:grpSpPr>
            <a:xfrm>
              <a:off x="521298" y="4833697"/>
              <a:ext cx="3844543" cy="1541888"/>
              <a:chOff x="521298" y="4664420"/>
              <a:chExt cx="3844543" cy="1541888"/>
            </a:xfrm>
          </p:grpSpPr>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5315" y="4664420"/>
                <a:ext cx="2777586" cy="1541888"/>
              </a:xfrm>
              <a:prstGeom prst="rect">
                <a:avLst/>
              </a:prstGeom>
            </p:spPr>
          </p:pic>
          <p:sp>
            <p:nvSpPr>
              <p:cNvPr id="11" name="TextBox 10"/>
              <p:cNvSpPr txBox="1"/>
              <p:nvPr/>
            </p:nvSpPr>
            <p:spPr>
              <a:xfrm>
                <a:off x="3707904" y="5266087"/>
                <a:ext cx="657937" cy="338554"/>
              </a:xfrm>
              <a:prstGeom prst="rect">
                <a:avLst/>
              </a:prstGeom>
              <a:noFill/>
            </p:spPr>
            <p:txBody>
              <a:bodyPr wrap="none" rtlCol="0">
                <a:spAutoFit/>
              </a:bodyPr>
              <a:lstStyle/>
              <a:p>
                <a:r>
                  <a:rPr lang="en-GB" sz="1600" smtClean="0">
                    <a:latin typeface="Trebuchet MS" panose="020B0603020202020204" pitchFamily="34" charset="0"/>
                  </a:rPr>
                  <a:t>Time</a:t>
                </a:r>
                <a:endParaRPr lang="en-GB">
                  <a:latin typeface="Trebuchet MS" panose="020B0603020202020204" pitchFamily="34" charset="0"/>
                </a:endParaRPr>
              </a:p>
            </p:txBody>
          </p:sp>
          <p:sp>
            <p:nvSpPr>
              <p:cNvPr id="22" name="TextBox 21"/>
              <p:cNvSpPr txBox="1"/>
              <p:nvPr/>
            </p:nvSpPr>
            <p:spPr>
              <a:xfrm>
                <a:off x="521298" y="5250698"/>
                <a:ext cx="322524" cy="369332"/>
              </a:xfrm>
              <a:prstGeom prst="rect">
                <a:avLst/>
              </a:prstGeom>
              <a:noFill/>
            </p:spPr>
            <p:txBody>
              <a:bodyPr wrap="none" rtlCol="0" anchor="ctr">
                <a:spAutoFit/>
              </a:bodyPr>
              <a:lstStyle/>
              <a:p>
                <a:pPr algn="ctr"/>
                <a:r>
                  <a:rPr lang="en-GB">
                    <a:latin typeface="Trebuchet MS" panose="020B0603020202020204" pitchFamily="34" charset="0"/>
                  </a:rPr>
                  <a:t>C</a:t>
                </a:r>
              </a:p>
            </p:txBody>
          </p:sp>
        </p:grpSp>
        <p:sp>
          <p:nvSpPr>
            <p:cNvPr id="24" name="TextBox 23"/>
            <p:cNvSpPr txBox="1"/>
            <p:nvPr/>
          </p:nvSpPr>
          <p:spPr>
            <a:xfrm>
              <a:off x="827584" y="4437112"/>
              <a:ext cx="1425390" cy="338554"/>
            </a:xfrm>
            <a:prstGeom prst="rect">
              <a:avLst/>
            </a:prstGeom>
            <a:noFill/>
          </p:spPr>
          <p:txBody>
            <a:bodyPr wrap="none" rtlCol="0">
              <a:spAutoFit/>
            </a:bodyPr>
            <a:lstStyle/>
            <a:p>
              <a:r>
                <a:rPr lang="en-GB" sz="1600" smtClean="0">
                  <a:latin typeface="Trebuchet MS" panose="020B0603020202020204" pitchFamily="34" charset="0"/>
                </a:rPr>
                <a:t>Displacement</a:t>
              </a:r>
              <a:endParaRPr lang="en-GB">
                <a:latin typeface="Trebuchet MS" panose="020B0603020202020204" pitchFamily="34" charset="0"/>
              </a:endParaRPr>
            </a:p>
          </p:txBody>
        </p:sp>
      </p:grpSp>
      <p:grpSp>
        <p:nvGrpSpPr>
          <p:cNvPr id="30" name="Group 29"/>
          <p:cNvGrpSpPr/>
          <p:nvPr/>
        </p:nvGrpSpPr>
        <p:grpSpPr>
          <a:xfrm>
            <a:off x="4778962" y="4437112"/>
            <a:ext cx="3897494" cy="1898820"/>
            <a:chOff x="4572803" y="4530606"/>
            <a:chExt cx="3897494" cy="1898820"/>
          </a:xfrm>
        </p:grpSpPr>
        <p:grpSp>
          <p:nvGrpSpPr>
            <p:cNvPr id="29" name="Group 28"/>
            <p:cNvGrpSpPr/>
            <p:nvPr/>
          </p:nvGrpSpPr>
          <p:grpSpPr>
            <a:xfrm>
              <a:off x="4572803" y="4884803"/>
              <a:ext cx="3897494" cy="1544623"/>
              <a:chOff x="4572803" y="4884803"/>
              <a:chExt cx="3897494" cy="1544623"/>
            </a:xfrm>
          </p:grpSpPr>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45709" y="4884803"/>
                <a:ext cx="2777586" cy="1544623"/>
              </a:xfrm>
              <a:prstGeom prst="rect">
                <a:avLst/>
              </a:prstGeom>
            </p:spPr>
          </p:pic>
          <p:sp>
            <p:nvSpPr>
              <p:cNvPr id="14" name="TextBox 13"/>
              <p:cNvSpPr txBox="1"/>
              <p:nvPr/>
            </p:nvSpPr>
            <p:spPr>
              <a:xfrm>
                <a:off x="7812360" y="5487837"/>
                <a:ext cx="657937" cy="338554"/>
              </a:xfrm>
              <a:prstGeom prst="rect">
                <a:avLst/>
              </a:prstGeom>
              <a:noFill/>
            </p:spPr>
            <p:txBody>
              <a:bodyPr wrap="none" rtlCol="0">
                <a:spAutoFit/>
              </a:bodyPr>
              <a:lstStyle/>
              <a:p>
                <a:r>
                  <a:rPr lang="en-GB" sz="1600" smtClean="0">
                    <a:latin typeface="Trebuchet MS" panose="020B0603020202020204" pitchFamily="34" charset="0"/>
                  </a:rPr>
                  <a:t>Time</a:t>
                </a:r>
                <a:endParaRPr lang="en-GB">
                  <a:latin typeface="Trebuchet MS" panose="020B0603020202020204" pitchFamily="34" charset="0"/>
                </a:endParaRPr>
              </a:p>
            </p:txBody>
          </p:sp>
          <p:sp>
            <p:nvSpPr>
              <p:cNvPr id="26" name="TextBox 25"/>
              <p:cNvSpPr txBox="1"/>
              <p:nvPr/>
            </p:nvSpPr>
            <p:spPr>
              <a:xfrm>
                <a:off x="4572803" y="5460178"/>
                <a:ext cx="325731" cy="369332"/>
              </a:xfrm>
              <a:prstGeom prst="rect">
                <a:avLst/>
              </a:prstGeom>
              <a:noFill/>
            </p:spPr>
            <p:txBody>
              <a:bodyPr wrap="none" rtlCol="0" anchor="ctr">
                <a:spAutoFit/>
              </a:bodyPr>
              <a:lstStyle/>
              <a:p>
                <a:pPr algn="ctr"/>
                <a:r>
                  <a:rPr lang="en-GB" smtClean="0">
                    <a:latin typeface="Trebuchet MS" panose="020B0603020202020204" pitchFamily="34" charset="0"/>
                  </a:rPr>
                  <a:t>D</a:t>
                </a:r>
                <a:endParaRPr lang="en-GB">
                  <a:latin typeface="Trebuchet MS" panose="020B0603020202020204" pitchFamily="34" charset="0"/>
                </a:endParaRPr>
              </a:p>
            </p:txBody>
          </p:sp>
        </p:grpSp>
        <p:sp>
          <p:nvSpPr>
            <p:cNvPr id="28" name="TextBox 27"/>
            <p:cNvSpPr txBox="1"/>
            <p:nvPr/>
          </p:nvSpPr>
          <p:spPr>
            <a:xfrm>
              <a:off x="4932040" y="4530606"/>
              <a:ext cx="1425390" cy="338554"/>
            </a:xfrm>
            <a:prstGeom prst="rect">
              <a:avLst/>
            </a:prstGeom>
            <a:noFill/>
          </p:spPr>
          <p:txBody>
            <a:bodyPr wrap="none" rtlCol="0">
              <a:spAutoFit/>
            </a:bodyPr>
            <a:lstStyle/>
            <a:p>
              <a:r>
                <a:rPr lang="en-GB" sz="1600" smtClean="0">
                  <a:latin typeface="Trebuchet MS" panose="020B0603020202020204" pitchFamily="34" charset="0"/>
                </a:rPr>
                <a:t>Displacement</a:t>
              </a:r>
              <a:endParaRPr lang="en-GB">
                <a:latin typeface="Trebuchet MS" panose="020B0603020202020204" pitchFamily="34" charset="0"/>
              </a:endParaRPr>
            </a:p>
          </p:txBody>
        </p:sp>
      </p:grpSp>
    </p:spTree>
    <p:extLst>
      <p:ext uri="{BB962C8B-B14F-4D97-AF65-F5344CB8AC3E}">
        <p14:creationId xmlns:p14="http://schemas.microsoft.com/office/powerpoint/2010/main" val="3973435528"/>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5</a:t>
            </a:r>
            <a:endParaRPr lang="en-GB" sz="3600">
              <a:latin typeface="Trebuchet MS" panose="020B0603020202020204" pitchFamily="34" charset="0"/>
            </a:endParaRPr>
          </a:p>
        </p:txBody>
      </p:sp>
      <p:sp>
        <p:nvSpPr>
          <p:cNvPr id="5" name="Rectangle 4"/>
          <p:cNvSpPr/>
          <p:nvPr/>
        </p:nvSpPr>
        <p:spPr>
          <a:xfrm>
            <a:off x="342000" y="1575152"/>
            <a:ext cx="8460000" cy="773728"/>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smtClean="0">
                <a:solidFill>
                  <a:schemeClr val="tx1"/>
                </a:solidFill>
                <a:latin typeface="Trebuchet MS" panose="020B0603020202020204" pitchFamily="34" charset="0"/>
              </a:rPr>
              <a:t>Which of these sound frequencies has the </a:t>
            </a:r>
            <a:r>
              <a:rPr lang="en-GB" sz="2400" b="1" smtClean="0">
                <a:solidFill>
                  <a:schemeClr val="tx1"/>
                </a:solidFill>
                <a:latin typeface="Trebuchet MS" panose="020B0603020202020204" pitchFamily="34" charset="0"/>
              </a:rPr>
              <a:t>highest</a:t>
            </a:r>
            <a:r>
              <a:rPr lang="en-GB" sz="2400" smtClean="0">
                <a:solidFill>
                  <a:schemeClr val="tx1"/>
                </a:solidFill>
                <a:latin typeface="Trebuchet MS" panose="020B0603020202020204" pitchFamily="34" charset="0"/>
              </a:rPr>
              <a:t> pitch?</a:t>
            </a:r>
            <a:endParaRPr lang="en-GB" sz="2400">
              <a:solidFill>
                <a:schemeClr val="tx1"/>
              </a:solidFill>
              <a:latin typeface="Trebuchet MS" panose="020B0603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423892953"/>
              </p:ext>
            </p:extLst>
          </p:nvPr>
        </p:nvGraphicFramePr>
        <p:xfrm>
          <a:off x="342000" y="2492896"/>
          <a:ext cx="8460000" cy="3960440"/>
        </p:xfrm>
        <a:graphic>
          <a:graphicData uri="http://schemas.openxmlformats.org/drawingml/2006/table">
            <a:tbl>
              <a:tblPr firstRow="1" bandRow="1">
                <a:tableStyleId>{5C22544A-7EE6-4342-B048-85BDC9FD1C3A}</a:tableStyleId>
              </a:tblPr>
              <a:tblGrid>
                <a:gridCol w="845624"/>
                <a:gridCol w="7614376"/>
              </a:tblGrid>
              <a:tr h="990110">
                <a:tc>
                  <a:txBody>
                    <a:bodyPr/>
                    <a:lstStyle/>
                    <a:p>
                      <a:pPr algn="ctr"/>
                      <a:r>
                        <a:rPr lang="en-GB" sz="2400" b="0" smtClean="0">
                          <a:solidFill>
                            <a:schemeClr val="tx1"/>
                          </a:solidFill>
                          <a:latin typeface="Trebuchet MS" panose="020B0603020202020204" pitchFamily="34" charset="0"/>
                        </a:rPr>
                        <a:t>A</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0.025 MHz</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990110">
                <a:tc>
                  <a:txBody>
                    <a:bodyPr/>
                    <a:lstStyle/>
                    <a:p>
                      <a:pPr algn="ctr"/>
                      <a:r>
                        <a:rPr lang="en-GB" sz="2400" smtClean="0">
                          <a:solidFill>
                            <a:schemeClr val="tx1"/>
                          </a:solidFill>
                          <a:latin typeface="Trebuchet MS" panose="020B0603020202020204" pitchFamily="34" charset="0"/>
                        </a:rPr>
                        <a:t>B</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2.5 kHz</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990110">
                <a:tc>
                  <a:txBody>
                    <a:bodyPr/>
                    <a:lstStyle/>
                    <a:p>
                      <a:pPr algn="ctr"/>
                      <a:r>
                        <a:rPr lang="en-GB" sz="2400" smtClean="0">
                          <a:solidFill>
                            <a:schemeClr val="tx1"/>
                          </a:solidFill>
                          <a:latin typeface="Trebuchet MS" panose="020B0603020202020204" pitchFamily="34" charset="0"/>
                        </a:rPr>
                        <a:t>C</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250 Hz</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990110">
                <a:tc>
                  <a:txBody>
                    <a:bodyPr/>
                    <a:lstStyle/>
                    <a:p>
                      <a:pPr algn="ctr"/>
                      <a:r>
                        <a:rPr lang="en-GB" sz="2400" smtClean="0">
                          <a:solidFill>
                            <a:schemeClr val="tx1"/>
                          </a:solidFill>
                          <a:latin typeface="Trebuchet MS" panose="020B0603020202020204" pitchFamily="34" charset="0"/>
                        </a:rPr>
                        <a:t>D</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2500 Hz</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842435744"/>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6</a:t>
            </a:r>
            <a:endParaRPr lang="en-GB" sz="3600">
              <a:latin typeface="Trebuchet MS" panose="020B0603020202020204" pitchFamily="34" charset="0"/>
            </a:endParaRPr>
          </a:p>
        </p:txBody>
      </p:sp>
      <p:sp>
        <p:nvSpPr>
          <p:cNvPr id="4" name="Rectangle 3"/>
          <p:cNvSpPr/>
          <p:nvPr/>
        </p:nvSpPr>
        <p:spPr>
          <a:xfrm>
            <a:off x="342000" y="1575152"/>
            <a:ext cx="8460000" cy="134979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a:solidFill>
                  <a:schemeClr val="tx1"/>
                </a:solidFill>
                <a:latin typeface="Trebuchet MS" panose="020B0603020202020204" pitchFamily="34" charset="0"/>
              </a:rPr>
              <a:t>A geologist can investigate the position of oil-bearing rock by a ‘seismic survey’. This involves making a small explosion on the surface and then timing the reflected echo of the sound from the oil bearing rock</a:t>
            </a:r>
            <a:r>
              <a:rPr lang="en-GB" sz="2000" smtClean="0">
                <a:solidFill>
                  <a:schemeClr val="tx1"/>
                </a:solidFill>
                <a:latin typeface="Trebuchet MS" panose="020B0603020202020204" pitchFamily="34" charset="0"/>
              </a:rPr>
              <a:t>.</a:t>
            </a:r>
            <a:endParaRPr lang="en-GB" sz="2000">
              <a:solidFill>
                <a:schemeClr val="tx1"/>
              </a:solidFill>
              <a:latin typeface="Trebuchet MS" panose="020B0603020202020204" pitchFamily="34" charset="0"/>
            </a:endParaRPr>
          </a:p>
        </p:txBody>
      </p:sp>
      <p:grpSp>
        <p:nvGrpSpPr>
          <p:cNvPr id="9" name="Group 8"/>
          <p:cNvGrpSpPr/>
          <p:nvPr/>
        </p:nvGrpSpPr>
        <p:grpSpPr>
          <a:xfrm>
            <a:off x="2221676" y="3392154"/>
            <a:ext cx="4700647" cy="2951390"/>
            <a:chOff x="1887577" y="3560509"/>
            <a:chExt cx="4700647" cy="295139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l="2246" r="2150"/>
            <a:stretch/>
          </p:blipFill>
          <p:spPr>
            <a:xfrm>
              <a:off x="1887577" y="3560509"/>
              <a:ext cx="4700647" cy="2951390"/>
            </a:xfrm>
            <a:prstGeom prst="rect">
              <a:avLst/>
            </a:prstGeom>
          </p:spPr>
        </p:pic>
        <p:sp>
          <p:nvSpPr>
            <p:cNvPr id="5" name="TextBox 4"/>
            <p:cNvSpPr txBox="1"/>
            <p:nvPr/>
          </p:nvSpPr>
          <p:spPr>
            <a:xfrm>
              <a:off x="1907704" y="3624118"/>
              <a:ext cx="688009" cy="338554"/>
            </a:xfrm>
            <a:prstGeom prst="rect">
              <a:avLst/>
            </a:prstGeom>
            <a:noFill/>
          </p:spPr>
          <p:txBody>
            <a:bodyPr wrap="none" rtlCol="0" anchor="ctr">
              <a:spAutoFit/>
            </a:bodyPr>
            <a:lstStyle/>
            <a:p>
              <a:r>
                <a:rPr lang="en-GB" sz="1600" dirty="0" smtClean="0">
                  <a:latin typeface="Trebuchet MS" panose="020B0603020202020204" pitchFamily="34" charset="0"/>
                </a:rPr>
                <a:t>timer</a:t>
              </a:r>
            </a:p>
          </p:txBody>
        </p:sp>
        <p:sp>
          <p:nvSpPr>
            <p:cNvPr id="6" name="TextBox 5"/>
            <p:cNvSpPr txBox="1"/>
            <p:nvPr/>
          </p:nvSpPr>
          <p:spPr>
            <a:xfrm>
              <a:off x="3336867" y="6042774"/>
              <a:ext cx="1624163" cy="338554"/>
            </a:xfrm>
            <a:prstGeom prst="rect">
              <a:avLst/>
            </a:prstGeom>
            <a:noFill/>
          </p:spPr>
          <p:txBody>
            <a:bodyPr wrap="none" rtlCol="0" anchor="ctr">
              <a:spAutoFit/>
            </a:bodyPr>
            <a:lstStyle/>
            <a:p>
              <a:pPr algn="ctr"/>
              <a:r>
                <a:rPr lang="en-GB" sz="1600" dirty="0">
                  <a:latin typeface="Trebuchet MS" panose="020B0603020202020204" pitchFamily="34" charset="0"/>
                </a:rPr>
                <a:t>o</a:t>
              </a:r>
              <a:r>
                <a:rPr lang="en-GB" sz="1600" dirty="0" smtClean="0">
                  <a:latin typeface="Trebuchet MS" panose="020B0603020202020204" pitchFamily="34" charset="0"/>
                </a:rPr>
                <a:t>il bearing rock</a:t>
              </a:r>
              <a:endParaRPr lang="en-GB" sz="1600" dirty="0">
                <a:latin typeface="Trebuchet MS" panose="020B0603020202020204" pitchFamily="34" charset="0"/>
              </a:endParaRPr>
            </a:p>
          </p:txBody>
        </p:sp>
        <p:sp>
          <p:nvSpPr>
            <p:cNvPr id="7" name="TextBox 6"/>
            <p:cNvSpPr txBox="1"/>
            <p:nvPr/>
          </p:nvSpPr>
          <p:spPr>
            <a:xfrm>
              <a:off x="3655516" y="3808018"/>
              <a:ext cx="1296144" cy="338554"/>
            </a:xfrm>
            <a:prstGeom prst="rect">
              <a:avLst/>
            </a:prstGeom>
            <a:noFill/>
          </p:spPr>
          <p:txBody>
            <a:bodyPr wrap="square" rtlCol="0" anchor="ctr">
              <a:spAutoFit/>
            </a:bodyPr>
            <a:lstStyle/>
            <a:p>
              <a:pPr algn="ctr"/>
              <a:r>
                <a:rPr lang="en-GB" sz="1600" dirty="0">
                  <a:latin typeface="Trebuchet MS" panose="020B0603020202020204" pitchFamily="34" charset="0"/>
                </a:rPr>
                <a:t>e</a:t>
              </a:r>
              <a:r>
                <a:rPr lang="en-GB" sz="1600" dirty="0" smtClean="0">
                  <a:latin typeface="Trebuchet MS" panose="020B0603020202020204" pitchFamily="34" charset="0"/>
                </a:rPr>
                <a:t>xplosion</a:t>
              </a:r>
              <a:endParaRPr lang="en-GB" sz="1600" dirty="0">
                <a:latin typeface="Trebuchet MS" panose="020B0603020202020204" pitchFamily="34" charset="0"/>
              </a:endParaRPr>
            </a:p>
          </p:txBody>
        </p:sp>
        <p:sp>
          <p:nvSpPr>
            <p:cNvPr id="8" name="TextBox 7"/>
            <p:cNvSpPr txBox="1"/>
            <p:nvPr/>
          </p:nvSpPr>
          <p:spPr>
            <a:xfrm>
              <a:off x="5508104" y="4530606"/>
              <a:ext cx="1080120" cy="338554"/>
            </a:xfrm>
            <a:prstGeom prst="rect">
              <a:avLst/>
            </a:prstGeom>
            <a:noFill/>
          </p:spPr>
          <p:txBody>
            <a:bodyPr wrap="square" rtlCol="0" anchor="ctr">
              <a:spAutoFit/>
            </a:bodyPr>
            <a:lstStyle/>
            <a:p>
              <a:pPr algn="ctr"/>
              <a:r>
                <a:rPr lang="en-GB" sz="1600" dirty="0">
                  <a:latin typeface="Trebuchet MS" panose="020B0603020202020204" pitchFamily="34" charset="0"/>
                </a:rPr>
                <a:t>s</a:t>
              </a:r>
              <a:r>
                <a:rPr lang="en-GB" sz="1600" dirty="0" smtClean="0">
                  <a:latin typeface="Trebuchet MS" panose="020B0603020202020204" pitchFamily="34" charset="0"/>
                </a:rPr>
                <a:t>urface</a:t>
              </a:r>
              <a:endParaRPr lang="en-GB" sz="1600" dirty="0">
                <a:latin typeface="Trebuchet MS" panose="020B0603020202020204" pitchFamily="34" charset="0"/>
              </a:endParaRPr>
            </a:p>
          </p:txBody>
        </p:sp>
      </p:grpSp>
    </p:spTree>
    <p:extLst>
      <p:ext uri="{BB962C8B-B14F-4D97-AF65-F5344CB8AC3E}">
        <p14:creationId xmlns:p14="http://schemas.microsoft.com/office/powerpoint/2010/main" val="1665868581"/>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6 (continued)</a:t>
            </a:r>
            <a:endParaRPr lang="en-GB" sz="3600">
              <a:latin typeface="Trebuchet MS" panose="020B0603020202020204" pitchFamily="34" charset="0"/>
            </a:endParaRPr>
          </a:p>
        </p:txBody>
      </p:sp>
      <p:sp>
        <p:nvSpPr>
          <p:cNvPr id="4" name="Rectangle 3"/>
          <p:cNvSpPr/>
          <p:nvPr/>
        </p:nvSpPr>
        <p:spPr>
          <a:xfrm>
            <a:off x="342000" y="1575152"/>
            <a:ext cx="8460000" cy="134979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en-GB" sz="2000" dirty="0">
                <a:solidFill>
                  <a:schemeClr val="tx1"/>
                </a:solidFill>
                <a:latin typeface="Trebuchet MS" panose="020B0603020202020204" pitchFamily="34" charset="0"/>
              </a:rPr>
              <a:t>In such a survey the geologist found that the time interval was </a:t>
            </a:r>
          </a:p>
          <a:p>
            <a:pPr marL="0" indent="0">
              <a:buNone/>
            </a:pPr>
            <a:r>
              <a:rPr lang="en-GB" sz="2000" dirty="0">
                <a:solidFill>
                  <a:schemeClr val="tx1"/>
                </a:solidFill>
                <a:latin typeface="Trebuchet MS" panose="020B0603020202020204" pitchFamily="34" charset="0"/>
              </a:rPr>
              <a:t>4 seconds. Assuming the speed of the sound through the ground was </a:t>
            </a:r>
          </a:p>
          <a:p>
            <a:pPr marL="0" indent="0">
              <a:buNone/>
            </a:pPr>
            <a:r>
              <a:rPr lang="en-GB" sz="2000" dirty="0">
                <a:solidFill>
                  <a:schemeClr val="tx1"/>
                </a:solidFill>
                <a:latin typeface="Trebuchet MS" panose="020B0603020202020204" pitchFamily="34" charset="0"/>
              </a:rPr>
              <a:t>1600 m/s, how far down is the oil bearing rock</a:t>
            </a:r>
            <a:r>
              <a:rPr lang="en-GB" sz="2000" dirty="0" smtClean="0">
                <a:solidFill>
                  <a:schemeClr val="tx1"/>
                </a:solidFill>
                <a:latin typeface="Trebuchet MS" panose="020B0603020202020204" pitchFamily="34" charset="0"/>
              </a:rPr>
              <a:t>?</a:t>
            </a:r>
            <a:endParaRPr lang="en-GB" sz="2000" dirty="0">
              <a:solidFill>
                <a:schemeClr val="tx1"/>
              </a:solidFill>
              <a:latin typeface="Trebuchet MS" panose="020B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355027079"/>
              </p:ext>
            </p:extLst>
          </p:nvPr>
        </p:nvGraphicFramePr>
        <p:xfrm>
          <a:off x="342000" y="3119500"/>
          <a:ext cx="8460000" cy="3420000"/>
        </p:xfrm>
        <a:graphic>
          <a:graphicData uri="http://schemas.openxmlformats.org/drawingml/2006/table">
            <a:tbl>
              <a:tblPr firstRow="1" bandRow="1">
                <a:tableStyleId>{5C22544A-7EE6-4342-B048-85BDC9FD1C3A}</a:tableStyleId>
              </a:tblPr>
              <a:tblGrid>
                <a:gridCol w="845624"/>
                <a:gridCol w="7614376"/>
              </a:tblGrid>
              <a:tr h="855000">
                <a:tc>
                  <a:txBody>
                    <a:bodyPr/>
                    <a:lstStyle/>
                    <a:p>
                      <a:pPr algn="ctr"/>
                      <a:r>
                        <a:rPr lang="en-GB" sz="2400" b="0" dirty="0" smtClean="0">
                          <a:solidFill>
                            <a:schemeClr val="tx1"/>
                          </a:solidFill>
                          <a:latin typeface="Trebuchet MS" panose="020B0603020202020204" pitchFamily="34" charset="0"/>
                        </a:rPr>
                        <a:t>A</a:t>
                      </a:r>
                      <a:endParaRPr lang="en-GB" sz="24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400 metres</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5000">
                <a:tc>
                  <a:txBody>
                    <a:bodyPr/>
                    <a:lstStyle/>
                    <a:p>
                      <a:pPr algn="ctr"/>
                      <a:r>
                        <a:rPr lang="en-GB" sz="2400" smtClean="0">
                          <a:solidFill>
                            <a:schemeClr val="tx1"/>
                          </a:solidFill>
                          <a:latin typeface="Trebuchet MS" panose="020B0603020202020204" pitchFamily="34" charset="0"/>
                        </a:rPr>
                        <a:t>B</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smtClean="0">
                          <a:solidFill>
                            <a:schemeClr val="tx1"/>
                          </a:solidFill>
                          <a:latin typeface="Trebuchet MS" panose="020B0603020202020204" pitchFamily="34" charset="0"/>
                        </a:rPr>
                        <a:t>800 metres</a:t>
                      </a:r>
                      <a:endParaRPr lang="en-GB" sz="24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5000">
                <a:tc>
                  <a:txBody>
                    <a:bodyPr/>
                    <a:lstStyle/>
                    <a:p>
                      <a:pPr algn="ctr"/>
                      <a:r>
                        <a:rPr lang="en-GB" sz="2400" smtClean="0">
                          <a:solidFill>
                            <a:schemeClr val="tx1"/>
                          </a:solidFill>
                          <a:latin typeface="Trebuchet MS" panose="020B0603020202020204" pitchFamily="34" charset="0"/>
                        </a:rPr>
                        <a:t>C</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dirty="0" smtClean="0">
                          <a:solidFill>
                            <a:schemeClr val="tx1"/>
                          </a:solidFill>
                          <a:latin typeface="Trebuchet MS" panose="020B0603020202020204" pitchFamily="34" charset="0"/>
                        </a:rPr>
                        <a:t>1 600 metres</a:t>
                      </a:r>
                      <a:endParaRPr lang="en-GB" sz="24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55000">
                <a:tc>
                  <a:txBody>
                    <a:bodyPr/>
                    <a:lstStyle/>
                    <a:p>
                      <a:pPr algn="ctr"/>
                      <a:r>
                        <a:rPr lang="en-GB" sz="2400" smtClean="0">
                          <a:solidFill>
                            <a:schemeClr val="tx1"/>
                          </a:solidFill>
                          <a:latin typeface="Trebuchet MS" panose="020B0603020202020204" pitchFamily="34" charset="0"/>
                        </a:rPr>
                        <a:t>D</a:t>
                      </a:r>
                      <a:endParaRPr lang="en-GB" sz="240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en-GB" sz="2400" b="0" dirty="0" smtClean="0">
                          <a:solidFill>
                            <a:schemeClr val="tx1"/>
                          </a:solidFill>
                          <a:latin typeface="Trebuchet MS" panose="020B0603020202020204" pitchFamily="34" charset="0"/>
                        </a:rPr>
                        <a:t>3 200 metres</a:t>
                      </a:r>
                      <a:endParaRPr lang="en-GB" sz="2400" b="0" dirty="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206982393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000" y="404664"/>
            <a:ext cx="8460000" cy="1008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smtClean="0">
                <a:latin typeface="Trebuchet MS" panose="020B0603020202020204" pitchFamily="34" charset="0"/>
              </a:rPr>
              <a:t>Question 7</a:t>
            </a:r>
            <a:endParaRPr lang="en-GB" sz="3600">
              <a:latin typeface="Trebuchet MS" panose="020B0603020202020204" pitchFamily="34" charset="0"/>
            </a:endParaRPr>
          </a:p>
        </p:txBody>
      </p:sp>
      <p:sp>
        <p:nvSpPr>
          <p:cNvPr id="4" name="Rectangle 3"/>
          <p:cNvSpPr/>
          <p:nvPr/>
        </p:nvSpPr>
        <p:spPr>
          <a:xfrm>
            <a:off x="342000" y="1575152"/>
            <a:ext cx="8460000" cy="91774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smtClean="0">
                <a:solidFill>
                  <a:schemeClr val="tx1"/>
                </a:solidFill>
                <a:latin typeface="Trebuchet MS" panose="020B0603020202020204" pitchFamily="34" charset="0"/>
              </a:rPr>
              <a:t>Which of these sounds described in the table would be the </a:t>
            </a:r>
            <a:r>
              <a:rPr lang="en-GB" sz="2400" b="1" smtClean="0">
                <a:solidFill>
                  <a:schemeClr val="tx1"/>
                </a:solidFill>
                <a:latin typeface="Trebuchet MS" panose="020B0603020202020204" pitchFamily="34" charset="0"/>
              </a:rPr>
              <a:t>quietest?</a:t>
            </a:r>
            <a:endParaRPr lang="en-GB" sz="2400" b="1">
              <a:solidFill>
                <a:schemeClr val="tx1"/>
              </a:solidFill>
              <a:latin typeface="Trebuchet MS" panose="020B060302020202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418581153"/>
              </p:ext>
            </p:extLst>
          </p:nvPr>
        </p:nvGraphicFramePr>
        <p:xfrm>
          <a:off x="345872" y="2780928"/>
          <a:ext cx="8280842" cy="3600400"/>
        </p:xfrm>
        <a:graphic>
          <a:graphicData uri="http://schemas.openxmlformats.org/drawingml/2006/table">
            <a:tbl>
              <a:tblPr firstRow="1" bandRow="1">
                <a:tableStyleId>{5C22544A-7EE6-4342-B048-85BDC9FD1C3A}</a:tableStyleId>
              </a:tblPr>
              <a:tblGrid>
                <a:gridCol w="720000"/>
                <a:gridCol w="3780421"/>
                <a:gridCol w="3780421"/>
              </a:tblGrid>
              <a:tr h="720080">
                <a:tc>
                  <a:txBody>
                    <a:bodyPr/>
                    <a:lstStyle/>
                    <a:p>
                      <a:pPr algn="ctr"/>
                      <a:endParaRPr lang="en-GB" sz="2000" b="0">
                        <a:solidFill>
                          <a:schemeClr val="tx1"/>
                        </a:solidFill>
                        <a:latin typeface="Trebuchet MS" panose="020B0603020202020204" pitchFamily="34" charset="0"/>
                      </a:endParaRPr>
                    </a:p>
                  </a:txBody>
                  <a:tcPr anchor="ctr">
                    <a:lnL w="19050" cap="flat" cmpd="sng" algn="ctr">
                      <a:no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ctr"/>
                      <a:r>
                        <a:rPr lang="en-GB" sz="2000" b="0" smtClean="0">
                          <a:solidFill>
                            <a:schemeClr val="tx1"/>
                          </a:solidFill>
                          <a:latin typeface="Trebuchet MS" panose="020B0603020202020204" pitchFamily="34" charset="0"/>
                        </a:rPr>
                        <a:t>Frequency</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60000"/>
                        <a:lumOff val="40000"/>
                      </a:schemeClr>
                    </a:solidFill>
                  </a:tcPr>
                </a:tc>
                <a:tc>
                  <a:txBody>
                    <a:bodyPr/>
                    <a:lstStyle/>
                    <a:p>
                      <a:pPr algn="ctr"/>
                      <a:r>
                        <a:rPr lang="en-GB" sz="2000" b="0" smtClean="0">
                          <a:solidFill>
                            <a:schemeClr val="tx1"/>
                          </a:solidFill>
                          <a:latin typeface="Trebuchet MS" panose="020B0603020202020204" pitchFamily="34" charset="0"/>
                        </a:rPr>
                        <a:t>Amplitude</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60000"/>
                        <a:lumOff val="40000"/>
                      </a:schemeClr>
                    </a:solidFill>
                  </a:tcPr>
                </a:tc>
              </a:tr>
              <a:tr h="720080">
                <a:tc>
                  <a:txBody>
                    <a:bodyPr/>
                    <a:lstStyle/>
                    <a:p>
                      <a:pPr algn="ctr"/>
                      <a:r>
                        <a:rPr lang="en-GB" sz="2000" b="0" smtClean="0">
                          <a:solidFill>
                            <a:schemeClr val="tx1"/>
                          </a:solidFill>
                          <a:latin typeface="Trebuchet MS" panose="020B0603020202020204" pitchFamily="34" charset="0"/>
                        </a:rPr>
                        <a:t>A</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algn="ctr"/>
                      <a:r>
                        <a:rPr lang="en-GB" sz="2000" b="0" smtClean="0">
                          <a:solidFill>
                            <a:schemeClr val="tx1"/>
                          </a:solidFill>
                          <a:latin typeface="Trebuchet MS" panose="020B0603020202020204" pitchFamily="34" charset="0"/>
                        </a:rPr>
                        <a:t>High</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ctr"/>
                      <a:r>
                        <a:rPr lang="en-GB" sz="2000" b="0" smtClean="0">
                          <a:solidFill>
                            <a:schemeClr val="tx1"/>
                          </a:solidFill>
                          <a:latin typeface="Trebuchet MS" panose="020B0603020202020204" pitchFamily="34" charset="0"/>
                        </a:rPr>
                        <a:t>Low</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r>
              <a:tr h="720080">
                <a:tc>
                  <a:txBody>
                    <a:bodyPr/>
                    <a:lstStyle/>
                    <a:p>
                      <a:pPr algn="ctr"/>
                      <a:r>
                        <a:rPr lang="en-GB" sz="2000" b="0" smtClean="0">
                          <a:solidFill>
                            <a:schemeClr val="tx1"/>
                          </a:solidFill>
                          <a:latin typeface="Trebuchet MS" panose="020B0603020202020204" pitchFamily="34" charset="0"/>
                        </a:rPr>
                        <a:t>B</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algn="ctr"/>
                      <a:r>
                        <a:rPr lang="en-GB" sz="2000" b="0" smtClean="0">
                          <a:solidFill>
                            <a:schemeClr val="tx1"/>
                          </a:solidFill>
                          <a:latin typeface="Trebuchet MS" panose="020B0603020202020204" pitchFamily="34" charset="0"/>
                        </a:rPr>
                        <a:t>Low</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smtClean="0">
                          <a:solidFill>
                            <a:schemeClr val="tx1"/>
                          </a:solidFill>
                          <a:latin typeface="Trebuchet MS" panose="020B0603020202020204" pitchFamily="34" charset="0"/>
                        </a:rPr>
                        <a:t>Medium</a:t>
                      </a: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r>
              <a:tr h="720080">
                <a:tc>
                  <a:txBody>
                    <a:bodyPr/>
                    <a:lstStyle/>
                    <a:p>
                      <a:pPr algn="ctr"/>
                      <a:r>
                        <a:rPr lang="en-GB" sz="2000" b="0" smtClean="0">
                          <a:solidFill>
                            <a:schemeClr val="tx1"/>
                          </a:solidFill>
                          <a:latin typeface="Trebuchet MS" panose="020B0603020202020204" pitchFamily="34" charset="0"/>
                        </a:rPr>
                        <a:t>C</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algn="ctr"/>
                      <a:r>
                        <a:rPr lang="en-GB" sz="2000" b="0" smtClean="0">
                          <a:solidFill>
                            <a:schemeClr val="tx1"/>
                          </a:solidFill>
                          <a:latin typeface="Trebuchet MS" panose="020B0603020202020204" pitchFamily="34" charset="0"/>
                        </a:rPr>
                        <a:t>Medium</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smtClean="0">
                          <a:solidFill>
                            <a:schemeClr val="tx1"/>
                          </a:solidFill>
                          <a:latin typeface="Trebuchet MS" panose="020B0603020202020204" pitchFamily="34" charset="0"/>
                        </a:rPr>
                        <a:t>High</a:t>
                      </a: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r>
              <a:tr h="720080">
                <a:tc>
                  <a:txBody>
                    <a:bodyPr/>
                    <a:lstStyle/>
                    <a:p>
                      <a:pPr algn="ctr"/>
                      <a:r>
                        <a:rPr lang="en-GB" sz="2000" b="0" smtClean="0">
                          <a:solidFill>
                            <a:schemeClr val="tx1"/>
                          </a:solidFill>
                          <a:latin typeface="Trebuchet MS" panose="020B0603020202020204" pitchFamily="34" charset="0"/>
                        </a:rPr>
                        <a:t>D</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algn="ctr"/>
                      <a:r>
                        <a:rPr lang="en-GB" sz="2000" b="0" smtClean="0">
                          <a:solidFill>
                            <a:schemeClr val="tx1"/>
                          </a:solidFill>
                          <a:latin typeface="Trebuchet MS" panose="020B0603020202020204" pitchFamily="34" charset="0"/>
                        </a:rPr>
                        <a:t>Low</a:t>
                      </a:r>
                      <a:endParaRPr lang="en-GB" sz="2000" b="0">
                        <a:solidFill>
                          <a:schemeClr val="tx1"/>
                        </a:solidFill>
                        <a:latin typeface="Trebuchet MS" panose="020B0603020202020204" pitchFamily="34" charset="0"/>
                      </a:endParaRP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smtClean="0">
                          <a:solidFill>
                            <a:schemeClr val="tx1"/>
                          </a:solidFill>
                          <a:latin typeface="Trebuchet MS" panose="020B0603020202020204" pitchFamily="34" charset="0"/>
                        </a:rPr>
                        <a:t>Medium</a:t>
                      </a:r>
                    </a:p>
                  </a:txBody>
                  <a:tcPr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510064518"/>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Scien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Science</Template>
  <TotalTime>210</TotalTime>
  <Words>557</Words>
  <Application>Microsoft Office PowerPoint</Application>
  <PresentationFormat>On-screen Show (4:3)</PresentationFormat>
  <Paragraphs>174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Science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AQA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Isabel Mitchelson</dc:creator>
  <cp:lastModifiedBy>sophie</cp:lastModifiedBy>
  <cp:revision>21</cp:revision>
  <dcterms:created xsi:type="dcterms:W3CDTF">2019-10-03T08:48:55Z</dcterms:created>
  <dcterms:modified xsi:type="dcterms:W3CDTF">2020-04-25T18:43:41Z</dcterms:modified>
</cp:coreProperties>
</file>