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E6035A-4653-4B2C-9128-C5991C89C4B5}" v="20" dt="2022-01-20T10:40:52.6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85" d="100"/>
          <a:sy n="85" d="100"/>
        </p:scale>
        <p:origin x="48" y="22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72E222-A4A6-4957-9632-0E5FF9F4A7B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3902B61-B86A-41BB-B274-686521C8CFB4}">
      <dgm:prSet/>
      <dgm:spPr/>
      <dgm:t>
        <a:bodyPr/>
        <a:lstStyle/>
        <a:p>
          <a:r>
            <a:rPr lang="en-GB" b="1"/>
            <a:t>Key Concepts PARSONS</a:t>
          </a:r>
          <a:endParaRPr lang="en-US"/>
        </a:p>
      </dgm:t>
    </dgm:pt>
    <dgm:pt modelId="{A5E33432-DD4C-4033-8DCE-D148F1B86DA9}" type="parTrans" cxnId="{B7CAEE7A-0FF7-4289-BFA8-1F259E20931C}">
      <dgm:prSet/>
      <dgm:spPr/>
      <dgm:t>
        <a:bodyPr/>
        <a:lstStyle/>
        <a:p>
          <a:endParaRPr lang="en-US"/>
        </a:p>
      </dgm:t>
    </dgm:pt>
    <dgm:pt modelId="{1726D018-91D6-48C9-8719-C88C67EB54C8}" type="sibTrans" cxnId="{B7CAEE7A-0FF7-4289-BFA8-1F259E20931C}">
      <dgm:prSet/>
      <dgm:spPr/>
      <dgm:t>
        <a:bodyPr/>
        <a:lstStyle/>
        <a:p>
          <a:endParaRPr lang="en-US"/>
        </a:p>
      </dgm:t>
    </dgm:pt>
    <dgm:pt modelId="{29B4E6A7-89F2-4C52-A8A2-E578F5461783}">
      <dgm:prSet/>
      <dgm:spPr/>
      <dgm:t>
        <a:bodyPr/>
        <a:lstStyle/>
        <a:p>
          <a:r>
            <a:rPr lang="en-GB"/>
            <a:t>Value consensus – everyone agrees on shared norms and values.</a:t>
          </a:r>
          <a:endParaRPr lang="en-US"/>
        </a:p>
      </dgm:t>
    </dgm:pt>
    <dgm:pt modelId="{69786B23-E264-4620-AD6F-F9280D6848C1}" type="parTrans" cxnId="{E68C90E2-CE33-4D55-BB7A-7AFA8B6B5464}">
      <dgm:prSet/>
      <dgm:spPr/>
      <dgm:t>
        <a:bodyPr/>
        <a:lstStyle/>
        <a:p>
          <a:endParaRPr lang="en-US"/>
        </a:p>
      </dgm:t>
    </dgm:pt>
    <dgm:pt modelId="{D93FF6B3-0FE8-43C0-A62A-DCC37676A0C1}" type="sibTrans" cxnId="{E68C90E2-CE33-4D55-BB7A-7AFA8B6B5464}">
      <dgm:prSet/>
      <dgm:spPr/>
      <dgm:t>
        <a:bodyPr/>
        <a:lstStyle/>
        <a:p>
          <a:endParaRPr lang="en-US"/>
        </a:p>
      </dgm:t>
    </dgm:pt>
    <dgm:pt modelId="{2895670F-B229-4285-8444-83DA463A87CE}">
      <dgm:prSet/>
      <dgm:spPr/>
      <dgm:t>
        <a:bodyPr/>
        <a:lstStyle/>
        <a:p>
          <a:r>
            <a:rPr lang="en-GB"/>
            <a:t>Social order – everyone agrees so there is order not chaos. </a:t>
          </a:r>
          <a:endParaRPr lang="en-US"/>
        </a:p>
      </dgm:t>
    </dgm:pt>
    <dgm:pt modelId="{F8ACEF40-8C8B-41C3-A7FB-A0612E79F094}" type="parTrans" cxnId="{D44AE19F-E650-4EC2-B9E6-D6E19599A3CD}">
      <dgm:prSet/>
      <dgm:spPr/>
      <dgm:t>
        <a:bodyPr/>
        <a:lstStyle/>
        <a:p>
          <a:endParaRPr lang="en-US"/>
        </a:p>
      </dgm:t>
    </dgm:pt>
    <dgm:pt modelId="{018FF1BF-863D-4A26-854C-812C058C60C6}" type="sibTrans" cxnId="{D44AE19F-E650-4EC2-B9E6-D6E19599A3CD}">
      <dgm:prSet/>
      <dgm:spPr/>
      <dgm:t>
        <a:bodyPr/>
        <a:lstStyle/>
        <a:p>
          <a:endParaRPr lang="en-US"/>
        </a:p>
      </dgm:t>
    </dgm:pt>
    <dgm:pt modelId="{96AFA3B2-7E3E-4024-8D49-2CD0DFA411C4}" type="pres">
      <dgm:prSet presAssocID="{D372E222-A4A6-4957-9632-0E5FF9F4A7BB}" presName="linear" presStyleCnt="0">
        <dgm:presLayoutVars>
          <dgm:animLvl val="lvl"/>
          <dgm:resizeHandles val="exact"/>
        </dgm:presLayoutVars>
      </dgm:prSet>
      <dgm:spPr/>
    </dgm:pt>
    <dgm:pt modelId="{6480AF1F-AAB6-4367-B838-360CB6DEBFD2}" type="pres">
      <dgm:prSet presAssocID="{F3902B61-B86A-41BB-B274-686521C8CFB4}" presName="parentText" presStyleLbl="node1" presStyleIdx="0" presStyleCnt="3">
        <dgm:presLayoutVars>
          <dgm:chMax val="0"/>
          <dgm:bulletEnabled val="1"/>
        </dgm:presLayoutVars>
      </dgm:prSet>
      <dgm:spPr/>
    </dgm:pt>
    <dgm:pt modelId="{253853A0-8F49-4220-99AD-849AD695A6A8}" type="pres">
      <dgm:prSet presAssocID="{1726D018-91D6-48C9-8719-C88C67EB54C8}" presName="spacer" presStyleCnt="0"/>
      <dgm:spPr/>
    </dgm:pt>
    <dgm:pt modelId="{421A6DB0-3E04-4D80-9E4F-4583B3A03FEB}" type="pres">
      <dgm:prSet presAssocID="{29B4E6A7-89F2-4C52-A8A2-E578F5461783}" presName="parentText" presStyleLbl="node1" presStyleIdx="1" presStyleCnt="3">
        <dgm:presLayoutVars>
          <dgm:chMax val="0"/>
          <dgm:bulletEnabled val="1"/>
        </dgm:presLayoutVars>
      </dgm:prSet>
      <dgm:spPr/>
    </dgm:pt>
    <dgm:pt modelId="{00415902-9066-4653-B1C9-090C56F5E3B4}" type="pres">
      <dgm:prSet presAssocID="{D93FF6B3-0FE8-43C0-A62A-DCC37676A0C1}" presName="spacer" presStyleCnt="0"/>
      <dgm:spPr/>
    </dgm:pt>
    <dgm:pt modelId="{740D83B4-CBDF-48B3-B2D4-BFDA0E28B2CE}" type="pres">
      <dgm:prSet presAssocID="{2895670F-B229-4285-8444-83DA463A87CE}" presName="parentText" presStyleLbl="node1" presStyleIdx="2" presStyleCnt="3">
        <dgm:presLayoutVars>
          <dgm:chMax val="0"/>
          <dgm:bulletEnabled val="1"/>
        </dgm:presLayoutVars>
      </dgm:prSet>
      <dgm:spPr/>
    </dgm:pt>
  </dgm:ptLst>
  <dgm:cxnLst>
    <dgm:cxn modelId="{6241A21C-A91C-4490-9656-6793C72056B1}" type="presOf" srcId="{D372E222-A4A6-4957-9632-0E5FF9F4A7BB}" destId="{96AFA3B2-7E3E-4024-8D49-2CD0DFA411C4}" srcOrd="0" destOrd="0" presId="urn:microsoft.com/office/officeart/2005/8/layout/vList2"/>
    <dgm:cxn modelId="{B7CAEE7A-0FF7-4289-BFA8-1F259E20931C}" srcId="{D372E222-A4A6-4957-9632-0E5FF9F4A7BB}" destId="{F3902B61-B86A-41BB-B274-686521C8CFB4}" srcOrd="0" destOrd="0" parTransId="{A5E33432-DD4C-4033-8DCE-D148F1B86DA9}" sibTransId="{1726D018-91D6-48C9-8719-C88C67EB54C8}"/>
    <dgm:cxn modelId="{D44AE19F-E650-4EC2-B9E6-D6E19599A3CD}" srcId="{D372E222-A4A6-4957-9632-0E5FF9F4A7BB}" destId="{2895670F-B229-4285-8444-83DA463A87CE}" srcOrd="2" destOrd="0" parTransId="{F8ACEF40-8C8B-41C3-A7FB-A0612E79F094}" sibTransId="{018FF1BF-863D-4A26-854C-812C058C60C6}"/>
    <dgm:cxn modelId="{C3984FC3-3F19-491F-A1E3-6511B2905277}" type="presOf" srcId="{29B4E6A7-89F2-4C52-A8A2-E578F5461783}" destId="{421A6DB0-3E04-4D80-9E4F-4583B3A03FEB}" srcOrd="0" destOrd="0" presId="urn:microsoft.com/office/officeart/2005/8/layout/vList2"/>
    <dgm:cxn modelId="{CE7CB3D6-6CF4-4668-83FA-35FF49A58057}" type="presOf" srcId="{F3902B61-B86A-41BB-B274-686521C8CFB4}" destId="{6480AF1F-AAB6-4367-B838-360CB6DEBFD2}" srcOrd="0" destOrd="0" presId="urn:microsoft.com/office/officeart/2005/8/layout/vList2"/>
    <dgm:cxn modelId="{E68C90E2-CE33-4D55-BB7A-7AFA8B6B5464}" srcId="{D372E222-A4A6-4957-9632-0E5FF9F4A7BB}" destId="{29B4E6A7-89F2-4C52-A8A2-E578F5461783}" srcOrd="1" destOrd="0" parTransId="{69786B23-E264-4620-AD6F-F9280D6848C1}" sibTransId="{D93FF6B3-0FE8-43C0-A62A-DCC37676A0C1}"/>
    <dgm:cxn modelId="{D0D9BEE3-8F10-4086-9AAA-4DB4F90DA740}" type="presOf" srcId="{2895670F-B229-4285-8444-83DA463A87CE}" destId="{740D83B4-CBDF-48B3-B2D4-BFDA0E28B2CE}" srcOrd="0" destOrd="0" presId="urn:microsoft.com/office/officeart/2005/8/layout/vList2"/>
    <dgm:cxn modelId="{4A237966-8E30-42AB-A1B4-0153308D35C2}" type="presParOf" srcId="{96AFA3B2-7E3E-4024-8D49-2CD0DFA411C4}" destId="{6480AF1F-AAB6-4367-B838-360CB6DEBFD2}" srcOrd="0" destOrd="0" presId="urn:microsoft.com/office/officeart/2005/8/layout/vList2"/>
    <dgm:cxn modelId="{B90CEC4D-F8AA-432F-8557-5F64FFC45D6E}" type="presParOf" srcId="{96AFA3B2-7E3E-4024-8D49-2CD0DFA411C4}" destId="{253853A0-8F49-4220-99AD-849AD695A6A8}" srcOrd="1" destOrd="0" presId="urn:microsoft.com/office/officeart/2005/8/layout/vList2"/>
    <dgm:cxn modelId="{E2BE85BD-6857-4839-AAAC-34B52C26D256}" type="presParOf" srcId="{96AFA3B2-7E3E-4024-8D49-2CD0DFA411C4}" destId="{421A6DB0-3E04-4D80-9E4F-4583B3A03FEB}" srcOrd="2" destOrd="0" presId="urn:microsoft.com/office/officeart/2005/8/layout/vList2"/>
    <dgm:cxn modelId="{ECA8EAB6-9155-43B6-A76B-573137E70D8C}" type="presParOf" srcId="{96AFA3B2-7E3E-4024-8D49-2CD0DFA411C4}" destId="{00415902-9066-4653-B1C9-090C56F5E3B4}" srcOrd="3" destOrd="0" presId="urn:microsoft.com/office/officeart/2005/8/layout/vList2"/>
    <dgm:cxn modelId="{8FB889F0-0AE0-4C7F-BBEF-06014503C8E6}" type="presParOf" srcId="{96AFA3B2-7E3E-4024-8D49-2CD0DFA411C4}" destId="{740D83B4-CBDF-48B3-B2D4-BFDA0E28B2C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B32DCA-9340-4F80-9E26-2874BD4F54F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EFA435B-1DFE-46B7-8670-A027591FD0D9}">
      <dgm:prSet/>
      <dgm:spPr/>
      <dgm:t>
        <a:bodyPr/>
        <a:lstStyle/>
        <a:p>
          <a:r>
            <a:rPr lang="en-GB" b="1" dirty="0"/>
            <a:t>Durkheim Anomie etc</a:t>
          </a:r>
          <a:endParaRPr lang="en-US" dirty="0"/>
        </a:p>
      </dgm:t>
    </dgm:pt>
    <dgm:pt modelId="{EDD11A69-9E21-48C1-B5C1-90DEBA186115}" type="parTrans" cxnId="{22CC03DB-A957-4CDC-A250-1E98AFC0A79C}">
      <dgm:prSet/>
      <dgm:spPr/>
      <dgm:t>
        <a:bodyPr/>
        <a:lstStyle/>
        <a:p>
          <a:endParaRPr lang="en-US"/>
        </a:p>
      </dgm:t>
    </dgm:pt>
    <dgm:pt modelId="{B57B74D9-0DFF-4562-AB59-7CA0D1582802}" type="sibTrans" cxnId="{22CC03DB-A957-4CDC-A250-1E98AFC0A79C}">
      <dgm:prSet/>
      <dgm:spPr/>
      <dgm:t>
        <a:bodyPr/>
        <a:lstStyle/>
        <a:p>
          <a:endParaRPr lang="en-US"/>
        </a:p>
      </dgm:t>
    </dgm:pt>
    <dgm:pt modelId="{97672DF9-B7E7-4151-B8D4-A27DD9FE3D23}">
      <dgm:prSet/>
      <dgm:spPr/>
      <dgm:t>
        <a:bodyPr/>
        <a:lstStyle/>
        <a:p>
          <a:r>
            <a:rPr lang="en-GB"/>
            <a:t>Traditional society was based on ‘mechanical solidarity’ with little division of labour.  Industrial society brings division of labour, movement and a variety of norms.  Social solidarity is weakened which leads to ‘anomie’ </a:t>
          </a:r>
          <a:r>
            <a:rPr lang="en-GB" b="1"/>
            <a:t>or normlessness</a:t>
          </a:r>
          <a:r>
            <a:rPr lang="en-GB"/>
            <a:t>.</a:t>
          </a:r>
          <a:endParaRPr lang="en-US"/>
        </a:p>
      </dgm:t>
    </dgm:pt>
    <dgm:pt modelId="{89D80BB9-EF85-4882-86B4-701670245D94}" type="parTrans" cxnId="{C1706E0B-013F-48E6-A303-D19439CD3E39}">
      <dgm:prSet/>
      <dgm:spPr/>
      <dgm:t>
        <a:bodyPr/>
        <a:lstStyle/>
        <a:p>
          <a:endParaRPr lang="en-US"/>
        </a:p>
      </dgm:t>
    </dgm:pt>
    <dgm:pt modelId="{480B4E09-939D-4866-A374-754AD42CCD1A}" type="sibTrans" cxnId="{C1706E0B-013F-48E6-A303-D19439CD3E39}">
      <dgm:prSet/>
      <dgm:spPr/>
      <dgm:t>
        <a:bodyPr/>
        <a:lstStyle/>
        <a:p>
          <a:endParaRPr lang="en-US"/>
        </a:p>
      </dgm:t>
    </dgm:pt>
    <dgm:pt modelId="{E86334ED-FBDE-4FAF-AAB3-69F89321C9A8}">
      <dgm:prSet/>
      <dgm:spPr/>
      <dgm:t>
        <a:bodyPr/>
        <a:lstStyle/>
        <a:p>
          <a:r>
            <a:rPr lang="en-GB"/>
            <a:t>Durkheim thinks society exists over and above its members. </a:t>
          </a:r>
          <a:endParaRPr lang="en-US"/>
        </a:p>
      </dgm:t>
    </dgm:pt>
    <dgm:pt modelId="{529F6780-88FA-4AB0-A56F-E1CB0E0193E0}" type="parTrans" cxnId="{79864000-E450-4C7A-8DF8-492F247C2ED4}">
      <dgm:prSet/>
      <dgm:spPr/>
      <dgm:t>
        <a:bodyPr/>
        <a:lstStyle/>
        <a:p>
          <a:endParaRPr lang="en-US"/>
        </a:p>
      </dgm:t>
    </dgm:pt>
    <dgm:pt modelId="{52377379-36E7-4210-A8AB-5D4A464DFDEB}" type="sibTrans" cxnId="{79864000-E450-4C7A-8DF8-492F247C2ED4}">
      <dgm:prSet/>
      <dgm:spPr/>
      <dgm:t>
        <a:bodyPr/>
        <a:lstStyle/>
        <a:p>
          <a:endParaRPr lang="en-US"/>
        </a:p>
      </dgm:t>
    </dgm:pt>
    <dgm:pt modelId="{355BAECE-9231-4C8C-A6A3-64944E3697F4}" type="pres">
      <dgm:prSet presAssocID="{86B32DCA-9340-4F80-9E26-2874BD4F54F6}" presName="linear" presStyleCnt="0">
        <dgm:presLayoutVars>
          <dgm:animLvl val="lvl"/>
          <dgm:resizeHandles val="exact"/>
        </dgm:presLayoutVars>
      </dgm:prSet>
      <dgm:spPr/>
    </dgm:pt>
    <dgm:pt modelId="{D5779AB5-D5F3-4256-BAB6-9C481210E067}" type="pres">
      <dgm:prSet presAssocID="{CEFA435B-1DFE-46B7-8670-A027591FD0D9}" presName="parentText" presStyleLbl="node1" presStyleIdx="0" presStyleCnt="3">
        <dgm:presLayoutVars>
          <dgm:chMax val="0"/>
          <dgm:bulletEnabled val="1"/>
        </dgm:presLayoutVars>
      </dgm:prSet>
      <dgm:spPr/>
    </dgm:pt>
    <dgm:pt modelId="{C3C6DC55-8537-4CFB-A2F0-D11FFC44B7A4}" type="pres">
      <dgm:prSet presAssocID="{B57B74D9-0DFF-4562-AB59-7CA0D1582802}" presName="spacer" presStyleCnt="0"/>
      <dgm:spPr/>
    </dgm:pt>
    <dgm:pt modelId="{CD86A87C-FFB5-41DF-B43F-A6CE1371A2B4}" type="pres">
      <dgm:prSet presAssocID="{97672DF9-B7E7-4151-B8D4-A27DD9FE3D23}" presName="parentText" presStyleLbl="node1" presStyleIdx="1" presStyleCnt="3">
        <dgm:presLayoutVars>
          <dgm:chMax val="0"/>
          <dgm:bulletEnabled val="1"/>
        </dgm:presLayoutVars>
      </dgm:prSet>
      <dgm:spPr/>
    </dgm:pt>
    <dgm:pt modelId="{38CB58D0-5D69-48B9-9352-B0DDD8070B09}" type="pres">
      <dgm:prSet presAssocID="{480B4E09-939D-4866-A374-754AD42CCD1A}" presName="spacer" presStyleCnt="0"/>
      <dgm:spPr/>
    </dgm:pt>
    <dgm:pt modelId="{9EA8805E-490B-45B7-A9D1-3083C321937E}" type="pres">
      <dgm:prSet presAssocID="{E86334ED-FBDE-4FAF-AAB3-69F89321C9A8}" presName="parentText" presStyleLbl="node1" presStyleIdx="2" presStyleCnt="3">
        <dgm:presLayoutVars>
          <dgm:chMax val="0"/>
          <dgm:bulletEnabled val="1"/>
        </dgm:presLayoutVars>
      </dgm:prSet>
      <dgm:spPr/>
    </dgm:pt>
  </dgm:ptLst>
  <dgm:cxnLst>
    <dgm:cxn modelId="{79864000-E450-4C7A-8DF8-492F247C2ED4}" srcId="{86B32DCA-9340-4F80-9E26-2874BD4F54F6}" destId="{E86334ED-FBDE-4FAF-AAB3-69F89321C9A8}" srcOrd="2" destOrd="0" parTransId="{529F6780-88FA-4AB0-A56F-E1CB0E0193E0}" sibTransId="{52377379-36E7-4210-A8AB-5D4A464DFDEB}"/>
    <dgm:cxn modelId="{BE47B304-083D-47E2-B95E-583F5D45340F}" type="presOf" srcId="{97672DF9-B7E7-4151-B8D4-A27DD9FE3D23}" destId="{CD86A87C-FFB5-41DF-B43F-A6CE1371A2B4}" srcOrd="0" destOrd="0" presId="urn:microsoft.com/office/officeart/2005/8/layout/vList2"/>
    <dgm:cxn modelId="{A4B37E05-7082-4BEE-B8CC-B45139BFCF7B}" type="presOf" srcId="{CEFA435B-1DFE-46B7-8670-A027591FD0D9}" destId="{D5779AB5-D5F3-4256-BAB6-9C481210E067}" srcOrd="0" destOrd="0" presId="urn:microsoft.com/office/officeart/2005/8/layout/vList2"/>
    <dgm:cxn modelId="{C1706E0B-013F-48E6-A303-D19439CD3E39}" srcId="{86B32DCA-9340-4F80-9E26-2874BD4F54F6}" destId="{97672DF9-B7E7-4151-B8D4-A27DD9FE3D23}" srcOrd="1" destOrd="0" parTransId="{89D80BB9-EF85-4882-86B4-701670245D94}" sibTransId="{480B4E09-939D-4866-A374-754AD42CCD1A}"/>
    <dgm:cxn modelId="{ED0984AF-290C-4EE2-9992-FF9252FC213F}" type="presOf" srcId="{E86334ED-FBDE-4FAF-AAB3-69F89321C9A8}" destId="{9EA8805E-490B-45B7-A9D1-3083C321937E}" srcOrd="0" destOrd="0" presId="urn:microsoft.com/office/officeart/2005/8/layout/vList2"/>
    <dgm:cxn modelId="{472DADC0-AABC-4415-9D92-08B538A151AC}" type="presOf" srcId="{86B32DCA-9340-4F80-9E26-2874BD4F54F6}" destId="{355BAECE-9231-4C8C-A6A3-64944E3697F4}" srcOrd="0" destOrd="0" presId="urn:microsoft.com/office/officeart/2005/8/layout/vList2"/>
    <dgm:cxn modelId="{22CC03DB-A957-4CDC-A250-1E98AFC0A79C}" srcId="{86B32DCA-9340-4F80-9E26-2874BD4F54F6}" destId="{CEFA435B-1DFE-46B7-8670-A027591FD0D9}" srcOrd="0" destOrd="0" parTransId="{EDD11A69-9E21-48C1-B5C1-90DEBA186115}" sibTransId="{B57B74D9-0DFF-4562-AB59-7CA0D1582802}"/>
    <dgm:cxn modelId="{BAEDB26E-733A-444C-8259-12083931C95B}" type="presParOf" srcId="{355BAECE-9231-4C8C-A6A3-64944E3697F4}" destId="{D5779AB5-D5F3-4256-BAB6-9C481210E067}" srcOrd="0" destOrd="0" presId="urn:microsoft.com/office/officeart/2005/8/layout/vList2"/>
    <dgm:cxn modelId="{8F60CFBF-9470-45DC-95B5-E6D9EEB415B8}" type="presParOf" srcId="{355BAECE-9231-4C8C-A6A3-64944E3697F4}" destId="{C3C6DC55-8537-4CFB-A2F0-D11FFC44B7A4}" srcOrd="1" destOrd="0" presId="urn:microsoft.com/office/officeart/2005/8/layout/vList2"/>
    <dgm:cxn modelId="{FCF5A5D2-F395-4458-98B0-0C586B73FE71}" type="presParOf" srcId="{355BAECE-9231-4C8C-A6A3-64944E3697F4}" destId="{CD86A87C-FFB5-41DF-B43F-A6CE1371A2B4}" srcOrd="2" destOrd="0" presId="urn:microsoft.com/office/officeart/2005/8/layout/vList2"/>
    <dgm:cxn modelId="{38E522C9-8349-42A7-8E99-ABB6C5692C2A}" type="presParOf" srcId="{355BAECE-9231-4C8C-A6A3-64944E3697F4}" destId="{38CB58D0-5D69-48B9-9352-B0DDD8070B09}" srcOrd="3" destOrd="0" presId="urn:microsoft.com/office/officeart/2005/8/layout/vList2"/>
    <dgm:cxn modelId="{F5737276-31A8-4D37-A3A2-D7C88D6494E8}" type="presParOf" srcId="{355BAECE-9231-4C8C-A6A3-64944E3697F4}" destId="{9EA8805E-490B-45B7-A9D1-3083C321937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A6AA4A-701D-44E1-9AFD-E9EBE1C9496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4BF25E0-FD47-413E-9435-E0E55225034A}">
      <dgm:prSet/>
      <dgm:spPr/>
      <dgm:t>
        <a:bodyPr/>
        <a:lstStyle/>
        <a:p>
          <a:r>
            <a:rPr lang="en-GB" b="1" u="sng"/>
            <a:t>Organic analogy</a:t>
          </a:r>
          <a:endParaRPr lang="en-US"/>
        </a:p>
      </dgm:t>
    </dgm:pt>
    <dgm:pt modelId="{055A2712-8506-460E-9AF6-0CFEEE70EE4E}" type="parTrans" cxnId="{85878689-D1AE-43F3-8F36-466B283BD0B7}">
      <dgm:prSet/>
      <dgm:spPr/>
      <dgm:t>
        <a:bodyPr/>
        <a:lstStyle/>
        <a:p>
          <a:endParaRPr lang="en-US"/>
        </a:p>
      </dgm:t>
    </dgm:pt>
    <dgm:pt modelId="{0EC0D0A0-7083-4CB7-924C-8CDC750D9268}" type="sibTrans" cxnId="{85878689-D1AE-43F3-8F36-466B283BD0B7}">
      <dgm:prSet/>
      <dgm:spPr/>
      <dgm:t>
        <a:bodyPr/>
        <a:lstStyle/>
        <a:p>
          <a:endParaRPr lang="en-US"/>
        </a:p>
      </dgm:t>
    </dgm:pt>
    <dgm:pt modelId="{0663004A-B020-4BC7-93F1-3A5459AECF3E}">
      <dgm:prSet/>
      <dgm:spPr/>
      <dgm:t>
        <a:bodyPr/>
        <a:lstStyle/>
        <a:p>
          <a:r>
            <a:rPr lang="en-GB" dirty="0"/>
            <a:t>PARSONS claimed that society is like a biological organism.  </a:t>
          </a:r>
          <a:endParaRPr lang="en-US" dirty="0"/>
        </a:p>
      </dgm:t>
    </dgm:pt>
    <dgm:pt modelId="{C3ED0499-44A9-4699-8F5C-01CC1C78E327}" type="parTrans" cxnId="{1B8EBA88-F553-4694-8B7C-ED51FDDDE0DA}">
      <dgm:prSet/>
      <dgm:spPr/>
      <dgm:t>
        <a:bodyPr/>
        <a:lstStyle/>
        <a:p>
          <a:endParaRPr lang="en-US"/>
        </a:p>
      </dgm:t>
    </dgm:pt>
    <dgm:pt modelId="{C1946DB8-8636-49D7-9F6F-E81EA6F8E6A0}" type="sibTrans" cxnId="{1B8EBA88-F553-4694-8B7C-ED51FDDDE0DA}">
      <dgm:prSet/>
      <dgm:spPr/>
      <dgm:t>
        <a:bodyPr/>
        <a:lstStyle/>
        <a:p>
          <a:endParaRPr lang="en-US"/>
        </a:p>
      </dgm:t>
    </dgm:pt>
    <dgm:pt modelId="{0F7C806B-C00A-44DB-ABAA-86DDBE26BACA}">
      <dgm:prSet/>
      <dgm:spPr/>
      <dgm:t>
        <a:bodyPr/>
        <a:lstStyle/>
        <a:p>
          <a:r>
            <a:rPr lang="en-GB"/>
            <a:t>System – parts fit together like bits of the human body.</a:t>
          </a:r>
          <a:endParaRPr lang="en-US"/>
        </a:p>
      </dgm:t>
    </dgm:pt>
    <dgm:pt modelId="{35F58055-60B6-41BD-BD5D-F7F8224B02A2}" type="parTrans" cxnId="{7C380F44-0DF9-42D4-909F-25263AAFFD23}">
      <dgm:prSet/>
      <dgm:spPr/>
      <dgm:t>
        <a:bodyPr/>
        <a:lstStyle/>
        <a:p>
          <a:endParaRPr lang="en-US"/>
        </a:p>
      </dgm:t>
    </dgm:pt>
    <dgm:pt modelId="{44943E80-12E4-4ABE-A966-CE3A7F60F259}" type="sibTrans" cxnId="{7C380F44-0DF9-42D4-909F-25263AAFFD23}">
      <dgm:prSet/>
      <dgm:spPr/>
      <dgm:t>
        <a:bodyPr/>
        <a:lstStyle/>
        <a:p>
          <a:endParaRPr lang="en-US"/>
        </a:p>
      </dgm:t>
    </dgm:pt>
    <dgm:pt modelId="{7FEFC328-899F-459E-8363-ECA02DFEE446}">
      <dgm:prSet/>
      <dgm:spPr/>
      <dgm:t>
        <a:bodyPr/>
        <a:lstStyle/>
        <a:p>
          <a:r>
            <a:rPr lang="en-GB"/>
            <a:t>System needs – the needs must be met or an organism will die – same for society.  Functionalism sees society as having basic needs which must be met to survive. </a:t>
          </a:r>
          <a:endParaRPr lang="en-US"/>
        </a:p>
      </dgm:t>
    </dgm:pt>
    <dgm:pt modelId="{7C12D9B6-C44E-43FB-8394-4DB3FDA0B658}" type="parTrans" cxnId="{76A4A532-63E1-412D-B648-DCB31C680D57}">
      <dgm:prSet/>
      <dgm:spPr/>
      <dgm:t>
        <a:bodyPr/>
        <a:lstStyle/>
        <a:p>
          <a:endParaRPr lang="en-US"/>
        </a:p>
      </dgm:t>
    </dgm:pt>
    <dgm:pt modelId="{985F82DD-99FC-461B-A677-419319FAE2E9}" type="sibTrans" cxnId="{76A4A532-63E1-412D-B648-DCB31C680D57}">
      <dgm:prSet/>
      <dgm:spPr/>
      <dgm:t>
        <a:bodyPr/>
        <a:lstStyle/>
        <a:p>
          <a:endParaRPr lang="en-US"/>
        </a:p>
      </dgm:t>
    </dgm:pt>
    <dgm:pt modelId="{D8158B6A-B480-48FE-8E9F-56DF0C08E8AE}">
      <dgm:prSet/>
      <dgm:spPr/>
      <dgm:t>
        <a:bodyPr/>
        <a:lstStyle/>
        <a:p>
          <a:r>
            <a:rPr lang="en-GB"/>
            <a:t>Functions – the function of any part of a system is the contribution it makes to meeting needs.  Eg the circulation system in the body carried oxygen.  The economy in society meets the needs for food and shelter.</a:t>
          </a:r>
          <a:endParaRPr lang="en-US"/>
        </a:p>
      </dgm:t>
    </dgm:pt>
    <dgm:pt modelId="{FC2D846F-F241-492E-B517-F938281BB1C8}" type="parTrans" cxnId="{0AA669B9-BEEC-45AD-87C1-D6EC923F4478}">
      <dgm:prSet/>
      <dgm:spPr/>
      <dgm:t>
        <a:bodyPr/>
        <a:lstStyle/>
        <a:p>
          <a:endParaRPr lang="en-US"/>
        </a:p>
      </dgm:t>
    </dgm:pt>
    <dgm:pt modelId="{B0B5374D-099D-4EC1-AB20-EF01A36E45B5}" type="sibTrans" cxnId="{0AA669B9-BEEC-45AD-87C1-D6EC923F4478}">
      <dgm:prSet/>
      <dgm:spPr/>
      <dgm:t>
        <a:bodyPr/>
        <a:lstStyle/>
        <a:p>
          <a:endParaRPr lang="en-US"/>
        </a:p>
      </dgm:t>
    </dgm:pt>
    <dgm:pt modelId="{DFEA86AC-B7D7-4C1B-B694-AEFD1C2B4989}" type="pres">
      <dgm:prSet presAssocID="{29A6AA4A-701D-44E1-9AFD-E9EBE1C94960}" presName="linear" presStyleCnt="0">
        <dgm:presLayoutVars>
          <dgm:animLvl val="lvl"/>
          <dgm:resizeHandles val="exact"/>
        </dgm:presLayoutVars>
      </dgm:prSet>
      <dgm:spPr/>
    </dgm:pt>
    <dgm:pt modelId="{321BC2C0-FB60-48D0-9903-96C49F3DD10E}" type="pres">
      <dgm:prSet presAssocID="{54BF25E0-FD47-413E-9435-E0E55225034A}" presName="parentText" presStyleLbl="node1" presStyleIdx="0" presStyleCnt="5">
        <dgm:presLayoutVars>
          <dgm:chMax val="0"/>
          <dgm:bulletEnabled val="1"/>
        </dgm:presLayoutVars>
      </dgm:prSet>
      <dgm:spPr/>
    </dgm:pt>
    <dgm:pt modelId="{46FE3605-6ACB-4F99-9A2B-4D9068B98F01}" type="pres">
      <dgm:prSet presAssocID="{0EC0D0A0-7083-4CB7-924C-8CDC750D9268}" presName="spacer" presStyleCnt="0"/>
      <dgm:spPr/>
    </dgm:pt>
    <dgm:pt modelId="{6DAA0634-F397-4336-A923-ACA881A4B07D}" type="pres">
      <dgm:prSet presAssocID="{0663004A-B020-4BC7-93F1-3A5459AECF3E}" presName="parentText" presStyleLbl="node1" presStyleIdx="1" presStyleCnt="5">
        <dgm:presLayoutVars>
          <dgm:chMax val="0"/>
          <dgm:bulletEnabled val="1"/>
        </dgm:presLayoutVars>
      </dgm:prSet>
      <dgm:spPr/>
    </dgm:pt>
    <dgm:pt modelId="{AAC4EEAD-3CCD-4E35-87AE-A53A4F82EC00}" type="pres">
      <dgm:prSet presAssocID="{C1946DB8-8636-49D7-9F6F-E81EA6F8E6A0}" presName="spacer" presStyleCnt="0"/>
      <dgm:spPr/>
    </dgm:pt>
    <dgm:pt modelId="{A0DDB27B-041E-41FF-A80B-5A1CC051E7CB}" type="pres">
      <dgm:prSet presAssocID="{0F7C806B-C00A-44DB-ABAA-86DDBE26BACA}" presName="parentText" presStyleLbl="node1" presStyleIdx="2" presStyleCnt="5">
        <dgm:presLayoutVars>
          <dgm:chMax val="0"/>
          <dgm:bulletEnabled val="1"/>
        </dgm:presLayoutVars>
      </dgm:prSet>
      <dgm:spPr/>
    </dgm:pt>
    <dgm:pt modelId="{82CA1CD6-DE4F-4D25-B068-6CBE85540782}" type="pres">
      <dgm:prSet presAssocID="{44943E80-12E4-4ABE-A966-CE3A7F60F259}" presName="spacer" presStyleCnt="0"/>
      <dgm:spPr/>
    </dgm:pt>
    <dgm:pt modelId="{2B7631E4-6448-4DAD-A31D-590AB0BEC132}" type="pres">
      <dgm:prSet presAssocID="{7FEFC328-899F-459E-8363-ECA02DFEE446}" presName="parentText" presStyleLbl="node1" presStyleIdx="3" presStyleCnt="5">
        <dgm:presLayoutVars>
          <dgm:chMax val="0"/>
          <dgm:bulletEnabled val="1"/>
        </dgm:presLayoutVars>
      </dgm:prSet>
      <dgm:spPr/>
    </dgm:pt>
    <dgm:pt modelId="{6E3A2219-A336-46D4-B72A-374E817A3C1E}" type="pres">
      <dgm:prSet presAssocID="{985F82DD-99FC-461B-A677-419319FAE2E9}" presName="spacer" presStyleCnt="0"/>
      <dgm:spPr/>
    </dgm:pt>
    <dgm:pt modelId="{F4EB2E5E-EFB6-4C9B-9B53-B71A8A276038}" type="pres">
      <dgm:prSet presAssocID="{D8158B6A-B480-48FE-8E9F-56DF0C08E8AE}" presName="parentText" presStyleLbl="node1" presStyleIdx="4" presStyleCnt="5">
        <dgm:presLayoutVars>
          <dgm:chMax val="0"/>
          <dgm:bulletEnabled val="1"/>
        </dgm:presLayoutVars>
      </dgm:prSet>
      <dgm:spPr/>
    </dgm:pt>
  </dgm:ptLst>
  <dgm:cxnLst>
    <dgm:cxn modelId="{519D2929-171A-4F0B-8CE2-3D180B016187}" type="presOf" srcId="{0663004A-B020-4BC7-93F1-3A5459AECF3E}" destId="{6DAA0634-F397-4336-A923-ACA881A4B07D}" srcOrd="0" destOrd="0" presId="urn:microsoft.com/office/officeart/2005/8/layout/vList2"/>
    <dgm:cxn modelId="{76A4A532-63E1-412D-B648-DCB31C680D57}" srcId="{29A6AA4A-701D-44E1-9AFD-E9EBE1C94960}" destId="{7FEFC328-899F-459E-8363-ECA02DFEE446}" srcOrd="3" destOrd="0" parTransId="{7C12D9B6-C44E-43FB-8394-4DB3FDA0B658}" sibTransId="{985F82DD-99FC-461B-A677-419319FAE2E9}"/>
    <dgm:cxn modelId="{7C380F44-0DF9-42D4-909F-25263AAFFD23}" srcId="{29A6AA4A-701D-44E1-9AFD-E9EBE1C94960}" destId="{0F7C806B-C00A-44DB-ABAA-86DDBE26BACA}" srcOrd="2" destOrd="0" parTransId="{35F58055-60B6-41BD-BD5D-F7F8224B02A2}" sibTransId="{44943E80-12E4-4ABE-A966-CE3A7F60F259}"/>
    <dgm:cxn modelId="{BA417466-79EB-4A2C-B25D-D7EA5C50749F}" type="presOf" srcId="{54BF25E0-FD47-413E-9435-E0E55225034A}" destId="{321BC2C0-FB60-48D0-9903-96C49F3DD10E}" srcOrd="0" destOrd="0" presId="urn:microsoft.com/office/officeart/2005/8/layout/vList2"/>
    <dgm:cxn modelId="{04D5E473-7FB6-4DDB-B125-7E1894D86849}" type="presOf" srcId="{7FEFC328-899F-459E-8363-ECA02DFEE446}" destId="{2B7631E4-6448-4DAD-A31D-590AB0BEC132}" srcOrd="0" destOrd="0" presId="urn:microsoft.com/office/officeart/2005/8/layout/vList2"/>
    <dgm:cxn modelId="{FAFF8377-35F5-4BC2-8BAF-9BB653934990}" type="presOf" srcId="{0F7C806B-C00A-44DB-ABAA-86DDBE26BACA}" destId="{A0DDB27B-041E-41FF-A80B-5A1CC051E7CB}" srcOrd="0" destOrd="0" presId="urn:microsoft.com/office/officeart/2005/8/layout/vList2"/>
    <dgm:cxn modelId="{1B8EBA88-F553-4694-8B7C-ED51FDDDE0DA}" srcId="{29A6AA4A-701D-44E1-9AFD-E9EBE1C94960}" destId="{0663004A-B020-4BC7-93F1-3A5459AECF3E}" srcOrd="1" destOrd="0" parTransId="{C3ED0499-44A9-4699-8F5C-01CC1C78E327}" sibTransId="{C1946DB8-8636-49D7-9F6F-E81EA6F8E6A0}"/>
    <dgm:cxn modelId="{85878689-D1AE-43F3-8F36-466B283BD0B7}" srcId="{29A6AA4A-701D-44E1-9AFD-E9EBE1C94960}" destId="{54BF25E0-FD47-413E-9435-E0E55225034A}" srcOrd="0" destOrd="0" parTransId="{055A2712-8506-460E-9AF6-0CFEEE70EE4E}" sibTransId="{0EC0D0A0-7083-4CB7-924C-8CDC750D9268}"/>
    <dgm:cxn modelId="{91492D8D-BC9D-4625-807C-A91983FCEECA}" type="presOf" srcId="{D8158B6A-B480-48FE-8E9F-56DF0C08E8AE}" destId="{F4EB2E5E-EFB6-4C9B-9B53-B71A8A276038}" srcOrd="0" destOrd="0" presId="urn:microsoft.com/office/officeart/2005/8/layout/vList2"/>
    <dgm:cxn modelId="{0AA669B9-BEEC-45AD-87C1-D6EC923F4478}" srcId="{29A6AA4A-701D-44E1-9AFD-E9EBE1C94960}" destId="{D8158B6A-B480-48FE-8E9F-56DF0C08E8AE}" srcOrd="4" destOrd="0" parTransId="{FC2D846F-F241-492E-B517-F938281BB1C8}" sibTransId="{B0B5374D-099D-4EC1-AB20-EF01A36E45B5}"/>
    <dgm:cxn modelId="{A6A884F5-C1E9-4685-886B-174BCB5458BE}" type="presOf" srcId="{29A6AA4A-701D-44E1-9AFD-E9EBE1C94960}" destId="{DFEA86AC-B7D7-4C1B-B694-AEFD1C2B4989}" srcOrd="0" destOrd="0" presId="urn:microsoft.com/office/officeart/2005/8/layout/vList2"/>
    <dgm:cxn modelId="{E9D8B770-A078-4ECB-93D8-923E24498A60}" type="presParOf" srcId="{DFEA86AC-B7D7-4C1B-B694-AEFD1C2B4989}" destId="{321BC2C0-FB60-48D0-9903-96C49F3DD10E}" srcOrd="0" destOrd="0" presId="urn:microsoft.com/office/officeart/2005/8/layout/vList2"/>
    <dgm:cxn modelId="{A10FCDB1-0A76-4E4D-911A-388C55D66417}" type="presParOf" srcId="{DFEA86AC-B7D7-4C1B-B694-AEFD1C2B4989}" destId="{46FE3605-6ACB-4F99-9A2B-4D9068B98F01}" srcOrd="1" destOrd="0" presId="urn:microsoft.com/office/officeart/2005/8/layout/vList2"/>
    <dgm:cxn modelId="{22C9B03D-25D0-42A4-83BB-CAE54160BDA7}" type="presParOf" srcId="{DFEA86AC-B7D7-4C1B-B694-AEFD1C2B4989}" destId="{6DAA0634-F397-4336-A923-ACA881A4B07D}" srcOrd="2" destOrd="0" presId="urn:microsoft.com/office/officeart/2005/8/layout/vList2"/>
    <dgm:cxn modelId="{12EBAF0C-39CF-40D8-ACA6-72CB281E481C}" type="presParOf" srcId="{DFEA86AC-B7D7-4C1B-B694-AEFD1C2B4989}" destId="{AAC4EEAD-3CCD-4E35-87AE-A53A4F82EC00}" srcOrd="3" destOrd="0" presId="urn:microsoft.com/office/officeart/2005/8/layout/vList2"/>
    <dgm:cxn modelId="{C8AA9A38-1740-4F07-99B8-5AAFE84E1ECB}" type="presParOf" srcId="{DFEA86AC-B7D7-4C1B-B694-AEFD1C2B4989}" destId="{A0DDB27B-041E-41FF-A80B-5A1CC051E7CB}" srcOrd="4" destOrd="0" presId="urn:microsoft.com/office/officeart/2005/8/layout/vList2"/>
    <dgm:cxn modelId="{718332A2-F39E-4FE8-AE00-31D4E4F679A0}" type="presParOf" srcId="{DFEA86AC-B7D7-4C1B-B694-AEFD1C2B4989}" destId="{82CA1CD6-DE4F-4D25-B068-6CBE85540782}" srcOrd="5" destOrd="0" presId="urn:microsoft.com/office/officeart/2005/8/layout/vList2"/>
    <dgm:cxn modelId="{85F815A4-17E2-4BCC-B433-F075BC773277}" type="presParOf" srcId="{DFEA86AC-B7D7-4C1B-B694-AEFD1C2B4989}" destId="{2B7631E4-6448-4DAD-A31D-590AB0BEC132}" srcOrd="6" destOrd="0" presId="urn:microsoft.com/office/officeart/2005/8/layout/vList2"/>
    <dgm:cxn modelId="{F27B806E-A498-48AA-BBE3-EE9FBA404BDA}" type="presParOf" srcId="{DFEA86AC-B7D7-4C1B-B694-AEFD1C2B4989}" destId="{6E3A2219-A336-46D4-B72A-374E817A3C1E}" srcOrd="7" destOrd="0" presId="urn:microsoft.com/office/officeart/2005/8/layout/vList2"/>
    <dgm:cxn modelId="{1E53856C-C63F-44F6-8E15-F54B2B7C3E79}" type="presParOf" srcId="{DFEA86AC-B7D7-4C1B-B694-AEFD1C2B4989}" destId="{F4EB2E5E-EFB6-4C9B-9B53-B71A8A27603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CA89D8-0391-4546-B832-DF446E5D4348}"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38E4360D-A6EB-4063-89C8-7C4A98097FD4}">
      <dgm:prSet/>
      <dgm:spPr/>
      <dgm:t>
        <a:bodyPr/>
        <a:lstStyle/>
        <a:p>
          <a:r>
            <a:rPr lang="en-GB" b="1" dirty="0"/>
            <a:t>Socialisation and social control</a:t>
          </a:r>
          <a:endParaRPr lang="en-US" dirty="0"/>
        </a:p>
      </dgm:t>
    </dgm:pt>
    <dgm:pt modelId="{79F1DFD6-3144-44C4-86A1-8CD47892B7BF}" type="parTrans" cxnId="{EC4FD9BC-45DA-4880-812E-2F956D9F1A37}">
      <dgm:prSet/>
      <dgm:spPr/>
      <dgm:t>
        <a:bodyPr/>
        <a:lstStyle/>
        <a:p>
          <a:endParaRPr lang="en-US"/>
        </a:p>
      </dgm:t>
    </dgm:pt>
    <dgm:pt modelId="{9DEB5570-8003-4869-A2B8-6D0C1C9C7C55}" type="sibTrans" cxnId="{EC4FD9BC-45DA-4880-812E-2F956D9F1A37}">
      <dgm:prSet/>
      <dgm:spPr/>
      <dgm:t>
        <a:bodyPr/>
        <a:lstStyle/>
        <a:p>
          <a:endParaRPr lang="en-US"/>
        </a:p>
      </dgm:t>
    </dgm:pt>
    <dgm:pt modelId="{E7AC825B-1D2F-4103-8A0D-82D6DA1005D2}">
      <dgm:prSet/>
      <dgm:spPr/>
      <dgm:t>
        <a:bodyPr/>
        <a:lstStyle/>
        <a:p>
          <a:r>
            <a:rPr lang="en-GB"/>
            <a:t>Individuals need to be integrated into the social system. </a:t>
          </a:r>
          <a:endParaRPr lang="en-US"/>
        </a:p>
      </dgm:t>
    </dgm:pt>
    <dgm:pt modelId="{FBDB9102-3576-477C-B91C-6170F2D5EC17}" type="parTrans" cxnId="{29346394-33A9-416A-9847-FA4E73FB8D73}">
      <dgm:prSet/>
      <dgm:spPr/>
      <dgm:t>
        <a:bodyPr/>
        <a:lstStyle/>
        <a:p>
          <a:endParaRPr lang="en-US"/>
        </a:p>
      </dgm:t>
    </dgm:pt>
    <dgm:pt modelId="{8ADF266A-16BF-43FD-B9AF-F7C0CF4058FC}" type="sibTrans" cxnId="{29346394-33A9-416A-9847-FA4E73FB8D73}">
      <dgm:prSet/>
      <dgm:spPr/>
      <dgm:t>
        <a:bodyPr/>
        <a:lstStyle/>
        <a:p>
          <a:endParaRPr lang="en-US"/>
        </a:p>
      </dgm:t>
    </dgm:pt>
    <dgm:pt modelId="{4B9A8CB5-920E-4213-B620-6AC7E9A05A86}">
      <dgm:prSet/>
      <dgm:spPr/>
      <dgm:t>
        <a:bodyPr/>
        <a:lstStyle/>
        <a:p>
          <a:r>
            <a:rPr lang="en-GB"/>
            <a:t>PARSONS says this is done by </a:t>
          </a:r>
          <a:endParaRPr lang="en-US"/>
        </a:p>
      </dgm:t>
    </dgm:pt>
    <dgm:pt modelId="{4D705877-FA4B-4F40-8FBA-C777BDC0A04C}" type="parTrans" cxnId="{E3A2EAD4-A833-40EB-BBFF-6AC86DCF0A9F}">
      <dgm:prSet/>
      <dgm:spPr/>
      <dgm:t>
        <a:bodyPr/>
        <a:lstStyle/>
        <a:p>
          <a:endParaRPr lang="en-US"/>
        </a:p>
      </dgm:t>
    </dgm:pt>
    <dgm:pt modelId="{E66BFB48-4211-42E7-94F3-0C6602141CBE}" type="sibTrans" cxnId="{E3A2EAD4-A833-40EB-BBFF-6AC86DCF0A9F}">
      <dgm:prSet/>
      <dgm:spPr/>
      <dgm:t>
        <a:bodyPr/>
        <a:lstStyle/>
        <a:p>
          <a:endParaRPr lang="en-US"/>
        </a:p>
      </dgm:t>
    </dgm:pt>
    <dgm:pt modelId="{82FDC462-A417-4101-88CC-231B4EDDC52D}">
      <dgm:prSet/>
      <dgm:spPr/>
      <dgm:t>
        <a:bodyPr/>
        <a:lstStyle/>
        <a:p>
          <a:r>
            <a:rPr lang="en-GB" b="1"/>
            <a:t>Primary and secondary socialisation</a:t>
          </a:r>
          <a:r>
            <a:rPr lang="en-GB"/>
            <a:t> (family, media, religion, education)</a:t>
          </a:r>
          <a:endParaRPr lang="en-US"/>
        </a:p>
      </dgm:t>
    </dgm:pt>
    <dgm:pt modelId="{3EC9CE78-86C4-4048-B257-3A04C7612A20}" type="parTrans" cxnId="{632F0960-3145-4866-B891-DCBE03CBCA15}">
      <dgm:prSet/>
      <dgm:spPr/>
      <dgm:t>
        <a:bodyPr/>
        <a:lstStyle/>
        <a:p>
          <a:endParaRPr lang="en-US"/>
        </a:p>
      </dgm:t>
    </dgm:pt>
    <dgm:pt modelId="{23575FC4-865B-4F28-BBB0-DD4CDD223DF2}" type="sibTrans" cxnId="{632F0960-3145-4866-B891-DCBE03CBCA15}">
      <dgm:prSet/>
      <dgm:spPr/>
      <dgm:t>
        <a:bodyPr/>
        <a:lstStyle/>
        <a:p>
          <a:endParaRPr lang="en-US"/>
        </a:p>
      </dgm:t>
    </dgm:pt>
    <dgm:pt modelId="{371272AF-4341-4DE6-A0CE-1598176DD4EC}">
      <dgm:prSet/>
      <dgm:spPr/>
      <dgm:t>
        <a:bodyPr/>
        <a:lstStyle/>
        <a:p>
          <a:r>
            <a:rPr lang="en-GB" b="1"/>
            <a:t>Social control</a:t>
          </a:r>
          <a:r>
            <a:rPr lang="en-GB"/>
            <a:t> positive sanctions to reward conformity.  Negative ones to punish deviance.</a:t>
          </a:r>
          <a:endParaRPr lang="en-US"/>
        </a:p>
      </dgm:t>
    </dgm:pt>
    <dgm:pt modelId="{5C7117D2-6B2E-4C25-9FBD-FD36ECFC3E5A}" type="parTrans" cxnId="{0FC89E12-F82E-4A33-A13F-502885562314}">
      <dgm:prSet/>
      <dgm:spPr/>
      <dgm:t>
        <a:bodyPr/>
        <a:lstStyle/>
        <a:p>
          <a:endParaRPr lang="en-US"/>
        </a:p>
      </dgm:t>
    </dgm:pt>
    <dgm:pt modelId="{3A145F2C-EB43-4BE0-8465-F368F0D14D2D}" type="sibTrans" cxnId="{0FC89E12-F82E-4A33-A13F-502885562314}">
      <dgm:prSet/>
      <dgm:spPr/>
      <dgm:t>
        <a:bodyPr/>
        <a:lstStyle/>
        <a:p>
          <a:endParaRPr lang="en-US"/>
        </a:p>
      </dgm:t>
    </dgm:pt>
    <dgm:pt modelId="{CA343800-04FB-469B-BF4C-9CA3A5900C78}" type="pres">
      <dgm:prSet presAssocID="{C4CA89D8-0391-4546-B832-DF446E5D4348}" presName="vert0" presStyleCnt="0">
        <dgm:presLayoutVars>
          <dgm:dir/>
          <dgm:animOne val="branch"/>
          <dgm:animLvl val="lvl"/>
        </dgm:presLayoutVars>
      </dgm:prSet>
      <dgm:spPr/>
    </dgm:pt>
    <dgm:pt modelId="{81C765BB-8E84-4869-A965-A634C68DF420}" type="pres">
      <dgm:prSet presAssocID="{38E4360D-A6EB-4063-89C8-7C4A98097FD4}" presName="thickLine" presStyleLbl="alignNode1" presStyleIdx="0" presStyleCnt="5"/>
      <dgm:spPr/>
    </dgm:pt>
    <dgm:pt modelId="{E3D77E74-814A-48D7-BB26-305133862B4B}" type="pres">
      <dgm:prSet presAssocID="{38E4360D-A6EB-4063-89C8-7C4A98097FD4}" presName="horz1" presStyleCnt="0"/>
      <dgm:spPr/>
    </dgm:pt>
    <dgm:pt modelId="{11C714B9-E06B-4A7F-B366-235F306CCDA9}" type="pres">
      <dgm:prSet presAssocID="{38E4360D-A6EB-4063-89C8-7C4A98097FD4}" presName="tx1" presStyleLbl="revTx" presStyleIdx="0" presStyleCnt="5"/>
      <dgm:spPr/>
    </dgm:pt>
    <dgm:pt modelId="{1A6AAED7-557D-4328-92D0-2B4D86686279}" type="pres">
      <dgm:prSet presAssocID="{38E4360D-A6EB-4063-89C8-7C4A98097FD4}" presName="vert1" presStyleCnt="0"/>
      <dgm:spPr/>
    </dgm:pt>
    <dgm:pt modelId="{D8014A54-0ECA-4EE0-90ED-E7776E2B42C3}" type="pres">
      <dgm:prSet presAssocID="{E7AC825B-1D2F-4103-8A0D-82D6DA1005D2}" presName="thickLine" presStyleLbl="alignNode1" presStyleIdx="1" presStyleCnt="5"/>
      <dgm:spPr/>
    </dgm:pt>
    <dgm:pt modelId="{239174E3-4D6E-40A6-A6D0-C7AE6C7FB524}" type="pres">
      <dgm:prSet presAssocID="{E7AC825B-1D2F-4103-8A0D-82D6DA1005D2}" presName="horz1" presStyleCnt="0"/>
      <dgm:spPr/>
    </dgm:pt>
    <dgm:pt modelId="{4CA1434D-BE1E-4481-8700-D81A7104C33C}" type="pres">
      <dgm:prSet presAssocID="{E7AC825B-1D2F-4103-8A0D-82D6DA1005D2}" presName="tx1" presStyleLbl="revTx" presStyleIdx="1" presStyleCnt="5"/>
      <dgm:spPr/>
    </dgm:pt>
    <dgm:pt modelId="{5E4CCB94-46DB-49EB-9C6B-5937480E69C2}" type="pres">
      <dgm:prSet presAssocID="{E7AC825B-1D2F-4103-8A0D-82D6DA1005D2}" presName="vert1" presStyleCnt="0"/>
      <dgm:spPr/>
    </dgm:pt>
    <dgm:pt modelId="{38B53808-4DA8-40BB-BB70-5E192DB60DDE}" type="pres">
      <dgm:prSet presAssocID="{4B9A8CB5-920E-4213-B620-6AC7E9A05A86}" presName="thickLine" presStyleLbl="alignNode1" presStyleIdx="2" presStyleCnt="5"/>
      <dgm:spPr/>
    </dgm:pt>
    <dgm:pt modelId="{5EA790FF-FD45-4CB9-9CDC-55796EF08AA7}" type="pres">
      <dgm:prSet presAssocID="{4B9A8CB5-920E-4213-B620-6AC7E9A05A86}" presName="horz1" presStyleCnt="0"/>
      <dgm:spPr/>
    </dgm:pt>
    <dgm:pt modelId="{F504A6B7-8687-446A-8DC2-1A80315A0220}" type="pres">
      <dgm:prSet presAssocID="{4B9A8CB5-920E-4213-B620-6AC7E9A05A86}" presName="tx1" presStyleLbl="revTx" presStyleIdx="2" presStyleCnt="5"/>
      <dgm:spPr/>
    </dgm:pt>
    <dgm:pt modelId="{BFB2EBDD-32A5-4F06-A5DF-AD7F7389834F}" type="pres">
      <dgm:prSet presAssocID="{4B9A8CB5-920E-4213-B620-6AC7E9A05A86}" presName="vert1" presStyleCnt="0"/>
      <dgm:spPr/>
    </dgm:pt>
    <dgm:pt modelId="{DE2CA16A-562C-49D6-8CF1-2E03D3A035C8}" type="pres">
      <dgm:prSet presAssocID="{82FDC462-A417-4101-88CC-231B4EDDC52D}" presName="thickLine" presStyleLbl="alignNode1" presStyleIdx="3" presStyleCnt="5"/>
      <dgm:spPr/>
    </dgm:pt>
    <dgm:pt modelId="{ECFB77D9-A21E-4AC2-B203-BAC023813F3E}" type="pres">
      <dgm:prSet presAssocID="{82FDC462-A417-4101-88CC-231B4EDDC52D}" presName="horz1" presStyleCnt="0"/>
      <dgm:spPr/>
    </dgm:pt>
    <dgm:pt modelId="{05B0FB0B-88F3-43FC-B212-6EAE0C612D6F}" type="pres">
      <dgm:prSet presAssocID="{82FDC462-A417-4101-88CC-231B4EDDC52D}" presName="tx1" presStyleLbl="revTx" presStyleIdx="3" presStyleCnt="5"/>
      <dgm:spPr/>
    </dgm:pt>
    <dgm:pt modelId="{CA76A942-E494-4171-95AB-0EF28D378EC2}" type="pres">
      <dgm:prSet presAssocID="{82FDC462-A417-4101-88CC-231B4EDDC52D}" presName="vert1" presStyleCnt="0"/>
      <dgm:spPr/>
    </dgm:pt>
    <dgm:pt modelId="{81B903CC-9EB3-480C-8AB4-D4AA7B00573C}" type="pres">
      <dgm:prSet presAssocID="{371272AF-4341-4DE6-A0CE-1598176DD4EC}" presName="thickLine" presStyleLbl="alignNode1" presStyleIdx="4" presStyleCnt="5"/>
      <dgm:spPr/>
    </dgm:pt>
    <dgm:pt modelId="{B051A29A-A3D5-41ED-8BF9-AE8954970194}" type="pres">
      <dgm:prSet presAssocID="{371272AF-4341-4DE6-A0CE-1598176DD4EC}" presName="horz1" presStyleCnt="0"/>
      <dgm:spPr/>
    </dgm:pt>
    <dgm:pt modelId="{EBBBA09A-2CF7-4F89-9736-B2B308246C5F}" type="pres">
      <dgm:prSet presAssocID="{371272AF-4341-4DE6-A0CE-1598176DD4EC}" presName="tx1" presStyleLbl="revTx" presStyleIdx="4" presStyleCnt="5"/>
      <dgm:spPr/>
    </dgm:pt>
    <dgm:pt modelId="{3E3F4794-F663-4FE1-8A72-507A84C57E62}" type="pres">
      <dgm:prSet presAssocID="{371272AF-4341-4DE6-A0CE-1598176DD4EC}" presName="vert1" presStyleCnt="0"/>
      <dgm:spPr/>
    </dgm:pt>
  </dgm:ptLst>
  <dgm:cxnLst>
    <dgm:cxn modelId="{0FC89E12-F82E-4A33-A13F-502885562314}" srcId="{C4CA89D8-0391-4546-B832-DF446E5D4348}" destId="{371272AF-4341-4DE6-A0CE-1598176DD4EC}" srcOrd="4" destOrd="0" parTransId="{5C7117D2-6B2E-4C25-9FBD-FD36ECFC3E5A}" sibTransId="{3A145F2C-EB43-4BE0-8465-F368F0D14D2D}"/>
    <dgm:cxn modelId="{2B5C2B20-8BE6-4DF8-A402-6DEFF5C24782}" type="presOf" srcId="{4B9A8CB5-920E-4213-B620-6AC7E9A05A86}" destId="{F504A6B7-8687-446A-8DC2-1A80315A0220}" srcOrd="0" destOrd="0" presId="urn:microsoft.com/office/officeart/2008/layout/LinedList"/>
    <dgm:cxn modelId="{632F0960-3145-4866-B891-DCBE03CBCA15}" srcId="{C4CA89D8-0391-4546-B832-DF446E5D4348}" destId="{82FDC462-A417-4101-88CC-231B4EDDC52D}" srcOrd="3" destOrd="0" parTransId="{3EC9CE78-86C4-4048-B257-3A04C7612A20}" sibTransId="{23575FC4-865B-4F28-BBB0-DD4CDD223DF2}"/>
    <dgm:cxn modelId="{872D4A4D-66C7-46A9-8D28-7EC5F0FFBB2C}" type="presOf" srcId="{82FDC462-A417-4101-88CC-231B4EDDC52D}" destId="{05B0FB0B-88F3-43FC-B212-6EAE0C612D6F}" srcOrd="0" destOrd="0" presId="urn:microsoft.com/office/officeart/2008/layout/LinedList"/>
    <dgm:cxn modelId="{A9820080-E6A7-4E32-8C99-C7A352F7E30B}" type="presOf" srcId="{38E4360D-A6EB-4063-89C8-7C4A98097FD4}" destId="{11C714B9-E06B-4A7F-B366-235F306CCDA9}" srcOrd="0" destOrd="0" presId="urn:microsoft.com/office/officeart/2008/layout/LinedList"/>
    <dgm:cxn modelId="{29346394-33A9-416A-9847-FA4E73FB8D73}" srcId="{C4CA89D8-0391-4546-B832-DF446E5D4348}" destId="{E7AC825B-1D2F-4103-8A0D-82D6DA1005D2}" srcOrd="1" destOrd="0" parTransId="{FBDB9102-3576-477C-B91C-6170F2D5EC17}" sibTransId="{8ADF266A-16BF-43FD-B9AF-F7C0CF4058FC}"/>
    <dgm:cxn modelId="{EC4FD9BC-45DA-4880-812E-2F956D9F1A37}" srcId="{C4CA89D8-0391-4546-B832-DF446E5D4348}" destId="{38E4360D-A6EB-4063-89C8-7C4A98097FD4}" srcOrd="0" destOrd="0" parTransId="{79F1DFD6-3144-44C4-86A1-8CD47892B7BF}" sibTransId="{9DEB5570-8003-4869-A2B8-6D0C1C9C7C55}"/>
    <dgm:cxn modelId="{EF0A75D1-FF34-4649-B5FC-F4853FECE003}" type="presOf" srcId="{C4CA89D8-0391-4546-B832-DF446E5D4348}" destId="{CA343800-04FB-469B-BF4C-9CA3A5900C78}" srcOrd="0" destOrd="0" presId="urn:microsoft.com/office/officeart/2008/layout/LinedList"/>
    <dgm:cxn modelId="{E3A2EAD4-A833-40EB-BBFF-6AC86DCF0A9F}" srcId="{C4CA89D8-0391-4546-B832-DF446E5D4348}" destId="{4B9A8CB5-920E-4213-B620-6AC7E9A05A86}" srcOrd="2" destOrd="0" parTransId="{4D705877-FA4B-4F40-8FBA-C777BDC0A04C}" sibTransId="{E66BFB48-4211-42E7-94F3-0C6602141CBE}"/>
    <dgm:cxn modelId="{3B06CCE2-8F49-485D-812F-A2195475A2C5}" type="presOf" srcId="{371272AF-4341-4DE6-A0CE-1598176DD4EC}" destId="{EBBBA09A-2CF7-4F89-9736-B2B308246C5F}" srcOrd="0" destOrd="0" presId="urn:microsoft.com/office/officeart/2008/layout/LinedList"/>
    <dgm:cxn modelId="{F30068F8-D738-410B-951A-533C6EDFAA0C}" type="presOf" srcId="{E7AC825B-1D2F-4103-8A0D-82D6DA1005D2}" destId="{4CA1434D-BE1E-4481-8700-D81A7104C33C}" srcOrd="0" destOrd="0" presId="urn:microsoft.com/office/officeart/2008/layout/LinedList"/>
    <dgm:cxn modelId="{45D8DAA2-F958-431F-BEF8-C1C5EAE6169B}" type="presParOf" srcId="{CA343800-04FB-469B-BF4C-9CA3A5900C78}" destId="{81C765BB-8E84-4869-A965-A634C68DF420}" srcOrd="0" destOrd="0" presId="urn:microsoft.com/office/officeart/2008/layout/LinedList"/>
    <dgm:cxn modelId="{BB7F9881-3EC7-4EC9-9A1D-67E6A08C3F8D}" type="presParOf" srcId="{CA343800-04FB-469B-BF4C-9CA3A5900C78}" destId="{E3D77E74-814A-48D7-BB26-305133862B4B}" srcOrd="1" destOrd="0" presId="urn:microsoft.com/office/officeart/2008/layout/LinedList"/>
    <dgm:cxn modelId="{BD6F8CEB-3796-4CF5-B6A9-8C9824B23EFC}" type="presParOf" srcId="{E3D77E74-814A-48D7-BB26-305133862B4B}" destId="{11C714B9-E06B-4A7F-B366-235F306CCDA9}" srcOrd="0" destOrd="0" presId="urn:microsoft.com/office/officeart/2008/layout/LinedList"/>
    <dgm:cxn modelId="{4333A836-7B6C-4364-AF38-72048D6A98B1}" type="presParOf" srcId="{E3D77E74-814A-48D7-BB26-305133862B4B}" destId="{1A6AAED7-557D-4328-92D0-2B4D86686279}" srcOrd="1" destOrd="0" presId="urn:microsoft.com/office/officeart/2008/layout/LinedList"/>
    <dgm:cxn modelId="{3982B5AE-52E8-4BC4-8A67-BDD8014EEBBA}" type="presParOf" srcId="{CA343800-04FB-469B-BF4C-9CA3A5900C78}" destId="{D8014A54-0ECA-4EE0-90ED-E7776E2B42C3}" srcOrd="2" destOrd="0" presId="urn:microsoft.com/office/officeart/2008/layout/LinedList"/>
    <dgm:cxn modelId="{0E6E815A-6D25-4CAF-BA0E-1F5C6385B715}" type="presParOf" srcId="{CA343800-04FB-469B-BF4C-9CA3A5900C78}" destId="{239174E3-4D6E-40A6-A6D0-C7AE6C7FB524}" srcOrd="3" destOrd="0" presId="urn:microsoft.com/office/officeart/2008/layout/LinedList"/>
    <dgm:cxn modelId="{67D76F75-7386-4979-8D6C-623EC1A8C3C8}" type="presParOf" srcId="{239174E3-4D6E-40A6-A6D0-C7AE6C7FB524}" destId="{4CA1434D-BE1E-4481-8700-D81A7104C33C}" srcOrd="0" destOrd="0" presId="urn:microsoft.com/office/officeart/2008/layout/LinedList"/>
    <dgm:cxn modelId="{20FFDDAD-DCB8-41ED-8B9B-85A27871B235}" type="presParOf" srcId="{239174E3-4D6E-40A6-A6D0-C7AE6C7FB524}" destId="{5E4CCB94-46DB-49EB-9C6B-5937480E69C2}" srcOrd="1" destOrd="0" presId="urn:microsoft.com/office/officeart/2008/layout/LinedList"/>
    <dgm:cxn modelId="{39704017-BD8D-4973-A7E9-1D6101FACCE6}" type="presParOf" srcId="{CA343800-04FB-469B-BF4C-9CA3A5900C78}" destId="{38B53808-4DA8-40BB-BB70-5E192DB60DDE}" srcOrd="4" destOrd="0" presId="urn:microsoft.com/office/officeart/2008/layout/LinedList"/>
    <dgm:cxn modelId="{7DC98FFE-99EB-4E33-A58A-39802E8EB3E4}" type="presParOf" srcId="{CA343800-04FB-469B-BF4C-9CA3A5900C78}" destId="{5EA790FF-FD45-4CB9-9CDC-55796EF08AA7}" srcOrd="5" destOrd="0" presId="urn:microsoft.com/office/officeart/2008/layout/LinedList"/>
    <dgm:cxn modelId="{BE8691B2-1A8F-46BE-8664-5F6BDDA06AC4}" type="presParOf" srcId="{5EA790FF-FD45-4CB9-9CDC-55796EF08AA7}" destId="{F504A6B7-8687-446A-8DC2-1A80315A0220}" srcOrd="0" destOrd="0" presId="urn:microsoft.com/office/officeart/2008/layout/LinedList"/>
    <dgm:cxn modelId="{2A16F4E3-A2D6-46F2-B881-78630FAA8318}" type="presParOf" srcId="{5EA790FF-FD45-4CB9-9CDC-55796EF08AA7}" destId="{BFB2EBDD-32A5-4F06-A5DF-AD7F7389834F}" srcOrd="1" destOrd="0" presId="urn:microsoft.com/office/officeart/2008/layout/LinedList"/>
    <dgm:cxn modelId="{B06950D4-B9AF-4BEB-89A3-ED5AD4D290BE}" type="presParOf" srcId="{CA343800-04FB-469B-BF4C-9CA3A5900C78}" destId="{DE2CA16A-562C-49D6-8CF1-2E03D3A035C8}" srcOrd="6" destOrd="0" presId="urn:microsoft.com/office/officeart/2008/layout/LinedList"/>
    <dgm:cxn modelId="{39289B58-5C37-41DE-994C-76FEED9CC852}" type="presParOf" srcId="{CA343800-04FB-469B-BF4C-9CA3A5900C78}" destId="{ECFB77D9-A21E-4AC2-B203-BAC023813F3E}" srcOrd="7" destOrd="0" presId="urn:microsoft.com/office/officeart/2008/layout/LinedList"/>
    <dgm:cxn modelId="{E6C2440D-70C6-46A6-9DD6-4ABB11519284}" type="presParOf" srcId="{ECFB77D9-A21E-4AC2-B203-BAC023813F3E}" destId="{05B0FB0B-88F3-43FC-B212-6EAE0C612D6F}" srcOrd="0" destOrd="0" presId="urn:microsoft.com/office/officeart/2008/layout/LinedList"/>
    <dgm:cxn modelId="{B80BEFCD-D26D-4085-8BA5-5E0C9E6A4C7F}" type="presParOf" srcId="{ECFB77D9-A21E-4AC2-B203-BAC023813F3E}" destId="{CA76A942-E494-4171-95AB-0EF28D378EC2}" srcOrd="1" destOrd="0" presId="urn:microsoft.com/office/officeart/2008/layout/LinedList"/>
    <dgm:cxn modelId="{82066CA8-C3ED-4F0C-A9FA-E53A1D34C1E5}" type="presParOf" srcId="{CA343800-04FB-469B-BF4C-9CA3A5900C78}" destId="{81B903CC-9EB3-480C-8AB4-D4AA7B00573C}" srcOrd="8" destOrd="0" presId="urn:microsoft.com/office/officeart/2008/layout/LinedList"/>
    <dgm:cxn modelId="{8414FE1A-B6DC-47B5-B751-E48D9E81BAE2}" type="presParOf" srcId="{CA343800-04FB-469B-BF4C-9CA3A5900C78}" destId="{B051A29A-A3D5-41ED-8BF9-AE8954970194}" srcOrd="9" destOrd="0" presId="urn:microsoft.com/office/officeart/2008/layout/LinedList"/>
    <dgm:cxn modelId="{CA7887CA-E2DB-4F22-BBBF-704E0187F98C}" type="presParOf" srcId="{B051A29A-A3D5-41ED-8BF9-AE8954970194}" destId="{EBBBA09A-2CF7-4F89-9736-B2B308246C5F}" srcOrd="0" destOrd="0" presId="urn:microsoft.com/office/officeart/2008/layout/LinedList"/>
    <dgm:cxn modelId="{FD57D4BA-7BA9-4D34-95D5-B1E6D01E0504}" type="presParOf" srcId="{B051A29A-A3D5-41ED-8BF9-AE8954970194}" destId="{3E3F4794-F663-4FE1-8A72-507A84C57E6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59BC9A-71FF-4729-BECE-F6633ABEEA9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6165AF2-EACF-4DF8-B987-9FC00E28FA2D}">
      <dgm:prSet/>
      <dgm:spPr/>
      <dgm:t>
        <a:bodyPr/>
        <a:lstStyle/>
        <a:p>
          <a:r>
            <a:rPr lang="en-US" u="sng"/>
            <a:t>Conflict perspective criticism</a:t>
          </a:r>
          <a:r>
            <a:rPr lang="en-US" b="1"/>
            <a:t> – </a:t>
          </a:r>
          <a:r>
            <a:rPr lang="en-US"/>
            <a:t>theorists such as Marxists criticism Functionalism as it is unable to explain conflict and change.  Organic analogy is not a good one as organisms are stable and harmonious but society is not a harmonious whole according to Marxists.  It is based on exploitation and divided into classes.  If we are not critical of society we legitimize the privileged position of powerful groups.  </a:t>
          </a:r>
        </a:p>
      </dgm:t>
    </dgm:pt>
    <dgm:pt modelId="{951B66BC-6B81-4231-9989-B1456B7406DD}" type="parTrans" cxnId="{F682EEC3-B1C9-4BD5-AA4B-0691F099D4E7}">
      <dgm:prSet/>
      <dgm:spPr/>
      <dgm:t>
        <a:bodyPr/>
        <a:lstStyle/>
        <a:p>
          <a:endParaRPr lang="en-US"/>
        </a:p>
      </dgm:t>
    </dgm:pt>
    <dgm:pt modelId="{02164FE3-353E-45F8-A7E4-E60F00FC7D9D}" type="sibTrans" cxnId="{F682EEC3-B1C9-4BD5-AA4B-0691F099D4E7}">
      <dgm:prSet/>
      <dgm:spPr/>
      <dgm:t>
        <a:bodyPr/>
        <a:lstStyle/>
        <a:p>
          <a:endParaRPr lang="en-US"/>
        </a:p>
      </dgm:t>
    </dgm:pt>
    <dgm:pt modelId="{A79F4744-0745-4D3F-874C-7D87F7E24EF9}">
      <dgm:prSet/>
      <dgm:spPr/>
      <dgm:t>
        <a:bodyPr/>
        <a:lstStyle/>
        <a:p>
          <a:r>
            <a:rPr lang="en-US" u="sng"/>
            <a:t>Action perspective criticism</a:t>
          </a:r>
          <a:r>
            <a:rPr lang="en-US"/>
            <a:t> – Dennis Wrong criticises the deterministic view of the individual.  In functionalism individuals have no free will or choice, they are just puppets whose strings are pulled by the social system.  The action perspective thinks that individuals create society by their interactions.  Action perspective sees individuals as constructing society by giving meaning to their worlds rather than society existing above individuals as Functionalism suggests.  </a:t>
          </a:r>
        </a:p>
      </dgm:t>
    </dgm:pt>
    <dgm:pt modelId="{8728662A-843D-4AD4-9FBC-992B9BC6748A}" type="parTrans" cxnId="{5BA26DE4-DFE4-443D-89CB-AAEEEAB542DE}">
      <dgm:prSet/>
      <dgm:spPr/>
      <dgm:t>
        <a:bodyPr/>
        <a:lstStyle/>
        <a:p>
          <a:endParaRPr lang="en-US"/>
        </a:p>
      </dgm:t>
    </dgm:pt>
    <dgm:pt modelId="{1781F98C-468F-4798-A3B0-C8C6B523AFBF}" type="sibTrans" cxnId="{5BA26DE4-DFE4-443D-89CB-AAEEEAB542DE}">
      <dgm:prSet/>
      <dgm:spPr/>
      <dgm:t>
        <a:bodyPr/>
        <a:lstStyle/>
        <a:p>
          <a:endParaRPr lang="en-US"/>
        </a:p>
      </dgm:t>
    </dgm:pt>
    <dgm:pt modelId="{32BEE3E7-05EC-4412-A065-D8EDBD5189B1}">
      <dgm:prSet/>
      <dgm:spPr/>
      <dgm:t>
        <a:bodyPr/>
        <a:lstStyle/>
        <a:p>
          <a:r>
            <a:rPr lang="en-US" u="sng"/>
            <a:t>Postmodernist criticisms </a:t>
          </a:r>
          <a:r>
            <a:rPr lang="en-US"/>
            <a:t>functionalism assumes society is stable and orderly but postmodernists claim there is a lot of diversity and instability in society.  An overall theory is not possible as society is increasingly fragmented.   </a:t>
          </a:r>
        </a:p>
      </dgm:t>
    </dgm:pt>
    <dgm:pt modelId="{7321DB6A-19C6-47A6-A6E3-85E16FA0E5EC}" type="parTrans" cxnId="{DE624788-3D68-4DE1-BED4-1E43989E03D2}">
      <dgm:prSet/>
      <dgm:spPr/>
      <dgm:t>
        <a:bodyPr/>
        <a:lstStyle/>
        <a:p>
          <a:endParaRPr lang="en-US"/>
        </a:p>
      </dgm:t>
    </dgm:pt>
    <dgm:pt modelId="{747D348E-B3C0-4725-8A3F-3323CA95E4B3}" type="sibTrans" cxnId="{DE624788-3D68-4DE1-BED4-1E43989E03D2}">
      <dgm:prSet/>
      <dgm:spPr/>
      <dgm:t>
        <a:bodyPr/>
        <a:lstStyle/>
        <a:p>
          <a:endParaRPr lang="en-US"/>
        </a:p>
      </dgm:t>
    </dgm:pt>
    <dgm:pt modelId="{872A04B2-7F55-40FA-ADA1-94BFDBDFDD67}" type="pres">
      <dgm:prSet presAssocID="{CB59BC9A-71FF-4729-BECE-F6633ABEEA97}" presName="linear" presStyleCnt="0">
        <dgm:presLayoutVars>
          <dgm:animLvl val="lvl"/>
          <dgm:resizeHandles val="exact"/>
        </dgm:presLayoutVars>
      </dgm:prSet>
      <dgm:spPr/>
    </dgm:pt>
    <dgm:pt modelId="{31B9014B-8B9E-4BEF-B321-6959AD536DBA}" type="pres">
      <dgm:prSet presAssocID="{D6165AF2-EACF-4DF8-B987-9FC00E28FA2D}" presName="parentText" presStyleLbl="node1" presStyleIdx="0" presStyleCnt="3">
        <dgm:presLayoutVars>
          <dgm:chMax val="0"/>
          <dgm:bulletEnabled val="1"/>
        </dgm:presLayoutVars>
      </dgm:prSet>
      <dgm:spPr/>
    </dgm:pt>
    <dgm:pt modelId="{FE24D5BC-148B-47A6-AC38-C7B7575931A1}" type="pres">
      <dgm:prSet presAssocID="{02164FE3-353E-45F8-A7E4-E60F00FC7D9D}" presName="spacer" presStyleCnt="0"/>
      <dgm:spPr/>
    </dgm:pt>
    <dgm:pt modelId="{CF6C9D19-2509-4DAB-B698-B0FC33AB7195}" type="pres">
      <dgm:prSet presAssocID="{A79F4744-0745-4D3F-874C-7D87F7E24EF9}" presName="parentText" presStyleLbl="node1" presStyleIdx="1" presStyleCnt="3">
        <dgm:presLayoutVars>
          <dgm:chMax val="0"/>
          <dgm:bulletEnabled val="1"/>
        </dgm:presLayoutVars>
      </dgm:prSet>
      <dgm:spPr/>
    </dgm:pt>
    <dgm:pt modelId="{819965E8-D254-427A-80BC-A69D4D01415E}" type="pres">
      <dgm:prSet presAssocID="{1781F98C-468F-4798-A3B0-C8C6B523AFBF}" presName="spacer" presStyleCnt="0"/>
      <dgm:spPr/>
    </dgm:pt>
    <dgm:pt modelId="{5B8B32A1-52B1-4C3E-9C1A-E2725A68F1ED}" type="pres">
      <dgm:prSet presAssocID="{32BEE3E7-05EC-4412-A065-D8EDBD5189B1}" presName="parentText" presStyleLbl="node1" presStyleIdx="2" presStyleCnt="3">
        <dgm:presLayoutVars>
          <dgm:chMax val="0"/>
          <dgm:bulletEnabled val="1"/>
        </dgm:presLayoutVars>
      </dgm:prSet>
      <dgm:spPr/>
    </dgm:pt>
  </dgm:ptLst>
  <dgm:cxnLst>
    <dgm:cxn modelId="{7B743727-9FD0-4B88-A6A7-240CDF9068F5}" type="presOf" srcId="{CB59BC9A-71FF-4729-BECE-F6633ABEEA97}" destId="{872A04B2-7F55-40FA-ADA1-94BFDBDFDD67}" srcOrd="0" destOrd="0" presId="urn:microsoft.com/office/officeart/2005/8/layout/vList2"/>
    <dgm:cxn modelId="{7D398146-FFFA-4A63-9AB5-6C72063F8181}" type="presOf" srcId="{A79F4744-0745-4D3F-874C-7D87F7E24EF9}" destId="{CF6C9D19-2509-4DAB-B698-B0FC33AB7195}" srcOrd="0" destOrd="0" presId="urn:microsoft.com/office/officeart/2005/8/layout/vList2"/>
    <dgm:cxn modelId="{1CFC5A47-8E04-48BF-8D06-8F3C11236560}" type="presOf" srcId="{D6165AF2-EACF-4DF8-B987-9FC00E28FA2D}" destId="{31B9014B-8B9E-4BEF-B321-6959AD536DBA}" srcOrd="0" destOrd="0" presId="urn:microsoft.com/office/officeart/2005/8/layout/vList2"/>
    <dgm:cxn modelId="{EF03DD73-BB8E-4AA8-A071-86BE91E47299}" type="presOf" srcId="{32BEE3E7-05EC-4412-A065-D8EDBD5189B1}" destId="{5B8B32A1-52B1-4C3E-9C1A-E2725A68F1ED}" srcOrd="0" destOrd="0" presId="urn:microsoft.com/office/officeart/2005/8/layout/vList2"/>
    <dgm:cxn modelId="{DE624788-3D68-4DE1-BED4-1E43989E03D2}" srcId="{CB59BC9A-71FF-4729-BECE-F6633ABEEA97}" destId="{32BEE3E7-05EC-4412-A065-D8EDBD5189B1}" srcOrd="2" destOrd="0" parTransId="{7321DB6A-19C6-47A6-A6E3-85E16FA0E5EC}" sibTransId="{747D348E-B3C0-4725-8A3F-3323CA95E4B3}"/>
    <dgm:cxn modelId="{F682EEC3-B1C9-4BD5-AA4B-0691F099D4E7}" srcId="{CB59BC9A-71FF-4729-BECE-F6633ABEEA97}" destId="{D6165AF2-EACF-4DF8-B987-9FC00E28FA2D}" srcOrd="0" destOrd="0" parTransId="{951B66BC-6B81-4231-9989-B1456B7406DD}" sibTransId="{02164FE3-353E-45F8-A7E4-E60F00FC7D9D}"/>
    <dgm:cxn modelId="{5BA26DE4-DFE4-443D-89CB-AAEEEAB542DE}" srcId="{CB59BC9A-71FF-4729-BECE-F6633ABEEA97}" destId="{A79F4744-0745-4D3F-874C-7D87F7E24EF9}" srcOrd="1" destOrd="0" parTransId="{8728662A-843D-4AD4-9FBC-992B9BC6748A}" sibTransId="{1781F98C-468F-4798-A3B0-C8C6B523AFBF}"/>
    <dgm:cxn modelId="{25B66BB1-426F-4946-BE68-CA15B5EF1880}" type="presParOf" srcId="{872A04B2-7F55-40FA-ADA1-94BFDBDFDD67}" destId="{31B9014B-8B9E-4BEF-B321-6959AD536DBA}" srcOrd="0" destOrd="0" presId="urn:microsoft.com/office/officeart/2005/8/layout/vList2"/>
    <dgm:cxn modelId="{B924B78A-8CDE-4A9C-A906-878F407B6C1F}" type="presParOf" srcId="{872A04B2-7F55-40FA-ADA1-94BFDBDFDD67}" destId="{FE24D5BC-148B-47A6-AC38-C7B7575931A1}" srcOrd="1" destOrd="0" presId="urn:microsoft.com/office/officeart/2005/8/layout/vList2"/>
    <dgm:cxn modelId="{9E25BF85-D8FF-4286-9A63-1E9B092022C5}" type="presParOf" srcId="{872A04B2-7F55-40FA-ADA1-94BFDBDFDD67}" destId="{CF6C9D19-2509-4DAB-B698-B0FC33AB7195}" srcOrd="2" destOrd="0" presId="urn:microsoft.com/office/officeart/2005/8/layout/vList2"/>
    <dgm:cxn modelId="{39A54072-188B-4119-94E5-87396943C394}" type="presParOf" srcId="{872A04B2-7F55-40FA-ADA1-94BFDBDFDD67}" destId="{819965E8-D254-427A-80BC-A69D4D01415E}" srcOrd="3" destOrd="0" presId="urn:microsoft.com/office/officeart/2005/8/layout/vList2"/>
    <dgm:cxn modelId="{AC777242-35A2-485C-8702-16AC52F38C61}" type="presParOf" srcId="{872A04B2-7F55-40FA-ADA1-94BFDBDFDD67}" destId="{5B8B32A1-52B1-4C3E-9C1A-E2725A68F1E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7E6881-789C-498A-BB63-817AEE75002F}"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8712101-7F65-46AA-8259-DC509E894B4F}">
      <dgm:prSet/>
      <dgm:spPr/>
      <dgm:t>
        <a:bodyPr/>
        <a:lstStyle/>
        <a:p>
          <a:r>
            <a:rPr lang="en-GB" dirty="0"/>
            <a:t>This is a structural perspective, looks at the structures within society and that order is based on value consensus. </a:t>
          </a:r>
          <a:endParaRPr lang="en-US" dirty="0"/>
        </a:p>
      </dgm:t>
    </dgm:pt>
    <dgm:pt modelId="{43360FF6-3BC3-47AE-A7BC-96E0EACCA029}" type="parTrans" cxnId="{897CE1C8-0FA1-4D36-9D66-AAAA75BFFB68}">
      <dgm:prSet/>
      <dgm:spPr/>
      <dgm:t>
        <a:bodyPr/>
        <a:lstStyle/>
        <a:p>
          <a:endParaRPr lang="en-US"/>
        </a:p>
      </dgm:t>
    </dgm:pt>
    <dgm:pt modelId="{8BA330ED-F0C4-4B37-8F9E-2689CDC2291C}" type="sibTrans" cxnId="{897CE1C8-0FA1-4D36-9D66-AAAA75BFFB68}">
      <dgm:prSet/>
      <dgm:spPr/>
      <dgm:t>
        <a:bodyPr/>
        <a:lstStyle/>
        <a:p>
          <a:endParaRPr lang="en-US"/>
        </a:p>
      </dgm:t>
    </dgm:pt>
    <dgm:pt modelId="{AF27C7F4-3C89-4788-A35D-CA558D09E4A0}">
      <dgm:prSet/>
      <dgm:spPr/>
      <dgm:t>
        <a:bodyPr/>
        <a:lstStyle/>
        <a:p>
          <a:r>
            <a:rPr lang="en-GB"/>
            <a:t>Parsons develops this and sees society as a system of interdependent parts.</a:t>
          </a:r>
          <a:endParaRPr lang="en-US"/>
        </a:p>
      </dgm:t>
    </dgm:pt>
    <dgm:pt modelId="{DE8E2D90-3064-4617-A571-48B311BCF89C}" type="parTrans" cxnId="{34AC8DFD-FB60-4855-9E21-B21D2175EE4F}">
      <dgm:prSet/>
      <dgm:spPr/>
      <dgm:t>
        <a:bodyPr/>
        <a:lstStyle/>
        <a:p>
          <a:endParaRPr lang="en-US"/>
        </a:p>
      </dgm:t>
    </dgm:pt>
    <dgm:pt modelId="{52887C89-4C66-432D-8A59-171F5C5A592A}" type="sibTrans" cxnId="{34AC8DFD-FB60-4855-9E21-B21D2175EE4F}">
      <dgm:prSet/>
      <dgm:spPr/>
      <dgm:t>
        <a:bodyPr/>
        <a:lstStyle/>
        <a:p>
          <a:endParaRPr lang="en-US"/>
        </a:p>
      </dgm:t>
    </dgm:pt>
    <dgm:pt modelId="{614168B4-BCE0-4DBF-AE53-F39ED88A2CDF}">
      <dgm:prSet/>
      <dgm:spPr/>
      <dgm:t>
        <a:bodyPr/>
        <a:lstStyle/>
        <a:p>
          <a:r>
            <a:rPr lang="en-GB"/>
            <a:t>Merton introduces the idea of dysfunction and manifest and latent functions.</a:t>
          </a:r>
          <a:endParaRPr lang="en-US"/>
        </a:p>
      </dgm:t>
    </dgm:pt>
    <dgm:pt modelId="{83D5814F-B5F2-44B4-9083-1A22B372F898}" type="parTrans" cxnId="{55041F5C-0A25-4FC7-BCBA-EF4CA0037153}">
      <dgm:prSet/>
      <dgm:spPr/>
      <dgm:t>
        <a:bodyPr/>
        <a:lstStyle/>
        <a:p>
          <a:endParaRPr lang="en-US"/>
        </a:p>
      </dgm:t>
    </dgm:pt>
    <dgm:pt modelId="{C76640CB-63EC-4854-976F-4A5AA02DB6B3}" type="sibTrans" cxnId="{55041F5C-0A25-4FC7-BCBA-EF4CA0037153}">
      <dgm:prSet/>
      <dgm:spPr/>
      <dgm:t>
        <a:bodyPr/>
        <a:lstStyle/>
        <a:p>
          <a:endParaRPr lang="en-US"/>
        </a:p>
      </dgm:t>
    </dgm:pt>
    <dgm:pt modelId="{4278F953-3E97-4817-AB97-716D3B0D283F}">
      <dgm:prSet/>
      <dgm:spPr/>
      <dgm:t>
        <a:bodyPr/>
        <a:lstStyle/>
        <a:p>
          <a:r>
            <a:rPr lang="en-GB"/>
            <a:t>Critics think functionalism neglects conflict so is too positive and has an over-socialised view of individuals. </a:t>
          </a:r>
          <a:endParaRPr lang="en-US"/>
        </a:p>
      </dgm:t>
    </dgm:pt>
    <dgm:pt modelId="{CA81F2AD-07BB-4B0E-AC82-E54F1EAB3A98}" type="parTrans" cxnId="{E4DD501F-9C79-4C2D-A602-A9D9F790A103}">
      <dgm:prSet/>
      <dgm:spPr/>
      <dgm:t>
        <a:bodyPr/>
        <a:lstStyle/>
        <a:p>
          <a:endParaRPr lang="en-US"/>
        </a:p>
      </dgm:t>
    </dgm:pt>
    <dgm:pt modelId="{1BB67078-659A-44A7-B31C-664BA04109B0}" type="sibTrans" cxnId="{E4DD501F-9C79-4C2D-A602-A9D9F790A103}">
      <dgm:prSet/>
      <dgm:spPr/>
      <dgm:t>
        <a:bodyPr/>
        <a:lstStyle/>
        <a:p>
          <a:endParaRPr lang="en-US"/>
        </a:p>
      </dgm:t>
    </dgm:pt>
    <dgm:pt modelId="{AC376906-6499-4E56-B220-6F83A85FDCCD}" type="pres">
      <dgm:prSet presAssocID="{477E6881-789C-498A-BB63-817AEE75002F}" presName="linear" presStyleCnt="0">
        <dgm:presLayoutVars>
          <dgm:animLvl val="lvl"/>
          <dgm:resizeHandles val="exact"/>
        </dgm:presLayoutVars>
      </dgm:prSet>
      <dgm:spPr/>
    </dgm:pt>
    <dgm:pt modelId="{6E0D43A8-BC31-465A-BAC9-6FD211B53039}" type="pres">
      <dgm:prSet presAssocID="{48712101-7F65-46AA-8259-DC509E894B4F}" presName="parentText" presStyleLbl="node1" presStyleIdx="0" presStyleCnt="4">
        <dgm:presLayoutVars>
          <dgm:chMax val="0"/>
          <dgm:bulletEnabled val="1"/>
        </dgm:presLayoutVars>
      </dgm:prSet>
      <dgm:spPr/>
    </dgm:pt>
    <dgm:pt modelId="{FB268BDE-2F27-46EC-8F6A-C8D8EEE5F78D}" type="pres">
      <dgm:prSet presAssocID="{8BA330ED-F0C4-4B37-8F9E-2689CDC2291C}" presName="spacer" presStyleCnt="0"/>
      <dgm:spPr/>
    </dgm:pt>
    <dgm:pt modelId="{9912C165-39E5-4BAB-B1FF-4664618F5207}" type="pres">
      <dgm:prSet presAssocID="{AF27C7F4-3C89-4788-A35D-CA558D09E4A0}" presName="parentText" presStyleLbl="node1" presStyleIdx="1" presStyleCnt="4">
        <dgm:presLayoutVars>
          <dgm:chMax val="0"/>
          <dgm:bulletEnabled val="1"/>
        </dgm:presLayoutVars>
      </dgm:prSet>
      <dgm:spPr/>
    </dgm:pt>
    <dgm:pt modelId="{5D44FC6B-A4EE-4055-AC4C-C8109F22A0F1}" type="pres">
      <dgm:prSet presAssocID="{52887C89-4C66-432D-8A59-171F5C5A592A}" presName="spacer" presStyleCnt="0"/>
      <dgm:spPr/>
    </dgm:pt>
    <dgm:pt modelId="{8C79D2D8-58F8-4C50-A28D-CFE47E628D1E}" type="pres">
      <dgm:prSet presAssocID="{614168B4-BCE0-4DBF-AE53-F39ED88A2CDF}" presName="parentText" presStyleLbl="node1" presStyleIdx="2" presStyleCnt="4">
        <dgm:presLayoutVars>
          <dgm:chMax val="0"/>
          <dgm:bulletEnabled val="1"/>
        </dgm:presLayoutVars>
      </dgm:prSet>
      <dgm:spPr/>
    </dgm:pt>
    <dgm:pt modelId="{33BB7341-6E3C-4543-A2FB-4EA9C2FC7C13}" type="pres">
      <dgm:prSet presAssocID="{C76640CB-63EC-4854-976F-4A5AA02DB6B3}" presName="spacer" presStyleCnt="0"/>
      <dgm:spPr/>
    </dgm:pt>
    <dgm:pt modelId="{ED0B3636-900F-4DAF-B17C-1A147E012862}" type="pres">
      <dgm:prSet presAssocID="{4278F953-3E97-4817-AB97-716D3B0D283F}" presName="parentText" presStyleLbl="node1" presStyleIdx="3" presStyleCnt="4">
        <dgm:presLayoutVars>
          <dgm:chMax val="0"/>
          <dgm:bulletEnabled val="1"/>
        </dgm:presLayoutVars>
      </dgm:prSet>
      <dgm:spPr/>
    </dgm:pt>
  </dgm:ptLst>
  <dgm:cxnLst>
    <dgm:cxn modelId="{7CCC8702-DB12-4C89-96F3-C885CCE0FB38}" type="presOf" srcId="{477E6881-789C-498A-BB63-817AEE75002F}" destId="{AC376906-6499-4E56-B220-6F83A85FDCCD}" srcOrd="0" destOrd="0" presId="urn:microsoft.com/office/officeart/2005/8/layout/vList2"/>
    <dgm:cxn modelId="{E4DD501F-9C79-4C2D-A602-A9D9F790A103}" srcId="{477E6881-789C-498A-BB63-817AEE75002F}" destId="{4278F953-3E97-4817-AB97-716D3B0D283F}" srcOrd="3" destOrd="0" parTransId="{CA81F2AD-07BB-4B0E-AC82-E54F1EAB3A98}" sibTransId="{1BB67078-659A-44A7-B31C-664BA04109B0}"/>
    <dgm:cxn modelId="{55041F5C-0A25-4FC7-BCBA-EF4CA0037153}" srcId="{477E6881-789C-498A-BB63-817AEE75002F}" destId="{614168B4-BCE0-4DBF-AE53-F39ED88A2CDF}" srcOrd="2" destOrd="0" parTransId="{83D5814F-B5F2-44B4-9083-1A22B372F898}" sibTransId="{C76640CB-63EC-4854-976F-4A5AA02DB6B3}"/>
    <dgm:cxn modelId="{7E62A041-DB7D-4687-A53A-93BED6697DDF}" type="presOf" srcId="{AF27C7F4-3C89-4788-A35D-CA558D09E4A0}" destId="{9912C165-39E5-4BAB-B1FF-4664618F5207}" srcOrd="0" destOrd="0" presId="urn:microsoft.com/office/officeart/2005/8/layout/vList2"/>
    <dgm:cxn modelId="{21A69F96-4D09-4F41-8DC9-154CA91121F7}" type="presOf" srcId="{48712101-7F65-46AA-8259-DC509E894B4F}" destId="{6E0D43A8-BC31-465A-BAC9-6FD211B53039}" srcOrd="0" destOrd="0" presId="urn:microsoft.com/office/officeart/2005/8/layout/vList2"/>
    <dgm:cxn modelId="{897CE1C8-0FA1-4D36-9D66-AAAA75BFFB68}" srcId="{477E6881-789C-498A-BB63-817AEE75002F}" destId="{48712101-7F65-46AA-8259-DC509E894B4F}" srcOrd="0" destOrd="0" parTransId="{43360FF6-3BC3-47AE-A7BC-96E0EACCA029}" sibTransId="{8BA330ED-F0C4-4B37-8F9E-2689CDC2291C}"/>
    <dgm:cxn modelId="{187AF0D4-6ED9-4936-AB86-46065ACF7B3E}" type="presOf" srcId="{4278F953-3E97-4817-AB97-716D3B0D283F}" destId="{ED0B3636-900F-4DAF-B17C-1A147E012862}" srcOrd="0" destOrd="0" presId="urn:microsoft.com/office/officeart/2005/8/layout/vList2"/>
    <dgm:cxn modelId="{003607DA-FF50-4B5F-BFC5-E59159F92192}" type="presOf" srcId="{614168B4-BCE0-4DBF-AE53-F39ED88A2CDF}" destId="{8C79D2D8-58F8-4C50-A28D-CFE47E628D1E}" srcOrd="0" destOrd="0" presId="urn:microsoft.com/office/officeart/2005/8/layout/vList2"/>
    <dgm:cxn modelId="{34AC8DFD-FB60-4855-9E21-B21D2175EE4F}" srcId="{477E6881-789C-498A-BB63-817AEE75002F}" destId="{AF27C7F4-3C89-4788-A35D-CA558D09E4A0}" srcOrd="1" destOrd="0" parTransId="{DE8E2D90-3064-4617-A571-48B311BCF89C}" sibTransId="{52887C89-4C66-432D-8A59-171F5C5A592A}"/>
    <dgm:cxn modelId="{AFC8A6F3-D7D9-478B-887B-F9AB4CC97FCA}" type="presParOf" srcId="{AC376906-6499-4E56-B220-6F83A85FDCCD}" destId="{6E0D43A8-BC31-465A-BAC9-6FD211B53039}" srcOrd="0" destOrd="0" presId="urn:microsoft.com/office/officeart/2005/8/layout/vList2"/>
    <dgm:cxn modelId="{47B4FD28-948C-42AC-ADFD-F83559AD725A}" type="presParOf" srcId="{AC376906-6499-4E56-B220-6F83A85FDCCD}" destId="{FB268BDE-2F27-46EC-8F6A-C8D8EEE5F78D}" srcOrd="1" destOrd="0" presId="urn:microsoft.com/office/officeart/2005/8/layout/vList2"/>
    <dgm:cxn modelId="{845C812E-561B-47D1-ADB8-23BED5E5606E}" type="presParOf" srcId="{AC376906-6499-4E56-B220-6F83A85FDCCD}" destId="{9912C165-39E5-4BAB-B1FF-4664618F5207}" srcOrd="2" destOrd="0" presId="urn:microsoft.com/office/officeart/2005/8/layout/vList2"/>
    <dgm:cxn modelId="{34633DB8-7E75-4835-B2F7-92B8F89248C9}" type="presParOf" srcId="{AC376906-6499-4E56-B220-6F83A85FDCCD}" destId="{5D44FC6B-A4EE-4055-AC4C-C8109F22A0F1}" srcOrd="3" destOrd="0" presId="urn:microsoft.com/office/officeart/2005/8/layout/vList2"/>
    <dgm:cxn modelId="{3EB6F385-1E5B-4388-BAF2-D6B76EC7EE30}" type="presParOf" srcId="{AC376906-6499-4E56-B220-6F83A85FDCCD}" destId="{8C79D2D8-58F8-4C50-A28D-CFE47E628D1E}" srcOrd="4" destOrd="0" presId="urn:microsoft.com/office/officeart/2005/8/layout/vList2"/>
    <dgm:cxn modelId="{25F0FF21-637A-44A8-A190-55176B13D3E8}" type="presParOf" srcId="{AC376906-6499-4E56-B220-6F83A85FDCCD}" destId="{33BB7341-6E3C-4543-A2FB-4EA9C2FC7C13}" srcOrd="5" destOrd="0" presId="urn:microsoft.com/office/officeart/2005/8/layout/vList2"/>
    <dgm:cxn modelId="{962ACC22-8760-4AD1-8425-2B9924625BBD}" type="presParOf" srcId="{AC376906-6499-4E56-B220-6F83A85FDCCD}" destId="{ED0B3636-900F-4DAF-B17C-1A147E01286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0AF1F-AAB6-4367-B838-360CB6DEBFD2}">
      <dsp:nvSpPr>
        <dsp:cNvPr id="0" name=""/>
        <dsp:cNvSpPr/>
      </dsp:nvSpPr>
      <dsp:spPr>
        <a:xfrm>
          <a:off x="0" y="71482"/>
          <a:ext cx="4828172" cy="177489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b="1" kern="1200"/>
            <a:t>Key Concepts PARSONS</a:t>
          </a:r>
          <a:endParaRPr lang="en-US" sz="3200" kern="1200"/>
        </a:p>
      </dsp:txBody>
      <dsp:txXfrm>
        <a:off x="86643" y="158125"/>
        <a:ext cx="4654886" cy="1601604"/>
      </dsp:txXfrm>
    </dsp:sp>
    <dsp:sp modelId="{421A6DB0-3E04-4D80-9E4F-4583B3A03FEB}">
      <dsp:nvSpPr>
        <dsp:cNvPr id="0" name=""/>
        <dsp:cNvSpPr/>
      </dsp:nvSpPr>
      <dsp:spPr>
        <a:xfrm>
          <a:off x="0" y="1938532"/>
          <a:ext cx="4828172" cy="177489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a:t>Value consensus – everyone agrees on shared norms and values.</a:t>
          </a:r>
          <a:endParaRPr lang="en-US" sz="3200" kern="1200"/>
        </a:p>
      </dsp:txBody>
      <dsp:txXfrm>
        <a:off x="86643" y="2025175"/>
        <a:ext cx="4654886" cy="1601604"/>
      </dsp:txXfrm>
    </dsp:sp>
    <dsp:sp modelId="{740D83B4-CBDF-48B3-B2D4-BFDA0E28B2CE}">
      <dsp:nvSpPr>
        <dsp:cNvPr id="0" name=""/>
        <dsp:cNvSpPr/>
      </dsp:nvSpPr>
      <dsp:spPr>
        <a:xfrm>
          <a:off x="0" y="3805582"/>
          <a:ext cx="4828172" cy="177489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a:t>Social order – everyone agrees so there is order not chaos. </a:t>
          </a:r>
          <a:endParaRPr lang="en-US" sz="3200" kern="1200"/>
        </a:p>
      </dsp:txBody>
      <dsp:txXfrm>
        <a:off x="86643" y="3892225"/>
        <a:ext cx="4654886" cy="16016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79AB5-D5F3-4256-BAB6-9C481210E067}">
      <dsp:nvSpPr>
        <dsp:cNvPr id="0" name=""/>
        <dsp:cNvSpPr/>
      </dsp:nvSpPr>
      <dsp:spPr>
        <a:xfrm>
          <a:off x="0" y="21858"/>
          <a:ext cx="4828172" cy="183485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dirty="0"/>
            <a:t>Durkheim Anomie etc</a:t>
          </a:r>
          <a:endParaRPr lang="en-US" sz="1800" kern="1200" dirty="0"/>
        </a:p>
      </dsp:txBody>
      <dsp:txXfrm>
        <a:off x="89570" y="111428"/>
        <a:ext cx="4649032" cy="1655712"/>
      </dsp:txXfrm>
    </dsp:sp>
    <dsp:sp modelId="{CD86A87C-FFB5-41DF-B43F-A6CE1371A2B4}">
      <dsp:nvSpPr>
        <dsp:cNvPr id="0" name=""/>
        <dsp:cNvSpPr/>
      </dsp:nvSpPr>
      <dsp:spPr>
        <a:xfrm>
          <a:off x="0" y="1908551"/>
          <a:ext cx="4828172" cy="1834852"/>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Traditional society was based on ‘mechanical solidarity’ with little division of labour.  Industrial society brings division of labour, movement and a variety of norms.  Social solidarity is weakened which leads to ‘anomie’ </a:t>
          </a:r>
          <a:r>
            <a:rPr lang="en-GB" sz="1800" b="1" kern="1200"/>
            <a:t>or normlessness</a:t>
          </a:r>
          <a:r>
            <a:rPr lang="en-GB" sz="1800" kern="1200"/>
            <a:t>.</a:t>
          </a:r>
          <a:endParaRPr lang="en-US" sz="1800" kern="1200"/>
        </a:p>
      </dsp:txBody>
      <dsp:txXfrm>
        <a:off x="89570" y="1998121"/>
        <a:ext cx="4649032" cy="1655712"/>
      </dsp:txXfrm>
    </dsp:sp>
    <dsp:sp modelId="{9EA8805E-490B-45B7-A9D1-3083C321937E}">
      <dsp:nvSpPr>
        <dsp:cNvPr id="0" name=""/>
        <dsp:cNvSpPr/>
      </dsp:nvSpPr>
      <dsp:spPr>
        <a:xfrm>
          <a:off x="0" y="3795243"/>
          <a:ext cx="4828172" cy="1834852"/>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Durkheim thinks society exists over and above its members. </a:t>
          </a:r>
          <a:endParaRPr lang="en-US" sz="1800" kern="1200"/>
        </a:p>
      </dsp:txBody>
      <dsp:txXfrm>
        <a:off x="89570" y="3884813"/>
        <a:ext cx="4649032" cy="16557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BC2C0-FB60-48D0-9903-96C49F3DD10E}">
      <dsp:nvSpPr>
        <dsp:cNvPr id="0" name=""/>
        <dsp:cNvSpPr/>
      </dsp:nvSpPr>
      <dsp:spPr>
        <a:xfrm>
          <a:off x="0" y="74642"/>
          <a:ext cx="4828172" cy="106597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1" u="sng" kern="1200"/>
            <a:t>Organic analogy</a:t>
          </a:r>
          <a:endParaRPr lang="en-US" sz="1500" kern="1200"/>
        </a:p>
      </dsp:txBody>
      <dsp:txXfrm>
        <a:off x="52037" y="126679"/>
        <a:ext cx="4724098" cy="961899"/>
      </dsp:txXfrm>
    </dsp:sp>
    <dsp:sp modelId="{6DAA0634-F397-4336-A923-ACA881A4B07D}">
      <dsp:nvSpPr>
        <dsp:cNvPr id="0" name=""/>
        <dsp:cNvSpPr/>
      </dsp:nvSpPr>
      <dsp:spPr>
        <a:xfrm>
          <a:off x="0" y="1183816"/>
          <a:ext cx="4828172" cy="1065973"/>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PARSONS claimed that society is like a biological organism.  </a:t>
          </a:r>
          <a:endParaRPr lang="en-US" sz="1500" kern="1200" dirty="0"/>
        </a:p>
      </dsp:txBody>
      <dsp:txXfrm>
        <a:off x="52037" y="1235853"/>
        <a:ext cx="4724098" cy="961899"/>
      </dsp:txXfrm>
    </dsp:sp>
    <dsp:sp modelId="{A0DDB27B-041E-41FF-A80B-5A1CC051E7CB}">
      <dsp:nvSpPr>
        <dsp:cNvPr id="0" name=""/>
        <dsp:cNvSpPr/>
      </dsp:nvSpPr>
      <dsp:spPr>
        <a:xfrm>
          <a:off x="0" y="2292990"/>
          <a:ext cx="4828172" cy="1065973"/>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System – parts fit together like bits of the human body.</a:t>
          </a:r>
          <a:endParaRPr lang="en-US" sz="1500" kern="1200"/>
        </a:p>
      </dsp:txBody>
      <dsp:txXfrm>
        <a:off x="52037" y="2345027"/>
        <a:ext cx="4724098" cy="961899"/>
      </dsp:txXfrm>
    </dsp:sp>
    <dsp:sp modelId="{2B7631E4-6448-4DAD-A31D-590AB0BEC132}">
      <dsp:nvSpPr>
        <dsp:cNvPr id="0" name=""/>
        <dsp:cNvSpPr/>
      </dsp:nvSpPr>
      <dsp:spPr>
        <a:xfrm>
          <a:off x="0" y="3402164"/>
          <a:ext cx="4828172" cy="1065973"/>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System needs – the needs must be met or an organism will die – same for society.  Functionalism sees society as having basic needs which must be met to survive. </a:t>
          </a:r>
          <a:endParaRPr lang="en-US" sz="1500" kern="1200"/>
        </a:p>
      </dsp:txBody>
      <dsp:txXfrm>
        <a:off x="52037" y="3454201"/>
        <a:ext cx="4724098" cy="961899"/>
      </dsp:txXfrm>
    </dsp:sp>
    <dsp:sp modelId="{F4EB2E5E-EFB6-4C9B-9B53-B71A8A276038}">
      <dsp:nvSpPr>
        <dsp:cNvPr id="0" name=""/>
        <dsp:cNvSpPr/>
      </dsp:nvSpPr>
      <dsp:spPr>
        <a:xfrm>
          <a:off x="0" y="4511338"/>
          <a:ext cx="4828172" cy="1065973"/>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Functions – the function of any part of a system is the contribution it makes to meeting needs.  Eg the circulation system in the body carried oxygen.  The economy in society meets the needs for food and shelter.</a:t>
          </a:r>
          <a:endParaRPr lang="en-US" sz="1500" kern="1200"/>
        </a:p>
      </dsp:txBody>
      <dsp:txXfrm>
        <a:off x="52037" y="4563375"/>
        <a:ext cx="4724098" cy="9618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C765BB-8E84-4869-A965-A634C68DF420}">
      <dsp:nvSpPr>
        <dsp:cNvPr id="0" name=""/>
        <dsp:cNvSpPr/>
      </dsp:nvSpPr>
      <dsp:spPr>
        <a:xfrm>
          <a:off x="0" y="671"/>
          <a:ext cx="52578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C714B9-E06B-4A7F-B366-235F306CCDA9}">
      <dsp:nvSpPr>
        <dsp:cNvPr id="0" name=""/>
        <dsp:cNvSpPr/>
      </dsp:nvSpPr>
      <dsp:spPr>
        <a:xfrm>
          <a:off x="0" y="671"/>
          <a:ext cx="5257800" cy="110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b="1" kern="1200" dirty="0"/>
            <a:t>Socialisation and social control</a:t>
          </a:r>
          <a:endParaRPr lang="en-US" sz="2200" kern="1200" dirty="0"/>
        </a:p>
      </dsp:txBody>
      <dsp:txXfrm>
        <a:off x="0" y="671"/>
        <a:ext cx="5257800" cy="1100668"/>
      </dsp:txXfrm>
    </dsp:sp>
    <dsp:sp modelId="{D8014A54-0ECA-4EE0-90ED-E7776E2B42C3}">
      <dsp:nvSpPr>
        <dsp:cNvPr id="0" name=""/>
        <dsp:cNvSpPr/>
      </dsp:nvSpPr>
      <dsp:spPr>
        <a:xfrm>
          <a:off x="0" y="1101340"/>
          <a:ext cx="52578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A1434D-BE1E-4481-8700-D81A7104C33C}">
      <dsp:nvSpPr>
        <dsp:cNvPr id="0" name=""/>
        <dsp:cNvSpPr/>
      </dsp:nvSpPr>
      <dsp:spPr>
        <a:xfrm>
          <a:off x="0" y="1101340"/>
          <a:ext cx="5257800" cy="110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Individuals need to be integrated into the social system. </a:t>
          </a:r>
          <a:endParaRPr lang="en-US" sz="2200" kern="1200"/>
        </a:p>
      </dsp:txBody>
      <dsp:txXfrm>
        <a:off x="0" y="1101340"/>
        <a:ext cx="5257800" cy="1100668"/>
      </dsp:txXfrm>
    </dsp:sp>
    <dsp:sp modelId="{38B53808-4DA8-40BB-BB70-5E192DB60DDE}">
      <dsp:nvSpPr>
        <dsp:cNvPr id="0" name=""/>
        <dsp:cNvSpPr/>
      </dsp:nvSpPr>
      <dsp:spPr>
        <a:xfrm>
          <a:off x="0" y="2202009"/>
          <a:ext cx="52578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04A6B7-8687-446A-8DC2-1A80315A0220}">
      <dsp:nvSpPr>
        <dsp:cNvPr id="0" name=""/>
        <dsp:cNvSpPr/>
      </dsp:nvSpPr>
      <dsp:spPr>
        <a:xfrm>
          <a:off x="0" y="2202009"/>
          <a:ext cx="5257800" cy="110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PARSONS says this is done by </a:t>
          </a:r>
          <a:endParaRPr lang="en-US" sz="2200" kern="1200"/>
        </a:p>
      </dsp:txBody>
      <dsp:txXfrm>
        <a:off x="0" y="2202009"/>
        <a:ext cx="5257800" cy="1100668"/>
      </dsp:txXfrm>
    </dsp:sp>
    <dsp:sp modelId="{DE2CA16A-562C-49D6-8CF1-2E03D3A035C8}">
      <dsp:nvSpPr>
        <dsp:cNvPr id="0" name=""/>
        <dsp:cNvSpPr/>
      </dsp:nvSpPr>
      <dsp:spPr>
        <a:xfrm>
          <a:off x="0" y="3302678"/>
          <a:ext cx="52578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B0FB0B-88F3-43FC-B212-6EAE0C612D6F}">
      <dsp:nvSpPr>
        <dsp:cNvPr id="0" name=""/>
        <dsp:cNvSpPr/>
      </dsp:nvSpPr>
      <dsp:spPr>
        <a:xfrm>
          <a:off x="0" y="3302678"/>
          <a:ext cx="5257800" cy="110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b="1" kern="1200"/>
            <a:t>Primary and secondary socialisation</a:t>
          </a:r>
          <a:r>
            <a:rPr lang="en-GB" sz="2200" kern="1200"/>
            <a:t> (family, media, religion, education)</a:t>
          </a:r>
          <a:endParaRPr lang="en-US" sz="2200" kern="1200"/>
        </a:p>
      </dsp:txBody>
      <dsp:txXfrm>
        <a:off x="0" y="3302678"/>
        <a:ext cx="5257800" cy="1100668"/>
      </dsp:txXfrm>
    </dsp:sp>
    <dsp:sp modelId="{81B903CC-9EB3-480C-8AB4-D4AA7B00573C}">
      <dsp:nvSpPr>
        <dsp:cNvPr id="0" name=""/>
        <dsp:cNvSpPr/>
      </dsp:nvSpPr>
      <dsp:spPr>
        <a:xfrm>
          <a:off x="0" y="4403347"/>
          <a:ext cx="52578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BBA09A-2CF7-4F89-9736-B2B308246C5F}">
      <dsp:nvSpPr>
        <dsp:cNvPr id="0" name=""/>
        <dsp:cNvSpPr/>
      </dsp:nvSpPr>
      <dsp:spPr>
        <a:xfrm>
          <a:off x="0" y="4403347"/>
          <a:ext cx="5257800" cy="110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b="1" kern="1200"/>
            <a:t>Social control</a:t>
          </a:r>
          <a:r>
            <a:rPr lang="en-GB" sz="2200" kern="1200"/>
            <a:t> positive sanctions to reward conformity.  Negative ones to punish deviance.</a:t>
          </a:r>
          <a:endParaRPr lang="en-US" sz="2200" kern="1200"/>
        </a:p>
      </dsp:txBody>
      <dsp:txXfrm>
        <a:off x="0" y="4403347"/>
        <a:ext cx="5257800" cy="11006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B9014B-8B9E-4BEF-B321-6959AD536DBA}">
      <dsp:nvSpPr>
        <dsp:cNvPr id="0" name=""/>
        <dsp:cNvSpPr/>
      </dsp:nvSpPr>
      <dsp:spPr>
        <a:xfrm>
          <a:off x="0" y="393477"/>
          <a:ext cx="5257800" cy="154761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u="sng" kern="1200"/>
            <a:t>Conflict perspective criticism</a:t>
          </a:r>
          <a:r>
            <a:rPr lang="en-US" sz="1300" b="1" kern="1200"/>
            <a:t> – </a:t>
          </a:r>
          <a:r>
            <a:rPr lang="en-US" sz="1300" kern="1200"/>
            <a:t>theorists such as Marxists criticism Functionalism as it is unable to explain conflict and change.  Organic analogy is not a good one as organisms are stable and harmonious but society is not a harmonious whole according to Marxists.  It is based on exploitation and divided into classes.  If we are not critical of society we legitimize the privileged position of powerful groups.  </a:t>
          </a:r>
        </a:p>
      </dsp:txBody>
      <dsp:txXfrm>
        <a:off x="75548" y="469025"/>
        <a:ext cx="5106704" cy="1396521"/>
      </dsp:txXfrm>
    </dsp:sp>
    <dsp:sp modelId="{CF6C9D19-2509-4DAB-B698-B0FC33AB7195}">
      <dsp:nvSpPr>
        <dsp:cNvPr id="0" name=""/>
        <dsp:cNvSpPr/>
      </dsp:nvSpPr>
      <dsp:spPr>
        <a:xfrm>
          <a:off x="0" y="1978535"/>
          <a:ext cx="5257800" cy="1547617"/>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u="sng" kern="1200"/>
            <a:t>Action perspective criticism</a:t>
          </a:r>
          <a:r>
            <a:rPr lang="en-US" sz="1300" kern="1200"/>
            <a:t> – Dennis Wrong criticises the deterministic view of the individual.  In functionalism individuals have no free will or choice, they are just puppets whose strings are pulled by the social system.  The action perspective thinks that individuals create society by their interactions.  Action perspective sees individuals as constructing society by giving meaning to their worlds rather than society existing above individuals as Functionalism suggests.  </a:t>
          </a:r>
        </a:p>
      </dsp:txBody>
      <dsp:txXfrm>
        <a:off x="75548" y="2054083"/>
        <a:ext cx="5106704" cy="1396521"/>
      </dsp:txXfrm>
    </dsp:sp>
    <dsp:sp modelId="{5B8B32A1-52B1-4C3E-9C1A-E2725A68F1ED}">
      <dsp:nvSpPr>
        <dsp:cNvPr id="0" name=""/>
        <dsp:cNvSpPr/>
      </dsp:nvSpPr>
      <dsp:spPr>
        <a:xfrm>
          <a:off x="0" y="3563592"/>
          <a:ext cx="5257800" cy="1547617"/>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u="sng" kern="1200"/>
            <a:t>Postmodernist criticisms </a:t>
          </a:r>
          <a:r>
            <a:rPr lang="en-US" sz="1300" kern="1200"/>
            <a:t>functionalism assumes society is stable and orderly but postmodernists claim there is a lot of diversity and instability in society.  An overall theory is not possible as society is increasingly fragmented.   </a:t>
          </a:r>
        </a:p>
      </dsp:txBody>
      <dsp:txXfrm>
        <a:off x="75548" y="3639140"/>
        <a:ext cx="5106704" cy="13965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D43A8-BC31-465A-BAC9-6FD211B53039}">
      <dsp:nvSpPr>
        <dsp:cNvPr id="0" name=""/>
        <dsp:cNvSpPr/>
      </dsp:nvSpPr>
      <dsp:spPr>
        <a:xfrm>
          <a:off x="0" y="311377"/>
          <a:ext cx="4828172" cy="12097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This is a structural perspective, looks at the structures within society and that order is based on value consensus. </a:t>
          </a:r>
          <a:endParaRPr lang="en-US" sz="2200" kern="1200" dirty="0"/>
        </a:p>
      </dsp:txBody>
      <dsp:txXfrm>
        <a:off x="59057" y="370434"/>
        <a:ext cx="4710058" cy="1091666"/>
      </dsp:txXfrm>
    </dsp:sp>
    <dsp:sp modelId="{9912C165-39E5-4BAB-B1FF-4664618F5207}">
      <dsp:nvSpPr>
        <dsp:cNvPr id="0" name=""/>
        <dsp:cNvSpPr/>
      </dsp:nvSpPr>
      <dsp:spPr>
        <a:xfrm>
          <a:off x="0" y="1584517"/>
          <a:ext cx="4828172" cy="120978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Parsons develops this and sees society as a system of interdependent parts.</a:t>
          </a:r>
          <a:endParaRPr lang="en-US" sz="2200" kern="1200"/>
        </a:p>
      </dsp:txBody>
      <dsp:txXfrm>
        <a:off x="59057" y="1643574"/>
        <a:ext cx="4710058" cy="1091666"/>
      </dsp:txXfrm>
    </dsp:sp>
    <dsp:sp modelId="{8C79D2D8-58F8-4C50-A28D-CFE47E628D1E}">
      <dsp:nvSpPr>
        <dsp:cNvPr id="0" name=""/>
        <dsp:cNvSpPr/>
      </dsp:nvSpPr>
      <dsp:spPr>
        <a:xfrm>
          <a:off x="0" y="2857657"/>
          <a:ext cx="4828172" cy="120978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Merton introduces the idea of dysfunction and manifest and latent functions.</a:t>
          </a:r>
          <a:endParaRPr lang="en-US" sz="2200" kern="1200"/>
        </a:p>
      </dsp:txBody>
      <dsp:txXfrm>
        <a:off x="59057" y="2916714"/>
        <a:ext cx="4710058" cy="1091666"/>
      </dsp:txXfrm>
    </dsp:sp>
    <dsp:sp modelId="{ED0B3636-900F-4DAF-B17C-1A147E012862}">
      <dsp:nvSpPr>
        <dsp:cNvPr id="0" name=""/>
        <dsp:cNvSpPr/>
      </dsp:nvSpPr>
      <dsp:spPr>
        <a:xfrm>
          <a:off x="0" y="4130797"/>
          <a:ext cx="4828172" cy="12097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Critics think functionalism neglects conflict so is too positive and has an over-socialised view of individuals. </a:t>
          </a:r>
          <a:endParaRPr lang="en-US" sz="2200" kern="1200"/>
        </a:p>
      </dsp:txBody>
      <dsp:txXfrm>
        <a:off x="59057" y="4189854"/>
        <a:ext cx="4710058" cy="109166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6501-2E8A-4E99-811C-DEAB83B7FA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0D0F06C-765C-4AD7-83B6-A3BB63A778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1DAB2C4-4B49-481C-99CC-AF976E930AD5}"/>
              </a:ext>
            </a:extLst>
          </p:cNvPr>
          <p:cNvSpPr>
            <a:spLocks noGrp="1"/>
          </p:cNvSpPr>
          <p:nvPr>
            <p:ph type="dt" sz="half" idx="10"/>
          </p:nvPr>
        </p:nvSpPr>
        <p:spPr/>
        <p:txBody>
          <a:bodyPr/>
          <a:lstStyle/>
          <a:p>
            <a:fld id="{A2CF7051-2DC2-4E8E-8F6C-72326F4F61DA}" type="datetimeFigureOut">
              <a:rPr lang="en-GB" smtClean="0"/>
              <a:t>20/01/2022</a:t>
            </a:fld>
            <a:endParaRPr lang="en-GB"/>
          </a:p>
        </p:txBody>
      </p:sp>
      <p:sp>
        <p:nvSpPr>
          <p:cNvPr id="5" name="Footer Placeholder 4">
            <a:extLst>
              <a:ext uri="{FF2B5EF4-FFF2-40B4-BE49-F238E27FC236}">
                <a16:creationId xmlns:a16="http://schemas.microsoft.com/office/drawing/2014/main" id="{A0CE8C26-4482-47DA-817C-98B2827AF0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A655BB-C1C1-4554-B66F-3FB6F2B20B34}"/>
              </a:ext>
            </a:extLst>
          </p:cNvPr>
          <p:cNvSpPr>
            <a:spLocks noGrp="1"/>
          </p:cNvSpPr>
          <p:nvPr>
            <p:ph type="sldNum" sz="quarter" idx="12"/>
          </p:nvPr>
        </p:nvSpPr>
        <p:spPr/>
        <p:txBody>
          <a:bodyPr/>
          <a:lstStyle/>
          <a:p>
            <a:fld id="{31A34AC7-ECE2-440A-9DD0-2CCB87D1AC83}" type="slidenum">
              <a:rPr lang="en-GB" smtClean="0"/>
              <a:t>‹#›</a:t>
            </a:fld>
            <a:endParaRPr lang="en-GB"/>
          </a:p>
        </p:txBody>
      </p:sp>
    </p:spTree>
    <p:extLst>
      <p:ext uri="{BB962C8B-B14F-4D97-AF65-F5344CB8AC3E}">
        <p14:creationId xmlns:p14="http://schemas.microsoft.com/office/powerpoint/2010/main" val="1651494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59481-A69E-4183-A9D7-119E2BE2A91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F6A276B-07A0-457E-B4EF-9C55D28E95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182B4A-6825-4900-8793-569AD588A72F}"/>
              </a:ext>
            </a:extLst>
          </p:cNvPr>
          <p:cNvSpPr>
            <a:spLocks noGrp="1"/>
          </p:cNvSpPr>
          <p:nvPr>
            <p:ph type="dt" sz="half" idx="10"/>
          </p:nvPr>
        </p:nvSpPr>
        <p:spPr/>
        <p:txBody>
          <a:bodyPr/>
          <a:lstStyle/>
          <a:p>
            <a:fld id="{A2CF7051-2DC2-4E8E-8F6C-72326F4F61DA}" type="datetimeFigureOut">
              <a:rPr lang="en-GB" smtClean="0"/>
              <a:t>20/01/2022</a:t>
            </a:fld>
            <a:endParaRPr lang="en-GB"/>
          </a:p>
        </p:txBody>
      </p:sp>
      <p:sp>
        <p:nvSpPr>
          <p:cNvPr id="5" name="Footer Placeholder 4">
            <a:extLst>
              <a:ext uri="{FF2B5EF4-FFF2-40B4-BE49-F238E27FC236}">
                <a16:creationId xmlns:a16="http://schemas.microsoft.com/office/drawing/2014/main" id="{4546E619-EB19-4E22-8560-0659A82E01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0DE926-A5C3-40CF-AECE-936A7D15DFA8}"/>
              </a:ext>
            </a:extLst>
          </p:cNvPr>
          <p:cNvSpPr>
            <a:spLocks noGrp="1"/>
          </p:cNvSpPr>
          <p:nvPr>
            <p:ph type="sldNum" sz="quarter" idx="12"/>
          </p:nvPr>
        </p:nvSpPr>
        <p:spPr/>
        <p:txBody>
          <a:bodyPr/>
          <a:lstStyle/>
          <a:p>
            <a:fld id="{31A34AC7-ECE2-440A-9DD0-2CCB87D1AC83}" type="slidenum">
              <a:rPr lang="en-GB" smtClean="0"/>
              <a:t>‹#›</a:t>
            </a:fld>
            <a:endParaRPr lang="en-GB"/>
          </a:p>
        </p:txBody>
      </p:sp>
    </p:spTree>
    <p:extLst>
      <p:ext uri="{BB962C8B-B14F-4D97-AF65-F5344CB8AC3E}">
        <p14:creationId xmlns:p14="http://schemas.microsoft.com/office/powerpoint/2010/main" val="3598215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EE1156-3335-47E1-8067-295D5D9088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D23AB4-55E3-4CF3-99F4-A92D75EEA0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557619-8FC9-4CAF-A7C3-AF9A254C969D}"/>
              </a:ext>
            </a:extLst>
          </p:cNvPr>
          <p:cNvSpPr>
            <a:spLocks noGrp="1"/>
          </p:cNvSpPr>
          <p:nvPr>
            <p:ph type="dt" sz="half" idx="10"/>
          </p:nvPr>
        </p:nvSpPr>
        <p:spPr/>
        <p:txBody>
          <a:bodyPr/>
          <a:lstStyle/>
          <a:p>
            <a:fld id="{A2CF7051-2DC2-4E8E-8F6C-72326F4F61DA}" type="datetimeFigureOut">
              <a:rPr lang="en-GB" smtClean="0"/>
              <a:t>20/01/2022</a:t>
            </a:fld>
            <a:endParaRPr lang="en-GB"/>
          </a:p>
        </p:txBody>
      </p:sp>
      <p:sp>
        <p:nvSpPr>
          <p:cNvPr id="5" name="Footer Placeholder 4">
            <a:extLst>
              <a:ext uri="{FF2B5EF4-FFF2-40B4-BE49-F238E27FC236}">
                <a16:creationId xmlns:a16="http://schemas.microsoft.com/office/drawing/2014/main" id="{3A80AE98-F74F-4990-B530-E7BE159224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2F46D7-2DE2-4817-BB93-B86C34F58B95}"/>
              </a:ext>
            </a:extLst>
          </p:cNvPr>
          <p:cNvSpPr>
            <a:spLocks noGrp="1"/>
          </p:cNvSpPr>
          <p:nvPr>
            <p:ph type="sldNum" sz="quarter" idx="12"/>
          </p:nvPr>
        </p:nvSpPr>
        <p:spPr/>
        <p:txBody>
          <a:bodyPr/>
          <a:lstStyle/>
          <a:p>
            <a:fld id="{31A34AC7-ECE2-440A-9DD0-2CCB87D1AC83}" type="slidenum">
              <a:rPr lang="en-GB" smtClean="0"/>
              <a:t>‹#›</a:t>
            </a:fld>
            <a:endParaRPr lang="en-GB"/>
          </a:p>
        </p:txBody>
      </p:sp>
    </p:spTree>
    <p:extLst>
      <p:ext uri="{BB962C8B-B14F-4D97-AF65-F5344CB8AC3E}">
        <p14:creationId xmlns:p14="http://schemas.microsoft.com/office/powerpoint/2010/main" val="2268911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55566-34E1-426B-8C96-19E51CBF56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57A93EB-78C2-46FD-AF1A-2F92CA99C3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A5E3CE-BE63-430A-A7B6-C4028212971D}"/>
              </a:ext>
            </a:extLst>
          </p:cNvPr>
          <p:cNvSpPr>
            <a:spLocks noGrp="1"/>
          </p:cNvSpPr>
          <p:nvPr>
            <p:ph type="dt" sz="half" idx="10"/>
          </p:nvPr>
        </p:nvSpPr>
        <p:spPr/>
        <p:txBody>
          <a:bodyPr/>
          <a:lstStyle/>
          <a:p>
            <a:fld id="{A2CF7051-2DC2-4E8E-8F6C-72326F4F61DA}" type="datetimeFigureOut">
              <a:rPr lang="en-GB" smtClean="0"/>
              <a:t>20/01/2022</a:t>
            </a:fld>
            <a:endParaRPr lang="en-GB"/>
          </a:p>
        </p:txBody>
      </p:sp>
      <p:sp>
        <p:nvSpPr>
          <p:cNvPr id="5" name="Footer Placeholder 4">
            <a:extLst>
              <a:ext uri="{FF2B5EF4-FFF2-40B4-BE49-F238E27FC236}">
                <a16:creationId xmlns:a16="http://schemas.microsoft.com/office/drawing/2014/main" id="{15646C95-7AB5-4844-AD42-72CCBF7994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574C23-DB75-4BC5-A457-EF7BBA59DF4A}"/>
              </a:ext>
            </a:extLst>
          </p:cNvPr>
          <p:cNvSpPr>
            <a:spLocks noGrp="1"/>
          </p:cNvSpPr>
          <p:nvPr>
            <p:ph type="sldNum" sz="quarter" idx="12"/>
          </p:nvPr>
        </p:nvSpPr>
        <p:spPr/>
        <p:txBody>
          <a:bodyPr/>
          <a:lstStyle/>
          <a:p>
            <a:fld id="{31A34AC7-ECE2-440A-9DD0-2CCB87D1AC83}" type="slidenum">
              <a:rPr lang="en-GB" smtClean="0"/>
              <a:t>‹#›</a:t>
            </a:fld>
            <a:endParaRPr lang="en-GB"/>
          </a:p>
        </p:txBody>
      </p:sp>
    </p:spTree>
    <p:extLst>
      <p:ext uri="{BB962C8B-B14F-4D97-AF65-F5344CB8AC3E}">
        <p14:creationId xmlns:p14="http://schemas.microsoft.com/office/powerpoint/2010/main" val="3694062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EA3A6-5977-46FC-ABC5-FD0647D8B0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7C0D431-D738-4BAD-B793-4FB69367BA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A3E42F-4B09-4A8B-A844-61703B6FDA89}"/>
              </a:ext>
            </a:extLst>
          </p:cNvPr>
          <p:cNvSpPr>
            <a:spLocks noGrp="1"/>
          </p:cNvSpPr>
          <p:nvPr>
            <p:ph type="dt" sz="half" idx="10"/>
          </p:nvPr>
        </p:nvSpPr>
        <p:spPr/>
        <p:txBody>
          <a:bodyPr/>
          <a:lstStyle/>
          <a:p>
            <a:fld id="{A2CF7051-2DC2-4E8E-8F6C-72326F4F61DA}" type="datetimeFigureOut">
              <a:rPr lang="en-GB" smtClean="0"/>
              <a:t>20/01/2022</a:t>
            </a:fld>
            <a:endParaRPr lang="en-GB"/>
          </a:p>
        </p:txBody>
      </p:sp>
      <p:sp>
        <p:nvSpPr>
          <p:cNvPr id="5" name="Footer Placeholder 4">
            <a:extLst>
              <a:ext uri="{FF2B5EF4-FFF2-40B4-BE49-F238E27FC236}">
                <a16:creationId xmlns:a16="http://schemas.microsoft.com/office/drawing/2014/main" id="{D495DAC8-2E37-4424-9485-DC2033F740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BACA76-AD2E-4D68-9D01-8D2D898CD0A6}"/>
              </a:ext>
            </a:extLst>
          </p:cNvPr>
          <p:cNvSpPr>
            <a:spLocks noGrp="1"/>
          </p:cNvSpPr>
          <p:nvPr>
            <p:ph type="sldNum" sz="quarter" idx="12"/>
          </p:nvPr>
        </p:nvSpPr>
        <p:spPr/>
        <p:txBody>
          <a:bodyPr/>
          <a:lstStyle/>
          <a:p>
            <a:fld id="{31A34AC7-ECE2-440A-9DD0-2CCB87D1AC83}" type="slidenum">
              <a:rPr lang="en-GB" smtClean="0"/>
              <a:t>‹#›</a:t>
            </a:fld>
            <a:endParaRPr lang="en-GB"/>
          </a:p>
        </p:txBody>
      </p:sp>
    </p:spTree>
    <p:extLst>
      <p:ext uri="{BB962C8B-B14F-4D97-AF65-F5344CB8AC3E}">
        <p14:creationId xmlns:p14="http://schemas.microsoft.com/office/powerpoint/2010/main" val="800186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CA3AE-CD05-4D89-9A8D-4B0561F47C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3A34E4-8F30-4001-AA3F-E6158C566C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C9410A5-2B1F-4D96-B84D-F43015C047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973EAC0-F601-421D-9C58-EB0A41F0AFEF}"/>
              </a:ext>
            </a:extLst>
          </p:cNvPr>
          <p:cNvSpPr>
            <a:spLocks noGrp="1"/>
          </p:cNvSpPr>
          <p:nvPr>
            <p:ph type="dt" sz="half" idx="10"/>
          </p:nvPr>
        </p:nvSpPr>
        <p:spPr/>
        <p:txBody>
          <a:bodyPr/>
          <a:lstStyle/>
          <a:p>
            <a:fld id="{A2CF7051-2DC2-4E8E-8F6C-72326F4F61DA}" type="datetimeFigureOut">
              <a:rPr lang="en-GB" smtClean="0"/>
              <a:t>20/01/2022</a:t>
            </a:fld>
            <a:endParaRPr lang="en-GB"/>
          </a:p>
        </p:txBody>
      </p:sp>
      <p:sp>
        <p:nvSpPr>
          <p:cNvPr id="6" name="Footer Placeholder 5">
            <a:extLst>
              <a:ext uri="{FF2B5EF4-FFF2-40B4-BE49-F238E27FC236}">
                <a16:creationId xmlns:a16="http://schemas.microsoft.com/office/drawing/2014/main" id="{DE7E13A0-344D-4A6F-B87B-1946957A93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A7C588-8836-460F-BB95-290519D8C822}"/>
              </a:ext>
            </a:extLst>
          </p:cNvPr>
          <p:cNvSpPr>
            <a:spLocks noGrp="1"/>
          </p:cNvSpPr>
          <p:nvPr>
            <p:ph type="sldNum" sz="quarter" idx="12"/>
          </p:nvPr>
        </p:nvSpPr>
        <p:spPr/>
        <p:txBody>
          <a:bodyPr/>
          <a:lstStyle/>
          <a:p>
            <a:fld id="{31A34AC7-ECE2-440A-9DD0-2CCB87D1AC83}" type="slidenum">
              <a:rPr lang="en-GB" smtClean="0"/>
              <a:t>‹#›</a:t>
            </a:fld>
            <a:endParaRPr lang="en-GB"/>
          </a:p>
        </p:txBody>
      </p:sp>
    </p:spTree>
    <p:extLst>
      <p:ext uri="{BB962C8B-B14F-4D97-AF65-F5344CB8AC3E}">
        <p14:creationId xmlns:p14="http://schemas.microsoft.com/office/powerpoint/2010/main" val="1095845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BA82C-16FA-43AB-9BB4-8D1A5AF0F03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BB02CEB-F3A7-403C-BC7B-28B0FB7B03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9CDC39-154F-4A62-8A19-91BDD703CA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2CA9EA5-8434-42B4-8035-81FDDB79EE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F69EB3-BFB1-4642-964F-AF0D6178C2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5E0D05-160D-48EB-9BF5-5BC732685FA2}"/>
              </a:ext>
            </a:extLst>
          </p:cNvPr>
          <p:cNvSpPr>
            <a:spLocks noGrp="1"/>
          </p:cNvSpPr>
          <p:nvPr>
            <p:ph type="dt" sz="half" idx="10"/>
          </p:nvPr>
        </p:nvSpPr>
        <p:spPr/>
        <p:txBody>
          <a:bodyPr/>
          <a:lstStyle/>
          <a:p>
            <a:fld id="{A2CF7051-2DC2-4E8E-8F6C-72326F4F61DA}" type="datetimeFigureOut">
              <a:rPr lang="en-GB" smtClean="0"/>
              <a:t>20/01/2022</a:t>
            </a:fld>
            <a:endParaRPr lang="en-GB"/>
          </a:p>
        </p:txBody>
      </p:sp>
      <p:sp>
        <p:nvSpPr>
          <p:cNvPr id="8" name="Footer Placeholder 7">
            <a:extLst>
              <a:ext uri="{FF2B5EF4-FFF2-40B4-BE49-F238E27FC236}">
                <a16:creationId xmlns:a16="http://schemas.microsoft.com/office/drawing/2014/main" id="{4E0B1413-A752-47BF-B27F-BF8F4ED2FF3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3043B64-10BE-45B7-AB6E-50AF46270322}"/>
              </a:ext>
            </a:extLst>
          </p:cNvPr>
          <p:cNvSpPr>
            <a:spLocks noGrp="1"/>
          </p:cNvSpPr>
          <p:nvPr>
            <p:ph type="sldNum" sz="quarter" idx="12"/>
          </p:nvPr>
        </p:nvSpPr>
        <p:spPr/>
        <p:txBody>
          <a:bodyPr/>
          <a:lstStyle/>
          <a:p>
            <a:fld id="{31A34AC7-ECE2-440A-9DD0-2CCB87D1AC83}" type="slidenum">
              <a:rPr lang="en-GB" smtClean="0"/>
              <a:t>‹#›</a:t>
            </a:fld>
            <a:endParaRPr lang="en-GB"/>
          </a:p>
        </p:txBody>
      </p:sp>
    </p:spTree>
    <p:extLst>
      <p:ext uri="{BB962C8B-B14F-4D97-AF65-F5344CB8AC3E}">
        <p14:creationId xmlns:p14="http://schemas.microsoft.com/office/powerpoint/2010/main" val="3351363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F1BFB-D8AC-4B18-8369-319BEEF65A6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4F8D7ED-1C7B-472D-9D0C-3ECD1E1F9C1F}"/>
              </a:ext>
            </a:extLst>
          </p:cNvPr>
          <p:cNvSpPr>
            <a:spLocks noGrp="1"/>
          </p:cNvSpPr>
          <p:nvPr>
            <p:ph type="dt" sz="half" idx="10"/>
          </p:nvPr>
        </p:nvSpPr>
        <p:spPr/>
        <p:txBody>
          <a:bodyPr/>
          <a:lstStyle/>
          <a:p>
            <a:fld id="{A2CF7051-2DC2-4E8E-8F6C-72326F4F61DA}" type="datetimeFigureOut">
              <a:rPr lang="en-GB" smtClean="0"/>
              <a:t>20/01/2022</a:t>
            </a:fld>
            <a:endParaRPr lang="en-GB"/>
          </a:p>
        </p:txBody>
      </p:sp>
      <p:sp>
        <p:nvSpPr>
          <p:cNvPr id="4" name="Footer Placeholder 3">
            <a:extLst>
              <a:ext uri="{FF2B5EF4-FFF2-40B4-BE49-F238E27FC236}">
                <a16:creationId xmlns:a16="http://schemas.microsoft.com/office/drawing/2014/main" id="{1575FCCD-EB62-452E-975C-1DC1DDFF861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E65F210-3D23-4D5F-A7AA-77AD3C6BB6CA}"/>
              </a:ext>
            </a:extLst>
          </p:cNvPr>
          <p:cNvSpPr>
            <a:spLocks noGrp="1"/>
          </p:cNvSpPr>
          <p:nvPr>
            <p:ph type="sldNum" sz="quarter" idx="12"/>
          </p:nvPr>
        </p:nvSpPr>
        <p:spPr/>
        <p:txBody>
          <a:bodyPr/>
          <a:lstStyle/>
          <a:p>
            <a:fld id="{31A34AC7-ECE2-440A-9DD0-2CCB87D1AC83}" type="slidenum">
              <a:rPr lang="en-GB" smtClean="0"/>
              <a:t>‹#›</a:t>
            </a:fld>
            <a:endParaRPr lang="en-GB"/>
          </a:p>
        </p:txBody>
      </p:sp>
    </p:spTree>
    <p:extLst>
      <p:ext uri="{BB962C8B-B14F-4D97-AF65-F5344CB8AC3E}">
        <p14:creationId xmlns:p14="http://schemas.microsoft.com/office/powerpoint/2010/main" val="2475542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4E00C7-B28B-4B65-BA91-6580900C13ED}"/>
              </a:ext>
            </a:extLst>
          </p:cNvPr>
          <p:cNvSpPr>
            <a:spLocks noGrp="1"/>
          </p:cNvSpPr>
          <p:nvPr>
            <p:ph type="dt" sz="half" idx="10"/>
          </p:nvPr>
        </p:nvSpPr>
        <p:spPr/>
        <p:txBody>
          <a:bodyPr/>
          <a:lstStyle/>
          <a:p>
            <a:fld id="{A2CF7051-2DC2-4E8E-8F6C-72326F4F61DA}" type="datetimeFigureOut">
              <a:rPr lang="en-GB" smtClean="0"/>
              <a:t>20/01/2022</a:t>
            </a:fld>
            <a:endParaRPr lang="en-GB"/>
          </a:p>
        </p:txBody>
      </p:sp>
      <p:sp>
        <p:nvSpPr>
          <p:cNvPr id="3" name="Footer Placeholder 2">
            <a:extLst>
              <a:ext uri="{FF2B5EF4-FFF2-40B4-BE49-F238E27FC236}">
                <a16:creationId xmlns:a16="http://schemas.microsoft.com/office/drawing/2014/main" id="{696C798C-2C67-4D26-B99E-A13BC16F2D8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16EB53B-4B31-4581-AD9F-EABE943D8533}"/>
              </a:ext>
            </a:extLst>
          </p:cNvPr>
          <p:cNvSpPr>
            <a:spLocks noGrp="1"/>
          </p:cNvSpPr>
          <p:nvPr>
            <p:ph type="sldNum" sz="quarter" idx="12"/>
          </p:nvPr>
        </p:nvSpPr>
        <p:spPr/>
        <p:txBody>
          <a:bodyPr/>
          <a:lstStyle/>
          <a:p>
            <a:fld id="{31A34AC7-ECE2-440A-9DD0-2CCB87D1AC83}" type="slidenum">
              <a:rPr lang="en-GB" smtClean="0"/>
              <a:t>‹#›</a:t>
            </a:fld>
            <a:endParaRPr lang="en-GB"/>
          </a:p>
        </p:txBody>
      </p:sp>
    </p:spTree>
    <p:extLst>
      <p:ext uri="{BB962C8B-B14F-4D97-AF65-F5344CB8AC3E}">
        <p14:creationId xmlns:p14="http://schemas.microsoft.com/office/powerpoint/2010/main" val="596625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D50A0-E777-4020-88ED-4B1636420A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4A295D4-78FA-4D32-8732-75F393BC82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87B0D8C-BBF1-488C-94DD-578AD43BA4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53C536-2DEB-4163-8377-CF3F3DEB8FD2}"/>
              </a:ext>
            </a:extLst>
          </p:cNvPr>
          <p:cNvSpPr>
            <a:spLocks noGrp="1"/>
          </p:cNvSpPr>
          <p:nvPr>
            <p:ph type="dt" sz="half" idx="10"/>
          </p:nvPr>
        </p:nvSpPr>
        <p:spPr/>
        <p:txBody>
          <a:bodyPr/>
          <a:lstStyle/>
          <a:p>
            <a:fld id="{A2CF7051-2DC2-4E8E-8F6C-72326F4F61DA}" type="datetimeFigureOut">
              <a:rPr lang="en-GB" smtClean="0"/>
              <a:t>20/01/2022</a:t>
            </a:fld>
            <a:endParaRPr lang="en-GB"/>
          </a:p>
        </p:txBody>
      </p:sp>
      <p:sp>
        <p:nvSpPr>
          <p:cNvPr id="6" name="Footer Placeholder 5">
            <a:extLst>
              <a:ext uri="{FF2B5EF4-FFF2-40B4-BE49-F238E27FC236}">
                <a16:creationId xmlns:a16="http://schemas.microsoft.com/office/drawing/2014/main" id="{1F8C58E6-2643-4946-936C-1A86D74B74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896B36-9E69-4C99-AE0B-E5C2B73D75E9}"/>
              </a:ext>
            </a:extLst>
          </p:cNvPr>
          <p:cNvSpPr>
            <a:spLocks noGrp="1"/>
          </p:cNvSpPr>
          <p:nvPr>
            <p:ph type="sldNum" sz="quarter" idx="12"/>
          </p:nvPr>
        </p:nvSpPr>
        <p:spPr/>
        <p:txBody>
          <a:bodyPr/>
          <a:lstStyle/>
          <a:p>
            <a:fld id="{31A34AC7-ECE2-440A-9DD0-2CCB87D1AC83}" type="slidenum">
              <a:rPr lang="en-GB" smtClean="0"/>
              <a:t>‹#›</a:t>
            </a:fld>
            <a:endParaRPr lang="en-GB"/>
          </a:p>
        </p:txBody>
      </p:sp>
    </p:spTree>
    <p:extLst>
      <p:ext uri="{BB962C8B-B14F-4D97-AF65-F5344CB8AC3E}">
        <p14:creationId xmlns:p14="http://schemas.microsoft.com/office/powerpoint/2010/main" val="1412238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442F4-CC80-4AD7-87F9-6FA9904E1A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E63601C-6FEA-459D-906E-7E5C5C2E5E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3A468E7-A102-4736-B8EF-A2AFA7A190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83B539-27AC-4CC2-9469-B700A90A3F8C}"/>
              </a:ext>
            </a:extLst>
          </p:cNvPr>
          <p:cNvSpPr>
            <a:spLocks noGrp="1"/>
          </p:cNvSpPr>
          <p:nvPr>
            <p:ph type="dt" sz="half" idx="10"/>
          </p:nvPr>
        </p:nvSpPr>
        <p:spPr/>
        <p:txBody>
          <a:bodyPr/>
          <a:lstStyle/>
          <a:p>
            <a:fld id="{A2CF7051-2DC2-4E8E-8F6C-72326F4F61DA}" type="datetimeFigureOut">
              <a:rPr lang="en-GB" smtClean="0"/>
              <a:t>20/01/2022</a:t>
            </a:fld>
            <a:endParaRPr lang="en-GB"/>
          </a:p>
        </p:txBody>
      </p:sp>
      <p:sp>
        <p:nvSpPr>
          <p:cNvPr id="6" name="Footer Placeholder 5">
            <a:extLst>
              <a:ext uri="{FF2B5EF4-FFF2-40B4-BE49-F238E27FC236}">
                <a16:creationId xmlns:a16="http://schemas.microsoft.com/office/drawing/2014/main" id="{CC7069E3-39AC-40B1-AC30-9B52D8BCF9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57CDBB-A722-4F76-86E4-6CF15E4DF115}"/>
              </a:ext>
            </a:extLst>
          </p:cNvPr>
          <p:cNvSpPr>
            <a:spLocks noGrp="1"/>
          </p:cNvSpPr>
          <p:nvPr>
            <p:ph type="sldNum" sz="quarter" idx="12"/>
          </p:nvPr>
        </p:nvSpPr>
        <p:spPr/>
        <p:txBody>
          <a:bodyPr/>
          <a:lstStyle/>
          <a:p>
            <a:fld id="{31A34AC7-ECE2-440A-9DD0-2CCB87D1AC83}" type="slidenum">
              <a:rPr lang="en-GB" smtClean="0"/>
              <a:t>‹#›</a:t>
            </a:fld>
            <a:endParaRPr lang="en-GB"/>
          </a:p>
        </p:txBody>
      </p:sp>
    </p:spTree>
    <p:extLst>
      <p:ext uri="{BB962C8B-B14F-4D97-AF65-F5344CB8AC3E}">
        <p14:creationId xmlns:p14="http://schemas.microsoft.com/office/powerpoint/2010/main" val="2393235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9933D4-BE85-4EE8-99C6-7F99C8AF81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C930622-D5EA-43E0-9ED2-AF0BAFD8D5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EA64FB-D06D-42BC-B8DC-A2492B62E2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CF7051-2DC2-4E8E-8F6C-72326F4F61DA}" type="datetimeFigureOut">
              <a:rPr lang="en-GB" smtClean="0"/>
              <a:t>20/01/2022</a:t>
            </a:fld>
            <a:endParaRPr lang="en-GB"/>
          </a:p>
        </p:txBody>
      </p:sp>
      <p:sp>
        <p:nvSpPr>
          <p:cNvPr id="5" name="Footer Placeholder 4">
            <a:extLst>
              <a:ext uri="{FF2B5EF4-FFF2-40B4-BE49-F238E27FC236}">
                <a16:creationId xmlns:a16="http://schemas.microsoft.com/office/drawing/2014/main" id="{9BDDBBA8-1B4E-481A-B055-4AFAD999DD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08895E7-3114-4A8A-A64D-C3C9BACEB6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A34AC7-ECE2-440A-9DD0-2CCB87D1AC83}" type="slidenum">
              <a:rPr lang="en-GB" smtClean="0"/>
              <a:t>‹#›</a:t>
            </a:fld>
            <a:endParaRPr lang="en-GB"/>
          </a:p>
        </p:txBody>
      </p:sp>
    </p:spTree>
    <p:extLst>
      <p:ext uri="{BB962C8B-B14F-4D97-AF65-F5344CB8AC3E}">
        <p14:creationId xmlns:p14="http://schemas.microsoft.com/office/powerpoint/2010/main" val="2938598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estructurayfuncionsociologica.blogspot.com/" TargetMode="External"/><Relationship Id="rId3" Type="http://schemas.openxmlformats.org/officeDocument/2006/relationships/diagramLayout" Target="../diagrams/layout1.xml"/><Relationship Id="rId7" Type="http://schemas.openxmlformats.org/officeDocument/2006/relationships/image" Target="../media/image2.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hyperlink" Target="http://www.everythingsociology.com/2014/09/emile-durkheims-division-of-labor-in.html" TargetMode="External"/><Relationship Id="rId3" Type="http://schemas.openxmlformats.org/officeDocument/2006/relationships/diagramLayout" Target="../diagrams/layout2.xml"/><Relationship Id="rId7" Type="http://schemas.openxmlformats.org/officeDocument/2006/relationships/image" Target="../media/image3.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hyperlink" Target="https://pxhere.com/fr/photo/993226" TargetMode="External"/><Relationship Id="rId3" Type="http://schemas.openxmlformats.org/officeDocument/2006/relationships/diagramLayout" Target="../diagrams/layout3.xml"/><Relationship Id="rId7" Type="http://schemas.openxmlformats.org/officeDocument/2006/relationships/image" Target="../media/image4.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F0560-E5F9-44FC-A75A-534834FB5C0D}"/>
              </a:ext>
            </a:extLst>
          </p:cNvPr>
          <p:cNvSpPr>
            <a:spLocks noGrp="1"/>
          </p:cNvSpPr>
          <p:nvPr>
            <p:ph type="ctrTitle"/>
          </p:nvPr>
        </p:nvSpPr>
        <p:spPr>
          <a:xfrm>
            <a:off x="7464614" y="1783959"/>
            <a:ext cx="4087306" cy="2889114"/>
          </a:xfrm>
        </p:spPr>
        <p:txBody>
          <a:bodyPr anchor="b">
            <a:normAutofit/>
          </a:bodyPr>
          <a:lstStyle/>
          <a:p>
            <a:pPr algn="l"/>
            <a:r>
              <a:rPr lang="en-GB" sz="5400"/>
              <a:t>Functionalism</a:t>
            </a:r>
          </a:p>
        </p:txBody>
      </p:sp>
      <p:sp>
        <p:nvSpPr>
          <p:cNvPr id="3" name="Subtitle 2">
            <a:extLst>
              <a:ext uri="{FF2B5EF4-FFF2-40B4-BE49-F238E27FC236}">
                <a16:creationId xmlns:a16="http://schemas.microsoft.com/office/drawing/2014/main" id="{EF6164A6-C7AB-49DD-BE5F-D9909CB7AF65}"/>
              </a:ext>
            </a:extLst>
          </p:cNvPr>
          <p:cNvSpPr>
            <a:spLocks noGrp="1"/>
          </p:cNvSpPr>
          <p:nvPr>
            <p:ph type="subTitle" idx="1"/>
          </p:nvPr>
        </p:nvSpPr>
        <p:spPr>
          <a:xfrm>
            <a:off x="7464612" y="4750893"/>
            <a:ext cx="4087305" cy="1147863"/>
          </a:xfrm>
        </p:spPr>
        <p:txBody>
          <a:bodyPr anchor="t">
            <a:normAutofit/>
          </a:bodyPr>
          <a:lstStyle/>
          <a:p>
            <a:pPr algn="l"/>
            <a:endParaRPr lang="en-GB" sz="2000"/>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Peg dolls with one painted">
            <a:extLst>
              <a:ext uri="{FF2B5EF4-FFF2-40B4-BE49-F238E27FC236}">
                <a16:creationId xmlns:a16="http://schemas.microsoft.com/office/drawing/2014/main" id="{AF20D6F8-734A-4E4A-AB39-80A013137CDD}"/>
              </a:ext>
            </a:extLst>
          </p:cNvPr>
          <p:cNvPicPr>
            <a:picLocks noChangeAspect="1"/>
          </p:cNvPicPr>
          <p:nvPr/>
        </p:nvPicPr>
        <p:blipFill rotWithShape="1">
          <a:blip r:embed="rId2"/>
          <a:srcRect l="14199" r="17390"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69922291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4F486-742D-4AD6-B8F3-A9F76F0C25B3}"/>
              </a:ext>
            </a:extLst>
          </p:cNvPr>
          <p:cNvSpPr>
            <a:spLocks noGrp="1"/>
          </p:cNvSpPr>
          <p:nvPr>
            <p:ph type="title"/>
          </p:nvPr>
        </p:nvSpPr>
        <p:spPr>
          <a:xfrm>
            <a:off x="838200" y="365125"/>
            <a:ext cx="10515600" cy="1867712"/>
          </a:xfrm>
        </p:spPr>
        <p:txBody>
          <a:bodyPr>
            <a:normAutofit fontScale="90000"/>
          </a:bodyPr>
          <a:lstStyle/>
          <a:p>
            <a:r>
              <a:rPr lang="en-US" dirty="0">
                <a:latin typeface="Calibri" panose="020F0502020204030204" pitchFamily="34" charset="0"/>
                <a:ea typeface="Calibri" panose="020F0502020204030204" pitchFamily="34" charset="0"/>
                <a:cs typeface="Times New Roman" panose="02020603050405020304" pitchFamily="18" charset="0"/>
              </a:rPr>
              <a:t>Difference between manifest and latent functions.</a:t>
            </a:r>
            <a:br>
              <a:rPr lang="en-GB" dirty="0">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13F4DDDD-6574-4D7F-8BBB-AD3654B565E0}"/>
              </a:ext>
            </a:extLst>
          </p:cNvPr>
          <p:cNvSpPr>
            <a:spLocks noGrp="1"/>
          </p:cNvSpPr>
          <p:nvPr>
            <p:ph idx="1"/>
          </p:nvPr>
        </p:nvSpPr>
        <p:spPr/>
        <p:txBody>
          <a:bodyPr>
            <a:normAutofit fontScale="92500" lnSpcReduction="10000"/>
          </a:bodyPr>
          <a:lstStyle/>
          <a:p>
            <a:r>
              <a:rPr lang="en-GB" b="1" dirty="0">
                <a:solidFill>
                  <a:schemeClr val="accent1">
                    <a:lumMod val="50000"/>
                  </a:schemeClr>
                </a:solidFill>
                <a:latin typeface="Ink Free" panose="03080402000500000000" pitchFamily="66" charset="0"/>
              </a:rPr>
              <a:t>Merton thinks we should divide things up into two types of function.  ‘Manifest’ and ‘latent’ </a:t>
            </a:r>
          </a:p>
          <a:p>
            <a:endParaRPr lang="en-GB" b="1" dirty="0">
              <a:solidFill>
                <a:schemeClr val="accent1">
                  <a:lumMod val="50000"/>
                </a:schemeClr>
              </a:solidFill>
              <a:latin typeface="Ink Free" panose="03080402000500000000" pitchFamily="66" charset="0"/>
            </a:endParaRPr>
          </a:p>
          <a:p>
            <a:r>
              <a:rPr lang="en-GB" b="1" dirty="0">
                <a:solidFill>
                  <a:schemeClr val="accent1">
                    <a:lumMod val="50000"/>
                  </a:schemeClr>
                </a:solidFill>
                <a:latin typeface="Ink Free" panose="03080402000500000000" pitchFamily="66" charset="0"/>
              </a:rPr>
              <a:t>A manifest function is an intended one.  </a:t>
            </a:r>
            <a:r>
              <a:rPr lang="en-GB" b="1" dirty="0" err="1">
                <a:solidFill>
                  <a:schemeClr val="accent1">
                    <a:lumMod val="50000"/>
                  </a:schemeClr>
                </a:solidFill>
                <a:latin typeface="Ink Free" panose="03080402000500000000" pitchFamily="66" charset="0"/>
              </a:rPr>
              <a:t>Eg</a:t>
            </a:r>
            <a:r>
              <a:rPr lang="en-GB" b="1" dirty="0">
                <a:solidFill>
                  <a:schemeClr val="accent1">
                    <a:lumMod val="50000"/>
                  </a:schemeClr>
                </a:solidFill>
                <a:latin typeface="Ink Free" panose="03080402000500000000" pitchFamily="66" charset="0"/>
              </a:rPr>
              <a:t> Hopi Indians who perform a rain dance to magically produce rain.  This may not be scientific but their function has an intention.</a:t>
            </a:r>
          </a:p>
          <a:p>
            <a:endParaRPr lang="en-GB" b="1" dirty="0">
              <a:solidFill>
                <a:schemeClr val="accent1">
                  <a:lumMod val="50000"/>
                </a:schemeClr>
              </a:solidFill>
              <a:latin typeface="Ink Free" panose="03080402000500000000" pitchFamily="66" charset="0"/>
            </a:endParaRPr>
          </a:p>
          <a:p>
            <a:r>
              <a:rPr lang="en-GB" b="1" dirty="0">
                <a:solidFill>
                  <a:schemeClr val="accent1">
                    <a:lumMod val="50000"/>
                  </a:schemeClr>
                </a:solidFill>
                <a:latin typeface="Ink Free" panose="03080402000500000000" pitchFamily="66" charset="0"/>
              </a:rPr>
              <a:t>Other functions may be latent this mean they may be more hidden or unintended for example if something promotes solidarity in a time of hardship when individuals may have been tempted to look after themselves at the expense of others. </a:t>
            </a:r>
          </a:p>
          <a:p>
            <a:endParaRPr lang="en-GB" b="1" dirty="0">
              <a:solidFill>
                <a:schemeClr val="accent1">
                  <a:lumMod val="50000"/>
                </a:schemeClr>
              </a:solidFill>
              <a:latin typeface="Ink Free" panose="03080402000500000000" pitchFamily="66" charset="0"/>
            </a:endParaRPr>
          </a:p>
          <a:p>
            <a:endParaRPr lang="en-GB" b="1" dirty="0">
              <a:solidFill>
                <a:schemeClr val="accent1">
                  <a:lumMod val="50000"/>
                </a:schemeClr>
              </a:solidFill>
              <a:latin typeface="Ink Free" panose="03080402000500000000" pitchFamily="66" charset="0"/>
            </a:endParaRPr>
          </a:p>
        </p:txBody>
      </p:sp>
    </p:spTree>
    <p:extLst>
      <p:ext uri="{BB962C8B-B14F-4D97-AF65-F5344CB8AC3E}">
        <p14:creationId xmlns:p14="http://schemas.microsoft.com/office/powerpoint/2010/main" val="209986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0630BC-675A-4BBE-ABF7-30D5936B1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3192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EDC7FB-4C80-4BC1-BF40-741AB46C35DF}"/>
              </a:ext>
            </a:extLst>
          </p:cNvPr>
          <p:cNvSpPr>
            <a:spLocks noGrp="1"/>
          </p:cNvSpPr>
          <p:nvPr>
            <p:ph type="title"/>
          </p:nvPr>
        </p:nvSpPr>
        <p:spPr>
          <a:xfrm>
            <a:off x="519545" y="621792"/>
            <a:ext cx="5181503" cy="5504688"/>
          </a:xfrm>
        </p:spPr>
        <p:txBody>
          <a:bodyPr>
            <a:normAutofit/>
          </a:bodyPr>
          <a:lstStyle/>
          <a:p>
            <a:r>
              <a:rPr lang="en-US" sz="4800">
                <a:solidFill>
                  <a:schemeClr val="bg1"/>
                </a:solidFill>
                <a:latin typeface="Calibri" panose="020F0502020204030204" pitchFamily="34" charset="0"/>
                <a:ea typeface="Calibri" panose="020F0502020204030204" pitchFamily="34" charset="0"/>
                <a:cs typeface="Times New Roman" panose="02020603050405020304" pitchFamily="18" charset="0"/>
              </a:rPr>
              <a:t>External critiques of functionalism</a:t>
            </a:r>
            <a:endParaRPr lang="en-GB" sz="4800">
              <a:solidFill>
                <a:schemeClr val="bg1"/>
              </a:solidFill>
            </a:endParaRPr>
          </a:p>
        </p:txBody>
      </p:sp>
      <p:graphicFrame>
        <p:nvGraphicFramePr>
          <p:cNvPr id="29" name="Content Placeholder 2">
            <a:extLst>
              <a:ext uri="{FF2B5EF4-FFF2-40B4-BE49-F238E27FC236}">
                <a16:creationId xmlns:a16="http://schemas.microsoft.com/office/drawing/2014/main" id="{BCCDBA66-0148-4FC1-9683-8BA5BA0D5AD7}"/>
              </a:ext>
            </a:extLst>
          </p:cNvPr>
          <p:cNvGraphicFramePr>
            <a:graphicFrameLocks noGrp="1"/>
          </p:cNvGraphicFramePr>
          <p:nvPr>
            <p:ph idx="1"/>
            <p:extLst>
              <p:ext uri="{D42A27DB-BD31-4B8C-83A1-F6EECF244321}">
                <p14:modId xmlns:p14="http://schemas.microsoft.com/office/powerpoint/2010/main" val="3505398830"/>
              </p:ext>
            </p:extLst>
          </p:nvPr>
        </p:nvGraphicFramePr>
        <p:xfrm>
          <a:off x="6488709" y="621792"/>
          <a:ext cx="525780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8540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14"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EA43B7FB-15F3-424F-9510-2238E6122B07}"/>
              </a:ext>
            </a:extLst>
          </p:cNvPr>
          <p:cNvSpPr>
            <a:spLocks noGrp="1"/>
          </p:cNvSpPr>
          <p:nvPr>
            <p:ph type="title"/>
          </p:nvPr>
        </p:nvSpPr>
        <p:spPr>
          <a:xfrm>
            <a:off x="786385" y="841248"/>
            <a:ext cx="5129600" cy="5340097"/>
          </a:xfrm>
        </p:spPr>
        <p:txBody>
          <a:bodyPr anchor="ctr">
            <a:normAutofit/>
          </a:bodyPr>
          <a:lstStyle/>
          <a:p>
            <a:r>
              <a:rPr lang="en-GB" sz="4800">
                <a:solidFill>
                  <a:schemeClr val="bg1"/>
                </a:solidFill>
              </a:rPr>
              <a:t>Summary</a:t>
            </a:r>
          </a:p>
        </p:txBody>
      </p:sp>
      <p:graphicFrame>
        <p:nvGraphicFramePr>
          <p:cNvPr id="5" name="Content Placeholder 2">
            <a:extLst>
              <a:ext uri="{FF2B5EF4-FFF2-40B4-BE49-F238E27FC236}">
                <a16:creationId xmlns:a16="http://schemas.microsoft.com/office/drawing/2014/main" id="{5CB53494-6DB6-4EC4-AAD4-9FB1D0B9C65E}"/>
              </a:ext>
            </a:extLst>
          </p:cNvPr>
          <p:cNvGraphicFramePr>
            <a:graphicFrameLocks noGrp="1"/>
          </p:cNvGraphicFramePr>
          <p:nvPr>
            <p:ph idx="1"/>
            <p:extLst>
              <p:ext uri="{D42A27DB-BD31-4B8C-83A1-F6EECF244321}">
                <p14:modId xmlns:p14="http://schemas.microsoft.com/office/powerpoint/2010/main" val="1240751757"/>
              </p:ext>
            </p:extLst>
          </p:nvPr>
        </p:nvGraphicFramePr>
        <p:xfrm>
          <a:off x="6525628" y="529388"/>
          <a:ext cx="4828172" cy="5651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264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C32BA77-3474-485C-AD20-D7EC6C15D93D}"/>
              </a:ext>
            </a:extLst>
          </p:cNvPr>
          <p:cNvSpPr>
            <a:spLocks noGrp="1"/>
          </p:cNvSpPr>
          <p:nvPr>
            <p:ph type="title"/>
          </p:nvPr>
        </p:nvSpPr>
        <p:spPr>
          <a:xfrm>
            <a:off x="686834" y="1153572"/>
            <a:ext cx="3200400" cy="4461163"/>
          </a:xfrm>
        </p:spPr>
        <p:txBody>
          <a:bodyPr>
            <a:normAutofit/>
          </a:bodyPr>
          <a:lstStyle/>
          <a:p>
            <a:endParaRPr lang="en-GB">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C1A5CED0-4D8F-42F2-94DC-8A8569BC9ACB}"/>
              </a:ext>
            </a:extLst>
          </p:cNvPr>
          <p:cNvSpPr>
            <a:spLocks noGrp="1"/>
          </p:cNvSpPr>
          <p:nvPr>
            <p:ph idx="1"/>
          </p:nvPr>
        </p:nvSpPr>
        <p:spPr>
          <a:xfrm>
            <a:off x="4447308" y="591344"/>
            <a:ext cx="6906491" cy="5585619"/>
          </a:xfrm>
        </p:spPr>
        <p:txBody>
          <a:bodyPr anchor="ctr">
            <a:normAutofit/>
          </a:bodyPr>
          <a:lstStyle/>
          <a:p>
            <a:pPr>
              <a:spcAft>
                <a:spcPts val="800"/>
              </a:spcAft>
            </a:pPr>
            <a:r>
              <a:rPr lang="en-GB" b="1" u="sng" dirty="0">
                <a:effectLst/>
                <a:latin typeface="Calibri" panose="020F0502020204030204" pitchFamily="34" charset="0"/>
                <a:ea typeface="Calibri" panose="020F0502020204030204" pitchFamily="34" charset="0"/>
                <a:cs typeface="Times New Roman" panose="02020603050405020304" pitchFamily="18" charset="0"/>
              </a:rPr>
              <a:t>Overview</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Durkheim was the main theorist in 19</a:t>
            </a:r>
            <a:r>
              <a:rPr lang="en-GB"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dirty="0">
                <a:effectLst/>
                <a:latin typeface="Calibri" panose="020F0502020204030204" pitchFamily="34" charset="0"/>
                <a:ea typeface="Calibri" panose="020F0502020204030204" pitchFamily="34" charset="0"/>
                <a:cs typeface="Times New Roman" panose="02020603050405020304" pitchFamily="18" charset="0"/>
              </a:rPr>
              <a:t> century but Parsons is also very important.  We have met functionalist in crime, religion, family and education. </a:t>
            </a:r>
          </a:p>
          <a:p>
            <a:pPr>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This is a MACRO theory (focussing on the needs of the whole society)</a:t>
            </a:r>
          </a:p>
          <a:p>
            <a:pPr>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It is a STRUCTURAL theory (focussing on the needs of structures within society. </a:t>
            </a:r>
          </a:p>
          <a:p>
            <a:pPr>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It is a CONSENSUS theory (based on agreement)</a:t>
            </a:r>
          </a:p>
          <a:p>
            <a:endParaRPr lang="en-GB" dirty="0"/>
          </a:p>
        </p:txBody>
      </p:sp>
    </p:spTree>
    <p:extLst>
      <p:ext uri="{BB962C8B-B14F-4D97-AF65-F5344CB8AC3E}">
        <p14:creationId xmlns:p14="http://schemas.microsoft.com/office/powerpoint/2010/main" val="235859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14"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CC30F047-BD0D-450F-BDDB-F244B292BA9C}"/>
              </a:ext>
            </a:extLst>
          </p:cNvPr>
          <p:cNvSpPr>
            <a:spLocks noGrp="1"/>
          </p:cNvSpPr>
          <p:nvPr>
            <p:ph type="title"/>
          </p:nvPr>
        </p:nvSpPr>
        <p:spPr>
          <a:xfrm>
            <a:off x="786385" y="841248"/>
            <a:ext cx="5129600" cy="5340097"/>
          </a:xfrm>
        </p:spPr>
        <p:txBody>
          <a:bodyPr anchor="ctr">
            <a:normAutofit/>
          </a:bodyPr>
          <a:lstStyle/>
          <a:p>
            <a:endParaRPr lang="en-GB" sz="4800" dirty="0">
              <a:solidFill>
                <a:schemeClr val="bg1"/>
              </a:solidFill>
            </a:endParaRPr>
          </a:p>
        </p:txBody>
      </p:sp>
      <p:graphicFrame>
        <p:nvGraphicFramePr>
          <p:cNvPr id="5" name="Content Placeholder 2">
            <a:extLst>
              <a:ext uri="{FF2B5EF4-FFF2-40B4-BE49-F238E27FC236}">
                <a16:creationId xmlns:a16="http://schemas.microsoft.com/office/drawing/2014/main" id="{F1565B9B-5E90-47EF-AFAC-88FA257D55EF}"/>
              </a:ext>
            </a:extLst>
          </p:cNvPr>
          <p:cNvGraphicFramePr>
            <a:graphicFrameLocks noGrp="1"/>
          </p:cNvGraphicFramePr>
          <p:nvPr>
            <p:ph idx="1"/>
            <p:extLst>
              <p:ext uri="{D42A27DB-BD31-4B8C-83A1-F6EECF244321}">
                <p14:modId xmlns:p14="http://schemas.microsoft.com/office/powerpoint/2010/main" val="1129281585"/>
              </p:ext>
            </p:extLst>
          </p:nvPr>
        </p:nvGraphicFramePr>
        <p:xfrm>
          <a:off x="6525628" y="529388"/>
          <a:ext cx="4828172" cy="5651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person with a mustache&#10;&#10;Description automatically generated with low confidence">
            <a:extLst>
              <a:ext uri="{FF2B5EF4-FFF2-40B4-BE49-F238E27FC236}">
                <a16:creationId xmlns:a16="http://schemas.microsoft.com/office/drawing/2014/main" id="{5F64B940-10AD-4827-B300-377BFB407D1E}"/>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030045" y="620710"/>
            <a:ext cx="4384166" cy="5894677"/>
          </a:xfrm>
          <a:prstGeom prst="rect">
            <a:avLst/>
          </a:prstGeom>
        </p:spPr>
      </p:pic>
    </p:spTree>
    <p:extLst>
      <p:ext uri="{BB962C8B-B14F-4D97-AF65-F5344CB8AC3E}">
        <p14:creationId xmlns:p14="http://schemas.microsoft.com/office/powerpoint/2010/main" val="875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14"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6C2B6B1B-8CA9-4573-9A00-EAA883E63285}"/>
              </a:ext>
            </a:extLst>
          </p:cNvPr>
          <p:cNvSpPr>
            <a:spLocks noGrp="1"/>
          </p:cNvSpPr>
          <p:nvPr>
            <p:ph type="title"/>
          </p:nvPr>
        </p:nvSpPr>
        <p:spPr>
          <a:xfrm>
            <a:off x="786385" y="841248"/>
            <a:ext cx="5129600" cy="5340097"/>
          </a:xfrm>
        </p:spPr>
        <p:txBody>
          <a:bodyPr anchor="ctr">
            <a:normAutofit/>
          </a:bodyPr>
          <a:lstStyle/>
          <a:p>
            <a:endParaRPr lang="en-GB" sz="4800" dirty="0">
              <a:solidFill>
                <a:schemeClr val="bg1"/>
              </a:solidFill>
            </a:endParaRPr>
          </a:p>
        </p:txBody>
      </p:sp>
      <p:graphicFrame>
        <p:nvGraphicFramePr>
          <p:cNvPr id="5" name="Content Placeholder 2">
            <a:extLst>
              <a:ext uri="{FF2B5EF4-FFF2-40B4-BE49-F238E27FC236}">
                <a16:creationId xmlns:a16="http://schemas.microsoft.com/office/drawing/2014/main" id="{48DAD74E-198A-4932-B0EB-D55AAAAE81BF}"/>
              </a:ext>
            </a:extLst>
          </p:cNvPr>
          <p:cNvGraphicFramePr>
            <a:graphicFrameLocks noGrp="1"/>
          </p:cNvGraphicFramePr>
          <p:nvPr>
            <p:ph idx="1"/>
            <p:extLst>
              <p:ext uri="{D42A27DB-BD31-4B8C-83A1-F6EECF244321}">
                <p14:modId xmlns:p14="http://schemas.microsoft.com/office/powerpoint/2010/main" val="4202563118"/>
              </p:ext>
            </p:extLst>
          </p:nvPr>
        </p:nvGraphicFramePr>
        <p:xfrm>
          <a:off x="6525628" y="529388"/>
          <a:ext cx="4828172" cy="5651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person with a beard and glasses&#10;&#10;Description automatically generated with medium confidence">
            <a:extLst>
              <a:ext uri="{FF2B5EF4-FFF2-40B4-BE49-F238E27FC236}">
                <a16:creationId xmlns:a16="http://schemas.microsoft.com/office/drawing/2014/main" id="{29A8EFFD-209A-4209-BAF1-61620779EBAF}"/>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06343" y="1238873"/>
            <a:ext cx="4953000" cy="4223464"/>
          </a:xfrm>
          <a:prstGeom prst="rect">
            <a:avLst/>
          </a:prstGeom>
        </p:spPr>
      </p:pic>
    </p:spTree>
    <p:extLst>
      <p:ext uri="{BB962C8B-B14F-4D97-AF65-F5344CB8AC3E}">
        <p14:creationId xmlns:p14="http://schemas.microsoft.com/office/powerpoint/2010/main" val="143865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14"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C2239088-ABEE-420D-8E0E-1B1BD74B7CA0}"/>
              </a:ext>
            </a:extLst>
          </p:cNvPr>
          <p:cNvSpPr>
            <a:spLocks noGrp="1"/>
          </p:cNvSpPr>
          <p:nvPr>
            <p:ph type="title"/>
          </p:nvPr>
        </p:nvSpPr>
        <p:spPr>
          <a:xfrm>
            <a:off x="786385" y="841248"/>
            <a:ext cx="5129600" cy="5340097"/>
          </a:xfrm>
        </p:spPr>
        <p:txBody>
          <a:bodyPr anchor="ctr">
            <a:normAutofit/>
          </a:bodyPr>
          <a:lstStyle/>
          <a:p>
            <a:endParaRPr lang="en-GB" sz="4800" dirty="0">
              <a:solidFill>
                <a:schemeClr val="bg1"/>
              </a:solidFill>
            </a:endParaRPr>
          </a:p>
        </p:txBody>
      </p:sp>
      <p:graphicFrame>
        <p:nvGraphicFramePr>
          <p:cNvPr id="16" name="Content Placeholder 2">
            <a:extLst>
              <a:ext uri="{FF2B5EF4-FFF2-40B4-BE49-F238E27FC236}">
                <a16:creationId xmlns:a16="http://schemas.microsoft.com/office/drawing/2014/main" id="{F2397460-A039-4674-B349-03BEDF36425E}"/>
              </a:ext>
            </a:extLst>
          </p:cNvPr>
          <p:cNvGraphicFramePr>
            <a:graphicFrameLocks noGrp="1"/>
          </p:cNvGraphicFramePr>
          <p:nvPr>
            <p:ph idx="1"/>
            <p:extLst>
              <p:ext uri="{D42A27DB-BD31-4B8C-83A1-F6EECF244321}">
                <p14:modId xmlns:p14="http://schemas.microsoft.com/office/powerpoint/2010/main" val="1346670320"/>
              </p:ext>
            </p:extLst>
          </p:nvPr>
        </p:nvGraphicFramePr>
        <p:xfrm>
          <a:off x="6525628" y="529388"/>
          <a:ext cx="4828172" cy="5651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picture containing clothing, person&#10;&#10;Description automatically generated">
            <a:extLst>
              <a:ext uri="{FF2B5EF4-FFF2-40B4-BE49-F238E27FC236}">
                <a16:creationId xmlns:a16="http://schemas.microsoft.com/office/drawing/2014/main" id="{16167AD0-3AA7-43D2-9DE6-4023C4593D71}"/>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931067" y="-73635"/>
            <a:ext cx="4793456" cy="6858000"/>
          </a:xfrm>
          <a:prstGeom prst="rect">
            <a:avLst/>
          </a:prstGeom>
        </p:spPr>
      </p:pic>
    </p:spTree>
    <p:extLst>
      <p:ext uri="{BB962C8B-B14F-4D97-AF65-F5344CB8AC3E}">
        <p14:creationId xmlns:p14="http://schemas.microsoft.com/office/powerpoint/2010/main" val="401004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0630BC-675A-4BBE-ABF7-30D5936B1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3192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8B3B175-CEF0-45CD-B5DA-116CFB536A32}"/>
              </a:ext>
            </a:extLst>
          </p:cNvPr>
          <p:cNvSpPr>
            <a:spLocks noGrp="1"/>
          </p:cNvSpPr>
          <p:nvPr>
            <p:ph type="title"/>
          </p:nvPr>
        </p:nvSpPr>
        <p:spPr>
          <a:xfrm>
            <a:off x="519545" y="621792"/>
            <a:ext cx="5181503" cy="5504688"/>
          </a:xfrm>
        </p:spPr>
        <p:txBody>
          <a:bodyPr>
            <a:normAutofit/>
          </a:bodyPr>
          <a:lstStyle/>
          <a:p>
            <a:endParaRPr lang="en-GB" sz="4800" dirty="0">
              <a:solidFill>
                <a:schemeClr val="bg1"/>
              </a:solidFill>
            </a:endParaRPr>
          </a:p>
        </p:txBody>
      </p:sp>
      <p:graphicFrame>
        <p:nvGraphicFramePr>
          <p:cNvPr id="5" name="Content Placeholder 2">
            <a:extLst>
              <a:ext uri="{FF2B5EF4-FFF2-40B4-BE49-F238E27FC236}">
                <a16:creationId xmlns:a16="http://schemas.microsoft.com/office/drawing/2014/main" id="{948A9D1F-A704-4B4D-B6C5-602FE016302B}"/>
              </a:ext>
            </a:extLst>
          </p:cNvPr>
          <p:cNvGraphicFramePr>
            <a:graphicFrameLocks noGrp="1"/>
          </p:cNvGraphicFramePr>
          <p:nvPr>
            <p:ph idx="1"/>
            <p:extLst>
              <p:ext uri="{D42A27DB-BD31-4B8C-83A1-F6EECF244321}">
                <p14:modId xmlns:p14="http://schemas.microsoft.com/office/powerpoint/2010/main" val="2604441538"/>
              </p:ext>
            </p:extLst>
          </p:nvPr>
        </p:nvGraphicFramePr>
        <p:xfrm>
          <a:off x="6488709" y="621792"/>
          <a:ext cx="525780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513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3E40A-CDA6-4A29-BEFD-437FA209A74F}"/>
              </a:ext>
            </a:extLst>
          </p:cNvPr>
          <p:cNvSpPr>
            <a:spLocks noGrp="1"/>
          </p:cNvSpPr>
          <p:nvPr>
            <p:ph type="title"/>
          </p:nvPr>
        </p:nvSpPr>
        <p:spPr/>
        <p:txBody>
          <a:bodyPr>
            <a:normAutofit fontScale="90000"/>
          </a:bodyPr>
          <a:lstStyle/>
          <a:p>
            <a:r>
              <a:rPr lang="en-GB" b="1" u="sng" dirty="0">
                <a:latin typeface="Calibri" panose="020F0502020204030204" pitchFamily="34" charset="0"/>
                <a:ea typeface="Calibri" panose="020F0502020204030204" pitchFamily="34" charset="0"/>
                <a:cs typeface="Times New Roman" panose="02020603050405020304" pitchFamily="18" charset="0"/>
              </a:rPr>
              <a:t>PARSONS</a:t>
            </a:r>
            <a:r>
              <a:rPr lang="en-GB" dirty="0">
                <a:latin typeface="Calibri" panose="020F0502020204030204" pitchFamily="34" charset="0"/>
                <a:ea typeface="Calibri" panose="020F0502020204030204" pitchFamily="34" charset="0"/>
                <a:cs typeface="Times New Roman" panose="02020603050405020304" pitchFamily="18" charset="0"/>
              </a:rPr>
              <a:t> a building block approach to describing society with the following bricks……</a:t>
            </a:r>
            <a:br>
              <a:rPr lang="en-GB" dirty="0">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52750724-7655-430F-A4AE-D2E5D7AEA614}"/>
              </a:ext>
            </a:extLst>
          </p:cNvPr>
          <p:cNvSpPr>
            <a:spLocks noGrp="1"/>
          </p:cNvSpPr>
          <p:nvPr>
            <p:ph idx="1"/>
          </p:nvPr>
        </p:nvSpPr>
        <p:spPr/>
        <p:txBody>
          <a:bodyPr/>
          <a:lstStyle/>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For Parsons, society is a system with its own needs.  Which are AGIL…</a:t>
            </a:r>
            <a:r>
              <a:rPr lang="en-GB" sz="1800" b="1" dirty="0">
                <a:effectLst/>
                <a:latin typeface="Calibri" panose="020F0502020204030204" pitchFamily="34" charset="0"/>
                <a:ea typeface="Calibri" panose="020F0502020204030204" pitchFamily="34" charset="0"/>
                <a:cs typeface="Times New Roman" panose="02020603050405020304" pitchFamily="18" charset="0"/>
              </a:rPr>
              <a:t>adaptation</a:t>
            </a:r>
            <a:r>
              <a:rPr lang="en-GB" sz="1800" dirty="0">
                <a:effectLst/>
                <a:latin typeface="Calibri" panose="020F0502020204030204" pitchFamily="34" charset="0"/>
                <a:ea typeface="Calibri" panose="020F0502020204030204" pitchFamily="34" charset="0"/>
                <a:cs typeface="Times New Roman" panose="02020603050405020304" pitchFamily="18" charset="0"/>
              </a:rPr>
              <a:t> (members needs are met through economic sub-system)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goal attainment</a:t>
            </a:r>
            <a:r>
              <a:rPr lang="en-GB" sz="1800" dirty="0">
                <a:effectLst/>
                <a:latin typeface="Calibri" panose="020F0502020204030204" pitchFamily="34" charset="0"/>
                <a:ea typeface="Calibri" panose="020F0502020204030204" pitchFamily="34" charset="0"/>
                <a:cs typeface="Times New Roman" panose="02020603050405020304" pitchFamily="18" charset="0"/>
              </a:rPr>
              <a:t> (goals are set and resources allocated trough political sub-system)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Integration</a:t>
            </a:r>
            <a:r>
              <a:rPr lang="en-GB" sz="1800" dirty="0">
                <a:effectLst/>
                <a:latin typeface="Calibri" panose="020F0502020204030204" pitchFamily="34" charset="0"/>
                <a:ea typeface="Calibri" panose="020F0502020204030204" pitchFamily="34" charset="0"/>
                <a:cs typeface="Times New Roman" panose="02020603050405020304" pitchFamily="18" charset="0"/>
              </a:rPr>
              <a:t> (different parts must fit together – helped by religion, education and the media),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latency </a:t>
            </a:r>
            <a:r>
              <a:rPr lang="en-GB" sz="1800" dirty="0">
                <a:effectLst/>
                <a:latin typeface="Calibri" panose="020F0502020204030204" pitchFamily="34" charset="0"/>
                <a:ea typeface="Calibri" panose="020F0502020204030204" pitchFamily="34" charset="0"/>
                <a:cs typeface="Times New Roman" panose="02020603050405020304" pitchFamily="18" charset="0"/>
              </a:rPr>
              <a:t>(society is maintained over time but socialising individuals)</a:t>
            </a:r>
          </a:p>
          <a:p>
            <a:endParaRPr lang="en-GB" dirty="0"/>
          </a:p>
        </p:txBody>
      </p:sp>
      <p:pic>
        <p:nvPicPr>
          <p:cNvPr id="5" name="Picture 4">
            <a:extLst>
              <a:ext uri="{FF2B5EF4-FFF2-40B4-BE49-F238E27FC236}">
                <a16:creationId xmlns:a16="http://schemas.microsoft.com/office/drawing/2014/main" id="{D445BC39-EDD7-4D56-80C6-A5934A77857B}"/>
              </a:ext>
            </a:extLst>
          </p:cNvPr>
          <p:cNvPicPr>
            <a:picLocks noChangeAspect="1"/>
          </p:cNvPicPr>
          <p:nvPr/>
        </p:nvPicPr>
        <p:blipFill>
          <a:blip r:embed="rId2"/>
          <a:stretch>
            <a:fillRect/>
          </a:stretch>
        </p:blipFill>
        <p:spPr>
          <a:xfrm>
            <a:off x="1143983" y="1423566"/>
            <a:ext cx="9124507" cy="1726232"/>
          </a:xfrm>
          <a:prstGeom prst="rect">
            <a:avLst/>
          </a:prstGeom>
        </p:spPr>
      </p:pic>
    </p:spTree>
    <p:extLst>
      <p:ext uri="{BB962C8B-B14F-4D97-AF65-F5344CB8AC3E}">
        <p14:creationId xmlns:p14="http://schemas.microsoft.com/office/powerpoint/2010/main" val="209381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F04167-4EE6-4461-BCD4-D61C8AD971C4}"/>
              </a:ext>
            </a:extLst>
          </p:cNvPr>
          <p:cNvSpPr>
            <a:spLocks noGrp="1"/>
          </p:cNvSpPr>
          <p:nvPr>
            <p:ph type="title"/>
          </p:nvPr>
        </p:nvSpPr>
        <p:spPr>
          <a:xfrm>
            <a:off x="1171074" y="1396686"/>
            <a:ext cx="3240506" cy="4064628"/>
          </a:xfrm>
        </p:spPr>
        <p:txBody>
          <a:bodyPr>
            <a:normAutofit/>
          </a:bodyPr>
          <a:lstStyle/>
          <a:p>
            <a:r>
              <a:rPr lang="en-GB" dirty="0">
                <a:effectLst/>
                <a:latin typeface="Calibri" panose="020F0502020204030204" pitchFamily="34" charset="0"/>
                <a:ea typeface="Calibri" panose="020F0502020204030204" pitchFamily="34" charset="0"/>
                <a:cs typeface="Times New Roman" panose="02020603050405020304" pitchFamily="18" charset="0"/>
              </a:rPr>
              <a:t>For Parsons – 2 types of society </a:t>
            </a:r>
            <a:endParaRPr lang="en-GB" dirty="0">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5525A92-701B-4D64-ABB4-DE59361F9BAB}"/>
              </a:ext>
            </a:extLst>
          </p:cNvPr>
          <p:cNvSpPr>
            <a:spLocks noGrp="1"/>
          </p:cNvSpPr>
          <p:nvPr>
            <p:ph idx="1"/>
          </p:nvPr>
        </p:nvSpPr>
        <p:spPr>
          <a:xfrm>
            <a:off x="5370153" y="1526033"/>
            <a:ext cx="5536397" cy="3935281"/>
          </a:xfrm>
        </p:spPr>
        <p:txBody>
          <a:bodyPr>
            <a:normAutofit/>
          </a:bodyPr>
          <a:lstStyle/>
          <a:p>
            <a:r>
              <a:rPr lang="en-GB" dirty="0">
                <a:effectLst/>
                <a:latin typeface="Calibri" panose="020F0502020204030204" pitchFamily="34" charset="0"/>
                <a:ea typeface="Calibri" panose="020F0502020204030204" pitchFamily="34" charset="0"/>
                <a:cs typeface="Times New Roman" panose="02020603050405020304" pitchFamily="18" charset="0"/>
              </a:rPr>
              <a:t>– traditional and modern.  Modern society has norms of self interest and people are judged by universalistic standards.  Societies slowly evolve from one type to another.  In a modern society the functions of kinship are replaced by political parties, schools churches etc</a:t>
            </a:r>
          </a:p>
          <a:p>
            <a:endParaRPr lang="en-GB" dirty="0"/>
          </a:p>
        </p:txBody>
      </p:sp>
    </p:spTree>
    <p:extLst>
      <p:ext uri="{BB962C8B-B14F-4D97-AF65-F5344CB8AC3E}">
        <p14:creationId xmlns:p14="http://schemas.microsoft.com/office/powerpoint/2010/main" val="179826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1A11E-0838-4653-8A41-A73F01571A80}"/>
              </a:ext>
            </a:extLst>
          </p:cNvPr>
          <p:cNvSpPr>
            <a:spLocks noGrp="1"/>
          </p:cNvSpPr>
          <p:nvPr>
            <p:ph type="title"/>
          </p:nvPr>
        </p:nvSpPr>
        <p:spPr/>
        <p:txBody>
          <a:bodyPr/>
          <a:lstStyle/>
          <a:p>
            <a:endParaRPr lang="en-GB"/>
          </a:p>
        </p:txBody>
      </p:sp>
      <p:pic>
        <p:nvPicPr>
          <p:cNvPr id="7" name="Content Placeholder 6">
            <a:extLst>
              <a:ext uri="{FF2B5EF4-FFF2-40B4-BE49-F238E27FC236}">
                <a16:creationId xmlns:a16="http://schemas.microsoft.com/office/drawing/2014/main" id="{2D2BBB5B-96D9-4E09-935B-DE9939F6D3C7}"/>
              </a:ext>
            </a:extLst>
          </p:cNvPr>
          <p:cNvPicPr>
            <a:picLocks noGrp="1" noChangeAspect="1"/>
          </p:cNvPicPr>
          <p:nvPr>
            <p:ph idx="1"/>
          </p:nvPr>
        </p:nvPicPr>
        <p:blipFill>
          <a:blip r:embed="rId2"/>
          <a:stretch>
            <a:fillRect/>
          </a:stretch>
        </p:blipFill>
        <p:spPr>
          <a:xfrm>
            <a:off x="838200" y="818147"/>
            <a:ext cx="10700084" cy="5450306"/>
          </a:xfrm>
          <a:prstGeom prst="rect">
            <a:avLst/>
          </a:prstGeom>
        </p:spPr>
      </p:pic>
      <p:sp>
        <p:nvSpPr>
          <p:cNvPr id="5" name="Rectangle 4">
            <a:extLst>
              <a:ext uri="{FF2B5EF4-FFF2-40B4-BE49-F238E27FC236}">
                <a16:creationId xmlns:a16="http://schemas.microsoft.com/office/drawing/2014/main" id="{089A0AB1-E6EF-459E-99A4-EFFB5E6D1588}"/>
              </a:ext>
            </a:extLst>
          </p:cNvPr>
          <p:cNvSpPr/>
          <p:nvPr/>
        </p:nvSpPr>
        <p:spPr>
          <a:xfrm>
            <a:off x="1946606" y="2208082"/>
            <a:ext cx="8554969" cy="11409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F20F1732-3F0A-47CE-8FA6-3E896435A3C2}"/>
              </a:ext>
            </a:extLst>
          </p:cNvPr>
          <p:cNvSpPr txBox="1"/>
          <p:nvPr/>
        </p:nvSpPr>
        <p:spPr>
          <a:xfrm>
            <a:off x="1944416" y="2208082"/>
            <a:ext cx="8487651" cy="1077218"/>
          </a:xfrm>
          <a:prstGeom prst="rect">
            <a:avLst/>
          </a:prstGeom>
          <a:noFill/>
        </p:spPr>
        <p:txBody>
          <a:bodyPr wrap="square" rtlCol="0">
            <a:spAutoFit/>
          </a:bodyPr>
          <a:lstStyle/>
          <a:p>
            <a:r>
              <a:rPr lang="en-GB" sz="1600" dirty="0">
                <a:solidFill>
                  <a:schemeClr val="bg1"/>
                </a:solidFill>
                <a:latin typeface="Lucida Handwriting" panose="03010101010101010101" pitchFamily="66" charset="0"/>
              </a:rPr>
              <a:t>Parsons assumes that parts of society are indispensable in their current form but Merton suggests more flexibility.  For example socialisation does not have to take place in the nuclear family, could be within single parent family. </a:t>
            </a:r>
          </a:p>
        </p:txBody>
      </p:sp>
      <p:sp>
        <p:nvSpPr>
          <p:cNvPr id="9" name="Rectangle 8">
            <a:extLst>
              <a:ext uri="{FF2B5EF4-FFF2-40B4-BE49-F238E27FC236}">
                <a16:creationId xmlns:a16="http://schemas.microsoft.com/office/drawing/2014/main" id="{76D99494-DE58-4C1C-8578-3FF123FBADD9}"/>
              </a:ext>
            </a:extLst>
          </p:cNvPr>
          <p:cNvSpPr/>
          <p:nvPr/>
        </p:nvSpPr>
        <p:spPr>
          <a:xfrm>
            <a:off x="1991485" y="3708088"/>
            <a:ext cx="8440582" cy="9446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F5A3D3A-ADEB-4B9E-A847-46BE890674F3}"/>
              </a:ext>
            </a:extLst>
          </p:cNvPr>
          <p:cNvSpPr txBox="1"/>
          <p:nvPr/>
        </p:nvSpPr>
        <p:spPr>
          <a:xfrm>
            <a:off x="2041973" y="3702560"/>
            <a:ext cx="8390094" cy="954107"/>
          </a:xfrm>
          <a:prstGeom prst="rect">
            <a:avLst/>
          </a:prstGeom>
          <a:noFill/>
        </p:spPr>
        <p:txBody>
          <a:bodyPr wrap="square" rtlCol="0">
            <a:spAutoFit/>
          </a:bodyPr>
          <a:lstStyle/>
          <a:p>
            <a:r>
              <a:rPr lang="en-GB" sz="1400" b="1" dirty="0">
                <a:solidFill>
                  <a:schemeClr val="bg1"/>
                </a:solidFill>
                <a:latin typeface="Lucida Handwriting" panose="03010101010101010101" pitchFamily="66" charset="0"/>
              </a:rPr>
              <a:t>Are all parts of society really so tightly fitted together?  Complex modern societies have many parts which may be only distantly related to each other.  Some actually have functional autonomy from each other so do not rely on anything else.</a:t>
            </a:r>
          </a:p>
        </p:txBody>
      </p:sp>
      <p:sp>
        <p:nvSpPr>
          <p:cNvPr id="11" name="Rectangle 10">
            <a:extLst>
              <a:ext uri="{FF2B5EF4-FFF2-40B4-BE49-F238E27FC236}">
                <a16:creationId xmlns:a16="http://schemas.microsoft.com/office/drawing/2014/main" id="{478779EB-EF9B-4F01-BC92-F4027F034892}"/>
              </a:ext>
            </a:extLst>
          </p:cNvPr>
          <p:cNvSpPr/>
          <p:nvPr/>
        </p:nvSpPr>
        <p:spPr>
          <a:xfrm>
            <a:off x="2025143" y="4919809"/>
            <a:ext cx="8717655" cy="954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3E41D3F7-77F2-4DB9-B6DA-7F9E0B463A5D}"/>
              </a:ext>
            </a:extLst>
          </p:cNvPr>
          <p:cNvSpPr txBox="1"/>
          <p:nvPr/>
        </p:nvSpPr>
        <p:spPr>
          <a:xfrm>
            <a:off x="2025144" y="5010167"/>
            <a:ext cx="8554968" cy="646331"/>
          </a:xfrm>
          <a:prstGeom prst="rect">
            <a:avLst/>
          </a:prstGeom>
          <a:noFill/>
        </p:spPr>
        <p:txBody>
          <a:bodyPr wrap="square" rtlCol="0">
            <a:spAutoFit/>
          </a:bodyPr>
          <a:lstStyle/>
          <a:p>
            <a:r>
              <a:rPr lang="en-GB" dirty="0">
                <a:solidFill>
                  <a:schemeClr val="bg1"/>
                </a:solidFill>
                <a:latin typeface="Lucida Handwriting" panose="03010101010101010101" pitchFamily="66" charset="0"/>
              </a:rPr>
              <a:t>Parsons assumes that </a:t>
            </a:r>
            <a:r>
              <a:rPr lang="en-GB" dirty="0" err="1">
                <a:solidFill>
                  <a:schemeClr val="bg1"/>
                </a:solidFill>
                <a:latin typeface="Lucida Handwriting" panose="03010101010101010101" pitchFamily="66" charset="0"/>
              </a:rPr>
              <a:t>everythin</a:t>
            </a:r>
            <a:r>
              <a:rPr lang="en-GB" dirty="0">
                <a:solidFill>
                  <a:schemeClr val="bg1"/>
                </a:solidFill>
                <a:latin typeface="Lucida Handwriting" panose="03010101010101010101" pitchFamily="66" charset="0"/>
              </a:rPr>
              <a:t> has a positive function but this may not be the case</a:t>
            </a:r>
            <a:r>
              <a:rPr lang="en-GB" dirty="0"/>
              <a:t>. </a:t>
            </a:r>
          </a:p>
        </p:txBody>
      </p:sp>
      <p:sp>
        <p:nvSpPr>
          <p:cNvPr id="12" name="TextBox 11">
            <a:extLst>
              <a:ext uri="{FF2B5EF4-FFF2-40B4-BE49-F238E27FC236}">
                <a16:creationId xmlns:a16="http://schemas.microsoft.com/office/drawing/2014/main" id="{5EA5B706-90F7-4FB5-9C18-3C5AF6B19D4D}"/>
              </a:ext>
            </a:extLst>
          </p:cNvPr>
          <p:cNvSpPr txBox="1"/>
          <p:nvPr/>
        </p:nvSpPr>
        <p:spPr>
          <a:xfrm>
            <a:off x="1229657" y="5846026"/>
            <a:ext cx="9743143" cy="646331"/>
          </a:xfrm>
          <a:prstGeom prst="rect">
            <a:avLst/>
          </a:prstGeom>
          <a:noFill/>
        </p:spPr>
        <p:txBody>
          <a:bodyPr wrap="square" rtlCol="0">
            <a:spAutoFit/>
          </a:bodyPr>
          <a:lstStyle/>
          <a:p>
            <a:r>
              <a:rPr lang="en-GB" dirty="0"/>
              <a:t>Overall Merton points out that we can’t assume that society is always smooth running and well integrated.</a:t>
            </a:r>
          </a:p>
        </p:txBody>
      </p:sp>
    </p:spTree>
    <p:extLst>
      <p:ext uri="{BB962C8B-B14F-4D97-AF65-F5344CB8AC3E}">
        <p14:creationId xmlns:p14="http://schemas.microsoft.com/office/powerpoint/2010/main" val="44493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1" grpId="0" animBg="1"/>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31B96DDB4C5E4093D9A586BF4D7B6B" ma:contentTypeVersion="13" ma:contentTypeDescription="Create a new document." ma:contentTypeScope="" ma:versionID="773117163e457925bf7e597e43deb21b">
  <xsd:schema xmlns:xsd="http://www.w3.org/2001/XMLSchema" xmlns:xs="http://www.w3.org/2001/XMLSchema" xmlns:p="http://schemas.microsoft.com/office/2006/metadata/properties" xmlns:ns3="1884b4ca-d172-48fc-934f-c211f0fc4919" xmlns:ns4="8b6cce57-5574-4c8c-bf87-bfcef3d2ded6" targetNamespace="http://schemas.microsoft.com/office/2006/metadata/properties" ma:root="true" ma:fieldsID="1b4c9f3405b88fe15d8ab67cf3ace4ae" ns3:_="" ns4:_="">
    <xsd:import namespace="1884b4ca-d172-48fc-934f-c211f0fc4919"/>
    <xsd:import namespace="8b6cce57-5574-4c8c-bf87-bfcef3d2ded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4:SharedWithUsers" minOccurs="0"/>
                <xsd:element ref="ns4:SharedWithDetails" minOccurs="0"/>
                <xsd:element ref="ns4:SharingHintHash"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84b4ca-d172-48fc-934f-c211f0fc49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6cce57-5574-4c8c-bf87-bfcef3d2ded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23D544-15A6-4838-869C-585C1ACA21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84b4ca-d172-48fc-934f-c211f0fc4919"/>
    <ds:schemaRef ds:uri="8b6cce57-5574-4c8c-bf87-bfcef3d2de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0DAA1C-5857-46E6-8078-BDC2D1BF3960}">
  <ds:schemaRefs>
    <ds:schemaRef ds:uri="http://www.w3.org/XML/1998/namespace"/>
    <ds:schemaRef ds:uri="http://schemas.microsoft.com/office/2006/metadata/properties"/>
    <ds:schemaRef ds:uri="http://schemas.microsoft.com/office/infopath/2007/PartnerControls"/>
    <ds:schemaRef ds:uri="http://purl.org/dc/dcmitype/"/>
    <ds:schemaRef ds:uri="http://purl.org/dc/elements/1.1/"/>
    <ds:schemaRef ds:uri="1884b4ca-d172-48fc-934f-c211f0fc4919"/>
    <ds:schemaRef ds:uri="http://schemas.microsoft.com/office/2006/documentManagement/types"/>
    <ds:schemaRef ds:uri="http://purl.org/dc/terms/"/>
    <ds:schemaRef ds:uri="http://schemas.openxmlformats.org/package/2006/metadata/core-properties"/>
    <ds:schemaRef ds:uri="8b6cce57-5574-4c8c-bf87-bfcef3d2ded6"/>
  </ds:schemaRefs>
</ds:datastoreItem>
</file>

<file path=customXml/itemProps3.xml><?xml version="1.0" encoding="utf-8"?>
<ds:datastoreItem xmlns:ds="http://schemas.openxmlformats.org/officeDocument/2006/customXml" ds:itemID="{8AFBBA4D-62AB-40F4-AE4D-F5F1B4F108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41</TotalTime>
  <Words>894</Words>
  <Application>Microsoft Office PowerPoint</Application>
  <PresentationFormat>Widescreen</PresentationFormat>
  <Paragraphs>48</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Ink Free</vt:lpstr>
      <vt:lpstr>Lucida Handwriting</vt:lpstr>
      <vt:lpstr>Office Theme</vt:lpstr>
      <vt:lpstr>Functionalism</vt:lpstr>
      <vt:lpstr>PowerPoint Presentation</vt:lpstr>
      <vt:lpstr>PowerPoint Presentation</vt:lpstr>
      <vt:lpstr>PowerPoint Presentation</vt:lpstr>
      <vt:lpstr>PowerPoint Presentation</vt:lpstr>
      <vt:lpstr>PowerPoint Presentation</vt:lpstr>
      <vt:lpstr>PARSONS a building block approach to describing society with the following bricks…… </vt:lpstr>
      <vt:lpstr>For Parsons – 2 types of society </vt:lpstr>
      <vt:lpstr>PowerPoint Presentation</vt:lpstr>
      <vt:lpstr>Difference between manifest and latent functions. </vt:lpstr>
      <vt:lpstr>External critiques of functionalism</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Functionalism</dc:title>
  <dc:creator>Helen Bromley</dc:creator>
  <cp:lastModifiedBy>Helen</cp:lastModifiedBy>
  <cp:revision>3</cp:revision>
  <dcterms:created xsi:type="dcterms:W3CDTF">2022-01-16T18:31:12Z</dcterms:created>
  <dcterms:modified xsi:type="dcterms:W3CDTF">2022-01-20T12:51:48Z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0x010100C831B96DDB4C5E4093D9A586BF4D7B6B</vt:lpwstr>
  </property>
</Properties>
</file>