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1" r:id="rId5"/>
    <p:sldId id="258" r:id="rId6"/>
    <p:sldId id="262" r:id="rId7"/>
    <p:sldId id="263" r:id="rId8"/>
    <p:sldId id="264" r:id="rId9"/>
    <p:sldId id="266" r:id="rId10"/>
    <p:sldId id="267" r:id="rId11"/>
    <p:sldId id="268" r:id="rId12"/>
    <p:sldId id="269" r:id="rId13"/>
    <p:sldId id="270" r:id="rId14"/>
    <p:sldId id="271" r:id="rId15"/>
    <p:sldId id="272" r:id="rId16"/>
    <p:sldId id="277" r:id="rId17"/>
    <p:sldId id="274" r:id="rId18"/>
    <p:sldId id="275" r:id="rId19"/>
    <p:sldId id="276" r:id="rId20"/>
    <p:sldId id="273" r:id="rId21"/>
    <p:sldId id="278" r:id="rId22"/>
    <p:sldId id="279" r:id="rId23"/>
    <p:sldId id="280" r:id="rId24"/>
    <p:sldId id="281" r:id="rId25"/>
    <p:sldId id="283" r:id="rId26"/>
    <p:sldId id="282" r:id="rId27"/>
    <p:sldId id="286" r:id="rId28"/>
    <p:sldId id="284" r:id="rId29"/>
    <p:sldId id="285" r:id="rId30"/>
    <p:sldId id="288" r:id="rId31"/>
    <p:sldId id="28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9543F7-E23D-4EB7-9783-34063B8073CD}" type="doc">
      <dgm:prSet loTypeId="urn:microsoft.com/office/officeart/2005/8/layout/radial5" loCatId="cycle" qsTypeId="urn:microsoft.com/office/officeart/2005/8/quickstyle/3d2" qsCatId="3D" csTypeId="urn:microsoft.com/office/officeart/2005/8/colors/colorful1" csCatId="colorful" phldr="1"/>
      <dgm:spPr/>
      <dgm:t>
        <a:bodyPr/>
        <a:lstStyle/>
        <a:p>
          <a:endParaRPr lang="en-GB"/>
        </a:p>
      </dgm:t>
    </dgm:pt>
    <dgm:pt modelId="{B96B0EDA-3772-4B0F-AA46-1334FAE0C805}">
      <dgm:prSet phldrT="[Text]"/>
      <dgm:spPr/>
      <dgm:t>
        <a:bodyPr/>
        <a:lstStyle/>
        <a:p>
          <a:r>
            <a:rPr lang="en-GB" dirty="0" smtClean="0"/>
            <a:t>Biological explanations for gender</a:t>
          </a:r>
          <a:endParaRPr lang="en-GB" dirty="0"/>
        </a:p>
      </dgm:t>
    </dgm:pt>
    <dgm:pt modelId="{BD13E23E-F7FA-4632-A9C6-14CADD44F059}" type="parTrans" cxnId="{73FE636D-FDD6-4ECF-A9B2-D831F0CC66D3}">
      <dgm:prSet/>
      <dgm:spPr/>
      <dgm:t>
        <a:bodyPr/>
        <a:lstStyle/>
        <a:p>
          <a:endParaRPr lang="en-GB"/>
        </a:p>
      </dgm:t>
    </dgm:pt>
    <dgm:pt modelId="{2D366E98-C0F3-411C-953B-8EFA83AA6078}" type="sibTrans" cxnId="{73FE636D-FDD6-4ECF-A9B2-D831F0CC66D3}">
      <dgm:prSet/>
      <dgm:spPr/>
      <dgm:t>
        <a:bodyPr/>
        <a:lstStyle/>
        <a:p>
          <a:endParaRPr lang="en-GB"/>
        </a:p>
      </dgm:t>
    </dgm:pt>
    <dgm:pt modelId="{58C89FEE-7FB2-47C0-9CC5-60731355C95E}">
      <dgm:prSet phldrT="[Text]"/>
      <dgm:spPr/>
      <dgm:t>
        <a:bodyPr/>
        <a:lstStyle/>
        <a:p>
          <a:r>
            <a:rPr lang="en-GB" dirty="0" smtClean="0"/>
            <a:t>Genetics</a:t>
          </a:r>
          <a:endParaRPr lang="en-GB" dirty="0"/>
        </a:p>
      </dgm:t>
    </dgm:pt>
    <dgm:pt modelId="{848882A9-C09D-4881-AB8E-AA8A5FAA9579}" type="parTrans" cxnId="{5165A456-700C-4E00-AA3F-3147CAC0D4EB}">
      <dgm:prSet/>
      <dgm:spPr/>
      <dgm:t>
        <a:bodyPr/>
        <a:lstStyle/>
        <a:p>
          <a:endParaRPr lang="en-GB"/>
        </a:p>
      </dgm:t>
    </dgm:pt>
    <dgm:pt modelId="{F7129188-A605-47F1-943C-58A8100DC9C5}" type="sibTrans" cxnId="{5165A456-700C-4E00-AA3F-3147CAC0D4EB}">
      <dgm:prSet/>
      <dgm:spPr/>
      <dgm:t>
        <a:bodyPr/>
        <a:lstStyle/>
        <a:p>
          <a:endParaRPr lang="en-GB"/>
        </a:p>
      </dgm:t>
    </dgm:pt>
    <dgm:pt modelId="{0E7632D7-4C92-4EE7-91AE-F8C0E9306D4A}">
      <dgm:prSet phldrT="[Text]"/>
      <dgm:spPr/>
      <dgm:t>
        <a:bodyPr/>
        <a:lstStyle/>
        <a:p>
          <a:r>
            <a:rPr lang="en-GB" dirty="0" smtClean="0"/>
            <a:t>Oestrogen and Oxytocin</a:t>
          </a:r>
          <a:endParaRPr lang="en-GB" dirty="0"/>
        </a:p>
      </dgm:t>
    </dgm:pt>
    <dgm:pt modelId="{9211F714-966F-427C-AFA2-9854D4EE7225}" type="parTrans" cxnId="{EF946C2A-C30F-4F64-9FFE-B7BCF015F1AF}">
      <dgm:prSet/>
      <dgm:spPr/>
      <dgm:t>
        <a:bodyPr/>
        <a:lstStyle/>
        <a:p>
          <a:endParaRPr lang="en-GB"/>
        </a:p>
      </dgm:t>
    </dgm:pt>
    <dgm:pt modelId="{7279DD50-8F47-42E8-930C-35C638540530}" type="sibTrans" cxnId="{EF946C2A-C30F-4F64-9FFE-B7BCF015F1AF}">
      <dgm:prSet/>
      <dgm:spPr/>
      <dgm:t>
        <a:bodyPr/>
        <a:lstStyle/>
        <a:p>
          <a:endParaRPr lang="en-GB"/>
        </a:p>
      </dgm:t>
    </dgm:pt>
    <dgm:pt modelId="{A6706A43-33B3-413E-A0F9-3A9AB005B818}">
      <dgm:prSet phldrT="[Text]"/>
      <dgm:spPr/>
      <dgm:t>
        <a:bodyPr/>
        <a:lstStyle/>
        <a:p>
          <a:r>
            <a:rPr lang="en-GB" dirty="0" smtClean="0"/>
            <a:t>Testosterone</a:t>
          </a:r>
          <a:endParaRPr lang="en-GB" dirty="0"/>
        </a:p>
      </dgm:t>
    </dgm:pt>
    <dgm:pt modelId="{164D1094-187C-404D-A6D4-11A01161B10E}" type="parTrans" cxnId="{D32E543C-5A4C-40C2-9FB6-821373FDDD28}">
      <dgm:prSet/>
      <dgm:spPr/>
      <dgm:t>
        <a:bodyPr/>
        <a:lstStyle/>
        <a:p>
          <a:endParaRPr lang="en-GB"/>
        </a:p>
      </dgm:t>
    </dgm:pt>
    <dgm:pt modelId="{B0922474-AC98-4820-971E-C90FA3FFC9FF}" type="sibTrans" cxnId="{D32E543C-5A4C-40C2-9FB6-821373FDDD28}">
      <dgm:prSet/>
      <dgm:spPr/>
      <dgm:t>
        <a:bodyPr/>
        <a:lstStyle/>
        <a:p>
          <a:endParaRPr lang="en-GB"/>
        </a:p>
      </dgm:t>
    </dgm:pt>
    <dgm:pt modelId="{FE1F6004-BE0F-4540-9E3C-084C13D30039}">
      <dgm:prSet/>
      <dgm:spPr/>
      <dgm:t>
        <a:bodyPr/>
        <a:lstStyle/>
        <a:p>
          <a:endParaRPr lang="en-GB"/>
        </a:p>
      </dgm:t>
    </dgm:pt>
    <dgm:pt modelId="{7D4B0296-BE1F-47CF-B157-DB642BB3BA7E}" type="parTrans" cxnId="{D0983EDE-C3A4-4E5C-87AF-7E17F9AE11EA}">
      <dgm:prSet/>
      <dgm:spPr/>
      <dgm:t>
        <a:bodyPr/>
        <a:lstStyle/>
        <a:p>
          <a:endParaRPr lang="en-GB"/>
        </a:p>
      </dgm:t>
    </dgm:pt>
    <dgm:pt modelId="{E554745D-8919-4A5C-87EA-2A7FDD86A56A}" type="sibTrans" cxnId="{D0983EDE-C3A4-4E5C-87AF-7E17F9AE11EA}">
      <dgm:prSet/>
      <dgm:spPr/>
      <dgm:t>
        <a:bodyPr/>
        <a:lstStyle/>
        <a:p>
          <a:endParaRPr lang="en-GB"/>
        </a:p>
      </dgm:t>
    </dgm:pt>
    <dgm:pt modelId="{36CAECCD-4E2B-4553-9FF2-38EA281120D8}" type="pres">
      <dgm:prSet presAssocID="{AF9543F7-E23D-4EB7-9783-34063B8073CD}" presName="Name0" presStyleCnt="0">
        <dgm:presLayoutVars>
          <dgm:chMax val="1"/>
          <dgm:dir/>
          <dgm:animLvl val="ctr"/>
          <dgm:resizeHandles val="exact"/>
        </dgm:presLayoutVars>
      </dgm:prSet>
      <dgm:spPr/>
      <dgm:t>
        <a:bodyPr/>
        <a:lstStyle/>
        <a:p>
          <a:endParaRPr lang="en-GB"/>
        </a:p>
      </dgm:t>
    </dgm:pt>
    <dgm:pt modelId="{867608BF-A787-4C8E-99AC-CDE40C268C5B}" type="pres">
      <dgm:prSet presAssocID="{B96B0EDA-3772-4B0F-AA46-1334FAE0C805}" presName="centerShape" presStyleLbl="node0" presStyleIdx="0" presStyleCnt="1"/>
      <dgm:spPr/>
      <dgm:t>
        <a:bodyPr/>
        <a:lstStyle/>
        <a:p>
          <a:endParaRPr lang="en-GB"/>
        </a:p>
      </dgm:t>
    </dgm:pt>
    <dgm:pt modelId="{898A8CC3-37C9-4847-B7CE-25B3D44EEFC7}" type="pres">
      <dgm:prSet presAssocID="{848882A9-C09D-4881-AB8E-AA8A5FAA9579}" presName="parTrans" presStyleLbl="sibTrans2D1" presStyleIdx="0" presStyleCnt="3"/>
      <dgm:spPr/>
      <dgm:t>
        <a:bodyPr/>
        <a:lstStyle/>
        <a:p>
          <a:endParaRPr lang="en-GB"/>
        </a:p>
      </dgm:t>
    </dgm:pt>
    <dgm:pt modelId="{42A1F2B0-948A-4378-B9C6-D0E63C8E8910}" type="pres">
      <dgm:prSet presAssocID="{848882A9-C09D-4881-AB8E-AA8A5FAA9579}" presName="connectorText" presStyleLbl="sibTrans2D1" presStyleIdx="0" presStyleCnt="3"/>
      <dgm:spPr/>
      <dgm:t>
        <a:bodyPr/>
        <a:lstStyle/>
        <a:p>
          <a:endParaRPr lang="en-GB"/>
        </a:p>
      </dgm:t>
    </dgm:pt>
    <dgm:pt modelId="{014FF920-DBE3-4734-A2A5-40B540673F11}" type="pres">
      <dgm:prSet presAssocID="{58C89FEE-7FB2-47C0-9CC5-60731355C95E}" presName="node" presStyleLbl="node1" presStyleIdx="0" presStyleCnt="3">
        <dgm:presLayoutVars>
          <dgm:bulletEnabled val="1"/>
        </dgm:presLayoutVars>
      </dgm:prSet>
      <dgm:spPr/>
      <dgm:t>
        <a:bodyPr/>
        <a:lstStyle/>
        <a:p>
          <a:endParaRPr lang="en-GB"/>
        </a:p>
      </dgm:t>
    </dgm:pt>
    <dgm:pt modelId="{BEB1D27E-9EF5-4827-B2D9-D447075C608C}" type="pres">
      <dgm:prSet presAssocID="{9211F714-966F-427C-AFA2-9854D4EE7225}" presName="parTrans" presStyleLbl="sibTrans2D1" presStyleIdx="1" presStyleCnt="3"/>
      <dgm:spPr/>
      <dgm:t>
        <a:bodyPr/>
        <a:lstStyle/>
        <a:p>
          <a:endParaRPr lang="en-GB"/>
        </a:p>
      </dgm:t>
    </dgm:pt>
    <dgm:pt modelId="{C4FF91D0-2D94-4367-BC56-8B4AE6A7C629}" type="pres">
      <dgm:prSet presAssocID="{9211F714-966F-427C-AFA2-9854D4EE7225}" presName="connectorText" presStyleLbl="sibTrans2D1" presStyleIdx="1" presStyleCnt="3"/>
      <dgm:spPr/>
      <dgm:t>
        <a:bodyPr/>
        <a:lstStyle/>
        <a:p>
          <a:endParaRPr lang="en-GB"/>
        </a:p>
      </dgm:t>
    </dgm:pt>
    <dgm:pt modelId="{5AB84054-15E2-4685-8A8C-7951FB14BE3F}" type="pres">
      <dgm:prSet presAssocID="{0E7632D7-4C92-4EE7-91AE-F8C0E9306D4A}" presName="node" presStyleLbl="node1" presStyleIdx="1" presStyleCnt="3">
        <dgm:presLayoutVars>
          <dgm:bulletEnabled val="1"/>
        </dgm:presLayoutVars>
      </dgm:prSet>
      <dgm:spPr/>
      <dgm:t>
        <a:bodyPr/>
        <a:lstStyle/>
        <a:p>
          <a:endParaRPr lang="en-GB"/>
        </a:p>
      </dgm:t>
    </dgm:pt>
    <dgm:pt modelId="{56FA6763-DD6E-457E-B7C1-B0D780B65847}" type="pres">
      <dgm:prSet presAssocID="{164D1094-187C-404D-A6D4-11A01161B10E}" presName="parTrans" presStyleLbl="sibTrans2D1" presStyleIdx="2" presStyleCnt="3"/>
      <dgm:spPr/>
      <dgm:t>
        <a:bodyPr/>
        <a:lstStyle/>
        <a:p>
          <a:endParaRPr lang="en-GB"/>
        </a:p>
      </dgm:t>
    </dgm:pt>
    <dgm:pt modelId="{974A3048-13A2-4273-AFF7-BAC53319649F}" type="pres">
      <dgm:prSet presAssocID="{164D1094-187C-404D-A6D4-11A01161B10E}" presName="connectorText" presStyleLbl="sibTrans2D1" presStyleIdx="2" presStyleCnt="3"/>
      <dgm:spPr/>
      <dgm:t>
        <a:bodyPr/>
        <a:lstStyle/>
        <a:p>
          <a:endParaRPr lang="en-GB"/>
        </a:p>
      </dgm:t>
    </dgm:pt>
    <dgm:pt modelId="{0201E104-9D3A-4F51-96DA-952B2A0CA021}" type="pres">
      <dgm:prSet presAssocID="{A6706A43-33B3-413E-A0F9-3A9AB005B818}" presName="node" presStyleLbl="node1" presStyleIdx="2" presStyleCnt="3">
        <dgm:presLayoutVars>
          <dgm:bulletEnabled val="1"/>
        </dgm:presLayoutVars>
      </dgm:prSet>
      <dgm:spPr/>
      <dgm:t>
        <a:bodyPr/>
        <a:lstStyle/>
        <a:p>
          <a:endParaRPr lang="en-GB"/>
        </a:p>
      </dgm:t>
    </dgm:pt>
  </dgm:ptLst>
  <dgm:cxnLst>
    <dgm:cxn modelId="{BBC02C2B-57B3-4687-AF83-DA11ED8DD74E}" type="presOf" srcId="{AF9543F7-E23D-4EB7-9783-34063B8073CD}" destId="{36CAECCD-4E2B-4553-9FF2-38EA281120D8}" srcOrd="0" destOrd="0" presId="urn:microsoft.com/office/officeart/2005/8/layout/radial5"/>
    <dgm:cxn modelId="{9A8A58A9-6920-4450-8EA6-15BA5E60B825}" type="presOf" srcId="{848882A9-C09D-4881-AB8E-AA8A5FAA9579}" destId="{42A1F2B0-948A-4378-B9C6-D0E63C8E8910}" srcOrd="1" destOrd="0" presId="urn:microsoft.com/office/officeart/2005/8/layout/radial5"/>
    <dgm:cxn modelId="{73FE636D-FDD6-4ECF-A9B2-D831F0CC66D3}" srcId="{AF9543F7-E23D-4EB7-9783-34063B8073CD}" destId="{B96B0EDA-3772-4B0F-AA46-1334FAE0C805}" srcOrd="0" destOrd="0" parTransId="{BD13E23E-F7FA-4632-A9C6-14CADD44F059}" sibTransId="{2D366E98-C0F3-411C-953B-8EFA83AA6078}"/>
    <dgm:cxn modelId="{EF946C2A-C30F-4F64-9FFE-B7BCF015F1AF}" srcId="{B96B0EDA-3772-4B0F-AA46-1334FAE0C805}" destId="{0E7632D7-4C92-4EE7-91AE-F8C0E9306D4A}" srcOrd="1" destOrd="0" parTransId="{9211F714-966F-427C-AFA2-9854D4EE7225}" sibTransId="{7279DD50-8F47-42E8-930C-35C638540530}"/>
    <dgm:cxn modelId="{281BEC39-AC21-424D-8825-B9319E7DE7B5}" type="presOf" srcId="{164D1094-187C-404D-A6D4-11A01161B10E}" destId="{974A3048-13A2-4273-AFF7-BAC53319649F}" srcOrd="1" destOrd="0" presId="urn:microsoft.com/office/officeart/2005/8/layout/radial5"/>
    <dgm:cxn modelId="{A31BC1E2-8047-4C3C-8A5F-3F4414D47391}" type="presOf" srcId="{B96B0EDA-3772-4B0F-AA46-1334FAE0C805}" destId="{867608BF-A787-4C8E-99AC-CDE40C268C5B}" srcOrd="0" destOrd="0" presId="urn:microsoft.com/office/officeart/2005/8/layout/radial5"/>
    <dgm:cxn modelId="{6D465F1E-0E1D-40EF-9989-17009F326A62}" type="presOf" srcId="{848882A9-C09D-4881-AB8E-AA8A5FAA9579}" destId="{898A8CC3-37C9-4847-B7CE-25B3D44EEFC7}" srcOrd="0" destOrd="0" presId="urn:microsoft.com/office/officeart/2005/8/layout/radial5"/>
    <dgm:cxn modelId="{D32E543C-5A4C-40C2-9FB6-821373FDDD28}" srcId="{B96B0EDA-3772-4B0F-AA46-1334FAE0C805}" destId="{A6706A43-33B3-413E-A0F9-3A9AB005B818}" srcOrd="2" destOrd="0" parTransId="{164D1094-187C-404D-A6D4-11A01161B10E}" sibTransId="{B0922474-AC98-4820-971E-C90FA3FFC9FF}"/>
    <dgm:cxn modelId="{39D426DF-66A1-4851-B0D4-A2A22EEA8D0D}" type="presOf" srcId="{A6706A43-33B3-413E-A0F9-3A9AB005B818}" destId="{0201E104-9D3A-4F51-96DA-952B2A0CA021}" srcOrd="0" destOrd="0" presId="urn:microsoft.com/office/officeart/2005/8/layout/radial5"/>
    <dgm:cxn modelId="{28854ADE-DD8E-4274-A28E-19C66103697C}" type="presOf" srcId="{9211F714-966F-427C-AFA2-9854D4EE7225}" destId="{C4FF91D0-2D94-4367-BC56-8B4AE6A7C629}" srcOrd="1" destOrd="0" presId="urn:microsoft.com/office/officeart/2005/8/layout/radial5"/>
    <dgm:cxn modelId="{FF702C1F-9C45-40F4-A83E-AE2D04767EA0}" type="presOf" srcId="{58C89FEE-7FB2-47C0-9CC5-60731355C95E}" destId="{014FF920-DBE3-4734-A2A5-40B540673F11}" srcOrd="0" destOrd="0" presId="urn:microsoft.com/office/officeart/2005/8/layout/radial5"/>
    <dgm:cxn modelId="{166F782C-8C7D-4FF5-A8F9-00E1AF2CA808}" type="presOf" srcId="{164D1094-187C-404D-A6D4-11A01161B10E}" destId="{56FA6763-DD6E-457E-B7C1-B0D780B65847}" srcOrd="0" destOrd="0" presId="urn:microsoft.com/office/officeart/2005/8/layout/radial5"/>
    <dgm:cxn modelId="{5165A456-700C-4E00-AA3F-3147CAC0D4EB}" srcId="{B96B0EDA-3772-4B0F-AA46-1334FAE0C805}" destId="{58C89FEE-7FB2-47C0-9CC5-60731355C95E}" srcOrd="0" destOrd="0" parTransId="{848882A9-C09D-4881-AB8E-AA8A5FAA9579}" sibTransId="{F7129188-A605-47F1-943C-58A8100DC9C5}"/>
    <dgm:cxn modelId="{D0983EDE-C3A4-4E5C-87AF-7E17F9AE11EA}" srcId="{AF9543F7-E23D-4EB7-9783-34063B8073CD}" destId="{FE1F6004-BE0F-4540-9E3C-084C13D30039}" srcOrd="1" destOrd="0" parTransId="{7D4B0296-BE1F-47CF-B157-DB642BB3BA7E}" sibTransId="{E554745D-8919-4A5C-87EA-2A7FDD86A56A}"/>
    <dgm:cxn modelId="{77196158-C1FD-4BCD-91CB-BDEE91ED630B}" type="presOf" srcId="{9211F714-966F-427C-AFA2-9854D4EE7225}" destId="{BEB1D27E-9EF5-4827-B2D9-D447075C608C}" srcOrd="0" destOrd="0" presId="urn:microsoft.com/office/officeart/2005/8/layout/radial5"/>
    <dgm:cxn modelId="{504F285F-8494-43D3-85DD-1297650C6515}" type="presOf" srcId="{0E7632D7-4C92-4EE7-91AE-F8C0E9306D4A}" destId="{5AB84054-15E2-4685-8A8C-7951FB14BE3F}" srcOrd="0" destOrd="0" presId="urn:microsoft.com/office/officeart/2005/8/layout/radial5"/>
    <dgm:cxn modelId="{E4E33B3F-0F9E-4F92-8309-827719AE8AA5}" type="presParOf" srcId="{36CAECCD-4E2B-4553-9FF2-38EA281120D8}" destId="{867608BF-A787-4C8E-99AC-CDE40C268C5B}" srcOrd="0" destOrd="0" presId="urn:microsoft.com/office/officeart/2005/8/layout/radial5"/>
    <dgm:cxn modelId="{1923284E-BF04-441D-97D8-2AA497A206A8}" type="presParOf" srcId="{36CAECCD-4E2B-4553-9FF2-38EA281120D8}" destId="{898A8CC3-37C9-4847-B7CE-25B3D44EEFC7}" srcOrd="1" destOrd="0" presId="urn:microsoft.com/office/officeart/2005/8/layout/radial5"/>
    <dgm:cxn modelId="{51A5D76D-9210-4DFB-955E-F12D8F97740C}" type="presParOf" srcId="{898A8CC3-37C9-4847-B7CE-25B3D44EEFC7}" destId="{42A1F2B0-948A-4378-B9C6-D0E63C8E8910}" srcOrd="0" destOrd="0" presId="urn:microsoft.com/office/officeart/2005/8/layout/radial5"/>
    <dgm:cxn modelId="{25707562-EBC4-49D0-A4CD-720737E48080}" type="presParOf" srcId="{36CAECCD-4E2B-4553-9FF2-38EA281120D8}" destId="{014FF920-DBE3-4734-A2A5-40B540673F11}" srcOrd="2" destOrd="0" presId="urn:microsoft.com/office/officeart/2005/8/layout/radial5"/>
    <dgm:cxn modelId="{3D97E1CD-7C21-45F9-97BA-BB7C050ED537}" type="presParOf" srcId="{36CAECCD-4E2B-4553-9FF2-38EA281120D8}" destId="{BEB1D27E-9EF5-4827-B2D9-D447075C608C}" srcOrd="3" destOrd="0" presId="urn:microsoft.com/office/officeart/2005/8/layout/radial5"/>
    <dgm:cxn modelId="{C76DCE38-49D3-484A-B434-1FE290796BC0}" type="presParOf" srcId="{BEB1D27E-9EF5-4827-B2D9-D447075C608C}" destId="{C4FF91D0-2D94-4367-BC56-8B4AE6A7C629}" srcOrd="0" destOrd="0" presId="urn:microsoft.com/office/officeart/2005/8/layout/radial5"/>
    <dgm:cxn modelId="{ACFB62F2-C55D-43AF-855E-48DECC4415D1}" type="presParOf" srcId="{36CAECCD-4E2B-4553-9FF2-38EA281120D8}" destId="{5AB84054-15E2-4685-8A8C-7951FB14BE3F}" srcOrd="4" destOrd="0" presId="urn:microsoft.com/office/officeart/2005/8/layout/radial5"/>
    <dgm:cxn modelId="{EB70A3C6-BC31-4858-A4F9-9CEAEEF89E84}" type="presParOf" srcId="{36CAECCD-4E2B-4553-9FF2-38EA281120D8}" destId="{56FA6763-DD6E-457E-B7C1-B0D780B65847}" srcOrd="5" destOrd="0" presId="urn:microsoft.com/office/officeart/2005/8/layout/radial5"/>
    <dgm:cxn modelId="{203E0695-D850-4467-AA13-CC824D19B100}" type="presParOf" srcId="{56FA6763-DD6E-457E-B7C1-B0D780B65847}" destId="{974A3048-13A2-4273-AFF7-BAC53319649F}" srcOrd="0" destOrd="0" presId="urn:microsoft.com/office/officeart/2005/8/layout/radial5"/>
    <dgm:cxn modelId="{FA87CE28-15AF-47D0-8C83-F1D2A793F975}" type="presParOf" srcId="{36CAECCD-4E2B-4553-9FF2-38EA281120D8}" destId="{0201E104-9D3A-4F51-96DA-952B2A0CA021}" srcOrd="6"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56E1F7-F3C0-4A80-91D4-DC236FC02F67}" type="doc">
      <dgm:prSet loTypeId="urn:microsoft.com/office/officeart/2005/8/layout/radial5" loCatId="cycle" qsTypeId="urn:microsoft.com/office/officeart/2005/8/quickstyle/3d2" qsCatId="3D" csTypeId="urn:microsoft.com/office/officeart/2005/8/colors/colorful1" csCatId="colorful" phldr="1"/>
      <dgm:spPr/>
      <dgm:t>
        <a:bodyPr/>
        <a:lstStyle/>
        <a:p>
          <a:endParaRPr lang="en-GB"/>
        </a:p>
      </dgm:t>
    </dgm:pt>
    <dgm:pt modelId="{72CC85B7-6DE1-4983-9839-555E5BDE66EB}">
      <dgm:prSet phldrT="[Text]"/>
      <dgm:spPr>
        <a:solidFill>
          <a:schemeClr val="accent6"/>
        </a:solidFill>
      </dgm:spPr>
      <dgm:t>
        <a:bodyPr/>
        <a:lstStyle/>
        <a:p>
          <a:r>
            <a:rPr lang="en-GB" dirty="0" smtClean="0"/>
            <a:t>Learning theories of gender</a:t>
          </a:r>
          <a:endParaRPr lang="en-GB" dirty="0"/>
        </a:p>
      </dgm:t>
    </dgm:pt>
    <dgm:pt modelId="{0433960D-BF70-4334-98F1-E8AE1694DE4A}" type="parTrans" cxnId="{AE9DF97B-DBD9-4341-81BE-159137962505}">
      <dgm:prSet/>
      <dgm:spPr/>
      <dgm:t>
        <a:bodyPr/>
        <a:lstStyle/>
        <a:p>
          <a:endParaRPr lang="en-GB"/>
        </a:p>
      </dgm:t>
    </dgm:pt>
    <dgm:pt modelId="{0A15AA1A-899F-4724-8EF1-2F80FCEAA2A8}" type="sibTrans" cxnId="{AE9DF97B-DBD9-4341-81BE-159137962505}">
      <dgm:prSet/>
      <dgm:spPr/>
      <dgm:t>
        <a:bodyPr/>
        <a:lstStyle/>
        <a:p>
          <a:endParaRPr lang="en-GB"/>
        </a:p>
      </dgm:t>
    </dgm:pt>
    <dgm:pt modelId="{7E0D0448-1CE2-434D-B644-D2A8839809DD}">
      <dgm:prSet phldrT="[Text]"/>
      <dgm:spPr/>
      <dgm:t>
        <a:bodyPr/>
        <a:lstStyle/>
        <a:p>
          <a:r>
            <a:rPr lang="en-GB" dirty="0" smtClean="0"/>
            <a:t>Modelling</a:t>
          </a:r>
          <a:endParaRPr lang="en-GB" dirty="0"/>
        </a:p>
      </dgm:t>
    </dgm:pt>
    <dgm:pt modelId="{028ADE01-F692-4E12-BD2B-FC5DD1F0DAEE}" type="parTrans" cxnId="{E7B98F03-50A2-4DB4-9EDF-F9A7F211C76B}">
      <dgm:prSet>
        <dgm:style>
          <a:lnRef idx="0">
            <a:schemeClr val="accent2"/>
          </a:lnRef>
          <a:fillRef idx="3">
            <a:schemeClr val="accent2"/>
          </a:fillRef>
          <a:effectRef idx="3">
            <a:schemeClr val="accent2"/>
          </a:effectRef>
          <a:fontRef idx="minor">
            <a:schemeClr val="lt1"/>
          </a:fontRef>
        </dgm:style>
      </dgm:prSet>
      <dgm:spPr/>
      <dgm:t>
        <a:bodyPr/>
        <a:lstStyle/>
        <a:p>
          <a:endParaRPr lang="en-GB"/>
        </a:p>
      </dgm:t>
    </dgm:pt>
    <dgm:pt modelId="{529C06DC-5299-4512-B4C2-C5F60E2D046C}" type="sibTrans" cxnId="{E7B98F03-50A2-4DB4-9EDF-F9A7F211C76B}">
      <dgm:prSet/>
      <dgm:spPr/>
      <dgm:t>
        <a:bodyPr/>
        <a:lstStyle/>
        <a:p>
          <a:endParaRPr lang="en-GB"/>
        </a:p>
      </dgm:t>
    </dgm:pt>
    <dgm:pt modelId="{1CC97263-5E7D-4FAB-B466-0927630CEF30}">
      <dgm:prSet phldrT="[Text]"/>
      <dgm:spPr/>
      <dgm:t>
        <a:bodyPr/>
        <a:lstStyle/>
        <a:p>
          <a:r>
            <a:rPr lang="en-GB" dirty="0" smtClean="0"/>
            <a:t>Identification</a:t>
          </a:r>
          <a:endParaRPr lang="en-GB" dirty="0"/>
        </a:p>
      </dgm:t>
    </dgm:pt>
    <dgm:pt modelId="{94420D95-C37B-4734-9101-2EF279830710}" type="parTrans" cxnId="{8B583581-016F-48A5-85D0-F43017AB63CA}">
      <dgm:prSet>
        <dgm:style>
          <a:lnRef idx="0">
            <a:schemeClr val="accent3"/>
          </a:lnRef>
          <a:fillRef idx="3">
            <a:schemeClr val="accent3"/>
          </a:fillRef>
          <a:effectRef idx="3">
            <a:schemeClr val="accent3"/>
          </a:effectRef>
          <a:fontRef idx="minor">
            <a:schemeClr val="lt1"/>
          </a:fontRef>
        </dgm:style>
      </dgm:prSet>
      <dgm:spPr/>
      <dgm:t>
        <a:bodyPr/>
        <a:lstStyle/>
        <a:p>
          <a:endParaRPr lang="en-GB"/>
        </a:p>
      </dgm:t>
    </dgm:pt>
    <dgm:pt modelId="{118ECB65-DCD0-447A-9420-1C6C42C9B449}" type="sibTrans" cxnId="{8B583581-016F-48A5-85D0-F43017AB63CA}">
      <dgm:prSet/>
      <dgm:spPr/>
      <dgm:t>
        <a:bodyPr/>
        <a:lstStyle/>
        <a:p>
          <a:endParaRPr lang="en-GB"/>
        </a:p>
      </dgm:t>
    </dgm:pt>
    <dgm:pt modelId="{8C8C384E-21B4-4BA0-8017-6FF84FECE1E8}">
      <dgm:prSet phldrT="[Text]"/>
      <dgm:spPr/>
      <dgm:t>
        <a:bodyPr/>
        <a:lstStyle/>
        <a:p>
          <a:r>
            <a:rPr lang="en-GB" dirty="0" smtClean="0"/>
            <a:t>Imitation</a:t>
          </a:r>
          <a:endParaRPr lang="en-GB" dirty="0"/>
        </a:p>
      </dgm:t>
    </dgm:pt>
    <dgm:pt modelId="{CC88FE89-5500-47D4-85DD-875492D1E8BA}" type="parTrans" cxnId="{B75FFB77-BEA7-46B2-B1B5-817E2E432FBE}">
      <dgm:prSet>
        <dgm:style>
          <a:lnRef idx="0">
            <a:schemeClr val="accent4"/>
          </a:lnRef>
          <a:fillRef idx="3">
            <a:schemeClr val="accent4"/>
          </a:fillRef>
          <a:effectRef idx="3">
            <a:schemeClr val="accent4"/>
          </a:effectRef>
          <a:fontRef idx="minor">
            <a:schemeClr val="lt1"/>
          </a:fontRef>
        </dgm:style>
      </dgm:prSet>
      <dgm:spPr/>
      <dgm:t>
        <a:bodyPr/>
        <a:lstStyle/>
        <a:p>
          <a:endParaRPr lang="en-GB"/>
        </a:p>
      </dgm:t>
    </dgm:pt>
    <dgm:pt modelId="{75B9A692-5AD7-4213-B0BA-0DD859A146C4}" type="sibTrans" cxnId="{B75FFB77-BEA7-46B2-B1B5-817E2E432FBE}">
      <dgm:prSet/>
      <dgm:spPr/>
      <dgm:t>
        <a:bodyPr/>
        <a:lstStyle/>
        <a:p>
          <a:endParaRPr lang="en-GB"/>
        </a:p>
      </dgm:t>
    </dgm:pt>
    <dgm:pt modelId="{BEA37E8F-C6EC-4F74-9E05-1C57CC32D210}">
      <dgm:prSet phldrT="[Text]"/>
      <dgm:spPr/>
      <dgm:t>
        <a:bodyPr/>
        <a:lstStyle/>
        <a:p>
          <a:r>
            <a:rPr lang="en-GB" dirty="0" smtClean="0"/>
            <a:t>Reinforcement</a:t>
          </a:r>
          <a:endParaRPr lang="en-GB" dirty="0"/>
        </a:p>
      </dgm:t>
    </dgm:pt>
    <dgm:pt modelId="{CAF692FD-ACBB-4956-97CA-6D159402C856}" type="parTrans" cxnId="{E49F04C1-9A08-461A-B2D7-8D34FB9AA4D8}">
      <dgm:prSet>
        <dgm:style>
          <a:lnRef idx="0">
            <a:schemeClr val="accent5"/>
          </a:lnRef>
          <a:fillRef idx="3">
            <a:schemeClr val="accent5"/>
          </a:fillRef>
          <a:effectRef idx="3">
            <a:schemeClr val="accent5"/>
          </a:effectRef>
          <a:fontRef idx="minor">
            <a:schemeClr val="lt1"/>
          </a:fontRef>
        </dgm:style>
      </dgm:prSet>
      <dgm:spPr/>
      <dgm:t>
        <a:bodyPr/>
        <a:lstStyle/>
        <a:p>
          <a:endParaRPr lang="en-GB"/>
        </a:p>
      </dgm:t>
    </dgm:pt>
    <dgm:pt modelId="{414454EF-F23E-437B-A1E4-A8E881A77F80}" type="sibTrans" cxnId="{E49F04C1-9A08-461A-B2D7-8D34FB9AA4D8}">
      <dgm:prSet/>
      <dgm:spPr/>
      <dgm:t>
        <a:bodyPr/>
        <a:lstStyle/>
        <a:p>
          <a:endParaRPr lang="en-GB"/>
        </a:p>
      </dgm:t>
    </dgm:pt>
    <dgm:pt modelId="{37DCC9B6-CFE7-494C-A33B-35D037F14227}" type="pres">
      <dgm:prSet presAssocID="{F456E1F7-F3C0-4A80-91D4-DC236FC02F67}" presName="Name0" presStyleCnt="0">
        <dgm:presLayoutVars>
          <dgm:chMax val="1"/>
          <dgm:dir/>
          <dgm:animLvl val="ctr"/>
          <dgm:resizeHandles val="exact"/>
        </dgm:presLayoutVars>
      </dgm:prSet>
      <dgm:spPr/>
      <dgm:t>
        <a:bodyPr/>
        <a:lstStyle/>
        <a:p>
          <a:endParaRPr lang="en-GB"/>
        </a:p>
      </dgm:t>
    </dgm:pt>
    <dgm:pt modelId="{5426CC23-3047-49FF-9F75-B36F99857973}" type="pres">
      <dgm:prSet presAssocID="{72CC85B7-6DE1-4983-9839-555E5BDE66EB}" presName="centerShape" presStyleLbl="node0" presStyleIdx="0" presStyleCnt="1"/>
      <dgm:spPr/>
      <dgm:t>
        <a:bodyPr/>
        <a:lstStyle/>
        <a:p>
          <a:endParaRPr lang="en-GB"/>
        </a:p>
      </dgm:t>
    </dgm:pt>
    <dgm:pt modelId="{5B113E45-65FF-4802-81DB-13DBCA16560C}" type="pres">
      <dgm:prSet presAssocID="{028ADE01-F692-4E12-BD2B-FC5DD1F0DAEE}" presName="parTrans" presStyleLbl="sibTrans2D1" presStyleIdx="0" presStyleCnt="4"/>
      <dgm:spPr/>
      <dgm:t>
        <a:bodyPr/>
        <a:lstStyle/>
        <a:p>
          <a:endParaRPr lang="en-GB"/>
        </a:p>
      </dgm:t>
    </dgm:pt>
    <dgm:pt modelId="{0B6865BB-EB90-45B5-8ED5-3A0A72A4150F}" type="pres">
      <dgm:prSet presAssocID="{028ADE01-F692-4E12-BD2B-FC5DD1F0DAEE}" presName="connectorText" presStyleLbl="sibTrans2D1" presStyleIdx="0" presStyleCnt="4"/>
      <dgm:spPr/>
      <dgm:t>
        <a:bodyPr/>
        <a:lstStyle/>
        <a:p>
          <a:endParaRPr lang="en-GB"/>
        </a:p>
      </dgm:t>
    </dgm:pt>
    <dgm:pt modelId="{67671BBB-7CBF-4A5A-AF23-840AC04849F6}" type="pres">
      <dgm:prSet presAssocID="{7E0D0448-1CE2-434D-B644-D2A8839809DD}" presName="node" presStyleLbl="node1" presStyleIdx="0" presStyleCnt="4">
        <dgm:presLayoutVars>
          <dgm:bulletEnabled val="1"/>
        </dgm:presLayoutVars>
      </dgm:prSet>
      <dgm:spPr/>
      <dgm:t>
        <a:bodyPr/>
        <a:lstStyle/>
        <a:p>
          <a:endParaRPr lang="en-GB"/>
        </a:p>
      </dgm:t>
    </dgm:pt>
    <dgm:pt modelId="{8D0E7373-C751-4DD2-8401-4B55D4776C6C}" type="pres">
      <dgm:prSet presAssocID="{94420D95-C37B-4734-9101-2EF279830710}" presName="parTrans" presStyleLbl="sibTrans2D1" presStyleIdx="1" presStyleCnt="4"/>
      <dgm:spPr/>
      <dgm:t>
        <a:bodyPr/>
        <a:lstStyle/>
        <a:p>
          <a:endParaRPr lang="en-GB"/>
        </a:p>
      </dgm:t>
    </dgm:pt>
    <dgm:pt modelId="{21359AF3-50E1-4B98-8D86-D4C0DA1DD067}" type="pres">
      <dgm:prSet presAssocID="{94420D95-C37B-4734-9101-2EF279830710}" presName="connectorText" presStyleLbl="sibTrans2D1" presStyleIdx="1" presStyleCnt="4"/>
      <dgm:spPr/>
      <dgm:t>
        <a:bodyPr/>
        <a:lstStyle/>
        <a:p>
          <a:endParaRPr lang="en-GB"/>
        </a:p>
      </dgm:t>
    </dgm:pt>
    <dgm:pt modelId="{DE5C3DF7-A349-4E7D-B05F-33560406F12D}" type="pres">
      <dgm:prSet presAssocID="{1CC97263-5E7D-4FAB-B466-0927630CEF30}" presName="node" presStyleLbl="node1" presStyleIdx="1" presStyleCnt="4">
        <dgm:presLayoutVars>
          <dgm:bulletEnabled val="1"/>
        </dgm:presLayoutVars>
      </dgm:prSet>
      <dgm:spPr/>
      <dgm:t>
        <a:bodyPr/>
        <a:lstStyle/>
        <a:p>
          <a:endParaRPr lang="en-GB"/>
        </a:p>
      </dgm:t>
    </dgm:pt>
    <dgm:pt modelId="{BABD708A-A129-4FDE-9BC5-2AA27543EEDB}" type="pres">
      <dgm:prSet presAssocID="{CC88FE89-5500-47D4-85DD-875492D1E8BA}" presName="parTrans" presStyleLbl="sibTrans2D1" presStyleIdx="2" presStyleCnt="4"/>
      <dgm:spPr/>
      <dgm:t>
        <a:bodyPr/>
        <a:lstStyle/>
        <a:p>
          <a:endParaRPr lang="en-GB"/>
        </a:p>
      </dgm:t>
    </dgm:pt>
    <dgm:pt modelId="{5F65E726-783A-4C0A-8649-7CB4E7006795}" type="pres">
      <dgm:prSet presAssocID="{CC88FE89-5500-47D4-85DD-875492D1E8BA}" presName="connectorText" presStyleLbl="sibTrans2D1" presStyleIdx="2" presStyleCnt="4"/>
      <dgm:spPr/>
      <dgm:t>
        <a:bodyPr/>
        <a:lstStyle/>
        <a:p>
          <a:endParaRPr lang="en-GB"/>
        </a:p>
      </dgm:t>
    </dgm:pt>
    <dgm:pt modelId="{0897C28E-6587-44B9-96F7-85367F2D7BE3}" type="pres">
      <dgm:prSet presAssocID="{8C8C384E-21B4-4BA0-8017-6FF84FECE1E8}" presName="node" presStyleLbl="node1" presStyleIdx="2" presStyleCnt="4">
        <dgm:presLayoutVars>
          <dgm:bulletEnabled val="1"/>
        </dgm:presLayoutVars>
      </dgm:prSet>
      <dgm:spPr/>
      <dgm:t>
        <a:bodyPr/>
        <a:lstStyle/>
        <a:p>
          <a:endParaRPr lang="en-GB"/>
        </a:p>
      </dgm:t>
    </dgm:pt>
    <dgm:pt modelId="{5CE10880-01A5-46B6-AF0C-FBA694075D6C}" type="pres">
      <dgm:prSet presAssocID="{CAF692FD-ACBB-4956-97CA-6D159402C856}" presName="parTrans" presStyleLbl="sibTrans2D1" presStyleIdx="3" presStyleCnt="4"/>
      <dgm:spPr/>
      <dgm:t>
        <a:bodyPr/>
        <a:lstStyle/>
        <a:p>
          <a:endParaRPr lang="en-GB"/>
        </a:p>
      </dgm:t>
    </dgm:pt>
    <dgm:pt modelId="{0963EA85-AC82-48F8-AE8A-700C77EF8DBA}" type="pres">
      <dgm:prSet presAssocID="{CAF692FD-ACBB-4956-97CA-6D159402C856}" presName="connectorText" presStyleLbl="sibTrans2D1" presStyleIdx="3" presStyleCnt="4"/>
      <dgm:spPr/>
      <dgm:t>
        <a:bodyPr/>
        <a:lstStyle/>
        <a:p>
          <a:endParaRPr lang="en-GB"/>
        </a:p>
      </dgm:t>
    </dgm:pt>
    <dgm:pt modelId="{C45827A8-DFED-421E-A7D4-F82B0894CB86}" type="pres">
      <dgm:prSet presAssocID="{BEA37E8F-C6EC-4F74-9E05-1C57CC32D210}" presName="node" presStyleLbl="node1" presStyleIdx="3" presStyleCnt="4">
        <dgm:presLayoutVars>
          <dgm:bulletEnabled val="1"/>
        </dgm:presLayoutVars>
      </dgm:prSet>
      <dgm:spPr/>
      <dgm:t>
        <a:bodyPr/>
        <a:lstStyle/>
        <a:p>
          <a:endParaRPr lang="en-GB"/>
        </a:p>
      </dgm:t>
    </dgm:pt>
  </dgm:ptLst>
  <dgm:cxnLst>
    <dgm:cxn modelId="{C4E9AB76-BAB3-402C-9B2C-A1DC2E43D314}" type="presOf" srcId="{CC88FE89-5500-47D4-85DD-875492D1E8BA}" destId="{5F65E726-783A-4C0A-8649-7CB4E7006795}" srcOrd="1" destOrd="0" presId="urn:microsoft.com/office/officeart/2005/8/layout/radial5"/>
    <dgm:cxn modelId="{7331A10F-333C-4F2E-AAFC-F96F29DCF061}" type="presOf" srcId="{BEA37E8F-C6EC-4F74-9E05-1C57CC32D210}" destId="{C45827A8-DFED-421E-A7D4-F82B0894CB86}" srcOrd="0" destOrd="0" presId="urn:microsoft.com/office/officeart/2005/8/layout/radial5"/>
    <dgm:cxn modelId="{68913BF3-8ABA-4E47-929E-115194DE51A2}" type="presOf" srcId="{028ADE01-F692-4E12-BD2B-FC5DD1F0DAEE}" destId="{5B113E45-65FF-4802-81DB-13DBCA16560C}" srcOrd="0" destOrd="0" presId="urn:microsoft.com/office/officeart/2005/8/layout/radial5"/>
    <dgm:cxn modelId="{523D7BC3-148A-4D6F-92BE-73180B2FF529}" type="presOf" srcId="{CC88FE89-5500-47D4-85DD-875492D1E8BA}" destId="{BABD708A-A129-4FDE-9BC5-2AA27543EEDB}" srcOrd="0" destOrd="0" presId="urn:microsoft.com/office/officeart/2005/8/layout/radial5"/>
    <dgm:cxn modelId="{1CFAB852-3806-4DDC-86D2-7E8F9AA57D35}" type="presOf" srcId="{1CC97263-5E7D-4FAB-B466-0927630CEF30}" destId="{DE5C3DF7-A349-4E7D-B05F-33560406F12D}" srcOrd="0" destOrd="0" presId="urn:microsoft.com/office/officeart/2005/8/layout/radial5"/>
    <dgm:cxn modelId="{AE9DF97B-DBD9-4341-81BE-159137962505}" srcId="{F456E1F7-F3C0-4A80-91D4-DC236FC02F67}" destId="{72CC85B7-6DE1-4983-9839-555E5BDE66EB}" srcOrd="0" destOrd="0" parTransId="{0433960D-BF70-4334-98F1-E8AE1694DE4A}" sibTransId="{0A15AA1A-899F-4724-8EF1-2F80FCEAA2A8}"/>
    <dgm:cxn modelId="{0330FAE3-F619-4AE5-B76D-039B4C4E48C5}" type="presOf" srcId="{94420D95-C37B-4734-9101-2EF279830710}" destId="{8D0E7373-C751-4DD2-8401-4B55D4776C6C}" srcOrd="0" destOrd="0" presId="urn:microsoft.com/office/officeart/2005/8/layout/radial5"/>
    <dgm:cxn modelId="{D4E8A0FE-625C-44E4-A5D0-068459F30B8B}" type="presOf" srcId="{94420D95-C37B-4734-9101-2EF279830710}" destId="{21359AF3-50E1-4B98-8D86-D4C0DA1DD067}" srcOrd="1" destOrd="0" presId="urn:microsoft.com/office/officeart/2005/8/layout/radial5"/>
    <dgm:cxn modelId="{3B6DBB88-B07B-4E12-9A70-4ABEB41AF860}" type="presOf" srcId="{CAF692FD-ACBB-4956-97CA-6D159402C856}" destId="{5CE10880-01A5-46B6-AF0C-FBA694075D6C}" srcOrd="0" destOrd="0" presId="urn:microsoft.com/office/officeart/2005/8/layout/radial5"/>
    <dgm:cxn modelId="{509BE245-4265-4579-A49F-A8935C9E837D}" type="presOf" srcId="{028ADE01-F692-4E12-BD2B-FC5DD1F0DAEE}" destId="{0B6865BB-EB90-45B5-8ED5-3A0A72A4150F}" srcOrd="1" destOrd="0" presId="urn:microsoft.com/office/officeart/2005/8/layout/radial5"/>
    <dgm:cxn modelId="{267FAA4E-29C2-4F6F-9EA8-EBB6E5915E47}" type="presOf" srcId="{7E0D0448-1CE2-434D-B644-D2A8839809DD}" destId="{67671BBB-7CBF-4A5A-AF23-840AC04849F6}" srcOrd="0" destOrd="0" presId="urn:microsoft.com/office/officeart/2005/8/layout/radial5"/>
    <dgm:cxn modelId="{E7B98F03-50A2-4DB4-9EDF-F9A7F211C76B}" srcId="{72CC85B7-6DE1-4983-9839-555E5BDE66EB}" destId="{7E0D0448-1CE2-434D-B644-D2A8839809DD}" srcOrd="0" destOrd="0" parTransId="{028ADE01-F692-4E12-BD2B-FC5DD1F0DAEE}" sibTransId="{529C06DC-5299-4512-B4C2-C5F60E2D046C}"/>
    <dgm:cxn modelId="{E49F04C1-9A08-461A-B2D7-8D34FB9AA4D8}" srcId="{72CC85B7-6DE1-4983-9839-555E5BDE66EB}" destId="{BEA37E8F-C6EC-4F74-9E05-1C57CC32D210}" srcOrd="3" destOrd="0" parTransId="{CAF692FD-ACBB-4956-97CA-6D159402C856}" sibTransId="{414454EF-F23E-437B-A1E4-A8E881A77F80}"/>
    <dgm:cxn modelId="{8B583581-016F-48A5-85D0-F43017AB63CA}" srcId="{72CC85B7-6DE1-4983-9839-555E5BDE66EB}" destId="{1CC97263-5E7D-4FAB-B466-0927630CEF30}" srcOrd="1" destOrd="0" parTransId="{94420D95-C37B-4734-9101-2EF279830710}" sibTransId="{118ECB65-DCD0-447A-9420-1C6C42C9B449}"/>
    <dgm:cxn modelId="{5221F263-10BE-439F-B5C8-49F3A4294A31}" type="presOf" srcId="{8C8C384E-21B4-4BA0-8017-6FF84FECE1E8}" destId="{0897C28E-6587-44B9-96F7-85367F2D7BE3}" srcOrd="0" destOrd="0" presId="urn:microsoft.com/office/officeart/2005/8/layout/radial5"/>
    <dgm:cxn modelId="{B75FFB77-BEA7-46B2-B1B5-817E2E432FBE}" srcId="{72CC85B7-6DE1-4983-9839-555E5BDE66EB}" destId="{8C8C384E-21B4-4BA0-8017-6FF84FECE1E8}" srcOrd="2" destOrd="0" parTransId="{CC88FE89-5500-47D4-85DD-875492D1E8BA}" sibTransId="{75B9A692-5AD7-4213-B0BA-0DD859A146C4}"/>
    <dgm:cxn modelId="{4F408273-688D-48E6-A77C-0A3675548D46}" type="presOf" srcId="{CAF692FD-ACBB-4956-97CA-6D159402C856}" destId="{0963EA85-AC82-48F8-AE8A-700C77EF8DBA}" srcOrd="1" destOrd="0" presId="urn:microsoft.com/office/officeart/2005/8/layout/radial5"/>
    <dgm:cxn modelId="{8AE9E5C5-104A-4975-BD9D-A7B5E7DED8A6}" type="presOf" srcId="{72CC85B7-6DE1-4983-9839-555E5BDE66EB}" destId="{5426CC23-3047-49FF-9F75-B36F99857973}" srcOrd="0" destOrd="0" presId="urn:microsoft.com/office/officeart/2005/8/layout/radial5"/>
    <dgm:cxn modelId="{10B36D10-963B-4735-B4D0-4BE7C233327D}" type="presOf" srcId="{F456E1F7-F3C0-4A80-91D4-DC236FC02F67}" destId="{37DCC9B6-CFE7-494C-A33B-35D037F14227}" srcOrd="0" destOrd="0" presId="urn:microsoft.com/office/officeart/2005/8/layout/radial5"/>
    <dgm:cxn modelId="{6B5D28B4-118B-44C2-8229-A9DFEBE6E9F6}" type="presParOf" srcId="{37DCC9B6-CFE7-494C-A33B-35D037F14227}" destId="{5426CC23-3047-49FF-9F75-B36F99857973}" srcOrd="0" destOrd="0" presId="urn:microsoft.com/office/officeart/2005/8/layout/radial5"/>
    <dgm:cxn modelId="{AF48FA79-4FE8-4A72-B283-FB34ACEEF210}" type="presParOf" srcId="{37DCC9B6-CFE7-494C-A33B-35D037F14227}" destId="{5B113E45-65FF-4802-81DB-13DBCA16560C}" srcOrd="1" destOrd="0" presId="urn:microsoft.com/office/officeart/2005/8/layout/radial5"/>
    <dgm:cxn modelId="{5167A7E1-D04C-4569-9025-7F760805F230}" type="presParOf" srcId="{5B113E45-65FF-4802-81DB-13DBCA16560C}" destId="{0B6865BB-EB90-45B5-8ED5-3A0A72A4150F}" srcOrd="0" destOrd="0" presId="urn:microsoft.com/office/officeart/2005/8/layout/radial5"/>
    <dgm:cxn modelId="{B6BF62B1-FDEB-4C9C-B617-827A6B49656D}" type="presParOf" srcId="{37DCC9B6-CFE7-494C-A33B-35D037F14227}" destId="{67671BBB-7CBF-4A5A-AF23-840AC04849F6}" srcOrd="2" destOrd="0" presId="urn:microsoft.com/office/officeart/2005/8/layout/radial5"/>
    <dgm:cxn modelId="{30FD3147-7440-4105-AB5D-1B4F1F907486}" type="presParOf" srcId="{37DCC9B6-CFE7-494C-A33B-35D037F14227}" destId="{8D0E7373-C751-4DD2-8401-4B55D4776C6C}" srcOrd="3" destOrd="0" presId="urn:microsoft.com/office/officeart/2005/8/layout/radial5"/>
    <dgm:cxn modelId="{C376212F-142A-416E-8658-57BE4B9D03C9}" type="presParOf" srcId="{8D0E7373-C751-4DD2-8401-4B55D4776C6C}" destId="{21359AF3-50E1-4B98-8D86-D4C0DA1DD067}" srcOrd="0" destOrd="0" presId="urn:microsoft.com/office/officeart/2005/8/layout/radial5"/>
    <dgm:cxn modelId="{6BEA7EF5-60E6-40F6-8A0D-4DCC3BF4D239}" type="presParOf" srcId="{37DCC9B6-CFE7-494C-A33B-35D037F14227}" destId="{DE5C3DF7-A349-4E7D-B05F-33560406F12D}" srcOrd="4" destOrd="0" presId="urn:microsoft.com/office/officeart/2005/8/layout/radial5"/>
    <dgm:cxn modelId="{E8FDB067-A3EB-4000-A97B-93049BA1B8C3}" type="presParOf" srcId="{37DCC9B6-CFE7-494C-A33B-35D037F14227}" destId="{BABD708A-A129-4FDE-9BC5-2AA27543EEDB}" srcOrd="5" destOrd="0" presId="urn:microsoft.com/office/officeart/2005/8/layout/radial5"/>
    <dgm:cxn modelId="{97C12A81-635E-4D1B-8158-529B8C12A456}" type="presParOf" srcId="{BABD708A-A129-4FDE-9BC5-2AA27543EEDB}" destId="{5F65E726-783A-4C0A-8649-7CB4E7006795}" srcOrd="0" destOrd="0" presId="urn:microsoft.com/office/officeart/2005/8/layout/radial5"/>
    <dgm:cxn modelId="{D334F679-14DE-40B7-8406-D4066437E6E8}" type="presParOf" srcId="{37DCC9B6-CFE7-494C-A33B-35D037F14227}" destId="{0897C28E-6587-44B9-96F7-85367F2D7BE3}" srcOrd="6" destOrd="0" presId="urn:microsoft.com/office/officeart/2005/8/layout/radial5"/>
    <dgm:cxn modelId="{187E5339-2182-42FC-BCC3-304E9AD0FC2E}" type="presParOf" srcId="{37DCC9B6-CFE7-494C-A33B-35D037F14227}" destId="{5CE10880-01A5-46B6-AF0C-FBA694075D6C}" srcOrd="7" destOrd="0" presId="urn:microsoft.com/office/officeart/2005/8/layout/radial5"/>
    <dgm:cxn modelId="{85D85931-4BA6-4D5D-B7A0-8D20639EDE16}" type="presParOf" srcId="{5CE10880-01A5-46B6-AF0C-FBA694075D6C}" destId="{0963EA85-AC82-48F8-AE8A-700C77EF8DBA}" srcOrd="0" destOrd="0" presId="urn:microsoft.com/office/officeart/2005/8/layout/radial5"/>
    <dgm:cxn modelId="{35314C2A-A5BD-49ED-B2F2-494E2BD98AEB}" type="presParOf" srcId="{37DCC9B6-CFE7-494C-A33B-35D037F14227}" destId="{C45827A8-DFED-421E-A7D4-F82B0894CB86}"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A746C57-F096-4C88-B519-F8D64FFEBD2A}" type="doc">
      <dgm:prSet loTypeId="urn:microsoft.com/office/officeart/2005/8/layout/process1" loCatId="process" qsTypeId="urn:microsoft.com/office/officeart/2005/8/quickstyle/simple1" qsCatId="simple" csTypeId="urn:microsoft.com/office/officeart/2005/8/colors/accent1_2" csCatId="accent1" phldr="1"/>
      <dgm:spPr/>
    </dgm:pt>
    <dgm:pt modelId="{3B07E2BA-E8DE-4C01-8F3D-F940799C370A}">
      <dgm:prSet phldrT="[Text]">
        <dgm:style>
          <a:lnRef idx="2">
            <a:schemeClr val="accent1"/>
          </a:lnRef>
          <a:fillRef idx="1">
            <a:schemeClr val="lt1"/>
          </a:fillRef>
          <a:effectRef idx="0">
            <a:schemeClr val="accent1"/>
          </a:effectRef>
          <a:fontRef idx="minor">
            <a:schemeClr val="dk1"/>
          </a:fontRef>
        </dgm:style>
      </dgm:prSet>
      <dgm:spPr/>
      <dgm:t>
        <a:bodyPr/>
        <a:lstStyle/>
        <a:p>
          <a:r>
            <a:rPr lang="en-GB" dirty="0" smtClean="0"/>
            <a:t>Gender identity</a:t>
          </a:r>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a:p>
      </dgm:t>
    </dgm:pt>
    <dgm:pt modelId="{34BFC1DA-20EE-43DC-BA02-89DDB030D1FB}" type="parTrans" cxnId="{9B080B40-0BB4-4CE9-B277-867269087611}">
      <dgm:prSet/>
      <dgm:spPr/>
      <dgm:t>
        <a:bodyPr/>
        <a:lstStyle/>
        <a:p>
          <a:endParaRPr lang="en-GB"/>
        </a:p>
      </dgm:t>
    </dgm:pt>
    <dgm:pt modelId="{AF5409C7-7474-4E53-B50C-D2B22B560445}" type="sibTrans" cxnId="{9B080B40-0BB4-4CE9-B277-867269087611}">
      <dgm:prSet>
        <dgm:style>
          <a:lnRef idx="0">
            <a:schemeClr val="accent1"/>
          </a:lnRef>
          <a:fillRef idx="3">
            <a:schemeClr val="accent1"/>
          </a:fillRef>
          <a:effectRef idx="3">
            <a:schemeClr val="accent1"/>
          </a:effectRef>
          <a:fontRef idx="minor">
            <a:schemeClr val="lt1"/>
          </a:fontRef>
        </dgm:style>
      </dgm:prSet>
      <dgm:spPr/>
      <dgm:t>
        <a:bodyPr/>
        <a:lstStyle/>
        <a:p>
          <a:endParaRPr lang="en-GB"/>
        </a:p>
      </dgm:t>
    </dgm:pt>
    <dgm:pt modelId="{1AF5F73B-CA1E-4CBD-9A22-DF00C76EFB7A}">
      <dgm:prSet phldrT="[Text]">
        <dgm:style>
          <a:lnRef idx="2">
            <a:schemeClr val="accent2"/>
          </a:lnRef>
          <a:fillRef idx="1">
            <a:schemeClr val="lt1"/>
          </a:fillRef>
          <a:effectRef idx="0">
            <a:schemeClr val="accent2"/>
          </a:effectRef>
          <a:fontRef idx="minor">
            <a:schemeClr val="dk1"/>
          </a:fontRef>
        </dgm:style>
      </dgm:prSet>
      <dgm:spPr/>
      <dgm:t>
        <a:bodyPr/>
        <a:lstStyle/>
        <a:p>
          <a:r>
            <a:rPr lang="en-GB" dirty="0" smtClean="0"/>
            <a:t>Gender stability</a:t>
          </a:r>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a:p>
      </dgm:t>
    </dgm:pt>
    <dgm:pt modelId="{701226B4-353B-41CA-87E6-415BAD02B394}" type="parTrans" cxnId="{14A7AEF6-3F8E-44C5-8F65-BC6A00EBDADE}">
      <dgm:prSet/>
      <dgm:spPr/>
      <dgm:t>
        <a:bodyPr/>
        <a:lstStyle/>
        <a:p>
          <a:endParaRPr lang="en-GB"/>
        </a:p>
      </dgm:t>
    </dgm:pt>
    <dgm:pt modelId="{FDD84DC5-B221-4486-A7BD-018A9D02CF81}" type="sibTrans" cxnId="{14A7AEF6-3F8E-44C5-8F65-BC6A00EBDADE}">
      <dgm:prSet>
        <dgm:style>
          <a:lnRef idx="0">
            <a:schemeClr val="accent2"/>
          </a:lnRef>
          <a:fillRef idx="3">
            <a:schemeClr val="accent2"/>
          </a:fillRef>
          <a:effectRef idx="3">
            <a:schemeClr val="accent2"/>
          </a:effectRef>
          <a:fontRef idx="minor">
            <a:schemeClr val="lt1"/>
          </a:fontRef>
        </dgm:style>
      </dgm:prSet>
      <dgm:spPr/>
      <dgm:t>
        <a:bodyPr/>
        <a:lstStyle/>
        <a:p>
          <a:endParaRPr lang="en-GB"/>
        </a:p>
      </dgm:t>
    </dgm:pt>
    <dgm:pt modelId="{97A0B26D-74BD-42CA-AA9E-50A45D685E83}">
      <dgm:prSet phldrT="[Text]">
        <dgm:style>
          <a:lnRef idx="2">
            <a:schemeClr val="accent3"/>
          </a:lnRef>
          <a:fillRef idx="1">
            <a:schemeClr val="lt1"/>
          </a:fillRef>
          <a:effectRef idx="0">
            <a:schemeClr val="accent3"/>
          </a:effectRef>
          <a:fontRef idx="minor">
            <a:schemeClr val="dk1"/>
          </a:fontRef>
        </dgm:style>
      </dgm:prSet>
      <dgm:spPr/>
      <dgm:t>
        <a:bodyPr/>
        <a:lstStyle/>
        <a:p>
          <a:r>
            <a:rPr lang="en-GB" dirty="0" smtClean="0"/>
            <a:t>Gender constancy</a:t>
          </a:r>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a:p>
      </dgm:t>
    </dgm:pt>
    <dgm:pt modelId="{1363EF07-029F-439F-9E37-B2BC479C9AEF}" type="parTrans" cxnId="{781EB6FB-826B-4C44-B7CA-8879CDECDE99}">
      <dgm:prSet/>
      <dgm:spPr/>
      <dgm:t>
        <a:bodyPr/>
        <a:lstStyle/>
        <a:p>
          <a:endParaRPr lang="en-GB"/>
        </a:p>
      </dgm:t>
    </dgm:pt>
    <dgm:pt modelId="{96AE89BC-B411-4277-ADC3-A37D1B09404C}" type="sibTrans" cxnId="{781EB6FB-826B-4C44-B7CA-8879CDECDE99}">
      <dgm:prSet/>
      <dgm:spPr/>
      <dgm:t>
        <a:bodyPr/>
        <a:lstStyle/>
        <a:p>
          <a:endParaRPr lang="en-GB"/>
        </a:p>
      </dgm:t>
    </dgm:pt>
    <dgm:pt modelId="{8A429B2D-C99D-4E3E-9808-FE9A00F31C11}" type="pres">
      <dgm:prSet presAssocID="{AA746C57-F096-4C88-B519-F8D64FFEBD2A}" presName="Name0" presStyleCnt="0">
        <dgm:presLayoutVars>
          <dgm:dir/>
          <dgm:resizeHandles val="exact"/>
        </dgm:presLayoutVars>
      </dgm:prSet>
      <dgm:spPr/>
    </dgm:pt>
    <dgm:pt modelId="{F84ADE11-128D-440F-8C84-B7162B6621DC}" type="pres">
      <dgm:prSet presAssocID="{3B07E2BA-E8DE-4C01-8F3D-F940799C370A}" presName="node" presStyleLbl="node1" presStyleIdx="0" presStyleCnt="3" custScaleY="383710">
        <dgm:presLayoutVars>
          <dgm:bulletEnabled val="1"/>
        </dgm:presLayoutVars>
      </dgm:prSet>
      <dgm:spPr/>
      <dgm:t>
        <a:bodyPr/>
        <a:lstStyle/>
        <a:p>
          <a:endParaRPr lang="en-GB"/>
        </a:p>
      </dgm:t>
    </dgm:pt>
    <dgm:pt modelId="{E326987C-E6D0-46FB-A7C7-07861EE09064}" type="pres">
      <dgm:prSet presAssocID="{AF5409C7-7474-4E53-B50C-D2B22B560445}" presName="sibTrans" presStyleLbl="sibTrans2D1" presStyleIdx="0" presStyleCnt="2"/>
      <dgm:spPr/>
      <dgm:t>
        <a:bodyPr/>
        <a:lstStyle/>
        <a:p>
          <a:endParaRPr lang="en-GB"/>
        </a:p>
      </dgm:t>
    </dgm:pt>
    <dgm:pt modelId="{65EDB284-6530-4E8F-A980-604792BF7593}" type="pres">
      <dgm:prSet presAssocID="{AF5409C7-7474-4E53-B50C-D2B22B560445}" presName="connectorText" presStyleLbl="sibTrans2D1" presStyleIdx="0" presStyleCnt="2"/>
      <dgm:spPr/>
      <dgm:t>
        <a:bodyPr/>
        <a:lstStyle/>
        <a:p>
          <a:endParaRPr lang="en-GB"/>
        </a:p>
      </dgm:t>
    </dgm:pt>
    <dgm:pt modelId="{818B82BD-3F17-498D-ABE4-EBD32AAD1417}" type="pres">
      <dgm:prSet presAssocID="{1AF5F73B-CA1E-4CBD-9A22-DF00C76EFB7A}" presName="node" presStyleLbl="node1" presStyleIdx="1" presStyleCnt="3" custScaleY="380731">
        <dgm:presLayoutVars>
          <dgm:bulletEnabled val="1"/>
        </dgm:presLayoutVars>
      </dgm:prSet>
      <dgm:spPr/>
      <dgm:t>
        <a:bodyPr/>
        <a:lstStyle/>
        <a:p>
          <a:endParaRPr lang="en-GB"/>
        </a:p>
      </dgm:t>
    </dgm:pt>
    <dgm:pt modelId="{31CD4A8B-3D9E-4682-ABB1-B082818E8736}" type="pres">
      <dgm:prSet presAssocID="{FDD84DC5-B221-4486-A7BD-018A9D02CF81}" presName="sibTrans" presStyleLbl="sibTrans2D1" presStyleIdx="1" presStyleCnt="2"/>
      <dgm:spPr/>
      <dgm:t>
        <a:bodyPr/>
        <a:lstStyle/>
        <a:p>
          <a:endParaRPr lang="en-GB"/>
        </a:p>
      </dgm:t>
    </dgm:pt>
    <dgm:pt modelId="{9782B75A-9476-4205-A2DE-CA3695A1FA3C}" type="pres">
      <dgm:prSet presAssocID="{FDD84DC5-B221-4486-A7BD-018A9D02CF81}" presName="connectorText" presStyleLbl="sibTrans2D1" presStyleIdx="1" presStyleCnt="2"/>
      <dgm:spPr/>
      <dgm:t>
        <a:bodyPr/>
        <a:lstStyle/>
        <a:p>
          <a:endParaRPr lang="en-GB"/>
        </a:p>
      </dgm:t>
    </dgm:pt>
    <dgm:pt modelId="{6213985F-8909-4CAF-8F7A-0C4ACA6553D8}" type="pres">
      <dgm:prSet presAssocID="{97A0B26D-74BD-42CA-AA9E-50A45D685E83}" presName="node" presStyleLbl="node1" presStyleIdx="2" presStyleCnt="3" custScaleY="380731">
        <dgm:presLayoutVars>
          <dgm:bulletEnabled val="1"/>
        </dgm:presLayoutVars>
      </dgm:prSet>
      <dgm:spPr/>
      <dgm:t>
        <a:bodyPr/>
        <a:lstStyle/>
        <a:p>
          <a:endParaRPr lang="en-GB"/>
        </a:p>
      </dgm:t>
    </dgm:pt>
  </dgm:ptLst>
  <dgm:cxnLst>
    <dgm:cxn modelId="{1FB9F441-4806-4B32-8663-1AC7EEC2FAFB}" type="presOf" srcId="{FDD84DC5-B221-4486-A7BD-018A9D02CF81}" destId="{31CD4A8B-3D9E-4682-ABB1-B082818E8736}" srcOrd="0" destOrd="0" presId="urn:microsoft.com/office/officeart/2005/8/layout/process1"/>
    <dgm:cxn modelId="{1741B1A4-FB84-40DB-B190-BEB955B2C9B2}" type="presOf" srcId="{3B07E2BA-E8DE-4C01-8F3D-F940799C370A}" destId="{F84ADE11-128D-440F-8C84-B7162B6621DC}" srcOrd="0" destOrd="0" presId="urn:microsoft.com/office/officeart/2005/8/layout/process1"/>
    <dgm:cxn modelId="{9B080B40-0BB4-4CE9-B277-867269087611}" srcId="{AA746C57-F096-4C88-B519-F8D64FFEBD2A}" destId="{3B07E2BA-E8DE-4C01-8F3D-F940799C370A}" srcOrd="0" destOrd="0" parTransId="{34BFC1DA-20EE-43DC-BA02-89DDB030D1FB}" sibTransId="{AF5409C7-7474-4E53-B50C-D2B22B560445}"/>
    <dgm:cxn modelId="{14A7AEF6-3F8E-44C5-8F65-BC6A00EBDADE}" srcId="{AA746C57-F096-4C88-B519-F8D64FFEBD2A}" destId="{1AF5F73B-CA1E-4CBD-9A22-DF00C76EFB7A}" srcOrd="1" destOrd="0" parTransId="{701226B4-353B-41CA-87E6-415BAD02B394}" sibTransId="{FDD84DC5-B221-4486-A7BD-018A9D02CF81}"/>
    <dgm:cxn modelId="{1AA6374E-33DA-4D21-B10E-7DB6AD1C50BF}" type="presOf" srcId="{FDD84DC5-B221-4486-A7BD-018A9D02CF81}" destId="{9782B75A-9476-4205-A2DE-CA3695A1FA3C}" srcOrd="1" destOrd="0" presId="urn:microsoft.com/office/officeart/2005/8/layout/process1"/>
    <dgm:cxn modelId="{F5C56B91-AB1B-4300-9970-D4F3F54A561F}" type="presOf" srcId="{1AF5F73B-CA1E-4CBD-9A22-DF00C76EFB7A}" destId="{818B82BD-3F17-498D-ABE4-EBD32AAD1417}" srcOrd="0" destOrd="0" presId="urn:microsoft.com/office/officeart/2005/8/layout/process1"/>
    <dgm:cxn modelId="{771137B4-CE31-419A-AAF0-9ACEAE827760}" type="presOf" srcId="{AF5409C7-7474-4E53-B50C-D2B22B560445}" destId="{65EDB284-6530-4E8F-A980-604792BF7593}" srcOrd="1" destOrd="0" presId="urn:microsoft.com/office/officeart/2005/8/layout/process1"/>
    <dgm:cxn modelId="{CC84992C-DE01-41B0-B1C0-933FBCA02EEB}" type="presOf" srcId="{97A0B26D-74BD-42CA-AA9E-50A45D685E83}" destId="{6213985F-8909-4CAF-8F7A-0C4ACA6553D8}" srcOrd="0" destOrd="0" presId="urn:microsoft.com/office/officeart/2005/8/layout/process1"/>
    <dgm:cxn modelId="{21BB3DED-7EB1-46A1-80E0-59A0D6460008}" type="presOf" srcId="{AF5409C7-7474-4E53-B50C-D2B22B560445}" destId="{E326987C-E6D0-46FB-A7C7-07861EE09064}" srcOrd="0" destOrd="0" presId="urn:microsoft.com/office/officeart/2005/8/layout/process1"/>
    <dgm:cxn modelId="{451E28EB-FF53-4445-944D-2EF95D62FF17}" type="presOf" srcId="{AA746C57-F096-4C88-B519-F8D64FFEBD2A}" destId="{8A429B2D-C99D-4E3E-9808-FE9A00F31C11}" srcOrd="0" destOrd="0" presId="urn:microsoft.com/office/officeart/2005/8/layout/process1"/>
    <dgm:cxn modelId="{781EB6FB-826B-4C44-B7CA-8879CDECDE99}" srcId="{AA746C57-F096-4C88-B519-F8D64FFEBD2A}" destId="{97A0B26D-74BD-42CA-AA9E-50A45D685E83}" srcOrd="2" destOrd="0" parTransId="{1363EF07-029F-439F-9E37-B2BC479C9AEF}" sibTransId="{96AE89BC-B411-4277-ADC3-A37D1B09404C}"/>
    <dgm:cxn modelId="{BB27B02B-C9FD-4149-B491-59E85C5A5B16}" type="presParOf" srcId="{8A429B2D-C99D-4E3E-9808-FE9A00F31C11}" destId="{F84ADE11-128D-440F-8C84-B7162B6621DC}" srcOrd="0" destOrd="0" presId="urn:microsoft.com/office/officeart/2005/8/layout/process1"/>
    <dgm:cxn modelId="{86398522-3B3F-405A-AADD-B427F0417495}" type="presParOf" srcId="{8A429B2D-C99D-4E3E-9808-FE9A00F31C11}" destId="{E326987C-E6D0-46FB-A7C7-07861EE09064}" srcOrd="1" destOrd="0" presId="urn:microsoft.com/office/officeart/2005/8/layout/process1"/>
    <dgm:cxn modelId="{189575D5-4A10-4150-9D59-156359DFCBE9}" type="presParOf" srcId="{E326987C-E6D0-46FB-A7C7-07861EE09064}" destId="{65EDB284-6530-4E8F-A980-604792BF7593}" srcOrd="0" destOrd="0" presId="urn:microsoft.com/office/officeart/2005/8/layout/process1"/>
    <dgm:cxn modelId="{C8FE54B2-8FE6-44D3-82B6-4619B995CDC6}" type="presParOf" srcId="{8A429B2D-C99D-4E3E-9808-FE9A00F31C11}" destId="{818B82BD-3F17-498D-ABE4-EBD32AAD1417}" srcOrd="2" destOrd="0" presId="urn:microsoft.com/office/officeart/2005/8/layout/process1"/>
    <dgm:cxn modelId="{80C59E73-1C2E-45D9-8370-3CC579809470}" type="presParOf" srcId="{8A429B2D-C99D-4E3E-9808-FE9A00F31C11}" destId="{31CD4A8B-3D9E-4682-ABB1-B082818E8736}" srcOrd="3" destOrd="0" presId="urn:microsoft.com/office/officeart/2005/8/layout/process1"/>
    <dgm:cxn modelId="{AB83483F-A5AD-4284-ABC7-BD30957AE7C8}" type="presParOf" srcId="{31CD4A8B-3D9E-4682-ABB1-B082818E8736}" destId="{9782B75A-9476-4205-A2DE-CA3695A1FA3C}" srcOrd="0" destOrd="0" presId="urn:microsoft.com/office/officeart/2005/8/layout/process1"/>
    <dgm:cxn modelId="{A90352A2-A883-47D8-8687-23840321FB0B}" type="presParOf" srcId="{8A429B2D-C99D-4E3E-9808-FE9A00F31C11}" destId="{6213985F-8909-4CAF-8F7A-0C4ACA6553D8}"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9B744E5-1756-45D3-8EB3-D3937CC230EA}" type="doc">
      <dgm:prSet loTypeId="urn:microsoft.com/office/officeart/2005/8/layout/default" loCatId="list" qsTypeId="urn:microsoft.com/office/officeart/2005/8/quickstyle/3d1" qsCatId="3D" csTypeId="urn:microsoft.com/office/officeart/2005/8/colors/colorful1" csCatId="colorful" phldr="1"/>
      <dgm:spPr/>
      <dgm:t>
        <a:bodyPr/>
        <a:lstStyle/>
        <a:p>
          <a:endParaRPr lang="en-GB"/>
        </a:p>
      </dgm:t>
    </dgm:pt>
    <dgm:pt modelId="{2968B0E9-B8B1-410D-A8AF-6F2EC27BC6B2}">
      <dgm:prSet phldrT="[Text]">
        <dgm:style>
          <a:lnRef idx="2">
            <a:schemeClr val="accent2"/>
          </a:lnRef>
          <a:fillRef idx="1">
            <a:schemeClr val="lt1"/>
          </a:fillRef>
          <a:effectRef idx="0">
            <a:schemeClr val="accent2"/>
          </a:effectRef>
          <a:fontRef idx="minor">
            <a:schemeClr val="dk1"/>
          </a:fontRef>
        </dgm:style>
      </dgm:prSet>
      <dgm:spPr/>
      <dgm:t>
        <a:bodyPr/>
        <a:lstStyle/>
        <a:p>
          <a:pPr algn="ctr"/>
          <a:r>
            <a:rPr lang="en-GB" dirty="0" smtClean="0"/>
            <a:t>Lexie, 8, and Mark, 4, were playing together. Lexie had dressed them both up. Mark was in an orange satin dress and a pair of his mother’s heels. On seeing himself in a mirror he stopped and stared at his reflection.</a:t>
          </a:r>
        </a:p>
        <a:p>
          <a:pPr algn="ctr"/>
          <a:r>
            <a:rPr lang="en-GB" dirty="0" smtClean="0"/>
            <a:t>“</a:t>
          </a:r>
          <a:r>
            <a:rPr lang="en-GB" dirty="0" err="1" smtClean="0"/>
            <a:t>Ooooh</a:t>
          </a:r>
          <a:r>
            <a:rPr lang="en-GB" dirty="0" smtClean="0"/>
            <a:t> – look! I’m a girl!”</a:t>
          </a:r>
        </a:p>
        <a:p>
          <a:pPr algn="ctr"/>
          <a:r>
            <a:rPr lang="en-GB" dirty="0" smtClean="0"/>
            <a:t>He seemed a bit surprised about this and possibly a little upset.</a:t>
          </a:r>
        </a:p>
        <a:p>
          <a:pPr algn="ctr"/>
          <a:r>
            <a:rPr lang="en-GB" dirty="0" smtClean="0"/>
            <a:t>“It’s only pretend, Mark”, his sister reassured him, “you’re still a boy really, and when you grow up you’ll be a man like dad.”</a:t>
          </a:r>
        </a:p>
      </dgm:t>
    </dgm:pt>
    <dgm:pt modelId="{83AB94EC-C9E7-4A05-AA12-D6EAD6A56B9C}" type="parTrans" cxnId="{17C58C4E-E778-489F-A230-00FE1246C2EC}">
      <dgm:prSet/>
      <dgm:spPr/>
      <dgm:t>
        <a:bodyPr/>
        <a:lstStyle/>
        <a:p>
          <a:endParaRPr lang="en-GB"/>
        </a:p>
      </dgm:t>
    </dgm:pt>
    <dgm:pt modelId="{D377B1BA-164B-4BEC-8158-D50DC15573AF}" type="sibTrans" cxnId="{17C58C4E-E778-489F-A230-00FE1246C2EC}">
      <dgm:prSet/>
      <dgm:spPr/>
      <dgm:t>
        <a:bodyPr/>
        <a:lstStyle/>
        <a:p>
          <a:endParaRPr lang="en-GB"/>
        </a:p>
      </dgm:t>
    </dgm:pt>
    <dgm:pt modelId="{1B68EF39-F3A9-48E4-9EA0-974E42F69395}">
      <dgm:prSet phldrT="[Text]">
        <dgm:style>
          <a:lnRef idx="2">
            <a:schemeClr val="accent3"/>
          </a:lnRef>
          <a:fillRef idx="1">
            <a:schemeClr val="lt1"/>
          </a:fillRef>
          <a:effectRef idx="0">
            <a:schemeClr val="accent3"/>
          </a:effectRef>
          <a:fontRef idx="minor">
            <a:schemeClr val="dk1"/>
          </a:fontRef>
        </dgm:style>
      </dgm:prSet>
      <dgm:spPr/>
      <dgm:t>
        <a:bodyPr/>
        <a:lstStyle/>
        <a:p>
          <a:r>
            <a:rPr lang="en-GB" smtClean="0"/>
            <a:t>A man with long hair, silver earrings and a beard was working in a shop. A woman came into the shop with her daughter in tow. The girl looked to be about three or four years old. She gave the man a good long look whilst her mum examined some shoes. The girl tugged on her mum’s sleeve.</a:t>
          </a:r>
        </a:p>
        <a:p>
          <a:r>
            <a:rPr lang="en-GB" smtClean="0"/>
            <a:t>“Mummy?”</a:t>
          </a:r>
        </a:p>
        <a:p>
          <a:r>
            <a:rPr lang="en-GB" smtClean="0"/>
            <a:t>“Yes, dear?”</a:t>
          </a:r>
        </a:p>
        <a:p>
          <a:r>
            <a:rPr lang="en-GB" smtClean="0"/>
            <a:t>“Mummy, why has that lady got a BEARD?”</a:t>
          </a:r>
          <a:endParaRPr lang="en-GB" dirty="0"/>
        </a:p>
      </dgm:t>
    </dgm:pt>
    <dgm:pt modelId="{17CF21E1-122B-4D28-B8BA-2B990C17627A}" type="parTrans" cxnId="{604A835B-1F8D-4B25-8C6B-0774CFE0B54C}">
      <dgm:prSet/>
      <dgm:spPr/>
      <dgm:t>
        <a:bodyPr/>
        <a:lstStyle/>
        <a:p>
          <a:endParaRPr lang="en-GB"/>
        </a:p>
      </dgm:t>
    </dgm:pt>
    <dgm:pt modelId="{B0653ADF-8432-461A-A2F7-1F00EB6DD88C}" type="sibTrans" cxnId="{604A835B-1F8D-4B25-8C6B-0774CFE0B54C}">
      <dgm:prSet/>
      <dgm:spPr/>
      <dgm:t>
        <a:bodyPr/>
        <a:lstStyle/>
        <a:p>
          <a:endParaRPr lang="en-GB"/>
        </a:p>
      </dgm:t>
    </dgm:pt>
    <dgm:pt modelId="{EF5EFB6C-DCF9-4035-89C7-3A2E4174AABB}">
      <dgm:prSet phldrT="[Text]">
        <dgm:style>
          <a:lnRef idx="2">
            <a:schemeClr val="accent4"/>
          </a:lnRef>
          <a:fillRef idx="1">
            <a:schemeClr val="lt1"/>
          </a:fillRef>
          <a:effectRef idx="0">
            <a:schemeClr val="accent4"/>
          </a:effectRef>
          <a:fontRef idx="minor">
            <a:schemeClr val="dk1"/>
          </a:fontRef>
        </dgm:style>
      </dgm:prSet>
      <dgm:spPr/>
      <dgm:t>
        <a:bodyPr/>
        <a:lstStyle/>
        <a:p>
          <a:r>
            <a:rPr lang="en-GB" dirty="0" smtClean="0"/>
            <a:t>Jackson, aged 3 was watching his mum put on lipstick before going out. “What are you doing, mum?” he asked.</a:t>
          </a:r>
        </a:p>
        <a:p>
          <a:r>
            <a:rPr lang="en-GB" dirty="0" smtClean="0"/>
            <a:t>“I’m putting on lipstick”, she replied.</a:t>
          </a:r>
        </a:p>
        <a:p>
          <a:r>
            <a:rPr lang="en-GB" dirty="0" smtClean="0"/>
            <a:t>“Can I put on lipstick?”</a:t>
          </a:r>
        </a:p>
        <a:p>
          <a:r>
            <a:rPr lang="en-GB" dirty="0" smtClean="0"/>
            <a:t>“No, silly, lipstick’s only for girls!” she said. </a:t>
          </a:r>
        </a:p>
        <a:p>
          <a:r>
            <a:rPr lang="en-GB" dirty="0" smtClean="0"/>
            <a:t>Jackson went quiet for a bit and kept watching.</a:t>
          </a:r>
        </a:p>
        <a:p>
          <a:r>
            <a:rPr lang="en-GB" dirty="0" smtClean="0"/>
            <a:t>“Mum,” he said eventually, “when I’m a girl, will I be able to put on lipstick then?”</a:t>
          </a:r>
          <a:endParaRPr lang="en-GB" dirty="0"/>
        </a:p>
      </dgm:t>
    </dgm:pt>
    <dgm:pt modelId="{DF2087FF-BD1F-4E0A-9E7C-830867C71492}" type="parTrans" cxnId="{FCE0116F-5BFA-4C0B-99BA-53681F6CF3B1}">
      <dgm:prSet/>
      <dgm:spPr/>
      <dgm:t>
        <a:bodyPr/>
        <a:lstStyle/>
        <a:p>
          <a:endParaRPr lang="en-GB"/>
        </a:p>
      </dgm:t>
    </dgm:pt>
    <dgm:pt modelId="{064CA7F0-E5C5-45FC-BE59-69D4A6FF0C3F}" type="sibTrans" cxnId="{FCE0116F-5BFA-4C0B-99BA-53681F6CF3B1}">
      <dgm:prSet/>
      <dgm:spPr/>
      <dgm:t>
        <a:bodyPr/>
        <a:lstStyle/>
        <a:p>
          <a:endParaRPr lang="en-GB"/>
        </a:p>
      </dgm:t>
    </dgm:pt>
    <dgm:pt modelId="{66FDD3B4-645B-4D7E-8DEB-BA46726ECEA7}">
      <dgm:prSet phldrT="[Text]">
        <dgm:style>
          <a:lnRef idx="2">
            <a:schemeClr val="accent1"/>
          </a:lnRef>
          <a:fillRef idx="1">
            <a:schemeClr val="lt1"/>
          </a:fillRef>
          <a:effectRef idx="0">
            <a:schemeClr val="accent1"/>
          </a:effectRef>
          <a:fontRef idx="minor">
            <a:schemeClr val="dk1"/>
          </a:fontRef>
        </dgm:style>
      </dgm:prSet>
      <dgm:spPr/>
      <dgm:t>
        <a:bodyPr/>
        <a:lstStyle/>
        <a:p>
          <a:r>
            <a:rPr lang="en-GB" dirty="0" smtClean="0"/>
            <a:t>Meredith and Christina were playing with Meredith’s Barbie dolls. Christina put Barbie in a pair of black trousers and pulled her hair back so that it looked really short.</a:t>
          </a:r>
        </a:p>
        <a:p>
          <a:r>
            <a:rPr lang="en-GB" dirty="0" smtClean="0"/>
            <a:t>“Look Meredith! Barbie’s a boy” said Christina.</a:t>
          </a:r>
        </a:p>
        <a:p>
          <a:r>
            <a:rPr lang="en-GB" dirty="0" smtClean="0"/>
            <a:t>“Just kidding”, she laughed, “she’ll always be a girl”.</a:t>
          </a:r>
          <a:endParaRPr lang="en-GB" dirty="0"/>
        </a:p>
      </dgm:t>
    </dgm:pt>
    <dgm:pt modelId="{A9E66960-D509-43E7-9375-F5C91BA0EC1D}" type="parTrans" cxnId="{1760B94B-8C50-48C2-87FA-6568C5C8DFE0}">
      <dgm:prSet/>
      <dgm:spPr/>
      <dgm:t>
        <a:bodyPr/>
        <a:lstStyle/>
        <a:p>
          <a:endParaRPr lang="en-GB"/>
        </a:p>
      </dgm:t>
    </dgm:pt>
    <dgm:pt modelId="{B672E577-14B3-4BA4-96FE-908724F1F5CB}" type="sibTrans" cxnId="{1760B94B-8C50-48C2-87FA-6568C5C8DFE0}">
      <dgm:prSet/>
      <dgm:spPr/>
      <dgm:t>
        <a:bodyPr/>
        <a:lstStyle/>
        <a:p>
          <a:endParaRPr lang="en-GB"/>
        </a:p>
      </dgm:t>
    </dgm:pt>
    <dgm:pt modelId="{4BCB4966-D0E5-4FBD-A293-7DCABD34E8C6}">
      <dgm:prSet phldrT="[Text]">
        <dgm:style>
          <a:lnRef idx="2">
            <a:schemeClr val="accent5"/>
          </a:lnRef>
          <a:fillRef idx="1">
            <a:schemeClr val="lt1"/>
          </a:fillRef>
          <a:effectRef idx="0">
            <a:schemeClr val="accent5"/>
          </a:effectRef>
          <a:fontRef idx="minor">
            <a:schemeClr val="dk1"/>
          </a:fontRef>
        </dgm:style>
      </dgm:prSet>
      <dgm:spPr/>
      <dgm:t>
        <a:bodyPr/>
        <a:lstStyle/>
        <a:p>
          <a:r>
            <a:rPr lang="en-GB" dirty="0" smtClean="0"/>
            <a:t>Alex and Izzy were getting dressed up for Halloween. Their dad came downstairs dressed as a wicked witch with a black dress, green face and a wart on the end of his nose.</a:t>
          </a:r>
        </a:p>
        <a:p>
          <a:r>
            <a:rPr lang="en-GB" dirty="0" smtClean="0"/>
            <a:t>Alex began to cry and said “why have you turned into a woman daddy? I want you to be a boy just like me.”</a:t>
          </a:r>
          <a:endParaRPr lang="en-GB" dirty="0"/>
        </a:p>
      </dgm:t>
    </dgm:pt>
    <dgm:pt modelId="{1428C642-02B6-456D-B71D-85A3DE301D04}" type="parTrans" cxnId="{B73D12C2-F99D-42D2-BC5D-AD54126E0A46}">
      <dgm:prSet/>
      <dgm:spPr/>
      <dgm:t>
        <a:bodyPr/>
        <a:lstStyle/>
        <a:p>
          <a:endParaRPr lang="en-GB"/>
        </a:p>
      </dgm:t>
    </dgm:pt>
    <dgm:pt modelId="{EF496825-8CCA-4669-86B3-6CE9000E03BB}" type="sibTrans" cxnId="{B73D12C2-F99D-42D2-BC5D-AD54126E0A46}">
      <dgm:prSet/>
      <dgm:spPr/>
      <dgm:t>
        <a:bodyPr/>
        <a:lstStyle/>
        <a:p>
          <a:endParaRPr lang="en-GB"/>
        </a:p>
      </dgm:t>
    </dgm:pt>
    <dgm:pt modelId="{5820E257-3D5B-4DB0-8C1A-9EDF72CAAD0E}">
      <dgm:prSet>
        <dgm:style>
          <a:lnRef idx="2">
            <a:schemeClr val="accent6"/>
          </a:lnRef>
          <a:fillRef idx="1">
            <a:schemeClr val="lt1"/>
          </a:fillRef>
          <a:effectRef idx="0">
            <a:schemeClr val="accent6"/>
          </a:effectRef>
          <a:fontRef idx="minor">
            <a:schemeClr val="dk1"/>
          </a:fontRef>
        </dgm:style>
      </dgm:prSet>
      <dgm:spPr/>
      <dgm:t>
        <a:bodyPr/>
        <a:lstStyle/>
        <a:p>
          <a:r>
            <a:rPr lang="en-GB" dirty="0" smtClean="0"/>
            <a:t>Derek was playing with his sister’s dolls and had just set up a tea party for them all. Derek’s friend Owen saw him playing with the dolls and said “you must be a girl now because you play with dolls”.</a:t>
          </a:r>
          <a:endParaRPr lang="en-GB" dirty="0"/>
        </a:p>
      </dgm:t>
    </dgm:pt>
    <dgm:pt modelId="{3EAC2967-E8F9-4257-A8D2-5A857E7CCAE1}" type="parTrans" cxnId="{77BBA7D2-5373-4293-B5EC-AC59DC4C6616}">
      <dgm:prSet/>
      <dgm:spPr/>
      <dgm:t>
        <a:bodyPr/>
        <a:lstStyle/>
        <a:p>
          <a:endParaRPr lang="en-GB"/>
        </a:p>
      </dgm:t>
    </dgm:pt>
    <dgm:pt modelId="{49BE872B-91A7-4D11-ADE4-07657960B0A7}" type="sibTrans" cxnId="{77BBA7D2-5373-4293-B5EC-AC59DC4C6616}">
      <dgm:prSet/>
      <dgm:spPr/>
      <dgm:t>
        <a:bodyPr/>
        <a:lstStyle/>
        <a:p>
          <a:endParaRPr lang="en-GB"/>
        </a:p>
      </dgm:t>
    </dgm:pt>
    <dgm:pt modelId="{E017D8D3-5439-4869-A109-9FE44151738B}" type="pres">
      <dgm:prSet presAssocID="{09B744E5-1756-45D3-8EB3-D3937CC230EA}" presName="diagram" presStyleCnt="0">
        <dgm:presLayoutVars>
          <dgm:dir/>
          <dgm:resizeHandles val="exact"/>
        </dgm:presLayoutVars>
      </dgm:prSet>
      <dgm:spPr/>
      <dgm:t>
        <a:bodyPr/>
        <a:lstStyle/>
        <a:p>
          <a:endParaRPr lang="en-GB"/>
        </a:p>
      </dgm:t>
    </dgm:pt>
    <dgm:pt modelId="{4E7E8F31-B053-4416-8555-2E37D4EAF5D4}" type="pres">
      <dgm:prSet presAssocID="{2968B0E9-B8B1-410D-A8AF-6F2EC27BC6B2}" presName="node" presStyleLbl="node1" presStyleIdx="0" presStyleCnt="6">
        <dgm:presLayoutVars>
          <dgm:bulletEnabled val="1"/>
        </dgm:presLayoutVars>
      </dgm:prSet>
      <dgm:spPr/>
      <dgm:t>
        <a:bodyPr/>
        <a:lstStyle/>
        <a:p>
          <a:endParaRPr lang="en-GB"/>
        </a:p>
      </dgm:t>
    </dgm:pt>
    <dgm:pt modelId="{8DE652F0-EBD7-43FD-A235-C0BBB1191AB9}" type="pres">
      <dgm:prSet presAssocID="{D377B1BA-164B-4BEC-8158-D50DC15573AF}" presName="sibTrans" presStyleCnt="0"/>
      <dgm:spPr/>
    </dgm:pt>
    <dgm:pt modelId="{3CCBDEFF-0EC0-45F8-8C2E-5925D815236C}" type="pres">
      <dgm:prSet presAssocID="{1B68EF39-F3A9-48E4-9EA0-974E42F69395}" presName="node" presStyleLbl="node1" presStyleIdx="1" presStyleCnt="6">
        <dgm:presLayoutVars>
          <dgm:bulletEnabled val="1"/>
        </dgm:presLayoutVars>
      </dgm:prSet>
      <dgm:spPr/>
      <dgm:t>
        <a:bodyPr/>
        <a:lstStyle/>
        <a:p>
          <a:endParaRPr lang="en-GB"/>
        </a:p>
      </dgm:t>
    </dgm:pt>
    <dgm:pt modelId="{908E187C-5E43-49C5-A015-85BC42E227EF}" type="pres">
      <dgm:prSet presAssocID="{B0653ADF-8432-461A-A2F7-1F00EB6DD88C}" presName="sibTrans" presStyleCnt="0"/>
      <dgm:spPr/>
    </dgm:pt>
    <dgm:pt modelId="{E1B692D6-1AF3-44F1-B1BE-A2955F900FD8}" type="pres">
      <dgm:prSet presAssocID="{EF5EFB6C-DCF9-4035-89C7-3A2E4174AABB}" presName="node" presStyleLbl="node1" presStyleIdx="2" presStyleCnt="6">
        <dgm:presLayoutVars>
          <dgm:bulletEnabled val="1"/>
        </dgm:presLayoutVars>
      </dgm:prSet>
      <dgm:spPr/>
      <dgm:t>
        <a:bodyPr/>
        <a:lstStyle/>
        <a:p>
          <a:endParaRPr lang="en-GB"/>
        </a:p>
      </dgm:t>
    </dgm:pt>
    <dgm:pt modelId="{C1382059-8962-4BF7-8775-107CC7D48544}" type="pres">
      <dgm:prSet presAssocID="{064CA7F0-E5C5-45FC-BE59-69D4A6FF0C3F}" presName="sibTrans" presStyleCnt="0"/>
      <dgm:spPr/>
    </dgm:pt>
    <dgm:pt modelId="{EA465EC0-76D9-4BD6-9AB1-8E04ACCB480A}" type="pres">
      <dgm:prSet presAssocID="{66FDD3B4-645B-4D7E-8DEB-BA46726ECEA7}" presName="node" presStyleLbl="node1" presStyleIdx="3" presStyleCnt="6">
        <dgm:presLayoutVars>
          <dgm:bulletEnabled val="1"/>
        </dgm:presLayoutVars>
      </dgm:prSet>
      <dgm:spPr/>
      <dgm:t>
        <a:bodyPr/>
        <a:lstStyle/>
        <a:p>
          <a:endParaRPr lang="en-GB"/>
        </a:p>
      </dgm:t>
    </dgm:pt>
    <dgm:pt modelId="{C73B374F-4EFA-48C0-9409-117C82B6C79E}" type="pres">
      <dgm:prSet presAssocID="{B672E577-14B3-4BA4-96FE-908724F1F5CB}" presName="sibTrans" presStyleCnt="0"/>
      <dgm:spPr/>
    </dgm:pt>
    <dgm:pt modelId="{0AD48906-A309-4F2D-BB8C-EE68BFD5024D}" type="pres">
      <dgm:prSet presAssocID="{4BCB4966-D0E5-4FBD-A293-7DCABD34E8C6}" presName="node" presStyleLbl="node1" presStyleIdx="4" presStyleCnt="6">
        <dgm:presLayoutVars>
          <dgm:bulletEnabled val="1"/>
        </dgm:presLayoutVars>
      </dgm:prSet>
      <dgm:spPr/>
      <dgm:t>
        <a:bodyPr/>
        <a:lstStyle/>
        <a:p>
          <a:endParaRPr lang="en-GB"/>
        </a:p>
      </dgm:t>
    </dgm:pt>
    <dgm:pt modelId="{75B82407-7627-447F-A34A-456E8E65E5CE}" type="pres">
      <dgm:prSet presAssocID="{EF496825-8CCA-4669-86B3-6CE9000E03BB}" presName="sibTrans" presStyleCnt="0"/>
      <dgm:spPr/>
    </dgm:pt>
    <dgm:pt modelId="{E4F9DA46-4AD0-460E-B766-F89E8E826D18}" type="pres">
      <dgm:prSet presAssocID="{5820E257-3D5B-4DB0-8C1A-9EDF72CAAD0E}" presName="node" presStyleLbl="node1" presStyleIdx="5" presStyleCnt="6">
        <dgm:presLayoutVars>
          <dgm:bulletEnabled val="1"/>
        </dgm:presLayoutVars>
      </dgm:prSet>
      <dgm:spPr/>
      <dgm:t>
        <a:bodyPr/>
        <a:lstStyle/>
        <a:p>
          <a:endParaRPr lang="en-GB"/>
        </a:p>
      </dgm:t>
    </dgm:pt>
  </dgm:ptLst>
  <dgm:cxnLst>
    <dgm:cxn modelId="{604A835B-1F8D-4B25-8C6B-0774CFE0B54C}" srcId="{09B744E5-1756-45D3-8EB3-D3937CC230EA}" destId="{1B68EF39-F3A9-48E4-9EA0-974E42F69395}" srcOrd="1" destOrd="0" parTransId="{17CF21E1-122B-4D28-B8BA-2B990C17627A}" sibTransId="{B0653ADF-8432-461A-A2F7-1F00EB6DD88C}"/>
    <dgm:cxn modelId="{C3BD2DD9-8698-4EEF-A92E-8C3F781288AE}" type="presOf" srcId="{09B744E5-1756-45D3-8EB3-D3937CC230EA}" destId="{E017D8D3-5439-4869-A109-9FE44151738B}" srcOrd="0" destOrd="0" presId="urn:microsoft.com/office/officeart/2005/8/layout/default"/>
    <dgm:cxn modelId="{124D2990-C600-426F-9389-F01517F9F010}" type="presOf" srcId="{EF5EFB6C-DCF9-4035-89C7-3A2E4174AABB}" destId="{E1B692D6-1AF3-44F1-B1BE-A2955F900FD8}" srcOrd="0" destOrd="0" presId="urn:microsoft.com/office/officeart/2005/8/layout/default"/>
    <dgm:cxn modelId="{6265F79A-CCDD-4D04-9BE1-5D83A27C5BD2}" type="presOf" srcId="{2968B0E9-B8B1-410D-A8AF-6F2EC27BC6B2}" destId="{4E7E8F31-B053-4416-8555-2E37D4EAF5D4}" srcOrd="0" destOrd="0" presId="urn:microsoft.com/office/officeart/2005/8/layout/default"/>
    <dgm:cxn modelId="{B73D12C2-F99D-42D2-BC5D-AD54126E0A46}" srcId="{09B744E5-1756-45D3-8EB3-D3937CC230EA}" destId="{4BCB4966-D0E5-4FBD-A293-7DCABD34E8C6}" srcOrd="4" destOrd="0" parTransId="{1428C642-02B6-456D-B71D-85A3DE301D04}" sibTransId="{EF496825-8CCA-4669-86B3-6CE9000E03BB}"/>
    <dgm:cxn modelId="{0CD29D39-0033-49C0-B27F-A6576B782A29}" type="presOf" srcId="{5820E257-3D5B-4DB0-8C1A-9EDF72CAAD0E}" destId="{E4F9DA46-4AD0-460E-B766-F89E8E826D18}" srcOrd="0" destOrd="0" presId="urn:microsoft.com/office/officeart/2005/8/layout/default"/>
    <dgm:cxn modelId="{17C58C4E-E778-489F-A230-00FE1246C2EC}" srcId="{09B744E5-1756-45D3-8EB3-D3937CC230EA}" destId="{2968B0E9-B8B1-410D-A8AF-6F2EC27BC6B2}" srcOrd="0" destOrd="0" parTransId="{83AB94EC-C9E7-4A05-AA12-D6EAD6A56B9C}" sibTransId="{D377B1BA-164B-4BEC-8158-D50DC15573AF}"/>
    <dgm:cxn modelId="{77BBA7D2-5373-4293-B5EC-AC59DC4C6616}" srcId="{09B744E5-1756-45D3-8EB3-D3937CC230EA}" destId="{5820E257-3D5B-4DB0-8C1A-9EDF72CAAD0E}" srcOrd="5" destOrd="0" parTransId="{3EAC2967-E8F9-4257-A8D2-5A857E7CCAE1}" sibTransId="{49BE872B-91A7-4D11-ADE4-07657960B0A7}"/>
    <dgm:cxn modelId="{C5009EC1-1ADD-4CCB-86C5-569A3F3C808B}" type="presOf" srcId="{4BCB4966-D0E5-4FBD-A293-7DCABD34E8C6}" destId="{0AD48906-A309-4F2D-BB8C-EE68BFD5024D}" srcOrd="0" destOrd="0" presId="urn:microsoft.com/office/officeart/2005/8/layout/default"/>
    <dgm:cxn modelId="{D1EA0E68-5AB8-4463-B822-5F1109E23215}" type="presOf" srcId="{66FDD3B4-645B-4D7E-8DEB-BA46726ECEA7}" destId="{EA465EC0-76D9-4BD6-9AB1-8E04ACCB480A}" srcOrd="0" destOrd="0" presId="urn:microsoft.com/office/officeart/2005/8/layout/default"/>
    <dgm:cxn modelId="{FCE0116F-5BFA-4C0B-99BA-53681F6CF3B1}" srcId="{09B744E5-1756-45D3-8EB3-D3937CC230EA}" destId="{EF5EFB6C-DCF9-4035-89C7-3A2E4174AABB}" srcOrd="2" destOrd="0" parTransId="{DF2087FF-BD1F-4E0A-9E7C-830867C71492}" sibTransId="{064CA7F0-E5C5-45FC-BE59-69D4A6FF0C3F}"/>
    <dgm:cxn modelId="{986A6858-7606-489A-9854-DAE93DFD0D01}" type="presOf" srcId="{1B68EF39-F3A9-48E4-9EA0-974E42F69395}" destId="{3CCBDEFF-0EC0-45F8-8C2E-5925D815236C}" srcOrd="0" destOrd="0" presId="urn:microsoft.com/office/officeart/2005/8/layout/default"/>
    <dgm:cxn modelId="{1760B94B-8C50-48C2-87FA-6568C5C8DFE0}" srcId="{09B744E5-1756-45D3-8EB3-D3937CC230EA}" destId="{66FDD3B4-645B-4D7E-8DEB-BA46726ECEA7}" srcOrd="3" destOrd="0" parTransId="{A9E66960-D509-43E7-9375-F5C91BA0EC1D}" sibTransId="{B672E577-14B3-4BA4-96FE-908724F1F5CB}"/>
    <dgm:cxn modelId="{24639F4A-C60D-4FAA-8878-C84248F9B406}" type="presParOf" srcId="{E017D8D3-5439-4869-A109-9FE44151738B}" destId="{4E7E8F31-B053-4416-8555-2E37D4EAF5D4}" srcOrd="0" destOrd="0" presId="urn:microsoft.com/office/officeart/2005/8/layout/default"/>
    <dgm:cxn modelId="{50032669-CB96-4BE2-9E4D-2105E1F59E74}" type="presParOf" srcId="{E017D8D3-5439-4869-A109-9FE44151738B}" destId="{8DE652F0-EBD7-43FD-A235-C0BBB1191AB9}" srcOrd="1" destOrd="0" presId="urn:microsoft.com/office/officeart/2005/8/layout/default"/>
    <dgm:cxn modelId="{F493AB15-E6B2-478A-A23F-FE77DEAF150F}" type="presParOf" srcId="{E017D8D3-5439-4869-A109-9FE44151738B}" destId="{3CCBDEFF-0EC0-45F8-8C2E-5925D815236C}" srcOrd="2" destOrd="0" presId="urn:microsoft.com/office/officeart/2005/8/layout/default"/>
    <dgm:cxn modelId="{ED76E4B5-6A0F-4BC1-80FA-A858640D10AE}" type="presParOf" srcId="{E017D8D3-5439-4869-A109-9FE44151738B}" destId="{908E187C-5E43-49C5-A015-85BC42E227EF}" srcOrd="3" destOrd="0" presId="urn:microsoft.com/office/officeart/2005/8/layout/default"/>
    <dgm:cxn modelId="{1697297A-873D-4CF9-B72D-D60FCC2E17EA}" type="presParOf" srcId="{E017D8D3-5439-4869-A109-9FE44151738B}" destId="{E1B692D6-1AF3-44F1-B1BE-A2955F900FD8}" srcOrd="4" destOrd="0" presId="urn:microsoft.com/office/officeart/2005/8/layout/default"/>
    <dgm:cxn modelId="{8A66F1FF-F6E4-47AA-8D7E-1DD7FF168ED6}" type="presParOf" srcId="{E017D8D3-5439-4869-A109-9FE44151738B}" destId="{C1382059-8962-4BF7-8775-107CC7D48544}" srcOrd="5" destOrd="0" presId="urn:microsoft.com/office/officeart/2005/8/layout/default"/>
    <dgm:cxn modelId="{5745D17D-A36A-4F1F-8D00-DC32B0B0197C}" type="presParOf" srcId="{E017D8D3-5439-4869-A109-9FE44151738B}" destId="{EA465EC0-76D9-4BD6-9AB1-8E04ACCB480A}" srcOrd="6" destOrd="0" presId="urn:microsoft.com/office/officeart/2005/8/layout/default"/>
    <dgm:cxn modelId="{18D2DF51-36BD-4100-B018-5393A2ACAA58}" type="presParOf" srcId="{E017D8D3-5439-4869-A109-9FE44151738B}" destId="{C73B374F-4EFA-48C0-9409-117C82B6C79E}" srcOrd="7" destOrd="0" presId="urn:microsoft.com/office/officeart/2005/8/layout/default"/>
    <dgm:cxn modelId="{12C8C42E-DB32-4284-BD77-979A11666D83}" type="presParOf" srcId="{E017D8D3-5439-4869-A109-9FE44151738B}" destId="{0AD48906-A309-4F2D-BB8C-EE68BFD5024D}" srcOrd="8" destOrd="0" presId="urn:microsoft.com/office/officeart/2005/8/layout/default"/>
    <dgm:cxn modelId="{F63423BF-BFAB-46D4-A86B-48EDA7F57DB0}" type="presParOf" srcId="{E017D8D3-5439-4869-A109-9FE44151738B}" destId="{75B82407-7627-447F-A34A-456E8E65E5CE}" srcOrd="9" destOrd="0" presId="urn:microsoft.com/office/officeart/2005/8/layout/default"/>
    <dgm:cxn modelId="{ADDAA385-4074-46EA-890E-020F295629A7}" type="presParOf" srcId="{E017D8D3-5439-4869-A109-9FE44151738B}" destId="{E4F9DA46-4AD0-460E-B766-F89E8E826D18}"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E3ED206-A6EF-4DF7-B8CB-7F7DEB981738}" type="datetimeFigureOut">
              <a:rPr lang="en-GB" smtClean="0"/>
              <a:t>04/10/2018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D82C32-D957-41A6-98AD-E4F7FDECCA05}" type="slidenum">
              <a:rPr lang="en-GB" smtClean="0"/>
              <a:t>‹#›</a:t>
            </a:fld>
            <a:endParaRPr lang="en-GB"/>
          </a:p>
        </p:txBody>
      </p:sp>
    </p:spTree>
    <p:extLst>
      <p:ext uri="{BB962C8B-B14F-4D97-AF65-F5344CB8AC3E}">
        <p14:creationId xmlns:p14="http://schemas.microsoft.com/office/powerpoint/2010/main" val="4268605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E3ED206-A6EF-4DF7-B8CB-7F7DEB981738}" type="datetimeFigureOut">
              <a:rPr lang="en-GB" smtClean="0"/>
              <a:t>04/10/2018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D82C32-D957-41A6-98AD-E4F7FDECCA05}" type="slidenum">
              <a:rPr lang="en-GB" smtClean="0"/>
              <a:t>‹#›</a:t>
            </a:fld>
            <a:endParaRPr lang="en-GB"/>
          </a:p>
        </p:txBody>
      </p:sp>
    </p:spTree>
    <p:extLst>
      <p:ext uri="{BB962C8B-B14F-4D97-AF65-F5344CB8AC3E}">
        <p14:creationId xmlns:p14="http://schemas.microsoft.com/office/powerpoint/2010/main" val="2914573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E3ED206-A6EF-4DF7-B8CB-7F7DEB981738}" type="datetimeFigureOut">
              <a:rPr lang="en-GB" smtClean="0"/>
              <a:t>04/10/2018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D82C32-D957-41A6-98AD-E4F7FDECCA05}" type="slidenum">
              <a:rPr lang="en-GB" smtClean="0"/>
              <a:t>‹#›</a:t>
            </a:fld>
            <a:endParaRPr lang="en-GB"/>
          </a:p>
        </p:txBody>
      </p:sp>
    </p:spTree>
    <p:extLst>
      <p:ext uri="{BB962C8B-B14F-4D97-AF65-F5344CB8AC3E}">
        <p14:creationId xmlns:p14="http://schemas.microsoft.com/office/powerpoint/2010/main" val="3616784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E3ED206-A6EF-4DF7-B8CB-7F7DEB981738}" type="datetimeFigureOut">
              <a:rPr lang="en-GB" smtClean="0"/>
              <a:t>04/10/2018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D82C32-D957-41A6-98AD-E4F7FDECCA05}" type="slidenum">
              <a:rPr lang="en-GB" smtClean="0"/>
              <a:t>‹#›</a:t>
            </a:fld>
            <a:endParaRPr lang="en-GB"/>
          </a:p>
        </p:txBody>
      </p:sp>
    </p:spTree>
    <p:extLst>
      <p:ext uri="{BB962C8B-B14F-4D97-AF65-F5344CB8AC3E}">
        <p14:creationId xmlns:p14="http://schemas.microsoft.com/office/powerpoint/2010/main" val="3103828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3ED206-A6EF-4DF7-B8CB-7F7DEB981738}" type="datetimeFigureOut">
              <a:rPr lang="en-GB" smtClean="0"/>
              <a:t>04/10/2018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D82C32-D957-41A6-98AD-E4F7FDECCA05}" type="slidenum">
              <a:rPr lang="en-GB" smtClean="0"/>
              <a:t>‹#›</a:t>
            </a:fld>
            <a:endParaRPr lang="en-GB"/>
          </a:p>
        </p:txBody>
      </p:sp>
    </p:spTree>
    <p:extLst>
      <p:ext uri="{BB962C8B-B14F-4D97-AF65-F5344CB8AC3E}">
        <p14:creationId xmlns:p14="http://schemas.microsoft.com/office/powerpoint/2010/main" val="2090193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E3ED206-A6EF-4DF7-B8CB-7F7DEB981738}" type="datetimeFigureOut">
              <a:rPr lang="en-GB" smtClean="0"/>
              <a:t>04/10/2018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FD82C32-D957-41A6-98AD-E4F7FDECCA05}" type="slidenum">
              <a:rPr lang="en-GB" smtClean="0"/>
              <a:t>‹#›</a:t>
            </a:fld>
            <a:endParaRPr lang="en-GB"/>
          </a:p>
        </p:txBody>
      </p:sp>
    </p:spTree>
    <p:extLst>
      <p:ext uri="{BB962C8B-B14F-4D97-AF65-F5344CB8AC3E}">
        <p14:creationId xmlns:p14="http://schemas.microsoft.com/office/powerpoint/2010/main" val="244059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E3ED206-A6EF-4DF7-B8CB-7F7DEB981738}" type="datetimeFigureOut">
              <a:rPr lang="en-GB" smtClean="0"/>
              <a:t>04/10/2018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FD82C32-D957-41A6-98AD-E4F7FDECCA05}" type="slidenum">
              <a:rPr lang="en-GB" smtClean="0"/>
              <a:t>‹#›</a:t>
            </a:fld>
            <a:endParaRPr lang="en-GB"/>
          </a:p>
        </p:txBody>
      </p:sp>
    </p:spTree>
    <p:extLst>
      <p:ext uri="{BB962C8B-B14F-4D97-AF65-F5344CB8AC3E}">
        <p14:creationId xmlns:p14="http://schemas.microsoft.com/office/powerpoint/2010/main" val="2583524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E3ED206-A6EF-4DF7-B8CB-7F7DEB981738}" type="datetimeFigureOut">
              <a:rPr lang="en-GB" smtClean="0"/>
              <a:t>04/10/2018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FD82C32-D957-41A6-98AD-E4F7FDECCA05}" type="slidenum">
              <a:rPr lang="en-GB" smtClean="0"/>
              <a:t>‹#›</a:t>
            </a:fld>
            <a:endParaRPr lang="en-GB"/>
          </a:p>
        </p:txBody>
      </p:sp>
    </p:spTree>
    <p:extLst>
      <p:ext uri="{BB962C8B-B14F-4D97-AF65-F5344CB8AC3E}">
        <p14:creationId xmlns:p14="http://schemas.microsoft.com/office/powerpoint/2010/main" val="2915609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3ED206-A6EF-4DF7-B8CB-7F7DEB981738}" type="datetimeFigureOut">
              <a:rPr lang="en-GB" smtClean="0"/>
              <a:t>04/10/2018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FD82C32-D957-41A6-98AD-E4F7FDECCA05}" type="slidenum">
              <a:rPr lang="en-GB" smtClean="0"/>
              <a:t>‹#›</a:t>
            </a:fld>
            <a:endParaRPr lang="en-GB"/>
          </a:p>
        </p:txBody>
      </p:sp>
    </p:spTree>
    <p:extLst>
      <p:ext uri="{BB962C8B-B14F-4D97-AF65-F5344CB8AC3E}">
        <p14:creationId xmlns:p14="http://schemas.microsoft.com/office/powerpoint/2010/main" val="3097255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3ED206-A6EF-4DF7-B8CB-7F7DEB981738}" type="datetimeFigureOut">
              <a:rPr lang="en-GB" smtClean="0"/>
              <a:t>04/10/2018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FD82C32-D957-41A6-98AD-E4F7FDECCA05}" type="slidenum">
              <a:rPr lang="en-GB" smtClean="0"/>
              <a:t>‹#›</a:t>
            </a:fld>
            <a:endParaRPr lang="en-GB"/>
          </a:p>
        </p:txBody>
      </p:sp>
    </p:spTree>
    <p:extLst>
      <p:ext uri="{BB962C8B-B14F-4D97-AF65-F5344CB8AC3E}">
        <p14:creationId xmlns:p14="http://schemas.microsoft.com/office/powerpoint/2010/main" val="727065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3ED206-A6EF-4DF7-B8CB-7F7DEB981738}" type="datetimeFigureOut">
              <a:rPr lang="en-GB" smtClean="0"/>
              <a:t>04/10/2018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FD82C32-D957-41A6-98AD-E4F7FDECCA05}" type="slidenum">
              <a:rPr lang="en-GB" smtClean="0"/>
              <a:t>‹#›</a:t>
            </a:fld>
            <a:endParaRPr lang="en-GB"/>
          </a:p>
        </p:txBody>
      </p:sp>
    </p:spTree>
    <p:extLst>
      <p:ext uri="{BB962C8B-B14F-4D97-AF65-F5344CB8AC3E}">
        <p14:creationId xmlns:p14="http://schemas.microsoft.com/office/powerpoint/2010/main" val="3074889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3ED206-A6EF-4DF7-B8CB-7F7DEB981738}" type="datetimeFigureOut">
              <a:rPr lang="en-GB" smtClean="0"/>
              <a:t>04/10/2018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D82C32-D957-41A6-98AD-E4F7FDECCA05}" type="slidenum">
              <a:rPr lang="en-GB" smtClean="0"/>
              <a:t>‹#›</a:t>
            </a:fld>
            <a:endParaRPr lang="en-GB"/>
          </a:p>
        </p:txBody>
      </p:sp>
    </p:spTree>
    <p:extLst>
      <p:ext uri="{BB962C8B-B14F-4D97-AF65-F5344CB8AC3E}">
        <p14:creationId xmlns:p14="http://schemas.microsoft.com/office/powerpoint/2010/main" val="4913726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google.co.uk/url?sa=i&amp;rct=j&amp;q=&amp;esrc=s&amp;frm=1&amp;source=images&amp;cd=&amp;cad=rja&amp;uact=8&amp;ved=0CAcQjRw&amp;url=http://degreeofthought.blogspot.com/2013/12/gender-constructions-thungdeno-humtsoe.html&amp;ei=qJq2VNTJHsOrU9ORg8AJ&amp;psig=AFQjCNHw6mEVG3m9-ntKaWdosiY8vrziKA&amp;ust=1421339659735054" TargetMode="External"/><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google.co.uk/url?sa=i&amp;rct=j&amp;q=&amp;esrc=s&amp;frm=1&amp;source=images&amp;cd=&amp;cad=rja&amp;uact=8&amp;ved=0CAcQjRw&amp;url=http://degreeofthought.blogspot.com/2013/12/gender-constructions-thungdeno-humtsoe.html&amp;ei=qJq2VNTJHsOrU9ORg8AJ&amp;psig=AFQjCNHw6mEVG3m9-ntKaWdosiY8vrziKA&amp;ust=1421339659735054" TargetMode="External"/><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google.co.uk/url?sa=i&amp;rct=j&amp;q=&amp;esrc=s&amp;frm=1&amp;source=images&amp;cd=&amp;cad=rja&amp;uact=8&amp;ved=0CAcQjRw&amp;url=http://degreeofthought.blogspot.com/2013/12/gender-constructions-thungdeno-humtsoe.html&amp;ei=qJq2VNTJHsOrU9ORg8AJ&amp;psig=AFQjCNHw6mEVG3m9-ntKaWdosiY8vrziKA&amp;ust=1421339659735054" TargetMode="External"/><Relationship Id="rId1" Type="http://schemas.openxmlformats.org/officeDocument/2006/relationships/slideLayout" Target="../slideLayouts/slideLayout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google.co.uk/url?sa=i&amp;rct=j&amp;q=&amp;esrc=s&amp;frm=1&amp;source=images&amp;cd=&amp;cad=rja&amp;uact=8&amp;ved=0CAcQjRw&amp;url=http://degreeofthought.blogspot.com/2013/12/gender-constructions-thungdeno-humtsoe.html&amp;ei=qJq2VNTJHsOrU9ORg8AJ&amp;psig=AFQjCNHw6mEVG3m9-ntKaWdosiY8vrziKA&amp;ust=1421339659735054" TargetMode="External"/><Relationship Id="rId1" Type="http://schemas.openxmlformats.org/officeDocument/2006/relationships/slideLayout" Target="../slideLayouts/slideLayout2.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google.co.uk/url?sa=i&amp;rct=j&amp;q=&amp;esrc=s&amp;frm=1&amp;source=images&amp;cd=&amp;cad=rja&amp;uact=8&amp;ved=0CAcQjRw&amp;url=http://degreeofthought.blogspot.com/2013/12/gender-constructions-thungdeno-humtsoe.html&amp;ei=qJq2VNTJHsOrU9ORg8AJ&amp;psig=AFQjCNHw6mEVG3m9-ntKaWdosiY8vrziKA&amp;ust=1421339659735054" TargetMode="External"/><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8.png"/><Relationship Id="rId1" Type="http://schemas.openxmlformats.org/officeDocument/2006/relationships/slideLayout" Target="../slideLayouts/slideLayout1.xml"/><Relationship Id="rId5" Type="http://schemas.microsoft.com/office/2007/relationships/hdphoto" Target="../media/hdphoto4.wdp"/><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6.jpeg"/><Relationship Id="rId13" Type="http://schemas.microsoft.com/office/2007/relationships/hdphoto" Target="../media/hdphoto1.wdp"/><Relationship Id="rId3" Type="http://schemas.openxmlformats.org/officeDocument/2006/relationships/hyperlink" Target="http://www.google.co.uk/url?sa=i&amp;rct=j&amp;q=&amp;esrc=s&amp;frm=1&amp;source=images&amp;cd=&amp;cad=rja&amp;uact=8&amp;ved=0CAcQjRw&amp;url=http://www.ugallery.com/mixed-media-artwork-margaret-mead&amp;ei=4Zq2VKfWJYqxaZ_7gLgM&amp;psig=AFQjCNE2ngI1my98i5ciFpZhkTnGdPxVRA&amp;ust=1421339727121791" TargetMode="External"/><Relationship Id="rId7" Type="http://schemas.openxmlformats.org/officeDocument/2006/relationships/hyperlink" Target="http://www.google.co.uk/url?sa=i&amp;rct=j&amp;q=&amp;esrc=s&amp;frm=1&amp;source=images&amp;cd=&amp;cad=rja&amp;uact=8&amp;ved=0CAcQjRw&amp;url=http://www.webpages.uidaho.edu/~rfrey/220papua_new_guinea.htm&amp;ei=bpq2VK7zA5Dcao6MgNgO&amp;psig=AFQjCNESzDv5fbGbdtzufx-u5AVFlg5cjg&amp;ust=1421339576064207" TargetMode="External"/><Relationship Id="rId12"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hyperlink" Target="http://www.google.co.uk/url?sa=i&amp;rct=j&amp;q=&amp;esrc=s&amp;frm=1&amp;source=images&amp;cd=&amp;cad=rja&amp;uact=8&amp;ved=0CAcQjRw&amp;url=http://degreeofthought.blogspot.com/2013/12/gender-constructions-thungdeno-humtsoe.html&amp;ei=qJq2VNTJHsOrU9ORg8AJ&amp;psig=AFQjCNHw6mEVG3m9-ntKaWdosiY8vrziKA&amp;ust=1421339659735054" TargetMode="External"/><Relationship Id="rId5" Type="http://schemas.openxmlformats.org/officeDocument/2006/relationships/hyperlink" Target="http://www.google.co.uk/url?sa=i&amp;rct=j&amp;q=&amp;esrc=s&amp;frm=1&amp;source=images&amp;cd=&amp;cad=rja&amp;uact=8&amp;ved=0CAcQjRw&amp;url=http://en.wikipedia.org/wiki/Margaret_Mead&amp;ei=Vpu2VICKGo3fatW4gKAK&amp;psig=AFQjCNH2Wr6GqlyfIc_jX0l6s9xr4nKvWQ&amp;ust=1421339851405122" TargetMode="External"/><Relationship Id="rId10" Type="http://schemas.openxmlformats.org/officeDocument/2006/relationships/image" Target="../media/image7.png"/><Relationship Id="rId4" Type="http://schemas.openxmlformats.org/officeDocument/2006/relationships/image" Target="../media/image4.jpeg"/><Relationship Id="rId9" Type="http://schemas.openxmlformats.org/officeDocument/2006/relationships/hyperlink" Target="http://www.google.co.uk/url?sa=i&amp;rct=j&amp;q=&amp;esrc=s&amp;frm=1&amp;source=images&amp;cd=&amp;cad=rja&amp;uact=8&amp;ved=0CAcQjRw&amp;url=http://commons.wikimedia.org/wiki/File:Map_of_New_Guinea_Demis.png&amp;ei=npu2VNWmEpblavqCgPAK&amp;psig=AFQjCNEI1rACvgoMiQ6zXhAHBWJu4OtptA&amp;ust=1421339928908491"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4.png"/><Relationship Id="rId3" Type="http://schemas.openxmlformats.org/officeDocument/2006/relationships/diagramLayout" Target="../diagrams/layout1.xml"/><Relationship Id="rId7" Type="http://schemas.openxmlformats.org/officeDocument/2006/relationships/image" Target="../media/image9.png"/><Relationship Id="rId12" Type="http://schemas.openxmlformats.org/officeDocument/2006/relationships/image" Target="../media/image13.jpe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11" Type="http://schemas.openxmlformats.org/officeDocument/2006/relationships/image" Target="../media/image12.jpeg"/><Relationship Id="rId5" Type="http://schemas.openxmlformats.org/officeDocument/2006/relationships/diagramColors" Target="../diagrams/colors1.xml"/><Relationship Id="rId10" Type="http://schemas.openxmlformats.org/officeDocument/2006/relationships/image" Target="../media/image11.png"/><Relationship Id="rId4" Type="http://schemas.openxmlformats.org/officeDocument/2006/relationships/diagramQuickStyle" Target="../diagrams/quickStyle1.xml"/><Relationship Id="rId9" Type="http://schemas.openxmlformats.org/officeDocument/2006/relationships/image" Target="../media/image10.png"/><Relationship Id="rId1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700011" y="978794"/>
            <a:ext cx="4945487" cy="4790941"/>
          </a:xfrm>
          <a:prstGeom prst="ellipse">
            <a:avLst/>
          </a:prstGeom>
          <a:solidFill>
            <a:srgbClr val="00B0F0">
              <a:alpha val="50196"/>
            </a:srgbClr>
          </a:solidFill>
        </p:spPr>
        <p:style>
          <a:lnRef idx="2">
            <a:schemeClr val="accent4">
              <a:shade val="50000"/>
            </a:schemeClr>
          </a:lnRef>
          <a:fillRef idx="1">
            <a:schemeClr val="accent4"/>
          </a:fillRef>
          <a:effectRef idx="0">
            <a:schemeClr val="accent4"/>
          </a:effectRef>
          <a:fontRef idx="minor">
            <a:schemeClr val="lt1"/>
          </a:fontRef>
        </p:style>
        <p:txBody>
          <a:bodyPr rtlCol="0" anchor="t" anchorCtr="0"/>
          <a:lstStyle/>
          <a:p>
            <a:pPr algn="ctr"/>
            <a:r>
              <a:rPr lang="en-GB" dirty="0" smtClean="0"/>
              <a:t>SEX</a:t>
            </a:r>
            <a:endParaRPr lang="en-GB" dirty="0"/>
          </a:p>
        </p:txBody>
      </p:sp>
      <p:sp>
        <p:nvSpPr>
          <p:cNvPr id="5" name="Oval 4"/>
          <p:cNvSpPr/>
          <p:nvPr/>
        </p:nvSpPr>
        <p:spPr>
          <a:xfrm>
            <a:off x="5085008" y="978794"/>
            <a:ext cx="4945487" cy="4790941"/>
          </a:xfrm>
          <a:prstGeom prst="ellipse">
            <a:avLst/>
          </a:prstGeom>
          <a:solidFill>
            <a:srgbClr val="FF0066">
              <a:alpha val="50196"/>
            </a:srgbClr>
          </a:solidFill>
        </p:spPr>
        <p:style>
          <a:lnRef idx="2">
            <a:schemeClr val="accent2">
              <a:shade val="50000"/>
            </a:schemeClr>
          </a:lnRef>
          <a:fillRef idx="1">
            <a:schemeClr val="accent2"/>
          </a:fillRef>
          <a:effectRef idx="0">
            <a:schemeClr val="accent2"/>
          </a:effectRef>
          <a:fontRef idx="minor">
            <a:schemeClr val="lt1"/>
          </a:fontRef>
        </p:style>
        <p:txBody>
          <a:bodyPr rtlCol="0" anchor="t" anchorCtr="0"/>
          <a:lstStyle/>
          <a:p>
            <a:pPr algn="ctr"/>
            <a:r>
              <a:rPr lang="en-GB" dirty="0" smtClean="0"/>
              <a:t>GENDER</a:t>
            </a:r>
            <a:endParaRPr lang="en-GB" dirty="0"/>
          </a:p>
        </p:txBody>
      </p:sp>
      <p:sp>
        <p:nvSpPr>
          <p:cNvPr id="6" name="Rectangle 5"/>
          <p:cNvSpPr/>
          <p:nvPr/>
        </p:nvSpPr>
        <p:spPr>
          <a:xfrm>
            <a:off x="407963" y="6020972"/>
            <a:ext cx="11324492" cy="717453"/>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r>
              <a:rPr lang="en-GB" dirty="0" smtClean="0"/>
              <a:t>DISTINGUISHING POINT:</a:t>
            </a:r>
            <a:endParaRPr lang="en-GB" dirty="0"/>
          </a:p>
        </p:txBody>
      </p:sp>
      <p:sp>
        <p:nvSpPr>
          <p:cNvPr id="7" name="Rectangle 6"/>
          <p:cNvSpPr/>
          <p:nvPr/>
        </p:nvSpPr>
        <p:spPr>
          <a:xfrm>
            <a:off x="0" y="-1753"/>
            <a:ext cx="12191999"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contourClr>
            </a:sp3d>
          </a:bodyPr>
          <a:lstStyle/>
          <a:p>
            <a:pPr algn="ctr"/>
            <a:r>
              <a:rPr lang="en-US" sz="4000" b="1" dirty="0" smtClean="0">
                <a:ln w="11430"/>
                <a:solidFill>
                  <a:schemeClr val="accent2"/>
                </a:solidFill>
                <a:effectLst>
                  <a:outerShdw blurRad="50800" dist="39000" dir="5460000" algn="tl">
                    <a:srgbClr val="000000">
                      <a:alpha val="38000"/>
                    </a:srgbClr>
                  </a:outerShdw>
                </a:effectLst>
              </a:rPr>
              <a:t>Sex and Gender</a:t>
            </a:r>
            <a:endParaRPr lang="en-US" sz="4000" b="1" cap="none" spc="0" dirty="0">
              <a:ln w="11430"/>
              <a:solidFill>
                <a:schemeClr val="accent2"/>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209669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0" y="0"/>
            <a:ext cx="4572000" cy="17145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a:t>What is the typical chromosome pattern for a male?</a:t>
            </a:r>
          </a:p>
          <a:p>
            <a:pPr algn="ctr"/>
            <a:endParaRPr lang="en-GB" dirty="0"/>
          </a:p>
        </p:txBody>
      </p:sp>
      <p:sp>
        <p:nvSpPr>
          <p:cNvPr id="8" name="Rectangle 7"/>
          <p:cNvSpPr/>
          <p:nvPr/>
        </p:nvSpPr>
        <p:spPr>
          <a:xfrm>
            <a:off x="1524000" y="1714500"/>
            <a:ext cx="4572000" cy="17145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a:t>Give an example of an atypical chromosome pattern for a male including its name and chromosome structure.</a:t>
            </a:r>
          </a:p>
          <a:p>
            <a:pPr algn="ctr"/>
            <a:endParaRPr lang="en-GB" dirty="0"/>
          </a:p>
        </p:txBody>
      </p:sp>
      <p:sp>
        <p:nvSpPr>
          <p:cNvPr id="9" name="Rectangle 8"/>
          <p:cNvSpPr/>
          <p:nvPr/>
        </p:nvSpPr>
        <p:spPr>
          <a:xfrm>
            <a:off x="1524000" y="3429000"/>
            <a:ext cx="4572000" cy="17145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1600" dirty="0"/>
              <a:t>Why do people investigate atypical chromosome patterns?</a:t>
            </a:r>
          </a:p>
          <a:p>
            <a:pPr algn="ctr"/>
            <a:endParaRPr lang="en-GB" sz="1600" dirty="0" smtClean="0"/>
          </a:p>
          <a:p>
            <a:pPr algn="ctr"/>
            <a:endParaRPr lang="en-GB" sz="1600" dirty="0"/>
          </a:p>
          <a:p>
            <a:pPr algn="ctr"/>
            <a:endParaRPr lang="en-GB" sz="1600" dirty="0"/>
          </a:p>
        </p:txBody>
      </p:sp>
      <p:sp>
        <p:nvSpPr>
          <p:cNvPr id="10" name="Rectangle 9"/>
          <p:cNvSpPr/>
          <p:nvPr/>
        </p:nvSpPr>
        <p:spPr>
          <a:xfrm>
            <a:off x="1524000" y="5143500"/>
            <a:ext cx="4572000" cy="17145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a:t>At what age do gonads begin to develop?</a:t>
            </a:r>
          </a:p>
          <a:p>
            <a:pPr algn="ctr"/>
            <a:endParaRPr lang="en-GB" dirty="0" smtClean="0"/>
          </a:p>
          <a:p>
            <a:pPr algn="ctr"/>
            <a:endParaRPr lang="en-GB" dirty="0"/>
          </a:p>
        </p:txBody>
      </p:sp>
      <p:sp>
        <p:nvSpPr>
          <p:cNvPr id="11" name="Rectangle 10"/>
          <p:cNvSpPr/>
          <p:nvPr/>
        </p:nvSpPr>
        <p:spPr>
          <a:xfrm>
            <a:off x="6096000" y="5143500"/>
            <a:ext cx="4572000" cy="17145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a:t>Name the male and female gonads.</a:t>
            </a:r>
          </a:p>
          <a:p>
            <a:pPr algn="ctr"/>
            <a:endParaRPr lang="en-GB" dirty="0" smtClean="0"/>
          </a:p>
          <a:p>
            <a:pPr algn="ctr"/>
            <a:endParaRPr lang="en-GB" dirty="0"/>
          </a:p>
        </p:txBody>
      </p:sp>
      <p:sp>
        <p:nvSpPr>
          <p:cNvPr id="12" name="Rectangle 11"/>
          <p:cNvSpPr/>
          <p:nvPr/>
        </p:nvSpPr>
        <p:spPr>
          <a:xfrm>
            <a:off x="6096000" y="3429000"/>
            <a:ext cx="4572000" cy="17145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a:t>Genetics are responsible for the difference in sex organs. What is the correct name for sex organs?</a:t>
            </a:r>
          </a:p>
          <a:p>
            <a:pPr algn="ctr"/>
            <a:endParaRPr lang="en-GB" dirty="0"/>
          </a:p>
          <a:p>
            <a:pPr algn="ctr"/>
            <a:endParaRPr lang="en-GB" b="1" dirty="0">
              <a:solidFill>
                <a:schemeClr val="accent2"/>
              </a:solidFill>
            </a:endParaRPr>
          </a:p>
        </p:txBody>
      </p:sp>
      <p:sp>
        <p:nvSpPr>
          <p:cNvPr id="13" name="Rectangle 12"/>
          <p:cNvSpPr/>
          <p:nvPr/>
        </p:nvSpPr>
        <p:spPr>
          <a:xfrm>
            <a:off x="6096000" y="1714500"/>
            <a:ext cx="4572000" cy="17145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a:t>Give an example of an atypical chromosome pattern for a female including its name and chromosome structure.</a:t>
            </a:r>
          </a:p>
          <a:p>
            <a:pPr algn="ctr"/>
            <a:endParaRPr lang="en-GB" dirty="0"/>
          </a:p>
        </p:txBody>
      </p:sp>
      <p:sp>
        <p:nvSpPr>
          <p:cNvPr id="14" name="Rectangle 13"/>
          <p:cNvSpPr/>
          <p:nvPr/>
        </p:nvSpPr>
        <p:spPr>
          <a:xfrm>
            <a:off x="6096000" y="0"/>
            <a:ext cx="4572000" cy="17145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a:t>What is the typical chromosome pattern for a female?</a:t>
            </a:r>
          </a:p>
          <a:p>
            <a:pPr algn="ctr"/>
            <a:endParaRPr lang="en-GB" dirty="0"/>
          </a:p>
        </p:txBody>
      </p:sp>
      <p:pic>
        <p:nvPicPr>
          <p:cNvPr id="15" name="Picture 14" descr="http://1.bp.blogspot.com/-k_bdqPH88HQ/UqmqTMH6kwI/AAAAAAAAAUY/FXH4WfcvuUM/s640/maleFemale.jpg">
            <a:hlinkClick r:id="rId2"/>
          </p:cNvPr>
          <p:cNvPicPr/>
          <p:nvPr/>
        </p:nvPicPr>
        <p:blipFill rotWithShape="1">
          <a:blip r:embed="rId3" cstate="print">
            <a:extLst>
              <a:ext uri="{BEBA8EAE-BF5A-486C-A8C5-ECC9F3942E4B}">
                <a14:imgProps xmlns:a14="http://schemas.microsoft.com/office/drawing/2010/main">
                  <a14:imgLayer r:embed="rId4">
                    <a14:imgEffect>
                      <a14:backgroundRemoval t="10000" b="95333" l="10000" r="90000"/>
                    </a14:imgEffect>
                  </a14:imgLayer>
                </a14:imgProps>
              </a:ext>
              <a:ext uri="{28A0092B-C50C-407E-A947-70E740481C1C}">
                <a14:useLocalDpi xmlns:a14="http://schemas.microsoft.com/office/drawing/2010/main" val="0"/>
              </a:ext>
            </a:extLst>
          </a:blip>
          <a:srcRect l="7887" t="2868" r="8938" b="7505"/>
          <a:stretch/>
        </p:blipFill>
        <p:spPr bwMode="auto">
          <a:xfrm>
            <a:off x="184200" y="292735"/>
            <a:ext cx="1047750" cy="1129030"/>
          </a:xfrm>
          <a:prstGeom prst="rect">
            <a:avLst/>
          </a:prstGeom>
          <a:noFill/>
          <a:ln>
            <a:noFill/>
          </a:ln>
          <a:extLst>
            <a:ext uri="{53640926-AAD7-44D8-BBD7-CCE9431645EC}">
              <a14:shadowObscured xmlns:a14="http://schemas.microsoft.com/office/drawing/2010/main"/>
            </a:ext>
          </a:extLst>
        </p:spPr>
      </p:pic>
      <p:pic>
        <p:nvPicPr>
          <p:cNvPr id="16" name="Picture 15" descr="http://1.bp.blogspot.com/-k_bdqPH88HQ/UqmqTMH6kwI/AAAAAAAAAUY/FXH4WfcvuUM/s640/maleFemale.jpg">
            <a:hlinkClick r:id="rId2"/>
          </p:cNvPr>
          <p:cNvPicPr/>
          <p:nvPr/>
        </p:nvPicPr>
        <p:blipFill rotWithShape="1">
          <a:blip r:embed="rId3" cstate="print">
            <a:extLst>
              <a:ext uri="{BEBA8EAE-BF5A-486C-A8C5-ECC9F3942E4B}">
                <a14:imgProps xmlns:a14="http://schemas.microsoft.com/office/drawing/2010/main">
                  <a14:imgLayer r:embed="rId4">
                    <a14:imgEffect>
                      <a14:backgroundRemoval t="10000" b="95333" l="10000" r="90000"/>
                    </a14:imgEffect>
                  </a14:imgLayer>
                </a14:imgProps>
              </a:ext>
              <a:ext uri="{28A0092B-C50C-407E-A947-70E740481C1C}">
                <a14:useLocalDpi xmlns:a14="http://schemas.microsoft.com/office/drawing/2010/main" val="0"/>
              </a:ext>
            </a:extLst>
          </a:blip>
          <a:srcRect l="7887" t="2868" r="8938" b="7505"/>
          <a:stretch/>
        </p:blipFill>
        <p:spPr bwMode="auto">
          <a:xfrm>
            <a:off x="184200" y="1598686"/>
            <a:ext cx="1047750" cy="1129030"/>
          </a:xfrm>
          <a:prstGeom prst="rect">
            <a:avLst/>
          </a:prstGeom>
          <a:noFill/>
          <a:ln>
            <a:noFill/>
          </a:ln>
          <a:extLst>
            <a:ext uri="{53640926-AAD7-44D8-BBD7-CCE9431645EC}">
              <a14:shadowObscured xmlns:a14="http://schemas.microsoft.com/office/drawing/2010/main"/>
            </a:ext>
          </a:extLst>
        </p:spPr>
      </p:pic>
      <p:pic>
        <p:nvPicPr>
          <p:cNvPr id="17" name="Picture 16" descr="http://1.bp.blogspot.com/-k_bdqPH88HQ/UqmqTMH6kwI/AAAAAAAAAUY/FXH4WfcvuUM/s640/maleFemale.jpg">
            <a:hlinkClick r:id="rId2"/>
          </p:cNvPr>
          <p:cNvPicPr/>
          <p:nvPr/>
        </p:nvPicPr>
        <p:blipFill rotWithShape="1">
          <a:blip r:embed="rId3" cstate="print">
            <a:extLst>
              <a:ext uri="{BEBA8EAE-BF5A-486C-A8C5-ECC9F3942E4B}">
                <a14:imgProps xmlns:a14="http://schemas.microsoft.com/office/drawing/2010/main">
                  <a14:imgLayer r:embed="rId4">
                    <a14:imgEffect>
                      <a14:backgroundRemoval t="10000" b="95333" l="10000" r="90000"/>
                    </a14:imgEffect>
                  </a14:imgLayer>
                </a14:imgProps>
              </a:ext>
              <a:ext uri="{28A0092B-C50C-407E-A947-70E740481C1C}">
                <a14:useLocalDpi xmlns:a14="http://schemas.microsoft.com/office/drawing/2010/main" val="0"/>
              </a:ext>
            </a:extLst>
          </a:blip>
          <a:srcRect l="7887" t="2868" r="8938" b="7505"/>
          <a:stretch/>
        </p:blipFill>
        <p:spPr bwMode="auto">
          <a:xfrm>
            <a:off x="201273" y="2904637"/>
            <a:ext cx="1047750" cy="1129030"/>
          </a:xfrm>
          <a:prstGeom prst="rect">
            <a:avLst/>
          </a:prstGeom>
          <a:noFill/>
          <a:ln>
            <a:noFill/>
          </a:ln>
          <a:extLst>
            <a:ext uri="{53640926-AAD7-44D8-BBD7-CCE9431645EC}">
              <a14:shadowObscured xmlns:a14="http://schemas.microsoft.com/office/drawing/2010/main"/>
            </a:ext>
          </a:extLst>
        </p:spPr>
      </p:pic>
      <p:pic>
        <p:nvPicPr>
          <p:cNvPr id="18" name="Picture 17" descr="http://1.bp.blogspot.com/-k_bdqPH88HQ/UqmqTMH6kwI/AAAAAAAAAUY/FXH4WfcvuUM/s640/maleFemale.jpg">
            <a:hlinkClick r:id="rId2"/>
          </p:cNvPr>
          <p:cNvPicPr/>
          <p:nvPr/>
        </p:nvPicPr>
        <p:blipFill rotWithShape="1">
          <a:blip r:embed="rId3" cstate="print">
            <a:extLst>
              <a:ext uri="{BEBA8EAE-BF5A-486C-A8C5-ECC9F3942E4B}">
                <a14:imgProps xmlns:a14="http://schemas.microsoft.com/office/drawing/2010/main">
                  <a14:imgLayer r:embed="rId4">
                    <a14:imgEffect>
                      <a14:backgroundRemoval t="10000" b="95333" l="10000" r="90000"/>
                    </a14:imgEffect>
                  </a14:imgLayer>
                </a14:imgProps>
              </a:ext>
              <a:ext uri="{28A0092B-C50C-407E-A947-70E740481C1C}">
                <a14:useLocalDpi xmlns:a14="http://schemas.microsoft.com/office/drawing/2010/main" val="0"/>
              </a:ext>
            </a:extLst>
          </a:blip>
          <a:srcRect l="7887" t="2868" r="8938" b="7505"/>
          <a:stretch/>
        </p:blipFill>
        <p:spPr bwMode="auto">
          <a:xfrm>
            <a:off x="201273" y="4210588"/>
            <a:ext cx="1047750" cy="1129030"/>
          </a:xfrm>
          <a:prstGeom prst="rect">
            <a:avLst/>
          </a:prstGeom>
          <a:noFill/>
          <a:ln>
            <a:noFill/>
          </a:ln>
          <a:extLst>
            <a:ext uri="{53640926-AAD7-44D8-BBD7-CCE9431645EC}">
              <a14:shadowObscured xmlns:a14="http://schemas.microsoft.com/office/drawing/2010/main"/>
            </a:ext>
          </a:extLst>
        </p:spPr>
      </p:pic>
      <p:pic>
        <p:nvPicPr>
          <p:cNvPr id="19" name="Picture 18" descr="http://1.bp.blogspot.com/-k_bdqPH88HQ/UqmqTMH6kwI/AAAAAAAAAUY/FXH4WfcvuUM/s640/maleFemale.jpg">
            <a:hlinkClick r:id="rId2"/>
          </p:cNvPr>
          <p:cNvPicPr/>
          <p:nvPr/>
        </p:nvPicPr>
        <p:blipFill rotWithShape="1">
          <a:blip r:embed="rId3" cstate="print">
            <a:extLst>
              <a:ext uri="{BEBA8EAE-BF5A-486C-A8C5-ECC9F3942E4B}">
                <a14:imgProps xmlns:a14="http://schemas.microsoft.com/office/drawing/2010/main">
                  <a14:imgLayer r:embed="rId4">
                    <a14:imgEffect>
                      <a14:backgroundRemoval t="10000" b="95333" l="10000" r="90000"/>
                    </a14:imgEffect>
                  </a14:imgLayer>
                </a14:imgProps>
              </a:ext>
              <a:ext uri="{28A0092B-C50C-407E-A947-70E740481C1C}">
                <a14:useLocalDpi xmlns:a14="http://schemas.microsoft.com/office/drawing/2010/main" val="0"/>
              </a:ext>
            </a:extLst>
          </a:blip>
          <a:srcRect l="7887" t="2868" r="8938" b="7505"/>
          <a:stretch/>
        </p:blipFill>
        <p:spPr bwMode="auto">
          <a:xfrm>
            <a:off x="201273" y="5516539"/>
            <a:ext cx="1047750" cy="1129030"/>
          </a:xfrm>
          <a:prstGeom prst="rect">
            <a:avLst/>
          </a:prstGeom>
          <a:noFill/>
          <a:ln>
            <a:noFill/>
          </a:ln>
          <a:extLst>
            <a:ext uri="{53640926-AAD7-44D8-BBD7-CCE9431645EC}">
              <a14:shadowObscured xmlns:a14="http://schemas.microsoft.com/office/drawing/2010/main"/>
            </a:ext>
          </a:extLst>
        </p:spPr>
      </p:pic>
      <p:pic>
        <p:nvPicPr>
          <p:cNvPr id="20" name="Picture 19" descr="http://1.bp.blogspot.com/-k_bdqPH88HQ/UqmqTMH6kwI/AAAAAAAAAUY/FXH4WfcvuUM/s640/maleFemale.jpg">
            <a:hlinkClick r:id="rId2"/>
          </p:cNvPr>
          <p:cNvPicPr/>
          <p:nvPr/>
        </p:nvPicPr>
        <p:blipFill rotWithShape="1">
          <a:blip r:embed="rId3" cstate="print">
            <a:extLst>
              <a:ext uri="{BEBA8EAE-BF5A-486C-A8C5-ECC9F3942E4B}">
                <a14:imgProps xmlns:a14="http://schemas.microsoft.com/office/drawing/2010/main">
                  <a14:imgLayer r:embed="rId4">
                    <a14:imgEffect>
                      <a14:backgroundRemoval t="10000" b="95333" l="10000" r="90000"/>
                    </a14:imgEffect>
                  </a14:imgLayer>
                </a14:imgProps>
              </a:ext>
              <a:ext uri="{28A0092B-C50C-407E-A947-70E740481C1C}">
                <a14:useLocalDpi xmlns:a14="http://schemas.microsoft.com/office/drawing/2010/main" val="0"/>
              </a:ext>
            </a:extLst>
          </a:blip>
          <a:srcRect l="7887" t="2868" r="8938" b="7505"/>
          <a:stretch/>
        </p:blipFill>
        <p:spPr bwMode="auto">
          <a:xfrm>
            <a:off x="10887369" y="292735"/>
            <a:ext cx="1047750" cy="1129030"/>
          </a:xfrm>
          <a:prstGeom prst="rect">
            <a:avLst/>
          </a:prstGeom>
          <a:noFill/>
          <a:ln>
            <a:noFill/>
          </a:ln>
          <a:extLst>
            <a:ext uri="{53640926-AAD7-44D8-BBD7-CCE9431645EC}">
              <a14:shadowObscured xmlns:a14="http://schemas.microsoft.com/office/drawing/2010/main"/>
            </a:ext>
          </a:extLst>
        </p:spPr>
      </p:pic>
      <p:pic>
        <p:nvPicPr>
          <p:cNvPr id="21" name="Picture 20" descr="http://1.bp.blogspot.com/-k_bdqPH88HQ/UqmqTMH6kwI/AAAAAAAAAUY/FXH4WfcvuUM/s640/maleFemale.jpg">
            <a:hlinkClick r:id="rId2"/>
          </p:cNvPr>
          <p:cNvPicPr/>
          <p:nvPr/>
        </p:nvPicPr>
        <p:blipFill rotWithShape="1">
          <a:blip r:embed="rId3" cstate="print">
            <a:extLst>
              <a:ext uri="{BEBA8EAE-BF5A-486C-A8C5-ECC9F3942E4B}">
                <a14:imgProps xmlns:a14="http://schemas.microsoft.com/office/drawing/2010/main">
                  <a14:imgLayer r:embed="rId4">
                    <a14:imgEffect>
                      <a14:backgroundRemoval t="10000" b="95333" l="10000" r="90000"/>
                    </a14:imgEffect>
                  </a14:imgLayer>
                </a14:imgProps>
              </a:ext>
              <a:ext uri="{28A0092B-C50C-407E-A947-70E740481C1C}">
                <a14:useLocalDpi xmlns:a14="http://schemas.microsoft.com/office/drawing/2010/main" val="0"/>
              </a:ext>
            </a:extLst>
          </a:blip>
          <a:srcRect l="7887" t="2868" r="8938" b="7505"/>
          <a:stretch/>
        </p:blipFill>
        <p:spPr bwMode="auto">
          <a:xfrm>
            <a:off x="10887369" y="1598686"/>
            <a:ext cx="1047750" cy="1129030"/>
          </a:xfrm>
          <a:prstGeom prst="rect">
            <a:avLst/>
          </a:prstGeom>
          <a:noFill/>
          <a:ln>
            <a:noFill/>
          </a:ln>
          <a:extLst>
            <a:ext uri="{53640926-AAD7-44D8-BBD7-CCE9431645EC}">
              <a14:shadowObscured xmlns:a14="http://schemas.microsoft.com/office/drawing/2010/main"/>
            </a:ext>
          </a:extLst>
        </p:spPr>
      </p:pic>
      <p:pic>
        <p:nvPicPr>
          <p:cNvPr id="22" name="Picture 21" descr="http://1.bp.blogspot.com/-k_bdqPH88HQ/UqmqTMH6kwI/AAAAAAAAAUY/FXH4WfcvuUM/s640/maleFemale.jpg">
            <a:hlinkClick r:id="rId2"/>
          </p:cNvPr>
          <p:cNvPicPr/>
          <p:nvPr/>
        </p:nvPicPr>
        <p:blipFill rotWithShape="1">
          <a:blip r:embed="rId3" cstate="print">
            <a:extLst>
              <a:ext uri="{BEBA8EAE-BF5A-486C-A8C5-ECC9F3942E4B}">
                <a14:imgProps xmlns:a14="http://schemas.microsoft.com/office/drawing/2010/main">
                  <a14:imgLayer r:embed="rId4">
                    <a14:imgEffect>
                      <a14:backgroundRemoval t="10000" b="95333" l="10000" r="90000"/>
                    </a14:imgEffect>
                  </a14:imgLayer>
                </a14:imgProps>
              </a:ext>
              <a:ext uri="{28A0092B-C50C-407E-A947-70E740481C1C}">
                <a14:useLocalDpi xmlns:a14="http://schemas.microsoft.com/office/drawing/2010/main" val="0"/>
              </a:ext>
            </a:extLst>
          </a:blip>
          <a:srcRect l="7887" t="2868" r="8938" b="7505"/>
          <a:stretch/>
        </p:blipFill>
        <p:spPr bwMode="auto">
          <a:xfrm>
            <a:off x="10904442" y="2904637"/>
            <a:ext cx="1047750" cy="1129030"/>
          </a:xfrm>
          <a:prstGeom prst="rect">
            <a:avLst/>
          </a:prstGeom>
          <a:noFill/>
          <a:ln>
            <a:noFill/>
          </a:ln>
          <a:extLst>
            <a:ext uri="{53640926-AAD7-44D8-BBD7-CCE9431645EC}">
              <a14:shadowObscured xmlns:a14="http://schemas.microsoft.com/office/drawing/2010/main"/>
            </a:ext>
          </a:extLst>
        </p:spPr>
      </p:pic>
      <p:pic>
        <p:nvPicPr>
          <p:cNvPr id="23" name="Picture 22" descr="http://1.bp.blogspot.com/-k_bdqPH88HQ/UqmqTMH6kwI/AAAAAAAAAUY/FXH4WfcvuUM/s640/maleFemale.jpg">
            <a:hlinkClick r:id="rId2"/>
          </p:cNvPr>
          <p:cNvPicPr/>
          <p:nvPr/>
        </p:nvPicPr>
        <p:blipFill rotWithShape="1">
          <a:blip r:embed="rId3" cstate="print">
            <a:extLst>
              <a:ext uri="{BEBA8EAE-BF5A-486C-A8C5-ECC9F3942E4B}">
                <a14:imgProps xmlns:a14="http://schemas.microsoft.com/office/drawing/2010/main">
                  <a14:imgLayer r:embed="rId4">
                    <a14:imgEffect>
                      <a14:backgroundRemoval t="10000" b="95333" l="10000" r="90000"/>
                    </a14:imgEffect>
                  </a14:imgLayer>
                </a14:imgProps>
              </a:ext>
              <a:ext uri="{28A0092B-C50C-407E-A947-70E740481C1C}">
                <a14:useLocalDpi xmlns:a14="http://schemas.microsoft.com/office/drawing/2010/main" val="0"/>
              </a:ext>
            </a:extLst>
          </a:blip>
          <a:srcRect l="7887" t="2868" r="8938" b="7505"/>
          <a:stretch/>
        </p:blipFill>
        <p:spPr bwMode="auto">
          <a:xfrm>
            <a:off x="10904442" y="4210588"/>
            <a:ext cx="1047750" cy="1129030"/>
          </a:xfrm>
          <a:prstGeom prst="rect">
            <a:avLst/>
          </a:prstGeom>
          <a:noFill/>
          <a:ln>
            <a:noFill/>
          </a:ln>
          <a:extLst>
            <a:ext uri="{53640926-AAD7-44D8-BBD7-CCE9431645EC}">
              <a14:shadowObscured xmlns:a14="http://schemas.microsoft.com/office/drawing/2010/main"/>
            </a:ext>
          </a:extLst>
        </p:spPr>
      </p:pic>
      <p:pic>
        <p:nvPicPr>
          <p:cNvPr id="24" name="Picture 23" descr="http://1.bp.blogspot.com/-k_bdqPH88HQ/UqmqTMH6kwI/AAAAAAAAAUY/FXH4WfcvuUM/s640/maleFemale.jpg">
            <a:hlinkClick r:id="rId2"/>
          </p:cNvPr>
          <p:cNvPicPr/>
          <p:nvPr/>
        </p:nvPicPr>
        <p:blipFill rotWithShape="1">
          <a:blip r:embed="rId3" cstate="print">
            <a:extLst>
              <a:ext uri="{BEBA8EAE-BF5A-486C-A8C5-ECC9F3942E4B}">
                <a14:imgProps xmlns:a14="http://schemas.microsoft.com/office/drawing/2010/main">
                  <a14:imgLayer r:embed="rId4">
                    <a14:imgEffect>
                      <a14:backgroundRemoval t="10000" b="95333" l="10000" r="90000"/>
                    </a14:imgEffect>
                  </a14:imgLayer>
                </a14:imgProps>
              </a:ext>
              <a:ext uri="{28A0092B-C50C-407E-A947-70E740481C1C}">
                <a14:useLocalDpi xmlns:a14="http://schemas.microsoft.com/office/drawing/2010/main" val="0"/>
              </a:ext>
            </a:extLst>
          </a:blip>
          <a:srcRect l="7887" t="2868" r="8938" b="7505"/>
          <a:stretch/>
        </p:blipFill>
        <p:spPr bwMode="auto">
          <a:xfrm>
            <a:off x="10904442" y="5516539"/>
            <a:ext cx="1047750" cy="112903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904765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0" y="0"/>
            <a:ext cx="4572000" cy="17145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dirty="0"/>
              <a:t>What name is given to the group of female hormones?</a:t>
            </a:r>
          </a:p>
          <a:p>
            <a:pPr algn="ctr"/>
            <a:endParaRPr lang="en-GB" dirty="0"/>
          </a:p>
        </p:txBody>
      </p:sp>
      <p:sp>
        <p:nvSpPr>
          <p:cNvPr id="8" name="Rectangle 7"/>
          <p:cNvSpPr/>
          <p:nvPr/>
        </p:nvSpPr>
        <p:spPr>
          <a:xfrm>
            <a:off x="1524000" y="1714500"/>
            <a:ext cx="4572000" cy="17145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dirty="0"/>
              <a:t>What two things does oestrogen control?</a:t>
            </a:r>
          </a:p>
          <a:p>
            <a:pPr algn="ctr"/>
            <a:endParaRPr lang="en-GB" dirty="0"/>
          </a:p>
        </p:txBody>
      </p:sp>
      <p:sp>
        <p:nvSpPr>
          <p:cNvPr id="9" name="Rectangle 8"/>
          <p:cNvSpPr/>
          <p:nvPr/>
        </p:nvSpPr>
        <p:spPr>
          <a:xfrm>
            <a:off x="1524000" y="3429000"/>
            <a:ext cx="4572000" cy="17145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dirty="0"/>
              <a:t>What behaviours can be an effect of high levels of oestrogen during the menstrual cycle?</a:t>
            </a:r>
          </a:p>
          <a:p>
            <a:pPr algn="ctr"/>
            <a:endParaRPr lang="en-GB" dirty="0"/>
          </a:p>
        </p:txBody>
      </p:sp>
      <p:sp>
        <p:nvSpPr>
          <p:cNvPr id="10" name="Rectangle 9"/>
          <p:cNvSpPr/>
          <p:nvPr/>
        </p:nvSpPr>
        <p:spPr>
          <a:xfrm>
            <a:off x="1524000" y="5143500"/>
            <a:ext cx="4572000" cy="17145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dirty="0"/>
              <a:t>What are PMT and PMS?</a:t>
            </a:r>
          </a:p>
          <a:p>
            <a:pPr algn="ctr"/>
            <a:endParaRPr lang="en-GB" dirty="0"/>
          </a:p>
        </p:txBody>
      </p:sp>
      <p:sp>
        <p:nvSpPr>
          <p:cNvPr id="11" name="Rectangle 10"/>
          <p:cNvSpPr/>
          <p:nvPr/>
        </p:nvSpPr>
        <p:spPr>
          <a:xfrm>
            <a:off x="6096000" y="5143500"/>
            <a:ext cx="4572000" cy="17145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dirty="0"/>
              <a:t>Give two occasions when oxytocin would most likely be produced.</a:t>
            </a:r>
          </a:p>
          <a:p>
            <a:pPr algn="ctr"/>
            <a:endParaRPr lang="en-GB" dirty="0"/>
          </a:p>
        </p:txBody>
      </p:sp>
      <p:sp>
        <p:nvSpPr>
          <p:cNvPr id="12" name="Rectangle 11"/>
          <p:cNvSpPr/>
          <p:nvPr/>
        </p:nvSpPr>
        <p:spPr>
          <a:xfrm>
            <a:off x="6096000" y="3429000"/>
            <a:ext cx="4572000" cy="17145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dirty="0"/>
              <a:t>Which stress hormone is oxytocin said to reduce which increases the likelihood of bonding?</a:t>
            </a:r>
          </a:p>
          <a:p>
            <a:pPr algn="ctr"/>
            <a:endParaRPr lang="en-GB" dirty="0"/>
          </a:p>
        </p:txBody>
      </p:sp>
      <p:sp>
        <p:nvSpPr>
          <p:cNvPr id="13" name="Rectangle 12"/>
          <p:cNvSpPr/>
          <p:nvPr/>
        </p:nvSpPr>
        <p:spPr>
          <a:xfrm>
            <a:off x="6096000" y="1714500"/>
            <a:ext cx="4572000" cy="17145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dirty="0"/>
              <a:t>What does oxytocin stimulate and why is this important?</a:t>
            </a:r>
          </a:p>
          <a:p>
            <a:pPr algn="ctr"/>
            <a:endParaRPr lang="en-GB" dirty="0"/>
          </a:p>
        </p:txBody>
      </p:sp>
      <p:sp>
        <p:nvSpPr>
          <p:cNvPr id="14" name="Rectangle 13"/>
          <p:cNvSpPr/>
          <p:nvPr/>
        </p:nvSpPr>
        <p:spPr>
          <a:xfrm>
            <a:off x="6096000" y="0"/>
            <a:ext cx="4572000" cy="17145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dirty="0"/>
              <a:t>Which hormone besides oestrogen and progesterone is produced in greater quantities in females than males?</a:t>
            </a:r>
          </a:p>
          <a:p>
            <a:pPr algn="ctr"/>
            <a:endParaRPr lang="en-GB" dirty="0"/>
          </a:p>
        </p:txBody>
      </p:sp>
      <p:pic>
        <p:nvPicPr>
          <p:cNvPr id="15" name="Picture 14" descr="http://1.bp.blogspot.com/-k_bdqPH88HQ/UqmqTMH6kwI/AAAAAAAAAUY/FXH4WfcvuUM/s640/maleFemale.jpg">
            <a:hlinkClick r:id="rId2"/>
          </p:cNvPr>
          <p:cNvPicPr/>
          <p:nvPr/>
        </p:nvPicPr>
        <p:blipFill rotWithShape="1">
          <a:blip r:embed="rId3" cstate="print">
            <a:extLst>
              <a:ext uri="{BEBA8EAE-BF5A-486C-A8C5-ECC9F3942E4B}">
                <a14:imgProps xmlns:a14="http://schemas.microsoft.com/office/drawing/2010/main">
                  <a14:imgLayer r:embed="rId4">
                    <a14:imgEffect>
                      <a14:backgroundRemoval t="10000" b="95333" l="10000" r="90000"/>
                    </a14:imgEffect>
                  </a14:imgLayer>
                </a14:imgProps>
              </a:ext>
              <a:ext uri="{28A0092B-C50C-407E-A947-70E740481C1C}">
                <a14:useLocalDpi xmlns:a14="http://schemas.microsoft.com/office/drawing/2010/main" val="0"/>
              </a:ext>
            </a:extLst>
          </a:blip>
          <a:srcRect l="7887" t="2868" r="8938" b="7505"/>
          <a:stretch/>
        </p:blipFill>
        <p:spPr bwMode="auto">
          <a:xfrm>
            <a:off x="184200" y="292735"/>
            <a:ext cx="1047750" cy="1129030"/>
          </a:xfrm>
          <a:prstGeom prst="rect">
            <a:avLst/>
          </a:prstGeom>
          <a:noFill/>
          <a:ln>
            <a:noFill/>
          </a:ln>
          <a:extLst>
            <a:ext uri="{53640926-AAD7-44D8-BBD7-CCE9431645EC}">
              <a14:shadowObscured xmlns:a14="http://schemas.microsoft.com/office/drawing/2010/main"/>
            </a:ext>
          </a:extLst>
        </p:spPr>
      </p:pic>
      <p:pic>
        <p:nvPicPr>
          <p:cNvPr id="16" name="Picture 15" descr="http://1.bp.blogspot.com/-k_bdqPH88HQ/UqmqTMH6kwI/AAAAAAAAAUY/FXH4WfcvuUM/s640/maleFemale.jpg">
            <a:hlinkClick r:id="rId2"/>
          </p:cNvPr>
          <p:cNvPicPr/>
          <p:nvPr/>
        </p:nvPicPr>
        <p:blipFill rotWithShape="1">
          <a:blip r:embed="rId3" cstate="print">
            <a:extLst>
              <a:ext uri="{BEBA8EAE-BF5A-486C-A8C5-ECC9F3942E4B}">
                <a14:imgProps xmlns:a14="http://schemas.microsoft.com/office/drawing/2010/main">
                  <a14:imgLayer r:embed="rId4">
                    <a14:imgEffect>
                      <a14:backgroundRemoval t="10000" b="95333" l="10000" r="90000"/>
                    </a14:imgEffect>
                  </a14:imgLayer>
                </a14:imgProps>
              </a:ext>
              <a:ext uri="{28A0092B-C50C-407E-A947-70E740481C1C}">
                <a14:useLocalDpi xmlns:a14="http://schemas.microsoft.com/office/drawing/2010/main" val="0"/>
              </a:ext>
            </a:extLst>
          </a:blip>
          <a:srcRect l="7887" t="2868" r="8938" b="7505"/>
          <a:stretch/>
        </p:blipFill>
        <p:spPr bwMode="auto">
          <a:xfrm>
            <a:off x="184200" y="1598686"/>
            <a:ext cx="1047750" cy="1129030"/>
          </a:xfrm>
          <a:prstGeom prst="rect">
            <a:avLst/>
          </a:prstGeom>
          <a:noFill/>
          <a:ln>
            <a:noFill/>
          </a:ln>
          <a:extLst>
            <a:ext uri="{53640926-AAD7-44D8-BBD7-CCE9431645EC}">
              <a14:shadowObscured xmlns:a14="http://schemas.microsoft.com/office/drawing/2010/main"/>
            </a:ext>
          </a:extLst>
        </p:spPr>
      </p:pic>
      <p:pic>
        <p:nvPicPr>
          <p:cNvPr id="17" name="Picture 16" descr="http://1.bp.blogspot.com/-k_bdqPH88HQ/UqmqTMH6kwI/AAAAAAAAAUY/FXH4WfcvuUM/s640/maleFemale.jpg">
            <a:hlinkClick r:id="rId2"/>
          </p:cNvPr>
          <p:cNvPicPr/>
          <p:nvPr/>
        </p:nvPicPr>
        <p:blipFill rotWithShape="1">
          <a:blip r:embed="rId3" cstate="print">
            <a:extLst>
              <a:ext uri="{BEBA8EAE-BF5A-486C-A8C5-ECC9F3942E4B}">
                <a14:imgProps xmlns:a14="http://schemas.microsoft.com/office/drawing/2010/main">
                  <a14:imgLayer r:embed="rId4">
                    <a14:imgEffect>
                      <a14:backgroundRemoval t="10000" b="95333" l="10000" r="90000"/>
                    </a14:imgEffect>
                  </a14:imgLayer>
                </a14:imgProps>
              </a:ext>
              <a:ext uri="{28A0092B-C50C-407E-A947-70E740481C1C}">
                <a14:useLocalDpi xmlns:a14="http://schemas.microsoft.com/office/drawing/2010/main" val="0"/>
              </a:ext>
            </a:extLst>
          </a:blip>
          <a:srcRect l="7887" t="2868" r="8938" b="7505"/>
          <a:stretch/>
        </p:blipFill>
        <p:spPr bwMode="auto">
          <a:xfrm>
            <a:off x="201273" y="2904637"/>
            <a:ext cx="1047750" cy="1129030"/>
          </a:xfrm>
          <a:prstGeom prst="rect">
            <a:avLst/>
          </a:prstGeom>
          <a:noFill/>
          <a:ln>
            <a:noFill/>
          </a:ln>
          <a:extLst>
            <a:ext uri="{53640926-AAD7-44D8-BBD7-CCE9431645EC}">
              <a14:shadowObscured xmlns:a14="http://schemas.microsoft.com/office/drawing/2010/main"/>
            </a:ext>
          </a:extLst>
        </p:spPr>
      </p:pic>
      <p:pic>
        <p:nvPicPr>
          <p:cNvPr id="18" name="Picture 17" descr="http://1.bp.blogspot.com/-k_bdqPH88HQ/UqmqTMH6kwI/AAAAAAAAAUY/FXH4WfcvuUM/s640/maleFemale.jpg">
            <a:hlinkClick r:id="rId2"/>
          </p:cNvPr>
          <p:cNvPicPr/>
          <p:nvPr/>
        </p:nvPicPr>
        <p:blipFill rotWithShape="1">
          <a:blip r:embed="rId3" cstate="print">
            <a:extLst>
              <a:ext uri="{BEBA8EAE-BF5A-486C-A8C5-ECC9F3942E4B}">
                <a14:imgProps xmlns:a14="http://schemas.microsoft.com/office/drawing/2010/main">
                  <a14:imgLayer r:embed="rId4">
                    <a14:imgEffect>
                      <a14:backgroundRemoval t="10000" b="95333" l="10000" r="90000"/>
                    </a14:imgEffect>
                  </a14:imgLayer>
                </a14:imgProps>
              </a:ext>
              <a:ext uri="{28A0092B-C50C-407E-A947-70E740481C1C}">
                <a14:useLocalDpi xmlns:a14="http://schemas.microsoft.com/office/drawing/2010/main" val="0"/>
              </a:ext>
            </a:extLst>
          </a:blip>
          <a:srcRect l="7887" t="2868" r="8938" b="7505"/>
          <a:stretch/>
        </p:blipFill>
        <p:spPr bwMode="auto">
          <a:xfrm>
            <a:off x="201273" y="4210588"/>
            <a:ext cx="1047750" cy="1129030"/>
          </a:xfrm>
          <a:prstGeom prst="rect">
            <a:avLst/>
          </a:prstGeom>
          <a:noFill/>
          <a:ln>
            <a:noFill/>
          </a:ln>
          <a:extLst>
            <a:ext uri="{53640926-AAD7-44D8-BBD7-CCE9431645EC}">
              <a14:shadowObscured xmlns:a14="http://schemas.microsoft.com/office/drawing/2010/main"/>
            </a:ext>
          </a:extLst>
        </p:spPr>
      </p:pic>
      <p:pic>
        <p:nvPicPr>
          <p:cNvPr id="19" name="Picture 18" descr="http://1.bp.blogspot.com/-k_bdqPH88HQ/UqmqTMH6kwI/AAAAAAAAAUY/FXH4WfcvuUM/s640/maleFemale.jpg">
            <a:hlinkClick r:id="rId2"/>
          </p:cNvPr>
          <p:cNvPicPr/>
          <p:nvPr/>
        </p:nvPicPr>
        <p:blipFill rotWithShape="1">
          <a:blip r:embed="rId3" cstate="print">
            <a:extLst>
              <a:ext uri="{BEBA8EAE-BF5A-486C-A8C5-ECC9F3942E4B}">
                <a14:imgProps xmlns:a14="http://schemas.microsoft.com/office/drawing/2010/main">
                  <a14:imgLayer r:embed="rId4">
                    <a14:imgEffect>
                      <a14:backgroundRemoval t="10000" b="95333" l="10000" r="90000"/>
                    </a14:imgEffect>
                  </a14:imgLayer>
                </a14:imgProps>
              </a:ext>
              <a:ext uri="{28A0092B-C50C-407E-A947-70E740481C1C}">
                <a14:useLocalDpi xmlns:a14="http://schemas.microsoft.com/office/drawing/2010/main" val="0"/>
              </a:ext>
            </a:extLst>
          </a:blip>
          <a:srcRect l="7887" t="2868" r="8938" b="7505"/>
          <a:stretch/>
        </p:blipFill>
        <p:spPr bwMode="auto">
          <a:xfrm>
            <a:off x="201273" y="5516539"/>
            <a:ext cx="1047750" cy="1129030"/>
          </a:xfrm>
          <a:prstGeom prst="rect">
            <a:avLst/>
          </a:prstGeom>
          <a:noFill/>
          <a:ln>
            <a:noFill/>
          </a:ln>
          <a:extLst>
            <a:ext uri="{53640926-AAD7-44D8-BBD7-CCE9431645EC}">
              <a14:shadowObscured xmlns:a14="http://schemas.microsoft.com/office/drawing/2010/main"/>
            </a:ext>
          </a:extLst>
        </p:spPr>
      </p:pic>
      <p:pic>
        <p:nvPicPr>
          <p:cNvPr id="20" name="Picture 19" descr="http://1.bp.blogspot.com/-k_bdqPH88HQ/UqmqTMH6kwI/AAAAAAAAAUY/FXH4WfcvuUM/s640/maleFemale.jpg">
            <a:hlinkClick r:id="rId2"/>
          </p:cNvPr>
          <p:cNvPicPr/>
          <p:nvPr/>
        </p:nvPicPr>
        <p:blipFill rotWithShape="1">
          <a:blip r:embed="rId3" cstate="print">
            <a:extLst>
              <a:ext uri="{BEBA8EAE-BF5A-486C-A8C5-ECC9F3942E4B}">
                <a14:imgProps xmlns:a14="http://schemas.microsoft.com/office/drawing/2010/main">
                  <a14:imgLayer r:embed="rId4">
                    <a14:imgEffect>
                      <a14:backgroundRemoval t="10000" b="95333" l="10000" r="90000"/>
                    </a14:imgEffect>
                  </a14:imgLayer>
                </a14:imgProps>
              </a:ext>
              <a:ext uri="{28A0092B-C50C-407E-A947-70E740481C1C}">
                <a14:useLocalDpi xmlns:a14="http://schemas.microsoft.com/office/drawing/2010/main" val="0"/>
              </a:ext>
            </a:extLst>
          </a:blip>
          <a:srcRect l="7887" t="2868" r="8938" b="7505"/>
          <a:stretch/>
        </p:blipFill>
        <p:spPr bwMode="auto">
          <a:xfrm>
            <a:off x="10887369" y="292735"/>
            <a:ext cx="1047750" cy="1129030"/>
          </a:xfrm>
          <a:prstGeom prst="rect">
            <a:avLst/>
          </a:prstGeom>
          <a:noFill/>
          <a:ln>
            <a:noFill/>
          </a:ln>
          <a:extLst>
            <a:ext uri="{53640926-AAD7-44D8-BBD7-CCE9431645EC}">
              <a14:shadowObscured xmlns:a14="http://schemas.microsoft.com/office/drawing/2010/main"/>
            </a:ext>
          </a:extLst>
        </p:spPr>
      </p:pic>
      <p:pic>
        <p:nvPicPr>
          <p:cNvPr id="21" name="Picture 20" descr="http://1.bp.blogspot.com/-k_bdqPH88HQ/UqmqTMH6kwI/AAAAAAAAAUY/FXH4WfcvuUM/s640/maleFemale.jpg">
            <a:hlinkClick r:id="rId2"/>
          </p:cNvPr>
          <p:cNvPicPr/>
          <p:nvPr/>
        </p:nvPicPr>
        <p:blipFill rotWithShape="1">
          <a:blip r:embed="rId3" cstate="print">
            <a:extLst>
              <a:ext uri="{BEBA8EAE-BF5A-486C-A8C5-ECC9F3942E4B}">
                <a14:imgProps xmlns:a14="http://schemas.microsoft.com/office/drawing/2010/main">
                  <a14:imgLayer r:embed="rId4">
                    <a14:imgEffect>
                      <a14:backgroundRemoval t="10000" b="95333" l="10000" r="90000"/>
                    </a14:imgEffect>
                  </a14:imgLayer>
                </a14:imgProps>
              </a:ext>
              <a:ext uri="{28A0092B-C50C-407E-A947-70E740481C1C}">
                <a14:useLocalDpi xmlns:a14="http://schemas.microsoft.com/office/drawing/2010/main" val="0"/>
              </a:ext>
            </a:extLst>
          </a:blip>
          <a:srcRect l="7887" t="2868" r="8938" b="7505"/>
          <a:stretch/>
        </p:blipFill>
        <p:spPr bwMode="auto">
          <a:xfrm>
            <a:off x="10887369" y="1598686"/>
            <a:ext cx="1047750" cy="1129030"/>
          </a:xfrm>
          <a:prstGeom prst="rect">
            <a:avLst/>
          </a:prstGeom>
          <a:noFill/>
          <a:ln>
            <a:noFill/>
          </a:ln>
          <a:extLst>
            <a:ext uri="{53640926-AAD7-44D8-BBD7-CCE9431645EC}">
              <a14:shadowObscured xmlns:a14="http://schemas.microsoft.com/office/drawing/2010/main"/>
            </a:ext>
          </a:extLst>
        </p:spPr>
      </p:pic>
      <p:pic>
        <p:nvPicPr>
          <p:cNvPr id="22" name="Picture 21" descr="http://1.bp.blogspot.com/-k_bdqPH88HQ/UqmqTMH6kwI/AAAAAAAAAUY/FXH4WfcvuUM/s640/maleFemale.jpg">
            <a:hlinkClick r:id="rId2"/>
          </p:cNvPr>
          <p:cNvPicPr/>
          <p:nvPr/>
        </p:nvPicPr>
        <p:blipFill rotWithShape="1">
          <a:blip r:embed="rId3" cstate="print">
            <a:extLst>
              <a:ext uri="{BEBA8EAE-BF5A-486C-A8C5-ECC9F3942E4B}">
                <a14:imgProps xmlns:a14="http://schemas.microsoft.com/office/drawing/2010/main">
                  <a14:imgLayer r:embed="rId4">
                    <a14:imgEffect>
                      <a14:backgroundRemoval t="10000" b="95333" l="10000" r="90000"/>
                    </a14:imgEffect>
                  </a14:imgLayer>
                </a14:imgProps>
              </a:ext>
              <a:ext uri="{28A0092B-C50C-407E-A947-70E740481C1C}">
                <a14:useLocalDpi xmlns:a14="http://schemas.microsoft.com/office/drawing/2010/main" val="0"/>
              </a:ext>
            </a:extLst>
          </a:blip>
          <a:srcRect l="7887" t="2868" r="8938" b="7505"/>
          <a:stretch/>
        </p:blipFill>
        <p:spPr bwMode="auto">
          <a:xfrm>
            <a:off x="10904442" y="2904637"/>
            <a:ext cx="1047750" cy="1129030"/>
          </a:xfrm>
          <a:prstGeom prst="rect">
            <a:avLst/>
          </a:prstGeom>
          <a:noFill/>
          <a:ln>
            <a:noFill/>
          </a:ln>
          <a:extLst>
            <a:ext uri="{53640926-AAD7-44D8-BBD7-CCE9431645EC}">
              <a14:shadowObscured xmlns:a14="http://schemas.microsoft.com/office/drawing/2010/main"/>
            </a:ext>
          </a:extLst>
        </p:spPr>
      </p:pic>
      <p:pic>
        <p:nvPicPr>
          <p:cNvPr id="23" name="Picture 22" descr="http://1.bp.blogspot.com/-k_bdqPH88HQ/UqmqTMH6kwI/AAAAAAAAAUY/FXH4WfcvuUM/s640/maleFemale.jpg">
            <a:hlinkClick r:id="rId2"/>
          </p:cNvPr>
          <p:cNvPicPr/>
          <p:nvPr/>
        </p:nvPicPr>
        <p:blipFill rotWithShape="1">
          <a:blip r:embed="rId3" cstate="print">
            <a:extLst>
              <a:ext uri="{BEBA8EAE-BF5A-486C-A8C5-ECC9F3942E4B}">
                <a14:imgProps xmlns:a14="http://schemas.microsoft.com/office/drawing/2010/main">
                  <a14:imgLayer r:embed="rId4">
                    <a14:imgEffect>
                      <a14:backgroundRemoval t="10000" b="95333" l="10000" r="90000"/>
                    </a14:imgEffect>
                  </a14:imgLayer>
                </a14:imgProps>
              </a:ext>
              <a:ext uri="{28A0092B-C50C-407E-A947-70E740481C1C}">
                <a14:useLocalDpi xmlns:a14="http://schemas.microsoft.com/office/drawing/2010/main" val="0"/>
              </a:ext>
            </a:extLst>
          </a:blip>
          <a:srcRect l="7887" t="2868" r="8938" b="7505"/>
          <a:stretch/>
        </p:blipFill>
        <p:spPr bwMode="auto">
          <a:xfrm>
            <a:off x="10904442" y="4210588"/>
            <a:ext cx="1047750" cy="1129030"/>
          </a:xfrm>
          <a:prstGeom prst="rect">
            <a:avLst/>
          </a:prstGeom>
          <a:noFill/>
          <a:ln>
            <a:noFill/>
          </a:ln>
          <a:extLst>
            <a:ext uri="{53640926-AAD7-44D8-BBD7-CCE9431645EC}">
              <a14:shadowObscured xmlns:a14="http://schemas.microsoft.com/office/drawing/2010/main"/>
            </a:ext>
          </a:extLst>
        </p:spPr>
      </p:pic>
      <p:pic>
        <p:nvPicPr>
          <p:cNvPr id="24" name="Picture 23" descr="http://1.bp.blogspot.com/-k_bdqPH88HQ/UqmqTMH6kwI/AAAAAAAAAUY/FXH4WfcvuUM/s640/maleFemale.jpg">
            <a:hlinkClick r:id="rId2"/>
          </p:cNvPr>
          <p:cNvPicPr/>
          <p:nvPr/>
        </p:nvPicPr>
        <p:blipFill rotWithShape="1">
          <a:blip r:embed="rId3" cstate="print">
            <a:extLst>
              <a:ext uri="{BEBA8EAE-BF5A-486C-A8C5-ECC9F3942E4B}">
                <a14:imgProps xmlns:a14="http://schemas.microsoft.com/office/drawing/2010/main">
                  <a14:imgLayer r:embed="rId4">
                    <a14:imgEffect>
                      <a14:backgroundRemoval t="10000" b="95333" l="10000" r="90000"/>
                    </a14:imgEffect>
                  </a14:imgLayer>
                </a14:imgProps>
              </a:ext>
              <a:ext uri="{28A0092B-C50C-407E-A947-70E740481C1C}">
                <a14:useLocalDpi xmlns:a14="http://schemas.microsoft.com/office/drawing/2010/main" val="0"/>
              </a:ext>
            </a:extLst>
          </a:blip>
          <a:srcRect l="7887" t="2868" r="8938" b="7505"/>
          <a:stretch/>
        </p:blipFill>
        <p:spPr bwMode="auto">
          <a:xfrm>
            <a:off x="10904442" y="5516539"/>
            <a:ext cx="1047750" cy="112903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104684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0" y="0"/>
            <a:ext cx="4572000" cy="17145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dirty="0"/>
              <a:t>What do the letters CAH stand for?</a:t>
            </a:r>
          </a:p>
          <a:p>
            <a:pPr algn="ctr"/>
            <a:endParaRPr lang="en-GB" dirty="0"/>
          </a:p>
        </p:txBody>
      </p:sp>
      <p:sp>
        <p:nvSpPr>
          <p:cNvPr id="8" name="Rectangle 7"/>
          <p:cNvSpPr/>
          <p:nvPr/>
        </p:nvSpPr>
        <p:spPr>
          <a:xfrm>
            <a:off x="1524000" y="1714500"/>
            <a:ext cx="4572000" cy="17145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dirty="0"/>
              <a:t>Give an example of a female hormone.</a:t>
            </a:r>
          </a:p>
          <a:p>
            <a:pPr algn="ctr"/>
            <a:endParaRPr lang="en-GB" dirty="0"/>
          </a:p>
        </p:txBody>
      </p:sp>
      <p:sp>
        <p:nvSpPr>
          <p:cNvPr id="9" name="Rectangle 8"/>
          <p:cNvSpPr/>
          <p:nvPr/>
        </p:nvSpPr>
        <p:spPr>
          <a:xfrm>
            <a:off x="1524000" y="3429000"/>
            <a:ext cx="4572000" cy="17145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dirty="0"/>
              <a:t>Females with CAH are exposed to what in the womb?</a:t>
            </a:r>
          </a:p>
          <a:p>
            <a:pPr algn="ctr"/>
            <a:endParaRPr lang="en-GB" dirty="0"/>
          </a:p>
        </p:txBody>
      </p:sp>
      <p:sp>
        <p:nvSpPr>
          <p:cNvPr id="10" name="Rectangle 9"/>
          <p:cNvSpPr/>
          <p:nvPr/>
        </p:nvSpPr>
        <p:spPr>
          <a:xfrm>
            <a:off x="1524000" y="5143500"/>
            <a:ext cx="4572000" cy="17145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dirty="0"/>
              <a:t>Name one type of behaviour that males with high levels of testosterone are likely to display.</a:t>
            </a:r>
          </a:p>
          <a:p>
            <a:pPr algn="ctr"/>
            <a:endParaRPr lang="en-GB" dirty="0"/>
          </a:p>
        </p:txBody>
      </p:sp>
      <p:sp>
        <p:nvSpPr>
          <p:cNvPr id="11" name="Rectangle 10"/>
          <p:cNvSpPr/>
          <p:nvPr/>
        </p:nvSpPr>
        <p:spPr>
          <a:xfrm>
            <a:off x="6096000" y="5143500"/>
            <a:ext cx="4572000" cy="17145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dirty="0"/>
              <a:t>Name one study that has investigated the effects of hormones on gender related behaviours.</a:t>
            </a:r>
          </a:p>
          <a:p>
            <a:pPr algn="ctr"/>
            <a:endParaRPr lang="en-GB" dirty="0"/>
          </a:p>
        </p:txBody>
      </p:sp>
      <p:sp>
        <p:nvSpPr>
          <p:cNvPr id="12" name="Rectangle 11"/>
          <p:cNvSpPr/>
          <p:nvPr/>
        </p:nvSpPr>
        <p:spPr>
          <a:xfrm>
            <a:off x="6096000" y="3429000"/>
            <a:ext cx="4572000" cy="17145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dirty="0"/>
              <a:t>What would be a likely outcome for a girl with CAH?</a:t>
            </a:r>
          </a:p>
          <a:p>
            <a:pPr algn="ctr"/>
            <a:endParaRPr lang="en-GB" dirty="0"/>
          </a:p>
        </p:txBody>
      </p:sp>
      <p:sp>
        <p:nvSpPr>
          <p:cNvPr id="13" name="Rectangle 12"/>
          <p:cNvSpPr/>
          <p:nvPr/>
        </p:nvSpPr>
        <p:spPr>
          <a:xfrm>
            <a:off x="6096000" y="1714500"/>
            <a:ext cx="4572000" cy="17145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dirty="0"/>
              <a:t>Give an example of a male hormone.</a:t>
            </a:r>
          </a:p>
          <a:p>
            <a:pPr algn="ctr"/>
            <a:endParaRPr lang="en-GB" dirty="0"/>
          </a:p>
        </p:txBody>
      </p:sp>
      <p:sp>
        <p:nvSpPr>
          <p:cNvPr id="14" name="Rectangle 13"/>
          <p:cNvSpPr/>
          <p:nvPr/>
        </p:nvSpPr>
        <p:spPr>
          <a:xfrm>
            <a:off x="6096000" y="0"/>
            <a:ext cx="4572000" cy="17145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dirty="0"/>
              <a:t>What name is given to the group of male hormones?</a:t>
            </a:r>
          </a:p>
          <a:p>
            <a:pPr algn="ctr"/>
            <a:endParaRPr lang="en-GB" dirty="0"/>
          </a:p>
        </p:txBody>
      </p:sp>
      <p:pic>
        <p:nvPicPr>
          <p:cNvPr id="15" name="Picture 14" descr="http://1.bp.blogspot.com/-k_bdqPH88HQ/UqmqTMH6kwI/AAAAAAAAAUY/FXH4WfcvuUM/s640/maleFemale.jpg">
            <a:hlinkClick r:id="rId2"/>
          </p:cNvPr>
          <p:cNvPicPr/>
          <p:nvPr/>
        </p:nvPicPr>
        <p:blipFill rotWithShape="1">
          <a:blip r:embed="rId3" cstate="print">
            <a:extLst>
              <a:ext uri="{BEBA8EAE-BF5A-486C-A8C5-ECC9F3942E4B}">
                <a14:imgProps xmlns:a14="http://schemas.microsoft.com/office/drawing/2010/main">
                  <a14:imgLayer r:embed="rId4">
                    <a14:imgEffect>
                      <a14:backgroundRemoval t="10000" b="95333" l="10000" r="90000"/>
                    </a14:imgEffect>
                  </a14:imgLayer>
                </a14:imgProps>
              </a:ext>
              <a:ext uri="{28A0092B-C50C-407E-A947-70E740481C1C}">
                <a14:useLocalDpi xmlns:a14="http://schemas.microsoft.com/office/drawing/2010/main" val="0"/>
              </a:ext>
            </a:extLst>
          </a:blip>
          <a:srcRect l="7887" t="2868" r="8938" b="7505"/>
          <a:stretch/>
        </p:blipFill>
        <p:spPr bwMode="auto">
          <a:xfrm>
            <a:off x="184200" y="292735"/>
            <a:ext cx="1047750" cy="1129030"/>
          </a:xfrm>
          <a:prstGeom prst="rect">
            <a:avLst/>
          </a:prstGeom>
          <a:noFill/>
          <a:ln>
            <a:noFill/>
          </a:ln>
          <a:extLst>
            <a:ext uri="{53640926-AAD7-44D8-BBD7-CCE9431645EC}">
              <a14:shadowObscured xmlns:a14="http://schemas.microsoft.com/office/drawing/2010/main"/>
            </a:ext>
          </a:extLst>
        </p:spPr>
      </p:pic>
      <p:pic>
        <p:nvPicPr>
          <p:cNvPr id="16" name="Picture 15" descr="http://1.bp.blogspot.com/-k_bdqPH88HQ/UqmqTMH6kwI/AAAAAAAAAUY/FXH4WfcvuUM/s640/maleFemale.jpg">
            <a:hlinkClick r:id="rId2"/>
          </p:cNvPr>
          <p:cNvPicPr/>
          <p:nvPr/>
        </p:nvPicPr>
        <p:blipFill rotWithShape="1">
          <a:blip r:embed="rId3" cstate="print">
            <a:extLst>
              <a:ext uri="{BEBA8EAE-BF5A-486C-A8C5-ECC9F3942E4B}">
                <a14:imgProps xmlns:a14="http://schemas.microsoft.com/office/drawing/2010/main">
                  <a14:imgLayer r:embed="rId4">
                    <a14:imgEffect>
                      <a14:backgroundRemoval t="10000" b="95333" l="10000" r="90000"/>
                    </a14:imgEffect>
                  </a14:imgLayer>
                </a14:imgProps>
              </a:ext>
              <a:ext uri="{28A0092B-C50C-407E-A947-70E740481C1C}">
                <a14:useLocalDpi xmlns:a14="http://schemas.microsoft.com/office/drawing/2010/main" val="0"/>
              </a:ext>
            </a:extLst>
          </a:blip>
          <a:srcRect l="7887" t="2868" r="8938" b="7505"/>
          <a:stretch/>
        </p:blipFill>
        <p:spPr bwMode="auto">
          <a:xfrm>
            <a:off x="184200" y="1598686"/>
            <a:ext cx="1047750" cy="1129030"/>
          </a:xfrm>
          <a:prstGeom prst="rect">
            <a:avLst/>
          </a:prstGeom>
          <a:noFill/>
          <a:ln>
            <a:noFill/>
          </a:ln>
          <a:extLst>
            <a:ext uri="{53640926-AAD7-44D8-BBD7-CCE9431645EC}">
              <a14:shadowObscured xmlns:a14="http://schemas.microsoft.com/office/drawing/2010/main"/>
            </a:ext>
          </a:extLst>
        </p:spPr>
      </p:pic>
      <p:pic>
        <p:nvPicPr>
          <p:cNvPr id="17" name="Picture 16" descr="http://1.bp.blogspot.com/-k_bdqPH88HQ/UqmqTMH6kwI/AAAAAAAAAUY/FXH4WfcvuUM/s640/maleFemale.jpg">
            <a:hlinkClick r:id="rId2"/>
          </p:cNvPr>
          <p:cNvPicPr/>
          <p:nvPr/>
        </p:nvPicPr>
        <p:blipFill rotWithShape="1">
          <a:blip r:embed="rId3" cstate="print">
            <a:extLst>
              <a:ext uri="{BEBA8EAE-BF5A-486C-A8C5-ECC9F3942E4B}">
                <a14:imgProps xmlns:a14="http://schemas.microsoft.com/office/drawing/2010/main">
                  <a14:imgLayer r:embed="rId4">
                    <a14:imgEffect>
                      <a14:backgroundRemoval t="10000" b="95333" l="10000" r="90000"/>
                    </a14:imgEffect>
                  </a14:imgLayer>
                </a14:imgProps>
              </a:ext>
              <a:ext uri="{28A0092B-C50C-407E-A947-70E740481C1C}">
                <a14:useLocalDpi xmlns:a14="http://schemas.microsoft.com/office/drawing/2010/main" val="0"/>
              </a:ext>
            </a:extLst>
          </a:blip>
          <a:srcRect l="7887" t="2868" r="8938" b="7505"/>
          <a:stretch/>
        </p:blipFill>
        <p:spPr bwMode="auto">
          <a:xfrm>
            <a:off x="201273" y="2904637"/>
            <a:ext cx="1047750" cy="1129030"/>
          </a:xfrm>
          <a:prstGeom prst="rect">
            <a:avLst/>
          </a:prstGeom>
          <a:noFill/>
          <a:ln>
            <a:noFill/>
          </a:ln>
          <a:extLst>
            <a:ext uri="{53640926-AAD7-44D8-BBD7-CCE9431645EC}">
              <a14:shadowObscured xmlns:a14="http://schemas.microsoft.com/office/drawing/2010/main"/>
            </a:ext>
          </a:extLst>
        </p:spPr>
      </p:pic>
      <p:pic>
        <p:nvPicPr>
          <p:cNvPr id="18" name="Picture 17" descr="http://1.bp.blogspot.com/-k_bdqPH88HQ/UqmqTMH6kwI/AAAAAAAAAUY/FXH4WfcvuUM/s640/maleFemale.jpg">
            <a:hlinkClick r:id="rId2"/>
          </p:cNvPr>
          <p:cNvPicPr/>
          <p:nvPr/>
        </p:nvPicPr>
        <p:blipFill rotWithShape="1">
          <a:blip r:embed="rId3" cstate="print">
            <a:extLst>
              <a:ext uri="{BEBA8EAE-BF5A-486C-A8C5-ECC9F3942E4B}">
                <a14:imgProps xmlns:a14="http://schemas.microsoft.com/office/drawing/2010/main">
                  <a14:imgLayer r:embed="rId4">
                    <a14:imgEffect>
                      <a14:backgroundRemoval t="10000" b="95333" l="10000" r="90000"/>
                    </a14:imgEffect>
                  </a14:imgLayer>
                </a14:imgProps>
              </a:ext>
              <a:ext uri="{28A0092B-C50C-407E-A947-70E740481C1C}">
                <a14:useLocalDpi xmlns:a14="http://schemas.microsoft.com/office/drawing/2010/main" val="0"/>
              </a:ext>
            </a:extLst>
          </a:blip>
          <a:srcRect l="7887" t="2868" r="8938" b="7505"/>
          <a:stretch/>
        </p:blipFill>
        <p:spPr bwMode="auto">
          <a:xfrm>
            <a:off x="201273" y="4210588"/>
            <a:ext cx="1047750" cy="1129030"/>
          </a:xfrm>
          <a:prstGeom prst="rect">
            <a:avLst/>
          </a:prstGeom>
          <a:noFill/>
          <a:ln>
            <a:noFill/>
          </a:ln>
          <a:extLst>
            <a:ext uri="{53640926-AAD7-44D8-BBD7-CCE9431645EC}">
              <a14:shadowObscured xmlns:a14="http://schemas.microsoft.com/office/drawing/2010/main"/>
            </a:ext>
          </a:extLst>
        </p:spPr>
      </p:pic>
      <p:pic>
        <p:nvPicPr>
          <p:cNvPr id="19" name="Picture 18" descr="http://1.bp.blogspot.com/-k_bdqPH88HQ/UqmqTMH6kwI/AAAAAAAAAUY/FXH4WfcvuUM/s640/maleFemale.jpg">
            <a:hlinkClick r:id="rId2"/>
          </p:cNvPr>
          <p:cNvPicPr/>
          <p:nvPr/>
        </p:nvPicPr>
        <p:blipFill rotWithShape="1">
          <a:blip r:embed="rId3" cstate="print">
            <a:extLst>
              <a:ext uri="{BEBA8EAE-BF5A-486C-A8C5-ECC9F3942E4B}">
                <a14:imgProps xmlns:a14="http://schemas.microsoft.com/office/drawing/2010/main">
                  <a14:imgLayer r:embed="rId4">
                    <a14:imgEffect>
                      <a14:backgroundRemoval t="10000" b="95333" l="10000" r="90000"/>
                    </a14:imgEffect>
                  </a14:imgLayer>
                </a14:imgProps>
              </a:ext>
              <a:ext uri="{28A0092B-C50C-407E-A947-70E740481C1C}">
                <a14:useLocalDpi xmlns:a14="http://schemas.microsoft.com/office/drawing/2010/main" val="0"/>
              </a:ext>
            </a:extLst>
          </a:blip>
          <a:srcRect l="7887" t="2868" r="8938" b="7505"/>
          <a:stretch/>
        </p:blipFill>
        <p:spPr bwMode="auto">
          <a:xfrm>
            <a:off x="201273" y="5516539"/>
            <a:ext cx="1047750" cy="1129030"/>
          </a:xfrm>
          <a:prstGeom prst="rect">
            <a:avLst/>
          </a:prstGeom>
          <a:noFill/>
          <a:ln>
            <a:noFill/>
          </a:ln>
          <a:extLst>
            <a:ext uri="{53640926-AAD7-44D8-BBD7-CCE9431645EC}">
              <a14:shadowObscured xmlns:a14="http://schemas.microsoft.com/office/drawing/2010/main"/>
            </a:ext>
          </a:extLst>
        </p:spPr>
      </p:pic>
      <p:pic>
        <p:nvPicPr>
          <p:cNvPr id="20" name="Picture 19" descr="http://1.bp.blogspot.com/-k_bdqPH88HQ/UqmqTMH6kwI/AAAAAAAAAUY/FXH4WfcvuUM/s640/maleFemale.jpg">
            <a:hlinkClick r:id="rId2"/>
          </p:cNvPr>
          <p:cNvPicPr/>
          <p:nvPr/>
        </p:nvPicPr>
        <p:blipFill rotWithShape="1">
          <a:blip r:embed="rId3" cstate="print">
            <a:extLst>
              <a:ext uri="{BEBA8EAE-BF5A-486C-A8C5-ECC9F3942E4B}">
                <a14:imgProps xmlns:a14="http://schemas.microsoft.com/office/drawing/2010/main">
                  <a14:imgLayer r:embed="rId4">
                    <a14:imgEffect>
                      <a14:backgroundRemoval t="10000" b="95333" l="10000" r="90000"/>
                    </a14:imgEffect>
                  </a14:imgLayer>
                </a14:imgProps>
              </a:ext>
              <a:ext uri="{28A0092B-C50C-407E-A947-70E740481C1C}">
                <a14:useLocalDpi xmlns:a14="http://schemas.microsoft.com/office/drawing/2010/main" val="0"/>
              </a:ext>
            </a:extLst>
          </a:blip>
          <a:srcRect l="7887" t="2868" r="8938" b="7505"/>
          <a:stretch/>
        </p:blipFill>
        <p:spPr bwMode="auto">
          <a:xfrm>
            <a:off x="10887369" y="292735"/>
            <a:ext cx="1047750" cy="1129030"/>
          </a:xfrm>
          <a:prstGeom prst="rect">
            <a:avLst/>
          </a:prstGeom>
          <a:noFill/>
          <a:ln>
            <a:noFill/>
          </a:ln>
          <a:extLst>
            <a:ext uri="{53640926-AAD7-44D8-BBD7-CCE9431645EC}">
              <a14:shadowObscured xmlns:a14="http://schemas.microsoft.com/office/drawing/2010/main"/>
            </a:ext>
          </a:extLst>
        </p:spPr>
      </p:pic>
      <p:pic>
        <p:nvPicPr>
          <p:cNvPr id="21" name="Picture 20" descr="http://1.bp.blogspot.com/-k_bdqPH88HQ/UqmqTMH6kwI/AAAAAAAAAUY/FXH4WfcvuUM/s640/maleFemale.jpg">
            <a:hlinkClick r:id="rId2"/>
          </p:cNvPr>
          <p:cNvPicPr/>
          <p:nvPr/>
        </p:nvPicPr>
        <p:blipFill rotWithShape="1">
          <a:blip r:embed="rId3" cstate="print">
            <a:extLst>
              <a:ext uri="{BEBA8EAE-BF5A-486C-A8C5-ECC9F3942E4B}">
                <a14:imgProps xmlns:a14="http://schemas.microsoft.com/office/drawing/2010/main">
                  <a14:imgLayer r:embed="rId4">
                    <a14:imgEffect>
                      <a14:backgroundRemoval t="10000" b="95333" l="10000" r="90000"/>
                    </a14:imgEffect>
                  </a14:imgLayer>
                </a14:imgProps>
              </a:ext>
              <a:ext uri="{28A0092B-C50C-407E-A947-70E740481C1C}">
                <a14:useLocalDpi xmlns:a14="http://schemas.microsoft.com/office/drawing/2010/main" val="0"/>
              </a:ext>
            </a:extLst>
          </a:blip>
          <a:srcRect l="7887" t="2868" r="8938" b="7505"/>
          <a:stretch/>
        </p:blipFill>
        <p:spPr bwMode="auto">
          <a:xfrm>
            <a:off x="10887369" y="1598686"/>
            <a:ext cx="1047750" cy="1129030"/>
          </a:xfrm>
          <a:prstGeom prst="rect">
            <a:avLst/>
          </a:prstGeom>
          <a:noFill/>
          <a:ln>
            <a:noFill/>
          </a:ln>
          <a:extLst>
            <a:ext uri="{53640926-AAD7-44D8-BBD7-CCE9431645EC}">
              <a14:shadowObscured xmlns:a14="http://schemas.microsoft.com/office/drawing/2010/main"/>
            </a:ext>
          </a:extLst>
        </p:spPr>
      </p:pic>
      <p:pic>
        <p:nvPicPr>
          <p:cNvPr id="22" name="Picture 21" descr="http://1.bp.blogspot.com/-k_bdqPH88HQ/UqmqTMH6kwI/AAAAAAAAAUY/FXH4WfcvuUM/s640/maleFemale.jpg">
            <a:hlinkClick r:id="rId2"/>
          </p:cNvPr>
          <p:cNvPicPr/>
          <p:nvPr/>
        </p:nvPicPr>
        <p:blipFill rotWithShape="1">
          <a:blip r:embed="rId3" cstate="print">
            <a:extLst>
              <a:ext uri="{BEBA8EAE-BF5A-486C-A8C5-ECC9F3942E4B}">
                <a14:imgProps xmlns:a14="http://schemas.microsoft.com/office/drawing/2010/main">
                  <a14:imgLayer r:embed="rId4">
                    <a14:imgEffect>
                      <a14:backgroundRemoval t="10000" b="95333" l="10000" r="90000"/>
                    </a14:imgEffect>
                  </a14:imgLayer>
                </a14:imgProps>
              </a:ext>
              <a:ext uri="{28A0092B-C50C-407E-A947-70E740481C1C}">
                <a14:useLocalDpi xmlns:a14="http://schemas.microsoft.com/office/drawing/2010/main" val="0"/>
              </a:ext>
            </a:extLst>
          </a:blip>
          <a:srcRect l="7887" t="2868" r="8938" b="7505"/>
          <a:stretch/>
        </p:blipFill>
        <p:spPr bwMode="auto">
          <a:xfrm>
            <a:off x="10904442" y="2904637"/>
            <a:ext cx="1047750" cy="1129030"/>
          </a:xfrm>
          <a:prstGeom prst="rect">
            <a:avLst/>
          </a:prstGeom>
          <a:noFill/>
          <a:ln>
            <a:noFill/>
          </a:ln>
          <a:extLst>
            <a:ext uri="{53640926-AAD7-44D8-BBD7-CCE9431645EC}">
              <a14:shadowObscured xmlns:a14="http://schemas.microsoft.com/office/drawing/2010/main"/>
            </a:ext>
          </a:extLst>
        </p:spPr>
      </p:pic>
      <p:pic>
        <p:nvPicPr>
          <p:cNvPr id="23" name="Picture 22" descr="http://1.bp.blogspot.com/-k_bdqPH88HQ/UqmqTMH6kwI/AAAAAAAAAUY/FXH4WfcvuUM/s640/maleFemale.jpg">
            <a:hlinkClick r:id="rId2"/>
          </p:cNvPr>
          <p:cNvPicPr/>
          <p:nvPr/>
        </p:nvPicPr>
        <p:blipFill rotWithShape="1">
          <a:blip r:embed="rId3" cstate="print">
            <a:extLst>
              <a:ext uri="{BEBA8EAE-BF5A-486C-A8C5-ECC9F3942E4B}">
                <a14:imgProps xmlns:a14="http://schemas.microsoft.com/office/drawing/2010/main">
                  <a14:imgLayer r:embed="rId4">
                    <a14:imgEffect>
                      <a14:backgroundRemoval t="10000" b="95333" l="10000" r="90000"/>
                    </a14:imgEffect>
                  </a14:imgLayer>
                </a14:imgProps>
              </a:ext>
              <a:ext uri="{28A0092B-C50C-407E-A947-70E740481C1C}">
                <a14:useLocalDpi xmlns:a14="http://schemas.microsoft.com/office/drawing/2010/main" val="0"/>
              </a:ext>
            </a:extLst>
          </a:blip>
          <a:srcRect l="7887" t="2868" r="8938" b="7505"/>
          <a:stretch/>
        </p:blipFill>
        <p:spPr bwMode="auto">
          <a:xfrm>
            <a:off x="10904442" y="4210588"/>
            <a:ext cx="1047750" cy="1129030"/>
          </a:xfrm>
          <a:prstGeom prst="rect">
            <a:avLst/>
          </a:prstGeom>
          <a:noFill/>
          <a:ln>
            <a:noFill/>
          </a:ln>
          <a:extLst>
            <a:ext uri="{53640926-AAD7-44D8-BBD7-CCE9431645EC}">
              <a14:shadowObscured xmlns:a14="http://schemas.microsoft.com/office/drawing/2010/main"/>
            </a:ext>
          </a:extLst>
        </p:spPr>
      </p:pic>
      <p:pic>
        <p:nvPicPr>
          <p:cNvPr id="24" name="Picture 23" descr="http://1.bp.blogspot.com/-k_bdqPH88HQ/UqmqTMH6kwI/AAAAAAAAAUY/FXH4WfcvuUM/s640/maleFemale.jpg">
            <a:hlinkClick r:id="rId2"/>
          </p:cNvPr>
          <p:cNvPicPr/>
          <p:nvPr/>
        </p:nvPicPr>
        <p:blipFill rotWithShape="1">
          <a:blip r:embed="rId3" cstate="print">
            <a:extLst>
              <a:ext uri="{BEBA8EAE-BF5A-486C-A8C5-ECC9F3942E4B}">
                <a14:imgProps xmlns:a14="http://schemas.microsoft.com/office/drawing/2010/main">
                  <a14:imgLayer r:embed="rId4">
                    <a14:imgEffect>
                      <a14:backgroundRemoval t="10000" b="95333" l="10000" r="90000"/>
                    </a14:imgEffect>
                  </a14:imgLayer>
                </a14:imgProps>
              </a:ext>
              <a:ext uri="{28A0092B-C50C-407E-A947-70E740481C1C}">
                <a14:useLocalDpi xmlns:a14="http://schemas.microsoft.com/office/drawing/2010/main" val="0"/>
              </a:ext>
            </a:extLst>
          </a:blip>
          <a:srcRect l="7887" t="2868" r="8938" b="7505"/>
          <a:stretch/>
        </p:blipFill>
        <p:spPr bwMode="auto">
          <a:xfrm>
            <a:off x="10904442" y="5516539"/>
            <a:ext cx="1047750" cy="112903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13093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318035739"/>
              </p:ext>
            </p:extLst>
          </p:nvPr>
        </p:nvGraphicFramePr>
        <p:xfrm>
          <a:off x="140667" y="767146"/>
          <a:ext cx="6190380" cy="5809960"/>
        </p:xfrm>
        <a:graphic>
          <a:graphicData uri="http://schemas.openxmlformats.org/drawingml/2006/table">
            <a:tbl>
              <a:tblPr firstRow="1" firstCol="1" bandRow="1">
                <a:tableStyleId>{5940675A-B579-460E-94D1-54222C63F5DA}</a:tableStyleId>
              </a:tblPr>
              <a:tblGrid>
                <a:gridCol w="309519">
                  <a:extLst>
                    <a:ext uri="{9D8B030D-6E8A-4147-A177-3AD203B41FA5}">
                      <a16:colId xmlns:a16="http://schemas.microsoft.com/office/drawing/2014/main" xmlns="" val="20000"/>
                    </a:ext>
                  </a:extLst>
                </a:gridCol>
                <a:gridCol w="309519">
                  <a:extLst>
                    <a:ext uri="{9D8B030D-6E8A-4147-A177-3AD203B41FA5}">
                      <a16:colId xmlns:a16="http://schemas.microsoft.com/office/drawing/2014/main" xmlns="" val="20001"/>
                    </a:ext>
                  </a:extLst>
                </a:gridCol>
                <a:gridCol w="309519">
                  <a:extLst>
                    <a:ext uri="{9D8B030D-6E8A-4147-A177-3AD203B41FA5}">
                      <a16:colId xmlns:a16="http://schemas.microsoft.com/office/drawing/2014/main" xmlns="" val="20002"/>
                    </a:ext>
                  </a:extLst>
                </a:gridCol>
                <a:gridCol w="309519">
                  <a:extLst>
                    <a:ext uri="{9D8B030D-6E8A-4147-A177-3AD203B41FA5}">
                      <a16:colId xmlns:a16="http://schemas.microsoft.com/office/drawing/2014/main" xmlns="" val="20003"/>
                    </a:ext>
                  </a:extLst>
                </a:gridCol>
                <a:gridCol w="309519">
                  <a:extLst>
                    <a:ext uri="{9D8B030D-6E8A-4147-A177-3AD203B41FA5}">
                      <a16:colId xmlns:a16="http://schemas.microsoft.com/office/drawing/2014/main" xmlns="" val="20004"/>
                    </a:ext>
                  </a:extLst>
                </a:gridCol>
                <a:gridCol w="309519">
                  <a:extLst>
                    <a:ext uri="{9D8B030D-6E8A-4147-A177-3AD203B41FA5}">
                      <a16:colId xmlns:a16="http://schemas.microsoft.com/office/drawing/2014/main" xmlns="" val="20005"/>
                    </a:ext>
                  </a:extLst>
                </a:gridCol>
                <a:gridCol w="309519">
                  <a:extLst>
                    <a:ext uri="{9D8B030D-6E8A-4147-A177-3AD203B41FA5}">
                      <a16:colId xmlns:a16="http://schemas.microsoft.com/office/drawing/2014/main" xmlns="" val="20006"/>
                    </a:ext>
                  </a:extLst>
                </a:gridCol>
                <a:gridCol w="309519">
                  <a:extLst>
                    <a:ext uri="{9D8B030D-6E8A-4147-A177-3AD203B41FA5}">
                      <a16:colId xmlns:a16="http://schemas.microsoft.com/office/drawing/2014/main" xmlns="" val="20007"/>
                    </a:ext>
                  </a:extLst>
                </a:gridCol>
                <a:gridCol w="309519">
                  <a:extLst>
                    <a:ext uri="{9D8B030D-6E8A-4147-A177-3AD203B41FA5}">
                      <a16:colId xmlns:a16="http://schemas.microsoft.com/office/drawing/2014/main" xmlns="" val="20008"/>
                    </a:ext>
                  </a:extLst>
                </a:gridCol>
                <a:gridCol w="309519">
                  <a:extLst>
                    <a:ext uri="{9D8B030D-6E8A-4147-A177-3AD203B41FA5}">
                      <a16:colId xmlns:a16="http://schemas.microsoft.com/office/drawing/2014/main" xmlns="" val="20009"/>
                    </a:ext>
                  </a:extLst>
                </a:gridCol>
                <a:gridCol w="309519">
                  <a:extLst>
                    <a:ext uri="{9D8B030D-6E8A-4147-A177-3AD203B41FA5}">
                      <a16:colId xmlns:a16="http://schemas.microsoft.com/office/drawing/2014/main" xmlns="" val="20010"/>
                    </a:ext>
                  </a:extLst>
                </a:gridCol>
                <a:gridCol w="309519">
                  <a:extLst>
                    <a:ext uri="{9D8B030D-6E8A-4147-A177-3AD203B41FA5}">
                      <a16:colId xmlns:a16="http://schemas.microsoft.com/office/drawing/2014/main" xmlns="" val="20011"/>
                    </a:ext>
                  </a:extLst>
                </a:gridCol>
                <a:gridCol w="309519">
                  <a:extLst>
                    <a:ext uri="{9D8B030D-6E8A-4147-A177-3AD203B41FA5}">
                      <a16:colId xmlns:a16="http://schemas.microsoft.com/office/drawing/2014/main" xmlns="" val="20012"/>
                    </a:ext>
                  </a:extLst>
                </a:gridCol>
                <a:gridCol w="309519">
                  <a:extLst>
                    <a:ext uri="{9D8B030D-6E8A-4147-A177-3AD203B41FA5}">
                      <a16:colId xmlns:a16="http://schemas.microsoft.com/office/drawing/2014/main" xmlns="" val="20013"/>
                    </a:ext>
                  </a:extLst>
                </a:gridCol>
                <a:gridCol w="309519">
                  <a:extLst>
                    <a:ext uri="{9D8B030D-6E8A-4147-A177-3AD203B41FA5}">
                      <a16:colId xmlns:a16="http://schemas.microsoft.com/office/drawing/2014/main" xmlns="" val="20014"/>
                    </a:ext>
                  </a:extLst>
                </a:gridCol>
                <a:gridCol w="309519">
                  <a:extLst>
                    <a:ext uri="{9D8B030D-6E8A-4147-A177-3AD203B41FA5}">
                      <a16:colId xmlns:a16="http://schemas.microsoft.com/office/drawing/2014/main" xmlns="" val="20015"/>
                    </a:ext>
                  </a:extLst>
                </a:gridCol>
                <a:gridCol w="309519">
                  <a:extLst>
                    <a:ext uri="{9D8B030D-6E8A-4147-A177-3AD203B41FA5}">
                      <a16:colId xmlns:a16="http://schemas.microsoft.com/office/drawing/2014/main" xmlns="" val="20016"/>
                    </a:ext>
                  </a:extLst>
                </a:gridCol>
                <a:gridCol w="309519">
                  <a:extLst>
                    <a:ext uri="{9D8B030D-6E8A-4147-A177-3AD203B41FA5}">
                      <a16:colId xmlns:a16="http://schemas.microsoft.com/office/drawing/2014/main" xmlns="" val="20017"/>
                    </a:ext>
                  </a:extLst>
                </a:gridCol>
                <a:gridCol w="309519">
                  <a:extLst>
                    <a:ext uri="{9D8B030D-6E8A-4147-A177-3AD203B41FA5}">
                      <a16:colId xmlns:a16="http://schemas.microsoft.com/office/drawing/2014/main" xmlns="" val="20018"/>
                    </a:ext>
                  </a:extLst>
                </a:gridCol>
                <a:gridCol w="309519">
                  <a:extLst>
                    <a:ext uri="{9D8B030D-6E8A-4147-A177-3AD203B41FA5}">
                      <a16:colId xmlns:a16="http://schemas.microsoft.com/office/drawing/2014/main" xmlns="" val="20019"/>
                    </a:ext>
                  </a:extLst>
                </a:gridCol>
              </a:tblGrid>
              <a:tr h="580996">
                <a:tc>
                  <a:txBody>
                    <a:bodyPr/>
                    <a:lstStyle/>
                    <a:p>
                      <a:pPr algn="ctr">
                        <a:lnSpc>
                          <a:spcPct val="115000"/>
                        </a:lnSpc>
                        <a:spcAft>
                          <a:spcPts val="0"/>
                        </a:spcAft>
                      </a:pPr>
                      <a:r>
                        <a:rPr lang="en-GB" sz="1200">
                          <a:effectLst/>
                        </a:rPr>
                        <a:t>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O</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O</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H</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O</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F</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I</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10000"/>
                  </a:ext>
                </a:extLst>
              </a:tr>
              <a:tr h="580996">
                <a:tc>
                  <a:txBody>
                    <a:bodyPr/>
                    <a:lstStyle/>
                    <a:p>
                      <a:pPr algn="ctr">
                        <a:lnSpc>
                          <a:spcPct val="115000"/>
                        </a:lnSpc>
                        <a:spcAft>
                          <a:spcPts val="0"/>
                        </a:spcAft>
                      </a:pPr>
                      <a:r>
                        <a:rPr lang="en-GB" sz="1200">
                          <a:effectLst/>
                        </a:rPr>
                        <a:t>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L</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Z</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J</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K</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L</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I</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F</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L</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G</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10001"/>
                  </a:ext>
                </a:extLst>
              </a:tr>
              <a:tr h="580996">
                <a:tc>
                  <a:txBody>
                    <a:bodyPr/>
                    <a:lstStyle/>
                    <a:p>
                      <a:pPr algn="ctr">
                        <a:lnSpc>
                          <a:spcPct val="115000"/>
                        </a:lnSpc>
                        <a:spcAft>
                          <a:spcPts val="0"/>
                        </a:spcAft>
                      </a:pPr>
                      <a:r>
                        <a:rPr lang="en-GB" sz="1200">
                          <a:effectLst/>
                        </a:rPr>
                        <a:t>O</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V</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I</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Q</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G</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I</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H</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G</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C</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H</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G</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10002"/>
                  </a:ext>
                </a:extLst>
              </a:tr>
              <a:tr h="580996">
                <a:tc>
                  <a:txBody>
                    <a:bodyPr/>
                    <a:lstStyle/>
                    <a:p>
                      <a:pPr algn="ctr">
                        <a:lnSpc>
                          <a:spcPct val="115000"/>
                        </a:lnSpc>
                        <a:spcAft>
                          <a:spcPts val="0"/>
                        </a:spcAft>
                      </a:pPr>
                      <a:r>
                        <a:rPr lang="en-GB" sz="1200">
                          <a:effectLst/>
                        </a:rPr>
                        <a:t>G</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G</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O</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O</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I</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Q</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H</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O</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G</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10003"/>
                  </a:ext>
                </a:extLst>
              </a:tr>
              <a:tr h="580996">
                <a:tc>
                  <a:txBody>
                    <a:bodyPr/>
                    <a:lstStyle/>
                    <a:p>
                      <a:pPr algn="ctr">
                        <a:lnSpc>
                          <a:spcPct val="115000"/>
                        </a:lnSpc>
                        <a:spcAft>
                          <a:spcPts val="0"/>
                        </a:spcAft>
                      </a:pPr>
                      <a:r>
                        <a:rPr lang="en-GB" sz="1200">
                          <a:effectLst/>
                        </a:rPr>
                        <a:t>C</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M</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B</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U</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B</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J</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I</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H</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I</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J</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O</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10004"/>
                  </a:ext>
                </a:extLst>
              </a:tr>
              <a:tr h="580996">
                <a:tc>
                  <a:txBody>
                    <a:bodyPr/>
                    <a:lstStyle/>
                    <a:p>
                      <a:pPr algn="ctr">
                        <a:lnSpc>
                          <a:spcPct val="115000"/>
                        </a:lnSpc>
                        <a:spcAft>
                          <a:spcPts val="0"/>
                        </a:spcAft>
                      </a:pPr>
                      <a:r>
                        <a:rPr lang="en-GB" sz="1200">
                          <a:effectLst/>
                        </a:rPr>
                        <a:t>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I</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C</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O</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O</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H</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U</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V</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W</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U</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O</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M</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10005"/>
                  </a:ext>
                </a:extLst>
              </a:tr>
              <a:tr h="580996">
                <a:tc>
                  <a:txBody>
                    <a:bodyPr/>
                    <a:lstStyle/>
                    <a:p>
                      <a:pPr algn="ctr">
                        <a:lnSpc>
                          <a:spcPct val="115000"/>
                        </a:lnSpc>
                        <a:spcAft>
                          <a:spcPts val="0"/>
                        </a:spcAft>
                      </a:pPr>
                      <a:r>
                        <a:rPr lang="en-GB" sz="1200">
                          <a:effectLst/>
                        </a:rPr>
                        <a:t>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U</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C</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I</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O</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I</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J</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O</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U</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10006"/>
                  </a:ext>
                </a:extLst>
              </a:tr>
              <a:tr h="580996">
                <a:tc>
                  <a:txBody>
                    <a:bodyPr/>
                    <a:lstStyle/>
                    <a:p>
                      <a:pPr algn="ctr">
                        <a:lnSpc>
                          <a:spcPct val="115000"/>
                        </a:lnSpc>
                        <a:spcAft>
                          <a:spcPts val="0"/>
                        </a:spcAft>
                      </a:pPr>
                      <a:r>
                        <a:rPr lang="en-GB" sz="1200">
                          <a:effectLst/>
                        </a:rPr>
                        <a:t>Z</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P</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I</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C</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L</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G</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W</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I</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10007"/>
                  </a:ext>
                </a:extLst>
              </a:tr>
              <a:tr h="580996">
                <a:tc>
                  <a:txBody>
                    <a:bodyPr/>
                    <a:lstStyle/>
                    <a:p>
                      <a:pPr algn="ctr">
                        <a:lnSpc>
                          <a:spcPct val="115000"/>
                        </a:lnSpc>
                        <a:spcAft>
                          <a:spcPts val="0"/>
                        </a:spcAft>
                      </a:pPr>
                      <a:r>
                        <a:rPr lang="en-GB" sz="1200">
                          <a:effectLst/>
                        </a:rPr>
                        <a:t>H</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K</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L</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M</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M</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J</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P</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V</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H</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W</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H</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K</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V</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10008"/>
                  </a:ext>
                </a:extLst>
              </a:tr>
              <a:tr h="580996">
                <a:tc>
                  <a:txBody>
                    <a:bodyPr/>
                    <a:lstStyle/>
                    <a:p>
                      <a:pPr algn="ctr">
                        <a:lnSpc>
                          <a:spcPct val="115000"/>
                        </a:lnSpc>
                        <a:spcAft>
                          <a:spcPts val="0"/>
                        </a:spcAft>
                      </a:pPr>
                      <a:r>
                        <a:rPr lang="en-GB" sz="1200">
                          <a:effectLst/>
                        </a:rPr>
                        <a:t>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V</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Z</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C</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I</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I</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I</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M</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F</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a:effectLst/>
                        </a:rPr>
                        <a:t>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GB" sz="1200" dirty="0">
                          <a:effectLst/>
                        </a:rPr>
                        <a:t>B</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10009"/>
                  </a:ext>
                </a:extLst>
              </a:tr>
            </a:tbl>
          </a:graphicData>
        </a:graphic>
      </p:graphicFrame>
      <p:sp>
        <p:nvSpPr>
          <p:cNvPr id="6" name="Rectangle 5"/>
          <p:cNvSpPr/>
          <p:nvPr/>
        </p:nvSpPr>
        <p:spPr>
          <a:xfrm>
            <a:off x="6457071" y="302068"/>
            <a:ext cx="5734929" cy="6296596"/>
          </a:xfrm>
          <a:prstGeom prst="rect">
            <a:avLst/>
          </a:prstGeom>
        </p:spPr>
        <p:txBody>
          <a:bodyPr wrap="square">
            <a:spAutoFit/>
          </a:bodyPr>
          <a:lstStyle/>
          <a:p>
            <a:pPr>
              <a:lnSpc>
                <a:spcPct val="115000"/>
              </a:lnSpc>
              <a:spcAft>
                <a:spcPts val="1000"/>
              </a:spcAft>
            </a:pPr>
            <a:r>
              <a:rPr lang="en-GB" sz="1000" b="1" dirty="0" smtClean="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Clues</a:t>
            </a:r>
            <a:endParaRPr lang="en-GB"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mj-lt"/>
              <a:buAutoNum type="arabicPeriod"/>
            </a:pPr>
            <a:r>
              <a:rPr lang="en-GB" sz="1000" dirty="0" smtClean="0">
                <a:effectLst/>
                <a:latin typeface="Calibri" panose="020F0502020204030204" pitchFamily="34" charset="0"/>
                <a:ea typeface="Calibri" panose="020F0502020204030204" pitchFamily="34" charset="0"/>
                <a:cs typeface="Times New Roman" panose="02020603050405020304" pitchFamily="18" charset="0"/>
              </a:rPr>
              <a:t>The typical chromosome pattern for a male……………………………………………………………………………</a:t>
            </a:r>
          </a:p>
          <a:p>
            <a:pPr marL="342900" lvl="0" indent="-342900">
              <a:lnSpc>
                <a:spcPct val="150000"/>
              </a:lnSpc>
              <a:spcAft>
                <a:spcPts val="0"/>
              </a:spcAft>
              <a:buFont typeface="+mj-lt"/>
              <a:buAutoNum type="arabicPeriod"/>
            </a:pPr>
            <a:r>
              <a:rPr lang="en-GB" sz="1000" dirty="0" smtClean="0">
                <a:effectLst/>
                <a:latin typeface="Calibri" panose="020F0502020204030204" pitchFamily="34" charset="0"/>
                <a:ea typeface="Calibri" panose="020F0502020204030204" pitchFamily="34" charset="0"/>
                <a:cs typeface="Times New Roman" panose="02020603050405020304" pitchFamily="18" charset="0"/>
              </a:rPr>
              <a:t>The typical chromosome pattern for a female………………………………………………………………………..</a:t>
            </a:r>
          </a:p>
          <a:p>
            <a:pPr marL="342900" lvl="0" indent="-342900">
              <a:lnSpc>
                <a:spcPct val="150000"/>
              </a:lnSpc>
              <a:spcAft>
                <a:spcPts val="0"/>
              </a:spcAft>
              <a:buFont typeface="+mj-lt"/>
              <a:buAutoNum type="arabicPeriod"/>
            </a:pPr>
            <a:r>
              <a:rPr lang="en-GB" sz="1000" dirty="0" smtClean="0">
                <a:effectLst/>
                <a:latin typeface="Calibri" panose="020F0502020204030204" pitchFamily="34" charset="0"/>
                <a:ea typeface="Calibri" panose="020F0502020204030204" pitchFamily="34" charset="0"/>
                <a:cs typeface="Times New Roman" panose="02020603050405020304" pitchFamily="18" charset="0"/>
              </a:rPr>
              <a:t>The name given to males with an XXY chromosome pattern; ___ Syndrome …………………………</a:t>
            </a:r>
          </a:p>
          <a:p>
            <a:pPr marL="342900" lvl="0" indent="-342900">
              <a:lnSpc>
                <a:spcPct val="150000"/>
              </a:lnSpc>
              <a:spcAft>
                <a:spcPts val="0"/>
              </a:spcAft>
              <a:buFont typeface="+mj-lt"/>
              <a:buAutoNum type="arabicPeriod"/>
            </a:pPr>
            <a:r>
              <a:rPr lang="en-GB" sz="1000" dirty="0" smtClean="0">
                <a:effectLst/>
                <a:latin typeface="Calibri" panose="020F0502020204030204" pitchFamily="34" charset="0"/>
                <a:ea typeface="Calibri" panose="020F0502020204030204" pitchFamily="34" charset="0"/>
                <a:cs typeface="Times New Roman" panose="02020603050405020304" pitchFamily="18" charset="0"/>
              </a:rPr>
              <a:t>The name given to females with an XO chromosome pattern; ___ Syndrome ……………………….</a:t>
            </a:r>
          </a:p>
          <a:p>
            <a:pPr marL="342900" lvl="0" indent="-342900">
              <a:lnSpc>
                <a:spcPct val="150000"/>
              </a:lnSpc>
              <a:spcAft>
                <a:spcPts val="0"/>
              </a:spcAft>
              <a:buFont typeface="+mj-lt"/>
              <a:buAutoNum type="arabicPeriod"/>
            </a:pPr>
            <a:r>
              <a:rPr lang="en-GB" sz="1000" dirty="0" smtClean="0">
                <a:effectLst/>
                <a:latin typeface="Calibri" panose="020F0502020204030204" pitchFamily="34" charset="0"/>
                <a:ea typeface="Calibri" panose="020F0502020204030204" pitchFamily="34" charset="0"/>
                <a:cs typeface="Times New Roman" panose="02020603050405020304" pitchFamily="18" charset="0"/>
              </a:rPr>
              <a:t>People who do not share the typical chromosome patterns are said to have ___ chromosome patterns. …………………………………………………………………………………………………………..</a:t>
            </a:r>
          </a:p>
          <a:p>
            <a:pPr marL="342900" lvl="0" indent="-342900">
              <a:lnSpc>
                <a:spcPct val="150000"/>
              </a:lnSpc>
              <a:spcAft>
                <a:spcPts val="0"/>
              </a:spcAft>
              <a:buFont typeface="+mj-lt"/>
              <a:buAutoNum type="arabicPeriod"/>
            </a:pPr>
            <a:r>
              <a:rPr lang="en-GB" sz="1000" dirty="0" smtClean="0">
                <a:effectLst/>
                <a:latin typeface="Calibri" panose="020F0502020204030204" pitchFamily="34" charset="0"/>
                <a:ea typeface="Calibri" panose="020F0502020204030204" pitchFamily="34" charset="0"/>
                <a:cs typeface="Times New Roman" panose="02020603050405020304" pitchFamily="18" charset="0"/>
              </a:rPr>
              <a:t>The correct name for sex organs. ……………………………………………………………………………………………</a:t>
            </a:r>
          </a:p>
          <a:p>
            <a:pPr marL="342900" lvl="0" indent="-342900">
              <a:lnSpc>
                <a:spcPct val="150000"/>
              </a:lnSpc>
              <a:spcAft>
                <a:spcPts val="0"/>
              </a:spcAft>
              <a:buFont typeface="+mj-lt"/>
              <a:buAutoNum type="arabicPeriod"/>
            </a:pPr>
            <a:r>
              <a:rPr lang="en-GB" sz="1000" dirty="0" smtClean="0">
                <a:effectLst/>
                <a:latin typeface="Calibri" panose="020F0502020204030204" pitchFamily="34" charset="0"/>
                <a:ea typeface="Calibri" panose="020F0502020204030204" pitchFamily="34" charset="0"/>
                <a:cs typeface="Times New Roman" panose="02020603050405020304" pitchFamily="18" charset="0"/>
              </a:rPr>
              <a:t>The age at which gonads begin to develop. ……………………………………………………………………………</a:t>
            </a:r>
          </a:p>
          <a:p>
            <a:pPr marL="342900" lvl="0" indent="-342900">
              <a:lnSpc>
                <a:spcPct val="150000"/>
              </a:lnSpc>
              <a:spcAft>
                <a:spcPts val="0"/>
              </a:spcAft>
              <a:buFont typeface="+mj-lt"/>
              <a:buAutoNum type="arabicPeriod"/>
            </a:pPr>
            <a:r>
              <a:rPr lang="en-GB" sz="1000" dirty="0" smtClean="0">
                <a:effectLst/>
                <a:latin typeface="Calibri" panose="020F0502020204030204" pitchFamily="34" charset="0"/>
                <a:ea typeface="Calibri" panose="020F0502020204030204" pitchFamily="34" charset="0"/>
                <a:cs typeface="Times New Roman" panose="02020603050405020304" pitchFamily="18" charset="0"/>
              </a:rPr>
              <a:t>The name given to male gonads. ……………………………………………………………………………………………</a:t>
            </a:r>
          </a:p>
          <a:p>
            <a:pPr marL="342900" lvl="0" indent="-342900">
              <a:lnSpc>
                <a:spcPct val="150000"/>
              </a:lnSpc>
              <a:spcAft>
                <a:spcPts val="0"/>
              </a:spcAft>
              <a:buFont typeface="+mj-lt"/>
              <a:buAutoNum type="arabicPeriod"/>
            </a:pPr>
            <a:r>
              <a:rPr lang="en-GB" sz="1000" dirty="0" smtClean="0">
                <a:effectLst/>
                <a:latin typeface="Calibri" panose="020F0502020204030204" pitchFamily="34" charset="0"/>
                <a:ea typeface="Calibri" panose="020F0502020204030204" pitchFamily="34" charset="0"/>
                <a:cs typeface="Times New Roman" panose="02020603050405020304" pitchFamily="18" charset="0"/>
              </a:rPr>
              <a:t>The name given to female gonads. …………………………………………………………………………………………</a:t>
            </a:r>
          </a:p>
          <a:p>
            <a:pPr marL="342900" lvl="0" indent="-342900">
              <a:lnSpc>
                <a:spcPct val="150000"/>
              </a:lnSpc>
              <a:spcAft>
                <a:spcPts val="0"/>
              </a:spcAft>
              <a:buFont typeface="+mj-lt"/>
              <a:buAutoNum type="arabicPeriod"/>
            </a:pPr>
            <a:r>
              <a:rPr lang="en-GB" sz="1000" dirty="0" smtClean="0">
                <a:effectLst/>
                <a:latin typeface="Calibri" panose="020F0502020204030204" pitchFamily="34" charset="0"/>
                <a:ea typeface="Calibri" panose="020F0502020204030204" pitchFamily="34" charset="0"/>
                <a:cs typeface="Times New Roman" panose="02020603050405020304" pitchFamily="18" charset="0"/>
              </a:rPr>
              <a:t>The factor that affects the development of the brain before birth. ……………………………………….</a:t>
            </a:r>
          </a:p>
          <a:p>
            <a:pPr marL="342900" lvl="0" indent="-342900">
              <a:lnSpc>
                <a:spcPct val="150000"/>
              </a:lnSpc>
              <a:spcAft>
                <a:spcPts val="0"/>
              </a:spcAft>
              <a:buFont typeface="+mj-lt"/>
              <a:buAutoNum type="arabicPeriod"/>
            </a:pPr>
            <a:r>
              <a:rPr lang="en-GB" sz="1000" dirty="0" smtClean="0">
                <a:effectLst/>
                <a:latin typeface="Calibri" panose="020F0502020204030204" pitchFamily="34" charset="0"/>
                <a:ea typeface="Calibri" panose="020F0502020204030204" pitchFamily="34" charset="0"/>
                <a:cs typeface="Times New Roman" panose="02020603050405020304" pitchFamily="18" charset="0"/>
              </a:rPr>
              <a:t>The name given to the female hormone that determines female sexual characteristics. ……………………………………………………………….</a:t>
            </a:r>
          </a:p>
          <a:p>
            <a:pPr marL="342900" lvl="0" indent="-342900">
              <a:lnSpc>
                <a:spcPct val="150000"/>
              </a:lnSpc>
              <a:spcAft>
                <a:spcPts val="0"/>
              </a:spcAft>
              <a:buFont typeface="+mj-lt"/>
              <a:buAutoNum type="arabicPeriod"/>
            </a:pPr>
            <a:r>
              <a:rPr lang="en-GB" sz="1000" dirty="0" smtClean="0">
                <a:effectLst/>
                <a:latin typeface="Calibri" panose="020F0502020204030204" pitchFamily="34" charset="0"/>
                <a:ea typeface="Calibri" panose="020F0502020204030204" pitchFamily="34" charset="0"/>
                <a:cs typeface="Times New Roman" panose="02020603050405020304" pitchFamily="18" charset="0"/>
              </a:rPr>
              <a:t>The name given to the group of male hormones. …………………………………………………………………..</a:t>
            </a:r>
          </a:p>
          <a:p>
            <a:pPr marL="342900" lvl="0" indent="-342900">
              <a:lnSpc>
                <a:spcPct val="150000"/>
              </a:lnSpc>
              <a:spcAft>
                <a:spcPts val="0"/>
              </a:spcAft>
              <a:buFont typeface="+mj-lt"/>
              <a:buAutoNum type="arabicPeriod"/>
            </a:pPr>
            <a:r>
              <a:rPr lang="en-GB" sz="1000" dirty="0" smtClean="0">
                <a:effectLst/>
                <a:latin typeface="Calibri" panose="020F0502020204030204" pitchFamily="34" charset="0"/>
                <a:ea typeface="Calibri" panose="020F0502020204030204" pitchFamily="34" charset="0"/>
                <a:cs typeface="Times New Roman" panose="02020603050405020304" pitchFamily="18" charset="0"/>
              </a:rPr>
              <a:t>A hormone that is produced by both males and females but particularly females, especially as a result of having given birth. …………………………………………………………………………………………….</a:t>
            </a:r>
          </a:p>
          <a:p>
            <a:pPr marL="342900" lvl="0" indent="-342900">
              <a:lnSpc>
                <a:spcPct val="150000"/>
              </a:lnSpc>
              <a:spcAft>
                <a:spcPts val="0"/>
              </a:spcAft>
              <a:buFont typeface="+mj-lt"/>
              <a:buAutoNum type="arabicPeriod"/>
            </a:pPr>
            <a:r>
              <a:rPr lang="en-GB" sz="1000" dirty="0" smtClean="0">
                <a:effectLst/>
                <a:latin typeface="Calibri" panose="020F0502020204030204" pitchFamily="34" charset="0"/>
                <a:ea typeface="Calibri" panose="020F0502020204030204" pitchFamily="34" charset="0"/>
                <a:cs typeface="Times New Roman" panose="02020603050405020304" pitchFamily="18" charset="0"/>
              </a:rPr>
              <a:t>An example of a male hormone. …………………………………………………………………………………………….</a:t>
            </a:r>
          </a:p>
          <a:p>
            <a:pPr marL="342900" lvl="0" indent="-342900">
              <a:lnSpc>
                <a:spcPct val="150000"/>
              </a:lnSpc>
              <a:spcAft>
                <a:spcPts val="0"/>
              </a:spcAft>
              <a:buFont typeface="+mj-lt"/>
              <a:buAutoNum type="arabicPeriod"/>
            </a:pPr>
            <a:r>
              <a:rPr lang="en-GB" sz="1000" dirty="0" smtClean="0">
                <a:effectLst/>
                <a:latin typeface="Calibri" panose="020F0502020204030204" pitchFamily="34" charset="0"/>
                <a:ea typeface="Calibri" panose="020F0502020204030204" pitchFamily="34" charset="0"/>
                <a:cs typeface="Times New Roman" panose="02020603050405020304" pitchFamily="18" charset="0"/>
              </a:rPr>
              <a:t>Females with this have been exposed to excessive amounts of androgens in the womb. ……………………………………………………………………………………………………………………………………………….</a:t>
            </a:r>
          </a:p>
          <a:p>
            <a:pPr marL="342900" lvl="0" indent="-342900">
              <a:lnSpc>
                <a:spcPct val="150000"/>
              </a:lnSpc>
              <a:spcAft>
                <a:spcPts val="0"/>
              </a:spcAft>
              <a:buFont typeface="+mj-lt"/>
              <a:buAutoNum type="arabicPeriod"/>
            </a:pPr>
            <a:r>
              <a:rPr lang="en-GB" sz="1000" dirty="0" smtClean="0">
                <a:effectLst/>
                <a:latin typeface="Calibri" panose="020F0502020204030204" pitchFamily="34" charset="0"/>
                <a:ea typeface="Calibri" panose="020F0502020204030204" pitchFamily="34" charset="0"/>
                <a:cs typeface="Times New Roman" panose="02020603050405020304" pitchFamily="18" charset="0"/>
              </a:rPr>
              <a:t>The type of behaviour that males with high levels of testosterone are likely to display. ……………………………………………………………………………………………………………………………………………….</a:t>
            </a:r>
          </a:p>
          <a:p>
            <a:pPr marL="342900" lvl="0" indent="-342900">
              <a:lnSpc>
                <a:spcPct val="150000"/>
              </a:lnSpc>
              <a:spcAft>
                <a:spcPts val="1000"/>
              </a:spcAft>
              <a:buFont typeface="+mj-lt"/>
              <a:buAutoNum type="arabicPeriod"/>
            </a:pPr>
            <a:r>
              <a:rPr lang="en-GB" sz="1000" dirty="0" smtClean="0">
                <a:effectLst/>
                <a:latin typeface="Calibri" panose="020F0502020204030204" pitchFamily="34" charset="0"/>
                <a:ea typeface="Calibri" panose="020F0502020204030204" pitchFamily="34" charset="0"/>
                <a:cs typeface="Times New Roman" panose="02020603050405020304" pitchFamily="18" charset="0"/>
              </a:rPr>
              <a:t>A limitation of the biological approach meaning that it breaks things down into smaller components. ………………………………………………………………………………………………………………………….</a:t>
            </a:r>
          </a:p>
          <a:p>
            <a:pPr marL="342900" lvl="0" indent="-342900">
              <a:lnSpc>
                <a:spcPct val="150000"/>
              </a:lnSpc>
              <a:spcAft>
                <a:spcPts val="1000"/>
              </a:spcAft>
              <a:buFont typeface="+mj-lt"/>
              <a:buAutoNum type="arabicPeriod"/>
            </a:pPr>
            <a:r>
              <a:rPr lang="en-GB" sz="1000" dirty="0" smtClean="0">
                <a:effectLst/>
                <a:latin typeface="Calibri" panose="020F0502020204030204" pitchFamily="34" charset="0"/>
                <a:ea typeface="Calibri" panose="020F0502020204030204" pitchFamily="34" charset="0"/>
                <a:cs typeface="Times New Roman" panose="02020603050405020304" pitchFamily="18" charset="0"/>
              </a:rPr>
              <a:t>A limitation of the biological approach meaning that it concentrates on biological factors only and doesn’t account for processes such as socialisation. ………………………………………………..</a:t>
            </a:r>
            <a:endParaRPr lang="en-GB" sz="1000" dirty="0"/>
          </a:p>
        </p:txBody>
      </p:sp>
      <p:sp>
        <p:nvSpPr>
          <p:cNvPr id="7" name="Rectangle 6"/>
          <p:cNvSpPr/>
          <p:nvPr/>
        </p:nvSpPr>
        <p:spPr>
          <a:xfrm>
            <a:off x="0" y="110791"/>
            <a:ext cx="6457071" cy="46166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contourClr>
            </a:sp3d>
          </a:bodyPr>
          <a:lstStyle/>
          <a:p>
            <a:pPr algn="ctr"/>
            <a:r>
              <a:rPr lang="en-US" sz="2400" b="1" dirty="0" smtClean="0">
                <a:ln w="11430"/>
                <a:solidFill>
                  <a:schemeClr val="accent2"/>
                </a:solidFill>
                <a:effectLst>
                  <a:outerShdw blurRad="50800" dist="39000" dir="5460000" algn="tl">
                    <a:srgbClr val="000000">
                      <a:alpha val="38000"/>
                    </a:srgbClr>
                  </a:outerShdw>
                </a:effectLst>
              </a:rPr>
              <a:t>Biological explanations of gender development</a:t>
            </a:r>
            <a:endParaRPr lang="en-US" sz="2400" b="1" cap="none" spc="0" dirty="0">
              <a:ln w="11430"/>
              <a:solidFill>
                <a:schemeClr val="accent2"/>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9932895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604008109"/>
              </p:ext>
            </p:extLst>
          </p:nvPr>
        </p:nvGraphicFramePr>
        <p:xfrm>
          <a:off x="415247" y="755467"/>
          <a:ext cx="11387547" cy="5173284"/>
        </p:xfrm>
        <a:graphic>
          <a:graphicData uri="http://schemas.openxmlformats.org/drawingml/2006/table">
            <a:tbl>
              <a:tblPr firstRow="1" firstCol="1" bandRow="1">
                <a:tableStyleId>{5940675A-B579-460E-94D1-54222C63F5DA}</a:tableStyleId>
              </a:tblPr>
              <a:tblGrid>
                <a:gridCol w="3795313">
                  <a:extLst>
                    <a:ext uri="{9D8B030D-6E8A-4147-A177-3AD203B41FA5}">
                      <a16:colId xmlns:a16="http://schemas.microsoft.com/office/drawing/2014/main" xmlns="" val="20000"/>
                    </a:ext>
                  </a:extLst>
                </a:gridCol>
                <a:gridCol w="3796117">
                  <a:extLst>
                    <a:ext uri="{9D8B030D-6E8A-4147-A177-3AD203B41FA5}">
                      <a16:colId xmlns:a16="http://schemas.microsoft.com/office/drawing/2014/main" xmlns="" val="20001"/>
                    </a:ext>
                  </a:extLst>
                </a:gridCol>
                <a:gridCol w="3796117">
                  <a:extLst>
                    <a:ext uri="{9D8B030D-6E8A-4147-A177-3AD203B41FA5}">
                      <a16:colId xmlns:a16="http://schemas.microsoft.com/office/drawing/2014/main" xmlns="" val="20002"/>
                    </a:ext>
                  </a:extLst>
                </a:gridCol>
              </a:tblGrid>
              <a:tr h="870268">
                <a:tc>
                  <a:txBody>
                    <a:bodyPr/>
                    <a:lstStyle/>
                    <a:p>
                      <a:pPr>
                        <a:lnSpc>
                          <a:spcPct val="115000"/>
                        </a:lnSpc>
                        <a:spcAft>
                          <a:spcPts val="0"/>
                        </a:spcAft>
                      </a:pPr>
                      <a:r>
                        <a:rPr lang="en-GB" sz="1300" dirty="0">
                          <a:effectLst/>
                        </a:rPr>
                        <a:t>The study was conducted using female rats that were injected with testosterone prior to birth to see the impacts upon their physical appearance and behaviour.</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1916" marR="61916" marT="0" marB="0"/>
                </a:tc>
                <a:tc>
                  <a:txBody>
                    <a:bodyPr/>
                    <a:lstStyle/>
                    <a:p>
                      <a:pPr>
                        <a:lnSpc>
                          <a:spcPct val="115000"/>
                        </a:lnSpc>
                        <a:spcAft>
                          <a:spcPts val="0"/>
                        </a:spcAft>
                      </a:pPr>
                      <a:r>
                        <a:rPr lang="en-GB" sz="1300" dirty="0">
                          <a:effectLst/>
                        </a:rPr>
                        <a:t>Although initially, it appeared that socialisation was possible, later revelations proved the reassignment to be unsuccessful and the child went on to lead a life as a male, thus proving the importance of biological factors.</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1916" marR="61916" marT="0" marB="0"/>
                </a:tc>
                <a:tc>
                  <a:txBody>
                    <a:bodyPr/>
                    <a:lstStyle/>
                    <a:p>
                      <a:pPr>
                        <a:lnSpc>
                          <a:spcPct val="115000"/>
                        </a:lnSpc>
                        <a:spcAft>
                          <a:spcPts val="0"/>
                        </a:spcAft>
                      </a:pPr>
                      <a:r>
                        <a:rPr lang="en-GB" sz="1300">
                          <a:effectLst/>
                        </a:rPr>
                        <a:t>A problem is that the study is correlational as we do not know whether the prisoners’ violent behaviour was the result of high levels of testosterone or whether acting violently increases a person’s testosterone levels.</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61916" marR="61916" marT="0" marB="0"/>
                </a:tc>
                <a:extLst>
                  <a:ext uri="{0D108BD9-81ED-4DB2-BD59-A6C34878D82A}">
                    <a16:rowId xmlns:a16="http://schemas.microsoft.com/office/drawing/2014/main" xmlns="" val="10000"/>
                  </a:ext>
                </a:extLst>
              </a:tr>
              <a:tr h="870268">
                <a:tc>
                  <a:txBody>
                    <a:bodyPr/>
                    <a:lstStyle/>
                    <a:p>
                      <a:pPr>
                        <a:lnSpc>
                          <a:spcPct val="115000"/>
                        </a:lnSpc>
                        <a:spcAft>
                          <a:spcPts val="0"/>
                        </a:spcAft>
                      </a:pPr>
                      <a:r>
                        <a:rPr lang="en-GB" sz="1300">
                          <a:effectLst/>
                        </a:rPr>
                        <a:t>The study concluded that testosterone can increase levels of aggression and therefore, hormones help to explain behavioural differences between males and females.</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61916" marR="61916" marT="0" marB="0"/>
                </a:tc>
                <a:tc>
                  <a:txBody>
                    <a:bodyPr/>
                    <a:lstStyle/>
                    <a:p>
                      <a:pPr>
                        <a:lnSpc>
                          <a:spcPct val="115000"/>
                        </a:lnSpc>
                        <a:spcAft>
                          <a:spcPts val="0"/>
                        </a:spcAft>
                      </a:pPr>
                      <a:r>
                        <a:rPr lang="en-GB" sz="1300">
                          <a:effectLst/>
                        </a:rPr>
                        <a:t>The study showed that male-to-female transsexuals showed decreases in aggression and visual-spatial skills but increases in verbal fluency. Female-to-male showed the opposite.</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61916" marR="61916" marT="0" marB="0"/>
                </a:tc>
                <a:tc>
                  <a:txBody>
                    <a:bodyPr/>
                    <a:lstStyle/>
                    <a:p>
                      <a:pPr>
                        <a:lnSpc>
                          <a:spcPct val="115000"/>
                        </a:lnSpc>
                        <a:spcAft>
                          <a:spcPts val="0"/>
                        </a:spcAft>
                      </a:pPr>
                      <a:r>
                        <a:rPr lang="en-GB" sz="1300">
                          <a:effectLst/>
                        </a:rPr>
                        <a:t>The case study involved 18 males living in the Dominican Republic who had been born with a hormone deficiency which meant that their genitals appeared female so they were raised as girls.</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61916" marR="61916" marT="0" marB="0"/>
                </a:tc>
                <a:extLst>
                  <a:ext uri="{0D108BD9-81ED-4DB2-BD59-A6C34878D82A}">
                    <a16:rowId xmlns:a16="http://schemas.microsoft.com/office/drawing/2014/main" xmlns="" val="10001"/>
                  </a:ext>
                </a:extLst>
              </a:tr>
              <a:tr h="696214">
                <a:tc>
                  <a:txBody>
                    <a:bodyPr/>
                    <a:lstStyle/>
                    <a:p>
                      <a:pPr>
                        <a:lnSpc>
                          <a:spcPct val="115000"/>
                        </a:lnSpc>
                        <a:spcAft>
                          <a:spcPts val="0"/>
                        </a:spcAft>
                      </a:pPr>
                      <a:r>
                        <a:rPr lang="en-GB" sz="1300">
                          <a:effectLst/>
                        </a:rPr>
                        <a:t>A problem with the study is that it involves animals and therefore we do not know whether we can generalise the results from this study to humans.</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61916" marR="61916" marT="0" marB="0"/>
                </a:tc>
                <a:tc>
                  <a:txBody>
                    <a:bodyPr/>
                    <a:lstStyle/>
                    <a:p>
                      <a:pPr>
                        <a:lnSpc>
                          <a:spcPct val="115000"/>
                        </a:lnSpc>
                        <a:spcAft>
                          <a:spcPts val="0"/>
                        </a:spcAft>
                      </a:pPr>
                      <a:r>
                        <a:rPr lang="en-GB" sz="1300">
                          <a:effectLst/>
                        </a:rPr>
                        <a:t>The study was conducted using male prisoners who had committed violent offences such as rape and murder</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61916" marR="61916" marT="0" marB="0"/>
                </a:tc>
                <a:tc>
                  <a:txBody>
                    <a:bodyPr/>
                    <a:lstStyle/>
                    <a:p>
                      <a:pPr>
                        <a:lnSpc>
                          <a:spcPct val="115000"/>
                        </a:lnSpc>
                        <a:spcAft>
                          <a:spcPts val="0"/>
                        </a:spcAft>
                      </a:pPr>
                      <a:r>
                        <a:rPr lang="en-GB" sz="1300">
                          <a:effectLst/>
                        </a:rPr>
                        <a:t>A problem with this study is that it was not a controlled experiment and therefore, other factors may have contributed to the results such as the transsexuals’ own expectations.</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61916" marR="61916" marT="0" marB="0"/>
                </a:tc>
                <a:extLst>
                  <a:ext uri="{0D108BD9-81ED-4DB2-BD59-A6C34878D82A}">
                    <a16:rowId xmlns:a16="http://schemas.microsoft.com/office/drawing/2014/main" xmlns="" val="10002"/>
                  </a:ext>
                </a:extLst>
              </a:tr>
              <a:tr h="1044321">
                <a:tc>
                  <a:txBody>
                    <a:bodyPr/>
                    <a:lstStyle/>
                    <a:p>
                      <a:pPr>
                        <a:lnSpc>
                          <a:spcPct val="115000"/>
                        </a:lnSpc>
                        <a:spcAft>
                          <a:spcPts val="0"/>
                        </a:spcAft>
                      </a:pPr>
                      <a:r>
                        <a:rPr lang="en-GB" sz="1300">
                          <a:effectLst/>
                        </a:rPr>
                        <a:t>A problem is that it was a case study which investigated just one child so generalisation from such a limited sample is not possible. He was also not socialised from birth so the initial 2 years where he was raised as a boy may have impacted upon the success of the reassignment.</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61916" marR="61916" marT="0" marB="0"/>
                </a:tc>
                <a:tc>
                  <a:txBody>
                    <a:bodyPr/>
                    <a:lstStyle/>
                    <a:p>
                      <a:pPr>
                        <a:lnSpc>
                          <a:spcPct val="115000"/>
                        </a:lnSpc>
                        <a:spcAft>
                          <a:spcPts val="0"/>
                        </a:spcAft>
                      </a:pPr>
                      <a:r>
                        <a:rPr lang="en-GB" sz="1300">
                          <a:effectLst/>
                        </a:rPr>
                        <a:t>There were several problems with this study. The fact that it was a case study prevents generalisation, males were viewed as favourable which may have contributed to their acceptance of their new sex and the accounts were retrospective which affects reliability.</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61916" marR="61916" marT="0" marB="0"/>
                </a:tc>
                <a:tc>
                  <a:txBody>
                    <a:bodyPr/>
                    <a:lstStyle/>
                    <a:p>
                      <a:pPr>
                        <a:lnSpc>
                          <a:spcPct val="115000"/>
                        </a:lnSpc>
                        <a:spcAft>
                          <a:spcPts val="0"/>
                        </a:spcAft>
                      </a:pPr>
                      <a:r>
                        <a:rPr lang="en-GB" sz="1300">
                          <a:effectLst/>
                        </a:rPr>
                        <a:t>The study showed that increased levels of testosterone led to physiological and behavioural differences as the rats had masculinised genitals (e.g. an enlarged clitoris) and showed masculine behaviour (e.g. trying to mount other females).</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61916" marR="61916" marT="0" marB="0"/>
                </a:tc>
                <a:extLst>
                  <a:ext uri="{0D108BD9-81ED-4DB2-BD59-A6C34878D82A}">
                    <a16:rowId xmlns:a16="http://schemas.microsoft.com/office/drawing/2014/main" xmlns="" val="10003"/>
                  </a:ext>
                </a:extLst>
              </a:tr>
              <a:tr h="870268">
                <a:tc>
                  <a:txBody>
                    <a:bodyPr/>
                    <a:lstStyle/>
                    <a:p>
                      <a:pPr>
                        <a:lnSpc>
                          <a:spcPct val="115000"/>
                        </a:lnSpc>
                        <a:spcAft>
                          <a:spcPts val="0"/>
                        </a:spcAft>
                      </a:pPr>
                      <a:r>
                        <a:rPr lang="en-GB" sz="1300">
                          <a:effectLst/>
                        </a:rPr>
                        <a:t>The study investigated the effects of sex hormones on adult behaviour in transsexuals of both sexes undergoing hormone treatment.</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61916" marR="61916" marT="0" marB="0"/>
                </a:tc>
                <a:tc>
                  <a:txBody>
                    <a:bodyPr/>
                    <a:lstStyle/>
                    <a:p>
                      <a:pPr>
                        <a:lnSpc>
                          <a:spcPct val="115000"/>
                        </a:lnSpc>
                        <a:spcAft>
                          <a:spcPts val="0"/>
                        </a:spcAft>
                      </a:pPr>
                      <a:r>
                        <a:rPr lang="en-GB" sz="1300">
                          <a:effectLst/>
                        </a:rPr>
                        <a:t>The study involved a child whose sex had been reassigned following the accidental loss of his penis during a routine circumcision at age 2 years to see if he could successfully be socialised as a female.</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61916" marR="61916" marT="0" marB="0"/>
                </a:tc>
                <a:tc>
                  <a:txBody>
                    <a:bodyPr/>
                    <a:lstStyle/>
                    <a:p>
                      <a:pPr>
                        <a:lnSpc>
                          <a:spcPct val="115000"/>
                        </a:lnSpc>
                        <a:spcAft>
                          <a:spcPts val="0"/>
                        </a:spcAft>
                      </a:pPr>
                      <a:r>
                        <a:rPr lang="en-GB" sz="1300" dirty="0">
                          <a:effectLst/>
                        </a:rPr>
                        <a:t>Following biological transformation, the boys assumed their new male identity and began to display male characteristics such as aggression. This showed that biological factors explain gender development.</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1916" marR="61916" marT="0" marB="0"/>
                </a:tc>
                <a:extLst>
                  <a:ext uri="{0D108BD9-81ED-4DB2-BD59-A6C34878D82A}">
                    <a16:rowId xmlns:a16="http://schemas.microsoft.com/office/drawing/2014/main" xmlns="" val="10004"/>
                  </a:ext>
                </a:extLst>
              </a:tr>
            </a:tbl>
          </a:graphicData>
        </a:graphic>
      </p:graphicFrame>
      <p:sp>
        <p:nvSpPr>
          <p:cNvPr id="5" name="Rectangle 4"/>
          <p:cNvSpPr/>
          <p:nvPr/>
        </p:nvSpPr>
        <p:spPr>
          <a:xfrm>
            <a:off x="1920490" y="6296025"/>
            <a:ext cx="438150" cy="285750"/>
          </a:xfrm>
          <a:prstGeom prst="rect">
            <a:avLst/>
          </a:prstGeom>
          <a:ln w="3175"/>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6" name="Rectangle 5"/>
          <p:cNvSpPr/>
          <p:nvPr/>
        </p:nvSpPr>
        <p:spPr>
          <a:xfrm>
            <a:off x="3587260" y="6296025"/>
            <a:ext cx="438150" cy="285750"/>
          </a:xfrm>
          <a:prstGeom prst="rect">
            <a:avLst/>
          </a:prstGeom>
          <a:ln w="3175"/>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0" name="Rectangle 9"/>
          <p:cNvSpPr/>
          <p:nvPr/>
        </p:nvSpPr>
        <p:spPr>
          <a:xfrm>
            <a:off x="2358639" y="6296025"/>
            <a:ext cx="1228621" cy="285750"/>
          </a:xfrm>
          <a:prstGeom prst="rect">
            <a:avLst/>
          </a:prstGeom>
          <a:noFill/>
          <a:ln w="3175">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GB" sz="1100" dirty="0" smtClean="0"/>
              <a:t>Dabbs</a:t>
            </a:r>
            <a:endParaRPr lang="en-GB" sz="1100" dirty="0"/>
          </a:p>
        </p:txBody>
      </p:sp>
      <p:sp>
        <p:nvSpPr>
          <p:cNvPr id="11" name="Rectangle 10"/>
          <p:cNvSpPr/>
          <p:nvPr/>
        </p:nvSpPr>
        <p:spPr>
          <a:xfrm>
            <a:off x="4025409" y="6296025"/>
            <a:ext cx="1228621" cy="285750"/>
          </a:xfrm>
          <a:prstGeom prst="rect">
            <a:avLst/>
          </a:prstGeom>
          <a:noFill/>
          <a:ln w="3175">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GB" sz="1100" dirty="0" smtClean="0"/>
              <a:t>Money &amp; </a:t>
            </a:r>
            <a:r>
              <a:rPr lang="en-GB" sz="1100" dirty="0" err="1" smtClean="0"/>
              <a:t>Erhardt</a:t>
            </a:r>
            <a:endParaRPr lang="en-GB" sz="1100" dirty="0"/>
          </a:p>
        </p:txBody>
      </p:sp>
      <p:sp>
        <p:nvSpPr>
          <p:cNvPr id="12" name="Rectangle 11"/>
          <p:cNvSpPr/>
          <p:nvPr/>
        </p:nvSpPr>
        <p:spPr>
          <a:xfrm>
            <a:off x="5254030" y="6296025"/>
            <a:ext cx="438150" cy="285750"/>
          </a:xfrm>
          <a:prstGeom prst="rect">
            <a:avLst/>
          </a:prstGeom>
          <a:ln w="3175"/>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3" name="Rectangle 12"/>
          <p:cNvSpPr/>
          <p:nvPr/>
        </p:nvSpPr>
        <p:spPr>
          <a:xfrm>
            <a:off x="5692179" y="6296025"/>
            <a:ext cx="1228621" cy="285750"/>
          </a:xfrm>
          <a:prstGeom prst="rect">
            <a:avLst/>
          </a:prstGeom>
          <a:noFill/>
          <a:ln w="3175">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GB" sz="1100" dirty="0" smtClean="0"/>
              <a:t>Gorski</a:t>
            </a:r>
            <a:endParaRPr lang="en-GB" sz="1100" dirty="0"/>
          </a:p>
        </p:txBody>
      </p:sp>
      <p:sp>
        <p:nvSpPr>
          <p:cNvPr id="14" name="Rectangle 13"/>
          <p:cNvSpPr/>
          <p:nvPr/>
        </p:nvSpPr>
        <p:spPr>
          <a:xfrm>
            <a:off x="6920800" y="6296025"/>
            <a:ext cx="438150" cy="285750"/>
          </a:xfrm>
          <a:prstGeom prst="rect">
            <a:avLst/>
          </a:prstGeom>
          <a:ln w="3175"/>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5" name="Rectangle 14"/>
          <p:cNvSpPr/>
          <p:nvPr/>
        </p:nvSpPr>
        <p:spPr>
          <a:xfrm>
            <a:off x="7358949" y="6296025"/>
            <a:ext cx="1228621" cy="285750"/>
          </a:xfrm>
          <a:prstGeom prst="rect">
            <a:avLst/>
          </a:prstGeom>
          <a:noFill/>
          <a:ln w="3175">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GB" sz="1100" dirty="0" err="1" smtClean="0"/>
              <a:t>VanGoozen</a:t>
            </a:r>
            <a:endParaRPr lang="en-GB" sz="1100" dirty="0"/>
          </a:p>
        </p:txBody>
      </p:sp>
      <p:sp>
        <p:nvSpPr>
          <p:cNvPr id="16" name="Rectangle 15"/>
          <p:cNvSpPr/>
          <p:nvPr/>
        </p:nvSpPr>
        <p:spPr>
          <a:xfrm>
            <a:off x="8587570" y="6296025"/>
            <a:ext cx="438150" cy="285750"/>
          </a:xfrm>
          <a:prstGeom prst="rect">
            <a:avLst/>
          </a:prstGeom>
          <a:ln w="3175"/>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7" name="Rectangle 16"/>
          <p:cNvSpPr/>
          <p:nvPr/>
        </p:nvSpPr>
        <p:spPr>
          <a:xfrm>
            <a:off x="9025719" y="6296025"/>
            <a:ext cx="1228621" cy="285750"/>
          </a:xfrm>
          <a:prstGeom prst="rect">
            <a:avLst/>
          </a:prstGeom>
          <a:noFill/>
          <a:ln w="3175">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GB" sz="1100" dirty="0" smtClean="0"/>
              <a:t>Batista Boys</a:t>
            </a:r>
            <a:endParaRPr lang="en-GB" sz="1100" dirty="0"/>
          </a:p>
        </p:txBody>
      </p:sp>
      <p:sp>
        <p:nvSpPr>
          <p:cNvPr id="18" name="Rectangle 17"/>
          <p:cNvSpPr/>
          <p:nvPr/>
        </p:nvSpPr>
        <p:spPr>
          <a:xfrm>
            <a:off x="0" y="12315"/>
            <a:ext cx="12192000"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contourClr>
            </a:sp3d>
          </a:bodyPr>
          <a:lstStyle/>
          <a:p>
            <a:pPr algn="ctr"/>
            <a:r>
              <a:rPr lang="en-US" sz="4000" b="1" dirty="0" smtClean="0">
                <a:ln w="11430"/>
                <a:solidFill>
                  <a:schemeClr val="accent2"/>
                </a:solidFill>
                <a:effectLst>
                  <a:outerShdw blurRad="50800" dist="39000" dir="5460000" algn="tl">
                    <a:srgbClr val="000000">
                      <a:alpha val="38000"/>
                    </a:srgbClr>
                  </a:outerShdw>
                </a:effectLst>
              </a:rPr>
              <a:t>Biological studies </a:t>
            </a:r>
            <a:r>
              <a:rPr lang="en-US" sz="4000" b="1" dirty="0" err="1" smtClean="0">
                <a:ln w="11430"/>
                <a:solidFill>
                  <a:schemeClr val="accent2"/>
                </a:solidFill>
                <a:effectLst>
                  <a:outerShdw blurRad="50800" dist="39000" dir="5460000" algn="tl">
                    <a:srgbClr val="000000">
                      <a:alpha val="38000"/>
                    </a:srgbClr>
                  </a:outerShdw>
                </a:effectLst>
              </a:rPr>
              <a:t>colour</a:t>
            </a:r>
            <a:r>
              <a:rPr lang="en-US" sz="4000" b="1" dirty="0" smtClean="0">
                <a:ln w="11430"/>
                <a:solidFill>
                  <a:schemeClr val="accent2"/>
                </a:solidFill>
                <a:effectLst>
                  <a:outerShdw blurRad="50800" dist="39000" dir="5460000" algn="tl">
                    <a:srgbClr val="000000">
                      <a:alpha val="38000"/>
                    </a:srgbClr>
                  </a:outerShdw>
                </a:effectLst>
              </a:rPr>
              <a:t> sort</a:t>
            </a:r>
            <a:endParaRPr lang="en-US" sz="4000" b="1" cap="none" spc="0" dirty="0">
              <a:ln w="11430"/>
              <a:solidFill>
                <a:schemeClr val="accent2"/>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140665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315"/>
            <a:ext cx="12192000"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contourClr>
            </a:sp3d>
          </a:bodyPr>
          <a:lstStyle/>
          <a:p>
            <a:pPr algn="ctr"/>
            <a:r>
              <a:rPr lang="en-US" sz="4000" b="1" dirty="0" smtClean="0">
                <a:ln w="11430"/>
                <a:solidFill>
                  <a:schemeClr val="accent2"/>
                </a:solidFill>
                <a:effectLst>
                  <a:outerShdw blurRad="50800" dist="39000" dir="5460000" algn="tl">
                    <a:srgbClr val="000000">
                      <a:alpha val="38000"/>
                    </a:srgbClr>
                  </a:outerShdw>
                </a:effectLst>
              </a:rPr>
              <a:t>Atypical gender development</a:t>
            </a:r>
            <a:endParaRPr lang="en-US" sz="4000" b="1" cap="none" spc="0" dirty="0">
              <a:ln w="11430"/>
              <a:solidFill>
                <a:schemeClr val="accent2"/>
              </a:solidFill>
              <a:effectLst>
                <a:outerShdw blurRad="50800" dist="39000" dir="5460000" algn="tl">
                  <a:srgbClr val="000000">
                    <a:alpha val="38000"/>
                  </a:srgbClr>
                </a:outerShdw>
              </a:effectLst>
            </a:endParaRPr>
          </a:p>
        </p:txBody>
      </p:sp>
      <p:sp>
        <p:nvSpPr>
          <p:cNvPr id="5" name="Rectangle 4"/>
          <p:cNvSpPr/>
          <p:nvPr/>
        </p:nvSpPr>
        <p:spPr>
          <a:xfrm>
            <a:off x="745587" y="1913205"/>
            <a:ext cx="5120640" cy="42203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Physical differences </a:t>
            </a:r>
            <a:endParaRPr lang="en-GB" dirty="0"/>
          </a:p>
        </p:txBody>
      </p:sp>
      <p:sp>
        <p:nvSpPr>
          <p:cNvPr id="6" name="Rectangle 5"/>
          <p:cNvSpPr/>
          <p:nvPr/>
        </p:nvSpPr>
        <p:spPr>
          <a:xfrm>
            <a:off x="745587" y="2335236"/>
            <a:ext cx="5120640" cy="1871003"/>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
        <p:nvSpPr>
          <p:cNvPr id="7" name="Rectangle 6"/>
          <p:cNvSpPr/>
          <p:nvPr/>
        </p:nvSpPr>
        <p:spPr>
          <a:xfrm>
            <a:off x="745587" y="4358639"/>
            <a:ext cx="5120640" cy="42203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Psychological differences</a:t>
            </a:r>
            <a:endParaRPr lang="en-GB" dirty="0"/>
          </a:p>
        </p:txBody>
      </p:sp>
      <p:sp>
        <p:nvSpPr>
          <p:cNvPr id="8" name="Rectangle 7"/>
          <p:cNvSpPr/>
          <p:nvPr/>
        </p:nvSpPr>
        <p:spPr>
          <a:xfrm>
            <a:off x="745587" y="4780670"/>
            <a:ext cx="5120640" cy="1871003"/>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
        <p:nvSpPr>
          <p:cNvPr id="9" name="Rectangle 8"/>
          <p:cNvSpPr/>
          <p:nvPr/>
        </p:nvSpPr>
        <p:spPr>
          <a:xfrm>
            <a:off x="745586" y="872601"/>
            <a:ext cx="5120640" cy="888204"/>
          </a:xfrm>
          <a:prstGeom prst="rect">
            <a:avLst/>
          </a:prstGeom>
        </p:spPr>
        <p:style>
          <a:lnRef idx="2">
            <a:schemeClr val="accent4"/>
          </a:lnRef>
          <a:fillRef idx="1">
            <a:schemeClr val="lt1"/>
          </a:fillRef>
          <a:effectRef idx="0">
            <a:schemeClr val="accent4"/>
          </a:effectRef>
          <a:fontRef idx="minor">
            <a:schemeClr val="dk1"/>
          </a:fontRef>
        </p:style>
        <p:txBody>
          <a:bodyPr rtlCol="0" anchor="t" anchorCtr="0"/>
          <a:lstStyle/>
          <a:p>
            <a:pPr algn="ctr"/>
            <a:r>
              <a:rPr lang="en-GB" dirty="0" smtClean="0"/>
              <a:t>Key facts</a:t>
            </a:r>
            <a:endParaRPr lang="en-GB" dirty="0"/>
          </a:p>
        </p:txBody>
      </p:sp>
      <p:sp>
        <p:nvSpPr>
          <p:cNvPr id="10" name="Rectangle 9"/>
          <p:cNvSpPr/>
          <p:nvPr/>
        </p:nvSpPr>
        <p:spPr>
          <a:xfrm>
            <a:off x="6271845" y="1913205"/>
            <a:ext cx="5120640" cy="4220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smtClean="0"/>
              <a:t>Physical differences </a:t>
            </a:r>
            <a:endParaRPr lang="en-GB" dirty="0"/>
          </a:p>
        </p:txBody>
      </p:sp>
      <p:sp>
        <p:nvSpPr>
          <p:cNvPr id="11" name="Rectangle 10"/>
          <p:cNvSpPr/>
          <p:nvPr/>
        </p:nvSpPr>
        <p:spPr>
          <a:xfrm>
            <a:off x="6271845" y="2335236"/>
            <a:ext cx="5120640" cy="187100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12" name="Rectangle 11"/>
          <p:cNvSpPr/>
          <p:nvPr/>
        </p:nvSpPr>
        <p:spPr>
          <a:xfrm>
            <a:off x="6271845" y="4358639"/>
            <a:ext cx="5120640" cy="4220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smtClean="0"/>
              <a:t>Psychological differences</a:t>
            </a:r>
            <a:endParaRPr lang="en-GB" dirty="0"/>
          </a:p>
        </p:txBody>
      </p:sp>
      <p:sp>
        <p:nvSpPr>
          <p:cNvPr id="13" name="Rectangle 12"/>
          <p:cNvSpPr/>
          <p:nvPr/>
        </p:nvSpPr>
        <p:spPr>
          <a:xfrm>
            <a:off x="6271845" y="4780670"/>
            <a:ext cx="5120640" cy="187100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14" name="Rectangle 13"/>
          <p:cNvSpPr/>
          <p:nvPr/>
        </p:nvSpPr>
        <p:spPr>
          <a:xfrm>
            <a:off x="6271844" y="872601"/>
            <a:ext cx="5120640" cy="888204"/>
          </a:xfrm>
          <a:prstGeom prst="rect">
            <a:avLst/>
          </a:prstGeom>
        </p:spPr>
        <p:style>
          <a:lnRef idx="2">
            <a:schemeClr val="accent2"/>
          </a:lnRef>
          <a:fillRef idx="1">
            <a:schemeClr val="lt1"/>
          </a:fillRef>
          <a:effectRef idx="0">
            <a:schemeClr val="accent2"/>
          </a:effectRef>
          <a:fontRef idx="minor">
            <a:schemeClr val="dk1"/>
          </a:fontRef>
        </p:style>
        <p:txBody>
          <a:bodyPr rtlCol="0" anchor="t" anchorCtr="0"/>
          <a:lstStyle/>
          <a:p>
            <a:pPr algn="ctr"/>
            <a:r>
              <a:rPr lang="en-GB" dirty="0" smtClean="0"/>
              <a:t>Key facts</a:t>
            </a:r>
            <a:endParaRPr lang="en-GB" dirty="0"/>
          </a:p>
        </p:txBody>
      </p:sp>
      <p:sp>
        <p:nvSpPr>
          <p:cNvPr id="15" name="Rectangle 14"/>
          <p:cNvSpPr/>
          <p:nvPr/>
        </p:nvSpPr>
        <p:spPr>
          <a:xfrm rot="16200000">
            <a:off x="-3075057" y="3075057"/>
            <a:ext cx="6858000"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contourClr>
            </a:sp3d>
          </a:bodyPr>
          <a:lstStyle/>
          <a:p>
            <a:pPr algn="ctr"/>
            <a:r>
              <a:rPr lang="en-US" sz="4000" b="1" dirty="0" err="1" smtClean="0">
                <a:ln w="11430"/>
                <a:solidFill>
                  <a:schemeClr val="accent2"/>
                </a:solidFill>
                <a:effectLst>
                  <a:outerShdw blurRad="50800" dist="39000" dir="5460000" algn="tl">
                    <a:srgbClr val="000000">
                      <a:alpha val="38000"/>
                    </a:srgbClr>
                  </a:outerShdw>
                </a:effectLst>
              </a:rPr>
              <a:t>Klinefelters</a:t>
            </a:r>
            <a:r>
              <a:rPr lang="en-US" sz="4000" b="1" dirty="0" smtClean="0">
                <a:ln w="11430"/>
                <a:solidFill>
                  <a:schemeClr val="accent2"/>
                </a:solidFill>
                <a:effectLst>
                  <a:outerShdw blurRad="50800" dist="39000" dir="5460000" algn="tl">
                    <a:srgbClr val="000000">
                      <a:alpha val="38000"/>
                    </a:srgbClr>
                  </a:outerShdw>
                </a:effectLst>
              </a:rPr>
              <a:t> Syndrome</a:t>
            </a:r>
            <a:endParaRPr lang="en-US" sz="4000" b="1" cap="none" spc="0" dirty="0">
              <a:ln w="11430"/>
              <a:solidFill>
                <a:schemeClr val="accent2"/>
              </a:solidFill>
              <a:effectLst>
                <a:outerShdw blurRad="50800" dist="39000" dir="5460000" algn="tl">
                  <a:srgbClr val="000000">
                    <a:alpha val="38000"/>
                  </a:srgbClr>
                </a:outerShdw>
              </a:effectLst>
            </a:endParaRPr>
          </a:p>
        </p:txBody>
      </p:sp>
      <p:sp>
        <p:nvSpPr>
          <p:cNvPr id="16" name="Rectangle 15"/>
          <p:cNvSpPr/>
          <p:nvPr/>
        </p:nvSpPr>
        <p:spPr>
          <a:xfrm rot="5400000">
            <a:off x="8409057" y="3075057"/>
            <a:ext cx="6858000"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contourClr>
            </a:sp3d>
          </a:bodyPr>
          <a:lstStyle/>
          <a:p>
            <a:pPr algn="ctr"/>
            <a:r>
              <a:rPr lang="en-US" sz="4000" b="1" dirty="0" smtClean="0">
                <a:ln w="11430"/>
                <a:solidFill>
                  <a:schemeClr val="accent2"/>
                </a:solidFill>
                <a:effectLst>
                  <a:outerShdw blurRad="50800" dist="39000" dir="5460000" algn="tl">
                    <a:srgbClr val="000000">
                      <a:alpha val="38000"/>
                    </a:srgbClr>
                  </a:outerShdw>
                </a:effectLst>
              </a:rPr>
              <a:t>Turners Syndrome</a:t>
            </a:r>
            <a:endParaRPr lang="en-US" sz="4000" b="1" cap="none" spc="0" dirty="0">
              <a:ln w="11430"/>
              <a:solidFill>
                <a:schemeClr val="accent2"/>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0546788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nvPr>
        </p:nvGraphicFramePr>
        <p:xfrm>
          <a:off x="3071664" y="1324992"/>
          <a:ext cx="6216352" cy="4480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ounded Rectangle 4"/>
          <p:cNvSpPr/>
          <p:nvPr/>
        </p:nvSpPr>
        <p:spPr>
          <a:xfrm>
            <a:off x="122978" y="50304"/>
            <a:ext cx="3956798" cy="144016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sz="1100" dirty="0"/>
          </a:p>
        </p:txBody>
      </p:sp>
      <p:sp>
        <p:nvSpPr>
          <p:cNvPr id="6" name="Rounded Rectangle 5"/>
          <p:cNvSpPr/>
          <p:nvPr/>
        </p:nvSpPr>
        <p:spPr>
          <a:xfrm>
            <a:off x="7188905" y="1954160"/>
            <a:ext cx="1656184" cy="559773"/>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GB" dirty="0"/>
              <a:t>Acquisition of behaviour</a:t>
            </a:r>
          </a:p>
        </p:txBody>
      </p:sp>
      <p:sp>
        <p:nvSpPr>
          <p:cNvPr id="7" name="Rounded Rectangle 6"/>
          <p:cNvSpPr/>
          <p:nvPr/>
        </p:nvSpPr>
        <p:spPr>
          <a:xfrm>
            <a:off x="6910253" y="5301208"/>
            <a:ext cx="5162411" cy="1512168"/>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GB" sz="1100" dirty="0"/>
          </a:p>
        </p:txBody>
      </p:sp>
      <p:grpSp>
        <p:nvGrpSpPr>
          <p:cNvPr id="11" name="Group 10"/>
          <p:cNvGrpSpPr/>
          <p:nvPr/>
        </p:nvGrpSpPr>
        <p:grpSpPr>
          <a:xfrm rot="5968454">
            <a:off x="6860341" y="1828819"/>
            <a:ext cx="354036" cy="222278"/>
            <a:chOff x="2931158" y="1404950"/>
            <a:chExt cx="354036" cy="222278"/>
          </a:xfrm>
          <a:scene3d>
            <a:camera prst="orthographicFront"/>
            <a:lightRig rig="threePt" dir="t">
              <a:rot lat="0" lon="0" rev="7500000"/>
            </a:lightRig>
          </a:scene3d>
        </p:grpSpPr>
        <p:sp>
          <p:nvSpPr>
            <p:cNvPr id="12" name="Right Arrow 11"/>
            <p:cNvSpPr/>
            <p:nvPr/>
          </p:nvSpPr>
          <p:spPr>
            <a:xfrm rot="16200000">
              <a:off x="2997037" y="1339071"/>
              <a:ext cx="222277" cy="354036"/>
            </a:xfrm>
            <a:prstGeom prst="rightArrow">
              <a:avLst>
                <a:gd name="adj1" fmla="val 60000"/>
                <a:gd name="adj2" fmla="val 50000"/>
              </a:avLst>
            </a:prstGeom>
          </p:spPr>
          <p:style>
            <a:lnRef idx="0">
              <a:schemeClr val="accent2"/>
            </a:lnRef>
            <a:fillRef idx="3">
              <a:schemeClr val="accent2"/>
            </a:fillRef>
            <a:effectRef idx="3">
              <a:schemeClr val="accent2"/>
            </a:effectRef>
            <a:fontRef idx="minor">
              <a:schemeClr val="lt1"/>
            </a:fontRef>
          </p:style>
        </p:sp>
        <p:sp>
          <p:nvSpPr>
            <p:cNvPr id="13" name="Right Arrow 4"/>
            <p:cNvSpPr/>
            <p:nvPr/>
          </p:nvSpPr>
          <p:spPr>
            <a:xfrm rot="16200000">
              <a:off x="3030379" y="1443220"/>
              <a:ext cx="155594" cy="212422"/>
            </a:xfrm>
            <a:prstGeom prst="rect">
              <a:avLst/>
            </a:prstGeom>
          </p:spPr>
          <p:style>
            <a:lnRef idx="0">
              <a:schemeClr val="accent2"/>
            </a:lnRef>
            <a:fillRef idx="3">
              <a:schemeClr val="accent2"/>
            </a:fillRef>
            <a:effectRef idx="3">
              <a:schemeClr val="accent2"/>
            </a:effectRef>
            <a:fontRef idx="minor">
              <a:schemeClr val="lt1"/>
            </a:fontRef>
          </p:style>
          <p:txBody>
            <a:bodyPr spcFirstLastPara="0" vert="horz" wrap="square" lIns="0" tIns="0" rIns="0" bIns="0" numCol="1" spcCol="1270" anchor="ctr" anchorCtr="0">
              <a:noAutofit/>
            </a:bodyPr>
            <a:lstStyle/>
            <a:p>
              <a:pPr algn="ctr" defTabSz="488950">
                <a:lnSpc>
                  <a:spcPct val="90000"/>
                </a:lnSpc>
                <a:spcBef>
                  <a:spcPct val="0"/>
                </a:spcBef>
                <a:spcAft>
                  <a:spcPct val="35000"/>
                </a:spcAft>
              </a:pPr>
              <a:endParaRPr lang="en-GB" sz="1100"/>
            </a:p>
          </p:txBody>
        </p:sp>
      </p:grpSp>
      <p:grpSp>
        <p:nvGrpSpPr>
          <p:cNvPr id="17" name="Group 16"/>
          <p:cNvGrpSpPr/>
          <p:nvPr/>
        </p:nvGrpSpPr>
        <p:grpSpPr>
          <a:xfrm rot="1080941">
            <a:off x="7870946" y="2563948"/>
            <a:ext cx="354036" cy="222278"/>
            <a:chOff x="2931158" y="1404950"/>
            <a:chExt cx="354036" cy="222278"/>
          </a:xfrm>
          <a:scene3d>
            <a:camera prst="orthographicFront"/>
            <a:lightRig rig="threePt" dir="t">
              <a:rot lat="0" lon="0" rev="7500000"/>
            </a:lightRig>
          </a:scene3d>
        </p:grpSpPr>
        <p:sp>
          <p:nvSpPr>
            <p:cNvPr id="18" name="Right Arrow 17"/>
            <p:cNvSpPr/>
            <p:nvPr/>
          </p:nvSpPr>
          <p:spPr>
            <a:xfrm rot="16200000">
              <a:off x="2997037" y="1339071"/>
              <a:ext cx="222277" cy="354036"/>
            </a:xfrm>
            <a:prstGeom prst="rightArrow">
              <a:avLst>
                <a:gd name="adj1" fmla="val 60000"/>
                <a:gd name="adj2" fmla="val 50000"/>
              </a:avLst>
            </a:prstGeom>
          </p:spPr>
          <p:style>
            <a:lnRef idx="0">
              <a:schemeClr val="accent3"/>
            </a:lnRef>
            <a:fillRef idx="3">
              <a:schemeClr val="accent3"/>
            </a:fillRef>
            <a:effectRef idx="3">
              <a:schemeClr val="accent3"/>
            </a:effectRef>
            <a:fontRef idx="minor">
              <a:schemeClr val="lt1"/>
            </a:fontRef>
          </p:style>
        </p:sp>
        <p:sp>
          <p:nvSpPr>
            <p:cNvPr id="19" name="Right Arrow 4"/>
            <p:cNvSpPr/>
            <p:nvPr/>
          </p:nvSpPr>
          <p:spPr>
            <a:xfrm rot="16200000">
              <a:off x="3030379" y="1443220"/>
              <a:ext cx="155594" cy="212422"/>
            </a:xfrm>
            <a:prstGeom prst="rect">
              <a:avLst/>
            </a:prstGeom>
          </p:spPr>
          <p:style>
            <a:lnRef idx="0">
              <a:schemeClr val="accent3"/>
            </a:lnRef>
            <a:fillRef idx="3">
              <a:schemeClr val="accent3"/>
            </a:fillRef>
            <a:effectRef idx="3">
              <a:schemeClr val="accent3"/>
            </a:effectRef>
            <a:fontRef idx="minor">
              <a:schemeClr val="lt1"/>
            </a:fontRef>
          </p:style>
          <p:txBody>
            <a:bodyPr spcFirstLastPara="0" vert="horz" wrap="square" lIns="0" tIns="0" rIns="0" bIns="0" numCol="1" spcCol="1270" anchor="ctr" anchorCtr="0">
              <a:noAutofit/>
            </a:bodyPr>
            <a:lstStyle/>
            <a:p>
              <a:pPr algn="ctr" defTabSz="488950">
                <a:lnSpc>
                  <a:spcPct val="90000"/>
                </a:lnSpc>
                <a:spcBef>
                  <a:spcPct val="0"/>
                </a:spcBef>
                <a:spcAft>
                  <a:spcPct val="35000"/>
                </a:spcAft>
              </a:pPr>
              <a:endParaRPr lang="en-GB" sz="1100"/>
            </a:p>
          </p:txBody>
        </p:sp>
      </p:grpSp>
      <p:sp>
        <p:nvSpPr>
          <p:cNvPr id="23" name="Rounded Rectangle 22"/>
          <p:cNvSpPr/>
          <p:nvPr/>
        </p:nvSpPr>
        <p:spPr>
          <a:xfrm>
            <a:off x="3924592" y="4520885"/>
            <a:ext cx="1491356" cy="489473"/>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1600" dirty="0"/>
              <a:t>Performance of behaviour</a:t>
            </a:r>
          </a:p>
        </p:txBody>
      </p:sp>
      <p:grpSp>
        <p:nvGrpSpPr>
          <p:cNvPr id="24" name="Group 23"/>
          <p:cNvGrpSpPr/>
          <p:nvPr/>
        </p:nvGrpSpPr>
        <p:grpSpPr>
          <a:xfrm rot="11621911">
            <a:off x="4288034" y="4259847"/>
            <a:ext cx="354036" cy="222278"/>
            <a:chOff x="2931158" y="1404950"/>
            <a:chExt cx="354036" cy="222278"/>
          </a:xfrm>
          <a:scene3d>
            <a:camera prst="orthographicFront"/>
            <a:lightRig rig="threePt" dir="t">
              <a:rot lat="0" lon="0" rev="7500000"/>
            </a:lightRig>
          </a:scene3d>
        </p:grpSpPr>
        <p:sp>
          <p:nvSpPr>
            <p:cNvPr id="25" name="Right Arrow 24"/>
            <p:cNvSpPr/>
            <p:nvPr/>
          </p:nvSpPr>
          <p:spPr>
            <a:xfrm rot="16200000">
              <a:off x="2997037" y="1339071"/>
              <a:ext cx="222277" cy="354036"/>
            </a:xfrm>
            <a:prstGeom prst="rightArrow">
              <a:avLst>
                <a:gd name="adj1" fmla="val 60000"/>
                <a:gd name="adj2" fmla="val 50000"/>
              </a:avLst>
            </a:prstGeom>
          </p:spPr>
          <p:style>
            <a:lnRef idx="0">
              <a:schemeClr val="accent5"/>
            </a:lnRef>
            <a:fillRef idx="3">
              <a:schemeClr val="accent5"/>
            </a:fillRef>
            <a:effectRef idx="3">
              <a:schemeClr val="accent5"/>
            </a:effectRef>
            <a:fontRef idx="minor">
              <a:schemeClr val="lt1"/>
            </a:fontRef>
          </p:style>
        </p:sp>
        <p:sp>
          <p:nvSpPr>
            <p:cNvPr id="26" name="Right Arrow 4"/>
            <p:cNvSpPr/>
            <p:nvPr/>
          </p:nvSpPr>
          <p:spPr>
            <a:xfrm rot="16200000">
              <a:off x="3030379" y="1443220"/>
              <a:ext cx="155594" cy="212422"/>
            </a:xfrm>
            <a:prstGeom prst="rect">
              <a:avLst/>
            </a:prstGeom>
          </p:spPr>
          <p:style>
            <a:lnRef idx="0">
              <a:schemeClr val="accent5"/>
            </a:lnRef>
            <a:fillRef idx="3">
              <a:schemeClr val="accent5"/>
            </a:fillRef>
            <a:effectRef idx="3">
              <a:schemeClr val="accent5"/>
            </a:effectRef>
            <a:fontRef idx="minor">
              <a:schemeClr val="lt1"/>
            </a:fontRef>
          </p:style>
          <p:txBody>
            <a:bodyPr spcFirstLastPara="0" vert="horz" wrap="square" lIns="0" tIns="0" rIns="0" bIns="0" numCol="1" spcCol="1270" anchor="ctr" anchorCtr="0">
              <a:noAutofit/>
            </a:bodyPr>
            <a:lstStyle/>
            <a:p>
              <a:pPr algn="ctr" defTabSz="488950">
                <a:lnSpc>
                  <a:spcPct val="90000"/>
                </a:lnSpc>
                <a:spcBef>
                  <a:spcPct val="0"/>
                </a:spcBef>
                <a:spcAft>
                  <a:spcPct val="35000"/>
                </a:spcAft>
              </a:pPr>
              <a:endParaRPr lang="en-GB" sz="1100"/>
            </a:p>
          </p:txBody>
        </p:sp>
      </p:grpSp>
      <p:sp>
        <p:nvSpPr>
          <p:cNvPr id="27" name="Rounded Rectangle 26"/>
          <p:cNvSpPr/>
          <p:nvPr/>
        </p:nvSpPr>
        <p:spPr>
          <a:xfrm>
            <a:off x="8544271" y="2603977"/>
            <a:ext cx="3528393" cy="1734615"/>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GB" sz="1100" dirty="0"/>
          </a:p>
        </p:txBody>
      </p:sp>
      <p:sp>
        <p:nvSpPr>
          <p:cNvPr id="28" name="Rounded Rectangle 27"/>
          <p:cNvSpPr/>
          <p:nvPr/>
        </p:nvSpPr>
        <p:spPr>
          <a:xfrm>
            <a:off x="67709" y="1562473"/>
            <a:ext cx="3246285" cy="3525573"/>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GB" sz="1050" dirty="0"/>
          </a:p>
        </p:txBody>
      </p:sp>
      <p:sp>
        <p:nvSpPr>
          <p:cNvPr id="29" name="Rounded Rectangle 28"/>
          <p:cNvSpPr/>
          <p:nvPr/>
        </p:nvSpPr>
        <p:spPr>
          <a:xfrm>
            <a:off x="7845251" y="286520"/>
            <a:ext cx="4227413" cy="153038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sz="1100" dirty="0"/>
          </a:p>
        </p:txBody>
      </p:sp>
      <p:sp>
        <p:nvSpPr>
          <p:cNvPr id="30" name="Rounded Rectangle 29"/>
          <p:cNvSpPr/>
          <p:nvPr/>
        </p:nvSpPr>
        <p:spPr>
          <a:xfrm>
            <a:off x="4266751" y="44624"/>
            <a:ext cx="3485436" cy="122413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sz="1100" dirty="0"/>
          </a:p>
        </p:txBody>
      </p:sp>
      <p:sp>
        <p:nvSpPr>
          <p:cNvPr id="31" name="Rounded Rectangle 30"/>
          <p:cNvSpPr/>
          <p:nvPr/>
        </p:nvSpPr>
        <p:spPr>
          <a:xfrm>
            <a:off x="8037651" y="4442994"/>
            <a:ext cx="4035013" cy="786206"/>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GB" sz="1100" dirty="0"/>
          </a:p>
        </p:txBody>
      </p:sp>
      <p:sp>
        <p:nvSpPr>
          <p:cNvPr id="32" name="Rounded Rectangle 31"/>
          <p:cNvSpPr/>
          <p:nvPr/>
        </p:nvSpPr>
        <p:spPr>
          <a:xfrm>
            <a:off x="122978" y="5234881"/>
            <a:ext cx="5054474" cy="153038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sz="1100" dirty="0"/>
          </a:p>
        </p:txBody>
      </p:sp>
      <p:sp>
        <p:nvSpPr>
          <p:cNvPr id="33" name="Rounded Rectangle 32"/>
          <p:cNvSpPr/>
          <p:nvPr/>
        </p:nvSpPr>
        <p:spPr>
          <a:xfrm>
            <a:off x="3407058" y="1582126"/>
            <a:ext cx="2065914" cy="12315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1100" dirty="0"/>
          </a:p>
        </p:txBody>
      </p:sp>
      <p:grpSp>
        <p:nvGrpSpPr>
          <p:cNvPr id="34" name="Group 33"/>
          <p:cNvGrpSpPr/>
          <p:nvPr/>
        </p:nvGrpSpPr>
        <p:grpSpPr>
          <a:xfrm rot="18082536">
            <a:off x="5379478" y="4537661"/>
            <a:ext cx="354036" cy="222278"/>
            <a:chOff x="2931158" y="1404950"/>
            <a:chExt cx="354036" cy="222278"/>
          </a:xfrm>
          <a:scene3d>
            <a:camera prst="orthographicFront"/>
            <a:lightRig rig="threePt" dir="t">
              <a:rot lat="0" lon="0" rev="7500000"/>
            </a:lightRig>
          </a:scene3d>
        </p:grpSpPr>
        <p:sp>
          <p:nvSpPr>
            <p:cNvPr id="35" name="Right Arrow 34"/>
            <p:cNvSpPr/>
            <p:nvPr/>
          </p:nvSpPr>
          <p:spPr>
            <a:xfrm rot="16200000">
              <a:off x="2997037" y="1339071"/>
              <a:ext cx="222277" cy="354036"/>
            </a:xfrm>
            <a:prstGeom prst="rightArrow">
              <a:avLst>
                <a:gd name="adj1" fmla="val 60000"/>
                <a:gd name="adj2" fmla="val 50000"/>
              </a:avLst>
            </a:prstGeom>
          </p:spPr>
          <p:style>
            <a:lnRef idx="0">
              <a:schemeClr val="accent4"/>
            </a:lnRef>
            <a:fillRef idx="3">
              <a:schemeClr val="accent4"/>
            </a:fillRef>
            <a:effectRef idx="3">
              <a:schemeClr val="accent4"/>
            </a:effectRef>
            <a:fontRef idx="minor">
              <a:schemeClr val="lt1"/>
            </a:fontRef>
          </p:style>
        </p:sp>
        <p:sp>
          <p:nvSpPr>
            <p:cNvPr id="36" name="Right Arrow 4"/>
            <p:cNvSpPr/>
            <p:nvPr/>
          </p:nvSpPr>
          <p:spPr>
            <a:xfrm rot="16200000">
              <a:off x="3030379" y="1443220"/>
              <a:ext cx="155594" cy="212422"/>
            </a:xfrm>
            <a:prstGeom prst="rect">
              <a:avLst/>
            </a:prstGeom>
          </p:spPr>
          <p:style>
            <a:lnRef idx="0">
              <a:schemeClr val="accent4"/>
            </a:lnRef>
            <a:fillRef idx="3">
              <a:schemeClr val="accent4"/>
            </a:fillRef>
            <a:effectRef idx="3">
              <a:schemeClr val="accent4"/>
            </a:effectRef>
            <a:fontRef idx="minor">
              <a:schemeClr val="lt1"/>
            </a:fontRef>
          </p:style>
          <p:txBody>
            <a:bodyPr spcFirstLastPara="0" vert="horz" wrap="square" lIns="0" tIns="0" rIns="0" bIns="0" numCol="1" spcCol="1270" anchor="ctr" anchorCtr="0">
              <a:noAutofit/>
            </a:bodyPr>
            <a:lstStyle/>
            <a:p>
              <a:pPr algn="ctr" defTabSz="488950">
                <a:lnSpc>
                  <a:spcPct val="90000"/>
                </a:lnSpc>
                <a:spcBef>
                  <a:spcPct val="0"/>
                </a:spcBef>
                <a:spcAft>
                  <a:spcPct val="35000"/>
                </a:spcAft>
              </a:pPr>
              <a:endParaRPr lang="en-GB" sz="1100"/>
            </a:p>
          </p:txBody>
        </p:sp>
      </p:grpSp>
    </p:spTree>
    <p:extLst>
      <p:ext uri="{BB962C8B-B14F-4D97-AF65-F5344CB8AC3E}">
        <p14:creationId xmlns:p14="http://schemas.microsoft.com/office/powerpoint/2010/main" val="18760397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lker.com/cliparts/W/n/0/H/L/y/symbol-male-and-female-h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3832" y="2047331"/>
            <a:ext cx="2880320" cy="310991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eetclipart.com/multisite/sweetclipart/files/apple_green_clipar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6376" y="791085"/>
            <a:ext cx="1103401" cy="125624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clker.com/cliparts/c/9/8/0/11949861231045503408banana.svg.h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93528" y="731267"/>
            <a:ext cx="1677377" cy="124405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tv-live.org.uk/wp/media/resources/e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15881" y="2983435"/>
            <a:ext cx="593907" cy="6188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http://www.tv-live.org.uk/wp/media/resources/e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00057" y="2983435"/>
            <a:ext cx="593907" cy="618851"/>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a:xfrm rot="13659417">
            <a:off x="3526197" y="2319463"/>
            <a:ext cx="1224136" cy="504056"/>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11" name="Right Arrow 10"/>
          <p:cNvSpPr/>
          <p:nvPr/>
        </p:nvSpPr>
        <p:spPr>
          <a:xfrm rot="7940583" flipH="1">
            <a:off x="7432534" y="2273438"/>
            <a:ext cx="1224136" cy="504056"/>
          </a:xfrm>
          <a:prstGeom prst="rightArrow">
            <a:avLst/>
          </a:prstGeom>
          <a:solidFill>
            <a:srgbClr val="0033CC"/>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a:p>
        </p:txBody>
      </p:sp>
      <p:pic>
        <p:nvPicPr>
          <p:cNvPr id="12" name="Picture 2" descr="http://www.clker.com/cliparts/W/n/0/H/L/y/symbol-male-and-female-hi.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43127"/>
          <a:stretch/>
        </p:blipFill>
        <p:spPr bwMode="auto">
          <a:xfrm>
            <a:off x="4943872" y="5431706"/>
            <a:ext cx="576064" cy="109363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www.clker.com/cliparts/W/n/0/H/L/y/symbol-male-and-female-hi.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43127"/>
          <a:stretch/>
        </p:blipFill>
        <p:spPr bwMode="auto">
          <a:xfrm>
            <a:off x="3791744" y="5431706"/>
            <a:ext cx="576064" cy="109363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www.clker.com/cliparts/W/n/0/H/L/y/symbol-male-and-female-hi.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43127"/>
          <a:stretch/>
        </p:blipFill>
        <p:spPr bwMode="auto">
          <a:xfrm>
            <a:off x="4367808" y="5431706"/>
            <a:ext cx="576064" cy="109363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www.clker.com/cliparts/W/n/0/H/L/y/symbol-male-and-female-hi.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3044" r="-9918"/>
          <a:stretch/>
        </p:blipFill>
        <p:spPr bwMode="auto">
          <a:xfrm>
            <a:off x="7279285" y="5431706"/>
            <a:ext cx="576064" cy="109363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www.clker.com/cliparts/W/n/0/H/L/y/symbol-male-and-female-hi.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3044" r="-9918"/>
          <a:stretch/>
        </p:blipFill>
        <p:spPr bwMode="auto">
          <a:xfrm>
            <a:off x="7824192" y="5431706"/>
            <a:ext cx="576064" cy="109363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www.clker.com/cliparts/W/n/0/H/L/y/symbol-male-and-female-hi.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3044" r="-9918"/>
          <a:stretch/>
        </p:blipFill>
        <p:spPr bwMode="auto">
          <a:xfrm>
            <a:off x="6758105" y="5431706"/>
            <a:ext cx="576064" cy="109363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r.photos3.fotosearch.com/bthumb/CSP/CSP382/k3826647.jpg"/>
          <p:cNvPicPr>
            <a:picLocks noChangeAspect="1" noChangeArrowheads="1"/>
          </p:cNvPicPr>
          <p:nvPr/>
        </p:nvPicPr>
        <p:blipFill rotWithShape="1">
          <a:blip r:embed="rId7">
            <a:extLst>
              <a:ext uri="{28A0092B-C50C-407E-A947-70E740481C1C}">
                <a14:useLocalDpi xmlns:a14="http://schemas.microsoft.com/office/drawing/2010/main" val="0"/>
              </a:ext>
            </a:extLst>
          </a:blip>
          <a:srcRect l="20856" r="18509"/>
          <a:stretch/>
        </p:blipFill>
        <p:spPr bwMode="auto">
          <a:xfrm>
            <a:off x="5676647" y="4977726"/>
            <a:ext cx="887494" cy="1102053"/>
          </a:xfrm>
          <a:prstGeom prst="rect">
            <a:avLst/>
          </a:prstGeom>
          <a:noFill/>
          <a:extLst>
            <a:ext uri="{909E8E84-426E-40DD-AFC4-6F175D3DCCD1}">
              <a14:hiddenFill xmlns:a14="http://schemas.microsoft.com/office/drawing/2010/main">
                <a:solidFill>
                  <a:srgbClr val="FFFFFF"/>
                </a:solidFill>
              </a14:hiddenFill>
            </a:ext>
          </a:extLst>
        </p:spPr>
      </p:pic>
      <p:sp>
        <p:nvSpPr>
          <p:cNvPr id="5" name="Bent-Up Arrow 4"/>
          <p:cNvSpPr/>
          <p:nvPr/>
        </p:nvSpPr>
        <p:spPr>
          <a:xfrm flipH="1">
            <a:off x="2855639" y="1903314"/>
            <a:ext cx="877501" cy="4212589"/>
          </a:xfrm>
          <a:prstGeom prst="bentUpArrow">
            <a:avLst>
              <a:gd name="adj1" fmla="val 21586"/>
              <a:gd name="adj2" fmla="val 27368"/>
              <a:gd name="adj3" fmla="val 25000"/>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20" name="Bent-Up Arrow 19"/>
          <p:cNvSpPr/>
          <p:nvPr/>
        </p:nvSpPr>
        <p:spPr>
          <a:xfrm>
            <a:off x="8414748" y="1903314"/>
            <a:ext cx="877501" cy="4212589"/>
          </a:xfrm>
          <a:prstGeom prst="bentUpArrow">
            <a:avLst>
              <a:gd name="adj1" fmla="val 21586"/>
              <a:gd name="adj2" fmla="val 27368"/>
              <a:gd name="adj3" fmla="val 25000"/>
            </a:avLst>
          </a:prstGeom>
          <a:solidFill>
            <a:srgbClr val="0033CC"/>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a:p>
        </p:txBody>
      </p:sp>
      <p:sp>
        <p:nvSpPr>
          <p:cNvPr id="6" name="Rectangle 5"/>
          <p:cNvSpPr/>
          <p:nvPr/>
        </p:nvSpPr>
        <p:spPr>
          <a:xfrm>
            <a:off x="2575257" y="-12220"/>
            <a:ext cx="709027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Perry and </a:t>
            </a:r>
            <a:r>
              <a:rPr lang="en-US" sz="5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Bussey</a:t>
            </a: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(1979)</a:t>
            </a:r>
          </a:p>
        </p:txBody>
      </p:sp>
    </p:spTree>
    <p:extLst>
      <p:ext uri="{BB962C8B-B14F-4D97-AF65-F5344CB8AC3E}">
        <p14:creationId xmlns:p14="http://schemas.microsoft.com/office/powerpoint/2010/main" val="38082171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0" y="0"/>
            <a:ext cx="4572000" cy="17145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t>When an individual has a reason for displaying that behaviour</a:t>
            </a:r>
          </a:p>
          <a:p>
            <a:pPr algn="ctr"/>
            <a:endParaRPr lang="en-GB" dirty="0"/>
          </a:p>
        </p:txBody>
      </p:sp>
      <p:sp>
        <p:nvSpPr>
          <p:cNvPr id="7" name="Rectangle 6"/>
          <p:cNvSpPr/>
          <p:nvPr/>
        </p:nvSpPr>
        <p:spPr>
          <a:xfrm>
            <a:off x="6096000" y="0"/>
            <a:ext cx="4572000" cy="17145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t>Positive consequences which strengthen a behaviour, making it more likely to happen again</a:t>
            </a:r>
          </a:p>
          <a:p>
            <a:pPr algn="ctr"/>
            <a:endParaRPr lang="en-GB" dirty="0"/>
          </a:p>
        </p:txBody>
      </p:sp>
      <p:sp>
        <p:nvSpPr>
          <p:cNvPr id="8" name="Rectangle 7"/>
          <p:cNvSpPr/>
          <p:nvPr/>
        </p:nvSpPr>
        <p:spPr>
          <a:xfrm>
            <a:off x="1524000" y="1714500"/>
            <a:ext cx="4572000" cy="17145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t>Modelling and identification together make up this.</a:t>
            </a:r>
          </a:p>
          <a:p>
            <a:pPr algn="ctr"/>
            <a:endParaRPr lang="en-GB" dirty="0"/>
          </a:p>
        </p:txBody>
      </p:sp>
      <p:sp>
        <p:nvSpPr>
          <p:cNvPr id="9" name="Rectangle 8"/>
          <p:cNvSpPr/>
          <p:nvPr/>
        </p:nvSpPr>
        <p:spPr>
          <a:xfrm>
            <a:off x="6096000" y="1714500"/>
            <a:ext cx="4572000" cy="17145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t>Imitation and reinforcement together make up this.</a:t>
            </a:r>
          </a:p>
          <a:p>
            <a:pPr algn="ctr"/>
            <a:endParaRPr lang="en-GB" dirty="0"/>
          </a:p>
        </p:txBody>
      </p:sp>
      <p:sp>
        <p:nvSpPr>
          <p:cNvPr id="10" name="Rectangle 9"/>
          <p:cNvSpPr/>
          <p:nvPr/>
        </p:nvSpPr>
        <p:spPr>
          <a:xfrm>
            <a:off x="1524000" y="3429000"/>
            <a:ext cx="4572000" cy="17145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t>A negative consequence which is likely to prevent the behaviour from occurring again.</a:t>
            </a:r>
          </a:p>
          <a:p>
            <a:pPr algn="ctr"/>
            <a:endParaRPr lang="en-GB" dirty="0"/>
          </a:p>
        </p:txBody>
      </p:sp>
      <p:sp>
        <p:nvSpPr>
          <p:cNvPr id="11" name="Rectangle 10"/>
          <p:cNvSpPr/>
          <p:nvPr/>
        </p:nvSpPr>
        <p:spPr>
          <a:xfrm>
            <a:off x="6096000" y="3429000"/>
            <a:ext cx="4572000" cy="17145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t>Indirect reinforcement i.e. seeing somebody else being reinforced.</a:t>
            </a:r>
          </a:p>
          <a:p>
            <a:pPr algn="ctr"/>
            <a:endParaRPr lang="en-GB" dirty="0"/>
          </a:p>
        </p:txBody>
      </p:sp>
      <p:sp>
        <p:nvSpPr>
          <p:cNvPr id="12" name="Rectangle 11"/>
          <p:cNvSpPr/>
          <p:nvPr/>
        </p:nvSpPr>
        <p:spPr>
          <a:xfrm>
            <a:off x="1524000" y="5143500"/>
            <a:ext cx="4572000" cy="17145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t>Where behaviours become an integrated part of an individual’s identity.</a:t>
            </a:r>
          </a:p>
          <a:p>
            <a:pPr algn="ctr"/>
            <a:endParaRPr lang="en-GB" dirty="0"/>
          </a:p>
        </p:txBody>
      </p:sp>
      <p:sp>
        <p:nvSpPr>
          <p:cNvPr id="13" name="Rectangle 12"/>
          <p:cNvSpPr/>
          <p:nvPr/>
        </p:nvSpPr>
        <p:spPr>
          <a:xfrm>
            <a:off x="6096000" y="5143500"/>
            <a:ext cx="4572000" cy="17145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t>An abstract concept that is capable of change with different societal views.</a:t>
            </a:r>
          </a:p>
          <a:p>
            <a:pPr algn="ctr"/>
            <a:endParaRPr lang="en-GB" dirty="0"/>
          </a:p>
        </p:txBody>
      </p:sp>
      <p:pic>
        <p:nvPicPr>
          <p:cNvPr id="14" name="Picture 13" descr="http://1.bp.blogspot.com/-k_bdqPH88HQ/UqmqTMH6kwI/AAAAAAAAAUY/FXH4WfcvuUM/s640/maleFemale.jpg">
            <a:hlinkClick r:id="rId2"/>
          </p:cNvPr>
          <p:cNvPicPr/>
          <p:nvPr/>
        </p:nvPicPr>
        <p:blipFill rotWithShape="1">
          <a:blip r:embed="rId3" cstate="print">
            <a:extLst>
              <a:ext uri="{BEBA8EAE-BF5A-486C-A8C5-ECC9F3942E4B}">
                <a14:imgProps xmlns:a14="http://schemas.microsoft.com/office/drawing/2010/main">
                  <a14:imgLayer r:embed="rId4">
                    <a14:imgEffect>
                      <a14:backgroundRemoval t="10000" b="95333" l="10000" r="90000"/>
                    </a14:imgEffect>
                  </a14:imgLayer>
                </a14:imgProps>
              </a:ext>
              <a:ext uri="{28A0092B-C50C-407E-A947-70E740481C1C}">
                <a14:useLocalDpi xmlns:a14="http://schemas.microsoft.com/office/drawing/2010/main" val="0"/>
              </a:ext>
            </a:extLst>
          </a:blip>
          <a:srcRect l="7887" t="2868" r="8938" b="7505"/>
          <a:stretch/>
        </p:blipFill>
        <p:spPr bwMode="auto">
          <a:xfrm>
            <a:off x="184200" y="292735"/>
            <a:ext cx="1047750" cy="1129030"/>
          </a:xfrm>
          <a:prstGeom prst="rect">
            <a:avLst/>
          </a:prstGeom>
          <a:noFill/>
          <a:ln>
            <a:noFill/>
          </a:ln>
          <a:extLst>
            <a:ext uri="{53640926-AAD7-44D8-BBD7-CCE9431645EC}">
              <a14:shadowObscured xmlns:a14="http://schemas.microsoft.com/office/drawing/2010/main"/>
            </a:ext>
          </a:extLst>
        </p:spPr>
      </p:pic>
      <p:pic>
        <p:nvPicPr>
          <p:cNvPr id="15" name="Picture 14" descr="http://1.bp.blogspot.com/-k_bdqPH88HQ/UqmqTMH6kwI/AAAAAAAAAUY/FXH4WfcvuUM/s640/maleFemale.jpg">
            <a:hlinkClick r:id="rId2"/>
          </p:cNvPr>
          <p:cNvPicPr/>
          <p:nvPr/>
        </p:nvPicPr>
        <p:blipFill rotWithShape="1">
          <a:blip r:embed="rId3" cstate="print">
            <a:extLst>
              <a:ext uri="{BEBA8EAE-BF5A-486C-A8C5-ECC9F3942E4B}">
                <a14:imgProps xmlns:a14="http://schemas.microsoft.com/office/drawing/2010/main">
                  <a14:imgLayer r:embed="rId4">
                    <a14:imgEffect>
                      <a14:backgroundRemoval t="10000" b="95333" l="10000" r="90000"/>
                    </a14:imgEffect>
                  </a14:imgLayer>
                </a14:imgProps>
              </a:ext>
              <a:ext uri="{28A0092B-C50C-407E-A947-70E740481C1C}">
                <a14:useLocalDpi xmlns:a14="http://schemas.microsoft.com/office/drawing/2010/main" val="0"/>
              </a:ext>
            </a:extLst>
          </a:blip>
          <a:srcRect l="7887" t="2868" r="8938" b="7505"/>
          <a:stretch/>
        </p:blipFill>
        <p:spPr bwMode="auto">
          <a:xfrm>
            <a:off x="184200" y="1598686"/>
            <a:ext cx="1047750" cy="1129030"/>
          </a:xfrm>
          <a:prstGeom prst="rect">
            <a:avLst/>
          </a:prstGeom>
          <a:noFill/>
          <a:ln>
            <a:noFill/>
          </a:ln>
          <a:extLst>
            <a:ext uri="{53640926-AAD7-44D8-BBD7-CCE9431645EC}">
              <a14:shadowObscured xmlns:a14="http://schemas.microsoft.com/office/drawing/2010/main"/>
            </a:ext>
          </a:extLst>
        </p:spPr>
      </p:pic>
      <p:pic>
        <p:nvPicPr>
          <p:cNvPr id="16" name="Picture 15" descr="http://1.bp.blogspot.com/-k_bdqPH88HQ/UqmqTMH6kwI/AAAAAAAAAUY/FXH4WfcvuUM/s640/maleFemale.jpg">
            <a:hlinkClick r:id="rId2"/>
          </p:cNvPr>
          <p:cNvPicPr/>
          <p:nvPr/>
        </p:nvPicPr>
        <p:blipFill rotWithShape="1">
          <a:blip r:embed="rId3" cstate="print">
            <a:extLst>
              <a:ext uri="{BEBA8EAE-BF5A-486C-A8C5-ECC9F3942E4B}">
                <a14:imgProps xmlns:a14="http://schemas.microsoft.com/office/drawing/2010/main">
                  <a14:imgLayer r:embed="rId4">
                    <a14:imgEffect>
                      <a14:backgroundRemoval t="10000" b="95333" l="10000" r="90000"/>
                    </a14:imgEffect>
                  </a14:imgLayer>
                </a14:imgProps>
              </a:ext>
              <a:ext uri="{28A0092B-C50C-407E-A947-70E740481C1C}">
                <a14:useLocalDpi xmlns:a14="http://schemas.microsoft.com/office/drawing/2010/main" val="0"/>
              </a:ext>
            </a:extLst>
          </a:blip>
          <a:srcRect l="7887" t="2868" r="8938" b="7505"/>
          <a:stretch/>
        </p:blipFill>
        <p:spPr bwMode="auto">
          <a:xfrm>
            <a:off x="201273" y="2904637"/>
            <a:ext cx="1047750" cy="1129030"/>
          </a:xfrm>
          <a:prstGeom prst="rect">
            <a:avLst/>
          </a:prstGeom>
          <a:noFill/>
          <a:ln>
            <a:noFill/>
          </a:ln>
          <a:extLst>
            <a:ext uri="{53640926-AAD7-44D8-BBD7-CCE9431645EC}">
              <a14:shadowObscured xmlns:a14="http://schemas.microsoft.com/office/drawing/2010/main"/>
            </a:ext>
          </a:extLst>
        </p:spPr>
      </p:pic>
      <p:pic>
        <p:nvPicPr>
          <p:cNvPr id="17" name="Picture 16" descr="http://1.bp.blogspot.com/-k_bdqPH88HQ/UqmqTMH6kwI/AAAAAAAAAUY/FXH4WfcvuUM/s640/maleFemale.jpg">
            <a:hlinkClick r:id="rId2"/>
          </p:cNvPr>
          <p:cNvPicPr/>
          <p:nvPr/>
        </p:nvPicPr>
        <p:blipFill rotWithShape="1">
          <a:blip r:embed="rId3" cstate="print">
            <a:extLst>
              <a:ext uri="{BEBA8EAE-BF5A-486C-A8C5-ECC9F3942E4B}">
                <a14:imgProps xmlns:a14="http://schemas.microsoft.com/office/drawing/2010/main">
                  <a14:imgLayer r:embed="rId4">
                    <a14:imgEffect>
                      <a14:backgroundRemoval t="10000" b="95333" l="10000" r="90000"/>
                    </a14:imgEffect>
                  </a14:imgLayer>
                </a14:imgProps>
              </a:ext>
              <a:ext uri="{28A0092B-C50C-407E-A947-70E740481C1C}">
                <a14:useLocalDpi xmlns:a14="http://schemas.microsoft.com/office/drawing/2010/main" val="0"/>
              </a:ext>
            </a:extLst>
          </a:blip>
          <a:srcRect l="7887" t="2868" r="8938" b="7505"/>
          <a:stretch/>
        </p:blipFill>
        <p:spPr bwMode="auto">
          <a:xfrm>
            <a:off x="201273" y="4210588"/>
            <a:ext cx="1047750" cy="1129030"/>
          </a:xfrm>
          <a:prstGeom prst="rect">
            <a:avLst/>
          </a:prstGeom>
          <a:noFill/>
          <a:ln>
            <a:noFill/>
          </a:ln>
          <a:extLst>
            <a:ext uri="{53640926-AAD7-44D8-BBD7-CCE9431645EC}">
              <a14:shadowObscured xmlns:a14="http://schemas.microsoft.com/office/drawing/2010/main"/>
            </a:ext>
          </a:extLst>
        </p:spPr>
      </p:pic>
      <p:pic>
        <p:nvPicPr>
          <p:cNvPr id="18" name="Picture 17" descr="http://1.bp.blogspot.com/-k_bdqPH88HQ/UqmqTMH6kwI/AAAAAAAAAUY/FXH4WfcvuUM/s640/maleFemale.jpg">
            <a:hlinkClick r:id="rId2"/>
          </p:cNvPr>
          <p:cNvPicPr/>
          <p:nvPr/>
        </p:nvPicPr>
        <p:blipFill rotWithShape="1">
          <a:blip r:embed="rId3" cstate="print">
            <a:extLst>
              <a:ext uri="{BEBA8EAE-BF5A-486C-A8C5-ECC9F3942E4B}">
                <a14:imgProps xmlns:a14="http://schemas.microsoft.com/office/drawing/2010/main">
                  <a14:imgLayer r:embed="rId4">
                    <a14:imgEffect>
                      <a14:backgroundRemoval t="10000" b="95333" l="10000" r="90000"/>
                    </a14:imgEffect>
                  </a14:imgLayer>
                </a14:imgProps>
              </a:ext>
              <a:ext uri="{28A0092B-C50C-407E-A947-70E740481C1C}">
                <a14:useLocalDpi xmlns:a14="http://schemas.microsoft.com/office/drawing/2010/main" val="0"/>
              </a:ext>
            </a:extLst>
          </a:blip>
          <a:srcRect l="7887" t="2868" r="8938" b="7505"/>
          <a:stretch/>
        </p:blipFill>
        <p:spPr bwMode="auto">
          <a:xfrm>
            <a:off x="201273" y="5516539"/>
            <a:ext cx="1047750" cy="1129030"/>
          </a:xfrm>
          <a:prstGeom prst="rect">
            <a:avLst/>
          </a:prstGeom>
          <a:noFill/>
          <a:ln>
            <a:noFill/>
          </a:ln>
          <a:extLst>
            <a:ext uri="{53640926-AAD7-44D8-BBD7-CCE9431645EC}">
              <a14:shadowObscured xmlns:a14="http://schemas.microsoft.com/office/drawing/2010/main"/>
            </a:ext>
          </a:extLst>
        </p:spPr>
      </p:pic>
      <p:pic>
        <p:nvPicPr>
          <p:cNvPr id="19" name="Picture 18" descr="http://1.bp.blogspot.com/-k_bdqPH88HQ/UqmqTMH6kwI/AAAAAAAAAUY/FXH4WfcvuUM/s640/maleFemale.jpg">
            <a:hlinkClick r:id="rId2"/>
          </p:cNvPr>
          <p:cNvPicPr/>
          <p:nvPr/>
        </p:nvPicPr>
        <p:blipFill rotWithShape="1">
          <a:blip r:embed="rId3" cstate="print">
            <a:extLst>
              <a:ext uri="{BEBA8EAE-BF5A-486C-A8C5-ECC9F3942E4B}">
                <a14:imgProps xmlns:a14="http://schemas.microsoft.com/office/drawing/2010/main">
                  <a14:imgLayer r:embed="rId4">
                    <a14:imgEffect>
                      <a14:backgroundRemoval t="10000" b="95333" l="10000" r="90000"/>
                    </a14:imgEffect>
                  </a14:imgLayer>
                </a14:imgProps>
              </a:ext>
              <a:ext uri="{28A0092B-C50C-407E-A947-70E740481C1C}">
                <a14:useLocalDpi xmlns:a14="http://schemas.microsoft.com/office/drawing/2010/main" val="0"/>
              </a:ext>
            </a:extLst>
          </a:blip>
          <a:srcRect l="7887" t="2868" r="8938" b="7505"/>
          <a:stretch/>
        </p:blipFill>
        <p:spPr bwMode="auto">
          <a:xfrm>
            <a:off x="10887369" y="292735"/>
            <a:ext cx="1047750" cy="1129030"/>
          </a:xfrm>
          <a:prstGeom prst="rect">
            <a:avLst/>
          </a:prstGeom>
          <a:noFill/>
          <a:ln>
            <a:noFill/>
          </a:ln>
          <a:extLst>
            <a:ext uri="{53640926-AAD7-44D8-BBD7-CCE9431645EC}">
              <a14:shadowObscured xmlns:a14="http://schemas.microsoft.com/office/drawing/2010/main"/>
            </a:ext>
          </a:extLst>
        </p:spPr>
      </p:pic>
      <p:pic>
        <p:nvPicPr>
          <p:cNvPr id="20" name="Picture 19" descr="http://1.bp.blogspot.com/-k_bdqPH88HQ/UqmqTMH6kwI/AAAAAAAAAUY/FXH4WfcvuUM/s640/maleFemale.jpg">
            <a:hlinkClick r:id="rId2"/>
          </p:cNvPr>
          <p:cNvPicPr/>
          <p:nvPr/>
        </p:nvPicPr>
        <p:blipFill rotWithShape="1">
          <a:blip r:embed="rId3" cstate="print">
            <a:extLst>
              <a:ext uri="{BEBA8EAE-BF5A-486C-A8C5-ECC9F3942E4B}">
                <a14:imgProps xmlns:a14="http://schemas.microsoft.com/office/drawing/2010/main">
                  <a14:imgLayer r:embed="rId4">
                    <a14:imgEffect>
                      <a14:backgroundRemoval t="10000" b="95333" l="10000" r="90000"/>
                    </a14:imgEffect>
                  </a14:imgLayer>
                </a14:imgProps>
              </a:ext>
              <a:ext uri="{28A0092B-C50C-407E-A947-70E740481C1C}">
                <a14:useLocalDpi xmlns:a14="http://schemas.microsoft.com/office/drawing/2010/main" val="0"/>
              </a:ext>
            </a:extLst>
          </a:blip>
          <a:srcRect l="7887" t="2868" r="8938" b="7505"/>
          <a:stretch/>
        </p:blipFill>
        <p:spPr bwMode="auto">
          <a:xfrm>
            <a:off x="10887369" y="1598686"/>
            <a:ext cx="1047750" cy="1129030"/>
          </a:xfrm>
          <a:prstGeom prst="rect">
            <a:avLst/>
          </a:prstGeom>
          <a:noFill/>
          <a:ln>
            <a:noFill/>
          </a:ln>
          <a:extLst>
            <a:ext uri="{53640926-AAD7-44D8-BBD7-CCE9431645EC}">
              <a14:shadowObscured xmlns:a14="http://schemas.microsoft.com/office/drawing/2010/main"/>
            </a:ext>
          </a:extLst>
        </p:spPr>
      </p:pic>
      <p:pic>
        <p:nvPicPr>
          <p:cNvPr id="21" name="Picture 20" descr="http://1.bp.blogspot.com/-k_bdqPH88HQ/UqmqTMH6kwI/AAAAAAAAAUY/FXH4WfcvuUM/s640/maleFemale.jpg">
            <a:hlinkClick r:id="rId2"/>
          </p:cNvPr>
          <p:cNvPicPr/>
          <p:nvPr/>
        </p:nvPicPr>
        <p:blipFill rotWithShape="1">
          <a:blip r:embed="rId3" cstate="print">
            <a:extLst>
              <a:ext uri="{BEBA8EAE-BF5A-486C-A8C5-ECC9F3942E4B}">
                <a14:imgProps xmlns:a14="http://schemas.microsoft.com/office/drawing/2010/main">
                  <a14:imgLayer r:embed="rId4">
                    <a14:imgEffect>
                      <a14:backgroundRemoval t="10000" b="95333" l="10000" r="90000"/>
                    </a14:imgEffect>
                  </a14:imgLayer>
                </a14:imgProps>
              </a:ext>
              <a:ext uri="{28A0092B-C50C-407E-A947-70E740481C1C}">
                <a14:useLocalDpi xmlns:a14="http://schemas.microsoft.com/office/drawing/2010/main" val="0"/>
              </a:ext>
            </a:extLst>
          </a:blip>
          <a:srcRect l="7887" t="2868" r="8938" b="7505"/>
          <a:stretch/>
        </p:blipFill>
        <p:spPr bwMode="auto">
          <a:xfrm>
            <a:off x="10904442" y="2904637"/>
            <a:ext cx="1047750" cy="1129030"/>
          </a:xfrm>
          <a:prstGeom prst="rect">
            <a:avLst/>
          </a:prstGeom>
          <a:noFill/>
          <a:ln>
            <a:noFill/>
          </a:ln>
          <a:extLst>
            <a:ext uri="{53640926-AAD7-44D8-BBD7-CCE9431645EC}">
              <a14:shadowObscured xmlns:a14="http://schemas.microsoft.com/office/drawing/2010/main"/>
            </a:ext>
          </a:extLst>
        </p:spPr>
      </p:pic>
      <p:pic>
        <p:nvPicPr>
          <p:cNvPr id="22" name="Picture 21" descr="http://1.bp.blogspot.com/-k_bdqPH88HQ/UqmqTMH6kwI/AAAAAAAAAUY/FXH4WfcvuUM/s640/maleFemale.jpg">
            <a:hlinkClick r:id="rId2"/>
          </p:cNvPr>
          <p:cNvPicPr/>
          <p:nvPr/>
        </p:nvPicPr>
        <p:blipFill rotWithShape="1">
          <a:blip r:embed="rId3" cstate="print">
            <a:extLst>
              <a:ext uri="{BEBA8EAE-BF5A-486C-A8C5-ECC9F3942E4B}">
                <a14:imgProps xmlns:a14="http://schemas.microsoft.com/office/drawing/2010/main">
                  <a14:imgLayer r:embed="rId4">
                    <a14:imgEffect>
                      <a14:backgroundRemoval t="10000" b="95333" l="10000" r="90000"/>
                    </a14:imgEffect>
                  </a14:imgLayer>
                </a14:imgProps>
              </a:ext>
              <a:ext uri="{28A0092B-C50C-407E-A947-70E740481C1C}">
                <a14:useLocalDpi xmlns:a14="http://schemas.microsoft.com/office/drawing/2010/main" val="0"/>
              </a:ext>
            </a:extLst>
          </a:blip>
          <a:srcRect l="7887" t="2868" r="8938" b="7505"/>
          <a:stretch/>
        </p:blipFill>
        <p:spPr bwMode="auto">
          <a:xfrm>
            <a:off x="10904442" y="4210588"/>
            <a:ext cx="1047750" cy="1129030"/>
          </a:xfrm>
          <a:prstGeom prst="rect">
            <a:avLst/>
          </a:prstGeom>
          <a:noFill/>
          <a:ln>
            <a:noFill/>
          </a:ln>
          <a:extLst>
            <a:ext uri="{53640926-AAD7-44D8-BBD7-CCE9431645EC}">
              <a14:shadowObscured xmlns:a14="http://schemas.microsoft.com/office/drawing/2010/main"/>
            </a:ext>
          </a:extLst>
        </p:spPr>
      </p:pic>
      <p:pic>
        <p:nvPicPr>
          <p:cNvPr id="23" name="Picture 22" descr="http://1.bp.blogspot.com/-k_bdqPH88HQ/UqmqTMH6kwI/AAAAAAAAAUY/FXH4WfcvuUM/s640/maleFemale.jpg">
            <a:hlinkClick r:id="rId2"/>
          </p:cNvPr>
          <p:cNvPicPr/>
          <p:nvPr/>
        </p:nvPicPr>
        <p:blipFill rotWithShape="1">
          <a:blip r:embed="rId3" cstate="print">
            <a:extLst>
              <a:ext uri="{BEBA8EAE-BF5A-486C-A8C5-ECC9F3942E4B}">
                <a14:imgProps xmlns:a14="http://schemas.microsoft.com/office/drawing/2010/main">
                  <a14:imgLayer r:embed="rId4">
                    <a14:imgEffect>
                      <a14:backgroundRemoval t="10000" b="95333" l="10000" r="90000"/>
                    </a14:imgEffect>
                  </a14:imgLayer>
                </a14:imgProps>
              </a:ext>
              <a:ext uri="{28A0092B-C50C-407E-A947-70E740481C1C}">
                <a14:useLocalDpi xmlns:a14="http://schemas.microsoft.com/office/drawing/2010/main" val="0"/>
              </a:ext>
            </a:extLst>
          </a:blip>
          <a:srcRect l="7887" t="2868" r="8938" b="7505"/>
          <a:stretch/>
        </p:blipFill>
        <p:spPr bwMode="auto">
          <a:xfrm>
            <a:off x="10904442" y="5516539"/>
            <a:ext cx="1047750" cy="112903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020129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0" y="0"/>
            <a:ext cx="4572000" cy="17145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t>People that we admire and whose behaviour we will imitate</a:t>
            </a:r>
          </a:p>
          <a:p>
            <a:pPr algn="ctr"/>
            <a:endParaRPr lang="en-GB" dirty="0"/>
          </a:p>
        </p:txBody>
      </p:sp>
      <p:sp>
        <p:nvSpPr>
          <p:cNvPr id="7" name="Rectangle 6"/>
          <p:cNvSpPr/>
          <p:nvPr/>
        </p:nvSpPr>
        <p:spPr>
          <a:xfrm>
            <a:off x="6096000" y="0"/>
            <a:ext cx="4572000" cy="17145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t>A type of model that is a person with whom the individual has contact such as a parent or friend</a:t>
            </a:r>
          </a:p>
          <a:p>
            <a:pPr algn="ctr"/>
            <a:endParaRPr lang="en-GB" dirty="0"/>
          </a:p>
        </p:txBody>
      </p:sp>
      <p:sp>
        <p:nvSpPr>
          <p:cNvPr id="8" name="Rectangle 7"/>
          <p:cNvSpPr/>
          <p:nvPr/>
        </p:nvSpPr>
        <p:spPr>
          <a:xfrm>
            <a:off x="1524000" y="1714500"/>
            <a:ext cx="4572000" cy="17145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t>A type of model that the person doesn’t have direct contact with e.g. a celebrity or a character from a film or book</a:t>
            </a:r>
          </a:p>
          <a:p>
            <a:pPr algn="ctr"/>
            <a:endParaRPr lang="en-GB" dirty="0"/>
          </a:p>
        </p:txBody>
      </p:sp>
      <p:sp>
        <p:nvSpPr>
          <p:cNvPr id="9" name="Rectangle 8"/>
          <p:cNvSpPr/>
          <p:nvPr/>
        </p:nvSpPr>
        <p:spPr>
          <a:xfrm>
            <a:off x="6096000" y="1714500"/>
            <a:ext cx="4572000" cy="17145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t>Observing someone else carrying out a behaviour</a:t>
            </a:r>
          </a:p>
          <a:p>
            <a:pPr algn="ctr"/>
            <a:endParaRPr lang="en-GB" dirty="0"/>
          </a:p>
        </p:txBody>
      </p:sp>
      <p:sp>
        <p:nvSpPr>
          <p:cNvPr id="10" name="Rectangle 9"/>
          <p:cNvSpPr/>
          <p:nvPr/>
        </p:nvSpPr>
        <p:spPr>
          <a:xfrm>
            <a:off x="1524000" y="3429000"/>
            <a:ext cx="4572000" cy="17145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t>Storing observed behaviours so that they can be retrieved at a later date</a:t>
            </a:r>
          </a:p>
          <a:p>
            <a:pPr algn="ctr"/>
            <a:endParaRPr lang="en-GB" dirty="0"/>
          </a:p>
        </p:txBody>
      </p:sp>
      <p:sp>
        <p:nvSpPr>
          <p:cNvPr id="11" name="Rectangle 10"/>
          <p:cNvSpPr/>
          <p:nvPr/>
        </p:nvSpPr>
        <p:spPr>
          <a:xfrm>
            <a:off x="6096000" y="3429000"/>
            <a:ext cx="4572000" cy="17145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t>The process by which an individual associates with the qualities, characteristics and views of another person.</a:t>
            </a:r>
          </a:p>
          <a:p>
            <a:pPr algn="ctr"/>
            <a:endParaRPr lang="en-GB" dirty="0"/>
          </a:p>
        </p:txBody>
      </p:sp>
      <p:sp>
        <p:nvSpPr>
          <p:cNvPr id="12" name="Rectangle 11"/>
          <p:cNvSpPr/>
          <p:nvPr/>
        </p:nvSpPr>
        <p:spPr>
          <a:xfrm>
            <a:off x="1524000" y="5143500"/>
            <a:ext cx="4572000" cy="17145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t>Where an individual consciously copies or reproduces an action or behaviour.</a:t>
            </a:r>
          </a:p>
          <a:p>
            <a:pPr algn="ctr"/>
            <a:endParaRPr lang="en-GB" dirty="0"/>
          </a:p>
        </p:txBody>
      </p:sp>
      <p:sp>
        <p:nvSpPr>
          <p:cNvPr id="13" name="Rectangle 12"/>
          <p:cNvSpPr/>
          <p:nvPr/>
        </p:nvSpPr>
        <p:spPr>
          <a:xfrm>
            <a:off x="6096000" y="5143500"/>
            <a:ext cx="4572000" cy="17145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t>The individual’s belief that they have the capacity to imitate the behaviour that they have observed. </a:t>
            </a:r>
          </a:p>
          <a:p>
            <a:pPr algn="ctr"/>
            <a:endParaRPr lang="en-GB" dirty="0"/>
          </a:p>
        </p:txBody>
      </p:sp>
      <p:pic>
        <p:nvPicPr>
          <p:cNvPr id="14" name="Picture 13" descr="http://1.bp.blogspot.com/-k_bdqPH88HQ/UqmqTMH6kwI/AAAAAAAAAUY/FXH4WfcvuUM/s640/maleFemale.jpg">
            <a:hlinkClick r:id="rId2"/>
          </p:cNvPr>
          <p:cNvPicPr/>
          <p:nvPr/>
        </p:nvPicPr>
        <p:blipFill rotWithShape="1">
          <a:blip r:embed="rId3" cstate="print">
            <a:extLst>
              <a:ext uri="{BEBA8EAE-BF5A-486C-A8C5-ECC9F3942E4B}">
                <a14:imgProps xmlns:a14="http://schemas.microsoft.com/office/drawing/2010/main">
                  <a14:imgLayer r:embed="rId4">
                    <a14:imgEffect>
                      <a14:backgroundRemoval t="10000" b="95333" l="10000" r="90000"/>
                    </a14:imgEffect>
                  </a14:imgLayer>
                </a14:imgProps>
              </a:ext>
              <a:ext uri="{28A0092B-C50C-407E-A947-70E740481C1C}">
                <a14:useLocalDpi xmlns:a14="http://schemas.microsoft.com/office/drawing/2010/main" val="0"/>
              </a:ext>
            </a:extLst>
          </a:blip>
          <a:srcRect l="7887" t="2868" r="8938" b="7505"/>
          <a:stretch/>
        </p:blipFill>
        <p:spPr bwMode="auto">
          <a:xfrm>
            <a:off x="184200" y="292735"/>
            <a:ext cx="1047750" cy="1129030"/>
          </a:xfrm>
          <a:prstGeom prst="rect">
            <a:avLst/>
          </a:prstGeom>
          <a:noFill/>
          <a:ln>
            <a:noFill/>
          </a:ln>
          <a:extLst>
            <a:ext uri="{53640926-AAD7-44D8-BBD7-CCE9431645EC}">
              <a14:shadowObscured xmlns:a14="http://schemas.microsoft.com/office/drawing/2010/main"/>
            </a:ext>
          </a:extLst>
        </p:spPr>
      </p:pic>
      <p:pic>
        <p:nvPicPr>
          <p:cNvPr id="15" name="Picture 14" descr="http://1.bp.blogspot.com/-k_bdqPH88HQ/UqmqTMH6kwI/AAAAAAAAAUY/FXH4WfcvuUM/s640/maleFemale.jpg">
            <a:hlinkClick r:id="rId2"/>
          </p:cNvPr>
          <p:cNvPicPr/>
          <p:nvPr/>
        </p:nvPicPr>
        <p:blipFill rotWithShape="1">
          <a:blip r:embed="rId3" cstate="print">
            <a:extLst>
              <a:ext uri="{BEBA8EAE-BF5A-486C-A8C5-ECC9F3942E4B}">
                <a14:imgProps xmlns:a14="http://schemas.microsoft.com/office/drawing/2010/main">
                  <a14:imgLayer r:embed="rId4">
                    <a14:imgEffect>
                      <a14:backgroundRemoval t="10000" b="95333" l="10000" r="90000"/>
                    </a14:imgEffect>
                  </a14:imgLayer>
                </a14:imgProps>
              </a:ext>
              <a:ext uri="{28A0092B-C50C-407E-A947-70E740481C1C}">
                <a14:useLocalDpi xmlns:a14="http://schemas.microsoft.com/office/drawing/2010/main" val="0"/>
              </a:ext>
            </a:extLst>
          </a:blip>
          <a:srcRect l="7887" t="2868" r="8938" b="7505"/>
          <a:stretch/>
        </p:blipFill>
        <p:spPr bwMode="auto">
          <a:xfrm>
            <a:off x="184200" y="1598686"/>
            <a:ext cx="1047750" cy="1129030"/>
          </a:xfrm>
          <a:prstGeom prst="rect">
            <a:avLst/>
          </a:prstGeom>
          <a:noFill/>
          <a:ln>
            <a:noFill/>
          </a:ln>
          <a:extLst>
            <a:ext uri="{53640926-AAD7-44D8-BBD7-CCE9431645EC}">
              <a14:shadowObscured xmlns:a14="http://schemas.microsoft.com/office/drawing/2010/main"/>
            </a:ext>
          </a:extLst>
        </p:spPr>
      </p:pic>
      <p:pic>
        <p:nvPicPr>
          <p:cNvPr id="16" name="Picture 15" descr="http://1.bp.blogspot.com/-k_bdqPH88HQ/UqmqTMH6kwI/AAAAAAAAAUY/FXH4WfcvuUM/s640/maleFemale.jpg">
            <a:hlinkClick r:id="rId2"/>
          </p:cNvPr>
          <p:cNvPicPr/>
          <p:nvPr/>
        </p:nvPicPr>
        <p:blipFill rotWithShape="1">
          <a:blip r:embed="rId3" cstate="print">
            <a:extLst>
              <a:ext uri="{BEBA8EAE-BF5A-486C-A8C5-ECC9F3942E4B}">
                <a14:imgProps xmlns:a14="http://schemas.microsoft.com/office/drawing/2010/main">
                  <a14:imgLayer r:embed="rId4">
                    <a14:imgEffect>
                      <a14:backgroundRemoval t="10000" b="95333" l="10000" r="90000"/>
                    </a14:imgEffect>
                  </a14:imgLayer>
                </a14:imgProps>
              </a:ext>
              <a:ext uri="{28A0092B-C50C-407E-A947-70E740481C1C}">
                <a14:useLocalDpi xmlns:a14="http://schemas.microsoft.com/office/drawing/2010/main" val="0"/>
              </a:ext>
            </a:extLst>
          </a:blip>
          <a:srcRect l="7887" t="2868" r="8938" b="7505"/>
          <a:stretch/>
        </p:blipFill>
        <p:spPr bwMode="auto">
          <a:xfrm>
            <a:off x="201273" y="2904637"/>
            <a:ext cx="1047750" cy="1129030"/>
          </a:xfrm>
          <a:prstGeom prst="rect">
            <a:avLst/>
          </a:prstGeom>
          <a:noFill/>
          <a:ln>
            <a:noFill/>
          </a:ln>
          <a:extLst>
            <a:ext uri="{53640926-AAD7-44D8-BBD7-CCE9431645EC}">
              <a14:shadowObscured xmlns:a14="http://schemas.microsoft.com/office/drawing/2010/main"/>
            </a:ext>
          </a:extLst>
        </p:spPr>
      </p:pic>
      <p:pic>
        <p:nvPicPr>
          <p:cNvPr id="17" name="Picture 16" descr="http://1.bp.blogspot.com/-k_bdqPH88HQ/UqmqTMH6kwI/AAAAAAAAAUY/FXH4WfcvuUM/s640/maleFemale.jpg">
            <a:hlinkClick r:id="rId2"/>
          </p:cNvPr>
          <p:cNvPicPr/>
          <p:nvPr/>
        </p:nvPicPr>
        <p:blipFill rotWithShape="1">
          <a:blip r:embed="rId3" cstate="print">
            <a:extLst>
              <a:ext uri="{BEBA8EAE-BF5A-486C-A8C5-ECC9F3942E4B}">
                <a14:imgProps xmlns:a14="http://schemas.microsoft.com/office/drawing/2010/main">
                  <a14:imgLayer r:embed="rId4">
                    <a14:imgEffect>
                      <a14:backgroundRemoval t="10000" b="95333" l="10000" r="90000"/>
                    </a14:imgEffect>
                  </a14:imgLayer>
                </a14:imgProps>
              </a:ext>
              <a:ext uri="{28A0092B-C50C-407E-A947-70E740481C1C}">
                <a14:useLocalDpi xmlns:a14="http://schemas.microsoft.com/office/drawing/2010/main" val="0"/>
              </a:ext>
            </a:extLst>
          </a:blip>
          <a:srcRect l="7887" t="2868" r="8938" b="7505"/>
          <a:stretch/>
        </p:blipFill>
        <p:spPr bwMode="auto">
          <a:xfrm>
            <a:off x="201273" y="4210588"/>
            <a:ext cx="1047750" cy="1129030"/>
          </a:xfrm>
          <a:prstGeom prst="rect">
            <a:avLst/>
          </a:prstGeom>
          <a:noFill/>
          <a:ln>
            <a:noFill/>
          </a:ln>
          <a:extLst>
            <a:ext uri="{53640926-AAD7-44D8-BBD7-CCE9431645EC}">
              <a14:shadowObscured xmlns:a14="http://schemas.microsoft.com/office/drawing/2010/main"/>
            </a:ext>
          </a:extLst>
        </p:spPr>
      </p:pic>
      <p:pic>
        <p:nvPicPr>
          <p:cNvPr id="18" name="Picture 17" descr="http://1.bp.blogspot.com/-k_bdqPH88HQ/UqmqTMH6kwI/AAAAAAAAAUY/FXH4WfcvuUM/s640/maleFemale.jpg">
            <a:hlinkClick r:id="rId2"/>
          </p:cNvPr>
          <p:cNvPicPr/>
          <p:nvPr/>
        </p:nvPicPr>
        <p:blipFill rotWithShape="1">
          <a:blip r:embed="rId3" cstate="print">
            <a:extLst>
              <a:ext uri="{BEBA8EAE-BF5A-486C-A8C5-ECC9F3942E4B}">
                <a14:imgProps xmlns:a14="http://schemas.microsoft.com/office/drawing/2010/main">
                  <a14:imgLayer r:embed="rId4">
                    <a14:imgEffect>
                      <a14:backgroundRemoval t="10000" b="95333" l="10000" r="90000"/>
                    </a14:imgEffect>
                  </a14:imgLayer>
                </a14:imgProps>
              </a:ext>
              <a:ext uri="{28A0092B-C50C-407E-A947-70E740481C1C}">
                <a14:useLocalDpi xmlns:a14="http://schemas.microsoft.com/office/drawing/2010/main" val="0"/>
              </a:ext>
            </a:extLst>
          </a:blip>
          <a:srcRect l="7887" t="2868" r="8938" b="7505"/>
          <a:stretch/>
        </p:blipFill>
        <p:spPr bwMode="auto">
          <a:xfrm>
            <a:off x="201273" y="5516539"/>
            <a:ext cx="1047750" cy="1129030"/>
          </a:xfrm>
          <a:prstGeom prst="rect">
            <a:avLst/>
          </a:prstGeom>
          <a:noFill/>
          <a:ln>
            <a:noFill/>
          </a:ln>
          <a:extLst>
            <a:ext uri="{53640926-AAD7-44D8-BBD7-CCE9431645EC}">
              <a14:shadowObscured xmlns:a14="http://schemas.microsoft.com/office/drawing/2010/main"/>
            </a:ext>
          </a:extLst>
        </p:spPr>
      </p:pic>
      <p:pic>
        <p:nvPicPr>
          <p:cNvPr id="19" name="Picture 18" descr="http://1.bp.blogspot.com/-k_bdqPH88HQ/UqmqTMH6kwI/AAAAAAAAAUY/FXH4WfcvuUM/s640/maleFemale.jpg">
            <a:hlinkClick r:id="rId2"/>
          </p:cNvPr>
          <p:cNvPicPr/>
          <p:nvPr/>
        </p:nvPicPr>
        <p:blipFill rotWithShape="1">
          <a:blip r:embed="rId3" cstate="print">
            <a:extLst>
              <a:ext uri="{BEBA8EAE-BF5A-486C-A8C5-ECC9F3942E4B}">
                <a14:imgProps xmlns:a14="http://schemas.microsoft.com/office/drawing/2010/main">
                  <a14:imgLayer r:embed="rId4">
                    <a14:imgEffect>
                      <a14:backgroundRemoval t="10000" b="95333" l="10000" r="90000"/>
                    </a14:imgEffect>
                  </a14:imgLayer>
                </a14:imgProps>
              </a:ext>
              <a:ext uri="{28A0092B-C50C-407E-A947-70E740481C1C}">
                <a14:useLocalDpi xmlns:a14="http://schemas.microsoft.com/office/drawing/2010/main" val="0"/>
              </a:ext>
            </a:extLst>
          </a:blip>
          <a:srcRect l="7887" t="2868" r="8938" b="7505"/>
          <a:stretch/>
        </p:blipFill>
        <p:spPr bwMode="auto">
          <a:xfrm>
            <a:off x="10887369" y="292735"/>
            <a:ext cx="1047750" cy="1129030"/>
          </a:xfrm>
          <a:prstGeom prst="rect">
            <a:avLst/>
          </a:prstGeom>
          <a:noFill/>
          <a:ln>
            <a:noFill/>
          </a:ln>
          <a:extLst>
            <a:ext uri="{53640926-AAD7-44D8-BBD7-CCE9431645EC}">
              <a14:shadowObscured xmlns:a14="http://schemas.microsoft.com/office/drawing/2010/main"/>
            </a:ext>
          </a:extLst>
        </p:spPr>
      </p:pic>
      <p:pic>
        <p:nvPicPr>
          <p:cNvPr id="20" name="Picture 19" descr="http://1.bp.blogspot.com/-k_bdqPH88HQ/UqmqTMH6kwI/AAAAAAAAAUY/FXH4WfcvuUM/s640/maleFemale.jpg">
            <a:hlinkClick r:id="rId2"/>
          </p:cNvPr>
          <p:cNvPicPr/>
          <p:nvPr/>
        </p:nvPicPr>
        <p:blipFill rotWithShape="1">
          <a:blip r:embed="rId3" cstate="print">
            <a:extLst>
              <a:ext uri="{BEBA8EAE-BF5A-486C-A8C5-ECC9F3942E4B}">
                <a14:imgProps xmlns:a14="http://schemas.microsoft.com/office/drawing/2010/main">
                  <a14:imgLayer r:embed="rId4">
                    <a14:imgEffect>
                      <a14:backgroundRemoval t="10000" b="95333" l="10000" r="90000"/>
                    </a14:imgEffect>
                  </a14:imgLayer>
                </a14:imgProps>
              </a:ext>
              <a:ext uri="{28A0092B-C50C-407E-A947-70E740481C1C}">
                <a14:useLocalDpi xmlns:a14="http://schemas.microsoft.com/office/drawing/2010/main" val="0"/>
              </a:ext>
            </a:extLst>
          </a:blip>
          <a:srcRect l="7887" t="2868" r="8938" b="7505"/>
          <a:stretch/>
        </p:blipFill>
        <p:spPr bwMode="auto">
          <a:xfrm>
            <a:off x="10887369" y="1598686"/>
            <a:ext cx="1047750" cy="1129030"/>
          </a:xfrm>
          <a:prstGeom prst="rect">
            <a:avLst/>
          </a:prstGeom>
          <a:noFill/>
          <a:ln>
            <a:noFill/>
          </a:ln>
          <a:extLst>
            <a:ext uri="{53640926-AAD7-44D8-BBD7-CCE9431645EC}">
              <a14:shadowObscured xmlns:a14="http://schemas.microsoft.com/office/drawing/2010/main"/>
            </a:ext>
          </a:extLst>
        </p:spPr>
      </p:pic>
      <p:pic>
        <p:nvPicPr>
          <p:cNvPr id="21" name="Picture 20" descr="http://1.bp.blogspot.com/-k_bdqPH88HQ/UqmqTMH6kwI/AAAAAAAAAUY/FXH4WfcvuUM/s640/maleFemale.jpg">
            <a:hlinkClick r:id="rId2"/>
          </p:cNvPr>
          <p:cNvPicPr/>
          <p:nvPr/>
        </p:nvPicPr>
        <p:blipFill rotWithShape="1">
          <a:blip r:embed="rId3" cstate="print">
            <a:extLst>
              <a:ext uri="{BEBA8EAE-BF5A-486C-A8C5-ECC9F3942E4B}">
                <a14:imgProps xmlns:a14="http://schemas.microsoft.com/office/drawing/2010/main">
                  <a14:imgLayer r:embed="rId4">
                    <a14:imgEffect>
                      <a14:backgroundRemoval t="10000" b="95333" l="10000" r="90000"/>
                    </a14:imgEffect>
                  </a14:imgLayer>
                </a14:imgProps>
              </a:ext>
              <a:ext uri="{28A0092B-C50C-407E-A947-70E740481C1C}">
                <a14:useLocalDpi xmlns:a14="http://schemas.microsoft.com/office/drawing/2010/main" val="0"/>
              </a:ext>
            </a:extLst>
          </a:blip>
          <a:srcRect l="7887" t="2868" r="8938" b="7505"/>
          <a:stretch/>
        </p:blipFill>
        <p:spPr bwMode="auto">
          <a:xfrm>
            <a:off x="10904442" y="2904637"/>
            <a:ext cx="1047750" cy="1129030"/>
          </a:xfrm>
          <a:prstGeom prst="rect">
            <a:avLst/>
          </a:prstGeom>
          <a:noFill/>
          <a:ln>
            <a:noFill/>
          </a:ln>
          <a:extLst>
            <a:ext uri="{53640926-AAD7-44D8-BBD7-CCE9431645EC}">
              <a14:shadowObscured xmlns:a14="http://schemas.microsoft.com/office/drawing/2010/main"/>
            </a:ext>
          </a:extLst>
        </p:spPr>
      </p:pic>
      <p:pic>
        <p:nvPicPr>
          <p:cNvPr id="22" name="Picture 21" descr="http://1.bp.blogspot.com/-k_bdqPH88HQ/UqmqTMH6kwI/AAAAAAAAAUY/FXH4WfcvuUM/s640/maleFemale.jpg">
            <a:hlinkClick r:id="rId2"/>
          </p:cNvPr>
          <p:cNvPicPr/>
          <p:nvPr/>
        </p:nvPicPr>
        <p:blipFill rotWithShape="1">
          <a:blip r:embed="rId3" cstate="print">
            <a:extLst>
              <a:ext uri="{BEBA8EAE-BF5A-486C-A8C5-ECC9F3942E4B}">
                <a14:imgProps xmlns:a14="http://schemas.microsoft.com/office/drawing/2010/main">
                  <a14:imgLayer r:embed="rId4">
                    <a14:imgEffect>
                      <a14:backgroundRemoval t="10000" b="95333" l="10000" r="90000"/>
                    </a14:imgEffect>
                  </a14:imgLayer>
                </a14:imgProps>
              </a:ext>
              <a:ext uri="{28A0092B-C50C-407E-A947-70E740481C1C}">
                <a14:useLocalDpi xmlns:a14="http://schemas.microsoft.com/office/drawing/2010/main" val="0"/>
              </a:ext>
            </a:extLst>
          </a:blip>
          <a:srcRect l="7887" t="2868" r="8938" b="7505"/>
          <a:stretch/>
        </p:blipFill>
        <p:spPr bwMode="auto">
          <a:xfrm>
            <a:off x="10904442" y="4210588"/>
            <a:ext cx="1047750" cy="1129030"/>
          </a:xfrm>
          <a:prstGeom prst="rect">
            <a:avLst/>
          </a:prstGeom>
          <a:noFill/>
          <a:ln>
            <a:noFill/>
          </a:ln>
          <a:extLst>
            <a:ext uri="{53640926-AAD7-44D8-BBD7-CCE9431645EC}">
              <a14:shadowObscured xmlns:a14="http://schemas.microsoft.com/office/drawing/2010/main"/>
            </a:ext>
          </a:extLst>
        </p:spPr>
      </p:pic>
      <p:pic>
        <p:nvPicPr>
          <p:cNvPr id="23" name="Picture 22" descr="http://1.bp.blogspot.com/-k_bdqPH88HQ/UqmqTMH6kwI/AAAAAAAAAUY/FXH4WfcvuUM/s640/maleFemale.jpg">
            <a:hlinkClick r:id="rId2"/>
          </p:cNvPr>
          <p:cNvPicPr/>
          <p:nvPr/>
        </p:nvPicPr>
        <p:blipFill rotWithShape="1">
          <a:blip r:embed="rId3" cstate="print">
            <a:extLst>
              <a:ext uri="{BEBA8EAE-BF5A-486C-A8C5-ECC9F3942E4B}">
                <a14:imgProps xmlns:a14="http://schemas.microsoft.com/office/drawing/2010/main">
                  <a14:imgLayer r:embed="rId4">
                    <a14:imgEffect>
                      <a14:backgroundRemoval t="10000" b="95333" l="10000" r="90000"/>
                    </a14:imgEffect>
                  </a14:imgLayer>
                </a14:imgProps>
              </a:ext>
              <a:ext uri="{28A0092B-C50C-407E-A947-70E740481C1C}">
                <a14:useLocalDpi xmlns:a14="http://schemas.microsoft.com/office/drawing/2010/main" val="0"/>
              </a:ext>
            </a:extLst>
          </a:blip>
          <a:srcRect l="7887" t="2868" r="8938" b="7505"/>
          <a:stretch/>
        </p:blipFill>
        <p:spPr bwMode="auto">
          <a:xfrm>
            <a:off x="10904442" y="5516539"/>
            <a:ext cx="1047750" cy="112903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03972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361073925"/>
              </p:ext>
            </p:extLst>
          </p:nvPr>
        </p:nvGraphicFramePr>
        <p:xfrm>
          <a:off x="182881" y="836022"/>
          <a:ext cx="11704318" cy="5611207"/>
        </p:xfrm>
        <a:graphic>
          <a:graphicData uri="http://schemas.openxmlformats.org/drawingml/2006/table">
            <a:tbl>
              <a:tblPr firstRow="1" firstCol="1" bandRow="1">
                <a:tableStyleId>{5940675A-B579-460E-94D1-54222C63F5DA}</a:tableStyleId>
              </a:tblPr>
              <a:tblGrid>
                <a:gridCol w="3900888">
                  <a:extLst>
                    <a:ext uri="{9D8B030D-6E8A-4147-A177-3AD203B41FA5}">
                      <a16:colId xmlns:a16="http://schemas.microsoft.com/office/drawing/2014/main" xmlns="" val="20000"/>
                    </a:ext>
                  </a:extLst>
                </a:gridCol>
                <a:gridCol w="3901715">
                  <a:extLst>
                    <a:ext uri="{9D8B030D-6E8A-4147-A177-3AD203B41FA5}">
                      <a16:colId xmlns:a16="http://schemas.microsoft.com/office/drawing/2014/main" xmlns="" val="20001"/>
                    </a:ext>
                  </a:extLst>
                </a:gridCol>
                <a:gridCol w="3901715">
                  <a:extLst>
                    <a:ext uri="{9D8B030D-6E8A-4147-A177-3AD203B41FA5}">
                      <a16:colId xmlns:a16="http://schemas.microsoft.com/office/drawing/2014/main" xmlns="" val="20002"/>
                    </a:ext>
                  </a:extLst>
                </a:gridCol>
              </a:tblGrid>
              <a:tr h="991091">
                <a:tc>
                  <a:txBody>
                    <a:bodyPr/>
                    <a:lstStyle/>
                    <a:p>
                      <a:pPr>
                        <a:lnSpc>
                          <a:spcPct val="115000"/>
                        </a:lnSpc>
                        <a:spcAft>
                          <a:spcPts val="0"/>
                        </a:spcAft>
                      </a:pPr>
                      <a:r>
                        <a:rPr lang="en-GB" sz="1100" dirty="0">
                          <a:effectLst/>
                        </a:rPr>
                        <a:t>1. What was </a:t>
                      </a:r>
                      <a:r>
                        <a:rPr lang="en-GB" sz="1100" dirty="0" err="1">
                          <a:effectLst/>
                        </a:rPr>
                        <a:t>Bem</a:t>
                      </a:r>
                      <a:r>
                        <a:rPr lang="en-GB" sz="1100" dirty="0">
                          <a:effectLst/>
                        </a:rPr>
                        <a:t> aiming to investigate?</a:t>
                      </a:r>
                    </a:p>
                    <a:p>
                      <a:pPr>
                        <a:lnSpc>
                          <a:spcPct val="115000"/>
                        </a:lnSpc>
                        <a:spcAft>
                          <a:spcPts val="0"/>
                        </a:spcAft>
                      </a:pPr>
                      <a:r>
                        <a:rPr lang="en-GB" sz="1100" dirty="0">
                          <a:effectLst/>
                        </a:rPr>
                        <a:t>a. Masculinity in males</a:t>
                      </a:r>
                    </a:p>
                    <a:p>
                      <a:pPr>
                        <a:lnSpc>
                          <a:spcPct val="115000"/>
                        </a:lnSpc>
                        <a:spcAft>
                          <a:spcPts val="0"/>
                        </a:spcAft>
                      </a:pPr>
                      <a:r>
                        <a:rPr lang="en-GB" sz="1100" dirty="0">
                          <a:effectLst/>
                        </a:rPr>
                        <a:t>b. Femininity in females</a:t>
                      </a:r>
                    </a:p>
                    <a:p>
                      <a:pPr>
                        <a:lnSpc>
                          <a:spcPct val="115000"/>
                        </a:lnSpc>
                        <a:spcAft>
                          <a:spcPts val="0"/>
                        </a:spcAft>
                      </a:pPr>
                      <a:r>
                        <a:rPr lang="en-GB" sz="1100" dirty="0">
                          <a:effectLst/>
                        </a:rPr>
                        <a:t>c. Androgyny in males and females</a:t>
                      </a:r>
                    </a:p>
                    <a:p>
                      <a:pPr>
                        <a:lnSpc>
                          <a:spcPct val="115000"/>
                        </a:lnSpc>
                        <a:spcAft>
                          <a:spcPts val="0"/>
                        </a:spcAft>
                      </a:pPr>
                      <a:r>
                        <a:rPr lang="en-GB" sz="1100" dirty="0">
                          <a:effectLst/>
                        </a:rPr>
                        <a:t>d. Androgyny in males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932" marR="49932"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nSpc>
                          <a:spcPct val="115000"/>
                        </a:lnSpc>
                        <a:spcAft>
                          <a:spcPts val="0"/>
                        </a:spcAft>
                      </a:pPr>
                      <a:r>
                        <a:rPr lang="en-GB" sz="1100" dirty="0">
                          <a:effectLst/>
                        </a:rPr>
                        <a:t>2. What research method did </a:t>
                      </a:r>
                      <a:r>
                        <a:rPr lang="en-GB" sz="1100" dirty="0" err="1">
                          <a:effectLst/>
                        </a:rPr>
                        <a:t>Bem</a:t>
                      </a:r>
                      <a:r>
                        <a:rPr lang="en-GB" sz="1100" dirty="0">
                          <a:effectLst/>
                        </a:rPr>
                        <a:t> use?</a:t>
                      </a:r>
                    </a:p>
                    <a:p>
                      <a:pPr>
                        <a:lnSpc>
                          <a:spcPct val="115000"/>
                        </a:lnSpc>
                        <a:spcAft>
                          <a:spcPts val="0"/>
                        </a:spcAft>
                      </a:pPr>
                      <a:r>
                        <a:rPr lang="en-GB" sz="1100" dirty="0">
                          <a:effectLst/>
                        </a:rPr>
                        <a:t>a. Inventory</a:t>
                      </a:r>
                    </a:p>
                    <a:p>
                      <a:pPr>
                        <a:lnSpc>
                          <a:spcPct val="115000"/>
                        </a:lnSpc>
                        <a:spcAft>
                          <a:spcPts val="0"/>
                        </a:spcAft>
                      </a:pPr>
                      <a:r>
                        <a:rPr lang="en-GB" sz="1100" dirty="0">
                          <a:effectLst/>
                        </a:rPr>
                        <a:t>b. Questionnaire</a:t>
                      </a:r>
                    </a:p>
                    <a:p>
                      <a:pPr>
                        <a:lnSpc>
                          <a:spcPct val="115000"/>
                        </a:lnSpc>
                        <a:spcAft>
                          <a:spcPts val="0"/>
                        </a:spcAft>
                      </a:pPr>
                      <a:r>
                        <a:rPr lang="en-GB" sz="1100" dirty="0">
                          <a:effectLst/>
                        </a:rPr>
                        <a:t>c. Interview</a:t>
                      </a:r>
                    </a:p>
                    <a:p>
                      <a:pPr>
                        <a:lnSpc>
                          <a:spcPct val="115000"/>
                        </a:lnSpc>
                        <a:spcAft>
                          <a:spcPts val="0"/>
                        </a:spcAft>
                      </a:pPr>
                      <a:r>
                        <a:rPr lang="en-GB" sz="1100" dirty="0">
                          <a:effectLst/>
                        </a:rPr>
                        <a:t>d. Experiment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932" marR="49932"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nSpc>
                          <a:spcPct val="115000"/>
                        </a:lnSpc>
                        <a:spcAft>
                          <a:spcPts val="0"/>
                        </a:spcAft>
                      </a:pPr>
                      <a:r>
                        <a:rPr lang="en-GB" sz="1100" dirty="0">
                          <a:effectLst/>
                        </a:rPr>
                        <a:t>3. What is meant by the term androgyny?</a:t>
                      </a:r>
                    </a:p>
                    <a:p>
                      <a:pPr>
                        <a:lnSpc>
                          <a:spcPct val="115000"/>
                        </a:lnSpc>
                        <a:spcAft>
                          <a:spcPts val="0"/>
                        </a:spcAft>
                      </a:pPr>
                      <a:r>
                        <a:rPr lang="en-GB" sz="1100" dirty="0">
                          <a:effectLst/>
                        </a:rPr>
                        <a:t>a. How feminine a woman is</a:t>
                      </a:r>
                    </a:p>
                    <a:p>
                      <a:pPr>
                        <a:lnSpc>
                          <a:spcPct val="115000"/>
                        </a:lnSpc>
                        <a:spcAft>
                          <a:spcPts val="0"/>
                        </a:spcAft>
                      </a:pPr>
                      <a:r>
                        <a:rPr lang="en-GB" sz="1100" dirty="0">
                          <a:effectLst/>
                        </a:rPr>
                        <a:t>b. How masculine a woman is</a:t>
                      </a:r>
                    </a:p>
                    <a:p>
                      <a:pPr>
                        <a:lnSpc>
                          <a:spcPct val="115000"/>
                        </a:lnSpc>
                        <a:spcAft>
                          <a:spcPts val="0"/>
                        </a:spcAft>
                      </a:pPr>
                      <a:r>
                        <a:rPr lang="en-GB" sz="1100" dirty="0">
                          <a:effectLst/>
                        </a:rPr>
                        <a:t>c. How feminine a man is</a:t>
                      </a:r>
                    </a:p>
                    <a:p>
                      <a:pPr>
                        <a:lnSpc>
                          <a:spcPct val="115000"/>
                        </a:lnSpc>
                        <a:spcAft>
                          <a:spcPts val="0"/>
                        </a:spcAft>
                      </a:pPr>
                      <a:r>
                        <a:rPr lang="en-GB" sz="1100" dirty="0">
                          <a:effectLst/>
                        </a:rPr>
                        <a:t>d. The balance between masculine and feminine traits in a person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932" marR="49932"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xmlns="" val="10000"/>
                  </a:ext>
                </a:extLst>
              </a:tr>
              <a:tr h="991091">
                <a:tc>
                  <a:txBody>
                    <a:bodyPr/>
                    <a:lstStyle/>
                    <a:p>
                      <a:pPr>
                        <a:lnSpc>
                          <a:spcPct val="115000"/>
                        </a:lnSpc>
                        <a:spcAft>
                          <a:spcPts val="0"/>
                        </a:spcAft>
                      </a:pPr>
                      <a:r>
                        <a:rPr lang="en-GB" sz="1100" dirty="0">
                          <a:effectLst/>
                        </a:rPr>
                        <a:t>4. How many traits were chosen to be included for the scale?</a:t>
                      </a:r>
                    </a:p>
                    <a:p>
                      <a:pPr>
                        <a:lnSpc>
                          <a:spcPct val="115000"/>
                        </a:lnSpc>
                        <a:spcAft>
                          <a:spcPts val="0"/>
                        </a:spcAft>
                      </a:pPr>
                      <a:r>
                        <a:rPr lang="en-GB" sz="1100" dirty="0">
                          <a:effectLst/>
                        </a:rPr>
                        <a:t>a. 20 masculine and 20 feminine</a:t>
                      </a:r>
                    </a:p>
                    <a:p>
                      <a:pPr>
                        <a:lnSpc>
                          <a:spcPct val="115000"/>
                        </a:lnSpc>
                        <a:spcAft>
                          <a:spcPts val="0"/>
                        </a:spcAft>
                      </a:pPr>
                      <a:r>
                        <a:rPr lang="en-GB" sz="1100" dirty="0">
                          <a:effectLst/>
                        </a:rPr>
                        <a:t>b. 50 masculine and 50 feminine</a:t>
                      </a:r>
                    </a:p>
                    <a:p>
                      <a:pPr>
                        <a:lnSpc>
                          <a:spcPct val="115000"/>
                        </a:lnSpc>
                        <a:spcAft>
                          <a:spcPts val="0"/>
                        </a:spcAft>
                      </a:pPr>
                      <a:r>
                        <a:rPr lang="en-GB" sz="1100" dirty="0">
                          <a:effectLst/>
                        </a:rPr>
                        <a:t>c. 75 masculine and 75 feminine</a:t>
                      </a:r>
                    </a:p>
                    <a:p>
                      <a:pPr>
                        <a:lnSpc>
                          <a:spcPct val="115000"/>
                        </a:lnSpc>
                        <a:spcAft>
                          <a:spcPts val="0"/>
                        </a:spcAft>
                      </a:pPr>
                      <a:r>
                        <a:rPr lang="en-GB" sz="1100" dirty="0">
                          <a:effectLst/>
                        </a:rPr>
                        <a:t>d. 100 masculine and 100 feminine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932" marR="49932"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nSpc>
                          <a:spcPct val="115000"/>
                        </a:lnSpc>
                        <a:spcAft>
                          <a:spcPts val="0"/>
                        </a:spcAft>
                      </a:pPr>
                      <a:r>
                        <a:rPr lang="en-GB" sz="1100" dirty="0">
                          <a:effectLst/>
                        </a:rPr>
                        <a:t>5. An example of a feminine trait on the scale is:</a:t>
                      </a:r>
                    </a:p>
                    <a:p>
                      <a:pPr>
                        <a:lnSpc>
                          <a:spcPct val="115000"/>
                        </a:lnSpc>
                        <a:spcAft>
                          <a:spcPts val="0"/>
                        </a:spcAft>
                      </a:pPr>
                      <a:r>
                        <a:rPr lang="en-GB" sz="1100" dirty="0">
                          <a:effectLst/>
                        </a:rPr>
                        <a:t>a. Ambition</a:t>
                      </a:r>
                    </a:p>
                    <a:p>
                      <a:pPr>
                        <a:lnSpc>
                          <a:spcPct val="115000"/>
                        </a:lnSpc>
                        <a:spcAft>
                          <a:spcPts val="0"/>
                        </a:spcAft>
                      </a:pPr>
                      <a:r>
                        <a:rPr lang="en-GB" sz="1100" dirty="0">
                          <a:effectLst/>
                        </a:rPr>
                        <a:t>b. Compassion</a:t>
                      </a:r>
                    </a:p>
                    <a:p>
                      <a:pPr>
                        <a:lnSpc>
                          <a:spcPct val="115000"/>
                        </a:lnSpc>
                        <a:spcAft>
                          <a:spcPts val="0"/>
                        </a:spcAft>
                      </a:pPr>
                      <a:r>
                        <a:rPr lang="en-GB" sz="1100" dirty="0">
                          <a:effectLst/>
                        </a:rPr>
                        <a:t>c. Self-sufficiency</a:t>
                      </a:r>
                    </a:p>
                    <a:p>
                      <a:pPr>
                        <a:lnSpc>
                          <a:spcPct val="115000"/>
                        </a:lnSpc>
                        <a:spcAft>
                          <a:spcPts val="0"/>
                        </a:spcAft>
                      </a:pPr>
                      <a:r>
                        <a:rPr lang="en-GB" sz="1100" dirty="0">
                          <a:effectLst/>
                        </a:rPr>
                        <a:t>d. Aggression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932" marR="49932"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nSpc>
                          <a:spcPct val="115000"/>
                        </a:lnSpc>
                        <a:spcAft>
                          <a:spcPts val="0"/>
                        </a:spcAft>
                      </a:pPr>
                      <a:r>
                        <a:rPr lang="en-GB" sz="1100" dirty="0">
                          <a:effectLst/>
                        </a:rPr>
                        <a:t>6. An example of a masculine trait on the scale is:</a:t>
                      </a:r>
                    </a:p>
                    <a:p>
                      <a:pPr>
                        <a:lnSpc>
                          <a:spcPct val="115000"/>
                        </a:lnSpc>
                        <a:spcAft>
                          <a:spcPts val="0"/>
                        </a:spcAft>
                      </a:pPr>
                      <a:r>
                        <a:rPr lang="en-GB" sz="1100" dirty="0">
                          <a:effectLst/>
                        </a:rPr>
                        <a:t>a. Warmth</a:t>
                      </a:r>
                    </a:p>
                    <a:p>
                      <a:pPr>
                        <a:lnSpc>
                          <a:spcPct val="115000"/>
                        </a:lnSpc>
                        <a:spcAft>
                          <a:spcPts val="0"/>
                        </a:spcAft>
                      </a:pPr>
                      <a:r>
                        <a:rPr lang="en-GB" sz="1100" dirty="0">
                          <a:effectLst/>
                        </a:rPr>
                        <a:t>b. Sympathy</a:t>
                      </a:r>
                    </a:p>
                    <a:p>
                      <a:pPr>
                        <a:lnSpc>
                          <a:spcPct val="115000"/>
                        </a:lnSpc>
                        <a:spcAft>
                          <a:spcPts val="0"/>
                        </a:spcAft>
                      </a:pPr>
                      <a:r>
                        <a:rPr lang="en-GB" sz="1100" dirty="0">
                          <a:effectLst/>
                        </a:rPr>
                        <a:t>c. Analytical</a:t>
                      </a:r>
                    </a:p>
                    <a:p>
                      <a:pPr>
                        <a:lnSpc>
                          <a:spcPct val="115000"/>
                        </a:lnSpc>
                        <a:spcAft>
                          <a:spcPts val="0"/>
                        </a:spcAft>
                      </a:pPr>
                      <a:r>
                        <a:rPr lang="en-GB" sz="1100" dirty="0">
                          <a:effectLst/>
                        </a:rPr>
                        <a:t>d. Gullibility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932" marR="49932"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xmlns="" val="10001"/>
                  </a:ext>
                </a:extLst>
              </a:tr>
              <a:tr h="991091">
                <a:tc>
                  <a:txBody>
                    <a:bodyPr/>
                    <a:lstStyle/>
                    <a:p>
                      <a:pPr>
                        <a:lnSpc>
                          <a:spcPct val="115000"/>
                        </a:lnSpc>
                        <a:spcAft>
                          <a:spcPts val="0"/>
                        </a:spcAft>
                      </a:pPr>
                      <a:r>
                        <a:rPr lang="en-GB" sz="1100" dirty="0">
                          <a:effectLst/>
                        </a:rPr>
                        <a:t>7. What was the name given to </a:t>
                      </a:r>
                      <a:r>
                        <a:rPr lang="en-GB" sz="1100" dirty="0" err="1">
                          <a:effectLst/>
                        </a:rPr>
                        <a:t>Bem’s</a:t>
                      </a:r>
                      <a:r>
                        <a:rPr lang="en-GB" sz="1100" dirty="0">
                          <a:effectLst/>
                        </a:rPr>
                        <a:t> scale?</a:t>
                      </a:r>
                    </a:p>
                    <a:p>
                      <a:pPr>
                        <a:lnSpc>
                          <a:spcPct val="115000"/>
                        </a:lnSpc>
                        <a:spcAft>
                          <a:spcPts val="0"/>
                        </a:spcAft>
                      </a:pPr>
                      <a:r>
                        <a:rPr lang="en-GB" sz="1100" dirty="0">
                          <a:effectLst/>
                        </a:rPr>
                        <a:t>a. </a:t>
                      </a:r>
                      <a:r>
                        <a:rPr lang="en-GB" sz="1100" dirty="0" err="1">
                          <a:effectLst/>
                        </a:rPr>
                        <a:t>Bem</a:t>
                      </a:r>
                      <a:r>
                        <a:rPr lang="en-GB" sz="1100" dirty="0">
                          <a:effectLst/>
                        </a:rPr>
                        <a:t> Sex Role Inventory</a:t>
                      </a:r>
                    </a:p>
                    <a:p>
                      <a:pPr>
                        <a:lnSpc>
                          <a:spcPct val="115000"/>
                        </a:lnSpc>
                        <a:spcAft>
                          <a:spcPts val="0"/>
                        </a:spcAft>
                      </a:pPr>
                      <a:r>
                        <a:rPr lang="en-GB" sz="1100" dirty="0">
                          <a:effectLst/>
                        </a:rPr>
                        <a:t>b. </a:t>
                      </a:r>
                      <a:r>
                        <a:rPr lang="en-GB" sz="1100" dirty="0" err="1">
                          <a:effectLst/>
                        </a:rPr>
                        <a:t>Bem</a:t>
                      </a:r>
                      <a:r>
                        <a:rPr lang="en-GB" sz="1100" dirty="0">
                          <a:effectLst/>
                        </a:rPr>
                        <a:t> Androgyny Scale</a:t>
                      </a:r>
                    </a:p>
                    <a:p>
                      <a:pPr>
                        <a:lnSpc>
                          <a:spcPct val="115000"/>
                        </a:lnSpc>
                        <a:spcAft>
                          <a:spcPts val="0"/>
                        </a:spcAft>
                      </a:pPr>
                      <a:r>
                        <a:rPr lang="en-GB" sz="1100" dirty="0">
                          <a:effectLst/>
                        </a:rPr>
                        <a:t>c. </a:t>
                      </a:r>
                      <a:r>
                        <a:rPr lang="en-GB" sz="1100" dirty="0" err="1">
                          <a:effectLst/>
                        </a:rPr>
                        <a:t>Bem</a:t>
                      </a:r>
                      <a:r>
                        <a:rPr lang="en-GB" sz="1100" dirty="0">
                          <a:effectLst/>
                        </a:rPr>
                        <a:t> Sex Characteristics Scale</a:t>
                      </a:r>
                    </a:p>
                    <a:p>
                      <a:pPr>
                        <a:lnSpc>
                          <a:spcPct val="115000"/>
                        </a:lnSpc>
                        <a:spcAft>
                          <a:spcPts val="0"/>
                        </a:spcAft>
                      </a:pPr>
                      <a:r>
                        <a:rPr lang="en-GB" sz="1100" dirty="0">
                          <a:effectLst/>
                        </a:rPr>
                        <a:t>d. </a:t>
                      </a:r>
                      <a:r>
                        <a:rPr lang="en-GB" sz="1100" dirty="0" err="1">
                          <a:effectLst/>
                        </a:rPr>
                        <a:t>Bem</a:t>
                      </a:r>
                      <a:r>
                        <a:rPr lang="en-GB" sz="1100" dirty="0">
                          <a:effectLst/>
                        </a:rPr>
                        <a:t> Androgyny Inventory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932" marR="49932"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nSpc>
                          <a:spcPct val="115000"/>
                        </a:lnSpc>
                        <a:spcAft>
                          <a:spcPts val="0"/>
                        </a:spcAft>
                      </a:pPr>
                      <a:r>
                        <a:rPr lang="en-GB" sz="1100" dirty="0">
                          <a:effectLst/>
                        </a:rPr>
                        <a:t>8. Between what scores did people have to rate themselves on the scale?</a:t>
                      </a:r>
                    </a:p>
                    <a:p>
                      <a:pPr>
                        <a:lnSpc>
                          <a:spcPct val="115000"/>
                        </a:lnSpc>
                        <a:spcAft>
                          <a:spcPts val="0"/>
                        </a:spcAft>
                      </a:pPr>
                      <a:r>
                        <a:rPr lang="en-GB" sz="1100" dirty="0">
                          <a:effectLst/>
                        </a:rPr>
                        <a:t>a. 1-5</a:t>
                      </a:r>
                    </a:p>
                    <a:p>
                      <a:pPr>
                        <a:lnSpc>
                          <a:spcPct val="115000"/>
                        </a:lnSpc>
                        <a:spcAft>
                          <a:spcPts val="0"/>
                        </a:spcAft>
                      </a:pPr>
                      <a:r>
                        <a:rPr lang="en-GB" sz="1100" dirty="0">
                          <a:effectLst/>
                        </a:rPr>
                        <a:t>b. 1-7</a:t>
                      </a:r>
                    </a:p>
                    <a:p>
                      <a:pPr>
                        <a:lnSpc>
                          <a:spcPct val="115000"/>
                        </a:lnSpc>
                        <a:spcAft>
                          <a:spcPts val="0"/>
                        </a:spcAft>
                      </a:pPr>
                      <a:r>
                        <a:rPr lang="en-GB" sz="1100" dirty="0">
                          <a:effectLst/>
                        </a:rPr>
                        <a:t>c. 1-9</a:t>
                      </a:r>
                    </a:p>
                    <a:p>
                      <a:pPr>
                        <a:lnSpc>
                          <a:spcPct val="115000"/>
                        </a:lnSpc>
                        <a:spcAft>
                          <a:spcPts val="0"/>
                        </a:spcAft>
                      </a:pPr>
                      <a:r>
                        <a:rPr lang="en-GB" sz="1100" dirty="0">
                          <a:effectLst/>
                        </a:rPr>
                        <a:t>d. 1-10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932" marR="49932"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nSpc>
                          <a:spcPct val="115000"/>
                        </a:lnSpc>
                        <a:spcAft>
                          <a:spcPts val="0"/>
                        </a:spcAft>
                      </a:pPr>
                      <a:r>
                        <a:rPr lang="en-GB" sz="1100" dirty="0">
                          <a:effectLst/>
                        </a:rPr>
                        <a:t>9. How many participants were used to test </a:t>
                      </a:r>
                      <a:r>
                        <a:rPr lang="en-GB" sz="1100" dirty="0" err="1">
                          <a:effectLst/>
                        </a:rPr>
                        <a:t>Bem’s</a:t>
                      </a:r>
                      <a:r>
                        <a:rPr lang="en-GB" sz="1100" dirty="0">
                          <a:effectLst/>
                        </a:rPr>
                        <a:t> scale?</a:t>
                      </a:r>
                    </a:p>
                    <a:p>
                      <a:pPr>
                        <a:lnSpc>
                          <a:spcPct val="115000"/>
                        </a:lnSpc>
                        <a:spcAft>
                          <a:spcPts val="0"/>
                        </a:spcAft>
                      </a:pPr>
                      <a:r>
                        <a:rPr lang="en-GB" sz="1100" dirty="0">
                          <a:effectLst/>
                        </a:rPr>
                        <a:t>a. 50</a:t>
                      </a:r>
                    </a:p>
                    <a:p>
                      <a:pPr>
                        <a:lnSpc>
                          <a:spcPct val="115000"/>
                        </a:lnSpc>
                        <a:spcAft>
                          <a:spcPts val="0"/>
                        </a:spcAft>
                      </a:pPr>
                      <a:r>
                        <a:rPr lang="en-GB" sz="1100" dirty="0">
                          <a:effectLst/>
                        </a:rPr>
                        <a:t>b. 100</a:t>
                      </a:r>
                    </a:p>
                    <a:p>
                      <a:pPr>
                        <a:lnSpc>
                          <a:spcPct val="115000"/>
                        </a:lnSpc>
                        <a:spcAft>
                          <a:spcPts val="0"/>
                        </a:spcAft>
                      </a:pPr>
                      <a:r>
                        <a:rPr lang="en-GB" sz="1100" dirty="0">
                          <a:effectLst/>
                        </a:rPr>
                        <a:t>c. 500</a:t>
                      </a:r>
                    </a:p>
                    <a:p>
                      <a:pPr>
                        <a:lnSpc>
                          <a:spcPct val="115000"/>
                        </a:lnSpc>
                        <a:spcAft>
                          <a:spcPts val="0"/>
                        </a:spcAft>
                      </a:pPr>
                      <a:r>
                        <a:rPr lang="en-GB" sz="1100" dirty="0">
                          <a:effectLst/>
                        </a:rPr>
                        <a:t>d. 1000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932" marR="49932"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xmlns="" val="10002"/>
                  </a:ext>
                </a:extLst>
              </a:tr>
              <a:tr h="991091">
                <a:tc>
                  <a:txBody>
                    <a:bodyPr/>
                    <a:lstStyle/>
                    <a:p>
                      <a:pPr>
                        <a:lnSpc>
                          <a:spcPct val="115000"/>
                        </a:lnSpc>
                        <a:spcAft>
                          <a:spcPts val="0"/>
                        </a:spcAft>
                      </a:pPr>
                      <a:r>
                        <a:rPr lang="en-GB" sz="1100" dirty="0">
                          <a:effectLst/>
                        </a:rPr>
                        <a:t>10. What type of participants did </a:t>
                      </a:r>
                      <a:r>
                        <a:rPr lang="en-GB" sz="1100" dirty="0" err="1">
                          <a:effectLst/>
                        </a:rPr>
                        <a:t>Bem</a:t>
                      </a:r>
                      <a:r>
                        <a:rPr lang="en-GB" sz="1100" dirty="0">
                          <a:effectLst/>
                        </a:rPr>
                        <a:t> use in her study?</a:t>
                      </a:r>
                    </a:p>
                    <a:p>
                      <a:pPr>
                        <a:lnSpc>
                          <a:spcPct val="115000"/>
                        </a:lnSpc>
                        <a:spcAft>
                          <a:spcPts val="0"/>
                        </a:spcAft>
                      </a:pPr>
                      <a:r>
                        <a:rPr lang="en-GB" sz="1100" dirty="0">
                          <a:effectLst/>
                        </a:rPr>
                        <a:t>a. 40-60 year olds</a:t>
                      </a:r>
                    </a:p>
                    <a:p>
                      <a:pPr>
                        <a:lnSpc>
                          <a:spcPct val="115000"/>
                        </a:lnSpc>
                        <a:spcAft>
                          <a:spcPts val="0"/>
                        </a:spcAft>
                      </a:pPr>
                      <a:r>
                        <a:rPr lang="en-GB" sz="1100" dirty="0">
                          <a:effectLst/>
                        </a:rPr>
                        <a:t>b. 10-12 year olds</a:t>
                      </a:r>
                    </a:p>
                    <a:p>
                      <a:pPr>
                        <a:lnSpc>
                          <a:spcPct val="115000"/>
                        </a:lnSpc>
                        <a:spcAft>
                          <a:spcPts val="0"/>
                        </a:spcAft>
                      </a:pPr>
                      <a:r>
                        <a:rPr lang="en-GB" sz="1100" dirty="0">
                          <a:effectLst/>
                        </a:rPr>
                        <a:t>c. Students</a:t>
                      </a:r>
                    </a:p>
                    <a:p>
                      <a:pPr>
                        <a:lnSpc>
                          <a:spcPct val="115000"/>
                        </a:lnSpc>
                        <a:spcAft>
                          <a:spcPts val="0"/>
                        </a:spcAft>
                      </a:pPr>
                      <a:r>
                        <a:rPr lang="en-GB" sz="1100" dirty="0">
                          <a:effectLst/>
                        </a:rPr>
                        <a:t>d. 30-40 year olds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932" marR="49932"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nSpc>
                          <a:spcPct val="115000"/>
                        </a:lnSpc>
                        <a:spcAft>
                          <a:spcPts val="0"/>
                        </a:spcAft>
                      </a:pPr>
                      <a:r>
                        <a:rPr lang="en-GB" sz="1100" dirty="0">
                          <a:effectLst/>
                        </a:rPr>
                        <a:t>11. How did </a:t>
                      </a:r>
                      <a:r>
                        <a:rPr lang="en-GB" sz="1100" dirty="0" err="1">
                          <a:effectLst/>
                        </a:rPr>
                        <a:t>Bem</a:t>
                      </a:r>
                      <a:r>
                        <a:rPr lang="en-GB" sz="1100" dirty="0">
                          <a:effectLst/>
                        </a:rPr>
                        <a:t> prove that her test was reliable?</a:t>
                      </a:r>
                    </a:p>
                    <a:p>
                      <a:pPr>
                        <a:lnSpc>
                          <a:spcPct val="115000"/>
                        </a:lnSpc>
                        <a:spcAft>
                          <a:spcPts val="0"/>
                        </a:spcAft>
                      </a:pPr>
                      <a:r>
                        <a:rPr lang="en-GB" sz="1100" dirty="0">
                          <a:effectLst/>
                        </a:rPr>
                        <a:t>a. Used two judges to score the results</a:t>
                      </a:r>
                    </a:p>
                    <a:p>
                      <a:pPr>
                        <a:lnSpc>
                          <a:spcPct val="115000"/>
                        </a:lnSpc>
                        <a:spcAft>
                          <a:spcPts val="0"/>
                        </a:spcAft>
                      </a:pPr>
                      <a:r>
                        <a:rPr lang="en-GB" sz="1100" dirty="0">
                          <a:effectLst/>
                        </a:rPr>
                        <a:t>b. Students also did a different version of the test</a:t>
                      </a:r>
                    </a:p>
                    <a:p>
                      <a:pPr>
                        <a:lnSpc>
                          <a:spcPct val="115000"/>
                        </a:lnSpc>
                        <a:spcAft>
                          <a:spcPts val="0"/>
                        </a:spcAft>
                      </a:pPr>
                      <a:r>
                        <a:rPr lang="en-GB" sz="1100" dirty="0">
                          <a:effectLst/>
                        </a:rPr>
                        <a:t>c. Performed statistical analysis</a:t>
                      </a:r>
                    </a:p>
                    <a:p>
                      <a:pPr>
                        <a:lnSpc>
                          <a:spcPct val="115000"/>
                        </a:lnSpc>
                        <a:spcAft>
                          <a:spcPts val="0"/>
                        </a:spcAft>
                      </a:pPr>
                      <a:r>
                        <a:rPr lang="en-GB" sz="1100" dirty="0">
                          <a:effectLst/>
                        </a:rPr>
                        <a:t>d. Small sample of students repeated the test a month later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932" marR="49932"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nSpc>
                          <a:spcPct val="115000"/>
                        </a:lnSpc>
                        <a:spcAft>
                          <a:spcPts val="0"/>
                        </a:spcAft>
                      </a:pPr>
                      <a:r>
                        <a:rPr lang="en-GB" sz="1100" dirty="0">
                          <a:effectLst/>
                        </a:rPr>
                        <a:t>12. How did </a:t>
                      </a:r>
                      <a:r>
                        <a:rPr lang="en-GB" sz="1100" dirty="0" err="1">
                          <a:effectLst/>
                        </a:rPr>
                        <a:t>Bem</a:t>
                      </a:r>
                      <a:r>
                        <a:rPr lang="en-GB" sz="1100" dirty="0">
                          <a:effectLst/>
                        </a:rPr>
                        <a:t> prove the validity of the test?</a:t>
                      </a:r>
                    </a:p>
                    <a:p>
                      <a:pPr>
                        <a:lnSpc>
                          <a:spcPct val="115000"/>
                        </a:lnSpc>
                        <a:spcAft>
                          <a:spcPts val="0"/>
                        </a:spcAft>
                      </a:pPr>
                      <a:r>
                        <a:rPr lang="en-GB" sz="1100" dirty="0">
                          <a:effectLst/>
                        </a:rPr>
                        <a:t>a. Results were checked against the sample’s own description of their gender identity</a:t>
                      </a:r>
                    </a:p>
                    <a:p>
                      <a:pPr>
                        <a:lnSpc>
                          <a:spcPct val="115000"/>
                        </a:lnSpc>
                        <a:spcAft>
                          <a:spcPts val="0"/>
                        </a:spcAft>
                      </a:pPr>
                      <a:r>
                        <a:rPr lang="en-GB" sz="1100" dirty="0">
                          <a:effectLst/>
                        </a:rPr>
                        <a:t>b. Students repeated the test a month later</a:t>
                      </a:r>
                    </a:p>
                    <a:p>
                      <a:pPr>
                        <a:lnSpc>
                          <a:spcPct val="115000"/>
                        </a:lnSpc>
                        <a:spcAft>
                          <a:spcPts val="0"/>
                        </a:spcAft>
                      </a:pPr>
                      <a:r>
                        <a:rPr lang="en-GB" sz="1100" dirty="0">
                          <a:effectLst/>
                        </a:rPr>
                        <a:t>c. The test was completed in natural conditions</a:t>
                      </a:r>
                    </a:p>
                    <a:p>
                      <a:pPr>
                        <a:lnSpc>
                          <a:spcPct val="115000"/>
                        </a:lnSpc>
                        <a:spcAft>
                          <a:spcPts val="0"/>
                        </a:spcAft>
                      </a:pPr>
                      <a:r>
                        <a:rPr lang="en-GB" sz="1100" dirty="0">
                          <a:effectLst/>
                        </a:rPr>
                        <a:t>d. Used two judges to score the results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932" marR="49932"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xmlns="" val="10003"/>
                  </a:ext>
                </a:extLst>
              </a:tr>
              <a:tr h="1156274">
                <a:tc>
                  <a:txBody>
                    <a:bodyPr/>
                    <a:lstStyle/>
                    <a:p>
                      <a:pPr>
                        <a:lnSpc>
                          <a:spcPct val="115000"/>
                        </a:lnSpc>
                        <a:spcAft>
                          <a:spcPts val="0"/>
                        </a:spcAft>
                      </a:pPr>
                      <a:r>
                        <a:rPr lang="en-GB" sz="1100" dirty="0">
                          <a:effectLst/>
                        </a:rPr>
                        <a:t>13. Which groups of people were found to be more psychologically healthy at the end?</a:t>
                      </a:r>
                    </a:p>
                    <a:p>
                      <a:pPr>
                        <a:lnSpc>
                          <a:spcPct val="115000"/>
                        </a:lnSpc>
                        <a:spcAft>
                          <a:spcPts val="0"/>
                        </a:spcAft>
                      </a:pPr>
                      <a:r>
                        <a:rPr lang="en-GB" sz="1100" dirty="0">
                          <a:effectLst/>
                        </a:rPr>
                        <a:t>a. Males</a:t>
                      </a:r>
                    </a:p>
                    <a:p>
                      <a:pPr>
                        <a:lnSpc>
                          <a:spcPct val="115000"/>
                        </a:lnSpc>
                        <a:spcAft>
                          <a:spcPts val="0"/>
                        </a:spcAft>
                      </a:pPr>
                      <a:r>
                        <a:rPr lang="en-GB" sz="1100" dirty="0">
                          <a:effectLst/>
                        </a:rPr>
                        <a:t>b. Females</a:t>
                      </a:r>
                    </a:p>
                    <a:p>
                      <a:pPr>
                        <a:lnSpc>
                          <a:spcPct val="115000"/>
                        </a:lnSpc>
                        <a:spcAft>
                          <a:spcPts val="0"/>
                        </a:spcAft>
                      </a:pPr>
                      <a:r>
                        <a:rPr lang="en-GB" sz="1100" dirty="0">
                          <a:effectLst/>
                        </a:rPr>
                        <a:t>c. Androgynous people</a:t>
                      </a:r>
                    </a:p>
                    <a:p>
                      <a:pPr>
                        <a:lnSpc>
                          <a:spcPct val="115000"/>
                        </a:lnSpc>
                        <a:spcAft>
                          <a:spcPts val="0"/>
                        </a:spcAft>
                      </a:pPr>
                      <a:r>
                        <a:rPr lang="en-GB" sz="1100" dirty="0">
                          <a:effectLst/>
                        </a:rPr>
                        <a:t>d. Those who scored low on androgyny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932" marR="49932"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nSpc>
                          <a:spcPct val="115000"/>
                        </a:lnSpc>
                        <a:spcAft>
                          <a:spcPts val="0"/>
                        </a:spcAft>
                      </a:pPr>
                      <a:r>
                        <a:rPr lang="en-GB" sz="1100" dirty="0">
                          <a:effectLst/>
                        </a:rPr>
                        <a:t>14. What was a problem with </a:t>
                      </a:r>
                      <a:r>
                        <a:rPr lang="en-GB" sz="1100" dirty="0" err="1">
                          <a:effectLst/>
                        </a:rPr>
                        <a:t>Bem’s</a:t>
                      </a:r>
                      <a:r>
                        <a:rPr lang="en-GB" sz="1100" dirty="0">
                          <a:effectLst/>
                        </a:rPr>
                        <a:t> inventory?</a:t>
                      </a:r>
                    </a:p>
                    <a:p>
                      <a:pPr>
                        <a:lnSpc>
                          <a:spcPct val="115000"/>
                        </a:lnSpc>
                        <a:spcAft>
                          <a:spcPts val="0"/>
                        </a:spcAft>
                      </a:pPr>
                      <a:r>
                        <a:rPr lang="en-GB" sz="1100" dirty="0">
                          <a:effectLst/>
                        </a:rPr>
                        <a:t>a. Lacked generalisability</a:t>
                      </a:r>
                    </a:p>
                    <a:p>
                      <a:pPr>
                        <a:lnSpc>
                          <a:spcPct val="115000"/>
                        </a:lnSpc>
                        <a:spcAft>
                          <a:spcPts val="0"/>
                        </a:spcAft>
                      </a:pPr>
                      <a:r>
                        <a:rPr lang="en-GB" sz="1100" dirty="0">
                          <a:effectLst/>
                        </a:rPr>
                        <a:t>b. Relies on people having insight into their personality and behaviour</a:t>
                      </a:r>
                    </a:p>
                    <a:p>
                      <a:pPr>
                        <a:lnSpc>
                          <a:spcPct val="115000"/>
                        </a:lnSpc>
                        <a:spcAft>
                          <a:spcPts val="0"/>
                        </a:spcAft>
                      </a:pPr>
                      <a:r>
                        <a:rPr lang="en-GB" sz="1100" dirty="0">
                          <a:effectLst/>
                        </a:rPr>
                        <a:t>c. People may give socially desirable responses</a:t>
                      </a:r>
                    </a:p>
                    <a:p>
                      <a:pPr>
                        <a:lnSpc>
                          <a:spcPct val="115000"/>
                        </a:lnSpc>
                        <a:spcAft>
                          <a:spcPts val="0"/>
                        </a:spcAft>
                      </a:pPr>
                      <a:r>
                        <a:rPr lang="en-GB" sz="1100" dirty="0">
                          <a:effectLst/>
                        </a:rPr>
                        <a:t>d. All of the above</a:t>
                      </a:r>
                    </a:p>
                    <a:p>
                      <a:pPr>
                        <a:lnSpc>
                          <a:spcPct val="115000"/>
                        </a:lnSpc>
                        <a:spcAft>
                          <a:spcPts val="0"/>
                        </a:spcAft>
                      </a:pPr>
                      <a:r>
                        <a:rPr lang="en-GB" sz="1100" dirty="0">
                          <a:effectLst/>
                        </a:rPr>
                        <a:t>e. None of the above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932" marR="49932"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nSpc>
                          <a:spcPct val="115000"/>
                        </a:lnSpc>
                        <a:spcAft>
                          <a:spcPts val="0"/>
                        </a:spcAft>
                      </a:pPr>
                      <a:r>
                        <a:rPr lang="en-GB" sz="1100" dirty="0">
                          <a:effectLst/>
                        </a:rPr>
                        <a:t>15. What was a strength of </a:t>
                      </a:r>
                      <a:r>
                        <a:rPr lang="en-GB" sz="1100" dirty="0" err="1">
                          <a:effectLst/>
                        </a:rPr>
                        <a:t>Bem’s</a:t>
                      </a:r>
                      <a:r>
                        <a:rPr lang="en-GB" sz="1100" dirty="0">
                          <a:effectLst/>
                        </a:rPr>
                        <a:t> work?</a:t>
                      </a:r>
                    </a:p>
                    <a:p>
                      <a:pPr>
                        <a:lnSpc>
                          <a:spcPct val="115000"/>
                        </a:lnSpc>
                        <a:spcAft>
                          <a:spcPts val="0"/>
                        </a:spcAft>
                      </a:pPr>
                      <a:r>
                        <a:rPr lang="en-GB" sz="1100" dirty="0">
                          <a:effectLst/>
                        </a:rPr>
                        <a:t>a. Generalisability</a:t>
                      </a:r>
                    </a:p>
                    <a:p>
                      <a:pPr>
                        <a:lnSpc>
                          <a:spcPct val="115000"/>
                        </a:lnSpc>
                        <a:spcAft>
                          <a:spcPts val="0"/>
                        </a:spcAft>
                      </a:pPr>
                      <a:r>
                        <a:rPr lang="en-GB" sz="1100" dirty="0">
                          <a:effectLst/>
                        </a:rPr>
                        <a:t>b. Confidentiality</a:t>
                      </a:r>
                    </a:p>
                    <a:p>
                      <a:pPr>
                        <a:lnSpc>
                          <a:spcPct val="115000"/>
                        </a:lnSpc>
                        <a:spcAft>
                          <a:spcPts val="0"/>
                        </a:spcAft>
                      </a:pPr>
                      <a:r>
                        <a:rPr lang="en-GB" sz="1100" dirty="0">
                          <a:effectLst/>
                        </a:rPr>
                        <a:t>c. Ecological validity</a:t>
                      </a:r>
                    </a:p>
                    <a:p>
                      <a:pPr>
                        <a:lnSpc>
                          <a:spcPct val="115000"/>
                        </a:lnSpc>
                        <a:spcAft>
                          <a:spcPts val="0"/>
                        </a:spcAft>
                      </a:pPr>
                      <a:r>
                        <a:rPr lang="en-GB" sz="1100" dirty="0">
                          <a:effectLst/>
                        </a:rPr>
                        <a:t>d. Low reliability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932" marR="49932"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5" name="Rectangle 4"/>
          <p:cNvSpPr/>
          <p:nvPr/>
        </p:nvSpPr>
        <p:spPr>
          <a:xfrm>
            <a:off x="0" y="-1753"/>
            <a:ext cx="12191999"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contourClr>
            </a:sp3d>
          </a:bodyPr>
          <a:lstStyle/>
          <a:p>
            <a:pPr algn="ctr"/>
            <a:r>
              <a:rPr lang="en-US" sz="4000" b="1" dirty="0" err="1" smtClean="0">
                <a:ln w="11430"/>
                <a:solidFill>
                  <a:schemeClr val="accent2"/>
                </a:solidFill>
                <a:effectLst>
                  <a:outerShdw blurRad="50800" dist="39000" dir="5460000" algn="tl">
                    <a:srgbClr val="000000">
                      <a:alpha val="38000"/>
                    </a:srgbClr>
                  </a:outerShdw>
                </a:effectLst>
              </a:rPr>
              <a:t>Bem’s</a:t>
            </a:r>
            <a:r>
              <a:rPr lang="en-US" sz="4000" b="1" dirty="0" smtClean="0">
                <a:ln w="11430"/>
                <a:solidFill>
                  <a:schemeClr val="accent2"/>
                </a:solidFill>
                <a:effectLst>
                  <a:outerShdw blurRad="50800" dist="39000" dir="5460000" algn="tl">
                    <a:srgbClr val="000000">
                      <a:alpha val="38000"/>
                    </a:srgbClr>
                  </a:outerShdw>
                </a:effectLst>
              </a:rPr>
              <a:t> Sex Role Inventory</a:t>
            </a:r>
            <a:endParaRPr lang="en-US" sz="4000" b="1" cap="none" spc="0" dirty="0">
              <a:ln w="11430"/>
              <a:solidFill>
                <a:schemeClr val="accent2"/>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5680695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89031" y="132786"/>
            <a:ext cx="1905865" cy="34163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a:t>SLT does not account for changes in the development of gender understanding with age.  It assumes there is no process of gradual development in understanding</a:t>
            </a:r>
          </a:p>
        </p:txBody>
      </p:sp>
      <p:sp>
        <p:nvSpPr>
          <p:cNvPr id="5" name="TextBox 4"/>
          <p:cNvSpPr txBox="1"/>
          <p:nvPr/>
        </p:nvSpPr>
        <p:spPr>
          <a:xfrm>
            <a:off x="6173001" y="1492262"/>
            <a:ext cx="2409623" cy="203132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a:t>Many studies of modelling are unrealistic; they use adult models playing with toys or pretending in one context or another</a:t>
            </a:r>
          </a:p>
        </p:txBody>
      </p:sp>
      <p:sp>
        <p:nvSpPr>
          <p:cNvPr id="6" name="TextBox 5"/>
          <p:cNvSpPr txBox="1"/>
          <p:nvPr/>
        </p:nvSpPr>
        <p:spPr>
          <a:xfrm>
            <a:off x="8817741" y="2069317"/>
            <a:ext cx="1656184" cy="424731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a:t>If behaviour always arises as a result of imitation, it does not easily explain the emergence of new trends in gender-related behaviour, e.g. ‘the new man’, who is happy to change nappies and make dinner</a:t>
            </a:r>
          </a:p>
        </p:txBody>
      </p:sp>
      <p:sp>
        <p:nvSpPr>
          <p:cNvPr id="7" name="TextBox 6"/>
          <p:cNvSpPr txBox="1"/>
          <p:nvPr/>
        </p:nvSpPr>
        <p:spPr>
          <a:xfrm>
            <a:off x="3863751" y="2507923"/>
            <a:ext cx="2088232" cy="1477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a:t>Does not easily explain gender differences which exist between same-sex siblings.</a:t>
            </a:r>
          </a:p>
        </p:txBody>
      </p:sp>
      <p:sp>
        <p:nvSpPr>
          <p:cNvPr id="8" name="TextBox 7"/>
          <p:cNvSpPr txBox="1"/>
          <p:nvPr/>
        </p:nvSpPr>
        <p:spPr>
          <a:xfrm>
            <a:off x="6206359" y="3966311"/>
            <a:ext cx="2376264" cy="203132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a:t>Does not explain why children at a certain age (about 4-5 yrs) often have more rigid views about sex-typed behaviour than their parents</a:t>
            </a:r>
          </a:p>
        </p:txBody>
      </p:sp>
      <p:sp>
        <p:nvSpPr>
          <p:cNvPr id="9" name="TextBox 8"/>
          <p:cNvSpPr txBox="1"/>
          <p:nvPr/>
        </p:nvSpPr>
        <p:spPr>
          <a:xfrm>
            <a:off x="3802087" y="1145986"/>
            <a:ext cx="2149897"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a:t>Neglects the role of biological factors in gender development</a:t>
            </a:r>
          </a:p>
        </p:txBody>
      </p:sp>
      <p:sp>
        <p:nvSpPr>
          <p:cNvPr id="10" name="TextBox 9"/>
          <p:cNvSpPr txBox="1"/>
          <p:nvPr/>
        </p:nvSpPr>
        <p:spPr>
          <a:xfrm>
            <a:off x="1741863" y="3966311"/>
            <a:ext cx="1800200" cy="258532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a:t>Ample evidence that boys and girls are reinforced differently and that children do model the behaviour of others</a:t>
            </a:r>
          </a:p>
        </p:txBody>
      </p:sp>
      <p:sp>
        <p:nvSpPr>
          <p:cNvPr id="11" name="TextBox 10"/>
          <p:cNvSpPr txBox="1"/>
          <p:nvPr/>
        </p:nvSpPr>
        <p:spPr>
          <a:xfrm>
            <a:off x="3863751" y="4249701"/>
            <a:ext cx="2088232" cy="175432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a:t>Emphasises the role of cognitive factors in learning so bridges traditional learning theory and cognitive theory</a:t>
            </a:r>
          </a:p>
        </p:txBody>
      </p:sp>
      <p:sp>
        <p:nvSpPr>
          <p:cNvPr id="12" name="TextBox 11"/>
          <p:cNvSpPr txBox="1"/>
          <p:nvPr/>
        </p:nvSpPr>
        <p:spPr>
          <a:xfrm>
            <a:off x="8817741" y="132786"/>
            <a:ext cx="1584176" cy="1477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a:t>Cross-cultural studies support the view gender is learned</a:t>
            </a:r>
          </a:p>
        </p:txBody>
      </p:sp>
      <p:sp>
        <p:nvSpPr>
          <p:cNvPr id="13" name="Rectangle 12"/>
          <p:cNvSpPr/>
          <p:nvPr/>
        </p:nvSpPr>
        <p:spPr>
          <a:xfrm>
            <a:off x="4093563" y="132786"/>
            <a:ext cx="422083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Evaluating SLT</a:t>
            </a:r>
          </a:p>
        </p:txBody>
      </p:sp>
      <p:sp>
        <p:nvSpPr>
          <p:cNvPr id="14" name="5-Point Star 13"/>
          <p:cNvSpPr/>
          <p:nvPr/>
        </p:nvSpPr>
        <p:spPr>
          <a:xfrm>
            <a:off x="4367809" y="6093296"/>
            <a:ext cx="576065" cy="576064"/>
          </a:xfrm>
          <a:prstGeom prst="star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5" name="TextBox 14"/>
          <p:cNvSpPr txBox="1"/>
          <p:nvPr/>
        </p:nvSpPr>
        <p:spPr>
          <a:xfrm>
            <a:off x="5015881" y="6165305"/>
            <a:ext cx="4305917" cy="646331"/>
          </a:xfrm>
          <a:prstGeom prst="rect">
            <a:avLst/>
          </a:prstGeom>
          <a:noFill/>
        </p:spPr>
        <p:txBody>
          <a:bodyPr wrap="square" rtlCol="0">
            <a:spAutoFit/>
          </a:bodyPr>
          <a:lstStyle/>
          <a:p>
            <a:r>
              <a:rPr lang="en-GB" b="1" dirty="0"/>
              <a:t>Stella:</a:t>
            </a:r>
            <a:r>
              <a:rPr lang="en-GB" dirty="0"/>
              <a:t> expand on </a:t>
            </a:r>
            <a:r>
              <a:rPr lang="en-GB" u="sng" dirty="0"/>
              <a:t>why</a:t>
            </a:r>
            <a:r>
              <a:rPr lang="en-GB" dirty="0"/>
              <a:t> these are strengths/limitations of the theory</a:t>
            </a:r>
          </a:p>
        </p:txBody>
      </p:sp>
    </p:spTree>
    <p:extLst>
      <p:ext uri="{BB962C8B-B14F-4D97-AF65-F5344CB8AC3E}">
        <p14:creationId xmlns:p14="http://schemas.microsoft.com/office/powerpoint/2010/main" val="3124863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3999" y="0"/>
            <a:ext cx="9144001" cy="175432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Kohlberg’s Cognitive Theory of Gender Development</a:t>
            </a:r>
          </a:p>
        </p:txBody>
      </p:sp>
      <p:graphicFrame>
        <p:nvGraphicFramePr>
          <p:cNvPr id="6" name="Diagram 5"/>
          <p:cNvGraphicFramePr/>
          <p:nvPr>
            <p:extLst/>
          </p:nvPr>
        </p:nvGraphicFramePr>
        <p:xfrm>
          <a:off x="1703512" y="1754326"/>
          <a:ext cx="8712968" cy="4912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43586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nvPr>
        </p:nvGraphicFramePr>
        <p:xfrm>
          <a:off x="1524000" y="116632"/>
          <a:ext cx="9144000" cy="66247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rot="16200000">
            <a:off x="-1443335" y="2998113"/>
            <a:ext cx="6858002" cy="861774"/>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Kohlberg’s gender stages</a:t>
            </a:r>
          </a:p>
        </p:txBody>
      </p:sp>
      <p:sp>
        <p:nvSpPr>
          <p:cNvPr id="6" name="Rounded Rectangle 5"/>
          <p:cNvSpPr/>
          <p:nvPr/>
        </p:nvSpPr>
        <p:spPr>
          <a:xfrm>
            <a:off x="2999656" y="1988840"/>
            <a:ext cx="2592288" cy="28803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8" name="Rounded Rectangle 7"/>
          <p:cNvSpPr/>
          <p:nvPr/>
        </p:nvSpPr>
        <p:spPr>
          <a:xfrm>
            <a:off x="6612663" y="1997224"/>
            <a:ext cx="2592288" cy="288032"/>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9" name="Rounded Rectangle 8"/>
          <p:cNvSpPr/>
          <p:nvPr/>
        </p:nvSpPr>
        <p:spPr>
          <a:xfrm>
            <a:off x="2999656" y="4293096"/>
            <a:ext cx="2592288" cy="288032"/>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
        <p:nvSpPr>
          <p:cNvPr id="10" name="Rounded Rectangle 9"/>
          <p:cNvSpPr/>
          <p:nvPr/>
        </p:nvSpPr>
        <p:spPr>
          <a:xfrm>
            <a:off x="6612663" y="4301480"/>
            <a:ext cx="2592288" cy="2880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1" name="Rounded Rectangle 10"/>
          <p:cNvSpPr/>
          <p:nvPr/>
        </p:nvSpPr>
        <p:spPr>
          <a:xfrm>
            <a:off x="2999656" y="6525344"/>
            <a:ext cx="2592288" cy="28803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12" name="Rounded Rectangle 11"/>
          <p:cNvSpPr/>
          <p:nvPr/>
        </p:nvSpPr>
        <p:spPr>
          <a:xfrm>
            <a:off x="6612663" y="6533728"/>
            <a:ext cx="2592288" cy="28803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4" name="TextBox 13"/>
          <p:cNvSpPr txBox="1"/>
          <p:nvPr/>
        </p:nvSpPr>
        <p:spPr>
          <a:xfrm rot="16200000">
            <a:off x="7188943" y="2723483"/>
            <a:ext cx="6093296" cy="646331"/>
          </a:xfrm>
          <a:prstGeom prst="rect">
            <a:avLst/>
          </a:prstGeom>
          <a:noFill/>
        </p:spPr>
        <p:txBody>
          <a:bodyPr wrap="square" rtlCol="0">
            <a:spAutoFit/>
          </a:bodyPr>
          <a:lstStyle/>
          <a:p>
            <a:r>
              <a:rPr lang="en-GB" b="1" dirty="0"/>
              <a:t>Stella</a:t>
            </a:r>
            <a:r>
              <a:rPr lang="en-GB" dirty="0"/>
              <a:t>: Make up your own scenarios to demonstrate Kohlberg’s three stages of gender development.</a:t>
            </a:r>
          </a:p>
        </p:txBody>
      </p:sp>
      <p:sp>
        <p:nvSpPr>
          <p:cNvPr id="15" name="5-Point Star 14"/>
          <p:cNvSpPr/>
          <p:nvPr/>
        </p:nvSpPr>
        <p:spPr>
          <a:xfrm rot="16200000">
            <a:off x="9826925" y="6016724"/>
            <a:ext cx="755575" cy="764704"/>
          </a:xfrm>
          <a:prstGeom prst="star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643071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5159246"/>
            <a:ext cx="1832232" cy="1761395"/>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GB" dirty="0">
                <a:solidFill>
                  <a:schemeClr val="tx1"/>
                </a:solidFill>
              </a:rPr>
              <a:t>3-4 YEARS</a:t>
            </a:r>
          </a:p>
        </p:txBody>
      </p:sp>
      <p:sp>
        <p:nvSpPr>
          <p:cNvPr id="5" name="Rectangle 4"/>
          <p:cNvSpPr/>
          <p:nvPr/>
        </p:nvSpPr>
        <p:spPr>
          <a:xfrm>
            <a:off x="1524000" y="-1"/>
            <a:ext cx="1832232" cy="1754605"/>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GB" dirty="0">
                <a:solidFill>
                  <a:schemeClr val="tx1"/>
                </a:solidFill>
              </a:rPr>
              <a:t>KOHLBERG</a:t>
            </a:r>
          </a:p>
        </p:txBody>
      </p:sp>
      <p:sp>
        <p:nvSpPr>
          <p:cNvPr id="6" name="Rectangle 5"/>
          <p:cNvSpPr/>
          <p:nvPr/>
        </p:nvSpPr>
        <p:spPr>
          <a:xfrm>
            <a:off x="1524000" y="1754604"/>
            <a:ext cx="1832232" cy="1711416"/>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GB" dirty="0">
                <a:solidFill>
                  <a:schemeClr val="tx1"/>
                </a:solidFill>
              </a:rPr>
              <a:t>The age at which gender stability develops</a:t>
            </a:r>
          </a:p>
        </p:txBody>
      </p:sp>
      <p:sp>
        <p:nvSpPr>
          <p:cNvPr id="7" name="Rectangle 6"/>
          <p:cNvSpPr/>
          <p:nvPr/>
        </p:nvSpPr>
        <p:spPr>
          <a:xfrm>
            <a:off x="1524000" y="3457530"/>
            <a:ext cx="1832232" cy="1701716"/>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GB" dirty="0">
                <a:solidFill>
                  <a:schemeClr val="tx1"/>
                </a:solidFill>
              </a:rPr>
              <a:t>GEORGE</a:t>
            </a:r>
          </a:p>
        </p:txBody>
      </p:sp>
      <p:sp>
        <p:nvSpPr>
          <p:cNvPr id="8" name="Rectangle 7"/>
          <p:cNvSpPr/>
          <p:nvPr/>
        </p:nvSpPr>
        <p:spPr>
          <a:xfrm>
            <a:off x="3356232" y="5159246"/>
            <a:ext cx="1832232" cy="1761395"/>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GB" dirty="0">
                <a:solidFill>
                  <a:schemeClr val="tx1"/>
                </a:solidFill>
              </a:rPr>
              <a:t>GENDER IDENTITY</a:t>
            </a:r>
          </a:p>
        </p:txBody>
      </p:sp>
      <p:sp>
        <p:nvSpPr>
          <p:cNvPr id="9" name="Rectangle 8"/>
          <p:cNvSpPr/>
          <p:nvPr/>
        </p:nvSpPr>
        <p:spPr>
          <a:xfrm>
            <a:off x="3356232" y="0"/>
            <a:ext cx="1832232" cy="17490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GB" dirty="0">
                <a:solidFill>
                  <a:schemeClr val="tx1"/>
                </a:solidFill>
              </a:rPr>
              <a:t>The age at which gender constancy develops</a:t>
            </a:r>
          </a:p>
        </p:txBody>
      </p:sp>
      <p:sp>
        <p:nvSpPr>
          <p:cNvPr id="10" name="Rectangle 9"/>
          <p:cNvSpPr/>
          <p:nvPr/>
        </p:nvSpPr>
        <p:spPr>
          <a:xfrm>
            <a:off x="3356232" y="1753200"/>
            <a:ext cx="1832232" cy="171282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GB" dirty="0">
                <a:solidFill>
                  <a:schemeClr val="tx1"/>
                </a:solidFill>
              </a:rPr>
              <a:t>4-7 YEARS</a:t>
            </a:r>
          </a:p>
        </p:txBody>
      </p:sp>
      <p:sp>
        <p:nvSpPr>
          <p:cNvPr id="11" name="Rectangle 10"/>
          <p:cNvSpPr/>
          <p:nvPr/>
        </p:nvSpPr>
        <p:spPr>
          <a:xfrm>
            <a:off x="3356232" y="3457530"/>
            <a:ext cx="1832232" cy="1701716"/>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GB" dirty="0">
                <a:solidFill>
                  <a:schemeClr val="tx1"/>
                </a:solidFill>
              </a:rPr>
              <a:t>Children are able to label their own sex and that of others</a:t>
            </a:r>
          </a:p>
        </p:txBody>
      </p:sp>
      <p:sp>
        <p:nvSpPr>
          <p:cNvPr id="12" name="Rectangle 11"/>
          <p:cNvSpPr/>
          <p:nvPr/>
        </p:nvSpPr>
        <p:spPr>
          <a:xfrm>
            <a:off x="5185372" y="5159246"/>
            <a:ext cx="1832232" cy="1761395"/>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GB" dirty="0">
                <a:solidFill>
                  <a:schemeClr val="tx1"/>
                </a:solidFill>
              </a:rPr>
              <a:t>The name of the boy character used in Damon’s study</a:t>
            </a:r>
          </a:p>
        </p:txBody>
      </p:sp>
      <p:sp>
        <p:nvSpPr>
          <p:cNvPr id="13" name="Rectangle 12"/>
          <p:cNvSpPr/>
          <p:nvPr/>
        </p:nvSpPr>
        <p:spPr>
          <a:xfrm>
            <a:off x="5184659" y="-1"/>
            <a:ext cx="1832232" cy="1754603"/>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GB" dirty="0">
                <a:solidFill>
                  <a:schemeClr val="tx1"/>
                </a:solidFill>
              </a:rPr>
              <a:t>Children understand that their own sex cannot change</a:t>
            </a:r>
          </a:p>
        </p:txBody>
      </p:sp>
      <p:sp>
        <p:nvSpPr>
          <p:cNvPr id="14" name="Rectangle 13"/>
          <p:cNvSpPr/>
          <p:nvPr/>
        </p:nvSpPr>
        <p:spPr>
          <a:xfrm>
            <a:off x="5185372" y="1754604"/>
            <a:ext cx="1832232" cy="1705836"/>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GB" dirty="0">
                <a:solidFill>
                  <a:schemeClr val="tx1"/>
                </a:solidFill>
              </a:rPr>
              <a:t>The psychologist who developed a gender concept interview and used a male doll wearing a dress</a:t>
            </a:r>
          </a:p>
        </p:txBody>
      </p:sp>
      <p:sp>
        <p:nvSpPr>
          <p:cNvPr id="15" name="Rectangle 14"/>
          <p:cNvSpPr/>
          <p:nvPr/>
        </p:nvSpPr>
        <p:spPr>
          <a:xfrm>
            <a:off x="5185372" y="3457530"/>
            <a:ext cx="1832232" cy="1701717"/>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GB" dirty="0">
                <a:solidFill>
                  <a:schemeClr val="tx1"/>
                </a:solidFill>
              </a:rPr>
              <a:t>DAMON</a:t>
            </a:r>
          </a:p>
        </p:txBody>
      </p:sp>
      <p:sp>
        <p:nvSpPr>
          <p:cNvPr id="16" name="Rectangle 15"/>
          <p:cNvSpPr/>
          <p:nvPr/>
        </p:nvSpPr>
        <p:spPr>
          <a:xfrm>
            <a:off x="7016891" y="5159247"/>
            <a:ext cx="1806738" cy="176139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GB" dirty="0">
                <a:solidFill>
                  <a:schemeClr val="tx1"/>
                </a:solidFill>
              </a:rPr>
              <a:t>Children are aware that everyone’s sex stays the same forever</a:t>
            </a:r>
          </a:p>
        </p:txBody>
      </p:sp>
      <p:sp>
        <p:nvSpPr>
          <p:cNvPr id="17" name="Rectangle 16"/>
          <p:cNvSpPr/>
          <p:nvPr/>
        </p:nvSpPr>
        <p:spPr>
          <a:xfrm>
            <a:off x="7016891" y="1"/>
            <a:ext cx="1832232" cy="175460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GB" dirty="0">
                <a:solidFill>
                  <a:schemeClr val="tx1"/>
                </a:solidFill>
              </a:rPr>
              <a:t>The age at which gender identity develops</a:t>
            </a:r>
          </a:p>
        </p:txBody>
      </p:sp>
      <p:sp>
        <p:nvSpPr>
          <p:cNvPr id="18" name="Rectangle 17"/>
          <p:cNvSpPr/>
          <p:nvPr/>
        </p:nvSpPr>
        <p:spPr>
          <a:xfrm>
            <a:off x="7017604" y="1754604"/>
            <a:ext cx="1806026" cy="1705835"/>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GB" dirty="0">
                <a:solidFill>
                  <a:schemeClr val="tx1"/>
                </a:solidFill>
              </a:rPr>
              <a:t>GENDER STABILITY</a:t>
            </a:r>
          </a:p>
        </p:txBody>
      </p:sp>
      <p:sp>
        <p:nvSpPr>
          <p:cNvPr id="19" name="Rectangle 18"/>
          <p:cNvSpPr/>
          <p:nvPr/>
        </p:nvSpPr>
        <p:spPr>
          <a:xfrm>
            <a:off x="7017605" y="3457530"/>
            <a:ext cx="1806025" cy="1701717"/>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GB" dirty="0">
                <a:solidFill>
                  <a:schemeClr val="tx1"/>
                </a:solidFill>
              </a:rPr>
              <a:t>The psychologist who developed a cognitive theory of gender</a:t>
            </a:r>
          </a:p>
        </p:txBody>
      </p:sp>
      <p:sp>
        <p:nvSpPr>
          <p:cNvPr id="20" name="Rectangle 19"/>
          <p:cNvSpPr/>
          <p:nvPr/>
        </p:nvSpPr>
        <p:spPr>
          <a:xfrm>
            <a:off x="8823629" y="5159247"/>
            <a:ext cx="1832232" cy="176139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GB" dirty="0">
                <a:solidFill>
                  <a:schemeClr val="tx1"/>
                </a:solidFill>
              </a:rPr>
              <a:t>GENDER CONSTANCY</a:t>
            </a:r>
          </a:p>
        </p:txBody>
      </p:sp>
      <p:sp>
        <p:nvSpPr>
          <p:cNvPr id="21" name="Rectangle 20"/>
          <p:cNvSpPr/>
          <p:nvPr/>
        </p:nvSpPr>
        <p:spPr>
          <a:xfrm>
            <a:off x="8823629" y="1"/>
            <a:ext cx="1832232" cy="175460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GB" dirty="0">
                <a:solidFill>
                  <a:schemeClr val="tx1"/>
                </a:solidFill>
              </a:rPr>
              <a:t>SLABY AND FREY</a:t>
            </a:r>
          </a:p>
        </p:txBody>
      </p:sp>
      <p:sp>
        <p:nvSpPr>
          <p:cNvPr id="22" name="Rectangle 21"/>
          <p:cNvSpPr/>
          <p:nvPr/>
        </p:nvSpPr>
        <p:spPr>
          <a:xfrm>
            <a:off x="8823630" y="1753200"/>
            <a:ext cx="1832231" cy="1707239"/>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GB" dirty="0">
                <a:solidFill>
                  <a:schemeClr val="tx1"/>
                </a:solidFill>
              </a:rPr>
              <a:t>2-3 YEARS</a:t>
            </a:r>
          </a:p>
        </p:txBody>
      </p:sp>
      <p:sp>
        <p:nvSpPr>
          <p:cNvPr id="23" name="Rectangle 22"/>
          <p:cNvSpPr/>
          <p:nvPr/>
        </p:nvSpPr>
        <p:spPr>
          <a:xfrm>
            <a:off x="8823630" y="3457530"/>
            <a:ext cx="1832231" cy="1701717"/>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GB" sz="1600" dirty="0">
                <a:solidFill>
                  <a:schemeClr val="tx1"/>
                </a:solidFill>
              </a:rPr>
              <a:t>The psychologist who tested Kohlberg’s theory using a story about a boy who liked to play with dolls</a:t>
            </a:r>
          </a:p>
        </p:txBody>
      </p:sp>
      <p:sp>
        <p:nvSpPr>
          <p:cNvPr id="24" name="Rectangle 23"/>
          <p:cNvSpPr/>
          <p:nvPr/>
        </p:nvSpPr>
        <p:spPr>
          <a:xfrm rot="16200000">
            <a:off x="-2767131" y="2998113"/>
            <a:ext cx="6858002" cy="861774"/>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Kohlberg matching pairs</a:t>
            </a:r>
            <a:endParaRPr lang="en-US" sz="5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9350865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140311" y="871368"/>
            <a:ext cx="6131859" cy="5841403"/>
          </a:xfrm>
          <a:prstGeom prst="ellipse">
            <a:avLst/>
          </a:prstGeom>
          <a:solidFill>
            <a:srgbClr val="00CCFF">
              <a:alpha val="14902"/>
            </a:srgbClr>
          </a:solidFill>
          <a:ln>
            <a:solidFill>
              <a:srgbClr val="00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4896522" y="871368"/>
            <a:ext cx="6131859" cy="5841403"/>
          </a:xfrm>
          <a:prstGeom prst="ellipse">
            <a:avLst/>
          </a:prstGeom>
          <a:solidFill>
            <a:srgbClr val="FF0066">
              <a:alpha val="14902"/>
            </a:srgb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5284694" y="1757970"/>
            <a:ext cx="1581374" cy="935915"/>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GB" sz="1200" dirty="0"/>
          </a:p>
        </p:txBody>
      </p:sp>
      <p:sp>
        <p:nvSpPr>
          <p:cNvPr id="8" name="Rectangle 7"/>
          <p:cNvSpPr/>
          <p:nvPr/>
        </p:nvSpPr>
        <p:spPr>
          <a:xfrm>
            <a:off x="5284694" y="2805043"/>
            <a:ext cx="1581374" cy="935915"/>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GB" sz="1200" dirty="0"/>
          </a:p>
        </p:txBody>
      </p:sp>
      <p:sp>
        <p:nvSpPr>
          <p:cNvPr id="9" name="Rectangle 8"/>
          <p:cNvSpPr/>
          <p:nvPr/>
        </p:nvSpPr>
        <p:spPr>
          <a:xfrm>
            <a:off x="5284694" y="3855698"/>
            <a:ext cx="1581374" cy="935915"/>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GB" sz="1200" dirty="0"/>
          </a:p>
        </p:txBody>
      </p:sp>
      <p:sp>
        <p:nvSpPr>
          <p:cNvPr id="10" name="Rectangle 9"/>
          <p:cNvSpPr/>
          <p:nvPr/>
        </p:nvSpPr>
        <p:spPr>
          <a:xfrm>
            <a:off x="3315148" y="1540587"/>
            <a:ext cx="1581374" cy="935915"/>
          </a:xfrm>
          <a:prstGeom prst="rect">
            <a:avLst/>
          </a:prstGeom>
          <a:ln>
            <a:solidFill>
              <a:srgbClr val="00CCFF"/>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sz="1100" dirty="0"/>
          </a:p>
        </p:txBody>
      </p:sp>
      <p:sp>
        <p:nvSpPr>
          <p:cNvPr id="11" name="Rectangle 10"/>
          <p:cNvSpPr/>
          <p:nvPr/>
        </p:nvSpPr>
        <p:spPr>
          <a:xfrm>
            <a:off x="1843817" y="2782613"/>
            <a:ext cx="1581374" cy="935915"/>
          </a:xfrm>
          <a:prstGeom prst="rect">
            <a:avLst/>
          </a:prstGeom>
          <a:ln>
            <a:solidFill>
              <a:srgbClr val="00CCFF"/>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sz="1200" dirty="0"/>
          </a:p>
        </p:txBody>
      </p:sp>
      <p:sp>
        <p:nvSpPr>
          <p:cNvPr id="12" name="Rectangle 11"/>
          <p:cNvSpPr/>
          <p:nvPr/>
        </p:nvSpPr>
        <p:spPr>
          <a:xfrm>
            <a:off x="2231989" y="4169482"/>
            <a:ext cx="1581374" cy="935915"/>
          </a:xfrm>
          <a:prstGeom prst="rect">
            <a:avLst/>
          </a:prstGeom>
          <a:ln>
            <a:solidFill>
              <a:srgbClr val="00CCFF"/>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sz="1200" dirty="0"/>
          </a:p>
        </p:txBody>
      </p:sp>
      <p:sp>
        <p:nvSpPr>
          <p:cNvPr id="13" name="Rectangle 12"/>
          <p:cNvSpPr/>
          <p:nvPr/>
        </p:nvSpPr>
        <p:spPr>
          <a:xfrm>
            <a:off x="3415553" y="5498946"/>
            <a:ext cx="1581374" cy="935915"/>
          </a:xfrm>
          <a:prstGeom prst="rect">
            <a:avLst/>
          </a:prstGeom>
          <a:ln>
            <a:solidFill>
              <a:srgbClr val="00CCFF"/>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sz="1200" dirty="0"/>
          </a:p>
        </p:txBody>
      </p:sp>
      <p:sp>
        <p:nvSpPr>
          <p:cNvPr id="14" name="Rectangle 13"/>
          <p:cNvSpPr/>
          <p:nvPr/>
        </p:nvSpPr>
        <p:spPr>
          <a:xfrm>
            <a:off x="7668411" y="1540587"/>
            <a:ext cx="1581374" cy="93591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sz="900" dirty="0"/>
          </a:p>
        </p:txBody>
      </p:sp>
      <p:sp>
        <p:nvSpPr>
          <p:cNvPr id="15" name="Rectangle 14"/>
          <p:cNvSpPr/>
          <p:nvPr/>
        </p:nvSpPr>
        <p:spPr>
          <a:xfrm>
            <a:off x="8743501" y="2782613"/>
            <a:ext cx="1581374" cy="93591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sz="1200" dirty="0"/>
          </a:p>
        </p:txBody>
      </p:sp>
      <p:sp>
        <p:nvSpPr>
          <p:cNvPr id="16" name="Rectangle 15"/>
          <p:cNvSpPr/>
          <p:nvPr/>
        </p:nvSpPr>
        <p:spPr>
          <a:xfrm>
            <a:off x="8355329" y="4169481"/>
            <a:ext cx="1581374" cy="93591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sz="1200" dirty="0"/>
          </a:p>
        </p:txBody>
      </p:sp>
      <p:sp>
        <p:nvSpPr>
          <p:cNvPr id="17" name="Rectangle 16"/>
          <p:cNvSpPr/>
          <p:nvPr/>
        </p:nvSpPr>
        <p:spPr>
          <a:xfrm>
            <a:off x="7171764" y="5498946"/>
            <a:ext cx="1581374" cy="93591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sz="1200" dirty="0"/>
          </a:p>
        </p:txBody>
      </p:sp>
      <p:sp>
        <p:nvSpPr>
          <p:cNvPr id="18" name="Rectangle 17"/>
          <p:cNvSpPr/>
          <p:nvPr/>
        </p:nvSpPr>
        <p:spPr>
          <a:xfrm>
            <a:off x="-15913" y="12264"/>
            <a:ext cx="12198726"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contourClr>
            </a:sp3d>
          </a:bodyPr>
          <a:lstStyle/>
          <a:p>
            <a:pPr algn="ctr"/>
            <a:r>
              <a:rPr lang="en-US" sz="4400" b="1" dirty="0" smtClean="0">
                <a:ln w="11430"/>
                <a:solidFill>
                  <a:schemeClr val="accent2"/>
                </a:solidFill>
                <a:effectLst>
                  <a:outerShdw blurRad="50800" dist="39000" dir="5460000" algn="tl">
                    <a:srgbClr val="000000">
                      <a:alpha val="38000"/>
                    </a:srgbClr>
                  </a:outerShdw>
                </a:effectLst>
              </a:rPr>
              <a:t>Comparing Kohlberg and Gender Schema Theory</a:t>
            </a:r>
            <a:endParaRPr lang="en-US" sz="4400" b="1" dirty="0">
              <a:ln w="11430"/>
              <a:solidFill>
                <a:schemeClr val="accent2"/>
              </a:solidFill>
              <a:effectLst>
                <a:outerShdw blurRad="50800" dist="39000" dir="5460000" algn="tl">
                  <a:srgbClr val="000000">
                    <a:alpha val="38000"/>
                  </a:srgbClr>
                </a:outerShdw>
              </a:effectLst>
            </a:endParaRPr>
          </a:p>
        </p:txBody>
      </p:sp>
      <p:sp>
        <p:nvSpPr>
          <p:cNvPr id="19" name="TextBox 18"/>
          <p:cNvSpPr txBox="1"/>
          <p:nvPr/>
        </p:nvSpPr>
        <p:spPr>
          <a:xfrm>
            <a:off x="3300806" y="1070833"/>
            <a:ext cx="1583166" cy="369332"/>
          </a:xfrm>
          <a:prstGeom prst="rect">
            <a:avLst/>
          </a:prstGeom>
          <a:noFill/>
        </p:spPr>
        <p:txBody>
          <a:bodyPr wrap="square" rtlCol="0">
            <a:spAutoFit/>
          </a:bodyPr>
          <a:lstStyle/>
          <a:p>
            <a:pPr algn="ctr"/>
            <a:r>
              <a:rPr lang="en-GB" dirty="0" smtClean="0"/>
              <a:t>KOHLBERG</a:t>
            </a:r>
            <a:endParaRPr lang="en-GB" dirty="0"/>
          </a:p>
        </p:txBody>
      </p:sp>
      <p:sp>
        <p:nvSpPr>
          <p:cNvPr id="20" name="TextBox 19"/>
          <p:cNvSpPr txBox="1"/>
          <p:nvPr/>
        </p:nvSpPr>
        <p:spPr>
          <a:xfrm>
            <a:off x="6454588" y="1081592"/>
            <a:ext cx="2795197" cy="369332"/>
          </a:xfrm>
          <a:prstGeom prst="rect">
            <a:avLst/>
          </a:prstGeom>
          <a:noFill/>
        </p:spPr>
        <p:txBody>
          <a:bodyPr wrap="square" rtlCol="0">
            <a:spAutoFit/>
          </a:bodyPr>
          <a:lstStyle/>
          <a:p>
            <a:pPr algn="ctr"/>
            <a:r>
              <a:rPr lang="en-GB" dirty="0" smtClean="0"/>
              <a:t>GENDER SCHEMA THEORY</a:t>
            </a:r>
            <a:endParaRPr lang="en-GB" dirty="0"/>
          </a:p>
        </p:txBody>
      </p:sp>
      <p:sp>
        <p:nvSpPr>
          <p:cNvPr id="21" name="Rectangle 20"/>
          <p:cNvSpPr/>
          <p:nvPr/>
        </p:nvSpPr>
        <p:spPr>
          <a:xfrm>
            <a:off x="5267438" y="4906353"/>
            <a:ext cx="1581374" cy="935915"/>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GB" sz="1200" dirty="0"/>
          </a:p>
        </p:txBody>
      </p:sp>
    </p:spTree>
    <p:extLst>
      <p:ext uri="{BB962C8B-B14F-4D97-AF65-F5344CB8AC3E}">
        <p14:creationId xmlns:p14="http://schemas.microsoft.com/office/powerpoint/2010/main" val="17133979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5346" t="6954" r="15423" b="12802"/>
          <a:stretch/>
        </p:blipFill>
        <p:spPr>
          <a:xfrm>
            <a:off x="1111348" y="239152"/>
            <a:ext cx="9973994" cy="6499718"/>
          </a:xfrm>
          <a:prstGeom prst="rect">
            <a:avLst/>
          </a:prstGeom>
        </p:spPr>
      </p:pic>
    </p:spTree>
    <p:extLst>
      <p:ext uri="{BB962C8B-B14F-4D97-AF65-F5344CB8AC3E}">
        <p14:creationId xmlns:p14="http://schemas.microsoft.com/office/powerpoint/2010/main" val="22969414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1044" y="806468"/>
            <a:ext cx="4710859" cy="3603812"/>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GB" b="1" dirty="0" smtClean="0"/>
              <a:t>WORD BANK</a:t>
            </a:r>
          </a:p>
          <a:p>
            <a:pPr algn="ctr"/>
            <a:r>
              <a:rPr lang="en-GB" dirty="0" smtClean="0"/>
              <a:t>Cognitive</a:t>
            </a:r>
          </a:p>
          <a:p>
            <a:pPr algn="ctr"/>
            <a:r>
              <a:rPr lang="en-GB" dirty="0" smtClean="0"/>
              <a:t>Martin and Halverson</a:t>
            </a:r>
          </a:p>
          <a:p>
            <a:pPr algn="ctr"/>
            <a:r>
              <a:rPr lang="en-GB" dirty="0" smtClean="0"/>
              <a:t>Gender identity</a:t>
            </a:r>
          </a:p>
          <a:p>
            <a:pPr algn="ctr"/>
            <a:r>
              <a:rPr lang="en-GB" dirty="0" smtClean="0"/>
              <a:t>Two years</a:t>
            </a:r>
          </a:p>
          <a:p>
            <a:pPr algn="ctr"/>
            <a:r>
              <a:rPr lang="en-GB" dirty="0"/>
              <a:t>Schemas</a:t>
            </a:r>
          </a:p>
          <a:p>
            <a:pPr algn="ctr"/>
            <a:r>
              <a:rPr lang="en-GB" dirty="0" smtClean="0"/>
              <a:t>Active exploration</a:t>
            </a:r>
          </a:p>
          <a:p>
            <a:pPr algn="ctr"/>
            <a:r>
              <a:rPr lang="en-GB" dirty="0" smtClean="0"/>
              <a:t>In-group</a:t>
            </a:r>
          </a:p>
          <a:p>
            <a:pPr algn="ctr"/>
            <a:r>
              <a:rPr lang="en-GB" dirty="0" smtClean="0"/>
              <a:t>Out-group</a:t>
            </a:r>
          </a:p>
          <a:p>
            <a:pPr algn="ctr"/>
            <a:r>
              <a:rPr lang="en-GB" dirty="0" smtClean="0"/>
              <a:t>Gender stereotypes</a:t>
            </a:r>
          </a:p>
          <a:p>
            <a:pPr algn="ctr"/>
            <a:r>
              <a:rPr lang="en-GB" dirty="0" smtClean="0"/>
              <a:t>Gender scripts</a:t>
            </a:r>
          </a:p>
          <a:p>
            <a:pPr algn="ctr"/>
            <a:r>
              <a:rPr lang="en-GB" dirty="0" smtClean="0"/>
              <a:t>Stages</a:t>
            </a:r>
          </a:p>
          <a:p>
            <a:pPr algn="ctr"/>
            <a:r>
              <a:rPr lang="en-GB" dirty="0" smtClean="0"/>
              <a:t>8-10 years</a:t>
            </a:r>
            <a:endParaRPr lang="en-GB" dirty="0"/>
          </a:p>
        </p:txBody>
      </p:sp>
      <p:sp>
        <p:nvSpPr>
          <p:cNvPr id="5" name="Rounded Rectangle 4"/>
          <p:cNvSpPr/>
          <p:nvPr/>
        </p:nvSpPr>
        <p:spPr>
          <a:xfrm>
            <a:off x="1213442" y="4528788"/>
            <a:ext cx="3798461" cy="749803"/>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ctr"/>
            <a:r>
              <a:rPr lang="en-GB" sz="1400" dirty="0" smtClean="0"/>
              <a:t>Today my work was marked by ____________ </a:t>
            </a:r>
          </a:p>
          <a:p>
            <a:pPr algn="ctr"/>
            <a:endParaRPr lang="en-GB" sz="1400" dirty="0"/>
          </a:p>
          <a:p>
            <a:pPr algn="ctr"/>
            <a:r>
              <a:rPr lang="en-GB" sz="1400" dirty="0" smtClean="0"/>
              <a:t>and they awarded me a score of _____/6.</a:t>
            </a:r>
            <a:endParaRPr lang="en-GB" sz="1400"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9589" t="12230" r="10130" b="19374"/>
          <a:stretch/>
        </p:blipFill>
        <p:spPr>
          <a:xfrm>
            <a:off x="301045" y="4507897"/>
            <a:ext cx="842768" cy="767703"/>
          </a:xfrm>
          <a:prstGeom prst="rect">
            <a:avLst/>
          </a:prstGeom>
        </p:spPr>
      </p:pic>
      <p:sp>
        <p:nvSpPr>
          <p:cNvPr id="8" name="Rectangle 7"/>
          <p:cNvSpPr/>
          <p:nvPr/>
        </p:nvSpPr>
        <p:spPr>
          <a:xfrm>
            <a:off x="-54981" y="-24529"/>
            <a:ext cx="5066884" cy="83099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Exam technique</a:t>
            </a:r>
            <a:endPar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Rectangle 8"/>
          <p:cNvSpPr/>
          <p:nvPr/>
        </p:nvSpPr>
        <p:spPr>
          <a:xfrm>
            <a:off x="5069983" y="154546"/>
            <a:ext cx="7057622" cy="654246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en-GB" sz="1400" b="1" dirty="0" smtClean="0"/>
              <a:t>Describe gender schema explanations of gender development. (6 marks)</a:t>
            </a:r>
          </a:p>
          <a:p>
            <a:pPr algn="ctr">
              <a:lnSpc>
                <a:spcPct val="150000"/>
              </a:lnSpc>
            </a:pPr>
            <a:endParaRPr lang="en-GB" sz="800" dirty="0" smtClean="0"/>
          </a:p>
          <a:p>
            <a:pPr algn="ctr">
              <a:lnSpc>
                <a:spcPct val="150000"/>
              </a:lnSpc>
            </a:pPr>
            <a:r>
              <a:rPr lang="en-GB" dirty="0" smtClean="0"/>
              <a:t>…………………………………………………………………………………………………………………………………………………………………………………………………………………………………………………………………………………………………………………………………………………………………………………………………………………………………………………………………………………………………………………………………………………………………………………………………………………………………………………………………………………………………………………………………………………………………………………………………………………………………………………………………………………………………………………………………………………….</a:t>
            </a:r>
          </a:p>
          <a:p>
            <a:pPr algn="ctr">
              <a:lnSpc>
                <a:spcPct val="150000"/>
              </a:lnSpc>
            </a:pPr>
            <a:r>
              <a:rPr lang="en-GB" dirty="0" smtClean="0"/>
              <a:t>……………………………………………………………………………………………………………………………………………………………………………………………………………………………………………………………………………………………………………………………………………………………………………………………………………………………………………………………………………………………………………………………………………………………………………………………………………………………………………………………………………………………………………….</a:t>
            </a:r>
          </a:p>
        </p:txBody>
      </p:sp>
      <p:sp>
        <p:nvSpPr>
          <p:cNvPr id="10" name="Rounded Rectangle 9"/>
          <p:cNvSpPr/>
          <p:nvPr/>
        </p:nvSpPr>
        <p:spPr>
          <a:xfrm>
            <a:off x="5066884" y="180295"/>
            <a:ext cx="7060721" cy="528043"/>
          </a:xfrm>
          <a:prstGeom prst="roundRect">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1" name="Rounded Rectangle 10"/>
          <p:cNvSpPr/>
          <p:nvPr/>
        </p:nvSpPr>
        <p:spPr>
          <a:xfrm>
            <a:off x="301045" y="5470834"/>
            <a:ext cx="4765840" cy="1256584"/>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r>
              <a:rPr lang="en-GB" sz="1400" dirty="0" smtClean="0"/>
              <a:t>Comments:</a:t>
            </a:r>
          </a:p>
          <a:p>
            <a:endParaRPr lang="en-GB" sz="1400" dirty="0"/>
          </a:p>
          <a:p>
            <a:endParaRPr lang="en-GB" sz="1400" dirty="0" smtClean="0"/>
          </a:p>
          <a:p>
            <a:r>
              <a:rPr lang="en-GB" sz="1400" dirty="0" smtClean="0"/>
              <a:t>Target:</a:t>
            </a:r>
          </a:p>
          <a:p>
            <a:endParaRPr lang="en-GB" sz="1400" dirty="0"/>
          </a:p>
        </p:txBody>
      </p:sp>
      <p:pic>
        <p:nvPicPr>
          <p:cNvPr id="1026" name="Picture 2" descr="Image result for word ban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296" y="611234"/>
            <a:ext cx="888650" cy="88865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p:nvPr/>
        </p:nvPicPr>
        <p:blipFill>
          <a:blip r:embed="rId4">
            <a:extLst>
              <a:ext uri="{28A0092B-C50C-407E-A947-70E740481C1C}">
                <a14:useLocalDpi xmlns:a14="http://schemas.microsoft.com/office/drawing/2010/main" val="0"/>
              </a:ext>
            </a:extLst>
          </a:blip>
          <a:srcRect/>
          <a:stretch>
            <a:fillRect/>
          </a:stretch>
        </p:blipFill>
        <p:spPr bwMode="auto">
          <a:xfrm>
            <a:off x="4156723" y="3750720"/>
            <a:ext cx="1065928" cy="108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66078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9091" y="1075765"/>
            <a:ext cx="2108499" cy="559397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200" b="1" dirty="0" smtClean="0"/>
              <a:t>PSYCHODYNAMIC EXPLANATIONS OF GENDER DEVELOPMENT KEYWORDS</a:t>
            </a:r>
          </a:p>
          <a:p>
            <a:pPr algn="ctr"/>
            <a:endParaRPr lang="en-GB" sz="1200" dirty="0"/>
          </a:p>
          <a:p>
            <a:pPr algn="ctr"/>
            <a:endParaRPr lang="en-GB" sz="1200" dirty="0" smtClean="0"/>
          </a:p>
          <a:p>
            <a:pPr algn="ctr"/>
            <a:endParaRPr lang="en-GB" sz="1200" dirty="0"/>
          </a:p>
          <a:p>
            <a:pPr algn="ctr"/>
            <a:endParaRPr lang="en-GB" sz="1200" dirty="0" smtClean="0"/>
          </a:p>
          <a:p>
            <a:pPr algn="ctr"/>
            <a:endParaRPr lang="en-GB" sz="1200" dirty="0"/>
          </a:p>
          <a:p>
            <a:pPr algn="ctr"/>
            <a:endParaRPr lang="en-GB" sz="1200" dirty="0" smtClean="0"/>
          </a:p>
          <a:p>
            <a:pPr algn="ctr"/>
            <a:endParaRPr lang="en-GB" sz="1200" dirty="0"/>
          </a:p>
          <a:p>
            <a:pPr algn="ctr"/>
            <a:endParaRPr lang="en-GB" sz="1200" dirty="0" smtClean="0"/>
          </a:p>
          <a:p>
            <a:pPr algn="ctr"/>
            <a:endParaRPr lang="en-GB" sz="1200" dirty="0"/>
          </a:p>
          <a:p>
            <a:pPr algn="ctr"/>
            <a:endParaRPr lang="en-GB" sz="1200" dirty="0" smtClean="0"/>
          </a:p>
          <a:p>
            <a:pPr algn="ctr"/>
            <a:endParaRPr lang="en-GB" sz="1200" dirty="0"/>
          </a:p>
          <a:p>
            <a:pPr algn="ctr"/>
            <a:endParaRPr lang="en-GB" sz="1200" dirty="0" smtClean="0"/>
          </a:p>
          <a:p>
            <a:pPr algn="ctr"/>
            <a:endParaRPr lang="en-GB" sz="1200" dirty="0"/>
          </a:p>
          <a:p>
            <a:pPr algn="ctr"/>
            <a:endParaRPr lang="en-GB" sz="1200" dirty="0" smtClean="0"/>
          </a:p>
          <a:p>
            <a:pPr algn="ctr"/>
            <a:endParaRPr lang="en-GB" sz="1200" dirty="0"/>
          </a:p>
          <a:p>
            <a:pPr algn="ctr"/>
            <a:endParaRPr lang="en-GB" sz="1200" dirty="0" smtClean="0"/>
          </a:p>
          <a:p>
            <a:pPr algn="ctr"/>
            <a:endParaRPr lang="en-GB" sz="1200" dirty="0"/>
          </a:p>
          <a:p>
            <a:pPr algn="ctr"/>
            <a:endParaRPr lang="en-GB" sz="1200" dirty="0" smtClean="0"/>
          </a:p>
          <a:p>
            <a:pPr algn="ctr"/>
            <a:endParaRPr lang="en-GB" sz="1200" dirty="0"/>
          </a:p>
          <a:p>
            <a:pPr algn="ctr"/>
            <a:endParaRPr lang="en-GB" sz="1200" dirty="0" smtClean="0"/>
          </a:p>
          <a:p>
            <a:pPr algn="ctr"/>
            <a:endParaRPr lang="en-GB" sz="1200" dirty="0"/>
          </a:p>
          <a:p>
            <a:pPr algn="ctr"/>
            <a:endParaRPr lang="en-GB" sz="1200" dirty="0" smtClean="0"/>
          </a:p>
          <a:p>
            <a:pPr algn="ctr"/>
            <a:endParaRPr lang="en-GB" sz="1200" dirty="0"/>
          </a:p>
          <a:p>
            <a:pPr algn="ctr"/>
            <a:endParaRPr lang="en-GB" sz="1200" dirty="0" smtClean="0"/>
          </a:p>
          <a:p>
            <a:pPr algn="ctr"/>
            <a:endParaRPr lang="en-GB" sz="1200" dirty="0"/>
          </a:p>
          <a:p>
            <a:pPr algn="ctr"/>
            <a:endParaRPr lang="en-GB" sz="1200" dirty="0"/>
          </a:p>
        </p:txBody>
      </p:sp>
      <p:sp>
        <p:nvSpPr>
          <p:cNvPr id="5" name="Rectangle 4"/>
          <p:cNvSpPr/>
          <p:nvPr/>
        </p:nvSpPr>
        <p:spPr>
          <a:xfrm>
            <a:off x="2400748" y="1075764"/>
            <a:ext cx="2108499" cy="5593977"/>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sz="1050" b="1" dirty="0" smtClean="0"/>
              <a:t>FREUD’S CASE STUDY OF LITTLE HANS</a:t>
            </a:r>
          </a:p>
          <a:p>
            <a:pPr algn="ctr"/>
            <a:r>
              <a:rPr lang="en-GB" sz="1050" dirty="0" smtClean="0"/>
              <a:t>Freud carried out a case study to investigate the gender development of a boy known as “Little Hans” </a:t>
            </a:r>
          </a:p>
          <a:p>
            <a:pPr algn="ctr"/>
            <a:r>
              <a:rPr lang="en-GB" sz="1050" dirty="0" smtClean="0"/>
              <a:t>AIM: To investigate Little Hans’ phobia </a:t>
            </a:r>
          </a:p>
          <a:p>
            <a:pPr algn="ctr"/>
            <a:r>
              <a:rPr lang="en-GB" sz="1050" dirty="0" smtClean="0"/>
              <a:t>METHOD: Han’s father wrote to Freud to tell him about Hans development. At the age of four Hans developed a phobia of horses. He was frightened that a horse might bite him or fall down. He was particularly afraid of large white horses with black around the mouth.</a:t>
            </a:r>
          </a:p>
          <a:p>
            <a:pPr algn="ctr"/>
            <a:r>
              <a:rPr lang="en-GB" sz="1050" dirty="0" smtClean="0"/>
              <a:t>RESULTS: Freud claimed that Hans was experiencing the Oedipus complex. He unconsciously sexually desired his mother and saw his father as a rival and feared castration. He displaced the fear of his father on to horses. The white horse with black around the mouth represented his father who had a dark beard. His fear of being bitten by a horse represented his fear of castration and his fear of horses falling down was his unconscious desire to see his father dead </a:t>
            </a:r>
          </a:p>
          <a:p>
            <a:pPr algn="ctr"/>
            <a:r>
              <a:rPr lang="en-GB" sz="1050" dirty="0" smtClean="0"/>
              <a:t>CONCLUSION: This supports Freud’s ideas about the Oedipus Complex</a:t>
            </a:r>
            <a:endParaRPr lang="en-GB" sz="1050" dirty="0"/>
          </a:p>
        </p:txBody>
      </p:sp>
      <p:sp>
        <p:nvSpPr>
          <p:cNvPr id="6" name="Rectangle 5"/>
          <p:cNvSpPr/>
          <p:nvPr/>
        </p:nvSpPr>
        <p:spPr>
          <a:xfrm>
            <a:off x="4672405" y="1075763"/>
            <a:ext cx="2108499" cy="5593977"/>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1100" b="1" dirty="0" smtClean="0"/>
              <a:t>REKERS CASE STUDY OF CARL</a:t>
            </a:r>
          </a:p>
          <a:p>
            <a:pPr algn="ctr"/>
            <a:r>
              <a:rPr lang="en-GB" sz="1100" dirty="0" err="1" smtClean="0"/>
              <a:t>Rekers</a:t>
            </a:r>
            <a:r>
              <a:rPr lang="en-GB" sz="1100" dirty="0" smtClean="0"/>
              <a:t> (1974) described the case of Carl who was 8 years old and had a gender identity problem</a:t>
            </a:r>
          </a:p>
          <a:p>
            <a:pPr algn="ctr"/>
            <a:r>
              <a:rPr lang="en-GB" sz="1100" dirty="0" smtClean="0"/>
              <a:t>Carl had a feminine voice and liked to talk about dresses, cosmetics and delivering babies.</a:t>
            </a:r>
          </a:p>
          <a:p>
            <a:pPr algn="ctr"/>
            <a:r>
              <a:rPr lang="en-GB" sz="1100" dirty="0" smtClean="0"/>
              <a:t>He preferred to play with girls and played house with his sister.</a:t>
            </a:r>
          </a:p>
          <a:p>
            <a:pPr algn="ctr"/>
            <a:r>
              <a:rPr lang="en-GB" sz="1100" dirty="0" smtClean="0"/>
              <a:t>He also pretended to be ill or injured rather than playing with boys.</a:t>
            </a:r>
          </a:p>
          <a:p>
            <a:pPr algn="ctr"/>
            <a:r>
              <a:rPr lang="en-GB" sz="1100" dirty="0" smtClean="0"/>
              <a:t>Carl lived with his mother and did not have a stable father figure in his life.</a:t>
            </a:r>
          </a:p>
          <a:p>
            <a:pPr algn="ctr"/>
            <a:r>
              <a:rPr lang="en-GB" sz="1100" dirty="0" smtClean="0"/>
              <a:t>This supported Freud’s theory about lone-parent households. Freud suggested that if a child is brought up in a single-parent household they would have a poorly developed gender identity. This is because the child does not experience and resolve the Oedipus/Electra Complex.</a:t>
            </a:r>
          </a:p>
          <a:p>
            <a:pPr algn="ctr"/>
            <a:r>
              <a:rPr lang="en-GB" sz="1100" dirty="0" smtClean="0"/>
              <a:t>If a boy is raised without a father, he will not develop a masculine gender identity as he did not have a father to identify with during the phallic stage of development. Freud suggested that a boy in this position would become homosexual.</a:t>
            </a:r>
            <a:endParaRPr lang="en-GB" sz="1100" dirty="0"/>
          </a:p>
        </p:txBody>
      </p:sp>
      <p:sp>
        <p:nvSpPr>
          <p:cNvPr id="7" name="Rectangle 6"/>
          <p:cNvSpPr/>
          <p:nvPr/>
        </p:nvSpPr>
        <p:spPr>
          <a:xfrm>
            <a:off x="6944062" y="1075763"/>
            <a:ext cx="2108499" cy="559397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200" b="1" dirty="0" smtClean="0"/>
              <a:t>REKERS AND MORAY (1990)</a:t>
            </a:r>
          </a:p>
          <a:p>
            <a:pPr algn="ctr"/>
            <a:endParaRPr lang="en-GB" sz="1200" dirty="0" smtClean="0"/>
          </a:p>
          <a:p>
            <a:pPr algn="ctr"/>
            <a:r>
              <a:rPr lang="en-GB" sz="1200" dirty="0" smtClean="0"/>
              <a:t>AIM: To investigate whether there is a relationship between gender disturbance and family background</a:t>
            </a:r>
          </a:p>
          <a:p>
            <a:pPr algn="ctr"/>
            <a:endParaRPr lang="en-GB" sz="1200" dirty="0" smtClean="0"/>
          </a:p>
          <a:p>
            <a:pPr algn="ctr"/>
            <a:r>
              <a:rPr lang="en-GB" sz="1200" dirty="0" smtClean="0"/>
              <a:t>METHOD: Researchers rated 46 boys with gender disturbance for gender behaviour and gender identity. Their family background was also investigated.</a:t>
            </a:r>
          </a:p>
          <a:p>
            <a:pPr algn="ctr"/>
            <a:endParaRPr lang="en-GB" sz="1200" dirty="0" smtClean="0"/>
          </a:p>
          <a:p>
            <a:pPr algn="ctr"/>
            <a:r>
              <a:rPr lang="en-GB" sz="1200" dirty="0" smtClean="0"/>
              <a:t>RESULTS: 75% of the most severely gender-disturbed boys had neither their biological father nor a father substitute living with them</a:t>
            </a:r>
          </a:p>
          <a:p>
            <a:pPr algn="ctr"/>
            <a:endParaRPr lang="en-GB" sz="1200" dirty="0" smtClean="0"/>
          </a:p>
          <a:p>
            <a:pPr algn="ctr"/>
            <a:r>
              <a:rPr lang="en-GB" sz="1200" dirty="0" smtClean="0"/>
              <a:t>CONCLUSION: Boys who do not have a father figure present during their childhood are more likely to develop a problem with their gender identity.</a:t>
            </a:r>
            <a:endParaRPr lang="en-GB" sz="1200" dirty="0"/>
          </a:p>
        </p:txBody>
      </p:sp>
      <p:sp>
        <p:nvSpPr>
          <p:cNvPr id="9" name="Rectangle 8"/>
          <p:cNvSpPr/>
          <p:nvPr/>
        </p:nvSpPr>
        <p:spPr>
          <a:xfrm>
            <a:off x="9215719" y="1075763"/>
            <a:ext cx="2811330" cy="559397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1050" b="1" dirty="0" smtClean="0">
                <a:sym typeface="Wingdings" panose="05000000000000000000" pitchFamily="2" charset="2"/>
              </a:rPr>
              <a:t>EVALUATION</a:t>
            </a:r>
          </a:p>
          <a:p>
            <a:pPr algn="ctr"/>
            <a:endParaRPr lang="en-GB" sz="300" dirty="0" smtClean="0">
              <a:sym typeface="Wingdings" panose="05000000000000000000" pitchFamily="2" charset="2"/>
            </a:endParaRPr>
          </a:p>
          <a:p>
            <a:pPr algn="ctr"/>
            <a:r>
              <a:rPr lang="en-GB" sz="1050" dirty="0" smtClean="0">
                <a:sym typeface="Wingdings" panose="05000000000000000000" pitchFamily="2" charset="2"/>
              </a:rPr>
              <a:t> </a:t>
            </a:r>
            <a:r>
              <a:rPr lang="en-GB" sz="1050" dirty="0" smtClean="0"/>
              <a:t>Based upon the unconscious which is unfalsifiable – we don’t know that identification with the same sex occurs in the manner described in Freud’s psychoanalytic theory</a:t>
            </a:r>
          </a:p>
          <a:p>
            <a:pPr algn="ctr"/>
            <a:endParaRPr lang="en-GB" sz="700" dirty="0" smtClean="0">
              <a:sym typeface="Wingdings" panose="05000000000000000000" pitchFamily="2" charset="2"/>
            </a:endParaRPr>
          </a:p>
          <a:p>
            <a:pPr algn="ctr"/>
            <a:r>
              <a:rPr lang="en-GB" sz="1050" dirty="0" smtClean="0">
                <a:sym typeface="Wingdings" panose="05000000000000000000" pitchFamily="2" charset="2"/>
              </a:rPr>
              <a:t> </a:t>
            </a:r>
            <a:r>
              <a:rPr lang="en-GB" sz="1050" dirty="0" smtClean="0"/>
              <a:t>Identification does not necessarily only occur with parents. SLT shows that parents play a role in gender development but so too do peers, siblings and teachers.</a:t>
            </a:r>
          </a:p>
          <a:p>
            <a:pPr algn="ctr"/>
            <a:endParaRPr lang="en-GB" sz="700" dirty="0" smtClean="0">
              <a:sym typeface="Wingdings" panose="05000000000000000000" pitchFamily="2" charset="2"/>
            </a:endParaRPr>
          </a:p>
          <a:p>
            <a:pPr algn="ctr"/>
            <a:r>
              <a:rPr lang="en-GB" sz="1050" dirty="0" smtClean="0">
                <a:sym typeface="Wingdings" panose="05000000000000000000" pitchFamily="2" charset="2"/>
              </a:rPr>
              <a:t> </a:t>
            </a:r>
            <a:r>
              <a:rPr lang="en-GB" sz="1050" dirty="0" smtClean="0"/>
              <a:t>Changing society now means a greater number of single parent families but these don’t necessarily show an increase for homosexuality.</a:t>
            </a:r>
          </a:p>
          <a:p>
            <a:pPr algn="ctr"/>
            <a:endParaRPr lang="en-GB" sz="700" dirty="0" smtClean="0">
              <a:sym typeface="Wingdings" panose="05000000000000000000" pitchFamily="2" charset="2"/>
            </a:endParaRPr>
          </a:p>
          <a:p>
            <a:pPr algn="ctr"/>
            <a:r>
              <a:rPr lang="en-GB" sz="1050" dirty="0" smtClean="0">
                <a:sym typeface="Wingdings" panose="05000000000000000000" pitchFamily="2" charset="2"/>
              </a:rPr>
              <a:t> </a:t>
            </a:r>
            <a:r>
              <a:rPr lang="en-GB" sz="1050" dirty="0" smtClean="0"/>
              <a:t>The </a:t>
            </a:r>
            <a:r>
              <a:rPr lang="en-GB" sz="1050" dirty="0"/>
              <a:t>theory would predict that gender identity arises at </a:t>
            </a:r>
            <a:r>
              <a:rPr lang="en-GB" sz="1050" dirty="0" smtClean="0"/>
              <a:t>approximately </a:t>
            </a:r>
            <a:r>
              <a:rPr lang="en-GB" sz="1050" dirty="0"/>
              <a:t>4 or 5 years of age, following the Oedipus or Electra complex but most evidence suggests that children have some understanding of gender identity long before this and that gender identity develops gradually (compare with Kohlberg’s cognitive theory</a:t>
            </a:r>
            <a:r>
              <a:rPr lang="en-GB" sz="1050" dirty="0" smtClean="0"/>
              <a:t>)</a:t>
            </a:r>
          </a:p>
          <a:p>
            <a:pPr lvl="0" algn="ctr"/>
            <a:endParaRPr lang="en-GB" sz="700" dirty="0" smtClean="0">
              <a:sym typeface="Wingdings" panose="05000000000000000000" pitchFamily="2" charset="2"/>
            </a:endParaRPr>
          </a:p>
          <a:p>
            <a:pPr lvl="0" algn="ctr"/>
            <a:r>
              <a:rPr lang="en-GB" sz="1050" dirty="0" smtClean="0">
                <a:sym typeface="Wingdings" panose="05000000000000000000" pitchFamily="2" charset="2"/>
              </a:rPr>
              <a:t> </a:t>
            </a:r>
            <a:r>
              <a:rPr lang="en-GB" sz="1050" dirty="0" smtClean="0"/>
              <a:t>The Oedipus and Electra complexes are very controversial; many people find the notion of childhood sexuality difficult to accept and the Electra complex is considered to be particularly weak in its explanations of female gender identity and is considered to be based upon androcentric views.</a:t>
            </a:r>
          </a:p>
          <a:p>
            <a:pPr algn="ctr"/>
            <a:endParaRPr lang="en-GB" sz="700" dirty="0" smtClean="0">
              <a:sym typeface="Wingdings" panose="05000000000000000000" pitchFamily="2" charset="2"/>
            </a:endParaRPr>
          </a:p>
          <a:p>
            <a:pPr algn="ctr"/>
            <a:r>
              <a:rPr lang="en-GB" sz="1050" dirty="0" smtClean="0">
                <a:sym typeface="Wingdings" panose="05000000000000000000" pitchFamily="2" charset="2"/>
              </a:rPr>
              <a:t> </a:t>
            </a:r>
            <a:r>
              <a:rPr lang="en-GB" sz="1050" dirty="0" smtClean="0"/>
              <a:t>Generalisability from case studies such as Little Hans is poor.</a:t>
            </a:r>
          </a:p>
          <a:p>
            <a:pPr algn="ctr"/>
            <a:endParaRPr lang="en-GB" sz="700" dirty="0" smtClean="0">
              <a:sym typeface="Wingdings" panose="05000000000000000000" pitchFamily="2" charset="2"/>
            </a:endParaRPr>
          </a:p>
          <a:p>
            <a:pPr algn="ctr"/>
            <a:r>
              <a:rPr lang="en-GB" sz="1050" dirty="0" smtClean="0">
                <a:sym typeface="Wingdings" panose="05000000000000000000" pitchFamily="2" charset="2"/>
              </a:rPr>
              <a:t> </a:t>
            </a:r>
            <a:r>
              <a:rPr lang="en-GB" sz="1050" dirty="0" smtClean="0"/>
              <a:t>There is actually little evidence to support Freud’s theory</a:t>
            </a:r>
            <a:endParaRPr lang="en-GB" sz="1050" dirty="0"/>
          </a:p>
        </p:txBody>
      </p:sp>
      <p:sp>
        <p:nvSpPr>
          <p:cNvPr id="10" name="Rectangle 9"/>
          <p:cNvSpPr/>
          <p:nvPr/>
        </p:nvSpPr>
        <p:spPr>
          <a:xfrm>
            <a:off x="0" y="166188"/>
            <a:ext cx="12192000"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Psychodynamic Explanations of Gender Development</a:t>
            </a:r>
            <a:endParaRPr 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8952521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1" y="116633"/>
            <a:ext cx="9144000"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Psychosexual development: the phallic stage</a:t>
            </a:r>
          </a:p>
        </p:txBody>
      </p:sp>
      <p:sp>
        <p:nvSpPr>
          <p:cNvPr id="5" name="Rounded Rectangle 4"/>
          <p:cNvSpPr/>
          <p:nvPr/>
        </p:nvSpPr>
        <p:spPr>
          <a:xfrm>
            <a:off x="220717" y="1484784"/>
            <a:ext cx="5515243" cy="108012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GB" dirty="0"/>
          </a:p>
        </p:txBody>
      </p:sp>
      <p:sp>
        <p:nvSpPr>
          <p:cNvPr id="6" name="Rounded Rectangle 5"/>
          <p:cNvSpPr/>
          <p:nvPr/>
        </p:nvSpPr>
        <p:spPr>
          <a:xfrm>
            <a:off x="220717" y="2852936"/>
            <a:ext cx="5515243" cy="108012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GB" dirty="0"/>
          </a:p>
        </p:txBody>
      </p:sp>
      <p:sp>
        <p:nvSpPr>
          <p:cNvPr id="7" name="Rounded Rectangle 6"/>
          <p:cNvSpPr/>
          <p:nvPr/>
        </p:nvSpPr>
        <p:spPr>
          <a:xfrm>
            <a:off x="220717" y="4221088"/>
            <a:ext cx="5515243" cy="108012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GB" dirty="0"/>
          </a:p>
        </p:txBody>
      </p:sp>
      <p:sp>
        <p:nvSpPr>
          <p:cNvPr id="8" name="Rounded Rectangle 7"/>
          <p:cNvSpPr/>
          <p:nvPr/>
        </p:nvSpPr>
        <p:spPr>
          <a:xfrm>
            <a:off x="220717" y="5589240"/>
            <a:ext cx="5515243" cy="108012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GB" dirty="0"/>
          </a:p>
        </p:txBody>
      </p:sp>
      <p:sp>
        <p:nvSpPr>
          <p:cNvPr id="13" name="Rounded Rectangle 12"/>
          <p:cNvSpPr/>
          <p:nvPr/>
        </p:nvSpPr>
        <p:spPr>
          <a:xfrm>
            <a:off x="6384031" y="1484784"/>
            <a:ext cx="5534699" cy="108012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dirty="0"/>
          </a:p>
        </p:txBody>
      </p:sp>
      <p:sp>
        <p:nvSpPr>
          <p:cNvPr id="14" name="Rounded Rectangle 13"/>
          <p:cNvSpPr/>
          <p:nvPr/>
        </p:nvSpPr>
        <p:spPr>
          <a:xfrm>
            <a:off x="6384031" y="2852936"/>
            <a:ext cx="5534699" cy="108012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dirty="0"/>
          </a:p>
        </p:txBody>
      </p:sp>
      <p:sp>
        <p:nvSpPr>
          <p:cNvPr id="15" name="Rounded Rectangle 14"/>
          <p:cNvSpPr/>
          <p:nvPr/>
        </p:nvSpPr>
        <p:spPr>
          <a:xfrm>
            <a:off x="6384031" y="4221088"/>
            <a:ext cx="5534699" cy="108012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dirty="0"/>
          </a:p>
        </p:txBody>
      </p:sp>
      <p:sp>
        <p:nvSpPr>
          <p:cNvPr id="16" name="Rounded Rectangle 15"/>
          <p:cNvSpPr/>
          <p:nvPr/>
        </p:nvSpPr>
        <p:spPr>
          <a:xfrm>
            <a:off x="6384031" y="5589240"/>
            <a:ext cx="5534699" cy="108012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dirty="0"/>
          </a:p>
        </p:txBody>
      </p:sp>
      <p:sp>
        <p:nvSpPr>
          <p:cNvPr id="17" name="Down Arrow 16"/>
          <p:cNvSpPr/>
          <p:nvPr/>
        </p:nvSpPr>
        <p:spPr>
          <a:xfrm>
            <a:off x="2692851" y="2564904"/>
            <a:ext cx="504056" cy="288032"/>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a:p>
        </p:txBody>
      </p:sp>
      <p:sp>
        <p:nvSpPr>
          <p:cNvPr id="18" name="Down Arrow 17"/>
          <p:cNvSpPr/>
          <p:nvPr/>
        </p:nvSpPr>
        <p:spPr>
          <a:xfrm>
            <a:off x="2692851" y="3933056"/>
            <a:ext cx="504056" cy="288032"/>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a:p>
        </p:txBody>
      </p:sp>
      <p:sp>
        <p:nvSpPr>
          <p:cNvPr id="19" name="Down Arrow 18"/>
          <p:cNvSpPr/>
          <p:nvPr/>
        </p:nvSpPr>
        <p:spPr>
          <a:xfrm>
            <a:off x="2692851" y="5301208"/>
            <a:ext cx="504056" cy="288032"/>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a:p>
        </p:txBody>
      </p:sp>
      <p:sp>
        <p:nvSpPr>
          <p:cNvPr id="20" name="Down Arrow 19"/>
          <p:cNvSpPr/>
          <p:nvPr/>
        </p:nvSpPr>
        <p:spPr>
          <a:xfrm>
            <a:off x="8838935" y="2578610"/>
            <a:ext cx="504056" cy="274326"/>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21" name="Down Arrow 20"/>
          <p:cNvSpPr/>
          <p:nvPr/>
        </p:nvSpPr>
        <p:spPr>
          <a:xfrm>
            <a:off x="8838935" y="3946762"/>
            <a:ext cx="504056" cy="274326"/>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22" name="Down Arrow 21"/>
          <p:cNvSpPr/>
          <p:nvPr/>
        </p:nvSpPr>
        <p:spPr>
          <a:xfrm>
            <a:off x="8838935" y="5314914"/>
            <a:ext cx="504056" cy="274326"/>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23" name="Rectangle 22"/>
          <p:cNvSpPr/>
          <p:nvPr/>
        </p:nvSpPr>
        <p:spPr>
          <a:xfrm>
            <a:off x="6697704" y="838454"/>
            <a:ext cx="3261086"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Electra Complex</a:t>
            </a:r>
          </a:p>
        </p:txBody>
      </p:sp>
      <p:sp>
        <p:nvSpPr>
          <p:cNvPr id="24" name="Rectangle 23"/>
          <p:cNvSpPr/>
          <p:nvPr/>
        </p:nvSpPr>
        <p:spPr>
          <a:xfrm>
            <a:off x="2055886" y="838454"/>
            <a:ext cx="3543727"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4"/>
              </a:contourClr>
            </a:sp3d>
          </a:bodyPr>
          <a:lstStyle/>
          <a:p>
            <a:pPr algn="ctr"/>
            <a:r>
              <a:rPr lang="en-US" sz="3600" b="1" dirty="0">
                <a:ln w="11430"/>
                <a:solidFill>
                  <a:schemeClr val="accent4"/>
                </a:solidFill>
                <a:effectLst>
                  <a:outerShdw blurRad="50800" dist="39000" dir="5460000" algn="tl">
                    <a:srgbClr val="000000">
                      <a:alpha val="38000"/>
                    </a:srgbClr>
                  </a:outerShdw>
                </a:effectLst>
              </a:rPr>
              <a:t>Oedipus Complex</a:t>
            </a:r>
          </a:p>
        </p:txBody>
      </p:sp>
      <p:pic>
        <p:nvPicPr>
          <p:cNvPr id="1026" name="Picture 2" descr="http://www.cevector.com/wp-content/uploads/2013/11/female-sign-male-sign.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9814" r="20804"/>
          <a:stretch/>
        </p:blipFill>
        <p:spPr bwMode="auto">
          <a:xfrm>
            <a:off x="6305376" y="838453"/>
            <a:ext cx="429491" cy="5430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1.bp.blogspot.com/-oR3c2hYXbUw/UCogkSO26qI/AAAAAAAAHT0/frYuEbjTuSo/s1600/signs+and+symbols+(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366" t="10723" r="18556" b="8367"/>
          <a:stretch/>
        </p:blipFill>
        <p:spPr bwMode="auto">
          <a:xfrm>
            <a:off x="1559496" y="891448"/>
            <a:ext cx="534910" cy="540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88647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51821" y="1043492"/>
            <a:ext cx="5303520" cy="3786689"/>
          </a:xfrm>
          <a:prstGeom prst="roundRect">
            <a:avLst/>
          </a:prstGeom>
          <a:ln w="38100"/>
        </p:spPr>
        <p:style>
          <a:lnRef idx="2">
            <a:schemeClr val="accent4"/>
          </a:lnRef>
          <a:fillRef idx="1">
            <a:schemeClr val="lt1"/>
          </a:fillRef>
          <a:effectRef idx="0">
            <a:schemeClr val="accent4"/>
          </a:effectRef>
          <a:fontRef idx="minor">
            <a:schemeClr val="dk1"/>
          </a:fontRef>
        </p:style>
        <p:txBody>
          <a:bodyPr rtlCol="0" anchor="ctr"/>
          <a:lstStyle/>
          <a:p>
            <a:pPr algn="ctr"/>
            <a:r>
              <a:rPr lang="en-GB" sz="1600" dirty="0"/>
              <a:t>A ____________ experiences the Oedipus conflict </a:t>
            </a:r>
            <a:r>
              <a:rPr lang="en-GB" sz="1600" dirty="0" smtClean="0"/>
              <a:t>during the ____________ stage because </a:t>
            </a:r>
            <a:r>
              <a:rPr lang="en-GB" sz="1600" dirty="0"/>
              <a:t>of his </a:t>
            </a:r>
            <a:r>
              <a:rPr lang="en-GB" sz="1600" dirty="0" smtClean="0"/>
              <a:t>_______________ desire </a:t>
            </a:r>
            <a:r>
              <a:rPr lang="en-GB" sz="1600" dirty="0"/>
              <a:t>for his ______________ and fear his ___________ will castrate him. In order to resolve this conflict (reduce </a:t>
            </a:r>
            <a:r>
              <a:rPr lang="en-GB" sz="1600" dirty="0" smtClean="0"/>
              <a:t>____________ _________) </a:t>
            </a:r>
            <a:r>
              <a:rPr lang="en-GB" sz="1600" dirty="0"/>
              <a:t>the boy ____________ with his father </a:t>
            </a:r>
            <a:r>
              <a:rPr lang="en-GB" sz="1600" dirty="0" smtClean="0"/>
              <a:t>meaning that he </a:t>
            </a:r>
            <a:r>
              <a:rPr lang="en-GB" sz="1600" dirty="0"/>
              <a:t>adopts his father’s </a:t>
            </a:r>
            <a:r>
              <a:rPr lang="en-GB" sz="1600" dirty="0" smtClean="0"/>
              <a:t>norms, ___________ , beliefs and </a:t>
            </a:r>
            <a:r>
              <a:rPr lang="en-GB" sz="1600" dirty="0"/>
              <a:t>attitudes. The boy feels that his father is less likely to harm him, and behaving like his father will bring the boy __________ to his mother. The boy internalises male _________________ through _____________ with his father </a:t>
            </a:r>
            <a:r>
              <a:rPr lang="en-GB" sz="1600" dirty="0" smtClean="0"/>
              <a:t>(also known as identification with the ____________) and </a:t>
            </a:r>
            <a:r>
              <a:rPr lang="en-GB" sz="1600" dirty="0"/>
              <a:t>starts to behave as a </a:t>
            </a:r>
            <a:r>
              <a:rPr lang="en-GB" sz="1600" dirty="0" smtClean="0"/>
              <a:t>male. </a:t>
            </a:r>
            <a:endParaRPr lang="en-GB" sz="1600" dirty="0"/>
          </a:p>
        </p:txBody>
      </p:sp>
      <p:sp>
        <p:nvSpPr>
          <p:cNvPr id="6" name="Rounded Rectangle 5"/>
          <p:cNvSpPr/>
          <p:nvPr/>
        </p:nvSpPr>
        <p:spPr>
          <a:xfrm>
            <a:off x="6370320" y="1043493"/>
            <a:ext cx="5303520" cy="3786689"/>
          </a:xfrm>
          <a:prstGeom prst="roundRect">
            <a:avLst/>
          </a:prstGeom>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GB" sz="1400" dirty="0" smtClean="0"/>
              <a:t>At the ages of ________ during the phallic stage, girls experience </a:t>
            </a:r>
            <a:r>
              <a:rPr lang="en-GB" sz="1400" dirty="0"/>
              <a:t>the </a:t>
            </a:r>
            <a:r>
              <a:rPr lang="en-GB" sz="1400" dirty="0" smtClean="0"/>
              <a:t>________ Complex. Here, the girl </a:t>
            </a:r>
            <a:r>
              <a:rPr lang="en-GB" sz="1400" dirty="0"/>
              <a:t>has </a:t>
            </a:r>
            <a:r>
              <a:rPr lang="en-GB" sz="1400" dirty="0" smtClean="0"/>
              <a:t>unconscious ______________ for </a:t>
            </a:r>
            <a:r>
              <a:rPr lang="en-GB" sz="1400" dirty="0"/>
              <a:t>her </a:t>
            </a:r>
            <a:r>
              <a:rPr lang="en-GB" sz="1400" dirty="0" smtClean="0"/>
              <a:t>____________. As </a:t>
            </a:r>
            <a:r>
              <a:rPr lang="en-GB" sz="1400" dirty="0"/>
              <a:t>she thinks she has already been </a:t>
            </a:r>
            <a:r>
              <a:rPr lang="en-GB" sz="1400" dirty="0" smtClean="0"/>
              <a:t>_____________ </a:t>
            </a:r>
            <a:r>
              <a:rPr lang="en-GB" sz="1400" dirty="0"/>
              <a:t>by her mother, she is not fearful of her as a boy is of his </a:t>
            </a:r>
            <a:r>
              <a:rPr lang="en-GB" sz="1400" dirty="0" smtClean="0"/>
              <a:t>father (and therefore identification is not as strong). Instead, the girl’s conflict with her mother is due to feelings of having already been castrated. In addition, girls experience ______________ though after realising that they can never have a penis, they substitute this desire with a desire for a baby (to be fathered by their own father). The girl’s </a:t>
            </a:r>
            <a:r>
              <a:rPr lang="en-GB" sz="1400" dirty="0"/>
              <a:t>______________ with her </a:t>
            </a:r>
            <a:r>
              <a:rPr lang="en-GB" sz="1400" dirty="0" smtClean="0"/>
              <a:t>mother follows fear of a loss of her mother’s love and to reduce the conflict that she is feeling. The </a:t>
            </a:r>
            <a:r>
              <a:rPr lang="en-GB" sz="1400" dirty="0"/>
              <a:t>girl </a:t>
            </a:r>
            <a:r>
              <a:rPr lang="en-GB" sz="1400" dirty="0" smtClean="0"/>
              <a:t>therefore still identifies with the characteristics, behaviours, attitudes and beliefs </a:t>
            </a:r>
            <a:r>
              <a:rPr lang="en-GB" sz="1400" dirty="0"/>
              <a:t>of her mother and so her </a:t>
            </a:r>
            <a:r>
              <a:rPr lang="en-GB" sz="1400" dirty="0" smtClean="0"/>
              <a:t>female ___________________ </a:t>
            </a:r>
            <a:r>
              <a:rPr lang="en-GB" sz="1400" dirty="0"/>
              <a:t>develops. </a:t>
            </a:r>
            <a:endParaRPr lang="en-GB" sz="1400" dirty="0" smtClean="0"/>
          </a:p>
        </p:txBody>
      </p:sp>
      <p:sp>
        <p:nvSpPr>
          <p:cNvPr id="7" name="Rounded Rectangle 6"/>
          <p:cNvSpPr/>
          <p:nvPr/>
        </p:nvSpPr>
        <p:spPr>
          <a:xfrm>
            <a:off x="204395" y="4991548"/>
            <a:ext cx="2140772" cy="41954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FATHER</a:t>
            </a:r>
            <a:endParaRPr lang="en-GB" dirty="0"/>
          </a:p>
        </p:txBody>
      </p:sp>
      <p:sp>
        <p:nvSpPr>
          <p:cNvPr id="8" name="Rounded Rectangle 7"/>
          <p:cNvSpPr/>
          <p:nvPr/>
        </p:nvSpPr>
        <p:spPr>
          <a:xfrm>
            <a:off x="2486809" y="4991548"/>
            <a:ext cx="2140772" cy="41954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PHALLIC</a:t>
            </a:r>
            <a:endParaRPr lang="en-GB" dirty="0"/>
          </a:p>
        </p:txBody>
      </p:sp>
      <p:sp>
        <p:nvSpPr>
          <p:cNvPr id="9" name="Rounded Rectangle 8"/>
          <p:cNvSpPr/>
          <p:nvPr/>
        </p:nvSpPr>
        <p:spPr>
          <a:xfrm>
            <a:off x="4769223" y="4991548"/>
            <a:ext cx="2140772" cy="41954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THREE-FIVE</a:t>
            </a:r>
            <a:endParaRPr lang="en-GB" dirty="0"/>
          </a:p>
        </p:txBody>
      </p:sp>
      <p:sp>
        <p:nvSpPr>
          <p:cNvPr id="10" name="Rounded Rectangle 9"/>
          <p:cNvSpPr/>
          <p:nvPr/>
        </p:nvSpPr>
        <p:spPr>
          <a:xfrm>
            <a:off x="7051637" y="4991548"/>
            <a:ext cx="2140772" cy="41954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CLOSER</a:t>
            </a:r>
            <a:endParaRPr lang="en-GB" dirty="0"/>
          </a:p>
        </p:txBody>
      </p:sp>
      <p:sp>
        <p:nvSpPr>
          <p:cNvPr id="11" name="Rounded Rectangle 10"/>
          <p:cNvSpPr/>
          <p:nvPr/>
        </p:nvSpPr>
        <p:spPr>
          <a:xfrm>
            <a:off x="9334051" y="4991548"/>
            <a:ext cx="2140772" cy="41954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600" dirty="0" smtClean="0"/>
              <a:t>CASTRATION ANXIETY</a:t>
            </a:r>
            <a:endParaRPr lang="en-GB" sz="1600" dirty="0"/>
          </a:p>
        </p:txBody>
      </p:sp>
      <p:sp>
        <p:nvSpPr>
          <p:cNvPr id="13" name="Rounded Rectangle 12"/>
          <p:cNvSpPr/>
          <p:nvPr/>
        </p:nvSpPr>
        <p:spPr>
          <a:xfrm>
            <a:off x="204395" y="5464884"/>
            <a:ext cx="2140772" cy="41954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CHARACTERISTICS</a:t>
            </a:r>
            <a:endParaRPr lang="en-GB" dirty="0"/>
          </a:p>
        </p:txBody>
      </p:sp>
      <p:sp>
        <p:nvSpPr>
          <p:cNvPr id="14" name="Rounded Rectangle 13"/>
          <p:cNvSpPr/>
          <p:nvPr/>
        </p:nvSpPr>
        <p:spPr>
          <a:xfrm>
            <a:off x="2486809" y="5464884"/>
            <a:ext cx="2140772" cy="41954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GENDER IDENTITY</a:t>
            </a:r>
            <a:endParaRPr lang="en-GB" dirty="0"/>
          </a:p>
        </p:txBody>
      </p:sp>
      <p:sp>
        <p:nvSpPr>
          <p:cNvPr id="15" name="Rounded Rectangle 14"/>
          <p:cNvSpPr/>
          <p:nvPr/>
        </p:nvSpPr>
        <p:spPr>
          <a:xfrm>
            <a:off x="4769223" y="5464884"/>
            <a:ext cx="2140772" cy="41954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IDENTIFICATION</a:t>
            </a:r>
            <a:endParaRPr lang="en-GB" dirty="0"/>
          </a:p>
        </p:txBody>
      </p:sp>
      <p:sp>
        <p:nvSpPr>
          <p:cNvPr id="16" name="Rounded Rectangle 15"/>
          <p:cNvSpPr/>
          <p:nvPr/>
        </p:nvSpPr>
        <p:spPr>
          <a:xfrm>
            <a:off x="7051637" y="5464884"/>
            <a:ext cx="2140772" cy="41954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AGGRESSOR</a:t>
            </a:r>
            <a:endParaRPr lang="en-GB" dirty="0"/>
          </a:p>
        </p:txBody>
      </p:sp>
      <p:sp>
        <p:nvSpPr>
          <p:cNvPr id="17" name="Rounded Rectangle 16"/>
          <p:cNvSpPr/>
          <p:nvPr/>
        </p:nvSpPr>
        <p:spPr>
          <a:xfrm>
            <a:off x="9334051" y="5464884"/>
            <a:ext cx="2140772" cy="41954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CASTRATED</a:t>
            </a:r>
            <a:endParaRPr lang="en-GB" dirty="0"/>
          </a:p>
        </p:txBody>
      </p:sp>
      <p:sp>
        <p:nvSpPr>
          <p:cNvPr id="18" name="Rounded Rectangle 17"/>
          <p:cNvSpPr/>
          <p:nvPr/>
        </p:nvSpPr>
        <p:spPr>
          <a:xfrm>
            <a:off x="204395" y="5932842"/>
            <a:ext cx="2140772" cy="41954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DESIRES</a:t>
            </a:r>
            <a:endParaRPr lang="en-GB" dirty="0"/>
          </a:p>
        </p:txBody>
      </p:sp>
      <p:sp>
        <p:nvSpPr>
          <p:cNvPr id="19" name="Rounded Rectangle 18"/>
          <p:cNvSpPr/>
          <p:nvPr/>
        </p:nvSpPr>
        <p:spPr>
          <a:xfrm>
            <a:off x="2486809" y="5932842"/>
            <a:ext cx="2140772" cy="41954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BEHAVIOURS</a:t>
            </a:r>
            <a:endParaRPr lang="en-GB" dirty="0"/>
          </a:p>
        </p:txBody>
      </p:sp>
      <p:sp>
        <p:nvSpPr>
          <p:cNvPr id="20" name="Rounded Rectangle 19"/>
          <p:cNvSpPr/>
          <p:nvPr/>
        </p:nvSpPr>
        <p:spPr>
          <a:xfrm>
            <a:off x="4769223" y="5932842"/>
            <a:ext cx="2140772" cy="41954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MOTHER</a:t>
            </a:r>
            <a:endParaRPr lang="en-GB" dirty="0"/>
          </a:p>
        </p:txBody>
      </p:sp>
      <p:sp>
        <p:nvSpPr>
          <p:cNvPr id="21" name="Rounded Rectangle 20"/>
          <p:cNvSpPr/>
          <p:nvPr/>
        </p:nvSpPr>
        <p:spPr>
          <a:xfrm>
            <a:off x="7051637" y="5932842"/>
            <a:ext cx="2140772" cy="41954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BOY</a:t>
            </a:r>
            <a:endParaRPr lang="en-GB" dirty="0"/>
          </a:p>
        </p:txBody>
      </p:sp>
      <p:sp>
        <p:nvSpPr>
          <p:cNvPr id="22" name="Rounded Rectangle 21"/>
          <p:cNvSpPr/>
          <p:nvPr/>
        </p:nvSpPr>
        <p:spPr>
          <a:xfrm>
            <a:off x="9334051" y="5932842"/>
            <a:ext cx="2140772" cy="41954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IDENTIFIES</a:t>
            </a:r>
            <a:endParaRPr lang="en-GB" dirty="0"/>
          </a:p>
        </p:txBody>
      </p:sp>
      <p:sp>
        <p:nvSpPr>
          <p:cNvPr id="23" name="Rounded Rectangle 22"/>
          <p:cNvSpPr/>
          <p:nvPr/>
        </p:nvSpPr>
        <p:spPr>
          <a:xfrm>
            <a:off x="204395" y="6400800"/>
            <a:ext cx="2140772" cy="41954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UNCONSCIOUS</a:t>
            </a:r>
            <a:endParaRPr lang="en-GB" dirty="0"/>
          </a:p>
        </p:txBody>
      </p:sp>
      <p:sp>
        <p:nvSpPr>
          <p:cNvPr id="24" name="Rounded Rectangle 23"/>
          <p:cNvSpPr/>
          <p:nvPr/>
        </p:nvSpPr>
        <p:spPr>
          <a:xfrm>
            <a:off x="2486809" y="6400800"/>
            <a:ext cx="2140772" cy="41954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PENIS ENVY</a:t>
            </a:r>
            <a:endParaRPr lang="en-GB" dirty="0"/>
          </a:p>
        </p:txBody>
      </p:sp>
      <p:sp>
        <p:nvSpPr>
          <p:cNvPr id="25" name="Rounded Rectangle 24"/>
          <p:cNvSpPr/>
          <p:nvPr/>
        </p:nvSpPr>
        <p:spPr>
          <a:xfrm>
            <a:off x="4769223" y="6400800"/>
            <a:ext cx="2140772" cy="41954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IDENTIFICATION</a:t>
            </a:r>
            <a:endParaRPr lang="en-GB" dirty="0"/>
          </a:p>
        </p:txBody>
      </p:sp>
      <p:sp>
        <p:nvSpPr>
          <p:cNvPr id="26" name="Rounded Rectangle 25"/>
          <p:cNvSpPr/>
          <p:nvPr/>
        </p:nvSpPr>
        <p:spPr>
          <a:xfrm>
            <a:off x="7051637" y="6400800"/>
            <a:ext cx="2140772" cy="41954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ELECTRA</a:t>
            </a:r>
            <a:endParaRPr lang="en-GB" dirty="0"/>
          </a:p>
        </p:txBody>
      </p:sp>
      <p:sp>
        <p:nvSpPr>
          <p:cNvPr id="27" name="Rounded Rectangle 26"/>
          <p:cNvSpPr/>
          <p:nvPr/>
        </p:nvSpPr>
        <p:spPr>
          <a:xfrm>
            <a:off x="9334051" y="6400800"/>
            <a:ext cx="2140772" cy="41954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FATHER</a:t>
            </a:r>
            <a:endParaRPr lang="en-GB" dirty="0"/>
          </a:p>
        </p:txBody>
      </p:sp>
      <p:sp>
        <p:nvSpPr>
          <p:cNvPr id="28" name="Rectangle 27"/>
          <p:cNvSpPr/>
          <p:nvPr/>
        </p:nvSpPr>
        <p:spPr>
          <a:xfrm>
            <a:off x="0" y="-27384"/>
            <a:ext cx="12191999" cy="83099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 Oedipus and Electra Complexes</a:t>
            </a:r>
            <a:endParaRPr lang="en-US" sz="4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29" name="Picture 28"/>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0000" b="90000" l="8186" r="43111">
                        <a14:foregroundMark x1="22920" y1="27273" x2="28240" y2="20227"/>
                      </a14:backgroundRemoval>
                    </a14:imgEffect>
                  </a14:imgLayer>
                </a14:imgProps>
              </a:ext>
              <a:ext uri="{28A0092B-C50C-407E-A947-70E740481C1C}">
                <a14:useLocalDpi xmlns:a14="http://schemas.microsoft.com/office/drawing/2010/main" val="0"/>
              </a:ext>
            </a:extLst>
          </a:blip>
          <a:srcRect r="56588"/>
          <a:stretch/>
        </p:blipFill>
        <p:spPr>
          <a:xfrm>
            <a:off x="5839609" y="530569"/>
            <a:ext cx="854336" cy="1180790"/>
          </a:xfrm>
          <a:prstGeom prst="rect">
            <a:avLst/>
          </a:prstGeom>
        </p:spPr>
      </p:pic>
      <p:pic>
        <p:nvPicPr>
          <p:cNvPr id="30" name="Picture 29"/>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2955" l="57026" r="95089">
                        <a14:foregroundMark x1="72306" y1="24091" x2="76535" y2="20682"/>
                      </a14:backgroundRemoval>
                    </a14:imgEffect>
                  </a14:imgLayer>
                </a14:imgProps>
              </a:ext>
              <a:ext uri="{28A0092B-C50C-407E-A947-70E740481C1C}">
                <a14:useLocalDpi xmlns:a14="http://schemas.microsoft.com/office/drawing/2010/main" val="0"/>
              </a:ext>
            </a:extLst>
          </a:blip>
          <a:stretch>
            <a:fillRect/>
          </a:stretch>
        </p:blipFill>
        <p:spPr>
          <a:xfrm>
            <a:off x="-1015702" y="434071"/>
            <a:ext cx="2031403" cy="1218842"/>
          </a:xfrm>
          <a:prstGeom prst="rect">
            <a:avLst/>
          </a:prstGeom>
        </p:spPr>
      </p:pic>
    </p:spTree>
    <p:extLst>
      <p:ext uri="{BB962C8B-B14F-4D97-AF65-F5344CB8AC3E}">
        <p14:creationId xmlns:p14="http://schemas.microsoft.com/office/powerpoint/2010/main" val="1887223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gingerbread man outline"/>
          <p:cNvPicPr>
            <a:picLocks noChangeAspect="1" noChangeArrowheads="1"/>
          </p:cNvPicPr>
          <p:nvPr/>
        </p:nvPicPr>
        <p:blipFill rotWithShape="1">
          <a:blip r:embed="rId2">
            <a:extLst>
              <a:ext uri="{28A0092B-C50C-407E-A947-70E740481C1C}">
                <a14:useLocalDpi xmlns:a14="http://schemas.microsoft.com/office/drawing/2010/main" val="0"/>
              </a:ext>
            </a:extLst>
          </a:blip>
          <a:srcRect l="15488" t="16203" r="15384" b="4391"/>
          <a:stretch/>
        </p:blipFill>
        <p:spPr bwMode="auto">
          <a:xfrm>
            <a:off x="1169633" y="1075762"/>
            <a:ext cx="3818965" cy="491624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gingerbread man outline"/>
          <p:cNvPicPr>
            <a:picLocks noChangeAspect="1" noChangeArrowheads="1"/>
          </p:cNvPicPr>
          <p:nvPr/>
        </p:nvPicPr>
        <p:blipFill rotWithShape="1">
          <a:blip r:embed="rId2">
            <a:extLst>
              <a:ext uri="{28A0092B-C50C-407E-A947-70E740481C1C}">
                <a14:useLocalDpi xmlns:a14="http://schemas.microsoft.com/office/drawing/2010/main" val="0"/>
              </a:ext>
            </a:extLst>
          </a:blip>
          <a:srcRect l="15488" t="16203" r="15384" b="4391"/>
          <a:stretch/>
        </p:blipFill>
        <p:spPr bwMode="auto">
          <a:xfrm>
            <a:off x="7347825" y="1075763"/>
            <a:ext cx="3818965" cy="491624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rot="1533595">
            <a:off x="67641" y="1049274"/>
            <a:ext cx="2025988" cy="53788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7" name="Rectangle 6"/>
          <p:cNvSpPr/>
          <p:nvPr/>
        </p:nvSpPr>
        <p:spPr>
          <a:xfrm rot="19330311">
            <a:off x="128161" y="4215634"/>
            <a:ext cx="1941038" cy="53788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8" name="Rectangle 7"/>
          <p:cNvSpPr/>
          <p:nvPr/>
        </p:nvSpPr>
        <p:spPr>
          <a:xfrm>
            <a:off x="1928046" y="6165922"/>
            <a:ext cx="2302137" cy="53788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9" name="Rectangle 8"/>
          <p:cNvSpPr/>
          <p:nvPr/>
        </p:nvSpPr>
        <p:spPr>
          <a:xfrm rot="20066405" flipH="1">
            <a:off x="3966400" y="1020240"/>
            <a:ext cx="1938049" cy="53788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0" name="Rectangle 9"/>
          <p:cNvSpPr/>
          <p:nvPr/>
        </p:nvSpPr>
        <p:spPr>
          <a:xfrm rot="2269689" flipH="1">
            <a:off x="4012826" y="4211842"/>
            <a:ext cx="1928672" cy="53788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1" name="Rectangle 10"/>
          <p:cNvSpPr/>
          <p:nvPr/>
        </p:nvSpPr>
        <p:spPr>
          <a:xfrm rot="1533595">
            <a:off x="6381697" y="1049275"/>
            <a:ext cx="2025988" cy="53788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2" name="Rectangle 11"/>
          <p:cNvSpPr/>
          <p:nvPr/>
        </p:nvSpPr>
        <p:spPr>
          <a:xfrm rot="19330311">
            <a:off x="6400533" y="4215634"/>
            <a:ext cx="1941038" cy="53788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3" name="Rectangle 12"/>
          <p:cNvSpPr/>
          <p:nvPr/>
        </p:nvSpPr>
        <p:spPr>
          <a:xfrm>
            <a:off x="8064651" y="6165922"/>
            <a:ext cx="2302137" cy="53788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4" name="Rectangle 13"/>
          <p:cNvSpPr/>
          <p:nvPr/>
        </p:nvSpPr>
        <p:spPr>
          <a:xfrm rot="20066405" flipH="1">
            <a:off x="10103006" y="1020239"/>
            <a:ext cx="1938050" cy="53788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5" name="Rectangle 14"/>
          <p:cNvSpPr/>
          <p:nvPr/>
        </p:nvSpPr>
        <p:spPr>
          <a:xfrm rot="2269689" flipH="1">
            <a:off x="10149431" y="4211842"/>
            <a:ext cx="1928672" cy="53788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6" name="Rectangle 15"/>
          <p:cNvSpPr/>
          <p:nvPr/>
        </p:nvSpPr>
        <p:spPr>
          <a:xfrm>
            <a:off x="296030" y="205784"/>
            <a:ext cx="5387317"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Female stereotypes</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7" name="Rectangle 16"/>
          <p:cNvSpPr/>
          <p:nvPr/>
        </p:nvSpPr>
        <p:spPr>
          <a:xfrm>
            <a:off x="6591629" y="205783"/>
            <a:ext cx="5225233"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Male</a:t>
            </a: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stereotypes</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7088728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4228230" y="1971903"/>
            <a:ext cx="3193367" cy="31652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THE ROLE OF THE MEDIA ON GENDER DEVELOPMENT</a:t>
            </a:r>
            <a:endParaRPr lang="en-GB" dirty="0"/>
          </a:p>
        </p:txBody>
      </p:sp>
    </p:spTree>
    <p:extLst>
      <p:ext uri="{BB962C8B-B14F-4D97-AF65-F5344CB8AC3E}">
        <p14:creationId xmlns:p14="http://schemas.microsoft.com/office/powerpoint/2010/main" val="3377962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25" name="Straight Connector 1024"/>
          <p:cNvCxnSpPr/>
          <p:nvPr/>
        </p:nvCxnSpPr>
        <p:spPr>
          <a:xfrm flipH="1">
            <a:off x="139849" y="4077076"/>
            <a:ext cx="4802415" cy="69997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Straight Connector 27"/>
          <p:cNvCxnSpPr/>
          <p:nvPr/>
        </p:nvCxnSpPr>
        <p:spPr>
          <a:xfrm flipH="1">
            <a:off x="5130760" y="4821300"/>
            <a:ext cx="821224" cy="1920069"/>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26" name="Straight Connector 25"/>
          <p:cNvCxnSpPr/>
          <p:nvPr/>
        </p:nvCxnSpPr>
        <p:spPr>
          <a:xfrm>
            <a:off x="7091665" y="4339262"/>
            <a:ext cx="4967657" cy="1640954"/>
          </a:xfrm>
          <a:prstGeom prst="line">
            <a:avLst/>
          </a:prstGeom>
          <a:ln/>
        </p:spPr>
        <p:style>
          <a:lnRef idx="1">
            <a:schemeClr val="accent3"/>
          </a:lnRef>
          <a:fillRef idx="0">
            <a:schemeClr val="accent3"/>
          </a:fillRef>
          <a:effectRef idx="0">
            <a:schemeClr val="accent3"/>
          </a:effectRef>
          <a:fontRef idx="minor">
            <a:schemeClr val="tx1"/>
          </a:fontRef>
        </p:style>
      </p:cxnSp>
      <p:cxnSp>
        <p:nvCxnSpPr>
          <p:cNvPr id="20" name="Straight Connector 19"/>
          <p:cNvCxnSpPr/>
          <p:nvPr/>
        </p:nvCxnSpPr>
        <p:spPr>
          <a:xfrm flipV="1">
            <a:off x="6744072" y="764456"/>
            <a:ext cx="2005725" cy="2405677"/>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flipV="1">
            <a:off x="3782932" y="786341"/>
            <a:ext cx="1737004" cy="2210612"/>
          </a:xfrm>
          <a:prstGeom prst="line">
            <a:avLst/>
          </a:prstGeom>
          <a:ln/>
        </p:spPr>
        <p:style>
          <a:lnRef idx="1">
            <a:schemeClr val="accent5"/>
          </a:lnRef>
          <a:fillRef idx="0">
            <a:schemeClr val="accent5"/>
          </a:fillRef>
          <a:effectRef idx="0">
            <a:schemeClr val="accent5"/>
          </a:effectRef>
          <a:fontRef idx="minor">
            <a:schemeClr val="tx1"/>
          </a:fontRef>
        </p:style>
      </p:cxnSp>
      <p:sp>
        <p:nvSpPr>
          <p:cNvPr id="5" name="TextBox 4"/>
          <p:cNvSpPr txBox="1"/>
          <p:nvPr/>
        </p:nvSpPr>
        <p:spPr>
          <a:xfrm>
            <a:off x="139849" y="118125"/>
            <a:ext cx="11919473" cy="646331"/>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b="1" dirty="0" smtClean="0">
                <a:solidFill>
                  <a:schemeClr val="accent2"/>
                </a:solidFill>
              </a:rPr>
              <a:t>Gender </a:t>
            </a:r>
            <a:r>
              <a:rPr lang="en-GB" b="1" dirty="0">
                <a:solidFill>
                  <a:schemeClr val="accent2"/>
                </a:solidFill>
              </a:rPr>
              <a:t>d</a:t>
            </a:r>
            <a:r>
              <a:rPr lang="en-GB" b="1" dirty="0" smtClean="0">
                <a:solidFill>
                  <a:schemeClr val="accent2"/>
                </a:solidFill>
              </a:rPr>
              <a:t>ysphoria </a:t>
            </a:r>
            <a:r>
              <a:rPr lang="en-GB" b="1" dirty="0">
                <a:solidFill>
                  <a:schemeClr val="accent2"/>
                </a:solidFill>
              </a:rPr>
              <a:t>is…</a:t>
            </a:r>
          </a:p>
          <a:p>
            <a:endParaRPr lang="en-GB" b="1" dirty="0">
              <a:solidFill>
                <a:prstClr val="white"/>
              </a:solidFill>
            </a:endParaRPr>
          </a:p>
        </p:txBody>
      </p:sp>
      <p:sp>
        <p:nvSpPr>
          <p:cNvPr id="4" name="Rectangle 3"/>
          <p:cNvSpPr/>
          <p:nvPr/>
        </p:nvSpPr>
        <p:spPr>
          <a:xfrm>
            <a:off x="139849" y="116634"/>
            <a:ext cx="11919473" cy="6624736"/>
          </a:xfrm>
          <a:prstGeom prst="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solidFill>
                <a:prstClr val="white"/>
              </a:solidFill>
            </a:endParaRPr>
          </a:p>
        </p:txBody>
      </p:sp>
      <p:grpSp>
        <p:nvGrpSpPr>
          <p:cNvPr id="11" name="Group 10"/>
          <p:cNvGrpSpPr/>
          <p:nvPr/>
        </p:nvGrpSpPr>
        <p:grpSpPr>
          <a:xfrm>
            <a:off x="4004081" y="1849153"/>
            <a:ext cx="4230687" cy="3932237"/>
            <a:chOff x="2555776" y="1556792"/>
            <a:chExt cx="4230687" cy="3932237"/>
          </a:xfrm>
        </p:grpSpPr>
        <p:pic>
          <p:nvPicPr>
            <p:cNvPr id="1027" name="Picture 3"/>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55776" y="1556792"/>
              <a:ext cx="4230687" cy="393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592457" y="2057196"/>
              <a:ext cx="339583" cy="369332"/>
            </a:xfrm>
            <a:prstGeom prst="rect">
              <a:avLst/>
            </a:prstGeom>
            <a:noFill/>
          </p:spPr>
          <p:txBody>
            <a:bodyPr wrap="square" rtlCol="0">
              <a:spAutoFit/>
            </a:bodyPr>
            <a:lstStyle/>
            <a:p>
              <a:r>
                <a:rPr lang="en-GB" b="1" dirty="0"/>
                <a:t>1</a:t>
              </a:r>
            </a:p>
          </p:txBody>
        </p:sp>
        <p:sp>
          <p:nvSpPr>
            <p:cNvPr id="7" name="TextBox 6"/>
            <p:cNvSpPr txBox="1"/>
            <p:nvPr/>
          </p:nvSpPr>
          <p:spPr>
            <a:xfrm>
              <a:off x="5828143" y="3182744"/>
              <a:ext cx="288032" cy="369332"/>
            </a:xfrm>
            <a:prstGeom prst="rect">
              <a:avLst/>
            </a:prstGeom>
            <a:noFill/>
          </p:spPr>
          <p:txBody>
            <a:bodyPr wrap="square" rtlCol="0">
              <a:spAutoFit/>
            </a:bodyPr>
            <a:lstStyle/>
            <a:p>
              <a:r>
                <a:rPr lang="en-GB" b="1" dirty="0"/>
                <a:t>2</a:t>
              </a:r>
            </a:p>
          </p:txBody>
        </p:sp>
        <p:sp>
          <p:nvSpPr>
            <p:cNvPr id="8" name="TextBox 7"/>
            <p:cNvSpPr txBox="1"/>
            <p:nvPr/>
          </p:nvSpPr>
          <p:spPr>
            <a:xfrm>
              <a:off x="5208596" y="4581128"/>
              <a:ext cx="432048" cy="369332"/>
            </a:xfrm>
            <a:prstGeom prst="rect">
              <a:avLst/>
            </a:prstGeom>
            <a:noFill/>
          </p:spPr>
          <p:txBody>
            <a:bodyPr wrap="square" rtlCol="0">
              <a:spAutoFit/>
            </a:bodyPr>
            <a:lstStyle/>
            <a:p>
              <a:r>
                <a:rPr lang="en-GB" b="1" dirty="0"/>
                <a:t>3</a:t>
              </a:r>
            </a:p>
          </p:txBody>
        </p:sp>
        <p:sp>
          <p:nvSpPr>
            <p:cNvPr id="9" name="TextBox 8"/>
            <p:cNvSpPr txBox="1"/>
            <p:nvPr/>
          </p:nvSpPr>
          <p:spPr>
            <a:xfrm>
              <a:off x="3477697" y="4391444"/>
              <a:ext cx="312349" cy="369332"/>
            </a:xfrm>
            <a:prstGeom prst="rect">
              <a:avLst/>
            </a:prstGeom>
            <a:noFill/>
          </p:spPr>
          <p:txBody>
            <a:bodyPr wrap="square" rtlCol="0">
              <a:spAutoFit/>
            </a:bodyPr>
            <a:lstStyle/>
            <a:p>
              <a:r>
                <a:rPr lang="en-GB" b="1" dirty="0"/>
                <a:t>4</a:t>
              </a:r>
            </a:p>
          </p:txBody>
        </p:sp>
        <p:sp>
          <p:nvSpPr>
            <p:cNvPr id="10" name="TextBox 9"/>
            <p:cNvSpPr txBox="1"/>
            <p:nvPr/>
          </p:nvSpPr>
          <p:spPr>
            <a:xfrm>
              <a:off x="3176433" y="2924944"/>
              <a:ext cx="457439" cy="369332"/>
            </a:xfrm>
            <a:prstGeom prst="rect">
              <a:avLst/>
            </a:prstGeom>
            <a:noFill/>
          </p:spPr>
          <p:txBody>
            <a:bodyPr wrap="square" rtlCol="0">
              <a:spAutoFit/>
            </a:bodyPr>
            <a:lstStyle/>
            <a:p>
              <a:r>
                <a:rPr lang="en-GB" b="1" dirty="0"/>
                <a:t>5</a:t>
              </a:r>
            </a:p>
          </p:txBody>
        </p:sp>
      </p:grpSp>
      <p:sp>
        <p:nvSpPr>
          <p:cNvPr id="1029" name="TextBox 1028"/>
          <p:cNvSpPr txBox="1"/>
          <p:nvPr/>
        </p:nvSpPr>
        <p:spPr>
          <a:xfrm rot="17879764">
            <a:off x="4828530" y="2238056"/>
            <a:ext cx="1733086" cy="246221"/>
          </a:xfrm>
          <a:prstGeom prst="rect">
            <a:avLst/>
          </a:prstGeom>
          <a:noFill/>
        </p:spPr>
        <p:txBody>
          <a:bodyPr wrap="square" rtlCol="0">
            <a:spAutoFit/>
          </a:bodyPr>
          <a:lstStyle/>
          <a:p>
            <a:pPr algn="ctr"/>
            <a:r>
              <a:rPr lang="en-GB" sz="1000" b="1" dirty="0">
                <a:solidFill>
                  <a:prstClr val="black"/>
                </a:solidFill>
              </a:rPr>
              <a:t>Signs</a:t>
            </a:r>
          </a:p>
        </p:txBody>
      </p:sp>
      <p:sp>
        <p:nvSpPr>
          <p:cNvPr id="1030" name="TextBox 1029"/>
          <p:cNvSpPr txBox="1"/>
          <p:nvPr/>
        </p:nvSpPr>
        <p:spPr>
          <a:xfrm rot="298514">
            <a:off x="3352377" y="2544083"/>
            <a:ext cx="2133128" cy="400110"/>
          </a:xfrm>
          <a:prstGeom prst="rect">
            <a:avLst/>
          </a:prstGeom>
          <a:noFill/>
        </p:spPr>
        <p:txBody>
          <a:bodyPr wrap="square" rtlCol="0">
            <a:spAutoFit/>
          </a:bodyPr>
          <a:lstStyle/>
          <a:p>
            <a:pPr algn="r"/>
            <a:r>
              <a:rPr lang="en-GB" sz="1000" b="1" dirty="0" smtClean="0">
                <a:solidFill>
                  <a:prstClr val="black"/>
                </a:solidFill>
              </a:rPr>
              <a:t>Evaluation including reference to biosocial explanations </a:t>
            </a:r>
            <a:r>
              <a:rPr lang="en-GB" sz="1000" b="1" dirty="0" smtClean="0">
                <a:solidFill>
                  <a:prstClr val="black"/>
                </a:solidFill>
                <a:sym typeface="Wingdings" pitchFamily="2" charset="2"/>
              </a:rPr>
              <a:t> </a:t>
            </a:r>
            <a:endParaRPr lang="en-GB" sz="1000" b="1" dirty="0">
              <a:solidFill>
                <a:prstClr val="black"/>
              </a:solidFill>
            </a:endParaRPr>
          </a:p>
        </p:txBody>
      </p:sp>
      <p:sp>
        <p:nvSpPr>
          <p:cNvPr id="1031" name="TextBox 1030"/>
          <p:cNvSpPr txBox="1"/>
          <p:nvPr/>
        </p:nvSpPr>
        <p:spPr>
          <a:xfrm rot="4668067">
            <a:off x="5634426" y="3252424"/>
            <a:ext cx="2762557" cy="369332"/>
          </a:xfrm>
          <a:prstGeom prst="rect">
            <a:avLst/>
          </a:prstGeom>
          <a:noFill/>
        </p:spPr>
        <p:txBody>
          <a:bodyPr wrap="square" rtlCol="0">
            <a:spAutoFit/>
          </a:bodyPr>
          <a:lstStyle/>
          <a:p>
            <a:r>
              <a:rPr lang="en-GB" sz="1000" b="1" dirty="0">
                <a:solidFill>
                  <a:prstClr val="black"/>
                </a:solidFill>
              </a:rPr>
              <a:t>Symptoms</a:t>
            </a:r>
            <a:r>
              <a:rPr lang="en-GB" dirty="0">
                <a:solidFill>
                  <a:prstClr val="black"/>
                </a:solidFill>
              </a:rPr>
              <a:t> </a:t>
            </a:r>
          </a:p>
        </p:txBody>
      </p:sp>
      <p:sp>
        <p:nvSpPr>
          <p:cNvPr id="1032" name="TextBox 1031"/>
          <p:cNvSpPr txBox="1"/>
          <p:nvPr/>
        </p:nvSpPr>
        <p:spPr>
          <a:xfrm rot="412145">
            <a:off x="6961981" y="3070510"/>
            <a:ext cx="2664296" cy="246221"/>
          </a:xfrm>
          <a:prstGeom prst="rect">
            <a:avLst/>
          </a:prstGeom>
          <a:noFill/>
        </p:spPr>
        <p:txBody>
          <a:bodyPr wrap="square" rtlCol="0">
            <a:spAutoFit/>
          </a:bodyPr>
          <a:lstStyle/>
          <a:p>
            <a:r>
              <a:rPr lang="en-GB" sz="1000" b="1" dirty="0">
                <a:solidFill>
                  <a:prstClr val="black"/>
                </a:solidFill>
              </a:rPr>
              <a:t>Biological </a:t>
            </a:r>
          </a:p>
        </p:txBody>
      </p:sp>
      <p:sp>
        <p:nvSpPr>
          <p:cNvPr id="1033" name="TextBox 1032"/>
          <p:cNvSpPr txBox="1"/>
          <p:nvPr/>
        </p:nvSpPr>
        <p:spPr>
          <a:xfrm rot="4715551">
            <a:off x="5924853" y="5785815"/>
            <a:ext cx="3168352" cy="246221"/>
          </a:xfrm>
          <a:prstGeom prst="rect">
            <a:avLst/>
          </a:prstGeom>
          <a:noFill/>
        </p:spPr>
        <p:txBody>
          <a:bodyPr wrap="square" rtlCol="0">
            <a:spAutoFit/>
          </a:bodyPr>
          <a:lstStyle/>
          <a:p>
            <a:r>
              <a:rPr lang="en-GB" sz="1000" b="1" dirty="0" smtClean="0">
                <a:solidFill>
                  <a:prstClr val="black"/>
                </a:solidFill>
              </a:rPr>
              <a:t>Psychoanalytic</a:t>
            </a:r>
            <a:endParaRPr lang="en-GB" sz="1000" b="1" dirty="0">
              <a:solidFill>
                <a:prstClr val="black"/>
              </a:solidFill>
            </a:endParaRPr>
          </a:p>
        </p:txBody>
      </p:sp>
      <p:sp>
        <p:nvSpPr>
          <p:cNvPr id="1036" name="TextBox 1035"/>
          <p:cNvSpPr txBox="1"/>
          <p:nvPr/>
        </p:nvSpPr>
        <p:spPr>
          <a:xfrm rot="17578740">
            <a:off x="3912881" y="4344986"/>
            <a:ext cx="1512233" cy="246221"/>
          </a:xfrm>
          <a:prstGeom prst="rect">
            <a:avLst/>
          </a:prstGeom>
          <a:noFill/>
        </p:spPr>
        <p:txBody>
          <a:bodyPr wrap="square" rtlCol="0">
            <a:spAutoFit/>
          </a:bodyPr>
          <a:lstStyle/>
          <a:p>
            <a:r>
              <a:rPr lang="en-GB" sz="1000" b="1" dirty="0">
                <a:solidFill>
                  <a:prstClr val="black"/>
                </a:solidFill>
              </a:rPr>
              <a:t> </a:t>
            </a:r>
            <a:r>
              <a:rPr lang="en-GB" sz="1000" b="1" dirty="0" smtClean="0">
                <a:solidFill>
                  <a:prstClr val="black"/>
                </a:solidFill>
              </a:rPr>
              <a:t>Cognitive</a:t>
            </a:r>
            <a:endParaRPr lang="en-GB" sz="1000" b="1" dirty="0">
              <a:solidFill>
                <a:prstClr val="black"/>
              </a:solidFill>
            </a:endParaRPr>
          </a:p>
        </p:txBody>
      </p:sp>
      <p:pic>
        <p:nvPicPr>
          <p:cNvPr id="17" name="Picture 16"/>
          <p:cNvPicPr>
            <a:picLocks noChangeAspect="1"/>
          </p:cNvPicPr>
          <p:nvPr/>
        </p:nvPicPr>
        <p:blipFill>
          <a:blip r:embed="rId3"/>
          <a:stretch>
            <a:fillRect/>
          </a:stretch>
        </p:blipFill>
        <p:spPr>
          <a:xfrm>
            <a:off x="5429859" y="3255256"/>
            <a:ext cx="1178790" cy="1317798"/>
          </a:xfrm>
          <a:prstGeom prst="rect">
            <a:avLst/>
          </a:prstGeom>
        </p:spPr>
      </p:pic>
    </p:spTree>
    <p:extLst>
      <p:ext uri="{BB962C8B-B14F-4D97-AF65-F5344CB8AC3E}">
        <p14:creationId xmlns:p14="http://schemas.microsoft.com/office/powerpoint/2010/main" val="129555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p:cNvPicPr>
            <a:picLocks noChangeAspect="1"/>
          </p:cNvPicPr>
          <p:nvPr/>
        </p:nvPicPr>
        <p:blipFill>
          <a:blip r:embed="rId2">
            <a:extLst>
              <a:ext uri="{28A0092B-C50C-407E-A947-70E740481C1C}">
                <a14:useLocalDpi xmlns:a14="http://schemas.microsoft.com/office/drawing/2010/main" val="0"/>
              </a:ext>
            </a:extLst>
          </a:blip>
          <a:srcRect t="3835" b="4285"/>
          <a:stretch>
            <a:fillRect/>
          </a:stretch>
        </p:blipFill>
        <p:spPr bwMode="auto">
          <a:xfrm>
            <a:off x="2927350" y="1196976"/>
            <a:ext cx="6337300"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255527" y="8532"/>
            <a:ext cx="5680979" cy="430887"/>
          </a:xfrm>
          <a:prstGeom prst="rect">
            <a:avLst/>
          </a:prstGeom>
          <a:noFill/>
        </p:spPr>
        <p:txBody>
          <a:bodyPr wrap="none">
            <a:spAutoFit/>
            <a:scene3d>
              <a:camera prst="orthographicFront"/>
              <a:lightRig rig="flat" dir="tl">
                <a:rot lat="0" lon="0" rev="6600000"/>
              </a:lightRig>
            </a:scene3d>
            <a:sp3d extrusionH="25400" contourW="8890">
              <a:bevelT w="38100" h="31750"/>
              <a:contourClr>
                <a:srgbClr val="FF0066"/>
              </a:contourClr>
            </a:sp3d>
          </a:bodyPr>
          <a:lstStyle/>
          <a:p>
            <a:pPr algn="ctr">
              <a:defRPr/>
            </a:pPr>
            <a:r>
              <a:rPr lang="en-US" sz="2200" b="1" dirty="0">
                <a:ln w="11430">
                  <a:solidFill>
                    <a:srgbClr val="FF0066"/>
                  </a:solidFill>
                </a:ln>
                <a:solidFill>
                  <a:srgbClr val="FF0066"/>
                </a:solidFill>
                <a:effectLst>
                  <a:outerShdw blurRad="50800" dist="39000" dir="5460000" algn="tl">
                    <a:srgbClr val="000000">
                      <a:alpha val="38000"/>
                    </a:srgbClr>
                  </a:outerShdw>
                </a:effectLst>
              </a:rPr>
              <a:t>A study into gender stereotypes (Seavey et al.) </a:t>
            </a:r>
          </a:p>
        </p:txBody>
      </p:sp>
    </p:spTree>
    <p:extLst>
      <p:ext uri="{BB962C8B-B14F-4D97-AF65-F5344CB8AC3E}">
        <p14:creationId xmlns:p14="http://schemas.microsoft.com/office/powerpoint/2010/main" val="33878979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445777664"/>
              </p:ext>
            </p:extLst>
          </p:nvPr>
        </p:nvGraphicFramePr>
        <p:xfrm>
          <a:off x="604913" y="801859"/>
          <a:ext cx="10930595" cy="5880295"/>
        </p:xfrm>
        <a:graphic>
          <a:graphicData uri="http://schemas.openxmlformats.org/drawingml/2006/table">
            <a:tbl>
              <a:tblPr firstRow="1" firstCol="1" bandRow="1">
                <a:tableStyleId>{5940675A-B579-460E-94D1-54222C63F5DA}</a:tableStyleId>
              </a:tblPr>
              <a:tblGrid>
                <a:gridCol w="3642743">
                  <a:extLst>
                    <a:ext uri="{9D8B030D-6E8A-4147-A177-3AD203B41FA5}">
                      <a16:colId xmlns:a16="http://schemas.microsoft.com/office/drawing/2014/main" xmlns="" val="20000"/>
                    </a:ext>
                  </a:extLst>
                </a:gridCol>
                <a:gridCol w="3643926">
                  <a:extLst>
                    <a:ext uri="{9D8B030D-6E8A-4147-A177-3AD203B41FA5}">
                      <a16:colId xmlns:a16="http://schemas.microsoft.com/office/drawing/2014/main" xmlns="" val="20001"/>
                    </a:ext>
                  </a:extLst>
                </a:gridCol>
                <a:gridCol w="3643926">
                  <a:extLst>
                    <a:ext uri="{9D8B030D-6E8A-4147-A177-3AD203B41FA5}">
                      <a16:colId xmlns:a16="http://schemas.microsoft.com/office/drawing/2014/main" xmlns="" val="20002"/>
                    </a:ext>
                  </a:extLst>
                </a:gridCol>
              </a:tblGrid>
              <a:tr h="1176059">
                <a:tc>
                  <a:txBody>
                    <a:bodyPr/>
                    <a:lstStyle/>
                    <a:p>
                      <a:pPr algn="ctr">
                        <a:lnSpc>
                          <a:spcPct val="115000"/>
                        </a:lnSpc>
                        <a:spcAft>
                          <a:spcPts val="0"/>
                        </a:spcAft>
                      </a:pPr>
                      <a:r>
                        <a:rPr lang="en-GB" sz="1050" dirty="0" smtClean="0">
                          <a:effectLst/>
                        </a:rPr>
                        <a:t>What </a:t>
                      </a:r>
                      <a:r>
                        <a:rPr lang="en-GB" sz="1050" dirty="0">
                          <a:effectLst/>
                        </a:rPr>
                        <a:t>is meant by the term sex in relation to gender studies</a:t>
                      </a:r>
                      <a:r>
                        <a:rPr lang="en-GB" sz="1050" dirty="0" smtClean="0">
                          <a:effectLst/>
                        </a:rPr>
                        <a:t>?</a:t>
                      </a:r>
                    </a:p>
                  </a:txBody>
                  <a:tcPr marL="43594" marR="43594" marT="0" marB="0"/>
                </a:tc>
                <a:tc>
                  <a:txBody>
                    <a:bodyPr/>
                    <a:lstStyle/>
                    <a:p>
                      <a:pPr algn="ctr">
                        <a:lnSpc>
                          <a:spcPct val="115000"/>
                        </a:lnSpc>
                        <a:spcAft>
                          <a:spcPts val="0"/>
                        </a:spcAft>
                      </a:pPr>
                      <a:r>
                        <a:rPr lang="en-GB" sz="1050" dirty="0" smtClean="0">
                          <a:effectLst/>
                        </a:rPr>
                        <a:t>Define </a:t>
                      </a:r>
                      <a:r>
                        <a:rPr lang="en-GB" sz="1050" dirty="0">
                          <a:effectLst/>
                        </a:rPr>
                        <a:t>the term gender</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3594" marR="43594" marT="0" marB="0"/>
                </a:tc>
                <a:tc>
                  <a:txBody>
                    <a:bodyPr/>
                    <a:lstStyle/>
                    <a:p>
                      <a:pPr algn="ctr">
                        <a:lnSpc>
                          <a:spcPct val="115000"/>
                        </a:lnSpc>
                        <a:spcAft>
                          <a:spcPts val="0"/>
                        </a:spcAft>
                      </a:pPr>
                      <a:r>
                        <a:rPr lang="en-GB" sz="1050" dirty="0" smtClean="0">
                          <a:effectLst/>
                        </a:rPr>
                        <a:t>Distinguish </a:t>
                      </a:r>
                      <a:r>
                        <a:rPr lang="en-GB" sz="1050" dirty="0">
                          <a:effectLst/>
                        </a:rPr>
                        <a:t>between sex and gender</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3594" marR="43594" marT="0" marB="0"/>
                </a:tc>
                <a:extLst>
                  <a:ext uri="{0D108BD9-81ED-4DB2-BD59-A6C34878D82A}">
                    <a16:rowId xmlns:a16="http://schemas.microsoft.com/office/drawing/2014/main" xmlns="" val="10000"/>
                  </a:ext>
                </a:extLst>
              </a:tr>
              <a:tr h="1176059">
                <a:tc>
                  <a:txBody>
                    <a:bodyPr/>
                    <a:lstStyle/>
                    <a:p>
                      <a:pPr algn="ctr">
                        <a:lnSpc>
                          <a:spcPct val="115000"/>
                        </a:lnSpc>
                        <a:spcAft>
                          <a:spcPts val="0"/>
                        </a:spcAft>
                      </a:pPr>
                      <a:r>
                        <a:rPr lang="en-GB" sz="1050" dirty="0" smtClean="0">
                          <a:effectLst/>
                        </a:rPr>
                        <a:t>What </a:t>
                      </a:r>
                      <a:r>
                        <a:rPr lang="en-GB" sz="1050" dirty="0">
                          <a:effectLst/>
                        </a:rPr>
                        <a:t>are gender stereotypes?</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3594" marR="43594" marT="0" marB="0"/>
                </a:tc>
                <a:tc>
                  <a:txBody>
                    <a:bodyPr/>
                    <a:lstStyle/>
                    <a:p>
                      <a:pPr algn="ctr">
                        <a:lnSpc>
                          <a:spcPct val="115000"/>
                        </a:lnSpc>
                        <a:spcAft>
                          <a:spcPts val="0"/>
                        </a:spcAft>
                      </a:pPr>
                      <a:r>
                        <a:rPr lang="en-GB" sz="1050" dirty="0">
                          <a:effectLst/>
                        </a:rPr>
                        <a:t> </a:t>
                      </a:r>
                      <a:r>
                        <a:rPr lang="en-GB" sz="1050" dirty="0" smtClean="0">
                          <a:effectLst/>
                        </a:rPr>
                        <a:t>What </a:t>
                      </a:r>
                      <a:r>
                        <a:rPr lang="en-GB" sz="1050" dirty="0">
                          <a:effectLst/>
                        </a:rPr>
                        <a:t>is androgyny?</a:t>
                      </a:r>
                    </a:p>
                    <a:p>
                      <a:pPr algn="ctr">
                        <a:lnSpc>
                          <a:spcPct val="115000"/>
                        </a:lnSpc>
                        <a:spcAft>
                          <a:spcPts val="0"/>
                        </a:spcAft>
                      </a:pPr>
                      <a:r>
                        <a:rPr lang="en-GB" sz="1050" dirty="0">
                          <a:effectLst/>
                        </a:rPr>
                        <a:t>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3594" marR="43594" marT="0" marB="0"/>
                </a:tc>
                <a:tc>
                  <a:txBody>
                    <a:bodyPr/>
                    <a:lstStyle/>
                    <a:p>
                      <a:pPr algn="ctr">
                        <a:lnSpc>
                          <a:spcPct val="115000"/>
                        </a:lnSpc>
                        <a:spcAft>
                          <a:spcPts val="0"/>
                        </a:spcAft>
                      </a:pPr>
                      <a:r>
                        <a:rPr lang="en-GB" sz="1050" dirty="0">
                          <a:effectLst/>
                        </a:rPr>
                        <a:t> </a:t>
                      </a:r>
                      <a:r>
                        <a:rPr lang="en-GB" sz="1050" dirty="0" smtClean="0">
                          <a:effectLst/>
                        </a:rPr>
                        <a:t>How </a:t>
                      </a:r>
                      <a:r>
                        <a:rPr lang="en-GB" sz="1050" dirty="0">
                          <a:effectLst/>
                        </a:rPr>
                        <a:t>is androgyny investigated?</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3594" marR="43594" marT="0" marB="0"/>
                </a:tc>
                <a:extLst>
                  <a:ext uri="{0D108BD9-81ED-4DB2-BD59-A6C34878D82A}">
                    <a16:rowId xmlns:a16="http://schemas.microsoft.com/office/drawing/2014/main" xmlns="" val="10001"/>
                  </a:ext>
                </a:extLst>
              </a:tr>
              <a:tr h="1176059">
                <a:tc>
                  <a:txBody>
                    <a:bodyPr/>
                    <a:lstStyle/>
                    <a:p>
                      <a:pPr algn="ctr">
                        <a:lnSpc>
                          <a:spcPct val="115000"/>
                        </a:lnSpc>
                        <a:spcAft>
                          <a:spcPts val="0"/>
                        </a:spcAft>
                      </a:pPr>
                      <a:r>
                        <a:rPr lang="en-GB" sz="1050" dirty="0" smtClean="0">
                          <a:effectLst/>
                        </a:rPr>
                        <a:t>Who </a:t>
                      </a:r>
                      <a:r>
                        <a:rPr lang="en-GB" sz="1050" dirty="0">
                          <a:effectLst/>
                        </a:rPr>
                        <a:t>investigated androgyny?</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3594" marR="43594" marT="0" marB="0"/>
                </a:tc>
                <a:tc>
                  <a:txBody>
                    <a:bodyPr/>
                    <a:lstStyle/>
                    <a:p>
                      <a:pPr algn="ctr">
                        <a:lnSpc>
                          <a:spcPct val="115000"/>
                        </a:lnSpc>
                        <a:spcAft>
                          <a:spcPts val="0"/>
                        </a:spcAft>
                      </a:pPr>
                      <a:r>
                        <a:rPr lang="en-GB" sz="1050" dirty="0" smtClean="0">
                          <a:effectLst/>
                        </a:rPr>
                        <a:t>What </a:t>
                      </a:r>
                      <a:r>
                        <a:rPr lang="en-GB" sz="1050" dirty="0">
                          <a:effectLst/>
                        </a:rPr>
                        <a:t>are the three ways in which gender stereotypes may be reinforced in children?</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3594" marR="43594" marT="0" marB="0"/>
                </a:tc>
                <a:tc>
                  <a:txBody>
                    <a:bodyPr/>
                    <a:lstStyle/>
                    <a:p>
                      <a:pPr algn="ctr">
                        <a:lnSpc>
                          <a:spcPct val="115000"/>
                        </a:lnSpc>
                        <a:spcAft>
                          <a:spcPts val="0"/>
                        </a:spcAft>
                      </a:pPr>
                      <a:r>
                        <a:rPr lang="en-GB" sz="1050" dirty="0" smtClean="0">
                          <a:effectLst/>
                        </a:rPr>
                        <a:t>How </a:t>
                      </a:r>
                      <a:r>
                        <a:rPr lang="en-GB" sz="1050" dirty="0">
                          <a:effectLst/>
                        </a:rPr>
                        <a:t>would you test somebody’s sex?</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3594" marR="43594" marT="0" marB="0"/>
                </a:tc>
                <a:extLst>
                  <a:ext uri="{0D108BD9-81ED-4DB2-BD59-A6C34878D82A}">
                    <a16:rowId xmlns:a16="http://schemas.microsoft.com/office/drawing/2014/main" xmlns="" val="10002"/>
                  </a:ext>
                </a:extLst>
              </a:tr>
              <a:tr h="1176059">
                <a:tc>
                  <a:txBody>
                    <a:bodyPr/>
                    <a:lstStyle/>
                    <a:p>
                      <a:pPr algn="ctr">
                        <a:lnSpc>
                          <a:spcPct val="115000"/>
                        </a:lnSpc>
                        <a:spcAft>
                          <a:spcPts val="0"/>
                        </a:spcAft>
                      </a:pPr>
                      <a:r>
                        <a:rPr lang="en-GB" sz="1050" dirty="0" smtClean="0">
                          <a:effectLst/>
                        </a:rPr>
                        <a:t>What </a:t>
                      </a:r>
                      <a:r>
                        <a:rPr lang="en-GB" sz="1050" dirty="0">
                          <a:effectLst/>
                        </a:rPr>
                        <a:t>term is given to somebody who desires to be a member of the opposite sex?</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3594" marR="43594" marT="0" marB="0"/>
                </a:tc>
                <a:tc>
                  <a:txBody>
                    <a:bodyPr/>
                    <a:lstStyle/>
                    <a:p>
                      <a:pPr algn="ctr">
                        <a:lnSpc>
                          <a:spcPct val="115000"/>
                        </a:lnSpc>
                        <a:spcAft>
                          <a:spcPts val="0"/>
                        </a:spcAft>
                      </a:pPr>
                      <a:r>
                        <a:rPr lang="en-GB" sz="1050" dirty="0">
                          <a:effectLst/>
                        </a:rPr>
                        <a:t> </a:t>
                      </a:r>
                      <a:r>
                        <a:rPr lang="en-GB" sz="1050" dirty="0" smtClean="0">
                          <a:effectLst/>
                        </a:rPr>
                        <a:t>Give </a:t>
                      </a:r>
                      <a:r>
                        <a:rPr lang="en-GB" sz="1050" dirty="0">
                          <a:effectLst/>
                        </a:rPr>
                        <a:t>an example of a gender stereotype.</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3594" marR="43594" marT="0" marB="0"/>
                </a:tc>
                <a:tc>
                  <a:txBody>
                    <a:bodyPr/>
                    <a:lstStyle/>
                    <a:p>
                      <a:pPr algn="ctr">
                        <a:lnSpc>
                          <a:spcPct val="115000"/>
                        </a:lnSpc>
                        <a:spcAft>
                          <a:spcPts val="0"/>
                        </a:spcAft>
                      </a:pPr>
                      <a:r>
                        <a:rPr lang="en-GB" sz="1050" dirty="0" smtClean="0">
                          <a:effectLst/>
                        </a:rPr>
                        <a:t>What </a:t>
                      </a:r>
                      <a:r>
                        <a:rPr lang="en-GB" sz="1050" dirty="0">
                          <a:effectLst/>
                        </a:rPr>
                        <a:t>is the sex chromosome pattern of a male?</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3594" marR="43594" marT="0" marB="0"/>
                </a:tc>
                <a:extLst>
                  <a:ext uri="{0D108BD9-81ED-4DB2-BD59-A6C34878D82A}">
                    <a16:rowId xmlns:a16="http://schemas.microsoft.com/office/drawing/2014/main" xmlns="" val="10003"/>
                  </a:ext>
                </a:extLst>
              </a:tr>
              <a:tr h="1176059">
                <a:tc>
                  <a:txBody>
                    <a:bodyPr/>
                    <a:lstStyle/>
                    <a:p>
                      <a:pPr algn="ctr">
                        <a:lnSpc>
                          <a:spcPct val="115000"/>
                        </a:lnSpc>
                        <a:spcAft>
                          <a:spcPts val="0"/>
                        </a:spcAft>
                      </a:pPr>
                      <a:r>
                        <a:rPr lang="en-GB" sz="1050" dirty="0" smtClean="0">
                          <a:effectLst/>
                        </a:rPr>
                        <a:t>What </a:t>
                      </a:r>
                      <a:r>
                        <a:rPr lang="en-GB" sz="1050" dirty="0">
                          <a:effectLst/>
                        </a:rPr>
                        <a:t>is the sex chromosome pattern of a female?</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3594" marR="43594" marT="0" marB="0"/>
                </a:tc>
                <a:tc>
                  <a:txBody>
                    <a:bodyPr/>
                    <a:lstStyle/>
                    <a:p>
                      <a:pPr algn="ctr">
                        <a:lnSpc>
                          <a:spcPct val="115000"/>
                        </a:lnSpc>
                        <a:spcAft>
                          <a:spcPts val="0"/>
                        </a:spcAft>
                      </a:pPr>
                      <a:r>
                        <a:rPr lang="en-GB" sz="1050" dirty="0" smtClean="0">
                          <a:effectLst/>
                        </a:rPr>
                        <a:t>What </a:t>
                      </a:r>
                      <a:r>
                        <a:rPr lang="en-GB" sz="1050" dirty="0">
                          <a:effectLst/>
                        </a:rPr>
                        <a:t>does it mean if a person has a high androgyny score?</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3594" marR="43594" marT="0" marB="0"/>
                </a:tc>
                <a:tc>
                  <a:txBody>
                    <a:bodyPr/>
                    <a:lstStyle/>
                    <a:p>
                      <a:pPr algn="ctr">
                        <a:lnSpc>
                          <a:spcPct val="115000"/>
                        </a:lnSpc>
                        <a:spcAft>
                          <a:spcPts val="0"/>
                        </a:spcAft>
                      </a:pPr>
                      <a:r>
                        <a:rPr lang="en-GB" sz="1050" dirty="0" smtClean="0">
                          <a:effectLst/>
                        </a:rPr>
                        <a:t>What is gender dysphoria?</a:t>
                      </a:r>
                      <a:endParaRPr lang="en-GB" sz="1050" dirty="0">
                        <a:effectLst/>
                      </a:endParaRPr>
                    </a:p>
                  </a:txBody>
                  <a:tcPr marL="43594" marR="43594" marT="0" marB="0"/>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1614562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130480633"/>
              </p:ext>
            </p:extLst>
          </p:nvPr>
        </p:nvGraphicFramePr>
        <p:xfrm>
          <a:off x="393896" y="1080036"/>
          <a:ext cx="11324492" cy="5547360"/>
        </p:xfrm>
        <a:graphic>
          <a:graphicData uri="http://schemas.openxmlformats.org/drawingml/2006/table">
            <a:tbl>
              <a:tblPr firstRow="1" firstCol="1" lastRow="1" lastCol="1" bandRow="1" bandCol="1">
                <a:tableStyleId>{5940675A-B579-460E-94D1-54222C63F5DA}</a:tableStyleId>
              </a:tblPr>
              <a:tblGrid>
                <a:gridCol w="8036908">
                  <a:extLst>
                    <a:ext uri="{9D8B030D-6E8A-4147-A177-3AD203B41FA5}">
                      <a16:colId xmlns:a16="http://schemas.microsoft.com/office/drawing/2014/main" xmlns="" val="20000"/>
                    </a:ext>
                  </a:extLst>
                </a:gridCol>
                <a:gridCol w="3287584">
                  <a:extLst>
                    <a:ext uri="{9D8B030D-6E8A-4147-A177-3AD203B41FA5}">
                      <a16:colId xmlns:a16="http://schemas.microsoft.com/office/drawing/2014/main" xmlns="" val="20001"/>
                    </a:ext>
                  </a:extLst>
                </a:gridCol>
              </a:tblGrid>
              <a:tr h="378377">
                <a:tc>
                  <a:txBody>
                    <a:bodyPr/>
                    <a:lstStyle/>
                    <a:p>
                      <a:pPr algn="l">
                        <a:spcAft>
                          <a:spcPts val="0"/>
                        </a:spcAft>
                      </a:pPr>
                      <a:r>
                        <a:rPr lang="en-GB" sz="1400">
                          <a:effectLst/>
                        </a:rPr>
                        <a:t>Cross-cultural research involves studying different cultures. If behaviour is found to be similar then this leads us to the view that differences are biologically based, regardless of external factors.</a:t>
                      </a:r>
                      <a:endParaRPr lang="en-GB" sz="1400">
                        <a:effectLst/>
                        <a:latin typeface="Times New Roman" panose="02020603050405020304" pitchFamily="18" charset="0"/>
                        <a:ea typeface="Times New Roman" panose="02020603050405020304" pitchFamily="18" charset="0"/>
                      </a:endParaRPr>
                    </a:p>
                  </a:txBody>
                  <a:tcPr marL="35473" marR="35473" marT="0" marB="0"/>
                </a:tc>
                <a:tc>
                  <a:txBody>
                    <a:bodyPr/>
                    <a:lstStyle/>
                    <a:p>
                      <a:pPr algn="l">
                        <a:spcAft>
                          <a:spcPts val="0"/>
                        </a:spcAft>
                      </a:pPr>
                      <a:r>
                        <a:rPr lang="en-GB" sz="1400">
                          <a:effectLst/>
                        </a:rPr>
                        <a:t> </a:t>
                      </a:r>
                      <a:endParaRPr lang="en-GB" sz="1400">
                        <a:effectLst/>
                        <a:latin typeface="Times New Roman" panose="02020603050405020304" pitchFamily="18" charset="0"/>
                        <a:ea typeface="Times New Roman" panose="02020603050405020304" pitchFamily="18" charset="0"/>
                      </a:endParaRPr>
                    </a:p>
                  </a:txBody>
                  <a:tcPr marL="35473" marR="35473" marT="0" marB="0"/>
                </a:tc>
                <a:extLst>
                  <a:ext uri="{0D108BD9-81ED-4DB2-BD59-A6C34878D82A}">
                    <a16:rowId xmlns:a16="http://schemas.microsoft.com/office/drawing/2014/main" xmlns="" val="10000"/>
                  </a:ext>
                </a:extLst>
              </a:tr>
              <a:tr h="283783">
                <a:tc>
                  <a:txBody>
                    <a:bodyPr/>
                    <a:lstStyle/>
                    <a:p>
                      <a:pPr algn="l">
                        <a:spcAft>
                          <a:spcPts val="0"/>
                        </a:spcAft>
                      </a:pPr>
                      <a:r>
                        <a:rPr lang="en-GB" sz="1400">
                          <a:effectLst/>
                        </a:rPr>
                        <a:t>Cross-cultural research has been criticised as it isn’t useful for investigating the nature/nurture debate in relation to gender differences. </a:t>
                      </a:r>
                      <a:endParaRPr lang="en-GB" sz="1400">
                        <a:effectLst/>
                        <a:latin typeface="Times New Roman" panose="02020603050405020304" pitchFamily="18" charset="0"/>
                        <a:ea typeface="Times New Roman" panose="02020603050405020304" pitchFamily="18" charset="0"/>
                      </a:endParaRPr>
                    </a:p>
                  </a:txBody>
                  <a:tcPr marL="35473" marR="35473" marT="0" marB="0"/>
                </a:tc>
                <a:tc>
                  <a:txBody>
                    <a:bodyPr/>
                    <a:lstStyle/>
                    <a:p>
                      <a:pPr algn="l">
                        <a:spcAft>
                          <a:spcPts val="0"/>
                        </a:spcAft>
                      </a:pPr>
                      <a:r>
                        <a:rPr lang="en-GB" sz="1400">
                          <a:effectLst/>
                        </a:rPr>
                        <a:t> </a:t>
                      </a:r>
                      <a:endParaRPr lang="en-GB" sz="1400">
                        <a:effectLst/>
                        <a:latin typeface="Times New Roman" panose="02020603050405020304" pitchFamily="18" charset="0"/>
                        <a:ea typeface="Times New Roman" panose="02020603050405020304" pitchFamily="18" charset="0"/>
                      </a:endParaRPr>
                    </a:p>
                  </a:txBody>
                  <a:tcPr marL="35473" marR="35473" marT="0" marB="0"/>
                </a:tc>
                <a:extLst>
                  <a:ext uri="{0D108BD9-81ED-4DB2-BD59-A6C34878D82A}">
                    <a16:rowId xmlns:a16="http://schemas.microsoft.com/office/drawing/2014/main" xmlns="" val="10001"/>
                  </a:ext>
                </a:extLst>
              </a:tr>
              <a:tr h="283783">
                <a:tc>
                  <a:txBody>
                    <a:bodyPr/>
                    <a:lstStyle/>
                    <a:p>
                      <a:pPr algn="l">
                        <a:spcAft>
                          <a:spcPts val="0"/>
                        </a:spcAft>
                      </a:pPr>
                      <a:r>
                        <a:rPr lang="en-GB" sz="1400">
                          <a:effectLst/>
                        </a:rPr>
                        <a:t>Researchers are unable to provide any insight into different cultural systems, beliefs and practices as we can only ever experience one culture. </a:t>
                      </a:r>
                      <a:endParaRPr lang="en-GB" sz="1400">
                        <a:effectLst/>
                        <a:latin typeface="Times New Roman" panose="02020603050405020304" pitchFamily="18" charset="0"/>
                        <a:ea typeface="Times New Roman" panose="02020603050405020304" pitchFamily="18" charset="0"/>
                      </a:endParaRPr>
                    </a:p>
                  </a:txBody>
                  <a:tcPr marL="35473" marR="35473" marT="0" marB="0"/>
                </a:tc>
                <a:tc>
                  <a:txBody>
                    <a:bodyPr/>
                    <a:lstStyle/>
                    <a:p>
                      <a:pPr algn="l">
                        <a:spcAft>
                          <a:spcPts val="0"/>
                        </a:spcAft>
                      </a:pPr>
                      <a:r>
                        <a:rPr lang="en-GB" sz="1400">
                          <a:effectLst/>
                        </a:rPr>
                        <a:t> </a:t>
                      </a:r>
                      <a:endParaRPr lang="en-GB" sz="1400">
                        <a:effectLst/>
                        <a:latin typeface="Times New Roman" panose="02020603050405020304" pitchFamily="18" charset="0"/>
                        <a:ea typeface="Times New Roman" panose="02020603050405020304" pitchFamily="18" charset="0"/>
                      </a:endParaRPr>
                    </a:p>
                  </a:txBody>
                  <a:tcPr marL="35473" marR="35473" marT="0" marB="0"/>
                </a:tc>
                <a:extLst>
                  <a:ext uri="{0D108BD9-81ED-4DB2-BD59-A6C34878D82A}">
                    <a16:rowId xmlns:a16="http://schemas.microsoft.com/office/drawing/2014/main" xmlns="" val="10002"/>
                  </a:ext>
                </a:extLst>
              </a:tr>
              <a:tr h="189189">
                <a:tc>
                  <a:txBody>
                    <a:bodyPr/>
                    <a:lstStyle/>
                    <a:p>
                      <a:pPr algn="l">
                        <a:spcAft>
                          <a:spcPts val="0"/>
                        </a:spcAft>
                      </a:pPr>
                      <a:r>
                        <a:rPr lang="en-GB" sz="1400">
                          <a:effectLst/>
                        </a:rPr>
                        <a:t>Comparison to western cultures allows for a greater understanding of cultural diversity</a:t>
                      </a:r>
                      <a:endParaRPr lang="en-GB" sz="1400">
                        <a:effectLst/>
                        <a:latin typeface="Times New Roman" panose="02020603050405020304" pitchFamily="18" charset="0"/>
                        <a:ea typeface="Times New Roman" panose="02020603050405020304" pitchFamily="18" charset="0"/>
                      </a:endParaRPr>
                    </a:p>
                  </a:txBody>
                  <a:tcPr marL="35473" marR="35473" marT="0" marB="0"/>
                </a:tc>
                <a:tc>
                  <a:txBody>
                    <a:bodyPr/>
                    <a:lstStyle/>
                    <a:p>
                      <a:pPr algn="l">
                        <a:spcAft>
                          <a:spcPts val="0"/>
                        </a:spcAft>
                      </a:pPr>
                      <a:r>
                        <a:rPr lang="en-GB" sz="1400">
                          <a:effectLst/>
                        </a:rPr>
                        <a:t> </a:t>
                      </a:r>
                      <a:endParaRPr lang="en-GB" sz="1400">
                        <a:effectLst/>
                        <a:latin typeface="Times New Roman" panose="02020603050405020304" pitchFamily="18" charset="0"/>
                        <a:ea typeface="Times New Roman" panose="02020603050405020304" pitchFamily="18" charset="0"/>
                      </a:endParaRPr>
                    </a:p>
                  </a:txBody>
                  <a:tcPr marL="35473" marR="35473" marT="0" marB="0"/>
                </a:tc>
                <a:extLst>
                  <a:ext uri="{0D108BD9-81ED-4DB2-BD59-A6C34878D82A}">
                    <a16:rowId xmlns:a16="http://schemas.microsoft.com/office/drawing/2014/main" xmlns="" val="10003"/>
                  </a:ext>
                </a:extLst>
              </a:tr>
              <a:tr h="567566">
                <a:tc>
                  <a:txBody>
                    <a:bodyPr/>
                    <a:lstStyle/>
                    <a:p>
                      <a:pPr algn="l">
                        <a:spcAft>
                          <a:spcPts val="0"/>
                        </a:spcAft>
                      </a:pPr>
                      <a:r>
                        <a:rPr lang="en-GB" sz="1400">
                          <a:effectLst/>
                        </a:rPr>
                        <a:t>Mead (1935) conducted a cross-cultural study of 4 societies to investigate whether there were differences in gender roles which would suggest that gender was a product of environment rather than culture. She visited 4 tribal communities on the island of New Guinea for a period of 6 months.</a:t>
                      </a:r>
                      <a:endParaRPr lang="en-GB" sz="1400">
                        <a:effectLst/>
                        <a:latin typeface="Times New Roman" panose="02020603050405020304" pitchFamily="18" charset="0"/>
                        <a:ea typeface="Times New Roman" panose="02020603050405020304" pitchFamily="18" charset="0"/>
                      </a:endParaRPr>
                    </a:p>
                  </a:txBody>
                  <a:tcPr marL="35473" marR="35473" marT="0" marB="0"/>
                </a:tc>
                <a:tc>
                  <a:txBody>
                    <a:bodyPr/>
                    <a:lstStyle/>
                    <a:p>
                      <a:pPr algn="l">
                        <a:spcAft>
                          <a:spcPts val="0"/>
                        </a:spcAft>
                      </a:pPr>
                      <a:r>
                        <a:rPr lang="en-GB" sz="1400">
                          <a:effectLst/>
                        </a:rPr>
                        <a:t> </a:t>
                      </a:r>
                      <a:endParaRPr lang="en-GB" sz="1400">
                        <a:effectLst/>
                        <a:latin typeface="Times New Roman" panose="02020603050405020304" pitchFamily="18" charset="0"/>
                        <a:ea typeface="Times New Roman" panose="02020603050405020304" pitchFamily="18" charset="0"/>
                      </a:endParaRPr>
                    </a:p>
                  </a:txBody>
                  <a:tcPr marL="35473" marR="35473" marT="0" marB="0"/>
                </a:tc>
                <a:extLst>
                  <a:ext uri="{0D108BD9-81ED-4DB2-BD59-A6C34878D82A}">
                    <a16:rowId xmlns:a16="http://schemas.microsoft.com/office/drawing/2014/main" xmlns="" val="10004"/>
                  </a:ext>
                </a:extLst>
              </a:tr>
              <a:tr h="851349">
                <a:tc>
                  <a:txBody>
                    <a:bodyPr/>
                    <a:lstStyle/>
                    <a:p>
                      <a:pPr algn="l">
                        <a:spcAft>
                          <a:spcPts val="0"/>
                        </a:spcAft>
                      </a:pPr>
                      <a:r>
                        <a:rPr lang="en-GB" sz="1400">
                          <a:effectLst/>
                        </a:rPr>
                        <a:t>One tribal group showed personalities and behaviours similar to those found in Western societies, although they were more interested in the community than pursuing individual goals. One tribe were described as fierce and cannibalistic; both males and females displaying traits described as masculine. The third tribe had distinctive gender roles but the reverse of those in Western societies; men were more artistic and women held the social and economic power.</a:t>
                      </a:r>
                      <a:endParaRPr lang="en-GB" sz="1400">
                        <a:effectLst/>
                        <a:latin typeface="Times New Roman" panose="02020603050405020304" pitchFamily="18" charset="0"/>
                        <a:ea typeface="Times New Roman" panose="02020603050405020304" pitchFamily="18" charset="0"/>
                      </a:endParaRPr>
                    </a:p>
                  </a:txBody>
                  <a:tcPr marL="35473" marR="35473" marT="0" marB="0"/>
                </a:tc>
                <a:tc>
                  <a:txBody>
                    <a:bodyPr/>
                    <a:lstStyle/>
                    <a:p>
                      <a:pPr algn="l">
                        <a:spcAft>
                          <a:spcPts val="0"/>
                        </a:spcAft>
                      </a:pPr>
                      <a:r>
                        <a:rPr lang="en-GB" sz="1400">
                          <a:effectLst/>
                        </a:rPr>
                        <a:t> </a:t>
                      </a:r>
                      <a:endParaRPr lang="en-GB" sz="1400">
                        <a:effectLst/>
                        <a:latin typeface="Times New Roman" panose="02020603050405020304" pitchFamily="18" charset="0"/>
                        <a:ea typeface="Times New Roman" panose="02020603050405020304" pitchFamily="18" charset="0"/>
                      </a:endParaRPr>
                    </a:p>
                  </a:txBody>
                  <a:tcPr marL="35473" marR="35473" marT="0" marB="0"/>
                </a:tc>
                <a:extLst>
                  <a:ext uri="{0D108BD9-81ED-4DB2-BD59-A6C34878D82A}">
                    <a16:rowId xmlns:a16="http://schemas.microsoft.com/office/drawing/2014/main" xmlns="" val="10005"/>
                  </a:ext>
                </a:extLst>
              </a:tr>
              <a:tr h="378377">
                <a:tc>
                  <a:txBody>
                    <a:bodyPr/>
                    <a:lstStyle/>
                    <a:p>
                      <a:pPr algn="l">
                        <a:spcAft>
                          <a:spcPts val="0"/>
                        </a:spcAft>
                      </a:pPr>
                      <a:r>
                        <a:rPr lang="en-GB" sz="1400">
                          <a:effectLst/>
                        </a:rPr>
                        <a:t>Mead’s study shows that there is no inevitable relationship between biological sex and gender role. Culture is the major socialising and conditioning agent, particularly in the early years</a:t>
                      </a:r>
                      <a:endParaRPr lang="en-GB" sz="1400">
                        <a:effectLst/>
                        <a:latin typeface="Times New Roman" panose="02020603050405020304" pitchFamily="18" charset="0"/>
                        <a:ea typeface="Times New Roman" panose="02020603050405020304" pitchFamily="18" charset="0"/>
                      </a:endParaRPr>
                    </a:p>
                  </a:txBody>
                  <a:tcPr marL="35473" marR="35473" marT="0" marB="0"/>
                </a:tc>
                <a:tc>
                  <a:txBody>
                    <a:bodyPr/>
                    <a:lstStyle/>
                    <a:p>
                      <a:pPr algn="l">
                        <a:spcAft>
                          <a:spcPts val="0"/>
                        </a:spcAft>
                      </a:pPr>
                      <a:r>
                        <a:rPr lang="en-GB" sz="1400">
                          <a:effectLst/>
                        </a:rPr>
                        <a:t> </a:t>
                      </a:r>
                      <a:endParaRPr lang="en-GB" sz="1400">
                        <a:effectLst/>
                        <a:latin typeface="Times New Roman" panose="02020603050405020304" pitchFamily="18" charset="0"/>
                        <a:ea typeface="Times New Roman" panose="02020603050405020304" pitchFamily="18" charset="0"/>
                      </a:endParaRPr>
                    </a:p>
                  </a:txBody>
                  <a:tcPr marL="35473" marR="35473" marT="0" marB="0"/>
                </a:tc>
                <a:extLst>
                  <a:ext uri="{0D108BD9-81ED-4DB2-BD59-A6C34878D82A}">
                    <a16:rowId xmlns:a16="http://schemas.microsoft.com/office/drawing/2014/main" xmlns="" val="10006"/>
                  </a:ext>
                </a:extLst>
              </a:tr>
              <a:tr h="189189">
                <a:tc>
                  <a:txBody>
                    <a:bodyPr/>
                    <a:lstStyle/>
                    <a:p>
                      <a:pPr algn="l">
                        <a:spcAft>
                          <a:spcPts val="0"/>
                        </a:spcAft>
                      </a:pPr>
                      <a:r>
                        <a:rPr lang="en-GB" sz="1400">
                          <a:effectLst/>
                        </a:rPr>
                        <a:t>Mead’s work therefore provides empirical evidence in support of the nature view of gender</a:t>
                      </a:r>
                      <a:endParaRPr lang="en-GB" sz="1400">
                        <a:effectLst/>
                        <a:latin typeface="Times New Roman" panose="02020603050405020304" pitchFamily="18" charset="0"/>
                        <a:ea typeface="Times New Roman" panose="02020603050405020304" pitchFamily="18" charset="0"/>
                      </a:endParaRPr>
                    </a:p>
                  </a:txBody>
                  <a:tcPr marL="35473" marR="35473" marT="0" marB="0"/>
                </a:tc>
                <a:tc>
                  <a:txBody>
                    <a:bodyPr/>
                    <a:lstStyle/>
                    <a:p>
                      <a:pPr algn="l">
                        <a:spcAft>
                          <a:spcPts val="0"/>
                        </a:spcAft>
                      </a:pPr>
                      <a:r>
                        <a:rPr lang="en-GB" sz="1400">
                          <a:effectLst/>
                        </a:rPr>
                        <a:t> </a:t>
                      </a:r>
                      <a:endParaRPr lang="en-GB" sz="1400">
                        <a:effectLst/>
                        <a:latin typeface="Times New Roman" panose="02020603050405020304" pitchFamily="18" charset="0"/>
                        <a:ea typeface="Times New Roman" panose="02020603050405020304" pitchFamily="18" charset="0"/>
                      </a:endParaRPr>
                    </a:p>
                  </a:txBody>
                  <a:tcPr marL="35473" marR="35473" marT="0" marB="0"/>
                </a:tc>
                <a:extLst>
                  <a:ext uri="{0D108BD9-81ED-4DB2-BD59-A6C34878D82A}">
                    <a16:rowId xmlns:a16="http://schemas.microsoft.com/office/drawing/2014/main" xmlns="" val="10007"/>
                  </a:ext>
                </a:extLst>
              </a:tr>
              <a:tr h="189189">
                <a:tc>
                  <a:txBody>
                    <a:bodyPr/>
                    <a:lstStyle/>
                    <a:p>
                      <a:pPr algn="l">
                        <a:spcAft>
                          <a:spcPts val="0"/>
                        </a:spcAft>
                      </a:pPr>
                      <a:r>
                        <a:rPr lang="en-GB" sz="1400">
                          <a:effectLst/>
                        </a:rPr>
                        <a:t>Cross-cultural research may raise issues such as invasion of privacy</a:t>
                      </a:r>
                      <a:endParaRPr lang="en-GB" sz="1400">
                        <a:effectLst/>
                        <a:latin typeface="Times New Roman" panose="02020603050405020304" pitchFamily="18" charset="0"/>
                        <a:ea typeface="Times New Roman" panose="02020603050405020304" pitchFamily="18" charset="0"/>
                      </a:endParaRPr>
                    </a:p>
                  </a:txBody>
                  <a:tcPr marL="35473" marR="35473" marT="0" marB="0"/>
                </a:tc>
                <a:tc>
                  <a:txBody>
                    <a:bodyPr/>
                    <a:lstStyle/>
                    <a:p>
                      <a:pPr algn="l">
                        <a:spcAft>
                          <a:spcPts val="0"/>
                        </a:spcAft>
                      </a:pPr>
                      <a:r>
                        <a:rPr lang="en-GB" sz="1400">
                          <a:effectLst/>
                        </a:rPr>
                        <a:t> </a:t>
                      </a:r>
                      <a:endParaRPr lang="en-GB" sz="1400">
                        <a:effectLst/>
                        <a:latin typeface="Times New Roman" panose="02020603050405020304" pitchFamily="18" charset="0"/>
                        <a:ea typeface="Times New Roman" panose="02020603050405020304" pitchFamily="18" charset="0"/>
                      </a:endParaRPr>
                    </a:p>
                  </a:txBody>
                  <a:tcPr marL="35473" marR="35473" marT="0" marB="0"/>
                </a:tc>
                <a:extLst>
                  <a:ext uri="{0D108BD9-81ED-4DB2-BD59-A6C34878D82A}">
                    <a16:rowId xmlns:a16="http://schemas.microsoft.com/office/drawing/2014/main" xmlns="" val="10008"/>
                  </a:ext>
                </a:extLst>
              </a:tr>
              <a:tr h="189189">
                <a:tc>
                  <a:txBody>
                    <a:bodyPr/>
                    <a:lstStyle/>
                    <a:p>
                      <a:pPr algn="l">
                        <a:spcAft>
                          <a:spcPts val="0"/>
                        </a:spcAft>
                      </a:pPr>
                      <a:r>
                        <a:rPr lang="en-GB" sz="1400">
                          <a:effectLst/>
                        </a:rPr>
                        <a:t>The researcher may not understand the language or may misinterpret an action.</a:t>
                      </a:r>
                      <a:endParaRPr lang="en-GB" sz="1400">
                        <a:effectLst/>
                        <a:latin typeface="Times New Roman" panose="02020603050405020304" pitchFamily="18" charset="0"/>
                        <a:ea typeface="Times New Roman" panose="02020603050405020304" pitchFamily="18" charset="0"/>
                      </a:endParaRPr>
                    </a:p>
                  </a:txBody>
                  <a:tcPr marL="35473" marR="35473" marT="0" marB="0"/>
                </a:tc>
                <a:tc>
                  <a:txBody>
                    <a:bodyPr/>
                    <a:lstStyle/>
                    <a:p>
                      <a:pPr algn="l">
                        <a:spcAft>
                          <a:spcPts val="0"/>
                        </a:spcAft>
                      </a:pPr>
                      <a:r>
                        <a:rPr lang="en-GB" sz="1400">
                          <a:effectLst/>
                        </a:rPr>
                        <a:t> </a:t>
                      </a:r>
                      <a:endParaRPr lang="en-GB" sz="1400">
                        <a:effectLst/>
                        <a:latin typeface="Times New Roman" panose="02020603050405020304" pitchFamily="18" charset="0"/>
                        <a:ea typeface="Times New Roman" panose="02020603050405020304" pitchFamily="18" charset="0"/>
                      </a:endParaRPr>
                    </a:p>
                  </a:txBody>
                  <a:tcPr marL="35473" marR="35473" marT="0" marB="0"/>
                </a:tc>
                <a:extLst>
                  <a:ext uri="{0D108BD9-81ED-4DB2-BD59-A6C34878D82A}">
                    <a16:rowId xmlns:a16="http://schemas.microsoft.com/office/drawing/2014/main" xmlns="" val="10009"/>
                  </a:ext>
                </a:extLst>
              </a:tr>
              <a:tr h="189189">
                <a:tc>
                  <a:txBody>
                    <a:bodyPr/>
                    <a:lstStyle/>
                    <a:p>
                      <a:pPr algn="l">
                        <a:spcAft>
                          <a:spcPts val="0"/>
                        </a:spcAft>
                      </a:pPr>
                      <a:r>
                        <a:rPr lang="en-GB" sz="1400">
                          <a:effectLst/>
                        </a:rPr>
                        <a:t>Cultural biases produce expectations of gender roles which alter what the researchers ‘observe’. </a:t>
                      </a:r>
                      <a:endParaRPr lang="en-GB" sz="1400">
                        <a:effectLst/>
                        <a:latin typeface="Times New Roman" panose="02020603050405020304" pitchFamily="18" charset="0"/>
                        <a:ea typeface="Times New Roman" panose="02020603050405020304" pitchFamily="18" charset="0"/>
                      </a:endParaRPr>
                    </a:p>
                  </a:txBody>
                  <a:tcPr marL="35473" marR="35473" marT="0" marB="0"/>
                </a:tc>
                <a:tc>
                  <a:txBody>
                    <a:bodyPr/>
                    <a:lstStyle/>
                    <a:p>
                      <a:pPr algn="l">
                        <a:spcAft>
                          <a:spcPts val="0"/>
                        </a:spcAft>
                      </a:pPr>
                      <a:r>
                        <a:rPr lang="en-GB" sz="1400">
                          <a:effectLst/>
                        </a:rPr>
                        <a:t> </a:t>
                      </a:r>
                      <a:endParaRPr lang="en-GB" sz="1400">
                        <a:effectLst/>
                        <a:latin typeface="Times New Roman" panose="02020603050405020304" pitchFamily="18" charset="0"/>
                        <a:ea typeface="Times New Roman" panose="02020603050405020304" pitchFamily="18" charset="0"/>
                      </a:endParaRPr>
                    </a:p>
                  </a:txBody>
                  <a:tcPr marL="35473" marR="35473" marT="0" marB="0"/>
                </a:tc>
                <a:extLst>
                  <a:ext uri="{0D108BD9-81ED-4DB2-BD59-A6C34878D82A}">
                    <a16:rowId xmlns:a16="http://schemas.microsoft.com/office/drawing/2014/main" xmlns="" val="10010"/>
                  </a:ext>
                </a:extLst>
              </a:tr>
              <a:tr h="283783">
                <a:tc>
                  <a:txBody>
                    <a:bodyPr/>
                    <a:lstStyle/>
                    <a:p>
                      <a:pPr algn="l">
                        <a:spcAft>
                          <a:spcPts val="0"/>
                        </a:spcAft>
                      </a:pPr>
                      <a:r>
                        <a:rPr lang="en-GB" sz="1400">
                          <a:effectLst/>
                        </a:rPr>
                        <a:t>The observations from a sample may not be typical of the whole culture being studied - gender differences within a culture can vary as well as between cultures. </a:t>
                      </a:r>
                      <a:endParaRPr lang="en-GB" sz="1400">
                        <a:effectLst/>
                        <a:latin typeface="Times New Roman" panose="02020603050405020304" pitchFamily="18" charset="0"/>
                        <a:ea typeface="Times New Roman" panose="02020603050405020304" pitchFamily="18" charset="0"/>
                      </a:endParaRPr>
                    </a:p>
                  </a:txBody>
                  <a:tcPr marL="35473" marR="35473" marT="0" marB="0"/>
                </a:tc>
                <a:tc>
                  <a:txBody>
                    <a:bodyPr/>
                    <a:lstStyle/>
                    <a:p>
                      <a:pPr algn="l">
                        <a:spcAft>
                          <a:spcPts val="0"/>
                        </a:spcAft>
                      </a:pPr>
                      <a:r>
                        <a:rPr lang="en-GB" sz="1400">
                          <a:effectLst/>
                        </a:rPr>
                        <a:t> </a:t>
                      </a:r>
                      <a:endParaRPr lang="en-GB" sz="1400">
                        <a:effectLst/>
                        <a:latin typeface="Times New Roman" panose="02020603050405020304" pitchFamily="18" charset="0"/>
                        <a:ea typeface="Times New Roman" panose="02020603050405020304" pitchFamily="18" charset="0"/>
                      </a:endParaRPr>
                    </a:p>
                  </a:txBody>
                  <a:tcPr marL="35473" marR="35473" marT="0" marB="0"/>
                </a:tc>
                <a:extLst>
                  <a:ext uri="{0D108BD9-81ED-4DB2-BD59-A6C34878D82A}">
                    <a16:rowId xmlns:a16="http://schemas.microsoft.com/office/drawing/2014/main" xmlns="" val="10011"/>
                  </a:ext>
                </a:extLst>
              </a:tr>
              <a:tr h="189189">
                <a:tc>
                  <a:txBody>
                    <a:bodyPr/>
                    <a:lstStyle/>
                    <a:p>
                      <a:pPr algn="l">
                        <a:spcAft>
                          <a:spcPts val="0"/>
                        </a:spcAft>
                      </a:pPr>
                      <a:r>
                        <a:rPr lang="en-GB" sz="1400">
                          <a:effectLst/>
                        </a:rPr>
                        <a:t>Variables under investigation are always culturally comparable. </a:t>
                      </a:r>
                      <a:endParaRPr lang="en-GB" sz="1400">
                        <a:effectLst/>
                        <a:latin typeface="Times New Roman" panose="02020603050405020304" pitchFamily="18" charset="0"/>
                        <a:ea typeface="Times New Roman" panose="02020603050405020304" pitchFamily="18" charset="0"/>
                      </a:endParaRPr>
                    </a:p>
                  </a:txBody>
                  <a:tcPr marL="35473" marR="35473" marT="0" marB="0"/>
                </a:tc>
                <a:tc>
                  <a:txBody>
                    <a:bodyPr/>
                    <a:lstStyle/>
                    <a:p>
                      <a:pPr algn="l">
                        <a:spcAft>
                          <a:spcPts val="0"/>
                        </a:spcAft>
                      </a:pPr>
                      <a:r>
                        <a:rPr lang="en-GB" sz="1400">
                          <a:effectLst/>
                        </a:rPr>
                        <a:t> </a:t>
                      </a:r>
                      <a:endParaRPr lang="en-GB" sz="1400">
                        <a:effectLst/>
                        <a:latin typeface="Times New Roman" panose="02020603050405020304" pitchFamily="18" charset="0"/>
                        <a:ea typeface="Times New Roman" panose="02020603050405020304" pitchFamily="18" charset="0"/>
                      </a:endParaRPr>
                    </a:p>
                  </a:txBody>
                  <a:tcPr marL="35473" marR="35473" marT="0" marB="0"/>
                </a:tc>
                <a:extLst>
                  <a:ext uri="{0D108BD9-81ED-4DB2-BD59-A6C34878D82A}">
                    <a16:rowId xmlns:a16="http://schemas.microsoft.com/office/drawing/2014/main" xmlns="" val="10012"/>
                  </a:ext>
                </a:extLst>
              </a:tr>
              <a:tr h="189189">
                <a:tc>
                  <a:txBody>
                    <a:bodyPr/>
                    <a:lstStyle/>
                    <a:p>
                      <a:pPr algn="l">
                        <a:spcAft>
                          <a:spcPts val="0"/>
                        </a:spcAft>
                      </a:pPr>
                      <a:r>
                        <a:rPr lang="en-GB" sz="1400">
                          <a:effectLst/>
                        </a:rPr>
                        <a:t>Problems with cultural bias cannot be overcome.</a:t>
                      </a:r>
                      <a:endParaRPr lang="en-GB" sz="1400">
                        <a:effectLst/>
                        <a:latin typeface="Times New Roman" panose="02020603050405020304" pitchFamily="18" charset="0"/>
                        <a:ea typeface="Times New Roman" panose="02020603050405020304" pitchFamily="18" charset="0"/>
                      </a:endParaRPr>
                    </a:p>
                  </a:txBody>
                  <a:tcPr marL="35473" marR="35473" marT="0" marB="0"/>
                </a:tc>
                <a:tc>
                  <a:txBody>
                    <a:bodyPr/>
                    <a:lstStyle/>
                    <a:p>
                      <a:pPr algn="l">
                        <a:spcAft>
                          <a:spcPts val="0"/>
                        </a:spcAft>
                      </a:pPr>
                      <a:r>
                        <a:rPr lang="en-GB" sz="1400" dirty="0">
                          <a:effectLst/>
                        </a:rPr>
                        <a:t> </a:t>
                      </a:r>
                    </a:p>
                    <a:p>
                      <a:pPr algn="l">
                        <a:spcAft>
                          <a:spcPts val="0"/>
                        </a:spcAft>
                      </a:pPr>
                      <a:r>
                        <a:rPr lang="en-GB" sz="1400" dirty="0">
                          <a:effectLst/>
                        </a:rPr>
                        <a:t> </a:t>
                      </a:r>
                      <a:endParaRPr lang="en-GB" sz="1400" dirty="0">
                        <a:effectLst/>
                        <a:latin typeface="Times New Roman" panose="02020603050405020304" pitchFamily="18" charset="0"/>
                        <a:ea typeface="Times New Roman" panose="02020603050405020304" pitchFamily="18" charset="0"/>
                      </a:endParaRPr>
                    </a:p>
                  </a:txBody>
                  <a:tcPr marL="35473" marR="35473" marT="0" marB="0"/>
                </a:tc>
                <a:extLst>
                  <a:ext uri="{0D108BD9-81ED-4DB2-BD59-A6C34878D82A}">
                    <a16:rowId xmlns:a16="http://schemas.microsoft.com/office/drawing/2014/main" xmlns="" val="10013"/>
                  </a:ext>
                </a:extLst>
              </a:tr>
            </a:tbl>
          </a:graphicData>
        </a:graphic>
      </p:graphicFrame>
      <p:sp>
        <p:nvSpPr>
          <p:cNvPr id="5" name="Rectangle 4"/>
          <p:cNvSpPr/>
          <p:nvPr/>
        </p:nvSpPr>
        <p:spPr>
          <a:xfrm>
            <a:off x="0" y="-1753"/>
            <a:ext cx="12191999"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contourClr>
            </a:sp3d>
          </a:bodyPr>
          <a:lstStyle/>
          <a:p>
            <a:pPr algn="ctr"/>
            <a:r>
              <a:rPr lang="en-US" sz="4000" b="1" dirty="0" smtClean="0">
                <a:ln w="11430"/>
                <a:solidFill>
                  <a:schemeClr val="accent2"/>
                </a:solidFill>
                <a:effectLst>
                  <a:outerShdw blurRad="50800" dist="39000" dir="5460000" algn="tl">
                    <a:srgbClr val="000000">
                      <a:alpha val="38000"/>
                    </a:srgbClr>
                  </a:outerShdw>
                </a:effectLst>
              </a:rPr>
              <a:t>Cross-cultural research true or false</a:t>
            </a:r>
            <a:endParaRPr lang="en-US" sz="4000" b="1" cap="none" spc="0" dirty="0">
              <a:ln w="11430"/>
              <a:solidFill>
                <a:schemeClr val="accent2"/>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4143101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puzzlemaker.discoveryeducation.com/puzzles/37758xedla.png"/>
          <p:cNvPicPr/>
          <p:nvPr/>
        </p:nvPicPr>
        <p:blipFill>
          <a:blip r:embed="rId2">
            <a:extLst>
              <a:ext uri="{28A0092B-C50C-407E-A947-70E740481C1C}">
                <a14:useLocalDpi xmlns:a14="http://schemas.microsoft.com/office/drawing/2010/main" val="0"/>
              </a:ext>
            </a:extLst>
          </a:blip>
          <a:srcRect/>
          <a:stretch>
            <a:fillRect/>
          </a:stretch>
        </p:blipFill>
        <p:spPr bwMode="auto">
          <a:xfrm>
            <a:off x="520797" y="126609"/>
            <a:ext cx="4740519" cy="6731391"/>
          </a:xfrm>
          <a:prstGeom prst="rect">
            <a:avLst/>
          </a:prstGeom>
          <a:noFill/>
          <a:ln>
            <a:noFill/>
          </a:ln>
        </p:spPr>
      </p:pic>
      <p:sp>
        <p:nvSpPr>
          <p:cNvPr id="5" name="Rectangle 4"/>
          <p:cNvSpPr/>
          <p:nvPr/>
        </p:nvSpPr>
        <p:spPr>
          <a:xfrm>
            <a:off x="5566117" y="911543"/>
            <a:ext cx="6096000" cy="5625643"/>
          </a:xfrm>
          <a:prstGeom prst="rect">
            <a:avLst/>
          </a:prstGeom>
        </p:spPr>
        <p:txBody>
          <a:bodyPr>
            <a:spAutoFit/>
          </a:bodyPr>
          <a:lstStyle/>
          <a:p>
            <a:pP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200" b="1"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Across</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 Mead’s study can be considered ecologically valid because the observation took place in the tribes’ natural setting of…</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 Mead was criticised for lacking in life experience when conducting her research due to this factor.</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 This criticism stems from the fact that Mead was a Westerner who may not have understood the behaviours being observed in a different culture.</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 The tribe where both sexes were masculine e.g. assertive, aggressive and fierce.</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 The type of study that Mead completed</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 The fact that Mead found that gender is not universal means that gender development must incorporate aspects of this.</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 The tribe where gender roles were reversed compared with Western gender roles.</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 Some have argued that Mead displayed observer bias because she may have imposed these upon the data.</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 The duration that Mead spent with the tribes which some have argued doesn’t allow sufficient time for a full appreciation of gender roles and behaviours to be acquired.</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200" b="1"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Down</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 The presence of Mead may have changed the behaviours of the tribes being studied which would produce these.</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 Due to the limited sample of tribes people with whom Mead spent time, it doesn’t allow for variations within a culture as well as variations across cultures. This criticism is known as…</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 Mead’s sex</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 The tribe that had both sexes in a more feminine role e.g. caring, expressive and co-operative.</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 Mead may have been misinformed by or misunderstood the informants from the tribe due to differences in this factor.</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5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 A type of research involving investigations carried out across more than one society.</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http://static.ugallery.com/webdata/Product/29359/Images/large_Full.jpg">
            <a:hlinkClick r:id="rId3"/>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135" y="4916072"/>
            <a:ext cx="1328420" cy="1752600"/>
          </a:xfrm>
          <a:prstGeom prst="rect">
            <a:avLst/>
          </a:prstGeom>
          <a:noFill/>
          <a:ln>
            <a:noFill/>
          </a:ln>
        </p:spPr>
      </p:pic>
      <p:pic>
        <p:nvPicPr>
          <p:cNvPr id="7" name="Picture 6" descr="http://upload.wikimedia.org/wikipedia/commons/d/d2/Samoan_taupou_girl_1896.jpg">
            <a:hlinkClick r:id="rId5"/>
          </p:cNvPr>
          <p:cNvPicPr/>
          <p:nvPr/>
        </p:nvPicPr>
        <p:blipFill rotWithShape="1">
          <a:blip r:embed="rId6" cstate="print">
            <a:extLst>
              <a:ext uri="{28A0092B-C50C-407E-A947-70E740481C1C}">
                <a14:useLocalDpi xmlns:a14="http://schemas.microsoft.com/office/drawing/2010/main" val="0"/>
              </a:ext>
            </a:extLst>
          </a:blip>
          <a:srcRect t="8819" b="12569"/>
          <a:stretch/>
        </p:blipFill>
        <p:spPr bwMode="auto">
          <a:xfrm>
            <a:off x="2599739" y="4975859"/>
            <a:ext cx="971550" cy="1205865"/>
          </a:xfrm>
          <a:prstGeom prst="rect">
            <a:avLst/>
          </a:prstGeom>
          <a:noFill/>
          <a:ln>
            <a:noFill/>
          </a:ln>
          <a:extLst>
            <a:ext uri="{53640926-AAD7-44D8-BBD7-CCE9431645EC}">
              <a14:shadowObscured xmlns:a14="http://schemas.microsoft.com/office/drawing/2010/main"/>
            </a:ext>
          </a:extLst>
        </p:spPr>
      </p:pic>
      <p:pic>
        <p:nvPicPr>
          <p:cNvPr id="8" name="Picture 7" descr="http://www.webpages.uidaho.edu/~rfrey/images/220/Kinship/Huli_wigman.jpg">
            <a:hlinkClick r:id="rId7"/>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09172" y="2467464"/>
            <a:ext cx="1035026" cy="1598099"/>
          </a:xfrm>
          <a:prstGeom prst="rect">
            <a:avLst/>
          </a:prstGeom>
          <a:noFill/>
          <a:ln>
            <a:noFill/>
          </a:ln>
        </p:spPr>
      </p:pic>
      <p:pic>
        <p:nvPicPr>
          <p:cNvPr id="9" name="Picture 8" descr="http://upload.wikimedia.org/wikipedia/commons/9/97/Map_of_New_Guinea_Demis.png">
            <a:hlinkClick r:id="rId9"/>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37915" y="943195"/>
            <a:ext cx="1790700" cy="948690"/>
          </a:xfrm>
          <a:prstGeom prst="rect">
            <a:avLst/>
          </a:prstGeom>
          <a:noFill/>
          <a:ln>
            <a:noFill/>
          </a:ln>
        </p:spPr>
      </p:pic>
      <p:pic>
        <p:nvPicPr>
          <p:cNvPr id="10" name="Picture 9" descr="http://1.bp.blogspot.com/-k_bdqPH88HQ/UqmqTMH6kwI/AAAAAAAAAUY/FXH4WfcvuUM/s640/maleFemale.jpg">
            <a:hlinkClick r:id="rId11"/>
          </p:cNvPr>
          <p:cNvPicPr/>
          <p:nvPr/>
        </p:nvPicPr>
        <p:blipFill rotWithShape="1">
          <a:blip r:embed="rId12" cstate="print">
            <a:extLst>
              <a:ext uri="{BEBA8EAE-BF5A-486C-A8C5-ECC9F3942E4B}">
                <a14:imgProps xmlns:a14="http://schemas.microsoft.com/office/drawing/2010/main">
                  <a14:imgLayer r:embed="rId13">
                    <a14:imgEffect>
                      <a14:backgroundRemoval t="10000" b="95333" l="10000" r="90000"/>
                    </a14:imgEffect>
                  </a14:imgLayer>
                </a14:imgProps>
              </a:ext>
              <a:ext uri="{28A0092B-C50C-407E-A947-70E740481C1C}">
                <a14:useLocalDpi xmlns:a14="http://schemas.microsoft.com/office/drawing/2010/main" val="0"/>
              </a:ext>
            </a:extLst>
          </a:blip>
          <a:srcRect l="7887" t="2868" r="8938" b="7505"/>
          <a:stretch/>
        </p:blipFill>
        <p:spPr bwMode="auto">
          <a:xfrm>
            <a:off x="4095018" y="5052694"/>
            <a:ext cx="1047750" cy="1129030"/>
          </a:xfrm>
          <a:prstGeom prst="rect">
            <a:avLst/>
          </a:prstGeom>
          <a:noFill/>
          <a:ln>
            <a:noFill/>
          </a:ln>
          <a:extLst>
            <a:ext uri="{53640926-AAD7-44D8-BBD7-CCE9431645EC}">
              <a14:shadowObscured xmlns:a14="http://schemas.microsoft.com/office/drawing/2010/main"/>
            </a:ext>
          </a:extLst>
        </p:spPr>
      </p:pic>
      <p:sp>
        <p:nvSpPr>
          <p:cNvPr id="11" name="Rectangle 10"/>
          <p:cNvSpPr/>
          <p:nvPr/>
        </p:nvSpPr>
        <p:spPr>
          <a:xfrm>
            <a:off x="0" y="-1753"/>
            <a:ext cx="12191999"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contourClr>
            </a:sp3d>
          </a:bodyPr>
          <a:lstStyle/>
          <a:p>
            <a:pPr algn="ctr"/>
            <a:r>
              <a:rPr lang="en-US" sz="4000" b="1" dirty="0" smtClean="0">
                <a:ln w="11430"/>
                <a:solidFill>
                  <a:schemeClr val="accent2"/>
                </a:solidFill>
                <a:effectLst>
                  <a:outerShdw blurRad="50800" dist="39000" dir="5460000" algn="tl">
                    <a:srgbClr val="000000">
                      <a:alpha val="38000"/>
                    </a:srgbClr>
                  </a:outerShdw>
                </a:effectLst>
              </a:rPr>
              <a:t>Mead crossword</a:t>
            </a:r>
            <a:endParaRPr lang="en-US" sz="4000" b="1" cap="none" spc="0" dirty="0">
              <a:ln w="11430"/>
              <a:solidFill>
                <a:schemeClr val="accent2"/>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377572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296372574"/>
              </p:ext>
            </p:extLst>
          </p:nvPr>
        </p:nvGraphicFramePr>
        <p:xfrm>
          <a:off x="323556" y="647114"/>
          <a:ext cx="7328503" cy="5950633"/>
        </p:xfrm>
        <a:graphic>
          <a:graphicData uri="http://schemas.openxmlformats.org/drawingml/2006/table">
            <a:tbl>
              <a:tblPr firstRow="1" firstCol="1" lastRow="1" lastCol="1" bandRow="1" bandCol="1">
                <a:tableStyleId>{5940675A-B579-460E-94D1-54222C63F5DA}</a:tableStyleId>
              </a:tblPr>
              <a:tblGrid>
                <a:gridCol w="1799983">
                  <a:extLst>
                    <a:ext uri="{9D8B030D-6E8A-4147-A177-3AD203B41FA5}">
                      <a16:colId xmlns:a16="http://schemas.microsoft.com/office/drawing/2014/main" xmlns="" val="20000"/>
                    </a:ext>
                  </a:extLst>
                </a:gridCol>
                <a:gridCol w="1808555">
                  <a:extLst>
                    <a:ext uri="{9D8B030D-6E8A-4147-A177-3AD203B41FA5}">
                      <a16:colId xmlns:a16="http://schemas.microsoft.com/office/drawing/2014/main" xmlns="" val="20001"/>
                    </a:ext>
                  </a:extLst>
                </a:gridCol>
                <a:gridCol w="1919982">
                  <a:extLst>
                    <a:ext uri="{9D8B030D-6E8A-4147-A177-3AD203B41FA5}">
                      <a16:colId xmlns:a16="http://schemas.microsoft.com/office/drawing/2014/main" xmlns="" val="20002"/>
                    </a:ext>
                  </a:extLst>
                </a:gridCol>
                <a:gridCol w="1799983">
                  <a:extLst>
                    <a:ext uri="{9D8B030D-6E8A-4147-A177-3AD203B41FA5}">
                      <a16:colId xmlns:a16="http://schemas.microsoft.com/office/drawing/2014/main" xmlns="" val="20003"/>
                    </a:ext>
                  </a:extLst>
                </a:gridCol>
              </a:tblGrid>
              <a:tr h="745031">
                <a:tc>
                  <a:txBody>
                    <a:bodyPr/>
                    <a:lstStyle/>
                    <a:p>
                      <a:pPr>
                        <a:spcAft>
                          <a:spcPts val="0"/>
                        </a:spcAft>
                      </a:pPr>
                      <a:r>
                        <a:rPr lang="en-GB" sz="1100">
                          <a:effectLst/>
                        </a:rPr>
                        <a:t>1 This term refers to our biological status as either male or female</a:t>
                      </a:r>
                      <a:endParaRPr lang="en-GB" sz="1600">
                        <a:effectLst/>
                        <a:latin typeface="Times New Roman" panose="02020603050405020304" pitchFamily="18" charset="0"/>
                        <a:ea typeface="Times New Roman" panose="02020603050405020304" pitchFamily="18" charset="0"/>
                      </a:endParaRPr>
                    </a:p>
                  </a:txBody>
                  <a:tcPr marL="61191" marR="61191" marT="0" marB="0"/>
                </a:tc>
                <a:tc>
                  <a:txBody>
                    <a:bodyPr/>
                    <a:lstStyle/>
                    <a:p>
                      <a:pPr>
                        <a:spcAft>
                          <a:spcPts val="0"/>
                        </a:spcAft>
                      </a:pPr>
                      <a:r>
                        <a:rPr lang="en-GB" sz="1100">
                          <a:effectLst/>
                        </a:rPr>
                        <a:t>2 The Sex Role Inventory to investigate androgyny was devised by…</a:t>
                      </a:r>
                      <a:endParaRPr lang="en-GB" sz="1600">
                        <a:effectLst/>
                        <a:latin typeface="Times New Roman" panose="02020603050405020304" pitchFamily="18" charset="0"/>
                        <a:ea typeface="Times New Roman" panose="02020603050405020304" pitchFamily="18" charset="0"/>
                      </a:endParaRPr>
                    </a:p>
                  </a:txBody>
                  <a:tcPr marL="61191" marR="61191" marT="0" marB="0"/>
                </a:tc>
                <a:tc>
                  <a:txBody>
                    <a:bodyPr/>
                    <a:lstStyle/>
                    <a:p>
                      <a:pPr>
                        <a:spcAft>
                          <a:spcPts val="0"/>
                        </a:spcAft>
                      </a:pPr>
                      <a:r>
                        <a:rPr lang="en-GB" sz="1100">
                          <a:effectLst/>
                        </a:rPr>
                        <a:t>3 Fagot concluded this</a:t>
                      </a:r>
                      <a:endParaRPr lang="en-GB" sz="1600">
                        <a:effectLst/>
                        <a:latin typeface="Times New Roman" panose="02020603050405020304" pitchFamily="18" charset="0"/>
                        <a:ea typeface="Times New Roman" panose="02020603050405020304" pitchFamily="18" charset="0"/>
                      </a:endParaRPr>
                    </a:p>
                  </a:txBody>
                  <a:tcPr marL="61191" marR="61191" marT="0" marB="0"/>
                </a:tc>
                <a:tc>
                  <a:txBody>
                    <a:bodyPr/>
                    <a:lstStyle/>
                    <a:p>
                      <a:pPr>
                        <a:spcAft>
                          <a:spcPts val="0"/>
                        </a:spcAft>
                      </a:pPr>
                      <a:r>
                        <a:rPr lang="en-GB" sz="1100">
                          <a:effectLst/>
                        </a:rPr>
                        <a:t>4 This term describes the balance between masculine and feminine traits</a:t>
                      </a:r>
                      <a:endParaRPr lang="en-GB" sz="1600">
                        <a:effectLst/>
                        <a:latin typeface="Times New Roman" panose="02020603050405020304" pitchFamily="18" charset="0"/>
                        <a:ea typeface="Times New Roman" panose="02020603050405020304" pitchFamily="18" charset="0"/>
                      </a:endParaRPr>
                    </a:p>
                  </a:txBody>
                  <a:tcPr marL="61191" marR="61191" marT="0" marB="0"/>
                </a:tc>
                <a:extLst>
                  <a:ext uri="{0D108BD9-81ED-4DB2-BD59-A6C34878D82A}">
                    <a16:rowId xmlns:a16="http://schemas.microsoft.com/office/drawing/2014/main" xmlns="" val="10000"/>
                  </a:ext>
                </a:extLst>
              </a:tr>
              <a:tr h="1117548">
                <a:tc>
                  <a:txBody>
                    <a:bodyPr/>
                    <a:lstStyle/>
                    <a:p>
                      <a:pPr>
                        <a:spcAft>
                          <a:spcPts val="0"/>
                        </a:spcAft>
                      </a:pPr>
                      <a:r>
                        <a:rPr lang="en-GB" sz="1100">
                          <a:effectLst/>
                        </a:rPr>
                        <a:t>5 Gender schema theory states that children have a representation of the world specific to their own gender and was developed by…</a:t>
                      </a:r>
                      <a:endParaRPr lang="en-GB" sz="1600">
                        <a:effectLst/>
                        <a:latin typeface="Times New Roman" panose="02020603050405020304" pitchFamily="18" charset="0"/>
                        <a:ea typeface="Times New Roman" panose="02020603050405020304" pitchFamily="18" charset="0"/>
                      </a:endParaRPr>
                    </a:p>
                  </a:txBody>
                  <a:tcPr marL="61191" marR="61191" marT="0" marB="0"/>
                </a:tc>
                <a:tc>
                  <a:txBody>
                    <a:bodyPr/>
                    <a:lstStyle/>
                    <a:p>
                      <a:pPr>
                        <a:spcAft>
                          <a:spcPts val="0"/>
                        </a:spcAft>
                      </a:pPr>
                      <a:r>
                        <a:rPr lang="en-GB" sz="1100">
                          <a:effectLst/>
                        </a:rPr>
                        <a:t>6 This researcher conducted a lot of cross-cultural research in gender</a:t>
                      </a:r>
                      <a:endParaRPr lang="en-GB" sz="1600">
                        <a:effectLst/>
                        <a:latin typeface="Times New Roman" panose="02020603050405020304" pitchFamily="18" charset="0"/>
                        <a:ea typeface="Times New Roman" panose="02020603050405020304" pitchFamily="18" charset="0"/>
                      </a:endParaRPr>
                    </a:p>
                  </a:txBody>
                  <a:tcPr marL="61191" marR="61191" marT="0" marB="0"/>
                </a:tc>
                <a:tc>
                  <a:txBody>
                    <a:bodyPr/>
                    <a:lstStyle/>
                    <a:p>
                      <a:pPr>
                        <a:spcAft>
                          <a:spcPts val="0"/>
                        </a:spcAft>
                      </a:pPr>
                      <a:r>
                        <a:rPr lang="en-GB" sz="1100">
                          <a:effectLst/>
                        </a:rPr>
                        <a:t>7 Criticisms of cross-cultural research include…</a:t>
                      </a:r>
                      <a:endParaRPr lang="en-GB" sz="1600">
                        <a:effectLst/>
                        <a:latin typeface="Times New Roman" panose="02020603050405020304" pitchFamily="18" charset="0"/>
                        <a:ea typeface="Times New Roman" panose="02020603050405020304" pitchFamily="18" charset="0"/>
                      </a:endParaRPr>
                    </a:p>
                  </a:txBody>
                  <a:tcPr marL="61191" marR="61191" marT="0" marB="0"/>
                </a:tc>
                <a:tc>
                  <a:txBody>
                    <a:bodyPr/>
                    <a:lstStyle/>
                    <a:p>
                      <a:pPr>
                        <a:spcAft>
                          <a:spcPts val="0"/>
                        </a:spcAft>
                      </a:pPr>
                      <a:r>
                        <a:rPr lang="en-GB" sz="1100">
                          <a:effectLst/>
                        </a:rPr>
                        <a:t>8 A strength of Bem’s work</a:t>
                      </a:r>
                      <a:endParaRPr lang="en-GB" sz="1600">
                        <a:effectLst/>
                        <a:latin typeface="Times New Roman" panose="02020603050405020304" pitchFamily="18" charset="0"/>
                        <a:ea typeface="Times New Roman" panose="02020603050405020304" pitchFamily="18" charset="0"/>
                      </a:endParaRPr>
                    </a:p>
                  </a:txBody>
                  <a:tcPr marL="61191" marR="61191" marT="0" marB="0"/>
                </a:tc>
                <a:extLst>
                  <a:ext uri="{0D108BD9-81ED-4DB2-BD59-A6C34878D82A}">
                    <a16:rowId xmlns:a16="http://schemas.microsoft.com/office/drawing/2014/main" xmlns="" val="10001"/>
                  </a:ext>
                </a:extLst>
              </a:tr>
              <a:tr h="931289">
                <a:tc>
                  <a:txBody>
                    <a:bodyPr/>
                    <a:lstStyle/>
                    <a:p>
                      <a:pPr>
                        <a:spcAft>
                          <a:spcPts val="0"/>
                        </a:spcAft>
                      </a:pPr>
                      <a:r>
                        <a:rPr lang="en-GB" sz="1100">
                          <a:effectLst/>
                        </a:rPr>
                        <a:t>9 Any combination of chromosomes that is not the usual pattern for males and females is known as…</a:t>
                      </a:r>
                      <a:endParaRPr lang="en-GB" sz="1600">
                        <a:effectLst/>
                        <a:latin typeface="Times New Roman" panose="02020603050405020304" pitchFamily="18" charset="0"/>
                        <a:ea typeface="Times New Roman" panose="02020603050405020304" pitchFamily="18" charset="0"/>
                      </a:endParaRPr>
                    </a:p>
                  </a:txBody>
                  <a:tcPr marL="61191" marR="61191" marT="0" marB="0"/>
                </a:tc>
                <a:tc>
                  <a:txBody>
                    <a:bodyPr/>
                    <a:lstStyle/>
                    <a:p>
                      <a:pPr>
                        <a:spcAft>
                          <a:spcPts val="0"/>
                        </a:spcAft>
                      </a:pPr>
                      <a:r>
                        <a:rPr lang="en-GB" sz="1100">
                          <a:effectLst/>
                        </a:rPr>
                        <a:t>10 Gender identity, stability and constancy were developed by this psychologist</a:t>
                      </a:r>
                      <a:endParaRPr lang="en-GB" sz="1600">
                        <a:effectLst/>
                        <a:latin typeface="Times New Roman" panose="02020603050405020304" pitchFamily="18" charset="0"/>
                        <a:ea typeface="Times New Roman" panose="02020603050405020304" pitchFamily="18" charset="0"/>
                      </a:endParaRPr>
                    </a:p>
                  </a:txBody>
                  <a:tcPr marL="61191" marR="61191" marT="0" marB="0"/>
                </a:tc>
                <a:tc>
                  <a:txBody>
                    <a:bodyPr/>
                    <a:lstStyle/>
                    <a:p>
                      <a:pPr>
                        <a:spcAft>
                          <a:spcPts val="0"/>
                        </a:spcAft>
                      </a:pPr>
                      <a:r>
                        <a:rPr lang="en-GB" sz="1100">
                          <a:effectLst/>
                        </a:rPr>
                        <a:t>11 A psychosocial term that refers to notions about the expected roles, behaviours and attitudes of males and females</a:t>
                      </a:r>
                      <a:endParaRPr lang="en-GB" sz="1600">
                        <a:effectLst/>
                        <a:latin typeface="Times New Roman" panose="02020603050405020304" pitchFamily="18" charset="0"/>
                        <a:ea typeface="Times New Roman" panose="02020603050405020304" pitchFamily="18" charset="0"/>
                      </a:endParaRPr>
                    </a:p>
                  </a:txBody>
                  <a:tcPr marL="61191" marR="61191" marT="0" marB="0"/>
                </a:tc>
                <a:tc>
                  <a:txBody>
                    <a:bodyPr/>
                    <a:lstStyle/>
                    <a:p>
                      <a:pPr>
                        <a:spcAft>
                          <a:spcPts val="0"/>
                        </a:spcAft>
                      </a:pPr>
                      <a:r>
                        <a:rPr lang="en-GB" sz="1100">
                          <a:effectLst/>
                        </a:rPr>
                        <a:t>12 This study showed the importance of biology as child rearing did not alter sex</a:t>
                      </a:r>
                      <a:endParaRPr lang="en-GB" sz="1600">
                        <a:effectLst/>
                        <a:latin typeface="Times New Roman" panose="02020603050405020304" pitchFamily="18" charset="0"/>
                        <a:ea typeface="Times New Roman" panose="02020603050405020304" pitchFamily="18" charset="0"/>
                      </a:endParaRPr>
                    </a:p>
                  </a:txBody>
                  <a:tcPr marL="61191" marR="61191" marT="0" marB="0"/>
                </a:tc>
                <a:extLst>
                  <a:ext uri="{0D108BD9-81ED-4DB2-BD59-A6C34878D82A}">
                    <a16:rowId xmlns:a16="http://schemas.microsoft.com/office/drawing/2014/main" xmlns="" val="10002"/>
                  </a:ext>
                </a:extLst>
              </a:tr>
              <a:tr h="1107928">
                <a:tc>
                  <a:txBody>
                    <a:bodyPr/>
                    <a:lstStyle/>
                    <a:p>
                      <a:pPr>
                        <a:spcAft>
                          <a:spcPts val="0"/>
                        </a:spcAft>
                      </a:pPr>
                      <a:r>
                        <a:rPr lang="en-GB" sz="1100">
                          <a:effectLst/>
                        </a:rPr>
                        <a:t>13 A distinguishing point between gender and sex is that gender is…</a:t>
                      </a:r>
                      <a:endParaRPr lang="en-GB" sz="1600">
                        <a:effectLst/>
                        <a:latin typeface="Times New Roman" panose="02020603050405020304" pitchFamily="18" charset="0"/>
                        <a:ea typeface="Times New Roman" panose="02020603050405020304" pitchFamily="18" charset="0"/>
                      </a:endParaRPr>
                    </a:p>
                  </a:txBody>
                  <a:tcPr marL="61191" marR="61191" marT="0" marB="0"/>
                </a:tc>
                <a:tc>
                  <a:txBody>
                    <a:bodyPr/>
                    <a:lstStyle/>
                    <a:p>
                      <a:pPr>
                        <a:spcAft>
                          <a:spcPts val="0"/>
                        </a:spcAft>
                      </a:pPr>
                      <a:r>
                        <a:rPr lang="en-GB" sz="1100">
                          <a:effectLst/>
                        </a:rPr>
                        <a:t>14 This study concluded that hormones affect behaviours as testosterone was linked to aggression in violent prisoners</a:t>
                      </a:r>
                      <a:endParaRPr lang="en-GB" sz="1600">
                        <a:effectLst/>
                        <a:latin typeface="Times New Roman" panose="02020603050405020304" pitchFamily="18" charset="0"/>
                        <a:ea typeface="Times New Roman" panose="02020603050405020304" pitchFamily="18" charset="0"/>
                      </a:endParaRPr>
                    </a:p>
                  </a:txBody>
                  <a:tcPr marL="61191" marR="61191" marT="0" marB="0"/>
                </a:tc>
                <a:tc>
                  <a:txBody>
                    <a:bodyPr/>
                    <a:lstStyle/>
                    <a:p>
                      <a:pPr>
                        <a:spcAft>
                          <a:spcPts val="0"/>
                        </a:spcAft>
                      </a:pPr>
                      <a:r>
                        <a:rPr lang="en-GB" sz="1100">
                          <a:effectLst/>
                        </a:rPr>
                        <a:t>15 Evaluative comments of SLT gender theory</a:t>
                      </a:r>
                      <a:endParaRPr lang="en-GB" sz="1600">
                        <a:effectLst/>
                        <a:latin typeface="Times New Roman" panose="02020603050405020304" pitchFamily="18" charset="0"/>
                        <a:ea typeface="Times New Roman" panose="02020603050405020304" pitchFamily="18" charset="0"/>
                      </a:endParaRPr>
                    </a:p>
                  </a:txBody>
                  <a:tcPr marL="61191" marR="61191" marT="0" marB="0"/>
                </a:tc>
                <a:tc>
                  <a:txBody>
                    <a:bodyPr/>
                    <a:lstStyle/>
                    <a:p>
                      <a:pPr>
                        <a:spcAft>
                          <a:spcPts val="0"/>
                        </a:spcAft>
                      </a:pPr>
                      <a:r>
                        <a:rPr lang="en-GB" sz="1100">
                          <a:effectLst/>
                        </a:rPr>
                        <a:t>16 Gender studies have examined the role of biology and the environment. This debate is known as…</a:t>
                      </a:r>
                      <a:endParaRPr lang="en-GB" sz="1600">
                        <a:effectLst/>
                        <a:latin typeface="Times New Roman" panose="02020603050405020304" pitchFamily="18" charset="0"/>
                        <a:ea typeface="Times New Roman" panose="02020603050405020304" pitchFamily="18" charset="0"/>
                      </a:endParaRPr>
                    </a:p>
                  </a:txBody>
                  <a:tcPr marL="61191" marR="61191" marT="0" marB="0"/>
                </a:tc>
                <a:extLst>
                  <a:ext uri="{0D108BD9-81ED-4DB2-BD59-A6C34878D82A}">
                    <a16:rowId xmlns:a16="http://schemas.microsoft.com/office/drawing/2014/main" xmlns="" val="10003"/>
                  </a:ext>
                </a:extLst>
              </a:tr>
              <a:tr h="1117548">
                <a:tc>
                  <a:txBody>
                    <a:bodyPr/>
                    <a:lstStyle/>
                    <a:p>
                      <a:pPr>
                        <a:spcAft>
                          <a:spcPts val="0"/>
                        </a:spcAft>
                      </a:pPr>
                      <a:r>
                        <a:rPr lang="en-GB" sz="1100">
                          <a:effectLst/>
                        </a:rPr>
                        <a:t>17 Evaluative comments of cognitive theories of gender</a:t>
                      </a:r>
                      <a:endParaRPr lang="en-GB" sz="1600">
                        <a:effectLst/>
                        <a:latin typeface="Times New Roman" panose="02020603050405020304" pitchFamily="18" charset="0"/>
                        <a:ea typeface="Times New Roman" panose="02020603050405020304" pitchFamily="18" charset="0"/>
                      </a:endParaRPr>
                    </a:p>
                  </a:txBody>
                  <a:tcPr marL="61191" marR="61191" marT="0" marB="0"/>
                </a:tc>
                <a:tc>
                  <a:txBody>
                    <a:bodyPr/>
                    <a:lstStyle/>
                    <a:p>
                      <a:pPr>
                        <a:spcAft>
                          <a:spcPts val="0"/>
                        </a:spcAft>
                      </a:pPr>
                      <a:r>
                        <a:rPr lang="en-GB" sz="1100">
                          <a:effectLst/>
                        </a:rPr>
                        <a:t>18 The chromosome pattern for males</a:t>
                      </a:r>
                      <a:endParaRPr lang="en-GB" sz="1600">
                        <a:effectLst/>
                        <a:latin typeface="Times New Roman" panose="02020603050405020304" pitchFamily="18" charset="0"/>
                        <a:ea typeface="Times New Roman" panose="02020603050405020304" pitchFamily="18" charset="0"/>
                      </a:endParaRPr>
                    </a:p>
                  </a:txBody>
                  <a:tcPr marL="61191" marR="61191" marT="0" marB="0"/>
                </a:tc>
                <a:tc>
                  <a:txBody>
                    <a:bodyPr/>
                    <a:lstStyle/>
                    <a:p>
                      <a:pPr>
                        <a:spcAft>
                          <a:spcPts val="0"/>
                        </a:spcAft>
                      </a:pPr>
                      <a:r>
                        <a:rPr lang="en-GB" sz="1100">
                          <a:effectLst/>
                        </a:rPr>
                        <a:t>19 These hormones have been shown to affect males and females differently suggesting biology impacts upon gender</a:t>
                      </a:r>
                      <a:endParaRPr lang="en-GB" sz="1600">
                        <a:effectLst/>
                        <a:latin typeface="Times New Roman" panose="02020603050405020304" pitchFamily="18" charset="0"/>
                        <a:ea typeface="Times New Roman" panose="02020603050405020304" pitchFamily="18" charset="0"/>
                      </a:endParaRPr>
                    </a:p>
                  </a:txBody>
                  <a:tcPr marL="61191" marR="61191" marT="0" marB="0"/>
                </a:tc>
                <a:tc>
                  <a:txBody>
                    <a:bodyPr/>
                    <a:lstStyle/>
                    <a:p>
                      <a:pPr>
                        <a:spcAft>
                          <a:spcPts val="0"/>
                        </a:spcAft>
                      </a:pPr>
                      <a:r>
                        <a:rPr lang="en-GB" sz="1100">
                          <a:effectLst/>
                        </a:rPr>
                        <a:t>20 This XO pattern is found in some females and causes lower than average spatial awareness and difficulty in social adjustment</a:t>
                      </a:r>
                      <a:endParaRPr lang="en-GB" sz="1600">
                        <a:effectLst/>
                        <a:latin typeface="Times New Roman" panose="02020603050405020304" pitchFamily="18" charset="0"/>
                        <a:ea typeface="Times New Roman" panose="02020603050405020304" pitchFamily="18" charset="0"/>
                      </a:endParaRPr>
                    </a:p>
                  </a:txBody>
                  <a:tcPr marL="61191" marR="61191" marT="0" marB="0"/>
                </a:tc>
                <a:extLst>
                  <a:ext uri="{0D108BD9-81ED-4DB2-BD59-A6C34878D82A}">
                    <a16:rowId xmlns:a16="http://schemas.microsoft.com/office/drawing/2014/main" xmlns="" val="10004"/>
                  </a:ext>
                </a:extLst>
              </a:tr>
              <a:tr h="931289">
                <a:tc>
                  <a:txBody>
                    <a:bodyPr/>
                    <a:lstStyle/>
                    <a:p>
                      <a:pPr>
                        <a:spcAft>
                          <a:spcPts val="0"/>
                        </a:spcAft>
                      </a:pPr>
                      <a:r>
                        <a:rPr lang="en-GB" sz="1100">
                          <a:effectLst/>
                        </a:rPr>
                        <a:t>21 Imperato and McGinley established the importance of biology in gender development in this study</a:t>
                      </a:r>
                      <a:endParaRPr lang="en-GB" sz="1600">
                        <a:effectLst/>
                        <a:latin typeface="Times New Roman" panose="02020603050405020304" pitchFamily="18" charset="0"/>
                        <a:ea typeface="Times New Roman" panose="02020603050405020304" pitchFamily="18" charset="0"/>
                      </a:endParaRPr>
                    </a:p>
                  </a:txBody>
                  <a:tcPr marL="61191" marR="61191" marT="0" marB="0"/>
                </a:tc>
                <a:tc>
                  <a:txBody>
                    <a:bodyPr/>
                    <a:lstStyle/>
                    <a:p>
                      <a:pPr>
                        <a:spcAft>
                          <a:spcPts val="0"/>
                        </a:spcAft>
                      </a:pPr>
                      <a:r>
                        <a:rPr lang="en-GB" sz="1100">
                          <a:effectLst/>
                        </a:rPr>
                        <a:t>22 This chromosome pattern is XXY and is found in males. It results in poor language skills and infertility</a:t>
                      </a:r>
                      <a:endParaRPr lang="en-GB" sz="1600">
                        <a:effectLst/>
                        <a:latin typeface="Times New Roman" panose="02020603050405020304" pitchFamily="18" charset="0"/>
                        <a:ea typeface="Times New Roman" panose="02020603050405020304" pitchFamily="18" charset="0"/>
                      </a:endParaRPr>
                    </a:p>
                  </a:txBody>
                  <a:tcPr marL="61191" marR="61191" marT="0" marB="0"/>
                </a:tc>
                <a:tc>
                  <a:txBody>
                    <a:bodyPr/>
                    <a:lstStyle/>
                    <a:p>
                      <a:pPr>
                        <a:spcAft>
                          <a:spcPts val="0"/>
                        </a:spcAft>
                      </a:pPr>
                      <a:r>
                        <a:rPr lang="en-GB" sz="1100">
                          <a:effectLst/>
                        </a:rPr>
                        <a:t>23 Damon’s study into cognitive development concluded this</a:t>
                      </a:r>
                      <a:endParaRPr lang="en-GB" sz="1600">
                        <a:effectLst/>
                        <a:latin typeface="Times New Roman" panose="02020603050405020304" pitchFamily="18" charset="0"/>
                        <a:ea typeface="Times New Roman" panose="02020603050405020304" pitchFamily="18" charset="0"/>
                      </a:endParaRPr>
                    </a:p>
                  </a:txBody>
                  <a:tcPr marL="61191" marR="61191" marT="0" marB="0"/>
                </a:tc>
                <a:tc>
                  <a:txBody>
                    <a:bodyPr/>
                    <a:lstStyle/>
                    <a:p>
                      <a:pPr>
                        <a:spcAft>
                          <a:spcPts val="0"/>
                        </a:spcAft>
                      </a:pPr>
                      <a:r>
                        <a:rPr lang="en-GB" sz="1100" dirty="0">
                          <a:effectLst/>
                        </a:rPr>
                        <a:t>24 Psychoanalytic theory argues gender is acquired in the phallic stage via these processes</a:t>
                      </a:r>
                      <a:endParaRPr lang="en-GB" sz="1600" dirty="0">
                        <a:effectLst/>
                        <a:latin typeface="Times New Roman" panose="02020603050405020304" pitchFamily="18" charset="0"/>
                        <a:ea typeface="Times New Roman" panose="02020603050405020304" pitchFamily="18" charset="0"/>
                      </a:endParaRPr>
                    </a:p>
                  </a:txBody>
                  <a:tcPr marL="61191" marR="61191" marT="0" marB="0"/>
                </a:tc>
                <a:extLst>
                  <a:ext uri="{0D108BD9-81ED-4DB2-BD59-A6C34878D82A}">
                    <a16:rowId xmlns:a16="http://schemas.microsoft.com/office/drawing/2014/main" xmlns="" val="10005"/>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273063393"/>
              </p:ext>
            </p:extLst>
          </p:nvPr>
        </p:nvGraphicFramePr>
        <p:xfrm>
          <a:off x="7832481" y="647114"/>
          <a:ext cx="4237599" cy="5029200"/>
        </p:xfrm>
        <a:graphic>
          <a:graphicData uri="http://schemas.openxmlformats.org/drawingml/2006/table">
            <a:tbl>
              <a:tblPr firstRow="1" firstCol="1" lastRow="1" lastCol="1" bandRow="1" bandCol="1">
                <a:tableStyleId>{5940675A-B579-460E-94D1-54222C63F5DA}</a:tableStyleId>
              </a:tblPr>
              <a:tblGrid>
                <a:gridCol w="1040814">
                  <a:extLst>
                    <a:ext uri="{9D8B030D-6E8A-4147-A177-3AD203B41FA5}">
                      <a16:colId xmlns:a16="http://schemas.microsoft.com/office/drawing/2014/main" xmlns="" val="20000"/>
                    </a:ext>
                  </a:extLst>
                </a:gridCol>
                <a:gridCol w="1045770">
                  <a:extLst>
                    <a:ext uri="{9D8B030D-6E8A-4147-A177-3AD203B41FA5}">
                      <a16:colId xmlns:a16="http://schemas.microsoft.com/office/drawing/2014/main" xmlns="" val="20001"/>
                    </a:ext>
                  </a:extLst>
                </a:gridCol>
                <a:gridCol w="1110201">
                  <a:extLst>
                    <a:ext uri="{9D8B030D-6E8A-4147-A177-3AD203B41FA5}">
                      <a16:colId xmlns:a16="http://schemas.microsoft.com/office/drawing/2014/main" xmlns="" val="20002"/>
                    </a:ext>
                  </a:extLst>
                </a:gridCol>
                <a:gridCol w="1040814">
                  <a:extLst>
                    <a:ext uri="{9D8B030D-6E8A-4147-A177-3AD203B41FA5}">
                      <a16:colId xmlns:a16="http://schemas.microsoft.com/office/drawing/2014/main" xmlns="" val="20003"/>
                    </a:ext>
                  </a:extLst>
                </a:gridCol>
              </a:tblGrid>
              <a:tr h="0">
                <a:tc>
                  <a:txBody>
                    <a:bodyPr/>
                    <a:lstStyle/>
                    <a:p>
                      <a:pPr>
                        <a:spcAft>
                          <a:spcPts val="0"/>
                        </a:spcAft>
                      </a:pPr>
                      <a:r>
                        <a:rPr lang="en-GB" sz="1000">
                          <a:effectLst/>
                        </a:rPr>
                        <a:t>A Nature-nurture</a:t>
                      </a:r>
                      <a:endParaRPr lang="en-GB"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GB" sz="1000">
                          <a:effectLst/>
                        </a:rPr>
                        <a:t>B Androgyny</a:t>
                      </a:r>
                      <a:endParaRPr lang="en-GB"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GB" sz="1000">
                          <a:effectLst/>
                        </a:rPr>
                        <a:t>C Kohlberg</a:t>
                      </a:r>
                      <a:endParaRPr lang="en-GB"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GB" sz="1000">
                          <a:effectLst/>
                        </a:rPr>
                        <a:t>D XY</a:t>
                      </a:r>
                      <a:endParaRPr lang="en-GB"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0"/>
                  </a:ext>
                </a:extLst>
              </a:tr>
              <a:tr h="0">
                <a:tc>
                  <a:txBody>
                    <a:bodyPr/>
                    <a:lstStyle/>
                    <a:p>
                      <a:pPr>
                        <a:spcAft>
                          <a:spcPts val="0"/>
                        </a:spcAft>
                      </a:pPr>
                      <a:r>
                        <a:rPr lang="en-GB" sz="1000">
                          <a:effectLst/>
                        </a:rPr>
                        <a:t>E Testosterone (males) and oestrogen (females)</a:t>
                      </a:r>
                      <a:endParaRPr lang="en-GB"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GB" sz="1000">
                          <a:effectLst/>
                        </a:rPr>
                        <a:t>F Mead</a:t>
                      </a:r>
                      <a:endParaRPr lang="en-GB"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GB" sz="1000">
                          <a:effectLst/>
                        </a:rPr>
                        <a:t>G Oedipus and Electra Complexes</a:t>
                      </a:r>
                      <a:endParaRPr lang="en-GB"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GB" sz="1000">
                          <a:effectLst/>
                        </a:rPr>
                        <a:t>H Socially constructed</a:t>
                      </a:r>
                      <a:endParaRPr lang="en-GB"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0">
                <a:tc>
                  <a:txBody>
                    <a:bodyPr/>
                    <a:lstStyle/>
                    <a:p>
                      <a:pPr>
                        <a:spcAft>
                          <a:spcPts val="0"/>
                        </a:spcAft>
                      </a:pPr>
                      <a:r>
                        <a:rPr lang="en-GB" sz="1000">
                          <a:effectLst/>
                        </a:rPr>
                        <a:t>I Turner’s Syndrome</a:t>
                      </a:r>
                      <a:endParaRPr lang="en-GB"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GB" sz="1000">
                          <a:effectLst/>
                        </a:rPr>
                        <a:t>J Good test-retest reliability</a:t>
                      </a:r>
                      <a:endParaRPr lang="en-GB"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GB" sz="1000">
                          <a:effectLst/>
                        </a:rPr>
                        <a:t>K Sex</a:t>
                      </a:r>
                      <a:endParaRPr lang="en-GB"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GB" sz="1000">
                          <a:effectLst/>
                        </a:rPr>
                        <a:t>L Batista Boys</a:t>
                      </a:r>
                      <a:endParaRPr lang="en-GB"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0">
                <a:tc>
                  <a:txBody>
                    <a:bodyPr/>
                    <a:lstStyle/>
                    <a:p>
                      <a:pPr>
                        <a:spcAft>
                          <a:spcPts val="0"/>
                        </a:spcAft>
                      </a:pPr>
                      <a:r>
                        <a:rPr lang="en-GB" sz="1000">
                          <a:effectLst/>
                        </a:rPr>
                        <a:t>M Parents respond differently to males and females and encourage them to act in gender appropriate ways</a:t>
                      </a:r>
                      <a:endParaRPr lang="en-GB"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GB" sz="1000">
                          <a:effectLst/>
                        </a:rPr>
                        <a:t>N Children’s understanding of gender appropriate behaviour changes with age and reflects their cognitive development</a:t>
                      </a:r>
                      <a:endParaRPr lang="en-GB"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GB" sz="1000">
                          <a:effectLst/>
                        </a:rPr>
                        <a:t>O Martin and Halverson</a:t>
                      </a:r>
                      <a:endParaRPr lang="en-GB"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GB" sz="1000">
                          <a:effectLst/>
                        </a:rPr>
                        <a:t>P Unscientific, researcher bias, alternative findings</a:t>
                      </a:r>
                      <a:endParaRPr lang="en-GB"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r h="0">
                <a:tc>
                  <a:txBody>
                    <a:bodyPr/>
                    <a:lstStyle/>
                    <a:p>
                      <a:pPr>
                        <a:spcAft>
                          <a:spcPts val="0"/>
                        </a:spcAft>
                      </a:pPr>
                      <a:r>
                        <a:rPr lang="en-GB" sz="1000">
                          <a:effectLst/>
                        </a:rPr>
                        <a:t>Q Money and Erhardt</a:t>
                      </a:r>
                      <a:endParaRPr lang="en-GB"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GB" sz="1000">
                          <a:effectLst/>
                        </a:rPr>
                        <a:t>R Klinefelter’s Syndrome</a:t>
                      </a:r>
                      <a:endParaRPr lang="en-GB"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GB" sz="1000">
                          <a:effectLst/>
                        </a:rPr>
                        <a:t>S Dabbs</a:t>
                      </a:r>
                      <a:endParaRPr lang="en-GB"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GB" sz="1000">
                          <a:effectLst/>
                        </a:rPr>
                        <a:t>T Bem</a:t>
                      </a:r>
                      <a:endParaRPr lang="en-GB"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4"/>
                  </a:ext>
                </a:extLst>
              </a:tr>
              <a:tr h="0">
                <a:tc>
                  <a:txBody>
                    <a:bodyPr/>
                    <a:lstStyle/>
                    <a:p>
                      <a:pPr>
                        <a:spcAft>
                          <a:spcPts val="0"/>
                        </a:spcAft>
                      </a:pPr>
                      <a:r>
                        <a:rPr lang="en-GB" sz="1000">
                          <a:effectLst/>
                        </a:rPr>
                        <a:t>U Gender</a:t>
                      </a:r>
                      <a:endParaRPr lang="en-GB"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GB" sz="1000">
                          <a:effectLst/>
                        </a:rPr>
                        <a:t>V Doesn’t explain more fixed views of males than females or why children choose same-sex playmates; describes but doesn’t explain. However, explains why children model gender appropriate behaviours</a:t>
                      </a:r>
                      <a:endParaRPr lang="en-GB"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GB" sz="1000">
                          <a:effectLst/>
                        </a:rPr>
                        <a:t>W Cross-cultural support, Bandura’s empirical evidence, doesn’t account for developmental changes with age, unrealistic, artificial conditions</a:t>
                      </a:r>
                      <a:endParaRPr lang="en-GB"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GB" sz="1000" dirty="0">
                          <a:effectLst/>
                        </a:rPr>
                        <a:t>X Atypical</a:t>
                      </a:r>
                      <a:endParaRPr lang="en-GB"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5"/>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8653599"/>
              </p:ext>
            </p:extLst>
          </p:nvPr>
        </p:nvGraphicFramePr>
        <p:xfrm>
          <a:off x="7832481" y="6140547"/>
          <a:ext cx="4237602" cy="457200"/>
        </p:xfrm>
        <a:graphic>
          <a:graphicData uri="http://schemas.openxmlformats.org/drawingml/2006/table">
            <a:tbl>
              <a:tblPr firstRow="1" firstCol="1" lastRow="1" lastCol="1" bandRow="1" bandCol="1">
                <a:tableStyleId>{5940675A-B579-460E-94D1-54222C63F5DA}</a:tableStyleId>
              </a:tblPr>
              <a:tblGrid>
                <a:gridCol w="530073">
                  <a:extLst>
                    <a:ext uri="{9D8B030D-6E8A-4147-A177-3AD203B41FA5}">
                      <a16:colId xmlns:a16="http://schemas.microsoft.com/office/drawing/2014/main" xmlns="" val="20000"/>
                    </a:ext>
                  </a:extLst>
                </a:gridCol>
                <a:gridCol w="530073">
                  <a:extLst>
                    <a:ext uri="{9D8B030D-6E8A-4147-A177-3AD203B41FA5}">
                      <a16:colId xmlns:a16="http://schemas.microsoft.com/office/drawing/2014/main" xmlns="" val="20001"/>
                    </a:ext>
                  </a:extLst>
                </a:gridCol>
                <a:gridCol w="529576">
                  <a:extLst>
                    <a:ext uri="{9D8B030D-6E8A-4147-A177-3AD203B41FA5}">
                      <a16:colId xmlns:a16="http://schemas.microsoft.com/office/drawing/2014/main" xmlns="" val="20002"/>
                    </a:ext>
                  </a:extLst>
                </a:gridCol>
                <a:gridCol w="529576">
                  <a:extLst>
                    <a:ext uri="{9D8B030D-6E8A-4147-A177-3AD203B41FA5}">
                      <a16:colId xmlns:a16="http://schemas.microsoft.com/office/drawing/2014/main" xmlns="" val="20003"/>
                    </a:ext>
                  </a:extLst>
                </a:gridCol>
                <a:gridCol w="529576">
                  <a:extLst>
                    <a:ext uri="{9D8B030D-6E8A-4147-A177-3AD203B41FA5}">
                      <a16:colId xmlns:a16="http://schemas.microsoft.com/office/drawing/2014/main" xmlns="" val="20004"/>
                    </a:ext>
                  </a:extLst>
                </a:gridCol>
                <a:gridCol w="529576">
                  <a:extLst>
                    <a:ext uri="{9D8B030D-6E8A-4147-A177-3AD203B41FA5}">
                      <a16:colId xmlns:a16="http://schemas.microsoft.com/office/drawing/2014/main" xmlns="" val="20005"/>
                    </a:ext>
                  </a:extLst>
                </a:gridCol>
                <a:gridCol w="529576">
                  <a:extLst>
                    <a:ext uri="{9D8B030D-6E8A-4147-A177-3AD203B41FA5}">
                      <a16:colId xmlns:a16="http://schemas.microsoft.com/office/drawing/2014/main" xmlns="" val="20006"/>
                    </a:ext>
                  </a:extLst>
                </a:gridCol>
                <a:gridCol w="529576">
                  <a:extLst>
                    <a:ext uri="{9D8B030D-6E8A-4147-A177-3AD203B41FA5}">
                      <a16:colId xmlns:a16="http://schemas.microsoft.com/office/drawing/2014/main" xmlns="" val="20007"/>
                    </a:ext>
                  </a:extLst>
                </a:gridCol>
              </a:tblGrid>
              <a:tr h="0">
                <a:tc>
                  <a:txBody>
                    <a:bodyPr/>
                    <a:lstStyle/>
                    <a:p>
                      <a:pPr>
                        <a:spcAft>
                          <a:spcPts val="0"/>
                        </a:spcAft>
                      </a:pPr>
                      <a:r>
                        <a:rPr lang="en-GB" sz="1000">
                          <a:effectLst/>
                        </a:rPr>
                        <a:t>1 =</a:t>
                      </a:r>
                      <a:endParaRPr lang="en-GB"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GB" sz="1000">
                          <a:effectLst/>
                        </a:rPr>
                        <a:t>2 =</a:t>
                      </a:r>
                      <a:endParaRPr lang="en-GB"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GB" sz="1000">
                          <a:effectLst/>
                        </a:rPr>
                        <a:t>3 =</a:t>
                      </a:r>
                      <a:endParaRPr lang="en-GB"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GB" sz="1000">
                          <a:effectLst/>
                        </a:rPr>
                        <a:t>4 =</a:t>
                      </a:r>
                      <a:endParaRPr lang="en-GB"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GB" sz="1000">
                          <a:effectLst/>
                        </a:rPr>
                        <a:t>5 =</a:t>
                      </a:r>
                      <a:endParaRPr lang="en-GB"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GB" sz="1000">
                          <a:effectLst/>
                        </a:rPr>
                        <a:t>6 =</a:t>
                      </a:r>
                      <a:endParaRPr lang="en-GB"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GB" sz="1000">
                          <a:effectLst/>
                        </a:rPr>
                        <a:t>7 =</a:t>
                      </a:r>
                      <a:endParaRPr lang="en-GB"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GB" sz="1000">
                          <a:effectLst/>
                        </a:rPr>
                        <a:t>8 =</a:t>
                      </a:r>
                      <a:endParaRPr lang="en-GB"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0"/>
                  </a:ext>
                </a:extLst>
              </a:tr>
              <a:tr h="0">
                <a:tc>
                  <a:txBody>
                    <a:bodyPr/>
                    <a:lstStyle/>
                    <a:p>
                      <a:pPr>
                        <a:spcAft>
                          <a:spcPts val="0"/>
                        </a:spcAft>
                      </a:pPr>
                      <a:r>
                        <a:rPr lang="en-GB" sz="1000">
                          <a:effectLst/>
                        </a:rPr>
                        <a:t>9 =</a:t>
                      </a:r>
                      <a:endParaRPr lang="en-GB"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GB" sz="1000">
                          <a:effectLst/>
                        </a:rPr>
                        <a:t>10 =</a:t>
                      </a:r>
                      <a:endParaRPr lang="en-GB"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GB" sz="1000">
                          <a:effectLst/>
                        </a:rPr>
                        <a:t>11 =</a:t>
                      </a:r>
                      <a:endParaRPr lang="en-GB"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GB" sz="1000">
                          <a:effectLst/>
                        </a:rPr>
                        <a:t>12 =</a:t>
                      </a:r>
                      <a:endParaRPr lang="en-GB"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GB" sz="1000">
                          <a:effectLst/>
                        </a:rPr>
                        <a:t>13 =</a:t>
                      </a:r>
                      <a:endParaRPr lang="en-GB"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GB" sz="1000">
                          <a:effectLst/>
                        </a:rPr>
                        <a:t>14 =</a:t>
                      </a:r>
                      <a:endParaRPr lang="en-GB"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GB" sz="1000">
                          <a:effectLst/>
                        </a:rPr>
                        <a:t>15 =</a:t>
                      </a:r>
                      <a:endParaRPr lang="en-GB"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GB" sz="1000">
                          <a:effectLst/>
                        </a:rPr>
                        <a:t>16 =</a:t>
                      </a:r>
                      <a:endParaRPr lang="en-GB"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0">
                <a:tc>
                  <a:txBody>
                    <a:bodyPr/>
                    <a:lstStyle/>
                    <a:p>
                      <a:pPr>
                        <a:spcAft>
                          <a:spcPts val="0"/>
                        </a:spcAft>
                      </a:pPr>
                      <a:r>
                        <a:rPr lang="en-GB" sz="1000">
                          <a:effectLst/>
                        </a:rPr>
                        <a:t>17 =</a:t>
                      </a:r>
                      <a:endParaRPr lang="en-GB"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GB" sz="1000">
                          <a:effectLst/>
                        </a:rPr>
                        <a:t>18 =</a:t>
                      </a:r>
                      <a:endParaRPr lang="en-GB"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GB" sz="1000">
                          <a:effectLst/>
                        </a:rPr>
                        <a:t>19 =</a:t>
                      </a:r>
                      <a:endParaRPr lang="en-GB"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GB" sz="1000">
                          <a:effectLst/>
                        </a:rPr>
                        <a:t>20 =</a:t>
                      </a:r>
                      <a:endParaRPr lang="en-GB"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GB" sz="1000">
                          <a:effectLst/>
                        </a:rPr>
                        <a:t>21 =</a:t>
                      </a:r>
                      <a:endParaRPr lang="en-GB"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GB" sz="1000">
                          <a:effectLst/>
                        </a:rPr>
                        <a:t>22 =</a:t>
                      </a:r>
                      <a:endParaRPr lang="en-GB"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GB" sz="1000">
                          <a:effectLst/>
                        </a:rPr>
                        <a:t>23 =</a:t>
                      </a:r>
                      <a:endParaRPr lang="en-GB"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GB" sz="1000" dirty="0">
                          <a:effectLst/>
                        </a:rPr>
                        <a:t>24 =</a:t>
                      </a:r>
                      <a:endParaRPr lang="en-GB"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bl>
          </a:graphicData>
        </a:graphic>
      </p:graphicFrame>
      <p:sp>
        <p:nvSpPr>
          <p:cNvPr id="7" name="Rectangle 6"/>
          <p:cNvSpPr/>
          <p:nvPr/>
        </p:nvSpPr>
        <p:spPr>
          <a:xfrm>
            <a:off x="0" y="-1753"/>
            <a:ext cx="12191999"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contourClr>
            </a:sp3d>
          </a:bodyPr>
          <a:lstStyle/>
          <a:p>
            <a:pPr algn="ctr"/>
            <a:r>
              <a:rPr lang="en-US" sz="4000" b="1" dirty="0" smtClean="0">
                <a:ln w="11430"/>
                <a:solidFill>
                  <a:schemeClr val="accent2"/>
                </a:solidFill>
                <a:effectLst>
                  <a:outerShdw blurRad="50800" dist="39000" dir="5460000" algn="tl">
                    <a:srgbClr val="000000">
                      <a:alpha val="38000"/>
                    </a:srgbClr>
                  </a:outerShdw>
                </a:effectLst>
              </a:rPr>
              <a:t>Gender mix and match</a:t>
            </a:r>
            <a:endParaRPr lang="en-US" sz="4000" b="1" cap="none" spc="0" dirty="0">
              <a:ln w="11430"/>
              <a:solidFill>
                <a:schemeClr val="accent2"/>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852924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nvPr>
        </p:nvGraphicFramePr>
        <p:xfrm>
          <a:off x="3048000" y="134076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ounded Rectangle 4"/>
          <p:cNvSpPr/>
          <p:nvPr/>
        </p:nvSpPr>
        <p:spPr>
          <a:xfrm>
            <a:off x="198960" y="358018"/>
            <a:ext cx="4972484" cy="129614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sz="1200" dirty="0"/>
          </a:p>
        </p:txBody>
      </p:sp>
      <p:sp>
        <p:nvSpPr>
          <p:cNvPr id="6" name="Rounded Rectangle 5"/>
          <p:cNvSpPr/>
          <p:nvPr/>
        </p:nvSpPr>
        <p:spPr>
          <a:xfrm>
            <a:off x="6789688" y="158431"/>
            <a:ext cx="5203350" cy="120937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sz="1100" dirty="0"/>
          </a:p>
        </p:txBody>
      </p:sp>
      <p:sp>
        <p:nvSpPr>
          <p:cNvPr id="7" name="Rounded Rectangle 6"/>
          <p:cNvSpPr/>
          <p:nvPr/>
        </p:nvSpPr>
        <p:spPr>
          <a:xfrm>
            <a:off x="8508267" y="3171644"/>
            <a:ext cx="3484771" cy="356972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GB" sz="1200" dirty="0"/>
          </a:p>
        </p:txBody>
      </p:sp>
      <p:sp>
        <p:nvSpPr>
          <p:cNvPr id="8" name="Rounded Rectangle 7"/>
          <p:cNvSpPr/>
          <p:nvPr/>
        </p:nvSpPr>
        <p:spPr>
          <a:xfrm>
            <a:off x="7176120" y="1484784"/>
            <a:ext cx="4816918" cy="144016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sz="1100" dirty="0"/>
          </a:p>
        </p:txBody>
      </p:sp>
      <p:sp>
        <p:nvSpPr>
          <p:cNvPr id="9" name="Rounded Rectangle 8"/>
          <p:cNvSpPr/>
          <p:nvPr/>
        </p:nvSpPr>
        <p:spPr>
          <a:xfrm>
            <a:off x="198960" y="5557113"/>
            <a:ext cx="4600897" cy="1184255"/>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GB" sz="1200" dirty="0"/>
          </a:p>
        </p:txBody>
      </p:sp>
      <p:sp>
        <p:nvSpPr>
          <p:cNvPr id="10" name="Rounded Rectangle 9"/>
          <p:cNvSpPr/>
          <p:nvPr/>
        </p:nvSpPr>
        <p:spPr>
          <a:xfrm>
            <a:off x="198961" y="1923502"/>
            <a:ext cx="3507660" cy="3521723"/>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GB" sz="1200" dirty="0"/>
          </a:p>
        </p:txBody>
      </p:sp>
      <p:grpSp>
        <p:nvGrpSpPr>
          <p:cNvPr id="13" name="Group 12"/>
          <p:cNvGrpSpPr/>
          <p:nvPr/>
        </p:nvGrpSpPr>
        <p:grpSpPr>
          <a:xfrm rot="18454770">
            <a:off x="5087889" y="1490173"/>
            <a:ext cx="445293" cy="277254"/>
            <a:chOff x="2825352" y="1443017"/>
            <a:chExt cx="445293" cy="277254"/>
          </a:xfrm>
          <a:scene3d>
            <a:camera prst="orthographicFront"/>
            <a:lightRig rig="threePt" dir="t">
              <a:rot lat="0" lon="0" rev="7500000"/>
            </a:lightRig>
          </a:scene3d>
        </p:grpSpPr>
        <p:sp>
          <p:nvSpPr>
            <p:cNvPr id="14" name="Right Arrow 13"/>
            <p:cNvSpPr/>
            <p:nvPr/>
          </p:nvSpPr>
          <p:spPr>
            <a:xfrm rot="16200000">
              <a:off x="2909372" y="1358997"/>
              <a:ext cx="277254" cy="445293"/>
            </a:xfrm>
            <a:prstGeom prst="rightArrow">
              <a:avLst>
                <a:gd name="adj1" fmla="val 60000"/>
                <a:gd name="adj2" fmla="val 50000"/>
              </a:avLst>
            </a:prstGeom>
            <a:sp3d z="-70000" extrusionH="63500" prstMaterial="matte">
              <a:bevelT w="25400" h="6350" prst="relaxedInset"/>
              <a:contourClr>
                <a:schemeClr val="bg1"/>
              </a:contourClr>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5" name="Right Arrow 4"/>
            <p:cNvSpPr/>
            <p:nvPr/>
          </p:nvSpPr>
          <p:spPr>
            <a:xfrm rot="16200000">
              <a:off x="2950960" y="1489644"/>
              <a:ext cx="194078" cy="267175"/>
            </a:xfrm>
            <a:prstGeom prst="rect">
              <a:avLst/>
            </a:prstGeom>
            <a:sp3d z="-70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488950">
                <a:lnSpc>
                  <a:spcPct val="90000"/>
                </a:lnSpc>
                <a:spcBef>
                  <a:spcPct val="0"/>
                </a:spcBef>
                <a:spcAft>
                  <a:spcPct val="35000"/>
                </a:spcAft>
              </a:pPr>
              <a:endParaRPr lang="en-GB" sz="1100"/>
            </a:p>
          </p:txBody>
        </p:sp>
      </p:grpSp>
      <p:grpSp>
        <p:nvGrpSpPr>
          <p:cNvPr id="16" name="Group 15"/>
          <p:cNvGrpSpPr/>
          <p:nvPr/>
        </p:nvGrpSpPr>
        <p:grpSpPr>
          <a:xfrm rot="5748766">
            <a:off x="6727507" y="1931815"/>
            <a:ext cx="445293" cy="277254"/>
            <a:chOff x="2825352" y="1443017"/>
            <a:chExt cx="445293" cy="277254"/>
          </a:xfrm>
          <a:scene3d>
            <a:camera prst="orthographicFront"/>
            <a:lightRig rig="threePt" dir="t">
              <a:rot lat="0" lon="0" rev="7500000"/>
            </a:lightRig>
          </a:scene3d>
        </p:grpSpPr>
        <p:sp>
          <p:nvSpPr>
            <p:cNvPr id="17" name="Right Arrow 16"/>
            <p:cNvSpPr/>
            <p:nvPr/>
          </p:nvSpPr>
          <p:spPr>
            <a:xfrm rot="16200000">
              <a:off x="2909372" y="1358997"/>
              <a:ext cx="277254" cy="445293"/>
            </a:xfrm>
            <a:prstGeom prst="rightArrow">
              <a:avLst>
                <a:gd name="adj1" fmla="val 60000"/>
                <a:gd name="adj2" fmla="val 50000"/>
              </a:avLst>
            </a:prstGeom>
            <a:sp3d z="-70000" extrusionH="63500" prstMaterial="matte">
              <a:bevelT w="25400" h="6350" prst="relaxedInset"/>
              <a:contourClr>
                <a:schemeClr val="bg1"/>
              </a:contourClr>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8" name="Right Arrow 4"/>
            <p:cNvSpPr/>
            <p:nvPr/>
          </p:nvSpPr>
          <p:spPr>
            <a:xfrm rot="16200000">
              <a:off x="2950960" y="1489644"/>
              <a:ext cx="194078" cy="267175"/>
            </a:xfrm>
            <a:prstGeom prst="rect">
              <a:avLst/>
            </a:prstGeom>
            <a:sp3d z="-70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488950">
                <a:lnSpc>
                  <a:spcPct val="90000"/>
                </a:lnSpc>
                <a:spcBef>
                  <a:spcPct val="0"/>
                </a:spcBef>
                <a:spcAft>
                  <a:spcPct val="35000"/>
                </a:spcAft>
              </a:pPr>
              <a:endParaRPr lang="en-GB" sz="1100"/>
            </a:p>
          </p:txBody>
        </p:sp>
      </p:grpSp>
      <p:grpSp>
        <p:nvGrpSpPr>
          <p:cNvPr id="19" name="Group 18"/>
          <p:cNvGrpSpPr/>
          <p:nvPr/>
        </p:nvGrpSpPr>
        <p:grpSpPr>
          <a:xfrm rot="2495963">
            <a:off x="6465441" y="1264051"/>
            <a:ext cx="445293" cy="277254"/>
            <a:chOff x="2825352" y="1443017"/>
            <a:chExt cx="445293" cy="277254"/>
          </a:xfrm>
          <a:scene3d>
            <a:camera prst="orthographicFront"/>
            <a:lightRig rig="threePt" dir="t">
              <a:rot lat="0" lon="0" rev="7500000"/>
            </a:lightRig>
          </a:scene3d>
        </p:grpSpPr>
        <p:sp>
          <p:nvSpPr>
            <p:cNvPr id="20" name="Right Arrow 19"/>
            <p:cNvSpPr/>
            <p:nvPr/>
          </p:nvSpPr>
          <p:spPr>
            <a:xfrm rot="16200000">
              <a:off x="2909372" y="1358997"/>
              <a:ext cx="277254" cy="445293"/>
            </a:xfrm>
            <a:prstGeom prst="rightArrow">
              <a:avLst>
                <a:gd name="adj1" fmla="val 60000"/>
                <a:gd name="adj2" fmla="val 50000"/>
              </a:avLst>
            </a:prstGeom>
            <a:sp3d z="-70000" extrusionH="63500" prstMaterial="matte">
              <a:bevelT w="25400" h="6350" prst="relaxedInset"/>
              <a:contourClr>
                <a:schemeClr val="bg1"/>
              </a:contourClr>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21" name="Right Arrow 4"/>
            <p:cNvSpPr/>
            <p:nvPr/>
          </p:nvSpPr>
          <p:spPr>
            <a:xfrm rot="16200000">
              <a:off x="2950960" y="1489644"/>
              <a:ext cx="194078" cy="267175"/>
            </a:xfrm>
            <a:prstGeom prst="rect">
              <a:avLst/>
            </a:prstGeom>
            <a:sp3d z="-70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488950">
                <a:lnSpc>
                  <a:spcPct val="90000"/>
                </a:lnSpc>
                <a:spcBef>
                  <a:spcPct val="0"/>
                </a:spcBef>
                <a:spcAft>
                  <a:spcPct val="35000"/>
                </a:spcAft>
              </a:pPr>
              <a:endParaRPr lang="en-GB" sz="1100"/>
            </a:p>
          </p:txBody>
        </p:sp>
      </p:grpSp>
      <p:sp>
        <p:nvSpPr>
          <p:cNvPr id="23" name="Right Arrow 22"/>
          <p:cNvSpPr/>
          <p:nvPr/>
        </p:nvSpPr>
        <p:spPr>
          <a:xfrm rot="19185617">
            <a:off x="8223778" y="3986225"/>
            <a:ext cx="316497" cy="445293"/>
          </a:xfrm>
          <a:prstGeom prst="rightArrow">
            <a:avLst>
              <a:gd name="adj1" fmla="val 60000"/>
              <a:gd name="adj2" fmla="val 50000"/>
            </a:avLst>
          </a:prstGeom>
          <a:scene3d>
            <a:camera prst="orthographicFront"/>
            <a:lightRig rig="threePt" dir="t">
              <a:rot lat="0" lon="0" rev="7500000"/>
            </a:lightRig>
          </a:scene3d>
          <a:sp3d z="-70000" extrusionH="63500" prstMaterial="matte">
            <a:bevelT w="25400" h="6350" prst="relaxedInset"/>
            <a:contourClr>
              <a:schemeClr val="bg1"/>
            </a:contourClr>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sp>
      <p:grpSp>
        <p:nvGrpSpPr>
          <p:cNvPr id="26" name="Group 25"/>
          <p:cNvGrpSpPr/>
          <p:nvPr/>
        </p:nvGrpSpPr>
        <p:grpSpPr>
          <a:xfrm rot="19298375">
            <a:off x="4143802" y="5341807"/>
            <a:ext cx="290451" cy="430612"/>
            <a:chOff x="2122538" y="2721834"/>
            <a:chExt cx="277254" cy="445293"/>
          </a:xfrm>
          <a:scene3d>
            <a:camera prst="orthographicFront"/>
            <a:lightRig rig="threePt" dir="t">
              <a:rot lat="0" lon="0" rev="7500000"/>
            </a:lightRig>
          </a:scene3d>
        </p:grpSpPr>
        <p:sp>
          <p:nvSpPr>
            <p:cNvPr id="27" name="Right Arrow 26"/>
            <p:cNvSpPr/>
            <p:nvPr/>
          </p:nvSpPr>
          <p:spPr>
            <a:xfrm rot="9000000">
              <a:off x="2122538" y="2721834"/>
              <a:ext cx="277254" cy="445293"/>
            </a:xfrm>
            <a:prstGeom prst="rightArrow">
              <a:avLst>
                <a:gd name="adj1" fmla="val 60000"/>
                <a:gd name="adj2" fmla="val 50000"/>
              </a:avLst>
            </a:prstGeom>
            <a:sp3d z="-70000" extrusionH="63500" prstMaterial="matte">
              <a:bevelT w="25400" h="6350" prst="relaxedInset"/>
              <a:contourClr>
                <a:schemeClr val="bg1"/>
              </a:contourClr>
            </a:sp3d>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28" name="Right Arrow 4"/>
            <p:cNvSpPr/>
            <p:nvPr/>
          </p:nvSpPr>
          <p:spPr>
            <a:xfrm rot="19800000">
              <a:off x="2200142" y="2790099"/>
              <a:ext cx="194078" cy="267175"/>
            </a:xfrm>
            <a:prstGeom prst="rect">
              <a:avLst/>
            </a:prstGeom>
            <a:sp3d z="-70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488950">
                <a:lnSpc>
                  <a:spcPct val="90000"/>
                </a:lnSpc>
                <a:spcBef>
                  <a:spcPct val="0"/>
                </a:spcBef>
                <a:spcAft>
                  <a:spcPct val="35000"/>
                </a:spcAft>
              </a:pPr>
              <a:endParaRPr lang="en-GB" sz="1100"/>
            </a:p>
          </p:txBody>
        </p:sp>
      </p:grpSp>
      <p:grpSp>
        <p:nvGrpSpPr>
          <p:cNvPr id="29" name="Group 28"/>
          <p:cNvGrpSpPr/>
          <p:nvPr/>
        </p:nvGrpSpPr>
        <p:grpSpPr>
          <a:xfrm rot="18454770">
            <a:off x="3609391" y="4081433"/>
            <a:ext cx="445293" cy="277254"/>
            <a:chOff x="2825352" y="1443017"/>
            <a:chExt cx="445293" cy="277254"/>
          </a:xfrm>
          <a:scene3d>
            <a:camera prst="orthographicFront"/>
            <a:lightRig rig="threePt" dir="t">
              <a:rot lat="0" lon="0" rev="7500000"/>
            </a:lightRig>
          </a:scene3d>
        </p:grpSpPr>
        <p:sp>
          <p:nvSpPr>
            <p:cNvPr id="30" name="Right Arrow 29"/>
            <p:cNvSpPr/>
            <p:nvPr/>
          </p:nvSpPr>
          <p:spPr>
            <a:xfrm rot="16200000">
              <a:off x="2909372" y="1358997"/>
              <a:ext cx="277254" cy="445293"/>
            </a:xfrm>
            <a:prstGeom prst="rightArrow">
              <a:avLst>
                <a:gd name="adj1" fmla="val 60000"/>
                <a:gd name="adj2" fmla="val 50000"/>
              </a:avLst>
            </a:prstGeom>
            <a:solidFill>
              <a:schemeClr val="accent4"/>
            </a:solidFill>
            <a:sp3d z="-70000" extrusionH="63500" prstMaterial="matte">
              <a:bevelT w="25400" h="6350" prst="relaxedInset"/>
              <a:contourClr>
                <a:schemeClr val="bg1"/>
              </a:contourClr>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31" name="Right Arrow 4"/>
            <p:cNvSpPr/>
            <p:nvPr/>
          </p:nvSpPr>
          <p:spPr>
            <a:xfrm rot="16200000">
              <a:off x="2950960" y="1489644"/>
              <a:ext cx="194078" cy="267175"/>
            </a:xfrm>
            <a:prstGeom prst="rect">
              <a:avLst/>
            </a:prstGeom>
            <a:sp3d z="-70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488950">
                <a:lnSpc>
                  <a:spcPct val="90000"/>
                </a:lnSpc>
                <a:spcBef>
                  <a:spcPct val="0"/>
                </a:spcBef>
                <a:spcAft>
                  <a:spcPct val="35000"/>
                </a:spcAft>
              </a:pPr>
              <a:endParaRPr lang="en-GB" sz="1100"/>
            </a:p>
          </p:txBody>
        </p:sp>
      </p:grpSp>
      <p:pic>
        <p:nvPicPr>
          <p:cNvPr id="1026" name="Picture 2" descr="https://encrypted-tbn1.gstatic.com/images?q=tbn:ANd9GcRL4P4QXWMO4jn-OwEw1cN89S6_RqyY0kTBSFJjTlH2f57kh6DZ"/>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2381" r="100000">
                        <a14:foregroundMark x1="72381" y1="82500" x2="79048" y2="63333"/>
                        <a14:foregroundMark x1="76667" y1="69167" x2="91905" y2="77083"/>
                        <a14:foregroundMark x1="68095" y1="80833" x2="68095" y2="80833"/>
                      </a14:backgroundRemoval>
                    </a14:imgEffect>
                  </a14:imgLayer>
                </a14:imgProps>
              </a:ext>
              <a:ext uri="{28A0092B-C50C-407E-A947-70E740481C1C}">
                <a14:useLocalDpi xmlns:a14="http://schemas.microsoft.com/office/drawing/2010/main" val="0"/>
              </a:ext>
            </a:extLst>
          </a:blip>
          <a:srcRect/>
          <a:stretch>
            <a:fillRect/>
          </a:stretch>
        </p:blipFill>
        <p:spPr bwMode="auto">
          <a:xfrm>
            <a:off x="5303913" y="356546"/>
            <a:ext cx="634647" cy="725311"/>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https://encrypted-tbn1.gstatic.com/images?q=tbn:ANd9GcRL4P4QXWMO4jn-OwEw1cN89S6_RqyY0kTBSFJjTlH2f57kh6DZ"/>
          <p:cNvPicPr>
            <a:picLocks noChangeAspect="1" noChangeArrowheads="1"/>
          </p:cNvPicPr>
          <p:nvPr/>
        </p:nvPicPr>
        <p:blipFill rotWithShape="1">
          <a:blip r:embed="rId9" cstate="print">
            <a:extLst>
              <a:ext uri="{BEBA8EAE-BF5A-486C-A8C5-ECC9F3942E4B}">
                <a14:imgProps xmlns:a14="http://schemas.microsoft.com/office/drawing/2010/main">
                  <a14:imgLayer r:embed="rId8">
                    <a14:imgEffect>
                      <a14:backgroundRemoval t="1667" b="100000" l="0" r="53810"/>
                    </a14:imgEffect>
                  </a14:imgLayer>
                </a14:imgProps>
              </a:ext>
              <a:ext uri="{28A0092B-C50C-407E-A947-70E740481C1C}">
                <a14:useLocalDpi xmlns:a14="http://schemas.microsoft.com/office/drawing/2010/main" val="0"/>
              </a:ext>
            </a:extLst>
          </a:blip>
          <a:srcRect r="50000"/>
          <a:stretch/>
        </p:blipFill>
        <p:spPr bwMode="auto">
          <a:xfrm>
            <a:off x="6058915" y="358020"/>
            <a:ext cx="316679" cy="723839"/>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https://encrypted-tbn1.gstatic.com/images?q=tbn:ANd9GcRL4P4QXWMO4jn-OwEw1cN89S6_RqyY0kTBSFJjTlH2f57kh6DZ"/>
          <p:cNvPicPr>
            <a:picLocks noChangeAspect="1" noChangeArrowheads="1"/>
          </p:cNvPicPr>
          <p:nvPr/>
        </p:nvPicPr>
        <p:blipFill rotWithShape="1">
          <a:blip r:embed="rId10" cstate="print">
            <a:extLst>
              <a:ext uri="{BEBA8EAE-BF5A-486C-A8C5-ECC9F3942E4B}">
                <a14:imgProps xmlns:a14="http://schemas.microsoft.com/office/drawing/2010/main">
                  <a14:imgLayer r:embed="rId8">
                    <a14:imgEffect>
                      <a14:backgroundRemoval t="417" b="95417" l="0" r="59524"/>
                    </a14:imgEffect>
                  </a14:imgLayer>
                </a14:imgProps>
              </a:ext>
              <a:ext uri="{28A0092B-C50C-407E-A947-70E740481C1C}">
                <a14:useLocalDpi xmlns:a14="http://schemas.microsoft.com/office/drawing/2010/main" val="0"/>
              </a:ext>
            </a:extLst>
          </a:blip>
          <a:srcRect r="50000"/>
          <a:stretch/>
        </p:blipFill>
        <p:spPr bwMode="auto">
          <a:xfrm>
            <a:off x="6355386" y="358019"/>
            <a:ext cx="316679" cy="72383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http://www.healerslibrary.com/wp-content/uploads/2013/01/hormones.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871178" y="2901021"/>
            <a:ext cx="1247628" cy="9357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mybraintest.org/wp-content/uploads/2013/04/female-male-brain-differences.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950154" y="3060772"/>
            <a:ext cx="1358153" cy="90872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clker.com/cliparts/p/5/e/T/7/0/man-women-md.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035340" y="1819213"/>
            <a:ext cx="861466" cy="89736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p:cNvPicPr>
            <a:picLocks noChangeAspect="1" noChangeArrowheads="1"/>
          </p:cNvPicPr>
          <p:nvPr/>
        </p:nvPicPr>
        <p:blipFill rotWithShape="1">
          <a:blip r:embed="rId14">
            <a:extLst>
              <a:ext uri="{28A0092B-C50C-407E-A947-70E740481C1C}">
                <a14:useLocalDpi xmlns:a14="http://schemas.microsoft.com/office/drawing/2010/main" val="0"/>
              </a:ext>
            </a:extLst>
          </a:blip>
          <a:srcRect l="36071" t="33532" r="53077" b="44221"/>
          <a:stretch/>
        </p:blipFill>
        <p:spPr bwMode="auto">
          <a:xfrm>
            <a:off x="5825886" y="4600324"/>
            <a:ext cx="687839" cy="7928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 name="Rounded Rectangle 34"/>
          <p:cNvSpPr/>
          <p:nvPr/>
        </p:nvSpPr>
        <p:spPr>
          <a:xfrm>
            <a:off x="5185119" y="5445224"/>
            <a:ext cx="3194147" cy="129614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GB" sz="1200" dirty="0"/>
          </a:p>
        </p:txBody>
      </p:sp>
      <p:sp>
        <p:nvSpPr>
          <p:cNvPr id="36" name="Right Arrow 35"/>
          <p:cNvSpPr/>
          <p:nvPr/>
        </p:nvSpPr>
        <p:spPr>
          <a:xfrm rot="8159571">
            <a:off x="6930750" y="5077899"/>
            <a:ext cx="273028" cy="445293"/>
          </a:xfrm>
          <a:prstGeom prst="rightArrow">
            <a:avLst>
              <a:gd name="adj1" fmla="val 60000"/>
              <a:gd name="adj2" fmla="val 50000"/>
            </a:avLst>
          </a:prstGeom>
          <a:scene3d>
            <a:camera prst="orthographicFront"/>
            <a:lightRig rig="threePt" dir="t">
              <a:rot lat="0" lon="0" rev="7500000"/>
            </a:lightRig>
          </a:scene3d>
          <a:sp3d z="-70000" extrusionH="63500" prstMaterial="matte">
            <a:bevelT w="25400" h="6350" prst="relaxedInset"/>
            <a:contourClr>
              <a:schemeClr val="bg1"/>
            </a:contourClr>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sp>
    </p:spTree>
    <p:extLst>
      <p:ext uri="{BB962C8B-B14F-4D97-AF65-F5344CB8AC3E}">
        <p14:creationId xmlns:p14="http://schemas.microsoft.com/office/powerpoint/2010/main" val="68577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92D050"/>
      </a:accent1>
      <a:accent2>
        <a:srgbClr val="FF0066"/>
      </a:accent2>
      <a:accent3>
        <a:srgbClr val="FFCC00"/>
      </a:accent3>
      <a:accent4>
        <a:srgbClr val="00B0F0"/>
      </a:accent4>
      <a:accent5>
        <a:srgbClr val="FF66CC"/>
      </a:accent5>
      <a:accent6>
        <a:srgbClr val="FF6600"/>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TotalTime>
  <Words>5028</Words>
  <Application>Microsoft Office PowerPoint</Application>
  <PresentationFormat>Widescreen</PresentationFormat>
  <Paragraphs>750</Paragraphs>
  <Slides>31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Hayward</dc:creator>
  <cp:lastModifiedBy>Elizabeth Hayward</cp:lastModifiedBy>
  <cp:revision>10</cp:revision>
  <dcterms:created xsi:type="dcterms:W3CDTF">2018-05-13T14:53:01Z</dcterms:created>
  <dcterms:modified xsi:type="dcterms:W3CDTF">2018-10-03T23:02:17Z</dcterms:modified>
</cp:coreProperties>
</file>