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57" r:id="rId4"/>
    <p:sldId id="263" r:id="rId5"/>
    <p:sldId id="258" r:id="rId6"/>
    <p:sldId id="261" r:id="rId7"/>
    <p:sldId id="262" r:id="rId8"/>
    <p:sldId id="264" r:id="rId9"/>
    <p:sldId id="266" r:id="rId10"/>
    <p:sldId id="271" r:id="rId11"/>
    <p:sldId id="272" r:id="rId12"/>
    <p:sldId id="259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eeves" userId="e748b5bb-59f3-4b3f-80a3-3bf8c771a8a6" providerId="ADAL" clId="{07E429F4-D495-492C-A9B8-D80393604945}"/>
    <pc:docChg chg="modSld">
      <pc:chgData name="Daniel Reeves" userId="e748b5bb-59f3-4b3f-80a3-3bf8c771a8a6" providerId="ADAL" clId="{07E429F4-D495-492C-A9B8-D80393604945}" dt="2023-01-23T09:14:25.429" v="0" actId="2711"/>
      <pc:docMkLst>
        <pc:docMk/>
      </pc:docMkLst>
      <pc:sldChg chg="modSp">
        <pc:chgData name="Daniel Reeves" userId="e748b5bb-59f3-4b3f-80a3-3bf8c771a8a6" providerId="ADAL" clId="{07E429F4-D495-492C-A9B8-D80393604945}" dt="2023-01-23T09:14:25.429" v="0" actId="2711"/>
        <pc:sldMkLst>
          <pc:docMk/>
          <pc:sldMk cId="0" sldId="257"/>
        </pc:sldMkLst>
        <pc:spChg chg="mod">
          <ac:chgData name="Daniel Reeves" userId="e748b5bb-59f3-4b3f-80a3-3bf8c771a8a6" providerId="ADAL" clId="{07E429F4-D495-492C-A9B8-D80393604945}" dt="2023-01-23T09:14:25.429" v="0" actId="2711"/>
          <ac:spMkLst>
            <pc:docMk/>
            <pc:sldMk cId="0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09984-1348-4AB3-B816-F5E596074C6B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FE43C-02EA-4C07-8BBC-09762B0DF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086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FE19BD-14BE-7F4B-8A7D-040BEA609FDD}" type="slidenum">
              <a:rPr lang="en-US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</a:t>
            </a:fld>
            <a:endParaRPr lang="en-US" dirty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AD97-D1D5-48EB-A122-EEA5969AC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81024F-FD07-4D58-89CF-5FE0CC486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01CDD-423A-44C9-9209-BC8118080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13010-0624-468B-960A-3B908FF43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ACDED-2CCE-45DD-825F-001DBA43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37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06EC5-86EF-4AC0-9547-046074127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90A97-C65C-4014-9B08-B7919BB9A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9E473-9D8C-4C39-92C3-55D4DD112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C0685-777C-4E14-9E5D-E0A5BB67E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DEDE5-339E-40F0-AF21-A3AAE0A6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38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BDB3C7-B271-41E4-9DEC-65E99EEFAD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5D7817-C8D9-4DED-8BCE-7A191E225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1878A-7BF8-4FC4-ABF3-6A66DA20A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B3540-1870-48DE-8B6F-0C34EF704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E06D0-5237-415E-9967-2DB0167F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39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D4630-2048-4F71-A4BF-241312D1B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E298A-D59B-42F5-814B-D1B2CAED9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F2EEC-9609-4F36-91BB-AACB0D18C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78226-BF90-41BA-B1E1-A97E0236A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7AE3F-80DD-43B0-8D76-8C4BA26FD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25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43642-8796-4D63-8772-3CC13D46B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EACCF-59A7-40B2-93BD-FCF348648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2C0F8-95C4-45A3-AFAA-4AFC4C8F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46AF3-21EA-41F1-82E8-E7EE9EC39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8324F-1A56-4A03-82BE-1CEA61046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63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13B8E-4828-4CF2-A649-EE8AE5413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CA4F7-A0FE-48E6-B3FD-47A725BF62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718110-152F-4F60-9633-C2362AEA95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7BAD0C-D468-488B-AA47-660D345A2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85AB93-303B-48E7-A3E4-939ACBBC2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2BF14-FFA5-42C6-8832-E21E84B7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722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3FEC4-4316-49FE-9ECD-97C7C246E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EFA206-7BAD-46A7-95C7-E4820A815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2B599-35B5-49E9-A467-EE31905DD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C661A7-4416-46F1-ABA2-30B004289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1B2C96-E3F1-49DE-B21E-A4FF9C890C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ABBA22-908D-4668-A764-B5EAA94D5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A16D1A-517A-466E-AF5C-E90BB3C52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97D8BD-BBFC-40BA-8FD5-55E8330F1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62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B247F-0864-488D-BED0-50C19F8AD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CF2CF0-0694-4244-BE41-A5CDA00F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AD3F51-3605-4CA1-925D-E6CC42F2D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472E2B-DD80-4AB0-8643-9D35F76E6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64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200D72-E0EF-488B-8B88-9F5F1F0CB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733099-85FD-4782-9C8B-9D26F739F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A8A076-79AD-49E9-86EC-01D4AAC61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067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5A3D3-671E-497E-BADB-73D0C82E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E87B5-9630-458E-9E06-E4098FB59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63CD-3EB6-4B9E-9142-281D29937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07A146-9995-43B4-A45F-A691A30D9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6D96A-CE1C-4AFF-8906-C6C78F6EA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30605-4270-476A-AE66-A96A979DE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93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EF679-2677-44EC-BBD1-4D15882D3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2258EE-8037-46BB-8F9B-F5CA2EFF6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C39D0-44E8-4A8C-BFE5-27985BA82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1FE96-EC6F-4F86-A42A-4109D6477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13018F-7209-47DD-979C-E6706C34A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CFDF8-D415-4BC6-A1BA-921197E1C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5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C5F2A4-A8AA-41F1-BF16-39886C40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E66EB-3066-44B1-A0B4-8855742B1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5923C-B7BB-48AE-93BB-E7363B20A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53DAF-F235-4750-A5C7-17FE1A84BACC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0C452-7520-4751-BB98-C4C1EDB62A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F09B4-D887-4667-BA12-3CFBE0C5E7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22B4B-8E25-40E1-BBFD-0D187D2541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781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2714520-AD24-424D-A6AC-F7DB28A1A1D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70572" y="1210786"/>
            <a:ext cx="10650855" cy="443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64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University Debate: </a:t>
            </a:r>
            <a:r>
              <a:rPr lang="en-US" u="sng" dirty="0" err="1">
                <a:latin typeface="Century Schoolbook" panose="02040604050505020304" pitchFamily="18" charset="0"/>
              </a:rPr>
              <a:t>Flew’s</a:t>
            </a:r>
            <a:r>
              <a:rPr lang="en-US" u="sng" dirty="0">
                <a:latin typeface="Century Schoolbook" panose="02040604050505020304" pitchFamily="18" charset="0"/>
              </a:rPr>
              <a:t>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68387"/>
            <a:ext cx="11315700" cy="5456237"/>
          </a:xfrm>
        </p:spPr>
        <p:txBody>
          <a:bodyPr>
            <a:normAutofit fontScale="70000" lnSpcReduction="20000"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For a truth claim to be meaningful, there must be some possible state of affairs it denies or rules out.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to meaningfully assert a claim, someone must accept that it rules out some possible state of affairs.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 occurrence of a state of affairs that a claim rules out demonstrates that the claim is false.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to meaningfully assert a claim, someone must be willing to withdraw it if the state of affairs it rules out were to occur.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Religious believers refuse to specify which state of affairs would lead them to withdraw the claim that ‘God exists’.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when religious believers say ‘God exists’, they do not rule out any state of affairs. 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the claim that ‘God exists’, when made by religious believers, is meaningless. </a:t>
            </a:r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GB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264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University Debate: Mitchell’s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68387"/>
            <a:ext cx="11315700" cy="5789613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Flew is right that we must allow experiences to count against a claim, if the claim is to be meaningful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But this doesn’t mean that we have to withdraw it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The story of the trusting partisan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When does counter-evidence become so strong that a belief becomes irrational?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There is no abstract answer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Religious beliefs aren’t provisional hypotheses, but involve commitments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We must count evidence against them, but aren’t required to withdraw them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Flew accepts this qualification, but appeals to the problem of evil to argue that belief in God should be withdrawn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And if it is not withdrawn, it becomes irrational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But this is no longer about the meaning of religious language, but the rationality of religious belief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  <a:p>
            <a:endParaRPr lang="en-GB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777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Hare’s ‘bliks’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887" y="1325563"/>
            <a:ext cx="11706225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Religious beliefs are not like ordinary assertions, but part of someone’s ‘blik’, an attitude or view of the world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Differences in bliks can’t be shown to be true or false by empirical experience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Examples of bliks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An incorrigible view that university lecturers want to murder you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Trust in the properties of steel v. not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Believing that everything happens by chance v laws of nature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The difference between holding these bliks is meaningful and make a difference to our lives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To hold that God exists (or not) is a blik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Hare’s ‘bliks’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887" y="1325563"/>
            <a:ext cx="11706225" cy="47799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>
                <a:latin typeface="Century Schoolbook" panose="02040604050505020304" pitchFamily="18" charset="0"/>
              </a:rPr>
              <a:t>Issues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Are </a:t>
            </a:r>
            <a:r>
              <a:rPr lang="en-US" dirty="0" err="1">
                <a:latin typeface="Century Schoolbook" panose="02040604050505020304" pitchFamily="18" charset="0"/>
              </a:rPr>
              <a:t>bliks</a:t>
            </a:r>
            <a:r>
              <a:rPr lang="en-US" dirty="0">
                <a:latin typeface="Century Schoolbook" panose="02040604050505020304" pitchFamily="18" charset="0"/>
              </a:rPr>
              <a:t> cognitive or non-cognitive?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Cognitive: </a:t>
            </a:r>
            <a:r>
              <a:rPr lang="en-US" dirty="0" err="1">
                <a:latin typeface="Century Schoolbook" panose="02040604050505020304" pitchFamily="18" charset="0"/>
              </a:rPr>
              <a:t>bliks</a:t>
            </a:r>
            <a:r>
              <a:rPr lang="en-US" dirty="0">
                <a:latin typeface="Century Schoolbook" panose="02040604050505020304" pitchFamily="18" charset="0"/>
              </a:rPr>
              <a:t> can be true or false (independent of what you hold)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Non-cognitive: </a:t>
            </a:r>
            <a:r>
              <a:rPr lang="en-US" dirty="0" err="1">
                <a:latin typeface="Century Schoolbook" panose="02040604050505020304" pitchFamily="18" charset="0"/>
              </a:rPr>
              <a:t>bliks</a:t>
            </a:r>
            <a:r>
              <a:rPr lang="en-US" dirty="0">
                <a:latin typeface="Century Schoolbook" panose="02040604050505020304" pitchFamily="18" charset="0"/>
              </a:rPr>
              <a:t> can’t be falsified and work like attitudes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But: </a:t>
            </a:r>
            <a:r>
              <a:rPr lang="en-US" i="1" dirty="0">
                <a:latin typeface="Century Schoolbook" panose="02040604050505020304" pitchFamily="18" charset="0"/>
              </a:rPr>
              <a:t>any</a:t>
            </a:r>
            <a:r>
              <a:rPr lang="en-US" dirty="0">
                <a:latin typeface="Century Schoolbook" panose="02040604050505020304" pitchFamily="18" charset="0"/>
              </a:rPr>
              <a:t> normal cognitive belief could be a </a:t>
            </a:r>
            <a:r>
              <a:rPr lang="en-US" dirty="0" err="1">
                <a:latin typeface="Century Schoolbook" panose="02040604050505020304" pitchFamily="18" charset="0"/>
              </a:rPr>
              <a:t>blik</a:t>
            </a:r>
            <a:endParaRPr lang="en-US" dirty="0">
              <a:latin typeface="Century Schoolbook" panose="02040604050505020304" pitchFamily="18" charset="0"/>
            </a:endParaRP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It depends how the person thinks about it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When someone holds a </a:t>
            </a:r>
            <a:r>
              <a:rPr lang="en-US" dirty="0" err="1">
                <a:latin typeface="Century Schoolbook" panose="02040604050505020304" pitchFamily="18" charset="0"/>
              </a:rPr>
              <a:t>blik</a:t>
            </a:r>
            <a:r>
              <a:rPr lang="en-US" dirty="0">
                <a:latin typeface="Century Schoolbook" panose="02040604050505020304" pitchFamily="18" charset="0"/>
              </a:rPr>
              <a:t> when we hold beliefs, we think they are irrational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Does Hare’s view entail that religious belief is irrational?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Flew: Hare’s view contradicts what religious believers actually think about their beliefs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34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Cognitivism v non-cognitivism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253330"/>
            <a:ext cx="11468100" cy="4861719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What are we doing when we are talking about God?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b="1" u="sng" dirty="0">
                <a:latin typeface="Century Schoolbook" panose="02040604050505020304" pitchFamily="18" charset="0"/>
              </a:rPr>
              <a:t>Cognitivism:</a:t>
            </a:r>
            <a:r>
              <a:rPr lang="en-GB" b="1" dirty="0">
                <a:latin typeface="Century Schoolbook" panose="02040604050505020304" pitchFamily="18" charset="0"/>
              </a:rPr>
              <a:t> </a:t>
            </a:r>
            <a:r>
              <a:rPr lang="en-GB" dirty="0">
                <a:latin typeface="Century Schoolbook" panose="02040604050505020304" pitchFamily="18" charset="0"/>
              </a:rPr>
              <a:t>religious claims, e.g. ‘God exists’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Aim to describe how the world is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Can be true or false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Express beliefs that the claim is true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Arguments concerning the existence of God typically assume that cognitivism is true</a:t>
            </a:r>
            <a:endParaRPr lang="en-GB" dirty="0">
              <a:latin typeface="Century Schoolbook" panose="02040604050505020304" pitchFamily="18" charset="0"/>
            </a:endParaRP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‘God exists’ is true or false, a statement of fact.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The belief that God exists can be supported or rejected on the basis of reasoning.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God is a being that exists independently of (and prior to) human beings and our beliefs.</a:t>
            </a:r>
          </a:p>
        </p:txBody>
      </p:sp>
    </p:spTree>
    <p:extLst>
      <p:ext uri="{BB962C8B-B14F-4D97-AF65-F5344CB8AC3E}">
        <p14:creationId xmlns:p14="http://schemas.microsoft.com/office/powerpoint/2010/main" val="246146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Cognitivism v non-cognitivism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253330"/>
            <a:ext cx="11468100" cy="5204620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What are we doing when we are talking about God?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US" b="1" u="sng" dirty="0">
                <a:latin typeface="Century Schoolbook" panose="02040604050505020304" pitchFamily="18" charset="0"/>
              </a:rPr>
              <a:t>Non-cognitivism: </a:t>
            </a:r>
            <a:r>
              <a:rPr lang="en-US" dirty="0">
                <a:latin typeface="Century Schoolbook" panose="02040604050505020304" pitchFamily="18" charset="0"/>
              </a:rPr>
              <a:t>religious claims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Do not aim to describe the world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Cannot be true or false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Express attitudes towards the world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People don’t normally acquire religious beliefs by argument or testing evidence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When someone converts to a religion, what changes isn’t so much intellectual beliefs, but their </a:t>
            </a:r>
            <a:r>
              <a:rPr lang="en-GB" i="1" dirty="0">
                <a:latin typeface="Century Schoolbook" panose="02040604050505020304" pitchFamily="18" charset="0"/>
              </a:rPr>
              <a:t>will</a:t>
            </a:r>
            <a:r>
              <a:rPr lang="en-GB" dirty="0">
                <a:latin typeface="Century Schoolbook" panose="02040604050505020304" pitchFamily="18" charset="0"/>
              </a:rPr>
              <a:t>, values, way of living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Attitudes towards other people, nature, oneself, human history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Therefore, ‘God exists’ doesn’t state a factual belief, but expresses a non-cognitive attitude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600" u="sng" dirty="0">
                <a:latin typeface="Century Schoolbook" panose="02040604050505020304" pitchFamily="18" charset="0"/>
              </a:rPr>
              <a:t>Objections to non-cognitivist view of religious language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1449" y="1253330"/>
            <a:ext cx="11820525" cy="520461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u="sng" dirty="0">
                <a:latin typeface="Century Schoolbook" panose="02040604050505020304" pitchFamily="18" charset="0"/>
              </a:rPr>
              <a:t>1. Religious belief cannot be criticized by facts and ‘evidence’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It cannot be true or false, probable or improbable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But what about the argument from design or problem of evil?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Religious belief is not cut off from reason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Reply: religious belief still needs to ‘make sense’ of human experience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But what does this mean, given that it doesn’t say anything cognitive?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u="sng" dirty="0">
                <a:latin typeface="Century Schoolbook" panose="02040604050505020304" pitchFamily="18" charset="0"/>
              </a:rPr>
              <a:t>2. Non-cognitivism contradicts what most religious believers believe they believe!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Believers use religious language to state truths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They have disagreed and argued over truths that don’t have an obvious practical implication</a:t>
            </a:r>
          </a:p>
          <a:p>
            <a:endParaRPr lang="en-US" dirty="0">
              <a:latin typeface="Century Schoolbook" panose="02040604050505020304" pitchFamily="18" charset="0"/>
            </a:endParaRPr>
          </a:p>
          <a:p>
            <a:r>
              <a:rPr lang="en-US" dirty="0">
                <a:latin typeface="Century Schoolbook" panose="02040604050505020304" pitchFamily="18" charset="0"/>
              </a:rPr>
              <a:t>Solution: Religious language is both factual and expressive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It has a cognitive meaning, but is also used to express attitudes and values.</a:t>
            </a: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6525"/>
            <a:ext cx="12192000" cy="914400"/>
          </a:xfrm>
        </p:spPr>
        <p:txBody>
          <a:bodyPr/>
          <a:lstStyle/>
          <a:p>
            <a:pPr marL="0" indent="0" algn="ctr">
              <a:buNone/>
            </a:pPr>
            <a:r>
              <a:rPr lang="en-GB" u="sng" dirty="0">
                <a:latin typeface="Century Schoolbook" panose="02040604050505020304" pitchFamily="18" charset="0"/>
              </a:rPr>
              <a:t>The verification principle – A.J. 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958849"/>
            <a:ext cx="11696700" cy="567055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i="1" dirty="0">
                <a:latin typeface="Century Schoolbook" panose="02040604050505020304" pitchFamily="18" charset="0"/>
              </a:rPr>
              <a:t>‘A statement only has meaning if it is either analytic or empirically verifiable’</a:t>
            </a:r>
            <a:endParaRPr lang="en-GB" sz="2400" dirty="0">
              <a:latin typeface="Century Schoolbook" panose="02040604050505020304" pitchFamily="18" charset="0"/>
            </a:endParaRPr>
          </a:p>
          <a:p>
            <a:pPr lvl="1"/>
            <a:endParaRPr lang="en-GB" sz="1800" dirty="0">
              <a:latin typeface="Century Schoolbook" panose="02040604050505020304" pitchFamily="18" charset="0"/>
            </a:endParaRPr>
          </a:p>
          <a:p>
            <a:r>
              <a:rPr lang="en-GB" sz="2400" dirty="0">
                <a:latin typeface="Century Schoolbook" panose="02040604050505020304" pitchFamily="18" charset="0"/>
              </a:rPr>
              <a:t>Analytic: A statement is analytic if it is true or false just in virtue of the meanings of the words. </a:t>
            </a:r>
          </a:p>
          <a:p>
            <a:r>
              <a:rPr lang="en-GB" sz="2400" dirty="0">
                <a:latin typeface="Century Schoolbook" panose="02040604050505020304" pitchFamily="18" charset="0"/>
              </a:rPr>
              <a:t>Empirically verifiable: A statement is empirically verifiable if empirical evidence would go towards establishing that the statement is true or false.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We don’t have to be able to acquire the evidence in practice, but in principle</a:t>
            </a:r>
          </a:p>
          <a:p>
            <a:pPr lvl="2"/>
            <a:r>
              <a:rPr lang="en-GB" sz="1600" dirty="0">
                <a:latin typeface="Century Schoolbook" panose="02040604050505020304" pitchFamily="18" charset="0"/>
              </a:rPr>
              <a:t>We don’t need to prove the statement, only raise or reduce its probability</a:t>
            </a:r>
          </a:p>
          <a:p>
            <a:pPr lvl="2"/>
            <a:endParaRPr lang="en-GB" sz="18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GB" sz="2000" b="1" u="sng" dirty="0" err="1">
                <a:latin typeface="Century Schoolbook" panose="02040604050505020304" pitchFamily="18" charset="0"/>
              </a:rPr>
              <a:t>Verificationism</a:t>
            </a:r>
            <a:r>
              <a:rPr lang="en-GB" sz="2000" b="1" u="sng" dirty="0">
                <a:latin typeface="Century Schoolbook" panose="02040604050505020304" pitchFamily="18" charset="0"/>
              </a:rPr>
              <a:t> on God</a:t>
            </a:r>
          </a:p>
          <a:p>
            <a:r>
              <a:rPr lang="en-US" sz="1800" dirty="0">
                <a:latin typeface="Century Schoolbook" panose="02040604050505020304" pitchFamily="18" charset="0"/>
              </a:rPr>
              <a:t>‘God exists’ is not analytic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Nor can it be deduced from a priori claims</a:t>
            </a:r>
          </a:p>
          <a:p>
            <a:r>
              <a:rPr lang="en-US" sz="1800" dirty="0">
                <a:latin typeface="Century Schoolbook" panose="02040604050505020304" pitchFamily="18" charset="0"/>
              </a:rPr>
              <a:t>‘God exists’ is not empirically verifiable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‘God exists’ makes no predictions about our empirical experience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No experiences count towards establishing or refuting the claim</a:t>
            </a:r>
          </a:p>
          <a:p>
            <a:r>
              <a:rPr lang="en-US" sz="1800" dirty="0">
                <a:latin typeface="Century Schoolbook" panose="02040604050505020304" pitchFamily="18" charset="0"/>
              </a:rPr>
              <a:t>Therefore, ‘God exists’ is meaningless.</a:t>
            </a:r>
          </a:p>
          <a:p>
            <a:pPr lvl="1"/>
            <a:r>
              <a:rPr lang="en-US" sz="1600" dirty="0">
                <a:latin typeface="Century Schoolbook" panose="02040604050505020304" pitchFamily="18" charset="0"/>
              </a:rPr>
              <a:t>It lacks cognitive meaning, so it lacks meaning.</a:t>
            </a:r>
          </a:p>
          <a:p>
            <a:pPr marL="0" indent="0">
              <a:buNone/>
            </a:pPr>
            <a:endParaRPr lang="en-US" sz="18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Hick: Eschatological verification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4" y="1119981"/>
            <a:ext cx="11325225" cy="435133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entury Schoolbook" panose="02040604050505020304" pitchFamily="18" charset="0"/>
              </a:rPr>
              <a:t>Verification: removing rational doubt, ignorance or uncertainty through experience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Claims involve predictions about experience under conditions</a:t>
            </a:r>
          </a:p>
          <a:p>
            <a:endParaRPr lang="en-US" sz="2400" dirty="0">
              <a:latin typeface="Century Schoolbook" panose="02040604050505020304" pitchFamily="18" charset="0"/>
            </a:endParaRPr>
          </a:p>
          <a:p>
            <a:r>
              <a:rPr lang="en-US" sz="2400" dirty="0">
                <a:latin typeface="Century Schoolbook" panose="02040604050505020304" pitchFamily="18" charset="0"/>
              </a:rPr>
              <a:t>‘God exists’ makes no predictions about our experience in this life, but does make predictions about our experience in life after death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This is </a:t>
            </a:r>
            <a:r>
              <a:rPr lang="en-US" sz="1800" dirty="0" err="1">
                <a:latin typeface="Century Schoolbook" panose="02040604050505020304" pitchFamily="18" charset="0"/>
              </a:rPr>
              <a:t>eschatalogical</a:t>
            </a:r>
            <a:r>
              <a:rPr lang="en-US" sz="1800" dirty="0">
                <a:latin typeface="Century Schoolbook" panose="02040604050505020304" pitchFamily="18" charset="0"/>
              </a:rPr>
              <a:t> verification</a:t>
            </a:r>
          </a:p>
          <a:p>
            <a:pPr lvl="1"/>
            <a:endParaRPr lang="en-US" sz="18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US" sz="2400" u="sng" dirty="0">
                <a:latin typeface="Century Schoolbook" panose="02040604050505020304" pitchFamily="18" charset="0"/>
              </a:rPr>
              <a:t>Issues</a:t>
            </a:r>
          </a:p>
          <a:p>
            <a:r>
              <a:rPr lang="en-US" sz="2400" dirty="0">
                <a:latin typeface="Century Schoolbook" panose="02040604050505020304" pitchFamily="18" charset="0"/>
              </a:rPr>
              <a:t>What does it mean to talk of an afterlife?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For it to be meaningful, at least the concept of personal existence after death must be coherent</a:t>
            </a:r>
          </a:p>
          <a:p>
            <a:r>
              <a:rPr lang="en-US" sz="2400" dirty="0">
                <a:latin typeface="Century Schoolbook" panose="02040604050505020304" pitchFamily="18" charset="0"/>
              </a:rPr>
              <a:t>What could an experience of God be?</a:t>
            </a:r>
          </a:p>
          <a:p>
            <a:pPr lvl="1"/>
            <a:r>
              <a:rPr lang="en-US" sz="1800" dirty="0">
                <a:latin typeface="Century Schoolbook" panose="02040604050505020304" pitchFamily="18" charset="0"/>
              </a:rPr>
              <a:t>Hick: experience of personal fulfilment and relation to God?</a:t>
            </a:r>
          </a:p>
          <a:p>
            <a:pPr marL="0" indent="0">
              <a:buNone/>
            </a:pPr>
            <a:endParaRPr lang="en-US" sz="24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33450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Rejecting the verification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054100"/>
            <a:ext cx="11353800" cy="4351338"/>
          </a:xfrm>
        </p:spPr>
        <p:txBody>
          <a:bodyPr>
            <a:noAutofit/>
          </a:bodyPr>
          <a:lstStyle/>
          <a:p>
            <a:r>
              <a:rPr lang="en-US" sz="2000" dirty="0">
                <a:latin typeface="Century Schoolbook" panose="02040604050505020304" pitchFamily="18" charset="0"/>
              </a:rPr>
              <a:t>According the verification </a:t>
            </a:r>
            <a:r>
              <a:rPr lang="en-GB" sz="2000" dirty="0">
                <a:latin typeface="Century Schoolbook" panose="02040604050505020304" pitchFamily="18" charset="0"/>
              </a:rPr>
              <a:t>principle, the principle itself is meaningless. 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‘a statement only has meaning if it is analytic or can be verified empirically’ is not analytic </a:t>
            </a:r>
          </a:p>
          <a:p>
            <a:pPr lvl="1"/>
            <a:r>
              <a:rPr lang="en-GB" sz="1600" dirty="0">
                <a:latin typeface="Century Schoolbook" panose="02040604050505020304" pitchFamily="18" charset="0"/>
              </a:rPr>
              <a:t>and cannot be verified empirically.</a:t>
            </a:r>
          </a:p>
          <a:p>
            <a:pPr lvl="1"/>
            <a:endParaRPr lang="en-GB" sz="1600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If the principle is meaningless, it is not true.</a:t>
            </a: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r>
              <a:rPr lang="en-GB" sz="2000" dirty="0">
                <a:latin typeface="Century Schoolbook" panose="02040604050505020304" pitchFamily="18" charset="0"/>
              </a:rPr>
              <a:t>If it is not true, it cannot show that religious language is meaningless.</a:t>
            </a:r>
          </a:p>
          <a:p>
            <a:endParaRPr lang="en-GB" sz="2000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GB" sz="2000" b="1" u="sng" dirty="0">
                <a:latin typeface="Century Schoolbook" panose="02040604050505020304" pitchFamily="18" charset="0"/>
              </a:rPr>
              <a:t>Ayer’s Response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The principle is intended as a definition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Whether it is the right definition of ‘meaning’ is established by arguments about its implications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Objection: If we are not convinced by the implications, we will not accept it as a definition</a:t>
            </a:r>
          </a:p>
          <a:p>
            <a:r>
              <a:rPr lang="en-US" sz="2000" dirty="0">
                <a:latin typeface="Century Schoolbook" panose="02040604050505020304" pitchFamily="18" charset="0"/>
              </a:rPr>
              <a:t>The principle provides no independent support for thinking that religious language is meaningless</a:t>
            </a:r>
          </a:p>
          <a:p>
            <a:pPr marL="0" indent="0">
              <a:buNone/>
            </a:pPr>
            <a:endParaRPr lang="en-US" sz="2000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Falsification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253331"/>
            <a:ext cx="11449050" cy="5252244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latin typeface="Century Schoolbook" panose="02040604050505020304" pitchFamily="18" charset="0"/>
              </a:rPr>
              <a:t>A claim is only meaningful if it is falsifiable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Falsifiable: logically incompatible with some (set of) empirical observations.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Claims must rule out certain experiences in order to be asserting anything</a:t>
            </a:r>
          </a:p>
          <a:p>
            <a:r>
              <a:rPr lang="en-GB" dirty="0">
                <a:latin typeface="Century Schoolbook" panose="02040604050505020304" pitchFamily="18" charset="0"/>
              </a:rPr>
              <a:t>Advantage: generalizations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‘All swans are white’ is not verifiable, but it is falsifiable (one black swan)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r>
              <a:rPr lang="en-GB" b="1" u="sng" dirty="0">
                <a:latin typeface="Century Schoolbook" panose="02040604050505020304" pitchFamily="18" charset="0"/>
              </a:rPr>
              <a:t>Objections</a:t>
            </a:r>
          </a:p>
          <a:p>
            <a:r>
              <a:rPr lang="en-US" dirty="0">
                <a:latin typeface="Century Schoolbook" panose="02040604050505020304" pitchFamily="18" charset="0"/>
              </a:rPr>
              <a:t>Many claims are verifiable but not falsifiable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‘</a:t>
            </a:r>
            <a:r>
              <a:rPr lang="en-GB" dirty="0">
                <a:latin typeface="Century Schoolbook" panose="02040604050505020304" pitchFamily="18" charset="0"/>
              </a:rPr>
              <a:t>there are three successive 7s in the decimal determination of </a:t>
            </a:r>
            <a:r>
              <a:rPr lang="en-GB" dirty="0">
                <a:latin typeface="Century Schoolbook" panose="02040604050505020304" pitchFamily="18" charset="0"/>
                <a:sym typeface="Symbol"/>
              </a:rPr>
              <a:t></a:t>
            </a:r>
            <a:r>
              <a:rPr lang="en-GB" dirty="0">
                <a:latin typeface="Century Schoolbook" panose="02040604050505020304" pitchFamily="18" charset="0"/>
              </a:rPr>
              <a:t>’ 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Claims about what exists (we cannot search everywhere at once)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Claims about probability (the future can overturn probabilities)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If we weaken falsifiable from ‘logically incompatible’ to ‘evidence against’, then there is no distinction from verification, which defines empirical verification in terms of raising or lowering the probability of a claim</a:t>
            </a:r>
            <a:endParaRPr lang="en-US" dirty="0">
              <a:latin typeface="Century Schoolbook" panose="02040604050505020304" pitchFamily="18" charset="0"/>
            </a:endParaRPr>
          </a:p>
          <a:p>
            <a:pPr marL="0" indent="0">
              <a:buNone/>
            </a:pPr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n-US" u="sng" dirty="0">
                <a:latin typeface="Century Schoolbook" panose="02040604050505020304" pitchFamily="18" charset="0"/>
              </a:rPr>
              <a:t>University Debate: </a:t>
            </a:r>
            <a:r>
              <a:rPr lang="en-US" u="sng" dirty="0" err="1">
                <a:latin typeface="Century Schoolbook" panose="02040604050505020304" pitchFamily="18" charset="0"/>
              </a:rPr>
              <a:t>Flew’s</a:t>
            </a:r>
            <a:r>
              <a:rPr lang="en-US" u="sng" dirty="0">
                <a:latin typeface="Century Schoolbook" panose="02040604050505020304" pitchFamily="18" charset="0"/>
              </a:rPr>
              <a:t>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325562"/>
            <a:ext cx="11315700" cy="5456237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The two explorers in the jungle</a:t>
            </a:r>
          </a:p>
          <a:p>
            <a:pPr lvl="1"/>
            <a:r>
              <a:rPr lang="en-US" dirty="0">
                <a:latin typeface="Century Schoolbook" panose="02040604050505020304" pitchFamily="18" charset="0"/>
              </a:rPr>
              <a:t>How is an undetectable ‘gardener’ different from no gardener at all?</a:t>
            </a:r>
          </a:p>
          <a:p>
            <a:pPr lvl="1"/>
            <a:endParaRPr lang="en-US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For a claim to be meaningful, there must be something it is denying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There must be some way of establishing that it is false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Under what circumstances are we prepared to withdraw the claim?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What experiences would lead a religious believer to accept that ‘God exists’ is false?</a:t>
            </a:r>
          </a:p>
          <a:p>
            <a:pPr lvl="1"/>
            <a:r>
              <a:rPr lang="en-GB" dirty="0">
                <a:latin typeface="Century Schoolbook" panose="02040604050505020304" pitchFamily="18" charset="0"/>
              </a:rPr>
              <a:t>If there are no such experiences, the claim has no meaning</a:t>
            </a:r>
          </a:p>
          <a:p>
            <a:pPr lvl="1"/>
            <a:endParaRPr lang="en-GB" dirty="0">
              <a:latin typeface="Century Schoolbook" panose="02040604050505020304" pitchFamily="18" charset="0"/>
            </a:endParaRPr>
          </a:p>
          <a:p>
            <a:r>
              <a:rPr lang="en-GB" dirty="0">
                <a:latin typeface="Century Schoolbook" panose="02040604050505020304" pitchFamily="18" charset="0"/>
              </a:rPr>
              <a:t>Flew is a cognitivist about religious language</a:t>
            </a:r>
          </a:p>
          <a:p>
            <a:endParaRPr lang="en-GB" dirty="0">
              <a:latin typeface="Century Schoolbook" panose="02040604050505020304" pitchFamily="18" charset="0"/>
            </a:endParaRPr>
          </a:p>
          <a:p>
            <a:endParaRPr lang="en-US" dirty="0">
              <a:latin typeface="Century Schoolbook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1439</Words>
  <Application>Microsoft Office PowerPoint</Application>
  <PresentationFormat>Widescreen</PresentationFormat>
  <Paragraphs>171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Century Schoolbook</vt:lpstr>
      <vt:lpstr>Symbol</vt:lpstr>
      <vt:lpstr>Office Theme</vt:lpstr>
      <vt:lpstr>PowerPoint Presentation</vt:lpstr>
      <vt:lpstr>Cognitivism v non-cognitivism</vt:lpstr>
      <vt:lpstr>Cognitivism v non-cognitivism</vt:lpstr>
      <vt:lpstr>Objections to non-cognitivist view of religious language</vt:lpstr>
      <vt:lpstr>The verification principle – A.J. Ayer</vt:lpstr>
      <vt:lpstr>Hick: Eschatological verification</vt:lpstr>
      <vt:lpstr>Rejecting the verification principle</vt:lpstr>
      <vt:lpstr>Falsification Principle</vt:lpstr>
      <vt:lpstr>University Debate: Flew’s challenge</vt:lpstr>
      <vt:lpstr>University Debate: Flew’s challenge</vt:lpstr>
      <vt:lpstr>University Debate: Mitchell’s Response</vt:lpstr>
      <vt:lpstr>Hare’s ‘bliks’</vt:lpstr>
      <vt:lpstr>Hare’s ‘bliks’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Reeves</dc:creator>
  <cp:lastModifiedBy>Daniel Reeves</cp:lastModifiedBy>
  <cp:revision>3</cp:revision>
  <dcterms:created xsi:type="dcterms:W3CDTF">2021-02-08T10:41:28Z</dcterms:created>
  <dcterms:modified xsi:type="dcterms:W3CDTF">2023-01-23T09:51:19Z</dcterms:modified>
</cp:coreProperties>
</file>