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sldIdLst>
    <p:sldId id="256" r:id="rId2"/>
    <p:sldId id="259" r:id="rId3"/>
    <p:sldId id="263" r:id="rId4"/>
    <p:sldId id="283" r:id="rId5"/>
    <p:sldId id="288" r:id="rId6"/>
    <p:sldId id="284" r:id="rId7"/>
    <p:sldId id="285" r:id="rId8"/>
    <p:sldId id="286" r:id="rId9"/>
    <p:sldId id="287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96" r:id="rId18"/>
    <p:sldId id="297" r:id="rId19"/>
    <p:sldId id="298" r:id="rId20"/>
    <p:sldId id="299" r:id="rId21"/>
    <p:sldId id="300" r:id="rId22"/>
    <p:sldId id="301" r:id="rId23"/>
    <p:sldId id="302" r:id="rId24"/>
    <p:sldId id="303" r:id="rId25"/>
    <p:sldId id="304" r:id="rId26"/>
    <p:sldId id="305" r:id="rId27"/>
    <p:sldId id="306" r:id="rId28"/>
    <p:sldId id="307" r:id="rId29"/>
    <p:sldId id="308" r:id="rId30"/>
    <p:sldId id="309" r:id="rId31"/>
    <p:sldId id="310" r:id="rId32"/>
    <p:sldId id="311" r:id="rId33"/>
    <p:sldId id="312" r:id="rId34"/>
    <p:sldId id="313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C99"/>
    <a:srgbClr val="FF3300"/>
    <a:srgbClr val="CCCCFF"/>
    <a:srgbClr val="A50021"/>
    <a:srgbClr val="FFFFCC"/>
    <a:srgbClr val="CC00CC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D2EEA4-E582-4152-B533-B6F78830D135}" type="datetimeFigureOut">
              <a:rPr lang="en-GB" smtClean="0"/>
              <a:t>15/02/2019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62240B-DF40-4AE8-A87C-450D162C53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282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65BE56-2E6B-455F-8E8B-023B15FCBBDB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37486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65BE56-2E6B-455F-8E8B-023B15FCBBDB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543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15/02/2019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934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15/02/2019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0667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15/02/2019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5268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15/02/2019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759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15/02/2019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4139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15/02/2019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3651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15/02/2019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977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15/02/2019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381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15/02/2019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146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15/02/2019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2038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15/02/2019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0777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3300"/>
            </a:gs>
            <a:gs pos="7000">
              <a:srgbClr val="FFCC99">
                <a:alpha val="60000"/>
              </a:srgbClr>
            </a:gs>
            <a:gs pos="95000">
              <a:srgbClr val="FFCC99">
                <a:alpha val="60000"/>
              </a:srgbClr>
            </a:gs>
            <a:gs pos="100000">
              <a:srgbClr val="FF33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0C350-365A-4F35-859D-17F134836970}" type="datetimeFigureOut">
              <a:rPr lang="en-GB" smtClean="0"/>
              <a:t>15/02/2019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973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png"/><Relationship Id="rId7" Type="http://schemas.openxmlformats.org/officeDocument/2006/relationships/image" Target="../media/image6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62.png"/><Relationship Id="rId5" Type="http://schemas.openxmlformats.org/officeDocument/2006/relationships/image" Target="../media/image61.png"/><Relationship Id="rId4" Type="http://schemas.openxmlformats.org/officeDocument/2006/relationships/image" Target="../media/image60.png"/><Relationship Id="rId9" Type="http://schemas.openxmlformats.org/officeDocument/2006/relationships/image" Target="../media/image65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png"/><Relationship Id="rId7" Type="http://schemas.openxmlformats.org/officeDocument/2006/relationships/image" Target="../media/image6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66.png"/><Relationship Id="rId5" Type="http://schemas.openxmlformats.org/officeDocument/2006/relationships/image" Target="../media/image61.png"/><Relationship Id="rId10" Type="http://schemas.openxmlformats.org/officeDocument/2006/relationships/image" Target="../media/image70.png"/><Relationship Id="rId4" Type="http://schemas.openxmlformats.org/officeDocument/2006/relationships/image" Target="../media/image60.png"/><Relationship Id="rId9" Type="http://schemas.openxmlformats.org/officeDocument/2006/relationships/image" Target="../media/image69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png"/><Relationship Id="rId13" Type="http://schemas.openxmlformats.org/officeDocument/2006/relationships/image" Target="../media/image78.png"/><Relationship Id="rId7" Type="http://schemas.openxmlformats.org/officeDocument/2006/relationships/image" Target="../media/image72.png"/><Relationship Id="rId12" Type="http://schemas.openxmlformats.org/officeDocument/2006/relationships/image" Target="../media/image7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image" Target="../media/image71.png"/><Relationship Id="rId11" Type="http://schemas.openxmlformats.org/officeDocument/2006/relationships/image" Target="../media/image76.png"/><Relationship Id="rId5" Type="http://schemas.openxmlformats.org/officeDocument/2006/relationships/image" Target="../media/image61.png"/><Relationship Id="rId10" Type="http://schemas.openxmlformats.org/officeDocument/2006/relationships/image" Target="../media/image75.png"/><Relationship Id="rId4" Type="http://schemas.openxmlformats.org/officeDocument/2006/relationships/image" Target="../media/image60.png"/><Relationship Id="rId9" Type="http://schemas.openxmlformats.org/officeDocument/2006/relationships/image" Target="../media/image74.png"/><Relationship Id="rId14" Type="http://schemas.openxmlformats.org/officeDocument/2006/relationships/image" Target="../media/image79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png"/><Relationship Id="rId13" Type="http://schemas.openxmlformats.org/officeDocument/2006/relationships/image" Target="../media/image87.png"/><Relationship Id="rId7" Type="http://schemas.openxmlformats.org/officeDocument/2006/relationships/image" Target="../media/image81.png"/><Relationship Id="rId12" Type="http://schemas.openxmlformats.org/officeDocument/2006/relationships/image" Target="../media/image8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6" Type="http://schemas.openxmlformats.org/officeDocument/2006/relationships/image" Target="../media/image80.png"/><Relationship Id="rId11" Type="http://schemas.openxmlformats.org/officeDocument/2006/relationships/image" Target="../media/image85.png"/><Relationship Id="rId5" Type="http://schemas.openxmlformats.org/officeDocument/2006/relationships/image" Target="../media/image61.png"/><Relationship Id="rId10" Type="http://schemas.openxmlformats.org/officeDocument/2006/relationships/image" Target="../media/image84.png"/><Relationship Id="rId4" Type="http://schemas.openxmlformats.org/officeDocument/2006/relationships/image" Target="../media/image60.png"/><Relationship Id="rId9" Type="http://schemas.openxmlformats.org/officeDocument/2006/relationships/image" Target="../media/image83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png"/><Relationship Id="rId7" Type="http://schemas.openxmlformats.org/officeDocument/2006/relationships/image" Target="../media/image8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6" Type="http://schemas.openxmlformats.org/officeDocument/2006/relationships/image" Target="../media/image88.png"/><Relationship Id="rId5" Type="http://schemas.openxmlformats.org/officeDocument/2006/relationships/image" Target="../media/image61.png"/><Relationship Id="rId10" Type="http://schemas.openxmlformats.org/officeDocument/2006/relationships/image" Target="../media/image92.png"/><Relationship Id="rId4" Type="http://schemas.openxmlformats.org/officeDocument/2006/relationships/image" Target="../media/image60.png"/><Relationship Id="rId9" Type="http://schemas.openxmlformats.org/officeDocument/2006/relationships/image" Target="../media/image9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7.png"/><Relationship Id="rId3" Type="http://schemas.openxmlformats.org/officeDocument/2006/relationships/image" Target="../media/image51.png"/><Relationship Id="rId7" Type="http://schemas.openxmlformats.org/officeDocument/2006/relationships/image" Target="../media/image9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6" Type="http://schemas.openxmlformats.org/officeDocument/2006/relationships/image" Target="../media/image95.png"/><Relationship Id="rId5" Type="http://schemas.openxmlformats.org/officeDocument/2006/relationships/image" Target="../media/image94.png"/><Relationship Id="rId4" Type="http://schemas.openxmlformats.org/officeDocument/2006/relationships/image" Target="../media/image93.png"/><Relationship Id="rId9" Type="http://schemas.openxmlformats.org/officeDocument/2006/relationships/image" Target="../media/image98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png"/><Relationship Id="rId7" Type="http://schemas.openxmlformats.org/officeDocument/2006/relationships/image" Target="../media/image10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6" Type="http://schemas.openxmlformats.org/officeDocument/2006/relationships/image" Target="../media/image101.png"/><Relationship Id="rId11" Type="http://schemas.openxmlformats.org/officeDocument/2006/relationships/image" Target="../media/image106.png"/><Relationship Id="rId5" Type="http://schemas.openxmlformats.org/officeDocument/2006/relationships/image" Target="../media/image1000.png"/><Relationship Id="rId10" Type="http://schemas.openxmlformats.org/officeDocument/2006/relationships/image" Target="../media/image105.png"/><Relationship Id="rId4" Type="http://schemas.openxmlformats.org/officeDocument/2006/relationships/image" Target="../media/image99.png"/><Relationship Id="rId9" Type="http://schemas.openxmlformats.org/officeDocument/2006/relationships/image" Target="../media/image104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1.png"/><Relationship Id="rId7" Type="http://schemas.openxmlformats.org/officeDocument/2006/relationships/image" Target="../media/image11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6" Type="http://schemas.openxmlformats.org/officeDocument/2006/relationships/image" Target="../media/image109.png"/><Relationship Id="rId11" Type="http://schemas.openxmlformats.org/officeDocument/2006/relationships/image" Target="../media/image114.png"/><Relationship Id="rId5" Type="http://schemas.openxmlformats.org/officeDocument/2006/relationships/image" Target="../media/image108.png"/><Relationship Id="rId10" Type="http://schemas.openxmlformats.org/officeDocument/2006/relationships/image" Target="../media/image113.png"/><Relationship Id="rId4" Type="http://schemas.openxmlformats.org/officeDocument/2006/relationships/image" Target="../media/image107.png"/><Relationship Id="rId9" Type="http://schemas.openxmlformats.org/officeDocument/2006/relationships/image" Target="../media/image11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9.png"/><Relationship Id="rId3" Type="http://schemas.openxmlformats.org/officeDocument/2006/relationships/image" Target="../media/image52.png"/><Relationship Id="rId7" Type="http://schemas.openxmlformats.org/officeDocument/2006/relationships/image" Target="../media/image11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6" Type="http://schemas.openxmlformats.org/officeDocument/2006/relationships/image" Target="../media/image117.png"/><Relationship Id="rId11" Type="http://schemas.openxmlformats.org/officeDocument/2006/relationships/image" Target="../media/image122.png"/><Relationship Id="rId5" Type="http://schemas.openxmlformats.org/officeDocument/2006/relationships/image" Target="../media/image116.png"/><Relationship Id="rId10" Type="http://schemas.openxmlformats.org/officeDocument/2006/relationships/image" Target="../media/image121.png"/><Relationship Id="rId4" Type="http://schemas.openxmlformats.org/officeDocument/2006/relationships/image" Target="../media/image115.png"/><Relationship Id="rId9" Type="http://schemas.openxmlformats.org/officeDocument/2006/relationships/image" Target="../media/image120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7.png"/><Relationship Id="rId3" Type="http://schemas.openxmlformats.org/officeDocument/2006/relationships/image" Target="../media/image52.png"/><Relationship Id="rId7" Type="http://schemas.openxmlformats.org/officeDocument/2006/relationships/image" Target="../media/image12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6" Type="http://schemas.openxmlformats.org/officeDocument/2006/relationships/image" Target="../media/image125.png"/><Relationship Id="rId11" Type="http://schemas.openxmlformats.org/officeDocument/2006/relationships/image" Target="../media/image130.png"/><Relationship Id="rId5" Type="http://schemas.openxmlformats.org/officeDocument/2006/relationships/image" Target="../media/image124.png"/><Relationship Id="rId10" Type="http://schemas.openxmlformats.org/officeDocument/2006/relationships/image" Target="../media/image129.png"/><Relationship Id="rId4" Type="http://schemas.openxmlformats.org/officeDocument/2006/relationships/image" Target="../media/image123.png"/><Relationship Id="rId9" Type="http://schemas.openxmlformats.org/officeDocument/2006/relationships/image" Target="../media/image128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5.png"/><Relationship Id="rId7" Type="http://schemas.openxmlformats.org/officeDocument/2006/relationships/image" Target="../media/image13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6" Type="http://schemas.openxmlformats.org/officeDocument/2006/relationships/image" Target="../media/image133.png"/><Relationship Id="rId5" Type="http://schemas.openxmlformats.org/officeDocument/2006/relationships/image" Target="../media/image132.png"/><Relationship Id="rId10" Type="http://schemas.openxmlformats.org/officeDocument/2006/relationships/image" Target="../media/image137.png"/><Relationship Id="rId4" Type="http://schemas.openxmlformats.org/officeDocument/2006/relationships/image" Target="../media/image131.png"/><Relationship Id="rId9" Type="http://schemas.openxmlformats.org/officeDocument/2006/relationships/image" Target="../media/image136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2.png"/><Relationship Id="rId7" Type="http://schemas.openxmlformats.org/officeDocument/2006/relationships/image" Target="../media/image14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6" Type="http://schemas.openxmlformats.org/officeDocument/2006/relationships/image" Target="../media/image140.png"/><Relationship Id="rId5" Type="http://schemas.openxmlformats.org/officeDocument/2006/relationships/image" Target="../media/image139.png"/><Relationship Id="rId10" Type="http://schemas.openxmlformats.org/officeDocument/2006/relationships/image" Target="../media/image144.png"/><Relationship Id="rId4" Type="http://schemas.openxmlformats.org/officeDocument/2006/relationships/image" Target="../media/image138.png"/><Relationship Id="rId9" Type="http://schemas.openxmlformats.org/officeDocument/2006/relationships/image" Target="../media/image143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9.png"/><Relationship Id="rId13" Type="http://schemas.openxmlformats.org/officeDocument/2006/relationships/image" Target="../media/image154.png"/><Relationship Id="rId7" Type="http://schemas.openxmlformats.org/officeDocument/2006/relationships/image" Target="../media/image148.png"/><Relationship Id="rId12" Type="http://schemas.openxmlformats.org/officeDocument/2006/relationships/image" Target="../media/image15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11" Type="http://schemas.openxmlformats.org/officeDocument/2006/relationships/image" Target="../media/image152.png"/><Relationship Id="rId5" Type="http://schemas.openxmlformats.org/officeDocument/2006/relationships/image" Target="../media/image146.png"/><Relationship Id="rId10" Type="http://schemas.openxmlformats.org/officeDocument/2006/relationships/image" Target="../media/image151.png"/><Relationship Id="rId4" Type="http://schemas.openxmlformats.org/officeDocument/2006/relationships/image" Target="../media/image145.png"/><Relationship Id="rId9" Type="http://schemas.openxmlformats.org/officeDocument/2006/relationships/image" Target="../media/image147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5.png"/><Relationship Id="rId7" Type="http://schemas.openxmlformats.org/officeDocument/2006/relationships/image" Target="../media/image33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Relationship Id="rId6" Type="http://schemas.openxmlformats.org/officeDocument/2006/relationships/image" Target="../media/image333.png"/><Relationship Id="rId5" Type="http://schemas.openxmlformats.org/officeDocument/2006/relationships/image" Target="../media/image332.png"/><Relationship Id="rId10" Type="http://schemas.openxmlformats.org/officeDocument/2006/relationships/image" Target="../media/image150.png"/><Relationship Id="rId4" Type="http://schemas.openxmlformats.org/officeDocument/2006/relationships/image" Target="../media/image331.png"/><Relationship Id="rId9" Type="http://schemas.openxmlformats.org/officeDocument/2006/relationships/image" Target="../media/image336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0.png"/><Relationship Id="rId13" Type="http://schemas.openxmlformats.org/officeDocument/2006/relationships/image" Target="../media/image345.png"/><Relationship Id="rId18" Type="http://schemas.openxmlformats.org/officeDocument/2006/relationships/image" Target="../media/image350.png"/><Relationship Id="rId21" Type="http://schemas.openxmlformats.org/officeDocument/2006/relationships/image" Target="../media/image353.png"/><Relationship Id="rId7" Type="http://schemas.openxmlformats.org/officeDocument/2006/relationships/image" Target="../media/image339.png"/><Relationship Id="rId12" Type="http://schemas.openxmlformats.org/officeDocument/2006/relationships/image" Target="../media/image344.png"/><Relationship Id="rId17" Type="http://schemas.openxmlformats.org/officeDocument/2006/relationships/image" Target="../media/image349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48.png"/><Relationship Id="rId20" Type="http://schemas.openxmlformats.org/officeDocument/2006/relationships/image" Target="../media/image352.png"/><Relationship Id="rId1" Type="http://schemas.openxmlformats.org/officeDocument/2006/relationships/tags" Target="../tags/tag19.xml"/><Relationship Id="rId6" Type="http://schemas.openxmlformats.org/officeDocument/2006/relationships/image" Target="../media/image338.png"/><Relationship Id="rId11" Type="http://schemas.openxmlformats.org/officeDocument/2006/relationships/image" Target="../media/image343.png"/><Relationship Id="rId5" Type="http://schemas.openxmlformats.org/officeDocument/2006/relationships/image" Target="../media/image155.png"/><Relationship Id="rId15" Type="http://schemas.openxmlformats.org/officeDocument/2006/relationships/image" Target="../media/image347.png"/><Relationship Id="rId10" Type="http://schemas.openxmlformats.org/officeDocument/2006/relationships/image" Target="../media/image342.png"/><Relationship Id="rId19" Type="http://schemas.openxmlformats.org/officeDocument/2006/relationships/image" Target="../media/image351.png"/><Relationship Id="rId4" Type="http://schemas.openxmlformats.org/officeDocument/2006/relationships/image" Target="../media/image331.png"/><Relationship Id="rId9" Type="http://schemas.openxmlformats.org/officeDocument/2006/relationships/image" Target="../media/image341.png"/><Relationship Id="rId14" Type="http://schemas.openxmlformats.org/officeDocument/2006/relationships/image" Target="../media/image346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6.png"/><Relationship Id="rId13" Type="http://schemas.openxmlformats.org/officeDocument/2006/relationships/image" Target="../media/image361.png"/><Relationship Id="rId18" Type="http://schemas.openxmlformats.org/officeDocument/2006/relationships/image" Target="../media/image366.png"/><Relationship Id="rId21" Type="http://schemas.openxmlformats.org/officeDocument/2006/relationships/image" Target="../media/image369.png"/><Relationship Id="rId7" Type="http://schemas.openxmlformats.org/officeDocument/2006/relationships/image" Target="../media/image355.png"/><Relationship Id="rId12" Type="http://schemas.openxmlformats.org/officeDocument/2006/relationships/image" Target="../media/image360.png"/><Relationship Id="rId17" Type="http://schemas.openxmlformats.org/officeDocument/2006/relationships/image" Target="../media/image36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64.png"/><Relationship Id="rId20" Type="http://schemas.openxmlformats.org/officeDocument/2006/relationships/image" Target="../media/image368.png"/><Relationship Id="rId1" Type="http://schemas.openxmlformats.org/officeDocument/2006/relationships/tags" Target="../tags/tag20.xml"/><Relationship Id="rId6" Type="http://schemas.openxmlformats.org/officeDocument/2006/relationships/image" Target="../media/image156.png"/><Relationship Id="rId11" Type="http://schemas.openxmlformats.org/officeDocument/2006/relationships/image" Target="../media/image359.png"/><Relationship Id="rId5" Type="http://schemas.openxmlformats.org/officeDocument/2006/relationships/image" Target="../media/image155.png"/><Relationship Id="rId15" Type="http://schemas.openxmlformats.org/officeDocument/2006/relationships/image" Target="../media/image363.png"/><Relationship Id="rId10" Type="http://schemas.openxmlformats.org/officeDocument/2006/relationships/image" Target="../media/image358.png"/><Relationship Id="rId19" Type="http://schemas.openxmlformats.org/officeDocument/2006/relationships/image" Target="../media/image367.png"/><Relationship Id="rId4" Type="http://schemas.openxmlformats.org/officeDocument/2006/relationships/image" Target="../media/image331.png"/><Relationship Id="rId9" Type="http://schemas.openxmlformats.org/officeDocument/2006/relationships/image" Target="../media/image357.png"/><Relationship Id="rId14" Type="http://schemas.openxmlformats.org/officeDocument/2006/relationships/image" Target="../media/image36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4.png"/><Relationship Id="rId13" Type="http://schemas.openxmlformats.org/officeDocument/2006/relationships/image" Target="../media/image379.png"/><Relationship Id="rId3" Type="http://schemas.openxmlformats.org/officeDocument/2006/relationships/image" Target="../media/image157.png"/><Relationship Id="rId7" Type="http://schemas.openxmlformats.org/officeDocument/2006/relationships/image" Target="../media/image373.png"/><Relationship Id="rId12" Type="http://schemas.openxmlformats.org/officeDocument/2006/relationships/image" Target="../media/image37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Relationship Id="rId6" Type="http://schemas.openxmlformats.org/officeDocument/2006/relationships/image" Target="../media/image372.png"/><Relationship Id="rId11" Type="http://schemas.openxmlformats.org/officeDocument/2006/relationships/image" Target="../media/image377.png"/><Relationship Id="rId5" Type="http://schemas.openxmlformats.org/officeDocument/2006/relationships/image" Target="../media/image371.png"/><Relationship Id="rId15" Type="http://schemas.openxmlformats.org/officeDocument/2006/relationships/image" Target="../media/image381.png"/><Relationship Id="rId10" Type="http://schemas.openxmlformats.org/officeDocument/2006/relationships/image" Target="../media/image376.png"/><Relationship Id="rId9" Type="http://schemas.openxmlformats.org/officeDocument/2006/relationships/image" Target="../media/image375.png"/><Relationship Id="rId14" Type="http://schemas.openxmlformats.org/officeDocument/2006/relationships/image" Target="../media/image380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5.png"/><Relationship Id="rId13" Type="http://schemas.openxmlformats.org/officeDocument/2006/relationships/image" Target="../media/image390.png"/><Relationship Id="rId18" Type="http://schemas.openxmlformats.org/officeDocument/2006/relationships/image" Target="../media/image395.png"/><Relationship Id="rId26" Type="http://schemas.openxmlformats.org/officeDocument/2006/relationships/image" Target="../media/image403.png"/><Relationship Id="rId3" Type="http://schemas.openxmlformats.org/officeDocument/2006/relationships/image" Target="../media/image158.png"/><Relationship Id="rId21" Type="http://schemas.openxmlformats.org/officeDocument/2006/relationships/image" Target="../media/image398.png"/><Relationship Id="rId7" Type="http://schemas.openxmlformats.org/officeDocument/2006/relationships/image" Target="../media/image384.png"/><Relationship Id="rId12" Type="http://schemas.openxmlformats.org/officeDocument/2006/relationships/image" Target="../media/image389.png"/><Relationship Id="rId17" Type="http://schemas.openxmlformats.org/officeDocument/2006/relationships/image" Target="../media/image394.png"/><Relationship Id="rId25" Type="http://schemas.openxmlformats.org/officeDocument/2006/relationships/image" Target="../media/image40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93.png"/><Relationship Id="rId20" Type="http://schemas.openxmlformats.org/officeDocument/2006/relationships/image" Target="../media/image397.png"/><Relationship Id="rId29" Type="http://schemas.openxmlformats.org/officeDocument/2006/relationships/image" Target="../media/image406.png"/><Relationship Id="rId1" Type="http://schemas.openxmlformats.org/officeDocument/2006/relationships/tags" Target="../tags/tag24.xml"/><Relationship Id="rId6" Type="http://schemas.openxmlformats.org/officeDocument/2006/relationships/image" Target="../media/image383.png"/><Relationship Id="rId11" Type="http://schemas.openxmlformats.org/officeDocument/2006/relationships/image" Target="../media/image388.png"/><Relationship Id="rId24" Type="http://schemas.openxmlformats.org/officeDocument/2006/relationships/image" Target="../media/image401.png"/><Relationship Id="rId15" Type="http://schemas.openxmlformats.org/officeDocument/2006/relationships/image" Target="../media/image392.png"/><Relationship Id="rId23" Type="http://schemas.openxmlformats.org/officeDocument/2006/relationships/image" Target="../media/image400.png"/><Relationship Id="rId28" Type="http://schemas.openxmlformats.org/officeDocument/2006/relationships/image" Target="../media/image405.png"/><Relationship Id="rId10" Type="http://schemas.openxmlformats.org/officeDocument/2006/relationships/image" Target="../media/image387.png"/><Relationship Id="rId19" Type="http://schemas.openxmlformats.org/officeDocument/2006/relationships/image" Target="../media/image396.png"/><Relationship Id="rId4" Type="http://schemas.openxmlformats.org/officeDocument/2006/relationships/image" Target="../media/image159.png"/><Relationship Id="rId9" Type="http://schemas.openxmlformats.org/officeDocument/2006/relationships/image" Target="../media/image386.png"/><Relationship Id="rId14" Type="http://schemas.openxmlformats.org/officeDocument/2006/relationships/image" Target="../media/image391.png"/><Relationship Id="rId22" Type="http://schemas.openxmlformats.org/officeDocument/2006/relationships/image" Target="../media/image399.png"/><Relationship Id="rId27" Type="http://schemas.openxmlformats.org/officeDocument/2006/relationships/image" Target="../media/image404.png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9.png"/><Relationship Id="rId13" Type="http://schemas.openxmlformats.org/officeDocument/2006/relationships/image" Target="../media/image414.png"/><Relationship Id="rId18" Type="http://schemas.openxmlformats.org/officeDocument/2006/relationships/image" Target="../media/image163.png"/><Relationship Id="rId3" Type="http://schemas.openxmlformats.org/officeDocument/2006/relationships/image" Target="../media/image158.png"/><Relationship Id="rId7" Type="http://schemas.openxmlformats.org/officeDocument/2006/relationships/image" Target="../media/image408.png"/><Relationship Id="rId12" Type="http://schemas.openxmlformats.org/officeDocument/2006/relationships/image" Target="../media/image162.png"/><Relationship Id="rId17" Type="http://schemas.openxmlformats.org/officeDocument/2006/relationships/image" Target="../media/image418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17.png"/><Relationship Id="rId1" Type="http://schemas.openxmlformats.org/officeDocument/2006/relationships/tags" Target="../tags/tag25.xml"/><Relationship Id="rId6" Type="http://schemas.openxmlformats.org/officeDocument/2006/relationships/image" Target="../media/image407.png"/><Relationship Id="rId11" Type="http://schemas.openxmlformats.org/officeDocument/2006/relationships/image" Target="../media/image161.png"/><Relationship Id="rId15" Type="http://schemas.openxmlformats.org/officeDocument/2006/relationships/image" Target="../media/image416.png"/><Relationship Id="rId10" Type="http://schemas.openxmlformats.org/officeDocument/2006/relationships/image" Target="../media/image160.png"/><Relationship Id="rId19" Type="http://schemas.openxmlformats.org/officeDocument/2006/relationships/image" Target="../media/image164.png"/><Relationship Id="rId4" Type="http://schemas.openxmlformats.org/officeDocument/2006/relationships/image" Target="../media/image159.png"/><Relationship Id="rId9" Type="http://schemas.openxmlformats.org/officeDocument/2006/relationships/image" Target="../media/image410.png"/><Relationship Id="rId14" Type="http://schemas.openxmlformats.org/officeDocument/2006/relationships/image" Target="../media/image41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0.png"/><Relationship Id="rId9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png"/><Relationship Id="rId13" Type="http://schemas.openxmlformats.org/officeDocument/2006/relationships/image" Target="../media/image59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3.png"/><Relationship Id="rId12" Type="http://schemas.openxmlformats.org/officeDocument/2006/relationships/image" Target="../media/image5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11" Type="http://schemas.openxmlformats.org/officeDocument/2006/relationships/image" Target="../media/image57.png"/><Relationship Id="rId5" Type="http://schemas.openxmlformats.org/officeDocument/2006/relationships/image" Target="../media/image20.png"/><Relationship Id="rId10" Type="http://schemas.openxmlformats.org/officeDocument/2006/relationships/image" Target="../media/image56.png"/><Relationship Id="rId4" Type="http://schemas.openxmlformats.org/officeDocument/2006/relationships/image" Target="../media/image19.png"/><Relationship Id="rId9" Type="http://schemas.openxmlformats.org/officeDocument/2006/relationships/image" Target="../media/image5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0.png"/><Relationship Id="rId7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image" Target="../media/image200.png"/><Relationship Id="rId9" Type="http://schemas.openxmlformats.org/officeDocument/2006/relationships/image" Target="../media/image2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13" Type="http://schemas.openxmlformats.org/officeDocument/2006/relationships/image" Target="../media/image42.png"/><Relationship Id="rId7" Type="http://schemas.openxmlformats.org/officeDocument/2006/relationships/image" Target="../media/image36.png"/><Relationship Id="rId12" Type="http://schemas.openxmlformats.org/officeDocument/2006/relationships/image" Target="../media/image4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35.png"/><Relationship Id="rId11" Type="http://schemas.openxmlformats.org/officeDocument/2006/relationships/image" Target="../media/image40.png"/><Relationship Id="rId5" Type="http://schemas.openxmlformats.org/officeDocument/2006/relationships/image" Target="../media/image34.png"/><Relationship Id="rId15" Type="http://schemas.openxmlformats.org/officeDocument/2006/relationships/image" Target="../media/image44.png"/><Relationship Id="rId10" Type="http://schemas.openxmlformats.org/officeDocument/2006/relationships/image" Target="../media/image39.png"/><Relationship Id="rId4" Type="http://schemas.openxmlformats.org/officeDocument/2006/relationships/image" Target="../media/image33.png"/><Relationship Id="rId9" Type="http://schemas.openxmlformats.org/officeDocument/2006/relationships/image" Target="../media/image38.png"/><Relationship Id="rId14" Type="http://schemas.openxmlformats.org/officeDocument/2006/relationships/image" Target="../media/image4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image" Target="../media/image45.png"/><Relationship Id="rId11" Type="http://schemas.openxmlformats.org/officeDocument/2006/relationships/image" Target="../media/image50.png"/><Relationship Id="rId5" Type="http://schemas.openxmlformats.org/officeDocument/2006/relationships/image" Target="../media/image33.png"/><Relationship Id="rId10" Type="http://schemas.openxmlformats.org/officeDocument/2006/relationships/image" Target="../media/image49.png"/><Relationship Id="rId9" Type="http://schemas.openxmlformats.org/officeDocument/2006/relationships/image" Target="../media/image4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51BC11E-75C5-4612-8041-02DDC84458DD}"/>
              </a:ext>
            </a:extLst>
          </p:cNvPr>
          <p:cNvSpPr/>
          <p:nvPr/>
        </p:nvSpPr>
        <p:spPr>
          <a:xfrm>
            <a:off x="564901" y="2496825"/>
            <a:ext cx="7978787" cy="1546577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96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Monotype Corsiva" panose="03010101010201010101" pitchFamily="66" charset="0"/>
                <a:ea typeface="HGGyoshotai" panose="03000609000000000000" pitchFamily="65" charset="-128"/>
                <a:cs typeface="Segoe UI Black" panose="020B0A02040204020203" pitchFamily="34" charset="0"/>
              </a:rPr>
              <a:t>Complex Numbers</a:t>
            </a:r>
            <a:endParaRPr lang="ja-JP" altLang="en-US" sz="96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Monotype Corsiva" panose="03010101010201010101" pitchFamily="66" charset="0"/>
              <a:ea typeface="HGGyoshotai" panose="03000609000000000000" pitchFamily="65" charset="-128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763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7B95DA0-1F8D-4700-93D6-C0A20ED569A6}"/>
              </a:ext>
            </a:extLst>
          </p:cNvPr>
          <p:cNvSpPr/>
          <p:nvPr/>
        </p:nvSpPr>
        <p:spPr>
          <a:xfrm>
            <a:off x="1705440" y="1973042"/>
            <a:ext cx="5697714" cy="2777683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88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Monotype Corsiva" panose="03010101010201010101" pitchFamily="66" charset="0"/>
                <a:ea typeface="HGGyoshotai" panose="03000609000000000000" pitchFamily="65" charset="-128"/>
                <a:cs typeface="Segoe UI Black" panose="020B0A02040204020203" pitchFamily="34" charset="0"/>
              </a:rPr>
              <a:t>Teachings for </a:t>
            </a:r>
          </a:p>
          <a:p>
            <a:pPr algn="ctr"/>
            <a:r>
              <a:rPr lang="en-US" altLang="ja-JP" sz="88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Monotype Corsiva" panose="03010101010201010101" pitchFamily="66" charset="0"/>
                <a:ea typeface="HGGyoshotai" panose="03000609000000000000" pitchFamily="65" charset="-128"/>
                <a:cs typeface="Segoe UI Black" panose="020B0A02040204020203" pitchFamily="34" charset="0"/>
              </a:rPr>
              <a:t>Exercise 1C</a:t>
            </a:r>
            <a:endParaRPr lang="ja-JP" altLang="en-US" sz="88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Monotype Corsiva" panose="03010101010201010101" pitchFamily="66" charset="0"/>
              <a:ea typeface="HGGyoshotai" panose="03000609000000000000" pitchFamily="65" charset="-128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0207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11663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276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multiply complex numbers and simplify powers of </a:t>
            </a:r>
            <a:r>
              <a:rPr lang="en-GB" sz="1400" b="1" dirty="0" err="1">
                <a:latin typeface="Comic Sans MS" pitchFamily="66" charset="0"/>
              </a:rPr>
              <a:t>i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Complex numbers can be multiplied using the same techniques as used in algebra.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You can also use the following rule to simplify powers of i: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97068" y="6519446"/>
            <a:ext cx="4074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371600" y="3886200"/>
                <a:ext cx="973792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−1</m:t>
                          </m:r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3886200"/>
                <a:ext cx="973792" cy="36760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295400" y="4343400"/>
                <a:ext cx="93814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=−1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4343400"/>
                <a:ext cx="938142" cy="33855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3886200" y="1600200"/>
            <a:ext cx="30283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Multiply out the following bracket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810000" y="2057400"/>
                <a:ext cx="166090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(2+3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)(4+5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2057400"/>
                <a:ext cx="1660903" cy="338554"/>
              </a:xfrm>
              <a:prstGeom prst="rect">
                <a:avLst/>
              </a:prstGeom>
              <a:blipFill rotWithShape="1">
                <a:blip r:embed="rId6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810000" y="2590800"/>
                <a:ext cx="22898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=8+12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+10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+15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2590800"/>
                <a:ext cx="2289858" cy="33855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810000" y="3124200"/>
                <a:ext cx="201112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=8+22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+15(−1)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3124200"/>
                <a:ext cx="2011128" cy="338554"/>
              </a:xfrm>
              <a:prstGeom prst="rect">
                <a:avLst/>
              </a:prstGeom>
              <a:blipFill rotWithShape="1">
                <a:blip r:embed="rId8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810000" y="3657600"/>
                <a:ext cx="125470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=−7+22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3657600"/>
                <a:ext cx="1254702" cy="33855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Arc 12"/>
          <p:cNvSpPr/>
          <p:nvPr/>
        </p:nvSpPr>
        <p:spPr>
          <a:xfrm>
            <a:off x="5867400" y="2209800"/>
            <a:ext cx="457200" cy="5334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6248400" y="2057400"/>
            <a:ext cx="3048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Multiply put like you would algebraically (</a:t>
            </a:r>
            <a:r>
              <a:rPr lang="en-GB" sz="1400" dirty="0" err="1">
                <a:solidFill>
                  <a:srgbClr val="FF0000"/>
                </a:solidFill>
                <a:latin typeface="Comic Sans MS" pitchFamily="66" charset="0"/>
              </a:rPr>
              <a:t>eg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) grid method, FOIL, smiley face </a:t>
            </a:r>
            <a:r>
              <a:rPr lang="en-GB" sz="1400" dirty="0" err="1">
                <a:solidFill>
                  <a:srgbClr val="FF0000"/>
                </a:solidFill>
                <a:latin typeface="Comic Sans MS" pitchFamily="66" charset="0"/>
              </a:rPr>
              <a:t>etc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) </a:t>
            </a:r>
          </a:p>
        </p:txBody>
      </p:sp>
      <p:sp>
        <p:nvSpPr>
          <p:cNvPr id="15" name="Arc 14"/>
          <p:cNvSpPr/>
          <p:nvPr/>
        </p:nvSpPr>
        <p:spPr>
          <a:xfrm>
            <a:off x="5867400" y="2743200"/>
            <a:ext cx="457200" cy="5334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Arc 15"/>
          <p:cNvSpPr/>
          <p:nvPr/>
        </p:nvSpPr>
        <p:spPr>
          <a:xfrm>
            <a:off x="5867400" y="3276600"/>
            <a:ext cx="457200" cy="5334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6248400" y="2819400"/>
            <a:ext cx="2667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Group </a:t>
            </a:r>
            <a:r>
              <a:rPr lang="en-GB" sz="1400" dirty="0" err="1">
                <a:solidFill>
                  <a:srgbClr val="FF0000"/>
                </a:solidFill>
                <a:latin typeface="Comic Sans MS" pitchFamily="66" charset="0"/>
              </a:rPr>
              <a:t>i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terms, write i</a:t>
            </a:r>
            <a:r>
              <a:rPr lang="en-GB" sz="1400" baseline="30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as -1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24600" y="33528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Simplify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9384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 animBg="1"/>
      <p:bldP spid="14" grpId="0"/>
      <p:bldP spid="15" grpId="0" animBg="1"/>
      <p:bldP spid="16" grpId="0" animBg="1"/>
      <p:bldP spid="17" grpId="0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276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multiply complex numbers and simplify powers of </a:t>
            </a:r>
            <a:r>
              <a:rPr lang="en-GB" sz="1400" b="1" dirty="0" err="1">
                <a:latin typeface="Comic Sans MS" pitchFamily="66" charset="0"/>
              </a:rPr>
              <a:t>i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Complex numbers can be multiplied using the same techniques as used in algebra.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You can also use the following rule to simplify powers of i: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371600" y="3886200"/>
                <a:ext cx="973792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−1</m:t>
                          </m:r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3886200"/>
                <a:ext cx="973792" cy="36760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295400" y="4343400"/>
                <a:ext cx="93814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=−1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4343400"/>
                <a:ext cx="938142" cy="33855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3886200" y="1600200"/>
            <a:ext cx="34884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Express the following in the form a + bi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810000" y="2057400"/>
                <a:ext cx="104111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(7−4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2057400"/>
                <a:ext cx="1041119" cy="338554"/>
              </a:xfrm>
              <a:prstGeom prst="rect">
                <a:avLst/>
              </a:prstGeom>
              <a:blipFill rotWithShape="1">
                <a:blip r:embed="rId6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810000" y="2514600"/>
                <a:ext cx="187179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=(</m:t>
                      </m:r>
                      <m:r>
                        <a:rPr lang="en-GB" sz="1600" i="1">
                          <a:latin typeface="Cambria Math"/>
                        </a:rPr>
                        <m:t>7−4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)(7−4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2514600"/>
                <a:ext cx="1871794" cy="338554"/>
              </a:xfrm>
              <a:prstGeom prst="rect">
                <a:avLst/>
              </a:prstGeom>
              <a:blipFill rotWithShape="1">
                <a:blip r:embed="rId7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810000" y="2971800"/>
                <a:ext cx="240367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=49−28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−28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+16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2971800"/>
                <a:ext cx="2403671" cy="33855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810000" y="3429000"/>
                <a:ext cx="212494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=49−56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+16(−1)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3429000"/>
                <a:ext cx="2124941" cy="338554"/>
              </a:xfrm>
              <a:prstGeom prst="rect">
                <a:avLst/>
              </a:prstGeom>
              <a:blipFill rotWithShape="1">
                <a:blip r:embed="rId9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810000" y="3886200"/>
                <a:ext cx="121462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=33−56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3886200"/>
                <a:ext cx="1214628" cy="338554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Arc 22"/>
          <p:cNvSpPr/>
          <p:nvPr/>
        </p:nvSpPr>
        <p:spPr>
          <a:xfrm>
            <a:off x="5562600" y="22098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943600" y="2286000"/>
            <a:ext cx="2514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Write as a double bracket</a:t>
            </a:r>
          </a:p>
        </p:txBody>
      </p:sp>
      <p:sp>
        <p:nvSpPr>
          <p:cNvPr id="26" name="Arc 25"/>
          <p:cNvSpPr/>
          <p:nvPr/>
        </p:nvSpPr>
        <p:spPr>
          <a:xfrm>
            <a:off x="5943600" y="26670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5943600" y="31242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5791200" y="35814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TextBox 28"/>
          <p:cNvSpPr txBox="1"/>
          <p:nvPr/>
        </p:nvSpPr>
        <p:spPr>
          <a:xfrm>
            <a:off x="6324600" y="2743200"/>
            <a:ext cx="1295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Multiply out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00800" y="3200400"/>
            <a:ext cx="2514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Group </a:t>
            </a:r>
            <a:r>
              <a:rPr lang="en-GB" sz="1400" dirty="0" err="1">
                <a:solidFill>
                  <a:srgbClr val="FF0000"/>
                </a:solidFill>
                <a:latin typeface="Comic Sans MS" pitchFamily="66" charset="0"/>
              </a:rPr>
              <a:t>i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terms, write i</a:t>
            </a:r>
            <a:r>
              <a:rPr lang="en-GB" sz="1400" baseline="30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as -1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248400" y="3657600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Simplify</a:t>
            </a:r>
          </a:p>
        </p:txBody>
      </p:sp>
      <p:sp>
        <p:nvSpPr>
          <p:cNvPr id="25" name="Title 1"/>
          <p:cNvSpPr>
            <a:spLocks noGrp="1"/>
          </p:cNvSpPr>
          <p:nvPr>
            <p:ph type="title"/>
          </p:nvPr>
        </p:nvSpPr>
        <p:spPr>
          <a:xfrm>
            <a:off x="683568" y="11663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697068" y="6519446"/>
            <a:ext cx="4074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1C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87921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9" grpId="0"/>
      <p:bldP spid="20" grpId="0"/>
      <p:bldP spid="21" grpId="0"/>
      <p:bldP spid="22" grpId="0"/>
      <p:bldP spid="23" grpId="0" animBg="1"/>
      <p:bldP spid="24" grpId="0"/>
      <p:bldP spid="26" grpId="0" animBg="1"/>
      <p:bldP spid="27" grpId="0" animBg="1"/>
      <p:bldP spid="28" grpId="0" animBg="1"/>
      <p:bldP spid="29" grpId="0"/>
      <p:bldP spid="30" grpId="0"/>
      <p:bldP spid="3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276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multiply complex numbers and simplify powers of </a:t>
            </a:r>
            <a:r>
              <a:rPr lang="en-GB" sz="1400" b="1" dirty="0" err="1">
                <a:latin typeface="Comic Sans MS" pitchFamily="66" charset="0"/>
              </a:rPr>
              <a:t>i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Complex numbers can be multiplied using the same techniques as used in algebra.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You can also use the following rule to simplify powers of i: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371600" y="3886200"/>
                <a:ext cx="973792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−1</m:t>
                          </m:r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3886200"/>
                <a:ext cx="973792" cy="36760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295400" y="4343400"/>
                <a:ext cx="93814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=−1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4343400"/>
                <a:ext cx="938142" cy="33855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3886200" y="1600200"/>
            <a:ext cx="20665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Simplify the following: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886200" y="1981200"/>
                <a:ext cx="209217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(2−3</m:t>
                      </m:r>
                      <m:r>
                        <a:rPr lang="en-GB" sz="1400" b="0" i="1" smtClean="0">
                          <a:latin typeface="Cambria Math"/>
                        </a:rPr>
                        <m:t>𝑖</m:t>
                      </m:r>
                      <m:r>
                        <a:rPr lang="en-GB" sz="1400" b="0" i="1" smtClean="0">
                          <a:latin typeface="Cambria Math"/>
                        </a:rPr>
                        <m:t>)(4−5</m:t>
                      </m:r>
                      <m:r>
                        <a:rPr lang="en-GB" sz="1400" b="0" i="1" smtClean="0">
                          <a:latin typeface="Cambria Math"/>
                        </a:rPr>
                        <m:t>𝑖</m:t>
                      </m:r>
                      <m:r>
                        <a:rPr lang="en-GB" sz="1400" b="0" i="1" smtClean="0">
                          <a:latin typeface="Cambria Math"/>
                        </a:rPr>
                        <m:t>)(1+3</m:t>
                      </m:r>
                      <m:r>
                        <a:rPr lang="en-GB" sz="1400" b="0" i="1" smtClean="0">
                          <a:latin typeface="Cambria Math"/>
                        </a:rPr>
                        <m:t>𝑖</m:t>
                      </m:r>
                      <m:r>
                        <a:rPr lang="en-GB" sz="14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1981200"/>
                <a:ext cx="2092176" cy="307777"/>
              </a:xfrm>
              <a:prstGeom prst="rect">
                <a:avLst/>
              </a:prstGeom>
              <a:blipFill rotWithShape="1">
                <a:blip r:embed="rId6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3886200" y="2362200"/>
                <a:ext cx="146969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(2−3</m:t>
                      </m:r>
                      <m:r>
                        <a:rPr lang="en-GB" sz="1400" b="0" i="1" smtClean="0">
                          <a:latin typeface="Cambria Math"/>
                        </a:rPr>
                        <m:t>𝑖</m:t>
                      </m:r>
                      <m:r>
                        <a:rPr lang="en-GB" sz="1400" b="0" i="1" smtClean="0">
                          <a:latin typeface="Cambria Math"/>
                        </a:rPr>
                        <m:t>)(4−5</m:t>
                      </m:r>
                      <m:r>
                        <a:rPr lang="en-GB" sz="1400" b="0" i="1" smtClean="0">
                          <a:latin typeface="Cambria Math"/>
                        </a:rPr>
                        <m:t>𝑖</m:t>
                      </m:r>
                      <m:r>
                        <a:rPr lang="en-GB" sz="14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2362200"/>
                <a:ext cx="1469697" cy="307777"/>
              </a:xfrm>
              <a:prstGeom prst="rect">
                <a:avLst/>
              </a:prstGeom>
              <a:blipFill rotWithShape="1">
                <a:blip r:embed="rId7"/>
                <a:stretch>
                  <a:fillRect b="-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3886200" y="2743200"/>
                <a:ext cx="201997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=8−12</m:t>
                      </m:r>
                      <m:r>
                        <a:rPr lang="en-GB" sz="1400" b="0" i="1" smtClean="0">
                          <a:latin typeface="Cambria Math"/>
                        </a:rPr>
                        <m:t>𝑖</m:t>
                      </m:r>
                      <m:r>
                        <a:rPr lang="en-GB" sz="1400" b="0" i="1" smtClean="0">
                          <a:latin typeface="Cambria Math"/>
                        </a:rPr>
                        <m:t>−10</m:t>
                      </m:r>
                      <m:r>
                        <a:rPr lang="en-GB" sz="1400" b="0" i="1" smtClean="0">
                          <a:latin typeface="Cambria Math"/>
                        </a:rPr>
                        <m:t>𝑖</m:t>
                      </m:r>
                      <m:r>
                        <a:rPr lang="en-GB" sz="1400" b="0" i="1" smtClean="0">
                          <a:latin typeface="Cambria Math"/>
                        </a:rPr>
                        <m:t>+15</m:t>
                      </m:r>
                      <m:sSup>
                        <m:sSup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2743200"/>
                <a:ext cx="2019976" cy="30777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3886200" y="3124200"/>
                <a:ext cx="177837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=8−22</m:t>
                      </m:r>
                      <m:r>
                        <a:rPr lang="en-GB" sz="1400" b="0" i="1" smtClean="0">
                          <a:latin typeface="Cambria Math"/>
                        </a:rPr>
                        <m:t>𝑖</m:t>
                      </m:r>
                      <m:r>
                        <a:rPr lang="en-GB" sz="1400" b="0" i="1" smtClean="0">
                          <a:latin typeface="Cambria Math"/>
                        </a:rPr>
                        <m:t>+15(−1)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3124200"/>
                <a:ext cx="1778372" cy="307777"/>
              </a:xfrm>
              <a:prstGeom prst="rect">
                <a:avLst/>
              </a:prstGeom>
              <a:blipFill rotWithShape="1">
                <a:blip r:embed="rId9"/>
                <a:stretch>
                  <a:fillRect b="-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3886200" y="3505200"/>
                <a:ext cx="111831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=−7−22</m:t>
                      </m:r>
                      <m:r>
                        <a:rPr lang="en-GB" sz="14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3505200"/>
                <a:ext cx="1118319" cy="30777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3886200" y="4572000"/>
                <a:ext cx="170373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</a:rPr>
                        <m:t>(</m:t>
                      </m:r>
                      <m:r>
                        <a:rPr lang="en-GB" sz="1400" b="0" i="1" smtClean="0">
                          <a:latin typeface="Cambria Math"/>
                        </a:rPr>
                        <m:t>−7−22</m:t>
                      </m:r>
                      <m:r>
                        <a:rPr lang="en-GB" sz="1400" b="0" i="1" smtClean="0">
                          <a:latin typeface="Cambria Math"/>
                        </a:rPr>
                        <m:t>𝑖</m:t>
                      </m:r>
                      <m:r>
                        <a:rPr lang="en-GB" sz="1400" b="0" i="1" smtClean="0">
                          <a:latin typeface="Cambria Math"/>
                        </a:rPr>
                        <m:t>)(1+3</m:t>
                      </m:r>
                      <m:r>
                        <a:rPr lang="en-GB" sz="1400" b="0" i="1" smtClean="0">
                          <a:latin typeface="Cambria Math"/>
                        </a:rPr>
                        <m:t>𝑖</m:t>
                      </m:r>
                      <m:r>
                        <a:rPr lang="en-GB" sz="14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4572000"/>
                <a:ext cx="1703736" cy="307777"/>
              </a:xfrm>
              <a:prstGeom prst="rect">
                <a:avLst/>
              </a:prstGeom>
              <a:blipFill rotWithShape="1">
                <a:blip r:embed="rId11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3886200" y="4953000"/>
                <a:ext cx="215462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</a:rPr>
                        <m:t>=</m:t>
                      </m:r>
                      <m:r>
                        <a:rPr lang="en-GB" sz="1400" b="0" i="1" smtClean="0">
                          <a:latin typeface="Cambria Math"/>
                        </a:rPr>
                        <m:t>−7−22</m:t>
                      </m:r>
                      <m:r>
                        <a:rPr lang="en-GB" sz="1400" b="0" i="1" smtClean="0">
                          <a:latin typeface="Cambria Math"/>
                        </a:rPr>
                        <m:t>𝑖</m:t>
                      </m:r>
                      <m:r>
                        <a:rPr lang="en-GB" sz="1400" b="0" i="1" smtClean="0">
                          <a:latin typeface="Cambria Math"/>
                        </a:rPr>
                        <m:t>−21</m:t>
                      </m:r>
                      <m:r>
                        <a:rPr lang="en-GB" sz="1400" b="0" i="1" smtClean="0">
                          <a:latin typeface="Cambria Math"/>
                        </a:rPr>
                        <m:t>𝑖</m:t>
                      </m:r>
                      <m:r>
                        <a:rPr lang="en-GB" sz="1400" b="0" i="1" smtClean="0">
                          <a:latin typeface="Cambria Math"/>
                        </a:rPr>
                        <m:t>−66</m:t>
                      </m:r>
                      <m:sSup>
                        <m:sSup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4953000"/>
                <a:ext cx="2154629" cy="307777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3886200" y="5334000"/>
                <a:ext cx="191302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</a:rPr>
                        <m:t>=</m:t>
                      </m:r>
                      <m:r>
                        <a:rPr lang="en-GB" sz="1400" b="0" i="1" smtClean="0">
                          <a:latin typeface="Cambria Math"/>
                        </a:rPr>
                        <m:t>−7−43</m:t>
                      </m:r>
                      <m:r>
                        <a:rPr lang="en-GB" sz="1400" b="0" i="1" smtClean="0">
                          <a:latin typeface="Cambria Math"/>
                        </a:rPr>
                        <m:t>𝑖</m:t>
                      </m:r>
                      <m:r>
                        <a:rPr lang="en-GB" sz="1400" b="0" i="1" smtClean="0">
                          <a:latin typeface="Cambria Math"/>
                        </a:rPr>
                        <m:t>−66(−1)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5334000"/>
                <a:ext cx="1913024" cy="307777"/>
              </a:xfrm>
              <a:prstGeom prst="rect">
                <a:avLst/>
              </a:prstGeom>
              <a:blipFill rotWithShape="1">
                <a:blip r:embed="rId13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3886200" y="5715000"/>
                <a:ext cx="108305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</a:rPr>
                        <m:t>=</m:t>
                      </m:r>
                      <m:r>
                        <a:rPr lang="en-GB" sz="1400" b="0" i="1" smtClean="0">
                          <a:latin typeface="Cambria Math"/>
                        </a:rPr>
                        <m:t>59−43</m:t>
                      </m:r>
                      <m:r>
                        <a:rPr lang="en-GB" sz="14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5715000"/>
                <a:ext cx="1083053" cy="307777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Arc 39"/>
          <p:cNvSpPr/>
          <p:nvPr/>
        </p:nvSpPr>
        <p:spPr>
          <a:xfrm>
            <a:off x="5867400" y="2133600"/>
            <a:ext cx="457200" cy="3810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6324600" y="2133600"/>
            <a:ext cx="2819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Start with the first 2 brackets</a:t>
            </a:r>
          </a:p>
        </p:txBody>
      </p:sp>
      <p:sp>
        <p:nvSpPr>
          <p:cNvPr id="42" name="Arc 41"/>
          <p:cNvSpPr/>
          <p:nvPr/>
        </p:nvSpPr>
        <p:spPr>
          <a:xfrm>
            <a:off x="5867400" y="2514600"/>
            <a:ext cx="457200" cy="3810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Arc 42"/>
          <p:cNvSpPr/>
          <p:nvPr/>
        </p:nvSpPr>
        <p:spPr>
          <a:xfrm>
            <a:off x="5867400" y="2895600"/>
            <a:ext cx="457200" cy="3810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Arc 43"/>
          <p:cNvSpPr/>
          <p:nvPr/>
        </p:nvSpPr>
        <p:spPr>
          <a:xfrm>
            <a:off x="5867400" y="3276600"/>
            <a:ext cx="457200" cy="3810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Arc 44"/>
          <p:cNvSpPr/>
          <p:nvPr/>
        </p:nvSpPr>
        <p:spPr>
          <a:xfrm>
            <a:off x="5791200" y="4724400"/>
            <a:ext cx="457200" cy="3810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Arc 45"/>
          <p:cNvSpPr/>
          <p:nvPr/>
        </p:nvSpPr>
        <p:spPr>
          <a:xfrm>
            <a:off x="5791200" y="5105400"/>
            <a:ext cx="457200" cy="3810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Arc 46"/>
          <p:cNvSpPr/>
          <p:nvPr/>
        </p:nvSpPr>
        <p:spPr>
          <a:xfrm>
            <a:off x="5791200" y="5486400"/>
            <a:ext cx="457200" cy="3810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TextBox 47"/>
          <p:cNvSpPr txBox="1"/>
          <p:nvPr/>
        </p:nvSpPr>
        <p:spPr>
          <a:xfrm>
            <a:off x="6324600" y="2514600"/>
            <a:ext cx="1219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Multiply out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248400" y="2819400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Group </a:t>
            </a:r>
            <a:r>
              <a:rPr lang="en-GB" sz="1400" dirty="0" err="1">
                <a:solidFill>
                  <a:srgbClr val="FF0000"/>
                </a:solidFill>
                <a:latin typeface="Comic Sans MS" pitchFamily="66" charset="0"/>
              </a:rPr>
              <a:t>i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terms, replace i</a:t>
            </a:r>
            <a:r>
              <a:rPr lang="en-GB" sz="1400" baseline="30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with -1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172200" y="3276600"/>
            <a:ext cx="1143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Simplify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572000" y="4038600"/>
            <a:ext cx="3657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Now multiply this by the 3</a:t>
            </a:r>
            <a:r>
              <a:rPr lang="en-GB" sz="1400" baseline="30000" dirty="0">
                <a:solidFill>
                  <a:srgbClr val="FF0000"/>
                </a:solidFill>
                <a:latin typeface="Comic Sans MS" pitchFamily="66" charset="0"/>
              </a:rPr>
              <a:t>rd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bracket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172200" y="4724400"/>
            <a:ext cx="2438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Multiply out the brackets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172200" y="5029200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Group </a:t>
            </a:r>
            <a:r>
              <a:rPr lang="en-GB" sz="1400" dirty="0" err="1">
                <a:solidFill>
                  <a:srgbClr val="FF0000"/>
                </a:solidFill>
                <a:latin typeface="Comic Sans MS" pitchFamily="66" charset="0"/>
              </a:rPr>
              <a:t>i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terms and replace i</a:t>
            </a:r>
            <a:r>
              <a:rPr lang="en-GB" sz="1400" baseline="30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with -1 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172200" y="54864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Simplify</a:t>
            </a:r>
          </a:p>
        </p:txBody>
      </p:sp>
      <p:sp>
        <p:nvSpPr>
          <p:cNvPr id="36" name="Title 1"/>
          <p:cNvSpPr>
            <a:spLocks noGrp="1"/>
          </p:cNvSpPr>
          <p:nvPr>
            <p:ph type="title"/>
          </p:nvPr>
        </p:nvSpPr>
        <p:spPr>
          <a:xfrm>
            <a:off x="683568" y="11663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8697068" y="6519446"/>
            <a:ext cx="4074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1C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271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25" grpId="0"/>
      <p:bldP spid="32" grpId="0"/>
      <p:bldP spid="33" grpId="0"/>
      <p:bldP spid="34" grpId="0"/>
      <p:bldP spid="35" grpId="0"/>
      <p:bldP spid="37" grpId="0"/>
      <p:bldP spid="38" grpId="0"/>
      <p:bldP spid="39" grpId="0"/>
      <p:bldP spid="40" grpId="0" animBg="1"/>
      <p:bldP spid="41" grpId="0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/>
      <p:bldP spid="49" grpId="0"/>
      <p:bldP spid="50" grpId="0"/>
      <p:bldP spid="51" grpId="0"/>
      <p:bldP spid="52" grpId="0"/>
      <p:bldP spid="53" grpId="0"/>
      <p:bldP spid="5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276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multiply complex numbers and simplify powers of </a:t>
            </a:r>
            <a:r>
              <a:rPr lang="en-GB" sz="1400" b="1" dirty="0" err="1">
                <a:latin typeface="Comic Sans MS" pitchFamily="66" charset="0"/>
              </a:rPr>
              <a:t>i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Complex numbers can be multiplied using the same techniques as used in algebra.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You can also use the following rule to simplify powers of i: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371600" y="3886200"/>
                <a:ext cx="973792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−1</m:t>
                          </m:r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3886200"/>
                <a:ext cx="973792" cy="36760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295400" y="4343400"/>
                <a:ext cx="93814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=−1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4343400"/>
                <a:ext cx="938142" cy="33855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3886200" y="1600200"/>
            <a:ext cx="9316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Simplify: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191000" y="1905000"/>
                <a:ext cx="40254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1905000"/>
                <a:ext cx="402546" cy="33855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4191000" y="2362200"/>
                <a:ext cx="92275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2362200"/>
                <a:ext cx="922752" cy="33855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4191000" y="2819400"/>
                <a:ext cx="101906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>
                        <a:rPr lang="en-GB" sz="1600" i="1" smtClean="0">
                          <a:latin typeface="Cambria Math"/>
                        </a:rPr>
                        <m:t>−</m:t>
                      </m:r>
                      <m:r>
                        <a:rPr lang="en-GB" sz="1600" b="0" i="1" smtClean="0">
                          <a:latin typeface="Cambria Math"/>
                        </a:rPr>
                        <m:t>1</m:t>
                      </m:r>
                      <m:r>
                        <a:rPr lang="en-GB" sz="1600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2819400"/>
                <a:ext cx="1019062" cy="33855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4191000" y="3276600"/>
                <a:ext cx="66819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>
                        <a:rPr lang="en-GB" sz="1600" i="1" smtClean="0">
                          <a:latin typeface="Cambria Math"/>
                        </a:rPr>
                        <m:t>−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3276600"/>
                <a:ext cx="668196" cy="33855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TextBox 56"/>
          <p:cNvSpPr txBox="1"/>
          <p:nvPr/>
        </p:nvSpPr>
        <p:spPr>
          <a:xfrm>
            <a:off x="3810000" y="1905000"/>
            <a:ext cx="3305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1)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4267200" y="3886200"/>
                <a:ext cx="40254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3886200"/>
                <a:ext cx="402546" cy="338554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4267200" y="4343400"/>
                <a:ext cx="102188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i="1" smtClean="0">
                          <a:latin typeface="Cambria Math"/>
                          <a:ea typeface="Cambria Math"/>
                        </a:rPr>
                        <m:t>×</m:t>
                      </m:r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𝑖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4343400"/>
                <a:ext cx="1021883" cy="33855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4267200" y="4800600"/>
                <a:ext cx="121450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>
                        <a:rPr lang="en-GB" sz="1600" i="1" smtClean="0">
                          <a:latin typeface="Cambria Math"/>
                        </a:rPr>
                        <m:t>−</m:t>
                      </m:r>
                      <m:r>
                        <a:rPr lang="en-GB" sz="1600" b="0" i="1" smtClean="0">
                          <a:latin typeface="Cambria Math"/>
                        </a:rPr>
                        <m:t>1</m:t>
                      </m:r>
                      <m:r>
                        <a:rPr lang="en-GB" sz="1600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−1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4800600"/>
                <a:ext cx="1214500" cy="338554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4267200" y="5257800"/>
                <a:ext cx="5558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5257800"/>
                <a:ext cx="555858" cy="338554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TextBox 61"/>
          <p:cNvSpPr txBox="1"/>
          <p:nvPr/>
        </p:nvSpPr>
        <p:spPr>
          <a:xfrm>
            <a:off x="3886200" y="3886200"/>
            <a:ext cx="3593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2)</a:t>
            </a:r>
          </a:p>
        </p:txBody>
      </p:sp>
      <p:sp>
        <p:nvSpPr>
          <p:cNvPr id="63" name="Arc 62"/>
          <p:cNvSpPr/>
          <p:nvPr/>
        </p:nvSpPr>
        <p:spPr>
          <a:xfrm>
            <a:off x="5029200" y="20574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TextBox 63"/>
          <p:cNvSpPr txBox="1"/>
          <p:nvPr/>
        </p:nvSpPr>
        <p:spPr>
          <a:xfrm>
            <a:off x="5410200" y="21336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Split up</a:t>
            </a:r>
          </a:p>
        </p:txBody>
      </p:sp>
      <p:sp>
        <p:nvSpPr>
          <p:cNvPr id="65" name="Arc 64"/>
          <p:cNvSpPr/>
          <p:nvPr/>
        </p:nvSpPr>
        <p:spPr>
          <a:xfrm>
            <a:off x="5029200" y="25146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Arc 65"/>
          <p:cNvSpPr/>
          <p:nvPr/>
        </p:nvSpPr>
        <p:spPr>
          <a:xfrm>
            <a:off x="5029200" y="29718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Arc 66"/>
          <p:cNvSpPr/>
          <p:nvPr/>
        </p:nvSpPr>
        <p:spPr>
          <a:xfrm>
            <a:off x="5257800" y="40386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Arc 67"/>
          <p:cNvSpPr/>
          <p:nvPr/>
        </p:nvSpPr>
        <p:spPr>
          <a:xfrm>
            <a:off x="5257800" y="44958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Arc 68"/>
          <p:cNvSpPr/>
          <p:nvPr/>
        </p:nvSpPr>
        <p:spPr>
          <a:xfrm>
            <a:off x="5257800" y="49530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TextBox 69"/>
          <p:cNvSpPr txBox="1"/>
          <p:nvPr/>
        </p:nvSpPr>
        <p:spPr>
          <a:xfrm>
            <a:off x="5410200" y="2590800"/>
            <a:ext cx="1828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Replace i</a:t>
            </a:r>
            <a:r>
              <a:rPr lang="en-GB" sz="1400" baseline="30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with -1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486400" y="3048000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Simplify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638800" y="41148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Split up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5486400" y="4572000"/>
            <a:ext cx="29183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Replace the i</a:t>
            </a:r>
            <a:r>
              <a:rPr lang="en-GB" sz="1400" baseline="30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terms with -1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5791200" y="5029200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Simplify</a:t>
            </a:r>
          </a:p>
        </p:txBody>
      </p:sp>
      <p:sp>
        <p:nvSpPr>
          <p:cNvPr id="32" name="Title 1"/>
          <p:cNvSpPr>
            <a:spLocks noGrp="1"/>
          </p:cNvSpPr>
          <p:nvPr>
            <p:ph type="title"/>
          </p:nvPr>
        </p:nvSpPr>
        <p:spPr>
          <a:xfrm>
            <a:off x="683568" y="11663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697068" y="6519446"/>
            <a:ext cx="4074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1C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6547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36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 animBg="1"/>
      <p:bldP spid="64" grpId="0"/>
      <p:bldP spid="65" grpId="0" animBg="1"/>
      <p:bldP spid="66" grpId="0" animBg="1"/>
      <p:bldP spid="67" grpId="0" animBg="1"/>
      <p:bldP spid="68" grpId="0" animBg="1"/>
      <p:bldP spid="69" grpId="0" animBg="1"/>
      <p:bldP spid="70" grpId="0"/>
      <p:bldP spid="71" grpId="0"/>
      <p:bldP spid="72" grpId="0"/>
      <p:bldP spid="73" grpId="0"/>
      <p:bldP spid="7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276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multiply complex numbers and simplify powers of </a:t>
            </a:r>
            <a:r>
              <a:rPr lang="en-GB" sz="1400" b="1" dirty="0" err="1">
                <a:latin typeface="Comic Sans MS" pitchFamily="66" charset="0"/>
              </a:rPr>
              <a:t>i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Complex numbers can be multiplied using the same techniques as used in algebra.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You can also use the following rule to simplify powers of i: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371600" y="3886200"/>
                <a:ext cx="973792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−1</m:t>
                          </m:r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3886200"/>
                <a:ext cx="973792" cy="36760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295400" y="4343400"/>
                <a:ext cx="93814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=−1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4343400"/>
                <a:ext cx="938142" cy="33855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3886200" y="1600200"/>
            <a:ext cx="9316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Simplify: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179124" y="1916875"/>
                <a:ext cx="682238" cy="3413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(2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5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9124" y="1916875"/>
                <a:ext cx="682238" cy="341376"/>
              </a:xfrm>
              <a:prstGeom prst="rect">
                <a:avLst/>
              </a:prstGeom>
              <a:blipFill rotWithShape="1">
                <a:blip r:embed="rId6"/>
                <a:stretch>
                  <a:fillRect b="-107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TextBox 56"/>
          <p:cNvSpPr txBox="1"/>
          <p:nvPr/>
        </p:nvSpPr>
        <p:spPr>
          <a:xfrm>
            <a:off x="3821876" y="1940626"/>
            <a:ext cx="3593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3)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4191000" y="2362200"/>
                <a:ext cx="1059393" cy="3413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5</m:t>
                          </m:r>
                        </m:sup>
                      </m:sSup>
                      <m:r>
                        <a:rPr lang="en-GB" sz="1600" i="1" smtClean="0">
                          <a:latin typeface="Cambria Math"/>
                          <a:ea typeface="Cambria Math"/>
                        </a:rPr>
                        <m:t>×</m:t>
                      </m:r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𝑖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5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2362200"/>
                <a:ext cx="1059393" cy="34137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191000" y="2819400"/>
                <a:ext cx="1777153" cy="3413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5</m:t>
                          </m:r>
                        </m:sup>
                      </m:sSup>
                      <m:r>
                        <a:rPr lang="en-GB" sz="1600" i="1" smtClean="0">
                          <a:latin typeface="Cambria Math"/>
                          <a:ea typeface="Cambria Math"/>
                        </a:rPr>
                        <m:t>×</m:t>
                      </m:r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𝑖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i="1" smtClean="0">
                          <a:latin typeface="Cambria Math"/>
                          <a:ea typeface="Cambria Math"/>
                        </a:rPr>
                        <m:t>×</m:t>
                      </m:r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𝑖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2819400"/>
                <a:ext cx="1777153" cy="341376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4191000" y="3276600"/>
                <a:ext cx="198849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 smtClean="0">
                          <a:latin typeface="Cambria Math"/>
                        </a:rPr>
                        <m:t>=3</m:t>
                      </m:r>
                      <m:r>
                        <a:rPr lang="en-GB" sz="1600" b="0" i="1" smtClean="0">
                          <a:latin typeface="Cambria Math"/>
                        </a:rPr>
                        <m:t>2</m:t>
                      </m:r>
                      <m:r>
                        <a:rPr lang="en-GB" sz="1600" i="1" smtClean="0">
                          <a:latin typeface="Cambria Math"/>
                          <a:ea typeface="Cambria Math"/>
                        </a:rPr>
                        <m:t>×−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1</m:t>
                      </m:r>
                      <m:r>
                        <a:rPr lang="en-GB" sz="1600" i="1" smtClean="0">
                          <a:latin typeface="Cambria Math"/>
                          <a:ea typeface="Cambria Math"/>
                        </a:rPr>
                        <m:t>×−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1</m:t>
                      </m:r>
                      <m:r>
                        <a:rPr lang="en-GB" sz="1600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3276600"/>
                <a:ext cx="1988493" cy="33855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4191000" y="3733800"/>
                <a:ext cx="74193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 smtClean="0">
                          <a:latin typeface="Cambria Math"/>
                        </a:rPr>
                        <m:t>=3</m:t>
                      </m:r>
                      <m:r>
                        <a:rPr lang="en-GB" sz="1600" b="0" i="1" smtClean="0">
                          <a:latin typeface="Cambria Math"/>
                        </a:rPr>
                        <m:t>2</m:t>
                      </m:r>
                      <m:r>
                        <a:rPr lang="en-GB" sz="1600" i="1" smtClean="0">
                          <a:latin typeface="Cambria Math"/>
                          <a:ea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3733800"/>
                <a:ext cx="741933" cy="338554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Arc 34"/>
          <p:cNvSpPr/>
          <p:nvPr/>
        </p:nvSpPr>
        <p:spPr>
          <a:xfrm>
            <a:off x="5105400" y="20574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TextBox 36"/>
          <p:cNvSpPr txBox="1"/>
          <p:nvPr/>
        </p:nvSpPr>
        <p:spPr>
          <a:xfrm>
            <a:off x="5486400" y="2133600"/>
            <a:ext cx="2438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Write both as a power of 5</a:t>
            </a:r>
          </a:p>
        </p:txBody>
      </p:sp>
      <p:sp>
        <p:nvSpPr>
          <p:cNvPr id="38" name="Arc 37"/>
          <p:cNvSpPr/>
          <p:nvPr/>
        </p:nvSpPr>
        <p:spPr>
          <a:xfrm>
            <a:off x="5791200" y="25146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Arc 38"/>
          <p:cNvSpPr/>
          <p:nvPr/>
        </p:nvSpPr>
        <p:spPr>
          <a:xfrm>
            <a:off x="6019800" y="29718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Arc 39"/>
          <p:cNvSpPr/>
          <p:nvPr/>
        </p:nvSpPr>
        <p:spPr>
          <a:xfrm>
            <a:off x="6019800" y="34290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6172200" y="2590800"/>
            <a:ext cx="2209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Split up the </a:t>
            </a:r>
            <a:r>
              <a:rPr lang="en-GB" sz="1400" dirty="0" err="1">
                <a:solidFill>
                  <a:srgbClr val="FF0000"/>
                </a:solidFill>
                <a:latin typeface="Comic Sans MS" pitchFamily="66" charset="0"/>
              </a:rPr>
              <a:t>i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terms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400800" y="2895600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Work out 2</a:t>
            </a:r>
            <a:r>
              <a:rPr lang="en-GB" sz="1400" baseline="30000" dirty="0">
                <a:solidFill>
                  <a:srgbClr val="FF0000"/>
                </a:solidFill>
                <a:latin typeface="Comic Sans MS" pitchFamily="66" charset="0"/>
              </a:rPr>
              <a:t>5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and replace the i</a:t>
            </a:r>
            <a:r>
              <a:rPr lang="en-GB" sz="1400" baseline="30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terms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248400" y="3505200"/>
            <a:ext cx="1295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Simplify</a:t>
            </a:r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683568" y="11663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97068" y="6519446"/>
            <a:ext cx="4074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1C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62255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57" grpId="0"/>
      <p:bldP spid="31" grpId="0"/>
      <p:bldP spid="32" grpId="0"/>
      <p:bldP spid="33" grpId="0"/>
      <p:bldP spid="34" grpId="0"/>
      <p:bldP spid="35" grpId="0" animBg="1"/>
      <p:bldP spid="37" grpId="0"/>
      <p:bldP spid="38" grpId="0" animBg="1"/>
      <p:bldP spid="39" grpId="0" animBg="1"/>
      <p:bldP spid="40" grpId="0" animBg="1"/>
      <p:bldP spid="41" grpId="0"/>
      <p:bldP spid="42" grpId="0"/>
      <p:bldP spid="4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7B95DA0-1F8D-4700-93D6-C0A20ED569A6}"/>
              </a:ext>
            </a:extLst>
          </p:cNvPr>
          <p:cNvSpPr/>
          <p:nvPr/>
        </p:nvSpPr>
        <p:spPr>
          <a:xfrm>
            <a:off x="1705440" y="1973042"/>
            <a:ext cx="5697714" cy="2777683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88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Monotype Corsiva" panose="03010101010201010101" pitchFamily="66" charset="0"/>
                <a:ea typeface="HGGyoshotai" panose="03000609000000000000" pitchFamily="65" charset="-128"/>
                <a:cs typeface="Segoe UI Black" panose="020B0A02040204020203" pitchFamily="34" charset="0"/>
              </a:rPr>
              <a:t>Teachings for </a:t>
            </a:r>
          </a:p>
          <a:p>
            <a:pPr algn="ctr"/>
            <a:r>
              <a:rPr lang="en-US" altLang="ja-JP" sz="88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Monotype Corsiva" panose="03010101010201010101" pitchFamily="66" charset="0"/>
                <a:ea typeface="HGGyoshotai" panose="03000609000000000000" pitchFamily="65" charset="-128"/>
                <a:cs typeface="Segoe UI Black" panose="020B0A02040204020203" pitchFamily="34" charset="0"/>
              </a:rPr>
              <a:t>Exercise 1D</a:t>
            </a:r>
            <a:endParaRPr lang="ja-JP" altLang="en-US" sz="88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Monotype Corsiva" panose="03010101010201010101" pitchFamily="66" charset="0"/>
              <a:ea typeface="HGGyoshotai" panose="03000609000000000000" pitchFamily="65" charset="-128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41830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28600" y="1600200"/>
                <a:ext cx="3352800" cy="4800600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 algn="ctr">
                  <a:buNone/>
                </a:pPr>
                <a:r>
                  <a:rPr lang="en-GB" sz="1400" b="1" dirty="0">
                    <a:latin typeface="Comic Sans MS" pitchFamily="66" charset="0"/>
                  </a:rPr>
                  <a:t>You can find the complex conjugate of a complex number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You can write down the complex conjugate of a complex number, and it helps you divide one complex number by another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  <a:sym typeface="Wingdings" pitchFamily="2" charset="2"/>
                  </a:rPr>
                  <a:t>If a complex number is given by:</a:t>
                </a:r>
              </a:p>
              <a:p>
                <a:pPr marL="0" indent="0" algn="ctr">
                  <a:buNone/>
                </a:pPr>
                <a:endParaRPr lang="en-GB" sz="1400" i="1" dirty="0">
                  <a:latin typeface="Cambria Math" panose="02040503050406030204" pitchFamily="18" charset="0"/>
                  <a:sym typeface="Wingdings" pitchFamily="2" charset="2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dirty="0" smtClean="0">
                          <a:latin typeface="Cambria Math" panose="02040503050406030204" pitchFamily="18" charset="0"/>
                          <a:sym typeface="Wingdings" pitchFamily="2" charset="2"/>
                        </a:rPr>
                        <m:t>𝑧</m:t>
                      </m:r>
                      <m:r>
                        <a:rPr lang="en-GB" sz="1400" i="1" dirty="0" smtClean="0">
                          <a:latin typeface="Cambria Math" panose="02040503050406030204" pitchFamily="18" charset="0"/>
                          <a:sym typeface="Wingdings" pitchFamily="2" charset="2"/>
                        </a:rPr>
                        <m:t> = </m:t>
                      </m:r>
                      <m:r>
                        <a:rPr lang="en-GB" sz="1400" i="1" dirty="0" smtClean="0">
                          <a:latin typeface="Cambria Math" panose="02040503050406030204" pitchFamily="18" charset="0"/>
                          <a:sym typeface="Wingdings" pitchFamily="2" charset="2"/>
                        </a:rPr>
                        <m:t>𝑎</m:t>
                      </m:r>
                      <m:r>
                        <a:rPr lang="en-GB" sz="1400" i="1" dirty="0" smtClean="0">
                          <a:latin typeface="Cambria Math" panose="02040503050406030204" pitchFamily="18" charset="0"/>
                          <a:sym typeface="Wingdings" pitchFamily="2" charset="2"/>
                        </a:rPr>
                        <m:t> + </m:t>
                      </m:r>
                      <m:r>
                        <a:rPr lang="en-GB" sz="1400" i="1" dirty="0" smtClean="0">
                          <a:latin typeface="Cambria Math" panose="02040503050406030204" pitchFamily="18" charset="0"/>
                          <a:sym typeface="Wingdings" pitchFamily="2" charset="2"/>
                        </a:rPr>
                        <m:t>𝑏𝑖</m:t>
                      </m:r>
                    </m:oMath>
                  </m:oMathPara>
                </a14:m>
                <a:endParaRPr lang="en-GB" sz="1400" dirty="0">
                  <a:latin typeface="Comic Sans MS" pitchFamily="66" charset="0"/>
                  <a:sym typeface="Wingdings" pitchFamily="2" charset="2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  <a:sym typeface="Wingdings" pitchFamily="2" charset="2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  <a:sym typeface="Wingdings" pitchFamily="2" charset="2"/>
                  </a:rPr>
                  <a:t>Then the complex conjugate is:</a:t>
                </a:r>
              </a:p>
              <a:p>
                <a:pPr marL="0" indent="0" algn="ctr">
                  <a:buNone/>
                </a:pPr>
                <a:endParaRPr lang="en-GB" sz="1400" i="1" dirty="0">
                  <a:latin typeface="Cambria Math" panose="02040503050406030204" pitchFamily="18" charset="0"/>
                  <a:sym typeface="Wingdings" pitchFamily="2" charset="2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dirty="0" smtClean="0">
                              <a:latin typeface="Cambria Math" panose="02040503050406030204" pitchFamily="18" charset="0"/>
                              <a:sym typeface="Wingdings" pitchFamily="2" charset="2"/>
                            </a:rPr>
                          </m:ctrlPr>
                        </m:sSupPr>
                        <m:e>
                          <m:r>
                            <a:rPr lang="en-US" sz="1400" b="0" i="1" dirty="0" smtClean="0">
                              <a:latin typeface="Cambria Math" panose="02040503050406030204" pitchFamily="18" charset="0"/>
                              <a:sym typeface="Wingdings" pitchFamily="2" charset="2"/>
                            </a:rPr>
                            <m:t>𝑧</m:t>
                          </m:r>
                        </m:e>
                        <m:sup>
                          <m:r>
                            <a:rPr lang="en-US" sz="1400" b="0" i="1" dirty="0" smtClean="0">
                              <a:latin typeface="Cambria Math" panose="02040503050406030204" pitchFamily="18" charset="0"/>
                              <a:sym typeface="Wingdings" pitchFamily="2" charset="2"/>
                            </a:rPr>
                            <m:t>∗</m:t>
                          </m:r>
                        </m:sup>
                      </m:sSup>
                      <m:r>
                        <a:rPr lang="en-GB" sz="1400" i="1" dirty="0">
                          <a:latin typeface="Cambria Math" panose="02040503050406030204" pitchFamily="18" charset="0"/>
                          <a:sym typeface="Wingdings" pitchFamily="2" charset="2"/>
                        </a:rPr>
                        <m:t> = </m:t>
                      </m:r>
                      <m:r>
                        <a:rPr lang="en-GB" sz="1400" i="1" dirty="0">
                          <a:latin typeface="Cambria Math" panose="02040503050406030204" pitchFamily="18" charset="0"/>
                          <a:sym typeface="Wingdings" pitchFamily="2" charset="2"/>
                        </a:rPr>
                        <m:t>𝑎</m:t>
                      </m:r>
                      <m:r>
                        <a:rPr lang="en-GB" sz="1400" i="1" dirty="0">
                          <a:latin typeface="Cambria Math" panose="02040503050406030204" pitchFamily="18" charset="0"/>
                          <a:sym typeface="Wingdings" pitchFamily="2" charset="2"/>
                        </a:rPr>
                        <m:t> − </m:t>
                      </m:r>
                      <m:r>
                        <a:rPr lang="en-GB" sz="1400" i="1" dirty="0">
                          <a:latin typeface="Cambria Math" panose="02040503050406030204" pitchFamily="18" charset="0"/>
                          <a:sym typeface="Wingdings" pitchFamily="2" charset="2"/>
                        </a:rPr>
                        <m:t>𝑏𝑖</m:t>
                      </m:r>
                    </m:oMath>
                  </m:oMathPara>
                </a14:m>
                <a:endParaRPr lang="en-GB" sz="1400" dirty="0">
                  <a:latin typeface="Comic Sans MS" pitchFamily="66" charset="0"/>
                  <a:sym typeface="Wingdings" pitchFamily="2" charset="2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  <a:sym typeface="Wingdings" pitchFamily="2" charset="2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  <a:sym typeface="Wingdings" pitchFamily="2" charset="2"/>
                  </a:rPr>
                  <a:t>(You just reverse the sign of the imaginary part!)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  <a:sym typeface="Wingdings" pitchFamily="2" charset="2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  <a:sym typeface="Wingdings" pitchFamily="2" charset="2"/>
                  </a:rPr>
                  <a:t>Together, these are known as a </a:t>
                </a:r>
                <a:r>
                  <a:rPr lang="en-GB" sz="1400" b="1" u="sng" dirty="0">
                    <a:latin typeface="Comic Sans MS" pitchFamily="66" charset="0"/>
                    <a:sym typeface="Wingdings" pitchFamily="2" charset="2"/>
                  </a:rPr>
                  <a:t>complex conjugate pair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8600" y="1600200"/>
                <a:ext cx="3352800" cy="4800600"/>
              </a:xfrm>
              <a:blipFill>
                <a:blip r:embed="rId3"/>
                <a:stretch>
                  <a:fillRect t="-1144" r="-127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8688252" y="6519446"/>
            <a:ext cx="4251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0" y="1600200"/>
            <a:ext cx="33906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Write down the complex conjugate of: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02925" y="2004951"/>
            <a:ext cx="3417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a)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419600" y="1981200"/>
                <a:ext cx="77611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2+3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1981200"/>
                <a:ext cx="776110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405745" y="2359231"/>
                <a:ext cx="98700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=2−3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5745" y="2359231"/>
                <a:ext cx="987001" cy="33855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4100946" y="3190504"/>
            <a:ext cx="3561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b)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417621" y="3166753"/>
                <a:ext cx="77611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5−2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7621" y="3166753"/>
                <a:ext cx="776110" cy="33855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403766" y="3544784"/>
                <a:ext cx="98700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=5+2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3766" y="3544784"/>
                <a:ext cx="987001" cy="33855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4122718" y="4281054"/>
            <a:ext cx="3561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c)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439393" y="4221677"/>
                <a:ext cx="910890" cy="3726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1−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9393" y="4221677"/>
                <a:ext cx="910890" cy="37260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461165" y="4599708"/>
                <a:ext cx="1121782" cy="3726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=1+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1165" y="4599708"/>
                <a:ext cx="1121782" cy="372603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Arc 16"/>
          <p:cNvSpPr/>
          <p:nvPr/>
        </p:nvSpPr>
        <p:spPr>
          <a:xfrm>
            <a:off x="5212278" y="2110839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5664530" y="2080160"/>
            <a:ext cx="22206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Reverse the sign of the imaginary term</a:t>
            </a:r>
          </a:p>
        </p:txBody>
      </p:sp>
      <p:sp>
        <p:nvSpPr>
          <p:cNvPr id="19" name="Arc 18"/>
          <p:cNvSpPr/>
          <p:nvPr/>
        </p:nvSpPr>
        <p:spPr>
          <a:xfrm>
            <a:off x="5174673" y="3272642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626925" y="3241963"/>
            <a:ext cx="22206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Reverse the sign of the imaginary term</a:t>
            </a:r>
          </a:p>
        </p:txBody>
      </p:sp>
      <p:sp>
        <p:nvSpPr>
          <p:cNvPr id="21" name="Arc 20"/>
          <p:cNvSpPr/>
          <p:nvPr/>
        </p:nvSpPr>
        <p:spPr>
          <a:xfrm>
            <a:off x="5362699" y="4363193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/>
          <p:cNvSpPr txBox="1"/>
          <p:nvPr/>
        </p:nvSpPr>
        <p:spPr>
          <a:xfrm>
            <a:off x="5814951" y="4332514"/>
            <a:ext cx="22206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Reverse the sign of the imaginary term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94380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6" grpId="0"/>
      <p:bldP spid="17" grpId="0" animBg="1"/>
      <p:bldP spid="18" grpId="0"/>
      <p:bldP spid="19" grpId="0" animBg="1"/>
      <p:bldP spid="20" grpId="0"/>
      <p:bldP spid="21" grpId="0" animBg="1"/>
      <p:bldP spid="2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352800" cy="48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find the complex conjugate of a complex number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Find z + z*, and </a:t>
            </a:r>
            <a:r>
              <a:rPr lang="en-GB" sz="1400" dirty="0" err="1">
                <a:latin typeface="Comic Sans MS" pitchFamily="66" charset="0"/>
              </a:rPr>
              <a:t>zz</a:t>
            </a:r>
            <a:r>
              <a:rPr lang="en-GB" sz="1400" dirty="0">
                <a:latin typeface="Comic Sans MS" pitchFamily="66" charset="0"/>
              </a:rPr>
              <a:t>*, given that: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z = 2 – 7i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 </a:t>
            </a:r>
            <a:r>
              <a:rPr lang="en-GB" sz="1400" dirty="0">
                <a:latin typeface="Comic Sans MS" pitchFamily="66" charset="0"/>
              </a:rPr>
              <a:t>z* = 2 + 7i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8252" y="6519446"/>
            <a:ext cx="4251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267200" y="1600200"/>
                <a:ext cx="76925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𝑧</m:t>
                      </m:r>
                      <m:r>
                        <a:rPr lang="en-GB" sz="16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1600200"/>
                <a:ext cx="769250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267200" y="2057400"/>
                <a:ext cx="211724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2−7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+(2+7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2057400"/>
                <a:ext cx="2117246" cy="338554"/>
              </a:xfrm>
              <a:prstGeom prst="rect">
                <a:avLst/>
              </a:prstGeom>
              <a:blipFill rotWithShape="1">
                <a:blip r:embed="rId5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267200" y="2514600"/>
                <a:ext cx="55585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=4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2514600"/>
                <a:ext cx="555857" cy="33855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Arc 8"/>
          <p:cNvSpPr/>
          <p:nvPr/>
        </p:nvSpPr>
        <p:spPr>
          <a:xfrm>
            <a:off x="6172200" y="17526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6553200" y="1828800"/>
            <a:ext cx="1752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Replace z and z*</a:t>
            </a:r>
          </a:p>
        </p:txBody>
      </p:sp>
      <p:sp>
        <p:nvSpPr>
          <p:cNvPr id="11" name="Arc 10"/>
          <p:cNvSpPr/>
          <p:nvPr/>
        </p:nvSpPr>
        <p:spPr>
          <a:xfrm>
            <a:off x="6172200" y="22098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6553200" y="2286000"/>
            <a:ext cx="1371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Group terms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267200" y="3276600"/>
                <a:ext cx="52418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𝑧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3276600"/>
                <a:ext cx="524181" cy="33855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267200" y="3733800"/>
                <a:ext cx="187217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2−7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(2+7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3733800"/>
                <a:ext cx="1872179" cy="338554"/>
              </a:xfrm>
              <a:prstGeom prst="rect">
                <a:avLst/>
              </a:prstGeom>
              <a:blipFill rotWithShape="1">
                <a:blip r:embed="rId8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267200" y="4191000"/>
                <a:ext cx="22898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=4+14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−14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−49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4191000"/>
                <a:ext cx="2289858" cy="33855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Arc 15"/>
          <p:cNvSpPr/>
          <p:nvPr/>
        </p:nvSpPr>
        <p:spPr>
          <a:xfrm>
            <a:off x="6400800" y="34290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6781800" y="3505200"/>
            <a:ext cx="1752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Replace z and z*</a:t>
            </a:r>
          </a:p>
        </p:txBody>
      </p:sp>
      <p:sp>
        <p:nvSpPr>
          <p:cNvPr id="18" name="Arc 17"/>
          <p:cNvSpPr/>
          <p:nvPr/>
        </p:nvSpPr>
        <p:spPr>
          <a:xfrm>
            <a:off x="6400800" y="38862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6781800" y="3962400"/>
            <a:ext cx="1371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Multiply out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267200" y="4648200"/>
                <a:ext cx="146617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=4−49(−1)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4648200"/>
                <a:ext cx="1466171" cy="338554"/>
              </a:xfrm>
              <a:prstGeom prst="rect">
                <a:avLst/>
              </a:prstGeom>
              <a:blipFill rotWithShape="1">
                <a:blip r:embed="rId10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267200" y="5105400"/>
                <a:ext cx="66967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=53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5105400"/>
                <a:ext cx="669671" cy="33855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Arc 21"/>
          <p:cNvSpPr/>
          <p:nvPr/>
        </p:nvSpPr>
        <p:spPr>
          <a:xfrm>
            <a:off x="6400800" y="43434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6781800" y="4343400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The </a:t>
            </a:r>
            <a:r>
              <a:rPr lang="en-GB" sz="1400" dirty="0" err="1">
                <a:solidFill>
                  <a:srgbClr val="FF0000"/>
                </a:solidFill>
                <a:latin typeface="Comic Sans MS" pitchFamily="66" charset="0"/>
              </a:rPr>
              <a:t>i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terms cancel out, replace i</a:t>
            </a:r>
            <a:r>
              <a:rPr lang="en-GB" sz="1400" baseline="30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with -1</a:t>
            </a:r>
          </a:p>
        </p:txBody>
      </p:sp>
      <p:sp>
        <p:nvSpPr>
          <p:cNvPr id="24" name="Arc 23"/>
          <p:cNvSpPr/>
          <p:nvPr/>
        </p:nvSpPr>
        <p:spPr>
          <a:xfrm>
            <a:off x="5715000" y="48006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/>
          <p:cNvSpPr txBox="1"/>
          <p:nvPr/>
        </p:nvSpPr>
        <p:spPr>
          <a:xfrm>
            <a:off x="5943600" y="4876800"/>
            <a:ext cx="1371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Simplify</a:t>
            </a:r>
          </a:p>
        </p:txBody>
      </p:sp>
      <p:sp>
        <p:nvSpPr>
          <p:cNvPr id="27" name="Title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996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 animBg="1"/>
      <p:bldP spid="10" grpId="0"/>
      <p:bldP spid="11" grpId="0" animBg="1"/>
      <p:bldP spid="12" grpId="0"/>
      <p:bldP spid="13" grpId="0"/>
      <p:bldP spid="14" grpId="0"/>
      <p:bldP spid="15" grpId="0"/>
      <p:bldP spid="16" grpId="0" animBg="1"/>
      <p:bldP spid="17" grpId="0"/>
      <p:bldP spid="18" grpId="0" animBg="1"/>
      <p:bldP spid="19" grpId="0"/>
      <p:bldP spid="20" grpId="0"/>
      <p:bldP spid="21" grpId="0"/>
      <p:bldP spid="22" grpId="0" animBg="1"/>
      <p:bldP spid="23" grpId="0"/>
      <p:bldP spid="24" grpId="0" animBg="1"/>
      <p:bldP spid="2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352800" cy="48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find the complex conjugate of a complex number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Find z + z*, and </a:t>
            </a:r>
            <a:r>
              <a:rPr lang="en-GB" sz="1400" dirty="0" err="1">
                <a:latin typeface="Comic Sans MS" pitchFamily="66" charset="0"/>
              </a:rPr>
              <a:t>zz</a:t>
            </a:r>
            <a:r>
              <a:rPr lang="en-GB" sz="1400" dirty="0">
                <a:latin typeface="Comic Sans MS" pitchFamily="66" charset="0"/>
              </a:rPr>
              <a:t>*, given that: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z = 2√2 + i√2 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 </a:t>
            </a:r>
            <a:r>
              <a:rPr lang="en-GB" sz="1400" dirty="0">
                <a:latin typeface="Comic Sans MS" pitchFamily="66" charset="0"/>
              </a:rPr>
              <a:t>z* = 2√2 - i√2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8251" y="6519446"/>
            <a:ext cx="4251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191000" y="1600200"/>
                <a:ext cx="76925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𝑧</m:t>
                      </m:r>
                      <m:r>
                        <a:rPr lang="en-GB" sz="16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1600200"/>
                <a:ext cx="769250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191000" y="2057400"/>
                <a:ext cx="2898101" cy="3873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</m:rad>
                          <m:r>
                            <a:rPr lang="en-GB" sz="16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  <m:rad>
                            <m:radPr>
                              <m:degHide m:val="on"/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</m:rad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+(2</m:t>
                      </m:r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e>
                      </m:rad>
                      <m:r>
                        <a:rPr lang="en-GB" sz="1600" b="0" i="1" smtClean="0">
                          <a:latin typeface="Cambria Math"/>
                        </a:rPr>
                        <m:t>−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e>
                      </m:rad>
                      <m:r>
                        <a:rPr lang="en-GB" sz="16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2057400"/>
                <a:ext cx="2898101" cy="387350"/>
              </a:xfrm>
              <a:prstGeom prst="rect">
                <a:avLst/>
              </a:prstGeom>
              <a:blipFill rotWithShape="1">
                <a:blip r:embed="rId5"/>
                <a:stretch>
                  <a:fillRect b="-476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191000" y="2514600"/>
                <a:ext cx="804451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=4</m:t>
                      </m:r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2514600"/>
                <a:ext cx="804451" cy="36760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Arc 28"/>
          <p:cNvSpPr/>
          <p:nvPr/>
        </p:nvSpPr>
        <p:spPr>
          <a:xfrm>
            <a:off x="6858000" y="17526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7315200" y="1828800"/>
            <a:ext cx="1752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Replace z and z*</a:t>
            </a:r>
          </a:p>
        </p:txBody>
      </p:sp>
      <p:sp>
        <p:nvSpPr>
          <p:cNvPr id="31" name="Arc 30"/>
          <p:cNvSpPr/>
          <p:nvPr/>
        </p:nvSpPr>
        <p:spPr>
          <a:xfrm>
            <a:off x="6858000" y="22098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7315200" y="2286000"/>
            <a:ext cx="1371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Group terms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4191000" y="3429000"/>
                <a:ext cx="52418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𝑧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3429000"/>
                <a:ext cx="524181" cy="33855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4191000" y="3886200"/>
                <a:ext cx="2653034" cy="3873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</m:rad>
                          <m:r>
                            <a:rPr lang="en-GB" sz="16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  <m:rad>
                            <m:radPr>
                              <m:degHide m:val="on"/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</m:rad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(2</m:t>
                      </m:r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e>
                      </m:rad>
                      <m:r>
                        <a:rPr lang="en-GB" sz="1600" b="0" i="1" smtClean="0">
                          <a:latin typeface="Cambria Math"/>
                        </a:rPr>
                        <m:t>−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e>
                      </m:rad>
                      <m:r>
                        <a:rPr lang="en-GB" sz="16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3886200"/>
                <a:ext cx="2653034" cy="387350"/>
              </a:xfrm>
              <a:prstGeom prst="rect">
                <a:avLst/>
              </a:prstGeom>
              <a:blipFill rotWithShape="1">
                <a:blip r:embed="rId8"/>
                <a:stretch>
                  <a:fillRect b="-476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4191000" y="4343400"/>
                <a:ext cx="2828980" cy="3667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=4</m:t>
                      </m:r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4</m:t>
                          </m:r>
                        </m:e>
                      </m:rad>
                      <m:r>
                        <a:rPr lang="en-GB" sz="1600" b="0" i="1" smtClean="0">
                          <a:latin typeface="Cambria Math"/>
                        </a:rPr>
                        <m:t>+2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4</m:t>
                          </m:r>
                        </m:e>
                      </m:rad>
                      <m:r>
                        <a:rPr lang="en-GB" sz="1600" b="0" i="1" smtClean="0">
                          <a:latin typeface="Cambria Math"/>
                        </a:rPr>
                        <m:t>−2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4</m:t>
                          </m:r>
                        </m:e>
                      </m:rad>
                      <m:r>
                        <a:rPr lang="en-GB" sz="16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4</m:t>
                          </m:r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4343400"/>
                <a:ext cx="2828980" cy="366703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Arc 35"/>
          <p:cNvSpPr/>
          <p:nvPr/>
        </p:nvSpPr>
        <p:spPr>
          <a:xfrm>
            <a:off x="6858000" y="35814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TextBox 36"/>
          <p:cNvSpPr txBox="1"/>
          <p:nvPr/>
        </p:nvSpPr>
        <p:spPr>
          <a:xfrm>
            <a:off x="7315200" y="3657600"/>
            <a:ext cx="1752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Replace z and z*</a:t>
            </a:r>
          </a:p>
        </p:txBody>
      </p:sp>
      <p:sp>
        <p:nvSpPr>
          <p:cNvPr id="38" name="Arc 37"/>
          <p:cNvSpPr/>
          <p:nvPr/>
        </p:nvSpPr>
        <p:spPr>
          <a:xfrm>
            <a:off x="6858000" y="40386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TextBox 38"/>
          <p:cNvSpPr txBox="1"/>
          <p:nvPr/>
        </p:nvSpPr>
        <p:spPr>
          <a:xfrm>
            <a:off x="7315200" y="4114800"/>
            <a:ext cx="1371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Multiply out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4191000" y="4800600"/>
                <a:ext cx="152227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=8−(−1)(2)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4800600"/>
                <a:ext cx="1522276" cy="338554"/>
              </a:xfrm>
              <a:prstGeom prst="rect">
                <a:avLst/>
              </a:prstGeom>
              <a:blipFill rotWithShape="1">
                <a:blip r:embed="rId10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4191000" y="5257800"/>
                <a:ext cx="66967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=10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5257800"/>
                <a:ext cx="669671" cy="33855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Arc 41"/>
          <p:cNvSpPr/>
          <p:nvPr/>
        </p:nvSpPr>
        <p:spPr>
          <a:xfrm>
            <a:off x="6858000" y="44958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TextBox 42"/>
          <p:cNvSpPr txBox="1"/>
          <p:nvPr/>
        </p:nvSpPr>
        <p:spPr>
          <a:xfrm>
            <a:off x="7239000" y="44958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Some terms cancel out, replace i</a:t>
            </a:r>
            <a:r>
              <a:rPr lang="en-GB" sz="1400" baseline="30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with -1</a:t>
            </a:r>
          </a:p>
        </p:txBody>
      </p:sp>
      <p:sp>
        <p:nvSpPr>
          <p:cNvPr id="44" name="Arc 43"/>
          <p:cNvSpPr/>
          <p:nvPr/>
        </p:nvSpPr>
        <p:spPr>
          <a:xfrm>
            <a:off x="6858000" y="49530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TextBox 44"/>
          <p:cNvSpPr txBox="1"/>
          <p:nvPr/>
        </p:nvSpPr>
        <p:spPr>
          <a:xfrm>
            <a:off x="7315200" y="5029200"/>
            <a:ext cx="1371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Simplify</a:t>
            </a:r>
          </a:p>
        </p:txBody>
      </p:sp>
      <p:sp>
        <p:nvSpPr>
          <p:cNvPr id="46" name="Title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48215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29" grpId="0" animBg="1"/>
      <p:bldP spid="30" grpId="0"/>
      <p:bldP spid="31" grpId="0" animBg="1"/>
      <p:bldP spid="32" grpId="0"/>
      <p:bldP spid="33" grpId="0"/>
      <p:bldP spid="34" grpId="0"/>
      <p:bldP spid="35" grpId="0"/>
      <p:bldP spid="36" grpId="0" animBg="1"/>
      <p:bldP spid="37" grpId="0"/>
      <p:bldP spid="38" grpId="0" animBg="1"/>
      <p:bldP spid="39" grpId="0"/>
      <p:bldP spid="40" grpId="0"/>
      <p:bldP spid="41" grpId="0"/>
      <p:bldP spid="42" grpId="0" animBg="1"/>
      <p:bldP spid="43" grpId="0"/>
      <p:bldP spid="44" grpId="0" animBg="1"/>
      <p:bldP spid="4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Prior Knowledge Check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61258" y="1550126"/>
                <a:ext cx="3622766" cy="4626837"/>
              </a:xfrm>
            </p:spPr>
            <p:txBody>
              <a:bodyPr>
                <a:normAutofit/>
              </a:bodyPr>
              <a:lstStyle/>
              <a:p>
                <a:pPr marL="457200" indent="-457200">
                  <a:buAutoNum type="arabicParenR"/>
                </a:pPr>
                <a:r>
                  <a:rPr lang="en-US" sz="2000" dirty="0">
                    <a:latin typeface="Comic Sans MS" panose="030F0702030302020204" pitchFamily="66" charset="0"/>
                  </a:rPr>
                  <a:t>Simplify each of the following:</a:t>
                </a:r>
              </a:p>
              <a:p>
                <a:pPr marL="0" indent="0">
                  <a:buNone/>
                </a:pPr>
                <a:r>
                  <a:rPr lang="en-US" sz="2000" dirty="0">
                    <a:latin typeface="Comic Sans MS" panose="030F0702030302020204" pitchFamily="66" charset="0"/>
                  </a:rPr>
                  <a:t>a)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50</m:t>
                        </m:r>
                      </m:e>
                    </m:rad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	 b)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108</m:t>
                        </m:r>
                      </m:e>
                    </m:rad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 c)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180</m:t>
                        </m:r>
                      </m:e>
                    </m:rad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n-US" sz="2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n-US" sz="2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n-US" sz="2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US" sz="2000" dirty="0">
                    <a:latin typeface="Comic Sans MS" panose="030F0702030302020204" pitchFamily="66" charset="0"/>
                  </a:rPr>
                  <a:t>2</a:t>
                </a:r>
                <a:r>
                  <a:rPr lang="en-GB" sz="2000" dirty="0">
                    <a:latin typeface="Comic Sans MS" panose="030F0702030302020204" pitchFamily="66" charset="0"/>
                  </a:rPr>
                  <a:t>) Determine the number of real roots of each equation.</a:t>
                </a:r>
              </a:p>
              <a:p>
                <a:pPr marL="0" indent="0">
                  <a:buNone/>
                </a:pPr>
                <a:r>
                  <a:rPr lang="en-US" sz="2000" dirty="0">
                    <a:latin typeface="Comic Sans MS" panose="030F0702030302020204" pitchFamily="66" charset="0"/>
                  </a:rPr>
                  <a:t>a</a:t>
                </a:r>
                <a:r>
                  <a:rPr lang="en-GB" sz="2000" dirty="0">
                    <a:latin typeface="Comic Sans MS" panose="030F0702030302020204" pitchFamily="66" charset="0"/>
                  </a:rPr>
                  <a:t>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+8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+10=0</m:t>
                    </m:r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US" sz="2000" dirty="0">
                    <a:latin typeface="Comic Sans MS" panose="030F0702030302020204" pitchFamily="66" charset="0"/>
                  </a:rPr>
                  <a:t>b)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−9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+7=0</m:t>
                    </m:r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US" sz="2000" dirty="0">
                    <a:latin typeface="Comic Sans MS" panose="030F0702030302020204" pitchFamily="66" charset="0"/>
                  </a:rPr>
                  <a:t>c</a:t>
                </a:r>
                <a:r>
                  <a:rPr lang="en-GB" sz="2000" dirty="0">
                    <a:latin typeface="Comic Sans MS" panose="030F0702030302020204" pitchFamily="66" charset="0"/>
                  </a:rPr>
                  <a:t>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0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12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+9=0</m:t>
                    </m:r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61258" y="1550126"/>
                <a:ext cx="3622766" cy="4626837"/>
              </a:xfrm>
              <a:blipFill>
                <a:blip r:embed="rId2"/>
                <a:stretch>
                  <a:fillRect l="-2525" t="-2372" r="-10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コンテンツ プレースホルダー 2">
                <a:extLst>
                  <a:ext uri="{FF2B5EF4-FFF2-40B4-BE49-F238E27FC236}">
                    <a16:creationId xmlns:a16="http://schemas.microsoft.com/office/drawing/2014/main" id="{6523F0F5-815D-4E5D-86A4-36D18A7978F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716016" y="1556792"/>
                <a:ext cx="3622766" cy="462683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2000" dirty="0">
                    <a:latin typeface="Comic Sans MS" panose="030F0702030302020204" pitchFamily="66" charset="0"/>
                  </a:rPr>
                  <a:t>3) Find the solutions of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−8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+6=0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, in the form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</m:t>
                    </m:r>
                    <m:rad>
                      <m:radPr>
                        <m:degHide m:val="on"/>
                        <m:ctrlP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</m:rad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0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0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0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2000" dirty="0">
                    <a:latin typeface="Comic Sans MS" panose="030F0702030302020204" pitchFamily="66" charset="0"/>
                  </a:rPr>
                  <a:t>4) Write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4−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√3</m:t>
                        </m:r>
                      </m:den>
                    </m:f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in the form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√3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where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are rational numbers</a:t>
                </a:r>
              </a:p>
            </p:txBody>
          </p:sp>
        </mc:Choice>
        <mc:Fallback xmlns="">
          <p:sp>
            <p:nvSpPr>
              <p:cNvPr id="42" name="コンテンツ プレースホルダー 2">
                <a:extLst>
                  <a:ext uri="{FF2B5EF4-FFF2-40B4-BE49-F238E27FC236}">
                    <a16:creationId xmlns:a16="http://schemas.microsoft.com/office/drawing/2014/main" id="{6523F0F5-815D-4E5D-86A4-36D18A7978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6016" y="1556792"/>
                <a:ext cx="3622766" cy="4626837"/>
              </a:xfrm>
              <a:prstGeom prst="rect">
                <a:avLst/>
              </a:prstGeom>
              <a:blipFill>
                <a:blip r:embed="rId3"/>
                <a:stretch>
                  <a:fillRect l="-1852" t="-13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C322306F-DEEC-4DA1-82B5-0A32CE428FB2}"/>
                  </a:ext>
                </a:extLst>
              </p:cNvPr>
              <p:cNvSpPr txBox="1"/>
              <p:nvPr/>
            </p:nvSpPr>
            <p:spPr>
              <a:xfrm>
                <a:off x="323528" y="2780928"/>
                <a:ext cx="824393" cy="5052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ad>
                        <m:radPr>
                          <m:degHide m:val="on"/>
                          <m:ctrlPr>
                            <a:rPr lang="en-GB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rad>
                    </m:oMath>
                  </m:oMathPara>
                </a14:m>
                <a:endParaRPr lang="en-GB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C322306F-DEEC-4DA1-82B5-0A32CE428F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2780928"/>
                <a:ext cx="824393" cy="50520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テキスト ボックス 42">
                <a:extLst>
                  <a:ext uri="{FF2B5EF4-FFF2-40B4-BE49-F238E27FC236}">
                    <a16:creationId xmlns:a16="http://schemas.microsoft.com/office/drawing/2014/main" id="{CF4A01C6-6220-412C-9270-93A2C69D3861}"/>
                  </a:ext>
                </a:extLst>
              </p:cNvPr>
              <p:cNvSpPr txBox="1"/>
              <p:nvPr/>
            </p:nvSpPr>
            <p:spPr>
              <a:xfrm>
                <a:off x="1547664" y="2780928"/>
                <a:ext cx="824393" cy="5052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  <m:rad>
                        <m:radPr>
                          <m:degHide m:val="on"/>
                          <m:ctrlPr>
                            <a:rPr lang="en-GB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rad>
                    </m:oMath>
                  </m:oMathPara>
                </a14:m>
                <a:endParaRPr lang="en-GB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3" name="テキスト ボックス 42">
                <a:extLst>
                  <a:ext uri="{FF2B5EF4-FFF2-40B4-BE49-F238E27FC236}">
                    <a16:creationId xmlns:a16="http://schemas.microsoft.com/office/drawing/2014/main" id="{CF4A01C6-6220-412C-9270-93A2C69D38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7664" y="2780928"/>
                <a:ext cx="824393" cy="50520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テキスト ボックス 43">
                <a:extLst>
                  <a:ext uri="{FF2B5EF4-FFF2-40B4-BE49-F238E27FC236}">
                    <a16:creationId xmlns:a16="http://schemas.microsoft.com/office/drawing/2014/main" id="{08AADC0D-899C-4BF4-ADD1-05C53042B1BD}"/>
                  </a:ext>
                </a:extLst>
              </p:cNvPr>
              <p:cNvSpPr txBox="1"/>
              <p:nvPr/>
            </p:nvSpPr>
            <p:spPr>
              <a:xfrm>
                <a:off x="2555776" y="2780928"/>
                <a:ext cx="824393" cy="5127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  <m:rad>
                        <m:radPr>
                          <m:degHide m:val="on"/>
                          <m:ctrlPr>
                            <a:rPr lang="en-GB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rad>
                    </m:oMath>
                  </m:oMathPara>
                </a14:m>
                <a:endParaRPr lang="en-GB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4" name="テキスト ボックス 43">
                <a:extLst>
                  <a:ext uri="{FF2B5EF4-FFF2-40B4-BE49-F238E27FC236}">
                    <a16:creationId xmlns:a16="http://schemas.microsoft.com/office/drawing/2014/main" id="{08AADC0D-899C-4BF4-ADD1-05C53042B1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776" y="2780928"/>
                <a:ext cx="824393" cy="51270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テキスト ボックス 44">
                <a:extLst>
                  <a:ext uri="{FF2B5EF4-FFF2-40B4-BE49-F238E27FC236}">
                    <a16:creationId xmlns:a16="http://schemas.microsoft.com/office/drawing/2014/main" id="{202B114B-6ACF-4A82-8B18-7E9DCAF553E6}"/>
                  </a:ext>
                </a:extLst>
              </p:cNvPr>
              <p:cNvSpPr txBox="1"/>
              <p:nvPr/>
            </p:nvSpPr>
            <p:spPr>
              <a:xfrm>
                <a:off x="2915816" y="4509120"/>
                <a:ext cx="43794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n-GB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5" name="テキスト ボックス 44">
                <a:extLst>
                  <a:ext uri="{FF2B5EF4-FFF2-40B4-BE49-F238E27FC236}">
                    <a16:creationId xmlns:a16="http://schemas.microsoft.com/office/drawing/2014/main" id="{202B114B-6ACF-4A82-8B18-7E9DCAF553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4509120"/>
                <a:ext cx="437940" cy="4616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テキスト ボックス 45">
                <a:extLst>
                  <a:ext uri="{FF2B5EF4-FFF2-40B4-BE49-F238E27FC236}">
                    <a16:creationId xmlns:a16="http://schemas.microsoft.com/office/drawing/2014/main" id="{53EE7695-30B9-49E0-9EB8-99F90B71339A}"/>
                  </a:ext>
                </a:extLst>
              </p:cNvPr>
              <p:cNvSpPr txBox="1"/>
              <p:nvPr/>
            </p:nvSpPr>
            <p:spPr>
              <a:xfrm>
                <a:off x="2771800" y="4869160"/>
                <a:ext cx="43794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GB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6" name="テキスト ボックス 45">
                <a:extLst>
                  <a:ext uri="{FF2B5EF4-FFF2-40B4-BE49-F238E27FC236}">
                    <a16:creationId xmlns:a16="http://schemas.microsoft.com/office/drawing/2014/main" id="{53EE7695-30B9-49E0-9EB8-99F90B7133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1800" y="4869160"/>
                <a:ext cx="437940" cy="4616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テキスト ボックス 46">
                <a:extLst>
                  <a:ext uri="{FF2B5EF4-FFF2-40B4-BE49-F238E27FC236}">
                    <a16:creationId xmlns:a16="http://schemas.microsoft.com/office/drawing/2014/main" id="{45E4520D-4FF5-4826-84F3-86191C10569E}"/>
                  </a:ext>
                </a:extLst>
              </p:cNvPr>
              <p:cNvSpPr txBox="1"/>
              <p:nvPr/>
            </p:nvSpPr>
            <p:spPr>
              <a:xfrm>
                <a:off x="2843808" y="5301208"/>
                <a:ext cx="43794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GB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7" name="テキスト ボックス 46">
                <a:extLst>
                  <a:ext uri="{FF2B5EF4-FFF2-40B4-BE49-F238E27FC236}">
                    <a16:creationId xmlns:a16="http://schemas.microsoft.com/office/drawing/2014/main" id="{45E4520D-4FF5-4826-84F3-86191C1056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3808" y="5301208"/>
                <a:ext cx="437940" cy="46166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テキスト ボックス 47">
                <a:extLst>
                  <a:ext uri="{FF2B5EF4-FFF2-40B4-BE49-F238E27FC236}">
                    <a16:creationId xmlns:a16="http://schemas.microsoft.com/office/drawing/2014/main" id="{56010498-6E73-434E-B2EE-851A899F84AC}"/>
                  </a:ext>
                </a:extLst>
              </p:cNvPr>
              <p:cNvSpPr txBox="1"/>
              <p:nvPr/>
            </p:nvSpPr>
            <p:spPr>
              <a:xfrm>
                <a:off x="5940152" y="2348880"/>
                <a:ext cx="1374800" cy="5052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rad>
                        <m:radPr>
                          <m:degHide m:val="on"/>
                          <m:ctrlPr>
                            <a:rPr lang="en-GB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</m:rad>
                    </m:oMath>
                  </m:oMathPara>
                </a14:m>
                <a:endParaRPr lang="en-GB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8" name="テキスト ボックス 47">
                <a:extLst>
                  <a:ext uri="{FF2B5EF4-FFF2-40B4-BE49-F238E27FC236}">
                    <a16:creationId xmlns:a16="http://schemas.microsoft.com/office/drawing/2014/main" id="{56010498-6E73-434E-B2EE-851A899F84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0152" y="2348880"/>
                <a:ext cx="1374800" cy="50520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テキスト ボックス 48">
                <a:extLst>
                  <a:ext uri="{FF2B5EF4-FFF2-40B4-BE49-F238E27FC236}">
                    <a16:creationId xmlns:a16="http://schemas.microsoft.com/office/drawing/2014/main" id="{162123BE-6D90-4BDB-832F-2030760E085D}"/>
                  </a:ext>
                </a:extLst>
              </p:cNvPr>
              <p:cNvSpPr txBox="1"/>
              <p:nvPr/>
            </p:nvSpPr>
            <p:spPr>
              <a:xfrm>
                <a:off x="5724128" y="5013176"/>
                <a:ext cx="1559017" cy="8620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𝟐𝟖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𝟏𝟑</m:t>
                          </m:r>
                        </m:den>
                      </m:f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√</m:t>
                          </m:r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𝟏𝟑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9" name="テキスト ボックス 48">
                <a:extLst>
                  <a:ext uri="{FF2B5EF4-FFF2-40B4-BE49-F238E27FC236}">
                    <a16:creationId xmlns:a16="http://schemas.microsoft.com/office/drawing/2014/main" id="{162123BE-6D90-4BDB-832F-2030760E08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4128" y="5013176"/>
                <a:ext cx="1559017" cy="862031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9593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3" grpId="0"/>
      <p:bldP spid="44" grpId="0"/>
      <p:bldP spid="45" grpId="0"/>
      <p:bldP spid="46" grpId="0"/>
      <p:bldP spid="47" grpId="0"/>
      <p:bldP spid="48" grpId="0"/>
      <p:bldP spid="4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28600" y="1600200"/>
                <a:ext cx="3352800" cy="4800600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GB" sz="1400" b="1" dirty="0">
                    <a:latin typeface="Comic Sans MS" pitchFamily="66" charset="0"/>
                  </a:rPr>
                  <a:t>You can find the complex conjugate of a complex number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Write the following in the form </a:t>
                </a:r>
                <a14:m>
                  <m:oMath xmlns:m="http://schemas.openxmlformats.org/officeDocument/2006/math">
                    <m:r>
                      <a:rPr lang="en-GB" sz="14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1400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sz="1400" i="1" dirty="0" smtClean="0">
                        <a:latin typeface="Cambria Math" panose="02040503050406030204" pitchFamily="18" charset="0"/>
                      </a:rPr>
                      <m:t>𝑏𝑖</m:t>
                    </m:r>
                  </m:oMath>
                </a14:m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With divisions you will need to multiply both the numerator and denominator by the complex conjugate of the denominator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(This is effectively the same as rationalising when surds are involved!)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8600" y="1600200"/>
                <a:ext cx="3352800" cy="4800600"/>
              </a:xfrm>
              <a:blipFill>
                <a:blip r:embed="rId3"/>
                <a:stretch>
                  <a:fillRect l="-182" t="-762" r="-18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8688252" y="6519446"/>
            <a:ext cx="4251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475656" y="2780928"/>
                <a:ext cx="946605" cy="5409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>
                              <a:latin typeface="Cambria Math"/>
                            </a:rPr>
                            <m:t>(10+5</m:t>
                          </m:r>
                          <m:r>
                            <a:rPr lang="en-GB" sz="1400" i="1">
                              <a:latin typeface="Cambria Math"/>
                            </a:rPr>
                            <m:t>𝑖</m:t>
                          </m:r>
                          <m:r>
                            <a:rPr lang="en-GB" sz="1400" i="1"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lang="en-GB" sz="1400" i="1">
                              <a:latin typeface="Cambria Math"/>
                            </a:rPr>
                            <m:t>(1+2</m:t>
                          </m:r>
                          <m:r>
                            <a:rPr lang="en-GB" sz="1400" i="1">
                              <a:latin typeface="Cambria Math"/>
                              <a:ea typeface="Cambria Math"/>
                            </a:rPr>
                            <m:t>𝑖</m:t>
                          </m:r>
                          <m:r>
                            <a:rPr lang="en-GB" sz="1400" i="1">
                              <a:latin typeface="Cambria Math"/>
                              <a:ea typeface="Cambria Math"/>
                            </a:rPr>
                            <m:t>)</m:t>
                          </m:r>
                          <m:r>
                            <m:rPr>
                              <m:nor/>
                            </m:rPr>
                            <a:rPr lang="en-GB" sz="1400" dirty="0"/>
                            <m:t> 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656" y="2780928"/>
                <a:ext cx="946605" cy="540917"/>
              </a:xfrm>
              <a:prstGeom prst="rect">
                <a:avLst/>
              </a:prstGeom>
              <a:blipFill>
                <a:blip r:embed="rId4"/>
                <a:stretch>
                  <a:fillRect b="-44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114800" y="1600200"/>
                <a:ext cx="799129" cy="5050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10+5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1+2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1600200"/>
                <a:ext cx="799129" cy="505010"/>
              </a:xfrm>
              <a:prstGeom prst="rect">
                <a:avLst/>
              </a:prstGeom>
              <a:blipFill rotWithShape="1">
                <a:blip r:embed="rId5"/>
                <a:stretch>
                  <a:fillRect b="-12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4800600" y="1600200"/>
                <a:ext cx="948016" cy="4970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  </m:t>
                      </m:r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1−2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1−2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0600" y="1600200"/>
                <a:ext cx="948016" cy="497059"/>
              </a:xfrm>
              <a:prstGeom prst="rect">
                <a:avLst/>
              </a:prstGeom>
              <a:blipFill rotWithShape="1">
                <a:blip r:embed="rId6"/>
                <a:stretch>
                  <a:fillRect b="-12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3886200" y="2286000"/>
                <a:ext cx="1753622" cy="5409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(10+5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)(1−2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(1+2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)(1−2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2286000"/>
                <a:ext cx="1753622" cy="540917"/>
              </a:xfrm>
              <a:prstGeom prst="rect">
                <a:avLst/>
              </a:prstGeom>
              <a:blipFill rotWithShape="1">
                <a:blip r:embed="rId7"/>
                <a:stretch>
                  <a:fillRect b="-44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3886200" y="2971800"/>
                <a:ext cx="2019976" cy="54123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10+5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−20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−10</m:t>
                          </m:r>
                          <m:sSup>
                            <m:sSup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𝑖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1+2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−2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−4</m:t>
                          </m:r>
                          <m:sSup>
                            <m:sSup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𝑖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2971800"/>
                <a:ext cx="2019976" cy="541238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3886200" y="3657600"/>
                <a:ext cx="1877757" cy="5409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10−15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−10(−1)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1−4(−1)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3657600"/>
                <a:ext cx="1877757" cy="540917"/>
              </a:xfrm>
              <a:prstGeom prst="rect">
                <a:avLst/>
              </a:prstGeom>
              <a:blipFill rotWithShape="1">
                <a:blip r:embed="rId9"/>
                <a:stretch>
                  <a:fillRect b="-44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3886200" y="4343400"/>
                <a:ext cx="1083053" cy="5000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20−15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4343400"/>
                <a:ext cx="1083053" cy="500009"/>
              </a:xfrm>
              <a:prstGeom prst="rect">
                <a:avLst/>
              </a:prstGeom>
              <a:blipFill rotWithShape="1">
                <a:blip r:embed="rId10"/>
                <a:stretch>
                  <a:fillRect b="-12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3886200" y="5029200"/>
                <a:ext cx="88428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r>
                        <a:rPr lang="en-GB" sz="1400" i="1" smtClean="0">
                          <a:latin typeface="Cambria Math"/>
                        </a:rPr>
                        <m:t>4</m:t>
                      </m:r>
                      <m:r>
                        <a:rPr lang="en-GB" sz="1400" b="0" i="1" smtClean="0">
                          <a:latin typeface="Cambria Math"/>
                        </a:rPr>
                        <m:t>−3</m:t>
                      </m:r>
                      <m:r>
                        <a:rPr lang="en-GB" sz="14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5029200"/>
                <a:ext cx="884281" cy="30777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Arc 51"/>
          <p:cNvSpPr/>
          <p:nvPr/>
        </p:nvSpPr>
        <p:spPr>
          <a:xfrm>
            <a:off x="5715000" y="1905000"/>
            <a:ext cx="457200" cy="6858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TextBox 52"/>
          <p:cNvSpPr txBox="1"/>
          <p:nvPr/>
        </p:nvSpPr>
        <p:spPr>
          <a:xfrm>
            <a:off x="6096000" y="1905000"/>
            <a:ext cx="281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Multiply by the complex conjugate of the denominator</a:t>
            </a:r>
          </a:p>
        </p:txBody>
      </p:sp>
      <p:sp>
        <p:nvSpPr>
          <p:cNvPr id="54" name="Arc 53"/>
          <p:cNvSpPr/>
          <p:nvPr/>
        </p:nvSpPr>
        <p:spPr>
          <a:xfrm>
            <a:off x="5715000" y="2590800"/>
            <a:ext cx="457200" cy="6858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Arc 54"/>
          <p:cNvSpPr/>
          <p:nvPr/>
        </p:nvSpPr>
        <p:spPr>
          <a:xfrm>
            <a:off x="5715000" y="3276600"/>
            <a:ext cx="457200" cy="6858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Arc 55"/>
          <p:cNvSpPr/>
          <p:nvPr/>
        </p:nvSpPr>
        <p:spPr>
          <a:xfrm>
            <a:off x="5715000" y="3962400"/>
            <a:ext cx="457200" cy="6096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Arc 56"/>
          <p:cNvSpPr/>
          <p:nvPr/>
        </p:nvSpPr>
        <p:spPr>
          <a:xfrm>
            <a:off x="5715000" y="4572000"/>
            <a:ext cx="457200" cy="6096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TextBox 57"/>
          <p:cNvSpPr txBox="1"/>
          <p:nvPr/>
        </p:nvSpPr>
        <p:spPr>
          <a:xfrm>
            <a:off x="5943600" y="26670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Expand both brackets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6172200" y="3200400"/>
            <a:ext cx="2590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Group </a:t>
            </a:r>
            <a:r>
              <a:rPr lang="en-GB" sz="1400" dirty="0" err="1">
                <a:solidFill>
                  <a:srgbClr val="FF0000"/>
                </a:solidFill>
                <a:latin typeface="Comic Sans MS" pitchFamily="66" charset="0"/>
              </a:rPr>
              <a:t>i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terms, replace the i</a:t>
            </a:r>
            <a:r>
              <a:rPr lang="en-GB" sz="1400" baseline="30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terms with -1 (use brackets to avoid mistakes)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172200" y="4114800"/>
            <a:ext cx="1447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Simplify terms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6096000" y="4724400"/>
            <a:ext cx="1447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Divide by 5</a:t>
            </a:r>
          </a:p>
        </p:txBody>
      </p:sp>
      <p:sp>
        <p:nvSpPr>
          <p:cNvPr id="25" name="Title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58926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6" grpId="0"/>
      <p:bldP spid="47" grpId="0"/>
      <p:bldP spid="48" grpId="0"/>
      <p:bldP spid="49" grpId="0"/>
      <p:bldP spid="50" grpId="0"/>
      <p:bldP spid="51" grpId="0"/>
      <p:bldP spid="52" grpId="0" animBg="1"/>
      <p:bldP spid="53" grpId="0"/>
      <p:bldP spid="54" grpId="0" animBg="1"/>
      <p:bldP spid="55" grpId="0" animBg="1"/>
      <p:bldP spid="56" grpId="0" animBg="1"/>
      <p:bldP spid="57" grpId="0" animBg="1"/>
      <p:bldP spid="58" grpId="0"/>
      <p:bldP spid="59" grpId="0"/>
      <p:bldP spid="60" grpId="0"/>
      <p:bldP spid="6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28600" y="1600200"/>
                <a:ext cx="3352800" cy="4800600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GB" sz="1400" b="1" dirty="0">
                    <a:latin typeface="Comic Sans MS" pitchFamily="66" charset="0"/>
                  </a:rPr>
                  <a:t>You can find the complex conjugate of a complex number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Write the following in the form </a:t>
                </a:r>
                <a14:m>
                  <m:oMath xmlns:m="http://schemas.openxmlformats.org/officeDocument/2006/math">
                    <m:r>
                      <a:rPr lang="en-GB" sz="1400" i="1" dirty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1400" i="1" dirty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sz="1400" i="1" dirty="0">
                        <a:latin typeface="Cambria Math" panose="02040503050406030204" pitchFamily="18" charset="0"/>
                      </a:rPr>
                      <m:t>𝑏𝑖</m:t>
                    </m:r>
                  </m:oMath>
                </a14:m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With divisions you will need to multiply both the numerator and denominator by the complex conjugate of the denominator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(This is effectively the same as rationalising when surds are involved!)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8600" y="1600200"/>
                <a:ext cx="3352800" cy="4800600"/>
              </a:xfrm>
              <a:blipFill>
                <a:blip r:embed="rId3"/>
                <a:stretch>
                  <a:fillRect l="-182" t="-762" r="-18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8688252" y="6519446"/>
            <a:ext cx="4251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547664" y="2780928"/>
                <a:ext cx="887294" cy="5409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>
                              <a:latin typeface="Cambria Math"/>
                            </a:rPr>
                            <m:t>(5+4</m:t>
                          </m:r>
                          <m:r>
                            <a:rPr lang="en-GB" sz="1400" i="1">
                              <a:latin typeface="Cambria Math"/>
                            </a:rPr>
                            <m:t>𝑖</m:t>
                          </m:r>
                          <m:r>
                            <a:rPr lang="en-GB" sz="1400" i="1"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lang="en-GB" sz="1400" i="1">
                              <a:latin typeface="Cambria Math"/>
                            </a:rPr>
                            <m:t>(2−3</m:t>
                          </m:r>
                          <m:r>
                            <a:rPr lang="en-GB" sz="1400" i="1">
                              <a:latin typeface="Cambria Math"/>
                              <a:ea typeface="Cambria Math"/>
                            </a:rPr>
                            <m:t>𝑖</m:t>
                          </m:r>
                          <m:r>
                            <a:rPr lang="en-GB" sz="1400" i="1">
                              <a:latin typeface="Cambria Math"/>
                              <a:ea typeface="Cambria Math"/>
                            </a:rPr>
                            <m:t>)</m:t>
                          </m:r>
                          <m:r>
                            <m:rPr>
                              <m:nor/>
                            </m:rPr>
                            <a:rPr lang="en-GB" sz="1400" dirty="0"/>
                            <m:t> 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7664" y="2780928"/>
                <a:ext cx="887294" cy="540917"/>
              </a:xfrm>
              <a:prstGeom prst="rect">
                <a:avLst/>
              </a:prstGeom>
              <a:blipFill>
                <a:blip r:embed="rId4"/>
                <a:stretch>
                  <a:fillRect b="-44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191000" y="1600200"/>
                <a:ext cx="699743" cy="5050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5+4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2−3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1600200"/>
                <a:ext cx="699743" cy="505010"/>
              </a:xfrm>
              <a:prstGeom prst="rect">
                <a:avLst/>
              </a:prstGeom>
              <a:blipFill rotWithShape="1">
                <a:blip r:embed="rId5"/>
                <a:stretch>
                  <a:fillRect b="-12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4800600" y="1600200"/>
                <a:ext cx="948016" cy="4970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  </m:t>
                      </m:r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2+3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2+3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0600" y="1600200"/>
                <a:ext cx="948016" cy="497059"/>
              </a:xfrm>
              <a:prstGeom prst="rect">
                <a:avLst/>
              </a:prstGeom>
              <a:blipFill rotWithShape="1">
                <a:blip r:embed="rId6"/>
                <a:stretch>
                  <a:fillRect b="-12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3886200" y="2286000"/>
                <a:ext cx="1654234" cy="5409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(5+4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)(2+3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(2−3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)(2+3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2286000"/>
                <a:ext cx="1654234" cy="540917"/>
              </a:xfrm>
              <a:prstGeom prst="rect">
                <a:avLst/>
              </a:prstGeom>
              <a:blipFill rotWithShape="1">
                <a:blip r:embed="rId7"/>
                <a:stretch>
                  <a:fillRect b="-44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3886200" y="2971800"/>
                <a:ext cx="2019977" cy="5281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10+8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+15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+12</m:t>
                          </m:r>
                          <m:sSup>
                            <m:sSup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𝑖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4+6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−6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−9</m:t>
                          </m:r>
                          <m:sSup>
                            <m:sSup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𝑖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2971800"/>
                <a:ext cx="2019977" cy="528158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3886200" y="3657600"/>
                <a:ext cx="1877758" cy="5409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10+23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+12(−1)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4−9(−1)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3657600"/>
                <a:ext cx="1877758" cy="540917"/>
              </a:xfrm>
              <a:prstGeom prst="rect">
                <a:avLst/>
              </a:prstGeom>
              <a:blipFill rotWithShape="1">
                <a:blip r:embed="rId9"/>
                <a:stretch>
                  <a:fillRect b="-44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3886200" y="4343400"/>
                <a:ext cx="1118319" cy="4970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−2+23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13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4343400"/>
                <a:ext cx="1118319" cy="497059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3886200" y="5029200"/>
                <a:ext cx="1277594" cy="4970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13</m:t>
                          </m:r>
                        </m:den>
                      </m:f>
                      <m:r>
                        <a:rPr lang="en-GB" sz="14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23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13</m:t>
                          </m:r>
                        </m:den>
                      </m:f>
                      <m:r>
                        <a:rPr lang="en-GB" sz="14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5029200"/>
                <a:ext cx="1277594" cy="49705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Arc 51"/>
          <p:cNvSpPr/>
          <p:nvPr/>
        </p:nvSpPr>
        <p:spPr>
          <a:xfrm>
            <a:off x="5715000" y="1905000"/>
            <a:ext cx="457200" cy="6858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TextBox 52"/>
          <p:cNvSpPr txBox="1"/>
          <p:nvPr/>
        </p:nvSpPr>
        <p:spPr>
          <a:xfrm>
            <a:off x="6096000" y="1905000"/>
            <a:ext cx="281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Multiply by the complex conjugate of the denominator</a:t>
            </a:r>
          </a:p>
        </p:txBody>
      </p:sp>
      <p:sp>
        <p:nvSpPr>
          <p:cNvPr id="54" name="Arc 53"/>
          <p:cNvSpPr/>
          <p:nvPr/>
        </p:nvSpPr>
        <p:spPr>
          <a:xfrm>
            <a:off x="5715000" y="2590800"/>
            <a:ext cx="457200" cy="6858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Arc 54"/>
          <p:cNvSpPr/>
          <p:nvPr/>
        </p:nvSpPr>
        <p:spPr>
          <a:xfrm>
            <a:off x="5715000" y="3276600"/>
            <a:ext cx="457200" cy="6858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Arc 55"/>
          <p:cNvSpPr/>
          <p:nvPr/>
        </p:nvSpPr>
        <p:spPr>
          <a:xfrm>
            <a:off x="5715000" y="3962400"/>
            <a:ext cx="457200" cy="6096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Arc 56"/>
          <p:cNvSpPr/>
          <p:nvPr/>
        </p:nvSpPr>
        <p:spPr>
          <a:xfrm>
            <a:off x="5715000" y="4572000"/>
            <a:ext cx="457200" cy="6096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TextBox 57"/>
          <p:cNvSpPr txBox="1"/>
          <p:nvPr/>
        </p:nvSpPr>
        <p:spPr>
          <a:xfrm>
            <a:off x="5943600" y="26670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Expand both brackets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6172200" y="3200400"/>
            <a:ext cx="2590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Group </a:t>
            </a:r>
            <a:r>
              <a:rPr lang="en-GB" sz="1400" dirty="0" err="1">
                <a:solidFill>
                  <a:srgbClr val="FF0000"/>
                </a:solidFill>
                <a:latin typeface="Comic Sans MS" pitchFamily="66" charset="0"/>
              </a:rPr>
              <a:t>i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terms, replace the i</a:t>
            </a:r>
            <a:r>
              <a:rPr lang="en-GB" sz="1400" baseline="30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terms with -1 (use brackets to avoid mistakes)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172200" y="4114800"/>
            <a:ext cx="1447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Simplify terms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6096000" y="4648200"/>
            <a:ext cx="274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Split into two parts (this is useful for later topics!)</a:t>
            </a:r>
          </a:p>
        </p:txBody>
      </p:sp>
      <p:sp>
        <p:nvSpPr>
          <p:cNvPr id="25" name="Title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3930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6" grpId="0"/>
      <p:bldP spid="47" grpId="0"/>
      <p:bldP spid="48" grpId="0"/>
      <p:bldP spid="49" grpId="0"/>
      <p:bldP spid="50" grpId="0"/>
      <p:bldP spid="51" grpId="0"/>
      <p:bldP spid="52" grpId="0" animBg="1"/>
      <p:bldP spid="53" grpId="0"/>
      <p:bldP spid="54" grpId="0" animBg="1"/>
      <p:bldP spid="55" grpId="0" animBg="1"/>
      <p:bldP spid="56" grpId="0" animBg="1"/>
      <p:bldP spid="57" grpId="0" animBg="1"/>
      <p:bldP spid="58" grpId="0"/>
      <p:bldP spid="59" grpId="0"/>
      <p:bldP spid="60" grpId="0"/>
      <p:bldP spid="6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7B95DA0-1F8D-4700-93D6-C0A20ED569A6}"/>
              </a:ext>
            </a:extLst>
          </p:cNvPr>
          <p:cNvSpPr/>
          <p:nvPr/>
        </p:nvSpPr>
        <p:spPr>
          <a:xfrm>
            <a:off x="1705440" y="1973042"/>
            <a:ext cx="5697714" cy="2777683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88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Monotype Corsiva" panose="03010101010201010101" pitchFamily="66" charset="0"/>
                <a:ea typeface="HGGyoshotai" panose="03000609000000000000" pitchFamily="65" charset="-128"/>
                <a:cs typeface="Segoe UI Black" panose="020B0A02040204020203" pitchFamily="34" charset="0"/>
              </a:rPr>
              <a:t>Teachings for </a:t>
            </a:r>
          </a:p>
          <a:p>
            <a:pPr algn="ctr"/>
            <a:r>
              <a:rPr lang="en-US" altLang="ja-JP" sz="88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Monotype Corsiva" panose="03010101010201010101" pitchFamily="66" charset="0"/>
                <a:ea typeface="HGGyoshotai" panose="03000609000000000000" pitchFamily="65" charset="-128"/>
                <a:cs typeface="Segoe UI Black" panose="020B0A02040204020203" pitchFamily="34" charset="0"/>
              </a:rPr>
              <a:t>Exercise 1E</a:t>
            </a:r>
            <a:endParaRPr lang="ja-JP" altLang="en-US" sz="88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Monotype Corsiva" panose="03010101010201010101" pitchFamily="66" charset="0"/>
              <a:ea typeface="HGGyoshotai" panose="03000609000000000000" pitchFamily="65" charset="-128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3263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352800" cy="48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find the complex conjugate of a complex number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If the roots a and b of a quadratic equation are complex, a and b will always be a complex conjugate pair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You can find what a quadratic equation was by using its roots</a:t>
            </a:r>
          </a:p>
          <a:p>
            <a:pPr algn="ctr">
              <a:buFont typeface="Wingdings"/>
              <a:buChar char="à"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Let us start by considering a quadratic equation with real solutions…</a:t>
            </a:r>
            <a:endParaRPr lang="en-GB" sz="1400" dirty="0"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97068" y="6519446"/>
            <a:ext cx="4074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962400" y="1600200"/>
                <a:ext cx="177497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+7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+10=0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1600200"/>
                <a:ext cx="1774973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3962400" y="2057400"/>
                <a:ext cx="190090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(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+5)(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+2)=0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2057400"/>
                <a:ext cx="1900905" cy="338554"/>
              </a:xfrm>
              <a:prstGeom prst="rect">
                <a:avLst/>
              </a:prstGeom>
              <a:blipFill rotWithShape="1">
                <a:blip r:embed="rId5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3962400" y="2514600"/>
                <a:ext cx="233313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𝑅𝑜𝑜𝑡𝑠</m:t>
                      </m:r>
                      <m:r>
                        <a:rPr lang="en-GB" sz="1600" b="0" i="1" smtClean="0">
                          <a:latin typeface="Cambria Math"/>
                        </a:rPr>
                        <m:t> </m:t>
                      </m:r>
                      <m:r>
                        <a:rPr lang="en-GB" sz="1600" b="0" i="1" smtClean="0">
                          <a:latin typeface="Cambria Math"/>
                        </a:rPr>
                        <m:t>𝑎𝑟𝑒</m:t>
                      </m:r>
                      <m:r>
                        <a:rPr lang="en-GB" sz="1600" b="0" i="1" smtClean="0">
                          <a:latin typeface="Cambria Math"/>
                        </a:rPr>
                        <m:t> −5 </m:t>
                      </m:r>
                      <m:r>
                        <a:rPr lang="en-GB" sz="1600" b="0" i="1" smtClean="0">
                          <a:latin typeface="Cambria Math"/>
                        </a:rPr>
                        <m:t>𝑎𝑛𝑑</m:t>
                      </m:r>
                      <m:r>
                        <a:rPr lang="en-GB" sz="1600" b="0" i="1" smtClean="0">
                          <a:latin typeface="Cambria Math"/>
                        </a:rPr>
                        <m:t> −2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2514600"/>
                <a:ext cx="2333139" cy="33855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3886200" y="2971800"/>
            <a:ext cx="21675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u="sng" dirty="0">
                <a:latin typeface="Comic Sans MS" pitchFamily="66" charset="0"/>
              </a:rPr>
              <a:t>Add the roots together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3886200" y="3276600"/>
                <a:ext cx="135184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−5</m:t>
                          </m:r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+(−2)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3276600"/>
                <a:ext cx="1351845" cy="338554"/>
              </a:xfrm>
              <a:prstGeom prst="rect">
                <a:avLst/>
              </a:prstGeom>
              <a:blipFill rotWithShape="1">
                <a:blip r:embed="rId7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886200" y="3657600"/>
                <a:ext cx="70974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=−7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3657600"/>
                <a:ext cx="709746" cy="33855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30"/>
          <p:cNvSpPr txBox="1"/>
          <p:nvPr/>
        </p:nvSpPr>
        <p:spPr>
          <a:xfrm>
            <a:off x="6629400" y="2971800"/>
            <a:ext cx="17011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u="sng" dirty="0">
                <a:latin typeface="Comic Sans MS" pitchFamily="66" charset="0"/>
              </a:rPr>
              <a:t>Multiply the roots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6629400" y="3276600"/>
                <a:ext cx="134382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−5</m:t>
                          </m:r>
                        </m:e>
                      </m:d>
                      <m:r>
                        <a:rPr lang="en-GB" sz="1600" i="1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1600" b="0" i="1" smtClean="0">
                          <a:latin typeface="Cambria Math"/>
                        </a:rPr>
                        <m:t>(−2)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9400" y="3276600"/>
                <a:ext cx="1343829" cy="338554"/>
              </a:xfrm>
              <a:prstGeom prst="rect">
                <a:avLst/>
              </a:prstGeom>
              <a:blipFill rotWithShape="1">
                <a:blip r:embed="rId9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6629400" y="3657600"/>
                <a:ext cx="66967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=10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9400" y="3657600"/>
                <a:ext cx="669671" cy="338554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Arc 33"/>
          <p:cNvSpPr/>
          <p:nvPr/>
        </p:nvSpPr>
        <p:spPr>
          <a:xfrm>
            <a:off x="5715000" y="17526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TextBox 34"/>
          <p:cNvSpPr txBox="1"/>
          <p:nvPr/>
        </p:nvSpPr>
        <p:spPr>
          <a:xfrm>
            <a:off x="6096000" y="1828800"/>
            <a:ext cx="1219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Factorise</a:t>
            </a:r>
          </a:p>
        </p:txBody>
      </p:sp>
      <p:sp>
        <p:nvSpPr>
          <p:cNvPr id="36" name="Arc 35"/>
          <p:cNvSpPr/>
          <p:nvPr/>
        </p:nvSpPr>
        <p:spPr>
          <a:xfrm>
            <a:off x="6096000" y="22098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TextBox 36"/>
          <p:cNvSpPr txBox="1"/>
          <p:nvPr/>
        </p:nvSpPr>
        <p:spPr>
          <a:xfrm>
            <a:off x="6477000" y="2286000"/>
            <a:ext cx="838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Solve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4419600" y="4114800"/>
            <a:ext cx="0" cy="3048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657600" y="4495800"/>
            <a:ext cx="1600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Adding the roots gives the </a:t>
            </a:r>
            <a:r>
              <a:rPr lang="en-GB" sz="1400" u="sng" dirty="0">
                <a:solidFill>
                  <a:srgbClr val="FF0000"/>
                </a:solidFill>
                <a:latin typeface="Comic Sans MS" pitchFamily="66" charset="0"/>
              </a:rPr>
              <a:t>negative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of the ‘b’ term</a:t>
            </a:r>
          </a:p>
        </p:txBody>
      </p:sp>
      <p:cxnSp>
        <p:nvCxnSpPr>
          <p:cNvPr id="43" name="Straight Arrow Connector 42"/>
          <p:cNvCxnSpPr/>
          <p:nvPr/>
        </p:nvCxnSpPr>
        <p:spPr>
          <a:xfrm flipV="1">
            <a:off x="7315200" y="4114800"/>
            <a:ext cx="0" cy="3048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553200" y="4495800"/>
            <a:ext cx="1600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Multiplying the roots gives the ‘c’ term</a:t>
            </a:r>
          </a:p>
        </p:txBody>
      </p:sp>
      <p:sp>
        <p:nvSpPr>
          <p:cNvPr id="45" name="Oval 44"/>
          <p:cNvSpPr/>
          <p:nvPr/>
        </p:nvSpPr>
        <p:spPr>
          <a:xfrm>
            <a:off x="4114800" y="3657600"/>
            <a:ext cx="457200" cy="381000"/>
          </a:xfrm>
          <a:prstGeom prst="ellipse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Oval 61"/>
          <p:cNvSpPr/>
          <p:nvPr/>
        </p:nvSpPr>
        <p:spPr>
          <a:xfrm>
            <a:off x="4343400" y="1600200"/>
            <a:ext cx="457200" cy="381000"/>
          </a:xfrm>
          <a:prstGeom prst="ellipse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val 62"/>
          <p:cNvSpPr/>
          <p:nvPr/>
        </p:nvSpPr>
        <p:spPr>
          <a:xfrm>
            <a:off x="4800600" y="1600200"/>
            <a:ext cx="457200" cy="381000"/>
          </a:xfrm>
          <a:prstGeom prst="ellipse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Oval 63"/>
          <p:cNvSpPr/>
          <p:nvPr/>
        </p:nvSpPr>
        <p:spPr>
          <a:xfrm>
            <a:off x="6858000" y="3657600"/>
            <a:ext cx="457200" cy="381000"/>
          </a:xfrm>
          <a:prstGeom prst="ellipse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3581400" y="5638800"/>
            <a:ext cx="470513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This will work every time!</a:t>
            </a:r>
          </a:p>
          <a:p>
            <a:pPr marL="285750" indent="-285750">
              <a:buFont typeface="Wingdings"/>
              <a:buChar char="à"/>
            </a:pPr>
            <a:r>
              <a:rPr lang="en-GB" sz="14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If you have the roots of a quadratic equation:</a:t>
            </a:r>
          </a:p>
          <a:p>
            <a:pPr marL="285750" indent="-285750">
              <a:buFont typeface="Wingdings"/>
              <a:buChar char="à"/>
            </a:pPr>
            <a:r>
              <a:rPr lang="en-GB" sz="14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Add them and reverse the sign to find the ‘b’ term</a:t>
            </a:r>
          </a:p>
          <a:p>
            <a:pPr marL="285750" indent="-285750">
              <a:buFont typeface="Wingdings"/>
              <a:buChar char="à"/>
            </a:pPr>
            <a:r>
              <a:rPr lang="en-GB" sz="14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Multiply them to find the ‘c’ term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36195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5" grpId="0"/>
      <p:bldP spid="26" grpId="0"/>
      <p:bldP spid="9" grpId="0"/>
      <p:bldP spid="29" grpId="0"/>
      <p:bldP spid="30" grpId="0"/>
      <p:bldP spid="31" grpId="0"/>
      <p:bldP spid="32" grpId="0"/>
      <p:bldP spid="33" grpId="0"/>
      <p:bldP spid="34" grpId="0" animBg="1"/>
      <p:bldP spid="35" grpId="0"/>
      <p:bldP spid="36" grpId="0" animBg="1"/>
      <p:bldP spid="37" grpId="0"/>
      <p:bldP spid="42" grpId="0"/>
      <p:bldP spid="44" grpId="0"/>
      <p:bldP spid="45" grpId="0" animBg="1"/>
      <p:bldP spid="45" grpId="1" animBg="1"/>
      <p:bldP spid="62" grpId="0" animBg="1"/>
      <p:bldP spid="62" grpId="1" animBg="1"/>
      <p:bldP spid="63" grpId="0" animBg="1"/>
      <p:bldP spid="63" grpId="1" animBg="1"/>
      <p:bldP spid="64" grpId="0" animBg="1"/>
      <p:bldP spid="64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352800" cy="48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find the complex conjugate of a complex number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If the roots a and b of a quadratic equation are complex, a and b will always be a complex conjugate pair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You can find what a quadratic equation was by using its roots</a:t>
            </a:r>
          </a:p>
          <a:p>
            <a:pPr algn="ctr">
              <a:buFont typeface="Wingdings"/>
              <a:buChar char="à"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Let us start by considering a quadratic equation with real solutions…</a:t>
            </a:r>
            <a:endParaRPr lang="en-GB" sz="1400" dirty="0"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97068" y="6519446"/>
            <a:ext cx="4074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962400" y="1600200"/>
                <a:ext cx="177497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+2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−24=0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1600200"/>
                <a:ext cx="1774973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3962400" y="2057400"/>
                <a:ext cx="190090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(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+6)(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−4)=0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2057400"/>
                <a:ext cx="1900905" cy="338554"/>
              </a:xfrm>
              <a:prstGeom prst="rect">
                <a:avLst/>
              </a:prstGeom>
              <a:blipFill rotWithShape="1">
                <a:blip r:embed="rId5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3962400" y="2514600"/>
                <a:ext cx="208807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𝑅𝑜𝑜𝑡𝑠</m:t>
                      </m:r>
                      <m:r>
                        <a:rPr lang="en-GB" sz="1600" b="0" i="1" smtClean="0">
                          <a:latin typeface="Cambria Math"/>
                        </a:rPr>
                        <m:t> </m:t>
                      </m:r>
                      <m:r>
                        <a:rPr lang="en-GB" sz="1600" b="0" i="1" smtClean="0">
                          <a:latin typeface="Cambria Math"/>
                        </a:rPr>
                        <m:t>𝑎𝑟𝑒</m:t>
                      </m:r>
                      <m:r>
                        <a:rPr lang="en-GB" sz="1600" b="0" i="1" smtClean="0">
                          <a:latin typeface="Cambria Math"/>
                        </a:rPr>
                        <m:t> −6 </m:t>
                      </m:r>
                      <m:r>
                        <a:rPr lang="en-GB" sz="1600" b="0" i="1" smtClean="0">
                          <a:latin typeface="Cambria Math"/>
                        </a:rPr>
                        <m:t>𝑎𝑛𝑑</m:t>
                      </m:r>
                      <m:r>
                        <a:rPr lang="en-GB" sz="1600" b="0" i="1" smtClean="0">
                          <a:latin typeface="Cambria Math"/>
                        </a:rPr>
                        <m:t> 4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2514600"/>
                <a:ext cx="2088071" cy="33855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3886200" y="2971800"/>
            <a:ext cx="21675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u="sng" dirty="0">
                <a:latin typeface="Comic Sans MS" pitchFamily="66" charset="0"/>
              </a:rPr>
              <a:t>Add the roots together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3886200" y="3276600"/>
                <a:ext cx="119795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−6</m:t>
                          </m:r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+(4)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3276600"/>
                <a:ext cx="1197956" cy="338554"/>
              </a:xfrm>
              <a:prstGeom prst="rect">
                <a:avLst/>
              </a:prstGeom>
              <a:blipFill rotWithShape="1">
                <a:blip r:embed="rId7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886200" y="3657600"/>
                <a:ext cx="70974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=−2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3657600"/>
                <a:ext cx="709746" cy="33855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30"/>
          <p:cNvSpPr txBox="1"/>
          <p:nvPr/>
        </p:nvSpPr>
        <p:spPr>
          <a:xfrm>
            <a:off x="6629400" y="2971800"/>
            <a:ext cx="17011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u="sng" dirty="0">
                <a:latin typeface="Comic Sans MS" pitchFamily="66" charset="0"/>
              </a:rPr>
              <a:t>Multiply the roots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6629400" y="3276600"/>
                <a:ext cx="118994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−6</m:t>
                          </m:r>
                        </m:e>
                      </m:d>
                      <m:r>
                        <a:rPr lang="en-GB" sz="1600" i="1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1600" b="0" i="1" smtClean="0">
                          <a:latin typeface="Cambria Math"/>
                        </a:rPr>
                        <m:t>(4)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9400" y="3276600"/>
                <a:ext cx="1189941" cy="338554"/>
              </a:xfrm>
              <a:prstGeom prst="rect">
                <a:avLst/>
              </a:prstGeom>
              <a:blipFill rotWithShape="1">
                <a:blip r:embed="rId9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6629400" y="3657600"/>
                <a:ext cx="82355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=−24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9400" y="3657600"/>
                <a:ext cx="823559" cy="338554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Arc 33"/>
          <p:cNvSpPr/>
          <p:nvPr/>
        </p:nvSpPr>
        <p:spPr>
          <a:xfrm>
            <a:off x="5715000" y="17526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TextBox 34"/>
          <p:cNvSpPr txBox="1"/>
          <p:nvPr/>
        </p:nvSpPr>
        <p:spPr>
          <a:xfrm>
            <a:off x="6096000" y="1828800"/>
            <a:ext cx="1219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Factorise</a:t>
            </a:r>
          </a:p>
        </p:txBody>
      </p:sp>
      <p:sp>
        <p:nvSpPr>
          <p:cNvPr id="36" name="Arc 35"/>
          <p:cNvSpPr/>
          <p:nvPr/>
        </p:nvSpPr>
        <p:spPr>
          <a:xfrm>
            <a:off x="6096000" y="22098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TextBox 36"/>
          <p:cNvSpPr txBox="1"/>
          <p:nvPr/>
        </p:nvSpPr>
        <p:spPr>
          <a:xfrm>
            <a:off x="6477000" y="2286000"/>
            <a:ext cx="838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Solve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4419600" y="4114800"/>
            <a:ext cx="0" cy="3048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657600" y="4495800"/>
            <a:ext cx="1600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Adding the roots gives the </a:t>
            </a:r>
            <a:r>
              <a:rPr lang="en-GB" sz="1400" u="sng" dirty="0">
                <a:solidFill>
                  <a:srgbClr val="FF0000"/>
                </a:solidFill>
                <a:latin typeface="Comic Sans MS" pitchFamily="66" charset="0"/>
              </a:rPr>
              <a:t>negative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of the ‘b’ term</a:t>
            </a:r>
          </a:p>
        </p:txBody>
      </p:sp>
      <p:cxnSp>
        <p:nvCxnSpPr>
          <p:cNvPr id="43" name="Straight Arrow Connector 42"/>
          <p:cNvCxnSpPr/>
          <p:nvPr/>
        </p:nvCxnSpPr>
        <p:spPr>
          <a:xfrm flipV="1">
            <a:off x="7315200" y="4114800"/>
            <a:ext cx="0" cy="3048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553200" y="4495800"/>
            <a:ext cx="1600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Multiplying the roots gives the ‘c’ term</a:t>
            </a:r>
          </a:p>
        </p:txBody>
      </p:sp>
      <p:sp>
        <p:nvSpPr>
          <p:cNvPr id="45" name="Oval 44"/>
          <p:cNvSpPr/>
          <p:nvPr/>
        </p:nvSpPr>
        <p:spPr>
          <a:xfrm>
            <a:off x="4114800" y="3657600"/>
            <a:ext cx="457200" cy="381000"/>
          </a:xfrm>
          <a:prstGeom prst="ellipse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Oval 61"/>
          <p:cNvSpPr/>
          <p:nvPr/>
        </p:nvSpPr>
        <p:spPr>
          <a:xfrm>
            <a:off x="4343400" y="1600200"/>
            <a:ext cx="457200" cy="381000"/>
          </a:xfrm>
          <a:prstGeom prst="ellipse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val 62"/>
          <p:cNvSpPr/>
          <p:nvPr/>
        </p:nvSpPr>
        <p:spPr>
          <a:xfrm>
            <a:off x="4800600" y="1600200"/>
            <a:ext cx="457200" cy="381000"/>
          </a:xfrm>
          <a:prstGeom prst="ellipse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Oval 63"/>
          <p:cNvSpPr/>
          <p:nvPr/>
        </p:nvSpPr>
        <p:spPr>
          <a:xfrm>
            <a:off x="6858000" y="3657600"/>
            <a:ext cx="533400" cy="381000"/>
          </a:xfrm>
          <a:prstGeom prst="ellipse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Title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67424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11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3" presetClass="exit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11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5" grpId="0"/>
      <p:bldP spid="26" grpId="0"/>
      <p:bldP spid="9" grpId="0"/>
      <p:bldP spid="29" grpId="0"/>
      <p:bldP spid="30" grpId="0"/>
      <p:bldP spid="31" grpId="0"/>
      <p:bldP spid="32" grpId="0"/>
      <p:bldP spid="33" grpId="0"/>
      <p:bldP spid="34" grpId="0" animBg="1"/>
      <p:bldP spid="35" grpId="0"/>
      <p:bldP spid="36" grpId="0" animBg="1"/>
      <p:bldP spid="37" grpId="0"/>
      <p:bldP spid="42" grpId="0"/>
      <p:bldP spid="44" grpId="0"/>
      <p:bldP spid="45" grpId="0" animBg="1"/>
      <p:bldP spid="45" grpId="1" animBg="1"/>
      <p:bldP spid="62" grpId="0" animBg="1"/>
      <p:bldP spid="62" grpId="1" animBg="1"/>
      <p:bldP spid="63" grpId="0" animBg="1"/>
      <p:bldP spid="63" grpId="1" animBg="1"/>
      <p:bldP spid="64" grpId="0" animBg="1"/>
      <p:bldP spid="64" grpI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352800" cy="48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find the complex conjugate of a complex number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Find the quadratic equation that has roots 3 + 5i and 3 – 5i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97068" y="6519446"/>
            <a:ext cx="4074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0" y="1524000"/>
            <a:ext cx="21675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Add the roots together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657600" y="1905000"/>
                <a:ext cx="190635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3+5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+(3−5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1905000"/>
                <a:ext cx="1906356" cy="338554"/>
              </a:xfrm>
              <a:prstGeom prst="rect">
                <a:avLst/>
              </a:prstGeom>
              <a:blipFill rotWithShape="1">
                <a:blip r:embed="rId4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3657600" y="2286000"/>
                <a:ext cx="5558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=6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2286000"/>
                <a:ext cx="555858" cy="33855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TextBox 38"/>
          <p:cNvSpPr txBox="1"/>
          <p:nvPr/>
        </p:nvSpPr>
        <p:spPr>
          <a:xfrm>
            <a:off x="3657600" y="2667000"/>
            <a:ext cx="20954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So the ‘b’ term is -6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657600" y="3352800"/>
            <a:ext cx="17011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Multiply the roots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3657600" y="3733800"/>
                <a:ext cx="166128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3+5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(3−5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3733800"/>
                <a:ext cx="1661289" cy="338554"/>
              </a:xfrm>
              <a:prstGeom prst="rect">
                <a:avLst/>
              </a:prstGeom>
              <a:blipFill rotWithShape="1">
                <a:blip r:embed="rId7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3657600" y="4114800"/>
                <a:ext cx="22898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=9+15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−15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−25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4114800"/>
                <a:ext cx="2289858" cy="33855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3657600" y="5257800"/>
                <a:ext cx="218040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1600" dirty="0">
                          <a:latin typeface="Comic Sans MS" panose="030F0702030302020204" pitchFamily="66" charset="0"/>
                        </a:rPr>
                        <m:t>So</m:t>
                      </m:r>
                      <m:r>
                        <m:rPr>
                          <m:nor/>
                        </m:rPr>
                        <a:rPr lang="en-US" sz="1600" dirty="0">
                          <a:latin typeface="Comic Sans MS" panose="030F0702030302020204" pitchFamily="66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1600" dirty="0">
                          <a:latin typeface="Comic Sans MS" panose="030F0702030302020204" pitchFamily="66" charset="0"/>
                        </a:rPr>
                        <m:t>the</m:t>
                      </m:r>
                      <m:r>
                        <m:rPr>
                          <m:nor/>
                        </m:rPr>
                        <a:rPr lang="en-US" sz="1600" dirty="0">
                          <a:latin typeface="Comic Sans MS" panose="030F0702030302020204" pitchFamily="66" charset="0"/>
                        </a:rPr>
                        <m:t> ‘</m:t>
                      </m:r>
                      <m:r>
                        <m:rPr>
                          <m:nor/>
                        </m:rPr>
                        <a:rPr lang="en-US" sz="1600" b="0" i="0" dirty="0" smtClean="0">
                          <a:latin typeface="Comic Sans MS" panose="030F0702030302020204" pitchFamily="66" charset="0"/>
                        </a:rPr>
                        <m:t>c</m:t>
                      </m:r>
                      <m:r>
                        <m:rPr>
                          <m:nor/>
                        </m:rPr>
                        <a:rPr lang="en-US" sz="1600" dirty="0">
                          <a:latin typeface="Comic Sans MS" panose="030F0702030302020204" pitchFamily="66" charset="0"/>
                        </a:rPr>
                        <m:t>’ </m:t>
                      </m:r>
                      <m:r>
                        <m:rPr>
                          <m:nor/>
                        </m:rPr>
                        <a:rPr lang="en-US" sz="1600" dirty="0">
                          <a:latin typeface="Comic Sans MS" panose="030F0702030302020204" pitchFamily="66" charset="0"/>
                        </a:rPr>
                        <m:t>term</m:t>
                      </m:r>
                      <m:r>
                        <m:rPr>
                          <m:nor/>
                        </m:rPr>
                        <a:rPr lang="en-US" sz="1600" dirty="0">
                          <a:latin typeface="Comic Sans MS" panose="030F0702030302020204" pitchFamily="66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1600" dirty="0">
                          <a:latin typeface="Comic Sans MS" panose="030F0702030302020204" pitchFamily="66" charset="0"/>
                        </a:rPr>
                        <m:t>is</m:t>
                      </m:r>
                      <m:r>
                        <m:rPr>
                          <m:nor/>
                        </m:rPr>
                        <a:rPr lang="en-US" sz="1600" dirty="0">
                          <a:latin typeface="Comic Sans MS" panose="030F0702030302020204" pitchFamily="66" charset="0"/>
                        </a:rPr>
                        <m:t> 34</m:t>
                      </m:r>
                    </m:oMath>
                  </m:oMathPara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5257800"/>
                <a:ext cx="2180405" cy="33855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3657600" y="4495800"/>
                <a:ext cx="146617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=9−25(−1)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4495800"/>
                <a:ext cx="1466171" cy="338554"/>
              </a:xfrm>
              <a:prstGeom prst="rect">
                <a:avLst/>
              </a:prstGeom>
              <a:blipFill rotWithShape="1">
                <a:blip r:embed="rId10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3657600" y="4876800"/>
                <a:ext cx="66967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=34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4876800"/>
                <a:ext cx="669671" cy="33855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3657600" y="6096000"/>
                <a:ext cx="267323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𝑇h𝑒</m:t>
                      </m:r>
                      <m:r>
                        <a:rPr lang="en-GB" sz="1600" b="0" i="1" smtClean="0">
                          <a:latin typeface="Cambria Math"/>
                        </a:rPr>
                        <m:t> </m:t>
                      </m:r>
                      <m:r>
                        <a:rPr lang="en-GB" sz="1600" b="0" i="1" smtClean="0">
                          <a:latin typeface="Cambria Math"/>
                        </a:rPr>
                        <m:t>𝑒𝑞𝑢𝑎𝑡𝑖𝑜𝑛</m:t>
                      </m:r>
                      <m:r>
                        <a:rPr lang="en-GB" sz="1600" b="0" i="1" smtClean="0">
                          <a:latin typeface="Cambria Math"/>
                        </a:rPr>
                        <m:t> </m:t>
                      </m:r>
                      <m:r>
                        <a:rPr lang="en-GB" sz="1600" b="0" i="1" smtClean="0">
                          <a:latin typeface="Cambria Math"/>
                        </a:rPr>
                        <m:t>𝑖𝑠</m:t>
                      </m:r>
                      <m:r>
                        <a:rPr lang="en-GB" sz="1600" b="0" i="1" smtClean="0">
                          <a:latin typeface="Cambria Math"/>
                        </a:rPr>
                        <m:t> </m:t>
                      </m:r>
                      <m:r>
                        <a:rPr lang="en-GB" sz="1600" b="0" i="1" smtClean="0">
                          <a:latin typeface="Cambria Math"/>
                        </a:rPr>
                        <m:t>𝑡h𝑒𝑟𝑒𝑓𝑜𝑟𝑒</m:t>
                      </m:r>
                      <m:r>
                        <a:rPr lang="en-GB" sz="1600" b="0" i="1" smtClean="0">
                          <a:latin typeface="Cambria Math"/>
                        </a:rPr>
                        <m:t>: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6096000"/>
                <a:ext cx="2673232" cy="338554"/>
              </a:xfrm>
              <a:prstGeom prst="rect">
                <a:avLst/>
              </a:prstGeom>
              <a:blipFill rotWithShape="1">
                <a:blip r:embed="rId12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3657600" y="6400800"/>
                <a:ext cx="177497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−6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+34=0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6400800"/>
                <a:ext cx="1774973" cy="338554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Arc 51"/>
          <p:cNvSpPr/>
          <p:nvPr/>
        </p:nvSpPr>
        <p:spPr>
          <a:xfrm>
            <a:off x="5410200" y="2057400"/>
            <a:ext cx="457200" cy="3810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TextBox 52"/>
          <p:cNvSpPr txBox="1"/>
          <p:nvPr/>
        </p:nvSpPr>
        <p:spPr>
          <a:xfrm>
            <a:off x="5867400" y="2057400"/>
            <a:ext cx="1219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Group terms</a:t>
            </a:r>
          </a:p>
        </p:txBody>
      </p:sp>
      <p:sp>
        <p:nvSpPr>
          <p:cNvPr id="54" name="Arc 53"/>
          <p:cNvSpPr/>
          <p:nvPr/>
        </p:nvSpPr>
        <p:spPr>
          <a:xfrm>
            <a:off x="5715000" y="3886200"/>
            <a:ext cx="457200" cy="3810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Arc 54"/>
          <p:cNvSpPr/>
          <p:nvPr/>
        </p:nvSpPr>
        <p:spPr>
          <a:xfrm>
            <a:off x="5715000" y="4267200"/>
            <a:ext cx="457200" cy="3810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Arc 55"/>
          <p:cNvSpPr/>
          <p:nvPr/>
        </p:nvSpPr>
        <p:spPr>
          <a:xfrm>
            <a:off x="5715000" y="4648200"/>
            <a:ext cx="457200" cy="3810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TextBox 56"/>
          <p:cNvSpPr txBox="1"/>
          <p:nvPr/>
        </p:nvSpPr>
        <p:spPr>
          <a:xfrm>
            <a:off x="6096000" y="3886200"/>
            <a:ext cx="2057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Multiply out brackets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172199" y="4191000"/>
            <a:ext cx="24384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Group the ‘</a:t>
            </a:r>
            <a:r>
              <a:rPr lang="en-GB" sz="1400" dirty="0" err="1">
                <a:solidFill>
                  <a:srgbClr val="FF0000"/>
                </a:solidFill>
                <a:latin typeface="Comic Sans MS" pitchFamily="66" charset="0"/>
              </a:rPr>
              <a:t>i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’ terms, replace i</a:t>
            </a:r>
            <a:r>
              <a:rPr lang="en-GB" sz="1400" baseline="30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with -1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6096000" y="47244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Simplify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3388426" y="5715000"/>
            <a:ext cx="57555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Now you have the b and c coefficients, you can write the equation!</a:t>
            </a:r>
          </a:p>
        </p:txBody>
      </p:sp>
      <p:sp>
        <p:nvSpPr>
          <p:cNvPr id="28" name="Title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59183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38" grpId="0"/>
      <p:bldP spid="39" grpId="0"/>
      <p:bldP spid="40" grpId="0"/>
      <p:bldP spid="41" grpId="0"/>
      <p:bldP spid="46" grpId="0"/>
      <p:bldP spid="47" grpId="0"/>
      <p:bldP spid="48" grpId="0"/>
      <p:bldP spid="49" grpId="0"/>
      <p:bldP spid="50" grpId="0"/>
      <p:bldP spid="51" grpId="0"/>
      <p:bldP spid="52" grpId="0" animBg="1"/>
      <p:bldP spid="53" grpId="0"/>
      <p:bldP spid="54" grpId="0" animBg="1"/>
      <p:bldP spid="55" grpId="0" animBg="1"/>
      <p:bldP spid="56" grpId="0" animBg="1"/>
      <p:bldP spid="57" grpId="0"/>
      <p:bldP spid="58" grpId="0"/>
      <p:bldP spid="59" grpId="0"/>
      <p:bldP spid="6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7B95DA0-1F8D-4700-93D6-C0A20ED569A6}"/>
              </a:ext>
            </a:extLst>
          </p:cNvPr>
          <p:cNvSpPr/>
          <p:nvPr/>
        </p:nvSpPr>
        <p:spPr>
          <a:xfrm>
            <a:off x="1705440" y="1973042"/>
            <a:ext cx="5697714" cy="2777683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88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Monotype Corsiva" panose="03010101010201010101" pitchFamily="66" charset="0"/>
                <a:ea typeface="HGGyoshotai" panose="03000609000000000000" pitchFamily="65" charset="-128"/>
                <a:cs typeface="Segoe UI Black" panose="020B0A02040204020203" pitchFamily="34" charset="0"/>
              </a:rPr>
              <a:t>Teachings for </a:t>
            </a:r>
          </a:p>
          <a:p>
            <a:pPr algn="ctr"/>
            <a:r>
              <a:rPr lang="en-US" altLang="ja-JP" sz="88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Monotype Corsiva" panose="03010101010201010101" pitchFamily="66" charset="0"/>
                <a:ea typeface="HGGyoshotai" panose="03000609000000000000" pitchFamily="65" charset="-128"/>
                <a:cs typeface="Segoe UI Black" panose="020B0A02040204020203" pitchFamily="34" charset="0"/>
              </a:rPr>
              <a:t>Exercise 1F</a:t>
            </a:r>
            <a:endParaRPr lang="ja-JP" altLang="en-US" sz="88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Monotype Corsiva" panose="03010101010201010101" pitchFamily="66" charset="0"/>
              <a:ea typeface="HGGyoshotai" panose="03000609000000000000" pitchFamily="65" charset="-128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29796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276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solve some types of polynomial equation with real coefficients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Given that -1 is a root of the equation: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Find the other two roots of the equation.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 If we substitute -1 in, the equation will balance…</a:t>
            </a:r>
            <a:endParaRPr lang="en-GB" sz="1400" dirty="0"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99473" y="6519446"/>
            <a:ext cx="4026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1F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838200" y="3124200"/>
                <a:ext cx="212757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+3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+</m:t>
                      </m:r>
                      <m:r>
                        <a:rPr lang="en-GB" sz="1600" b="0" i="1" smtClean="0">
                          <a:latin typeface="Cambria Math"/>
                        </a:rPr>
                        <m:t>𝑘</m:t>
                      </m:r>
                      <m:r>
                        <a:rPr lang="en-GB" sz="1600" b="0" i="1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124200"/>
                <a:ext cx="2127570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724400" y="1676400"/>
                <a:ext cx="2286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+3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+</m:t>
                      </m:r>
                      <m:r>
                        <a:rPr lang="en-GB" sz="1600" b="0" i="1" smtClean="0">
                          <a:latin typeface="Cambria Math"/>
                        </a:rPr>
                        <m:t>𝑘</m:t>
                      </m:r>
                      <m:r>
                        <a:rPr lang="en-GB" sz="1600" b="0" i="1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1676400"/>
                <a:ext cx="2286000" cy="33855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886200" y="2133600"/>
                <a:ext cx="303884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(−1)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+ 3(−1)+</m:t>
                      </m:r>
                      <m:r>
                        <a:rPr lang="en-GB" sz="1600" b="0" i="1" smtClean="0">
                          <a:latin typeface="Cambria Math"/>
                        </a:rPr>
                        <m:t>𝑘</m:t>
                      </m:r>
                      <m:r>
                        <a:rPr lang="en-GB" sz="1600" b="0" i="1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2133600"/>
                <a:ext cx="3038845" cy="338554"/>
              </a:xfrm>
              <a:prstGeom prst="rect">
                <a:avLst/>
              </a:prstGeom>
              <a:blipFill rotWithShape="1">
                <a:blip r:embed="rId6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953000" y="2590800"/>
                <a:ext cx="196323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 smtClean="0">
                          <a:latin typeface="Cambria Math"/>
                        </a:rPr>
                        <m:t>−</m:t>
                      </m:r>
                      <m:r>
                        <a:rPr lang="en-GB" sz="1600" b="0" i="1" smtClean="0">
                          <a:latin typeface="Cambria Math"/>
                        </a:rPr>
                        <m:t>1−1−3+</m:t>
                      </m:r>
                      <m:r>
                        <a:rPr lang="en-GB" sz="1600" b="0" i="1" smtClean="0">
                          <a:latin typeface="Cambria Math"/>
                        </a:rPr>
                        <m:t>𝑘</m:t>
                      </m:r>
                      <m:r>
                        <a:rPr lang="en-GB" sz="1600" b="0" i="1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2590800"/>
                <a:ext cx="1963230" cy="33855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172200" y="3048000"/>
                <a:ext cx="73270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𝑘</m:t>
                      </m:r>
                      <m:r>
                        <a:rPr lang="en-GB" sz="1600" b="0" i="1" smtClean="0">
                          <a:latin typeface="Cambria Math"/>
                        </a:rPr>
                        <m:t>=5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3048000"/>
                <a:ext cx="732701" cy="33855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Arc 10"/>
          <p:cNvSpPr/>
          <p:nvPr/>
        </p:nvSpPr>
        <p:spPr>
          <a:xfrm>
            <a:off x="6705600" y="18288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7086600" y="1905000"/>
            <a:ext cx="1371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Sub in x = -1</a:t>
            </a:r>
          </a:p>
        </p:txBody>
      </p:sp>
      <p:sp>
        <p:nvSpPr>
          <p:cNvPr id="13" name="Arc 12"/>
          <p:cNvSpPr/>
          <p:nvPr/>
        </p:nvSpPr>
        <p:spPr>
          <a:xfrm>
            <a:off x="6705600" y="22860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Arc 13"/>
          <p:cNvSpPr/>
          <p:nvPr/>
        </p:nvSpPr>
        <p:spPr>
          <a:xfrm>
            <a:off x="6705600" y="27432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7162800" y="22860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Calculate each part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086600" y="28194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Rearrange to fin d 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181600" y="4114800"/>
                <a:ext cx="2286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+3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+5=0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1600" y="4114800"/>
                <a:ext cx="2286000" cy="33855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4495800" y="3657600"/>
            <a:ext cx="3581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We now know the actual equation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55576" y="5157192"/>
                <a:ext cx="2286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+3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+5=0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5157192"/>
                <a:ext cx="2286000" cy="33855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71272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 animBg="1"/>
      <p:bldP spid="12" grpId="0"/>
      <p:bldP spid="13" grpId="0" animBg="1"/>
      <p:bldP spid="14" grpId="0" animBg="1"/>
      <p:bldP spid="15" grpId="0"/>
      <p:bldP spid="16" grpId="0"/>
      <p:bldP spid="17" grpId="0"/>
      <p:bldP spid="18" grpId="0"/>
      <p:bldP spid="1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276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solve some types of polynomial equation with real coefficients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Given that -1 is a root of the equation: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Find the other two roots of the equation.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We can now solve the equation</a:t>
            </a:r>
          </a:p>
          <a:p>
            <a:pPr algn="ctr">
              <a:buFont typeface="Wingdings"/>
              <a:buChar char="à"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As -1 is a root, (x + 1) will be a factor of the equation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838200" y="3124200"/>
                <a:ext cx="212757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+3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+</m:t>
                      </m:r>
                      <m:r>
                        <a:rPr lang="en-GB" sz="1600" b="0" i="1" smtClean="0">
                          <a:latin typeface="Cambria Math"/>
                        </a:rPr>
                        <m:t>𝑘</m:t>
                      </m:r>
                      <m:r>
                        <a:rPr lang="en-GB" sz="1600" b="0" i="1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124200"/>
                <a:ext cx="2127570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55576" y="4941168"/>
                <a:ext cx="2286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+3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+5=0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4941168"/>
                <a:ext cx="2286000" cy="33855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5334000" y="2057400"/>
                <a:ext cx="25146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 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+ 3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+ 5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2057400"/>
                <a:ext cx="251460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Straight Connector 21"/>
          <p:cNvCxnSpPr/>
          <p:nvPr/>
        </p:nvCxnSpPr>
        <p:spPr>
          <a:xfrm flipV="1">
            <a:off x="5562600" y="1981200"/>
            <a:ext cx="0" cy="381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5562600" y="1981200"/>
            <a:ext cx="23622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/>
              <p:cNvSpPr/>
              <p:nvPr/>
            </p:nvSpPr>
            <p:spPr>
              <a:xfrm>
                <a:off x="4724400" y="2057400"/>
                <a:ext cx="838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+1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2057400"/>
                <a:ext cx="838200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5486400" y="1600200"/>
                <a:ext cx="6096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0" y="1600200"/>
                <a:ext cx="609600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5410200" y="2514600"/>
                <a:ext cx="12954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 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0200" y="2514600"/>
                <a:ext cx="129540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Straight Connector 26"/>
          <p:cNvCxnSpPr/>
          <p:nvPr/>
        </p:nvCxnSpPr>
        <p:spPr>
          <a:xfrm flipH="1">
            <a:off x="6019800" y="2895600"/>
            <a:ext cx="1905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/>
              <p:cNvSpPr/>
              <p:nvPr/>
            </p:nvSpPr>
            <p:spPr>
              <a:xfrm>
                <a:off x="5867400" y="3048000"/>
                <a:ext cx="838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− 2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7400" y="3048000"/>
                <a:ext cx="838200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/>
              <p:cNvSpPr/>
              <p:nvPr/>
            </p:nvSpPr>
            <p:spPr>
              <a:xfrm>
                <a:off x="6324600" y="3048000"/>
                <a:ext cx="14478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+ 3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+5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600" y="3048000"/>
                <a:ext cx="1447800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/>
              <p:cNvSpPr/>
              <p:nvPr/>
            </p:nvSpPr>
            <p:spPr>
              <a:xfrm>
                <a:off x="5867400" y="1600200"/>
                <a:ext cx="7620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− 2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0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7400" y="1600200"/>
                <a:ext cx="762000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/>
              <p:cNvSpPr/>
              <p:nvPr/>
            </p:nvSpPr>
            <p:spPr>
              <a:xfrm>
                <a:off x="5867400" y="3505200"/>
                <a:ext cx="13716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− 2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−2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1" name="Rectangl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7400" y="3505200"/>
                <a:ext cx="1371600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Straight Connector 31"/>
          <p:cNvCxnSpPr/>
          <p:nvPr/>
        </p:nvCxnSpPr>
        <p:spPr>
          <a:xfrm flipH="1">
            <a:off x="6553200" y="3962400"/>
            <a:ext cx="13716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/>
              <p:cNvSpPr/>
              <p:nvPr/>
            </p:nvSpPr>
            <p:spPr>
              <a:xfrm>
                <a:off x="6705600" y="4038600"/>
                <a:ext cx="6096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5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5600" y="4038600"/>
                <a:ext cx="609600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3"/>
              <p:cNvSpPr/>
              <p:nvPr/>
            </p:nvSpPr>
            <p:spPr>
              <a:xfrm>
                <a:off x="7010400" y="4038600"/>
                <a:ext cx="838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5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4" name="Rectangle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0400" y="4038600"/>
                <a:ext cx="838200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angle 34"/>
              <p:cNvSpPr/>
              <p:nvPr/>
            </p:nvSpPr>
            <p:spPr>
              <a:xfrm>
                <a:off x="6400800" y="1600200"/>
                <a:ext cx="7620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  5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5" name="Rectangle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1600200"/>
                <a:ext cx="762000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angle 35"/>
              <p:cNvSpPr/>
              <p:nvPr/>
            </p:nvSpPr>
            <p:spPr>
              <a:xfrm>
                <a:off x="6705600" y="4419600"/>
                <a:ext cx="6096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5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6" name="Rectangle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5600" y="4419600"/>
                <a:ext cx="609600" cy="369332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ctangle 36"/>
              <p:cNvSpPr/>
              <p:nvPr/>
            </p:nvSpPr>
            <p:spPr>
              <a:xfrm>
                <a:off x="7010400" y="4419600"/>
                <a:ext cx="838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+ 5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7" name="Rectangle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0400" y="4419600"/>
                <a:ext cx="838200" cy="36933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8" name="Straight Connector 37"/>
          <p:cNvCxnSpPr/>
          <p:nvPr/>
        </p:nvCxnSpPr>
        <p:spPr>
          <a:xfrm flipH="1">
            <a:off x="7391400" y="4876800"/>
            <a:ext cx="533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Rectangle 38"/>
              <p:cNvSpPr/>
              <p:nvPr/>
            </p:nvSpPr>
            <p:spPr>
              <a:xfrm>
                <a:off x="7315200" y="4953000"/>
                <a:ext cx="457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solidFill>
                            <a:prstClr val="black"/>
                          </a:solidFill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9" name="Rectangle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5200" y="4953000"/>
                <a:ext cx="457200" cy="369332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39"/>
              <p:cNvSpPr/>
              <p:nvPr/>
            </p:nvSpPr>
            <p:spPr>
              <a:xfrm>
                <a:off x="5943600" y="5562600"/>
                <a:ext cx="25146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+3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+5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0" name="Rectangle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3600" y="5562600"/>
                <a:ext cx="2514600" cy="369332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angle 40"/>
              <p:cNvSpPr/>
              <p:nvPr/>
            </p:nvSpPr>
            <p:spPr>
              <a:xfrm>
                <a:off x="5715000" y="6019800"/>
                <a:ext cx="28956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(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+1)(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−2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+5)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1" name="Rectangle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6019800"/>
                <a:ext cx="2895600" cy="369332"/>
              </a:xfrm>
              <a:prstGeom prst="rect">
                <a:avLst/>
              </a:prstGeom>
              <a:blipFill rotWithShape="1">
                <a:blip r:embed="rId21"/>
                <a:stretch>
                  <a:fillRect b="-11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TextBox 41"/>
          <p:cNvSpPr txBox="1"/>
          <p:nvPr/>
        </p:nvSpPr>
        <p:spPr>
          <a:xfrm>
            <a:off x="3657600" y="2590800"/>
            <a:ext cx="13468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Divide x</a:t>
            </a:r>
            <a:r>
              <a:rPr lang="en-GB" sz="1400" baseline="30000" dirty="0">
                <a:solidFill>
                  <a:srgbClr val="FF0000"/>
                </a:solidFill>
                <a:latin typeface="Comic Sans MS" pitchFamily="66" charset="0"/>
              </a:rPr>
              <a:t>3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by x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657600" y="2971800"/>
            <a:ext cx="182879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Multiply the divisor by the answer and write it beneath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657600" y="38100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Subtract this from the original equation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657600" y="4419600"/>
            <a:ext cx="1981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Now divide -2x</a:t>
            </a:r>
            <a:r>
              <a:rPr lang="en-GB" sz="1400" baseline="30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by x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657600" y="4876800"/>
            <a:ext cx="1981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Multiply the divisor by this and continue these steps until you’re finished!</a:t>
            </a:r>
          </a:p>
        </p:txBody>
      </p:sp>
      <p:sp>
        <p:nvSpPr>
          <p:cNvPr id="47" name="Oval 46"/>
          <p:cNvSpPr/>
          <p:nvPr/>
        </p:nvSpPr>
        <p:spPr>
          <a:xfrm>
            <a:off x="4800600" y="2057400"/>
            <a:ext cx="685800" cy="381000"/>
          </a:xfrm>
          <a:prstGeom prst="ellipse">
            <a:avLst/>
          </a:prstGeom>
          <a:noFill/>
          <a:ln w="3175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/>
          <p:cNvSpPr/>
          <p:nvPr/>
        </p:nvSpPr>
        <p:spPr>
          <a:xfrm>
            <a:off x="5562600" y="1600200"/>
            <a:ext cx="457200" cy="381000"/>
          </a:xfrm>
          <a:prstGeom prst="ellipse">
            <a:avLst/>
          </a:prstGeom>
          <a:noFill/>
          <a:ln w="3175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/>
          <p:cNvSpPr/>
          <p:nvPr/>
        </p:nvSpPr>
        <p:spPr>
          <a:xfrm>
            <a:off x="6019800" y="1600200"/>
            <a:ext cx="457200" cy="381000"/>
          </a:xfrm>
          <a:prstGeom prst="ellipse">
            <a:avLst/>
          </a:prstGeom>
          <a:noFill/>
          <a:ln w="3175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TextBox 49"/>
          <p:cNvSpPr txBox="1"/>
          <p:nvPr/>
        </p:nvSpPr>
        <p:spPr>
          <a:xfrm>
            <a:off x="7924800" y="2514600"/>
            <a:ext cx="292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itchFamily="66" charset="0"/>
              </a:rPr>
              <a:t>-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924800" y="3505200"/>
            <a:ext cx="292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itchFamily="66" charset="0"/>
              </a:rPr>
              <a:t>-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924800" y="4419600"/>
            <a:ext cx="292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itchFamily="66" charset="0"/>
              </a:rPr>
              <a:t>-</a:t>
            </a:r>
          </a:p>
        </p:txBody>
      </p:sp>
      <p:sp>
        <p:nvSpPr>
          <p:cNvPr id="53" name="Oval 52"/>
          <p:cNvSpPr/>
          <p:nvPr/>
        </p:nvSpPr>
        <p:spPr>
          <a:xfrm>
            <a:off x="5562600" y="2057400"/>
            <a:ext cx="457200" cy="381000"/>
          </a:xfrm>
          <a:prstGeom prst="ellipse">
            <a:avLst/>
          </a:prstGeom>
          <a:noFill/>
          <a:ln w="3175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/>
          <p:cNvSpPr/>
          <p:nvPr/>
        </p:nvSpPr>
        <p:spPr>
          <a:xfrm>
            <a:off x="4724400" y="2057400"/>
            <a:ext cx="381000" cy="381000"/>
          </a:xfrm>
          <a:prstGeom prst="ellipse">
            <a:avLst/>
          </a:prstGeom>
          <a:noFill/>
          <a:ln w="3175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val 54"/>
          <p:cNvSpPr/>
          <p:nvPr/>
        </p:nvSpPr>
        <p:spPr>
          <a:xfrm>
            <a:off x="5943600" y="3048000"/>
            <a:ext cx="685800" cy="381000"/>
          </a:xfrm>
          <a:prstGeom prst="ellipse">
            <a:avLst/>
          </a:prstGeom>
          <a:noFill/>
          <a:ln w="3175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/>
          <p:cNvSpPr/>
          <p:nvPr/>
        </p:nvSpPr>
        <p:spPr>
          <a:xfrm>
            <a:off x="6781800" y="4038600"/>
            <a:ext cx="457200" cy="381000"/>
          </a:xfrm>
          <a:prstGeom prst="ellipse">
            <a:avLst/>
          </a:prstGeom>
          <a:noFill/>
          <a:ln w="3175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/>
          <p:cNvSpPr/>
          <p:nvPr/>
        </p:nvSpPr>
        <p:spPr>
          <a:xfrm>
            <a:off x="5562600" y="1600200"/>
            <a:ext cx="1676400" cy="381000"/>
          </a:xfrm>
          <a:prstGeom prst="ellipse">
            <a:avLst/>
          </a:prstGeom>
          <a:noFill/>
          <a:ln w="3175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/>
          <p:cNvSpPr/>
          <p:nvPr/>
        </p:nvSpPr>
        <p:spPr>
          <a:xfrm>
            <a:off x="6553200" y="1600200"/>
            <a:ext cx="685800" cy="381000"/>
          </a:xfrm>
          <a:prstGeom prst="ellipse">
            <a:avLst/>
          </a:prstGeom>
          <a:noFill/>
          <a:ln w="3175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itle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8699473" y="6519446"/>
            <a:ext cx="4026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1F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28080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9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xit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xit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6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3" presetClass="entr" presetSubtype="1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3" presetClass="exit" presetSubtype="1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3" presetClass="entr" presetSubtype="1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3" presetClass="exit" presetSubtype="1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3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3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3" presetClass="entr" presetSubtype="1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  <p:bldP spid="24" grpId="0"/>
      <p:bldP spid="25" grpId="0"/>
      <p:bldP spid="26" grpId="0"/>
      <p:bldP spid="28" grpId="0"/>
      <p:bldP spid="29" grpId="0"/>
      <p:bldP spid="30" grpId="0"/>
      <p:bldP spid="31" grpId="0"/>
      <p:bldP spid="33" grpId="0"/>
      <p:bldP spid="34" grpId="0"/>
      <p:bldP spid="35" grpId="0"/>
      <p:bldP spid="36" grpId="0"/>
      <p:bldP spid="37" grpId="0"/>
      <p:bldP spid="39" grpId="0"/>
      <p:bldP spid="40" grpId="0"/>
      <p:bldP spid="41" grpId="0"/>
      <p:bldP spid="47" grpId="0" animBg="1"/>
      <p:bldP spid="47" grpId="1" animBg="1"/>
      <p:bldP spid="47" grpId="2" animBg="1"/>
      <p:bldP spid="47" grpId="3" animBg="1"/>
      <p:bldP spid="47" grpId="4" animBg="1"/>
      <p:bldP spid="47" grpId="5" animBg="1"/>
      <p:bldP spid="47" grpId="6" animBg="1"/>
      <p:bldP spid="48" grpId="0" animBg="1"/>
      <p:bldP spid="48" grpId="1" animBg="1"/>
      <p:bldP spid="49" grpId="0" animBg="1"/>
      <p:bldP spid="49" grpId="1" animBg="1"/>
      <p:bldP spid="50" grpId="0"/>
      <p:bldP spid="51" grpId="0"/>
      <p:bldP spid="52" grpId="0"/>
      <p:bldP spid="53" grpId="0" animBg="1"/>
      <p:bldP spid="53" grpId="1" animBg="1"/>
      <p:bldP spid="54" grpId="0" animBg="1"/>
      <p:bldP spid="54" grpId="1" animBg="1"/>
      <p:bldP spid="54" grpId="2" animBg="1"/>
      <p:bldP spid="54" grpId="3" animBg="1"/>
      <p:bldP spid="54" grpId="4" animBg="1"/>
      <p:bldP spid="54" grpId="5" animBg="1"/>
      <p:bldP spid="55" grpId="0" animBg="1"/>
      <p:bldP spid="55" grpId="1" animBg="1"/>
      <p:bldP spid="56" grpId="0" animBg="1"/>
      <p:bldP spid="56" grpId="1" animBg="1"/>
      <p:bldP spid="57" grpId="0" animBg="1"/>
      <p:bldP spid="58" grpId="0" animBg="1"/>
      <p:bldP spid="58" grpId="1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276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solve some types of polynomial equation with real coefficients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Given that -1 is a root of the equation: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Find the other two roots of the equation.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We can now solve the equation</a:t>
            </a:r>
          </a:p>
          <a:p>
            <a:pPr algn="ctr">
              <a:buFont typeface="Wingdings"/>
              <a:buChar char="à"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As -1 is a root, (x + 1) will be a factor of the equation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838200" y="3124200"/>
                <a:ext cx="212757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+3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+</m:t>
                      </m:r>
                      <m:r>
                        <a:rPr lang="en-GB" sz="1600" b="0" i="1" smtClean="0">
                          <a:latin typeface="Cambria Math"/>
                        </a:rPr>
                        <m:t>𝑘</m:t>
                      </m:r>
                      <m:r>
                        <a:rPr lang="en-GB" sz="1600" b="0" i="1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124200"/>
                <a:ext cx="2127570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55576" y="4941168"/>
                <a:ext cx="2286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+3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+5=0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4941168"/>
                <a:ext cx="2286000" cy="33855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angle 40"/>
              <p:cNvSpPr/>
              <p:nvPr/>
            </p:nvSpPr>
            <p:spPr>
              <a:xfrm>
                <a:off x="467544" y="6093296"/>
                <a:ext cx="2895600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6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GB" sz="16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+1</m:t>
                          </m:r>
                        </m:e>
                      </m:d>
                      <m:d>
                        <m:dPr>
                          <m:ctrlPr>
                            <a:rPr lang="en-GB" sz="16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GB" sz="16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6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6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6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−2</m:t>
                          </m:r>
                          <m:r>
                            <a:rPr lang="en-GB" sz="16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GB" sz="16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+5</m:t>
                          </m:r>
                        </m:e>
                      </m:d>
                      <m:r>
                        <a:rPr lang="en-GB" sz="16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1" name="Rectangle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6093296"/>
                <a:ext cx="2895600" cy="33855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Rectangle 59"/>
              <p:cNvSpPr/>
              <p:nvPr/>
            </p:nvSpPr>
            <p:spPr>
              <a:xfrm>
                <a:off x="4419600" y="1600200"/>
                <a:ext cx="29718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+3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+5=0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0" name="Rectangle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1600200"/>
                <a:ext cx="2971800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/>
              <p:cNvSpPr/>
              <p:nvPr/>
            </p:nvSpPr>
            <p:spPr>
              <a:xfrm>
                <a:off x="4267200" y="2133600"/>
                <a:ext cx="3124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+1</m:t>
                          </m:r>
                        </m:e>
                      </m:d>
                      <m:d>
                        <m:dPr>
                          <m:ctrlP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−2</m:t>
                          </m:r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+5</m:t>
                          </m:r>
                        </m:e>
                      </m:d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1" name="Rectangle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2133600"/>
                <a:ext cx="3124200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Rectangle 61"/>
              <p:cNvSpPr/>
              <p:nvPr/>
            </p:nvSpPr>
            <p:spPr>
              <a:xfrm>
                <a:off x="4038600" y="3352800"/>
                <a:ext cx="11430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+1=0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2" name="Rectangle 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3352800"/>
                <a:ext cx="114300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Rectangle 62"/>
              <p:cNvSpPr/>
              <p:nvPr/>
            </p:nvSpPr>
            <p:spPr>
              <a:xfrm>
                <a:off x="4419600" y="3810000"/>
                <a:ext cx="9906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=−1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3" name="Rectangle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3810000"/>
                <a:ext cx="990600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4" name="Straight Arrow Connector 63"/>
          <p:cNvCxnSpPr/>
          <p:nvPr/>
        </p:nvCxnSpPr>
        <p:spPr>
          <a:xfrm flipH="1">
            <a:off x="4648200" y="2514600"/>
            <a:ext cx="152400" cy="6858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3505200" y="25908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Either this bracket is 0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810000" y="42672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We already knew this solution!</a:t>
            </a:r>
          </a:p>
        </p:txBody>
      </p:sp>
      <p:cxnSp>
        <p:nvCxnSpPr>
          <p:cNvPr id="67" name="Straight Arrow Connector 66"/>
          <p:cNvCxnSpPr/>
          <p:nvPr/>
        </p:nvCxnSpPr>
        <p:spPr>
          <a:xfrm>
            <a:off x="6172200" y="2514600"/>
            <a:ext cx="304800" cy="6858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6400800" y="25146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Or this bracket is 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Rectangle 68"/>
              <p:cNvSpPr/>
              <p:nvPr/>
            </p:nvSpPr>
            <p:spPr>
              <a:xfrm>
                <a:off x="5715000" y="3352800"/>
                <a:ext cx="20574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i="1">
                          <a:solidFill>
                            <a:prstClr val="black"/>
                          </a:solidFill>
                          <a:latin typeface="Cambria Math"/>
                        </a:rPr>
                        <m:t>−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2</m:t>
                      </m:r>
                      <m:r>
                        <a:rPr lang="en-GB" i="1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en-GB" i="1">
                          <a:solidFill>
                            <a:prstClr val="black"/>
                          </a:solidFill>
                          <a:latin typeface="Cambria Math"/>
                        </a:rPr>
                        <m:t>+5=0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9" name="Rectangle 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3352800"/>
                <a:ext cx="2057400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Rectangle 69"/>
              <p:cNvSpPr/>
              <p:nvPr/>
            </p:nvSpPr>
            <p:spPr>
              <a:xfrm>
                <a:off x="5638800" y="3810000"/>
                <a:ext cx="1066800" cy="38100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0" name="Rectangle 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3810000"/>
                <a:ext cx="1066800" cy="38100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Rectangle 70"/>
              <p:cNvSpPr/>
              <p:nvPr/>
            </p:nvSpPr>
            <p:spPr>
              <a:xfrm>
                <a:off x="6553200" y="3810000"/>
                <a:ext cx="6858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  4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1" name="Rectangle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3200" y="3810000"/>
                <a:ext cx="685800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Rectangle 71"/>
              <p:cNvSpPr/>
              <p:nvPr/>
            </p:nvSpPr>
            <p:spPr>
              <a:xfrm>
                <a:off x="7010400" y="3810000"/>
                <a:ext cx="6858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2" name="Rectangle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0400" y="3810000"/>
                <a:ext cx="685800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Rectangle 72"/>
              <p:cNvSpPr/>
              <p:nvPr/>
            </p:nvSpPr>
            <p:spPr>
              <a:xfrm>
                <a:off x="6172200" y="4267200"/>
                <a:ext cx="16764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=−4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3" name="Rectangle 7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4267200"/>
                <a:ext cx="1676400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Rectangle 73"/>
              <p:cNvSpPr/>
              <p:nvPr/>
            </p:nvSpPr>
            <p:spPr>
              <a:xfrm>
                <a:off x="6477000" y="4724400"/>
                <a:ext cx="14478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−1=±2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𝑖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4" name="Rectangle 7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7000" y="4724400"/>
                <a:ext cx="1447800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Rectangle 74"/>
              <p:cNvSpPr/>
              <p:nvPr/>
            </p:nvSpPr>
            <p:spPr>
              <a:xfrm>
                <a:off x="6781800" y="5181600"/>
                <a:ext cx="14478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=1±2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𝑖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5" name="Rectangle 7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1800" y="5181600"/>
                <a:ext cx="1447800" cy="369332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6" name="Arc 75"/>
          <p:cNvSpPr/>
          <p:nvPr/>
        </p:nvSpPr>
        <p:spPr>
          <a:xfrm>
            <a:off x="7467600" y="35814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TextBox 76"/>
          <p:cNvSpPr txBox="1"/>
          <p:nvPr/>
        </p:nvSpPr>
        <p:spPr>
          <a:xfrm>
            <a:off x="7777655" y="3429000"/>
            <a:ext cx="1371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Use completing the square</a:t>
            </a:r>
          </a:p>
        </p:txBody>
      </p:sp>
      <p:sp>
        <p:nvSpPr>
          <p:cNvPr id="78" name="Arc 77"/>
          <p:cNvSpPr/>
          <p:nvPr/>
        </p:nvSpPr>
        <p:spPr>
          <a:xfrm>
            <a:off x="7543800" y="40386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Arc 78"/>
          <p:cNvSpPr/>
          <p:nvPr/>
        </p:nvSpPr>
        <p:spPr>
          <a:xfrm>
            <a:off x="7696200" y="44958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Arc 79"/>
          <p:cNvSpPr/>
          <p:nvPr/>
        </p:nvSpPr>
        <p:spPr>
          <a:xfrm>
            <a:off x="7848600" y="49530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TextBox 80"/>
          <p:cNvSpPr txBox="1"/>
          <p:nvPr/>
        </p:nvSpPr>
        <p:spPr>
          <a:xfrm>
            <a:off x="8001000" y="4114800"/>
            <a:ext cx="1143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Subtract 4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7979979" y="441960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Square root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8208579" y="5029200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Add 1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3529649" y="5791200"/>
            <a:ext cx="52661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The solutions of the equation x</a:t>
            </a:r>
            <a:r>
              <a:rPr lang="en-GB" sz="1600" baseline="30000" dirty="0">
                <a:latin typeface="Comic Sans MS" pitchFamily="66" charset="0"/>
              </a:rPr>
              <a:t>3</a:t>
            </a:r>
            <a:r>
              <a:rPr lang="en-GB" sz="1600" dirty="0">
                <a:latin typeface="Comic Sans MS" pitchFamily="66" charset="0"/>
              </a:rPr>
              <a:t> – x</a:t>
            </a:r>
            <a:r>
              <a:rPr lang="en-GB" sz="1600" baseline="30000" dirty="0">
                <a:latin typeface="Comic Sans MS" pitchFamily="66" charset="0"/>
              </a:rPr>
              <a:t>2</a:t>
            </a:r>
            <a:r>
              <a:rPr lang="en-GB" sz="1600" dirty="0">
                <a:latin typeface="Comic Sans MS" pitchFamily="66" charset="0"/>
              </a:rPr>
              <a:t> + 3x + 5 = 0 are: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5" name="TextBox 84"/>
              <p:cNvSpPr txBox="1"/>
              <p:nvPr/>
            </p:nvSpPr>
            <p:spPr>
              <a:xfrm>
                <a:off x="4419600" y="6172200"/>
                <a:ext cx="88197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=−1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5" name="TextBox 8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6172200"/>
                <a:ext cx="881973" cy="338554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Box 85"/>
              <p:cNvSpPr txBox="1"/>
              <p:nvPr/>
            </p:nvSpPr>
            <p:spPr>
              <a:xfrm>
                <a:off x="5282249" y="6172200"/>
                <a:ext cx="115922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=1+2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6" name="TextBox 8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2249" y="6172200"/>
                <a:ext cx="1159228" cy="338554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TextBox 86"/>
              <p:cNvSpPr txBox="1"/>
              <p:nvPr/>
            </p:nvSpPr>
            <p:spPr>
              <a:xfrm>
                <a:off x="7034849" y="6172200"/>
                <a:ext cx="115922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=1−2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7" name="TextBox 8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34849" y="6172200"/>
                <a:ext cx="1159228" cy="338554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TextBox 87"/>
              <p:cNvSpPr txBox="1"/>
              <p:nvPr/>
            </p:nvSpPr>
            <p:spPr>
              <a:xfrm>
                <a:off x="6425249" y="6172200"/>
                <a:ext cx="58714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𝑎𝑛𝑑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8" name="TextBox 8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5249" y="6172200"/>
                <a:ext cx="587148" cy="338554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Title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699473" y="6519446"/>
            <a:ext cx="4026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1F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47034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1" grpId="0"/>
      <p:bldP spid="62" grpId="0"/>
      <p:bldP spid="63" grpId="0"/>
      <p:bldP spid="65" grpId="0"/>
      <p:bldP spid="66" grpId="0"/>
      <p:bldP spid="68" grpId="0"/>
      <p:bldP spid="69" grpId="0"/>
      <p:bldP spid="70" grpId="0"/>
      <p:bldP spid="71" grpId="0"/>
      <p:bldP spid="72" grpId="0"/>
      <p:bldP spid="73" grpId="0"/>
      <p:bldP spid="74" grpId="0"/>
      <p:bldP spid="75" grpId="0"/>
      <p:bldP spid="76" grpId="0" animBg="1"/>
      <p:bldP spid="77" grpId="0"/>
      <p:bldP spid="78" grpId="0" animBg="1"/>
      <p:bldP spid="79" grpId="0" animBg="1"/>
      <p:bldP spid="80" grpId="0" animBg="1"/>
      <p:bldP spid="81" grpId="0"/>
      <p:bldP spid="82" grpId="0"/>
      <p:bldP spid="83" grpId="0"/>
      <p:bldP spid="84" grpId="0"/>
      <p:bldP spid="85" grpId="0"/>
      <p:bldP spid="86" grpId="0"/>
      <p:bldP spid="87" grpId="0"/>
      <p:bldP spid="8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7B95DA0-1F8D-4700-93D6-C0A20ED569A6}"/>
              </a:ext>
            </a:extLst>
          </p:cNvPr>
          <p:cNvSpPr/>
          <p:nvPr/>
        </p:nvSpPr>
        <p:spPr>
          <a:xfrm>
            <a:off x="1580406" y="1973042"/>
            <a:ext cx="5947783" cy="2777683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88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Monotype Corsiva" panose="03010101010201010101" pitchFamily="66" charset="0"/>
                <a:ea typeface="HGGyoshotai" panose="03000609000000000000" pitchFamily="65" charset="-128"/>
                <a:cs typeface="Segoe UI Black" panose="020B0A02040204020203" pitchFamily="34" charset="0"/>
              </a:rPr>
              <a:t>Teachings for </a:t>
            </a:r>
          </a:p>
          <a:p>
            <a:pPr algn="ctr"/>
            <a:r>
              <a:rPr lang="en-US" altLang="ja-JP" sz="88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Monotype Corsiva" panose="03010101010201010101" pitchFamily="66" charset="0"/>
                <a:ea typeface="HGGyoshotai" panose="03000609000000000000" pitchFamily="65" charset="-128"/>
                <a:cs typeface="Segoe UI Black" panose="020B0A02040204020203" pitchFamily="34" charset="0"/>
              </a:rPr>
              <a:t>Exercise 1A/B</a:t>
            </a:r>
            <a:endParaRPr lang="ja-JP" altLang="en-US" sz="88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Monotype Corsiva" panose="03010101010201010101" pitchFamily="66" charset="0"/>
              <a:ea typeface="HGGyoshotai" panose="03000609000000000000" pitchFamily="65" charset="-128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248151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276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solve some types of polynomial equation with real coefficients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3124200"/>
            <a:ext cx="8430513" cy="1015663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000" dirty="0">
                <a:solidFill>
                  <a:srgbClr val="FF0000"/>
                </a:solidFill>
                <a:latin typeface="Comic Sans MS" pitchFamily="66" charset="0"/>
              </a:rPr>
              <a:t>In a cubic equation, either:</a:t>
            </a:r>
          </a:p>
          <a:p>
            <a:pPr marL="285750" indent="-285750" algn="ctr">
              <a:buFont typeface="Wingdings"/>
              <a:buChar char="à"/>
            </a:pPr>
            <a:r>
              <a:rPr lang="en-GB" sz="20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All 3 solutions are real</a:t>
            </a:r>
          </a:p>
          <a:p>
            <a:pPr marL="285750" indent="-285750" algn="ctr">
              <a:buFont typeface="Wingdings"/>
              <a:buChar char="à"/>
            </a:pPr>
            <a:r>
              <a:rPr lang="en-GB" sz="20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One solution is real and the other 2 form a complex conjugate pair</a:t>
            </a:r>
            <a:endParaRPr lang="en-GB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99473" y="6519446"/>
            <a:ext cx="4026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1F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86041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276600" cy="4876800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solve some types of polynomial equation with real coefficients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You can also solve a quartic equation using this method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A quartic equation has an x power of 4, and will have a total of 4 roots</a:t>
            </a:r>
          </a:p>
          <a:p>
            <a:pPr algn="ctr">
              <a:buFont typeface="Wingdings"/>
              <a:buChar char="à"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For a quartic equation, either:</a:t>
            </a: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All 4 roots are real</a:t>
            </a:r>
          </a:p>
          <a:p>
            <a:pPr algn="ctr">
              <a:buFont typeface="Wingdings"/>
              <a:buChar char="à"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2 roots are real and 2 are complex, forming a complex conjugate pair</a:t>
            </a:r>
          </a:p>
          <a:p>
            <a:pPr algn="ctr">
              <a:buFont typeface="Wingdings"/>
              <a:buChar char="à"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All 4 roots are complex and form 2 complex conjugate pairs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99473" y="6519446"/>
            <a:ext cx="4026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1F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34942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276600" cy="4876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solve some types of polynomial equation with real coefficients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Given that 3 + </a:t>
            </a:r>
            <a:r>
              <a:rPr lang="en-GB" sz="1400" dirty="0" err="1">
                <a:latin typeface="Comic Sans MS" pitchFamily="66" charset="0"/>
              </a:rPr>
              <a:t>i</a:t>
            </a:r>
            <a:r>
              <a:rPr lang="en-GB" sz="1400" dirty="0">
                <a:latin typeface="Comic Sans MS" pitchFamily="66" charset="0"/>
              </a:rPr>
              <a:t> is a root of the quartic equation: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Solve the equation completely.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As one root is 3 + </a:t>
            </a:r>
            <a:r>
              <a:rPr lang="en-GB" sz="1400" dirty="0" err="1">
                <a:latin typeface="Comic Sans MS" pitchFamily="66" charset="0"/>
              </a:rPr>
              <a:t>i</a:t>
            </a:r>
            <a:r>
              <a:rPr lang="en-GB" sz="1400" dirty="0">
                <a:latin typeface="Comic Sans MS" pitchFamily="66" charset="0"/>
              </a:rPr>
              <a:t>, we know that another root will be 3 – </a:t>
            </a:r>
            <a:r>
              <a:rPr lang="en-GB" sz="1400" dirty="0" err="1">
                <a:latin typeface="Comic Sans MS" pitchFamily="66" charset="0"/>
              </a:rPr>
              <a:t>i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 We can use these to find an expression which will factorise into the original equation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79512" y="3212976"/>
                <a:ext cx="337861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4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−3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−39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+120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−50=0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3212976"/>
                <a:ext cx="3378617" cy="33855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334000" y="1676400"/>
                <a:ext cx="66229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3+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1676400"/>
                <a:ext cx="662297" cy="33855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248400" y="1676400"/>
                <a:ext cx="66229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3−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8400" y="1676400"/>
                <a:ext cx="662297" cy="33855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3886200" y="2209800"/>
            <a:ext cx="18053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Add them together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810000" y="2514600"/>
                <a:ext cx="167872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3+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+(3−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2514600"/>
                <a:ext cx="1678729" cy="338554"/>
              </a:xfrm>
              <a:prstGeom prst="rect">
                <a:avLst/>
              </a:prstGeom>
              <a:blipFill rotWithShape="1">
                <a:blip r:embed="rId7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810000" y="2895600"/>
                <a:ext cx="55585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=6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2895600"/>
                <a:ext cx="555857" cy="33855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810000" y="3276600"/>
                <a:ext cx="211147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𝑆𝑜</m:t>
                      </m:r>
                      <m:r>
                        <a:rPr lang="en-GB" sz="1600" b="0" i="1" smtClean="0">
                          <a:latin typeface="Cambria Math"/>
                        </a:rPr>
                        <m:t> </m:t>
                      </m:r>
                      <m:r>
                        <a:rPr lang="en-GB" sz="1600" b="0" i="1" smtClean="0">
                          <a:latin typeface="Cambria Math"/>
                        </a:rPr>
                        <m:t>𝑡h𝑒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Pre>
                            <m:sPre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PrePr>
                            <m:sub/>
                            <m:sup>
                              <m:r>
                                <a:rPr lang="en-GB" sz="1600" b="0" i="1" smtClean="0">
                                  <a:latin typeface="Cambria Math"/>
                                </a:rPr>
                                <m:t>′</m:t>
                              </m:r>
                            </m:sup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𝑏</m:t>
                              </m:r>
                            </m:e>
                          </m:sPre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𝑡𝑒𝑟𝑚</m:t>
                      </m:r>
                      <m:r>
                        <a:rPr lang="en-GB" sz="1600" b="0" i="1" smtClean="0">
                          <a:latin typeface="Cambria Math"/>
                        </a:rPr>
                        <m:t> </m:t>
                      </m:r>
                      <m:r>
                        <a:rPr lang="en-GB" sz="1600" b="0" i="1" smtClean="0">
                          <a:latin typeface="Cambria Math"/>
                        </a:rPr>
                        <m:t>𝑖𝑠</m:t>
                      </m:r>
                      <m:r>
                        <a:rPr lang="en-GB" sz="1600" b="0" i="1" smtClean="0">
                          <a:latin typeface="Cambria Math"/>
                        </a:rPr>
                        <m:t> −6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3276600"/>
                <a:ext cx="2111475" cy="33855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6477000" y="2209800"/>
            <a:ext cx="13388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Multiply them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400800" y="2514600"/>
                <a:ext cx="143366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3+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(3−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2514600"/>
                <a:ext cx="1433662" cy="338554"/>
              </a:xfrm>
              <a:prstGeom prst="rect">
                <a:avLst/>
              </a:prstGeom>
              <a:blipFill rotWithShape="1">
                <a:blip r:embed="rId10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400800" y="2895600"/>
                <a:ext cx="183460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=9+3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−3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2895600"/>
                <a:ext cx="1834605" cy="33855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400800" y="3276600"/>
                <a:ext cx="123854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=9−(−1)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3276600"/>
                <a:ext cx="1238544" cy="338554"/>
              </a:xfrm>
              <a:prstGeom prst="rect">
                <a:avLst/>
              </a:prstGeom>
              <a:blipFill rotWithShape="1">
                <a:blip r:embed="rId12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6400800" y="3657600"/>
                <a:ext cx="66967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=10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3657600"/>
                <a:ext cx="669671" cy="338554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400800" y="4038600"/>
                <a:ext cx="196778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𝑆𝑜</m:t>
                      </m:r>
                      <m:r>
                        <a:rPr lang="en-GB" sz="1600" b="0" i="1" smtClean="0">
                          <a:latin typeface="Cambria Math"/>
                        </a:rPr>
                        <m:t> </m:t>
                      </m:r>
                      <m:r>
                        <a:rPr lang="en-GB" sz="1600" b="0" i="1" smtClean="0">
                          <a:latin typeface="Cambria Math"/>
                        </a:rPr>
                        <m:t>𝑡h𝑒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Pre>
                            <m:sPre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PrePr>
                            <m:sub/>
                            <m:sup>
                              <m:r>
                                <a:rPr lang="en-GB" sz="1600" b="0" i="1" smtClean="0">
                                  <a:latin typeface="Cambria Math"/>
                                </a:rPr>
                                <m:t>′</m:t>
                              </m:r>
                            </m:sup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𝑐</m:t>
                              </m:r>
                            </m:e>
                          </m:sPre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𝑡𝑒𝑟𝑚</m:t>
                      </m:r>
                      <m:r>
                        <a:rPr lang="en-GB" sz="1600" b="0" i="1" smtClean="0">
                          <a:latin typeface="Cambria Math"/>
                        </a:rPr>
                        <m:t> </m:t>
                      </m:r>
                      <m:r>
                        <a:rPr lang="en-GB" sz="1600" b="0" i="1" smtClean="0">
                          <a:latin typeface="Cambria Math"/>
                        </a:rPr>
                        <m:t>𝑖𝑠</m:t>
                      </m:r>
                      <m:r>
                        <a:rPr lang="en-GB" sz="1600" b="0" i="1" smtClean="0">
                          <a:latin typeface="Cambria Math"/>
                        </a:rPr>
                        <m:t> 10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4038600"/>
                <a:ext cx="1967783" cy="338554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4038601" y="457200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Now you know b and c you can write an expression that will divide into the original equation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5410200" y="5105400"/>
                <a:ext cx="154753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−6</m:t>
                      </m:r>
                      <m:r>
                        <a:rPr lang="en-GB" b="0" i="1" smtClean="0"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latin typeface="Cambria Math"/>
                        </a:rPr>
                        <m:t>+10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0200" y="5105400"/>
                <a:ext cx="1547539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99473" y="6519446"/>
            <a:ext cx="4026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1F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14958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276600" cy="4997152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solve some types of polynomial equation with real coefficients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Given that 3 + </a:t>
            </a:r>
            <a:r>
              <a:rPr lang="en-GB" sz="1400" dirty="0" err="1">
                <a:latin typeface="Comic Sans MS" pitchFamily="66" charset="0"/>
              </a:rPr>
              <a:t>i</a:t>
            </a:r>
            <a:r>
              <a:rPr lang="en-GB" sz="1400" dirty="0">
                <a:latin typeface="Comic Sans MS" pitchFamily="66" charset="0"/>
              </a:rPr>
              <a:t> is a root of the quartic equation: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Solve the equation completely.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As one root is 3 + </a:t>
            </a:r>
            <a:r>
              <a:rPr lang="en-GB" sz="1400" dirty="0" err="1">
                <a:latin typeface="Comic Sans MS" pitchFamily="66" charset="0"/>
              </a:rPr>
              <a:t>i</a:t>
            </a:r>
            <a:r>
              <a:rPr lang="en-GB" sz="1400" dirty="0">
                <a:latin typeface="Comic Sans MS" pitchFamily="66" charset="0"/>
              </a:rPr>
              <a:t>, we know that another root will be 3 – </a:t>
            </a:r>
            <a:r>
              <a:rPr lang="en-GB" sz="1400" dirty="0" err="1">
                <a:latin typeface="Comic Sans MS" pitchFamily="66" charset="0"/>
              </a:rPr>
              <a:t>i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We can use these to find an expression which will factorise into the original equation</a:t>
            </a:r>
          </a:p>
          <a:p>
            <a:pPr algn="ctr">
              <a:buFont typeface="Wingdings"/>
              <a:buChar char="à"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Divide the original equation by this!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79512" y="2996952"/>
                <a:ext cx="337861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4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−3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−39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+120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−50=0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2996952"/>
                <a:ext cx="3378617" cy="33855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683568" y="5445224"/>
                <a:ext cx="242489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−6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+10 </m:t>
                      </m:r>
                      <m:r>
                        <a:rPr lang="en-GB" sz="1600" b="0" i="1" smtClean="0">
                          <a:latin typeface="Cambria Math"/>
                        </a:rPr>
                        <m:t>𝑖𝑠</m:t>
                      </m:r>
                      <m:r>
                        <a:rPr lang="en-GB" sz="1600" b="0" i="1" smtClean="0">
                          <a:latin typeface="Cambria Math"/>
                        </a:rPr>
                        <m:t> </m:t>
                      </m:r>
                      <m:r>
                        <a:rPr lang="en-GB" sz="1600" b="0" i="1" smtClean="0">
                          <a:latin typeface="Cambria Math"/>
                        </a:rPr>
                        <m:t>𝑎</m:t>
                      </m:r>
                      <m:r>
                        <a:rPr lang="en-GB" sz="1600" b="0" i="1" smtClean="0">
                          <a:latin typeface="Cambria Math"/>
                        </a:rPr>
                        <m:t> </m:t>
                      </m:r>
                      <m:r>
                        <a:rPr lang="en-GB" sz="1600" b="0" i="1" smtClean="0">
                          <a:latin typeface="Cambria Math"/>
                        </a:rPr>
                        <m:t>𝑓𝑎𝑐𝑡𝑜𝑟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5445224"/>
                <a:ext cx="2424895" cy="338554"/>
              </a:xfrm>
              <a:prstGeom prst="rect">
                <a:avLst/>
              </a:prstGeom>
              <a:blipFill>
                <a:blip r:embed="rId4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5334000" y="2057400"/>
                <a:ext cx="37338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4</m:t>
                          </m:r>
                        </m:sup>
                      </m:sSup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− 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3</m:t>
                          </m:r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− 39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+ 120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− 50</m:t>
                      </m:r>
                    </m:oMath>
                  </m:oMathPara>
                </a14:m>
                <a:endParaRPr lang="en-GB" b="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2057400"/>
                <a:ext cx="373380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Straight Connector 21"/>
          <p:cNvCxnSpPr/>
          <p:nvPr/>
        </p:nvCxnSpPr>
        <p:spPr>
          <a:xfrm flipV="1">
            <a:off x="5334000" y="1981200"/>
            <a:ext cx="0" cy="381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5334000" y="1981200"/>
            <a:ext cx="3581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/>
              <p:cNvSpPr/>
              <p:nvPr/>
            </p:nvSpPr>
            <p:spPr>
              <a:xfrm>
                <a:off x="3733800" y="2057400"/>
                <a:ext cx="16764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−6</m:t>
                      </m:r>
                      <m:r>
                        <a:rPr lang="en-GB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+10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3800" y="2057400"/>
                <a:ext cx="1676400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5334000" y="1600200"/>
                <a:ext cx="6096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1600200"/>
                <a:ext cx="609600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6629400" y="2438400"/>
                <a:ext cx="7620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+ 20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9400" y="2438400"/>
                <a:ext cx="762000" cy="369332"/>
              </a:xfrm>
              <a:prstGeom prst="rect">
                <a:avLst/>
              </a:prstGeom>
              <a:blipFill rotWithShape="1">
                <a:blip r:embed="rId9"/>
                <a:stretch>
                  <a:fillRect r="-12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angle 35"/>
              <p:cNvSpPr/>
              <p:nvPr/>
            </p:nvSpPr>
            <p:spPr>
              <a:xfrm>
                <a:off x="5334000" y="2438400"/>
                <a:ext cx="6096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6" name="Rectangle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2438400"/>
                <a:ext cx="609600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7" name="Straight Connector 36"/>
          <p:cNvCxnSpPr/>
          <p:nvPr/>
        </p:nvCxnSpPr>
        <p:spPr>
          <a:xfrm flipH="1">
            <a:off x="5867400" y="2895600"/>
            <a:ext cx="31242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/>
              <p:cNvSpPr/>
              <p:nvPr/>
            </p:nvSpPr>
            <p:spPr>
              <a:xfrm>
                <a:off x="5867400" y="2438400"/>
                <a:ext cx="6096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− 12</m:t>
                          </m:r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8" name="Rectangle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7400" y="2438400"/>
                <a:ext cx="609600" cy="369332"/>
              </a:xfrm>
              <a:prstGeom prst="rect">
                <a:avLst/>
              </a:prstGeom>
              <a:blipFill rotWithShape="1">
                <a:blip r:embed="rId11"/>
                <a:stretch>
                  <a:fillRect r="-4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39"/>
              <p:cNvSpPr/>
              <p:nvPr/>
            </p:nvSpPr>
            <p:spPr>
              <a:xfrm>
                <a:off x="6096000" y="2971800"/>
                <a:ext cx="6096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9</m:t>
                          </m:r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0" name="Rectangle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2971800"/>
                <a:ext cx="609600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angle 40"/>
              <p:cNvSpPr/>
              <p:nvPr/>
            </p:nvSpPr>
            <p:spPr>
              <a:xfrm>
                <a:off x="6553200" y="2971800"/>
                <a:ext cx="7620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−  59</m:t>
                          </m:r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1" name="Rectangle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3200" y="2971800"/>
                <a:ext cx="762000" cy="369332"/>
              </a:xfrm>
              <a:prstGeom prst="rect">
                <a:avLst/>
              </a:prstGeom>
              <a:blipFill rotWithShape="1">
                <a:blip r:embed="rId13"/>
                <a:stretch>
                  <a:fillRect r="-192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angle 41"/>
              <p:cNvSpPr/>
              <p:nvPr/>
            </p:nvSpPr>
            <p:spPr>
              <a:xfrm>
                <a:off x="7467600" y="2971800"/>
                <a:ext cx="9144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120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2" name="Rectangle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2971800"/>
                <a:ext cx="914400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ectangle 42"/>
              <p:cNvSpPr/>
              <p:nvPr/>
            </p:nvSpPr>
            <p:spPr>
              <a:xfrm>
                <a:off x="8229600" y="2971800"/>
                <a:ext cx="9144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 50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3" name="Rectangle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9600" y="2971800"/>
                <a:ext cx="914400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44"/>
              <p:cNvSpPr/>
              <p:nvPr/>
            </p:nvSpPr>
            <p:spPr>
              <a:xfrm>
                <a:off x="5791200" y="1600200"/>
                <a:ext cx="6096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+  </m:t>
                      </m:r>
                      <m:r>
                        <a:rPr lang="en-GB" i="1" smtClean="0">
                          <a:solidFill>
                            <a:prstClr val="black"/>
                          </a:solidFill>
                          <a:latin typeface="Cambria Math"/>
                        </a:rPr>
                        <m:t>9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5" name="Rectangle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0" y="1600200"/>
                <a:ext cx="609600" cy="369332"/>
              </a:xfrm>
              <a:prstGeom prst="rect">
                <a:avLst/>
              </a:prstGeom>
              <a:blipFill rotWithShape="1">
                <a:blip r:embed="rId16"/>
                <a:stretch>
                  <a:fillRect r="-19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Rectangle 46"/>
              <p:cNvSpPr/>
              <p:nvPr/>
            </p:nvSpPr>
            <p:spPr>
              <a:xfrm>
                <a:off x="6096000" y="3352800"/>
                <a:ext cx="6096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9</m:t>
                          </m:r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7" name="Rectangle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3352800"/>
                <a:ext cx="609600" cy="369332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Rectangle 47"/>
              <p:cNvSpPr/>
              <p:nvPr/>
            </p:nvSpPr>
            <p:spPr>
              <a:xfrm>
                <a:off x="6553200" y="3352800"/>
                <a:ext cx="822366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 54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8" name="Rectangle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3200" y="3352800"/>
                <a:ext cx="822366" cy="369332"/>
              </a:xfrm>
              <a:prstGeom prst="rect">
                <a:avLst/>
              </a:prstGeom>
              <a:blipFill rotWithShape="1">
                <a:blip r:embed="rId18"/>
                <a:stretch>
                  <a:fillRect r="-1037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Rectangle 48"/>
              <p:cNvSpPr/>
              <p:nvPr/>
            </p:nvSpPr>
            <p:spPr>
              <a:xfrm>
                <a:off x="7467600" y="3352800"/>
                <a:ext cx="822366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 90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9" name="Rectangle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3352800"/>
                <a:ext cx="822366" cy="369332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0" name="Straight Connector 49"/>
          <p:cNvCxnSpPr/>
          <p:nvPr/>
        </p:nvCxnSpPr>
        <p:spPr>
          <a:xfrm flipH="1">
            <a:off x="6781800" y="3810000"/>
            <a:ext cx="2209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Rectangle 51"/>
              <p:cNvSpPr/>
              <p:nvPr/>
            </p:nvSpPr>
            <p:spPr>
              <a:xfrm>
                <a:off x="6705600" y="3886200"/>
                <a:ext cx="822366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 5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2" name="Rectangle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5600" y="3886200"/>
                <a:ext cx="822366" cy="369332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Rectangle 52"/>
              <p:cNvSpPr/>
              <p:nvPr/>
            </p:nvSpPr>
            <p:spPr>
              <a:xfrm>
                <a:off x="7467600" y="3886200"/>
                <a:ext cx="822366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 30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3" name="Rectangle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3886200"/>
                <a:ext cx="822366" cy="369332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53"/>
              <p:cNvSpPr/>
              <p:nvPr/>
            </p:nvSpPr>
            <p:spPr>
              <a:xfrm>
                <a:off x="8229600" y="3886200"/>
                <a:ext cx="822366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  50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4" name="Rectangle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9600" y="3886200"/>
                <a:ext cx="822366" cy="369332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/>
              <p:cNvSpPr/>
              <p:nvPr/>
            </p:nvSpPr>
            <p:spPr>
              <a:xfrm>
                <a:off x="6477000" y="1600200"/>
                <a:ext cx="7620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  5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5" name="Rectangle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7000" y="1600200"/>
                <a:ext cx="762000" cy="369332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Rectangle 55"/>
              <p:cNvSpPr/>
              <p:nvPr/>
            </p:nvSpPr>
            <p:spPr>
              <a:xfrm>
                <a:off x="6705600" y="4267200"/>
                <a:ext cx="822366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 5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6" name="Rectangle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5600" y="4267200"/>
                <a:ext cx="822366" cy="369332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Rectangle 56"/>
              <p:cNvSpPr/>
              <p:nvPr/>
            </p:nvSpPr>
            <p:spPr>
              <a:xfrm>
                <a:off x="7467600" y="4267200"/>
                <a:ext cx="822366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 30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7" name="Rectangle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4267200"/>
                <a:ext cx="822366" cy="369332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/>
              <p:cNvSpPr/>
              <p:nvPr/>
            </p:nvSpPr>
            <p:spPr>
              <a:xfrm>
                <a:off x="8229600" y="4267200"/>
                <a:ext cx="822366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  50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8" name="Rectangl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9600" y="4267200"/>
                <a:ext cx="822366" cy="369332"/>
              </a:xfrm>
              <a:prstGeom prst="rect">
                <a:avLst/>
              </a:prstGeom>
              <a:blipFill rotWithShape="1"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9" name="Straight Connector 58"/>
          <p:cNvCxnSpPr/>
          <p:nvPr/>
        </p:nvCxnSpPr>
        <p:spPr>
          <a:xfrm flipH="1">
            <a:off x="6781800" y="4724400"/>
            <a:ext cx="2209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Rectangle 59"/>
              <p:cNvSpPr/>
              <p:nvPr/>
            </p:nvSpPr>
            <p:spPr>
              <a:xfrm>
                <a:off x="8686800" y="4800600"/>
                <a:ext cx="3810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solidFill>
                            <a:prstClr val="black"/>
                          </a:solidFill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0" name="Rectangle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86800" y="4800600"/>
                <a:ext cx="381000" cy="369332"/>
              </a:xfrm>
              <a:prstGeom prst="rect">
                <a:avLst/>
              </a:prstGeom>
              <a:blipFill rotWithShape="1"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" name="Oval 60"/>
          <p:cNvSpPr/>
          <p:nvPr/>
        </p:nvSpPr>
        <p:spPr>
          <a:xfrm>
            <a:off x="3810000" y="2057400"/>
            <a:ext cx="1524000" cy="381000"/>
          </a:xfrm>
          <a:prstGeom prst="ellipse">
            <a:avLst/>
          </a:prstGeom>
          <a:noFill/>
          <a:ln w="3175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Oval 61"/>
          <p:cNvSpPr/>
          <p:nvPr/>
        </p:nvSpPr>
        <p:spPr>
          <a:xfrm>
            <a:off x="3810000" y="2057400"/>
            <a:ext cx="457200" cy="381000"/>
          </a:xfrm>
          <a:prstGeom prst="ellipse">
            <a:avLst/>
          </a:prstGeom>
          <a:noFill/>
          <a:ln w="3175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val 62"/>
          <p:cNvSpPr/>
          <p:nvPr/>
        </p:nvSpPr>
        <p:spPr>
          <a:xfrm>
            <a:off x="5410200" y="2057400"/>
            <a:ext cx="457200" cy="381000"/>
          </a:xfrm>
          <a:prstGeom prst="ellipse">
            <a:avLst/>
          </a:prstGeom>
          <a:noFill/>
          <a:ln w="3175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Oval 63"/>
          <p:cNvSpPr/>
          <p:nvPr/>
        </p:nvSpPr>
        <p:spPr>
          <a:xfrm>
            <a:off x="5410200" y="1600200"/>
            <a:ext cx="457200" cy="381000"/>
          </a:xfrm>
          <a:prstGeom prst="ellipse">
            <a:avLst/>
          </a:prstGeom>
          <a:noFill/>
          <a:ln w="3175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Oval 64"/>
          <p:cNvSpPr/>
          <p:nvPr/>
        </p:nvSpPr>
        <p:spPr>
          <a:xfrm>
            <a:off x="6172200" y="2971800"/>
            <a:ext cx="457200" cy="381000"/>
          </a:xfrm>
          <a:prstGeom prst="ellipse">
            <a:avLst/>
          </a:prstGeom>
          <a:noFill/>
          <a:ln w="3175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Oval 65"/>
          <p:cNvSpPr/>
          <p:nvPr/>
        </p:nvSpPr>
        <p:spPr>
          <a:xfrm>
            <a:off x="6019800" y="1600200"/>
            <a:ext cx="533400" cy="381000"/>
          </a:xfrm>
          <a:prstGeom prst="ellipse">
            <a:avLst/>
          </a:prstGeom>
          <a:noFill/>
          <a:ln w="3175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Oval 66"/>
          <p:cNvSpPr/>
          <p:nvPr/>
        </p:nvSpPr>
        <p:spPr>
          <a:xfrm>
            <a:off x="6629400" y="1600200"/>
            <a:ext cx="533400" cy="381000"/>
          </a:xfrm>
          <a:prstGeom prst="ellipse">
            <a:avLst/>
          </a:prstGeom>
          <a:noFill/>
          <a:ln w="3175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Oval 67"/>
          <p:cNvSpPr/>
          <p:nvPr/>
        </p:nvSpPr>
        <p:spPr>
          <a:xfrm>
            <a:off x="6781800" y="3886200"/>
            <a:ext cx="762000" cy="381000"/>
          </a:xfrm>
          <a:prstGeom prst="ellipse">
            <a:avLst/>
          </a:prstGeom>
          <a:noFill/>
          <a:ln w="3175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4953000" y="5638800"/>
                <a:ext cx="299691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4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−3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−39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+120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−50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5638800"/>
                <a:ext cx="2996910" cy="338554"/>
              </a:xfrm>
              <a:prstGeom prst="rect">
                <a:avLst/>
              </a:prstGeom>
              <a:blipFill rotWithShape="1"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0" name="Oval 69"/>
          <p:cNvSpPr/>
          <p:nvPr/>
        </p:nvSpPr>
        <p:spPr>
          <a:xfrm>
            <a:off x="5334000" y="1600200"/>
            <a:ext cx="1905000" cy="381000"/>
          </a:xfrm>
          <a:prstGeom prst="ellipse">
            <a:avLst/>
          </a:prstGeom>
          <a:noFill/>
          <a:ln w="3175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4876800" y="6019800"/>
                <a:ext cx="310610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 smtClean="0">
                          <a:latin typeface="Cambria Math"/>
                        </a:rPr>
                        <m:t>=</m:t>
                      </m:r>
                      <m:r>
                        <a:rPr lang="en-GB" sz="1600" b="0" i="1" smtClean="0">
                          <a:latin typeface="Cambria Math"/>
                        </a:rPr>
                        <m:t>(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−6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+10)(2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+9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−5)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6019800"/>
                <a:ext cx="3106107" cy="338554"/>
              </a:xfrm>
              <a:prstGeom prst="rect">
                <a:avLst/>
              </a:prstGeom>
              <a:blipFill rotWithShape="1">
                <a:blip r:embed="rId29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2" name="TextBox 71"/>
          <p:cNvSpPr txBox="1"/>
          <p:nvPr/>
        </p:nvSpPr>
        <p:spPr>
          <a:xfrm>
            <a:off x="4038600" y="510540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We have now factorised the original equation into 2 quadratics</a:t>
            </a:r>
          </a:p>
        </p:txBody>
      </p:sp>
      <p:sp>
        <p:nvSpPr>
          <p:cNvPr id="51" name="Title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8699473" y="6519446"/>
            <a:ext cx="4026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1F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49945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8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xit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xit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6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3" presetClass="entr" presetSubtype="1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xit" presetSubtype="1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3" presetClass="entr" presetSubtype="1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3" presetClass="exit" presetSubtype="1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3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3" presetClass="entr" presetSubtype="1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4" grpId="0"/>
      <p:bldP spid="25" grpId="0"/>
      <p:bldP spid="26" grpId="0"/>
      <p:bldP spid="36" grpId="0"/>
      <p:bldP spid="38" grpId="0"/>
      <p:bldP spid="40" grpId="0"/>
      <p:bldP spid="41" grpId="0"/>
      <p:bldP spid="42" grpId="0"/>
      <p:bldP spid="43" grpId="0"/>
      <p:bldP spid="45" grpId="0"/>
      <p:bldP spid="47" grpId="0"/>
      <p:bldP spid="48" grpId="0"/>
      <p:bldP spid="49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60" grpId="0"/>
      <p:bldP spid="61" grpId="0" animBg="1"/>
      <p:bldP spid="61" grpId="1" animBg="1"/>
      <p:bldP spid="61" grpId="2" animBg="1"/>
      <p:bldP spid="61" grpId="3" animBg="1"/>
      <p:bldP spid="61" grpId="4" animBg="1"/>
      <p:bldP spid="61" grpId="5" animBg="1"/>
      <p:bldP spid="61" grpId="6" animBg="1"/>
      <p:bldP spid="62" grpId="0" animBg="1"/>
      <p:bldP spid="62" grpId="1" animBg="1"/>
      <p:bldP spid="62" grpId="2" animBg="1"/>
      <p:bldP spid="62" grpId="3" animBg="1"/>
      <p:bldP spid="62" grpId="4" animBg="1"/>
      <p:bldP spid="62" grpId="5" animBg="1"/>
      <p:bldP spid="63" grpId="0" animBg="1"/>
      <p:bldP spid="63" grpId="1" animBg="1"/>
      <p:bldP spid="64" grpId="0" animBg="1"/>
      <p:bldP spid="64" grpId="1" animBg="1"/>
      <p:bldP spid="65" grpId="0" animBg="1"/>
      <p:bldP spid="65" grpId="1" animBg="1"/>
      <p:bldP spid="66" grpId="0" animBg="1"/>
      <p:bldP spid="66" grpId="1" animBg="1"/>
      <p:bldP spid="67" grpId="0" animBg="1"/>
      <p:bldP spid="67" grpId="1" animBg="1"/>
      <p:bldP spid="68" grpId="0" animBg="1"/>
      <p:bldP spid="68" grpId="1" animBg="1"/>
      <p:bldP spid="69" grpId="0"/>
      <p:bldP spid="70" grpId="0" animBg="1"/>
      <p:bldP spid="71" grpId="0"/>
      <p:bldP spid="7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276600" cy="48768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solve some types of polynomial equation with real coefficients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Given that 3 + </a:t>
            </a:r>
            <a:r>
              <a:rPr lang="en-GB" sz="1400" dirty="0" err="1">
                <a:latin typeface="Comic Sans MS" pitchFamily="66" charset="0"/>
              </a:rPr>
              <a:t>i</a:t>
            </a:r>
            <a:r>
              <a:rPr lang="en-GB" sz="1400" dirty="0">
                <a:latin typeface="Comic Sans MS" pitchFamily="66" charset="0"/>
              </a:rPr>
              <a:t> is a root of the quartic equation: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Solve the equation completely.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As one root is 3 + </a:t>
            </a:r>
            <a:r>
              <a:rPr lang="en-GB" sz="1400" dirty="0" err="1">
                <a:latin typeface="Comic Sans MS" pitchFamily="66" charset="0"/>
              </a:rPr>
              <a:t>i</a:t>
            </a:r>
            <a:r>
              <a:rPr lang="en-GB" sz="1400" dirty="0">
                <a:latin typeface="Comic Sans MS" pitchFamily="66" charset="0"/>
              </a:rPr>
              <a:t>, we know that another root will be 3 – </a:t>
            </a:r>
            <a:r>
              <a:rPr lang="en-GB" sz="1400" dirty="0" err="1">
                <a:latin typeface="Comic Sans MS" pitchFamily="66" charset="0"/>
              </a:rPr>
              <a:t>i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We can use these to find an expression which will factorise into the original equation</a:t>
            </a:r>
          </a:p>
          <a:p>
            <a:pPr algn="ctr">
              <a:buFont typeface="Wingdings"/>
              <a:buChar char="à"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Divide the original equation by this!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79512" y="2996952"/>
                <a:ext cx="337861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4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−3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−39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+120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−50=0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2996952"/>
                <a:ext cx="3378617" cy="33855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683568" y="5445224"/>
                <a:ext cx="242489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−6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+10 </m:t>
                      </m:r>
                      <m:r>
                        <a:rPr lang="en-GB" sz="1600" b="0" i="1" smtClean="0">
                          <a:latin typeface="Cambria Math"/>
                        </a:rPr>
                        <m:t>𝑖𝑠</m:t>
                      </m:r>
                      <m:r>
                        <a:rPr lang="en-GB" sz="1600" b="0" i="1" smtClean="0">
                          <a:latin typeface="Cambria Math"/>
                        </a:rPr>
                        <m:t> </m:t>
                      </m:r>
                      <m:r>
                        <a:rPr lang="en-GB" sz="1600" b="0" i="1" smtClean="0">
                          <a:latin typeface="Cambria Math"/>
                        </a:rPr>
                        <m:t>𝑎</m:t>
                      </m:r>
                      <m:r>
                        <a:rPr lang="en-GB" sz="1600" b="0" i="1" smtClean="0">
                          <a:latin typeface="Cambria Math"/>
                        </a:rPr>
                        <m:t> </m:t>
                      </m:r>
                      <m:r>
                        <a:rPr lang="en-GB" sz="1600" b="0" i="1" smtClean="0">
                          <a:latin typeface="Cambria Math"/>
                        </a:rPr>
                        <m:t>𝑓𝑎𝑐𝑡𝑜𝑟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5445224"/>
                <a:ext cx="2424895" cy="338554"/>
              </a:xfrm>
              <a:prstGeom prst="rect">
                <a:avLst/>
              </a:prstGeom>
              <a:blipFill>
                <a:blip r:embed="rId4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4800600" y="1676400"/>
                <a:ext cx="327769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600" b="0" i="1" smtClean="0">
                              <a:latin typeface="Cambria Math"/>
                            </a:rPr>
                            <m:t>−6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+10</m:t>
                          </m:r>
                        </m:e>
                      </m:d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  <m:sSup>
                            <m:sSup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600" b="0" i="1" smtClean="0">
                              <a:latin typeface="Cambria Math"/>
                            </a:rPr>
                            <m:t>+9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−5</m:t>
                          </m:r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0600" y="1676400"/>
                <a:ext cx="3277692" cy="33855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Rectangle 50"/>
              <p:cNvSpPr/>
              <p:nvPr/>
            </p:nvSpPr>
            <p:spPr>
              <a:xfrm>
                <a:off x="4191000" y="2971800"/>
                <a:ext cx="11430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3+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1" name="Rectangle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2971800"/>
                <a:ext cx="1143000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Rectangle 72"/>
              <p:cNvSpPr/>
              <p:nvPr/>
            </p:nvSpPr>
            <p:spPr>
              <a:xfrm>
                <a:off x="4267200" y="3276600"/>
                <a:ext cx="9906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3−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3" name="Rectangle 7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3276600"/>
                <a:ext cx="990600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4" name="Straight Arrow Connector 73"/>
          <p:cNvCxnSpPr/>
          <p:nvPr/>
        </p:nvCxnSpPr>
        <p:spPr>
          <a:xfrm flipH="1">
            <a:off x="4876800" y="2133600"/>
            <a:ext cx="533400" cy="6858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3429000" y="2057400"/>
            <a:ext cx="1676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We already have the solutions for this bracket!</a:t>
            </a:r>
          </a:p>
        </p:txBody>
      </p:sp>
      <p:cxnSp>
        <p:nvCxnSpPr>
          <p:cNvPr id="77" name="Straight Arrow Connector 76"/>
          <p:cNvCxnSpPr/>
          <p:nvPr/>
        </p:nvCxnSpPr>
        <p:spPr>
          <a:xfrm>
            <a:off x="6934200" y="2133600"/>
            <a:ext cx="533400" cy="6096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7239000" y="2057400"/>
            <a:ext cx="1676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We need to find the solutions for this one!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9" name="Rectangle 78"/>
              <p:cNvSpPr/>
              <p:nvPr/>
            </p:nvSpPr>
            <p:spPr>
              <a:xfrm>
                <a:off x="6248400" y="2971800"/>
                <a:ext cx="1828800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en-GB" sz="1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r>
                        <a:rPr lang="en-GB" sz="16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9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/>
                        </a:rPr>
                        <m:t>5=0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9" name="Rectangle 7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8400" y="2971800"/>
                <a:ext cx="1828800" cy="33855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Rectangle 101"/>
              <p:cNvSpPr/>
              <p:nvPr/>
            </p:nvSpPr>
            <p:spPr>
              <a:xfrm>
                <a:off x="6019800" y="3429000"/>
                <a:ext cx="2133600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(2</m:t>
                      </m:r>
                      <m:r>
                        <a:rPr lang="en-GB" sz="16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16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1)(</m:t>
                      </m:r>
                      <m:r>
                        <a:rPr lang="en-GB" sz="16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16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5)=0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02" name="Rectangle 10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9800" y="3429000"/>
                <a:ext cx="2133600" cy="338554"/>
              </a:xfrm>
              <a:prstGeom prst="rect">
                <a:avLst/>
              </a:prstGeom>
              <a:blipFill>
                <a:blip r:embed="rId10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Rectangle 102"/>
              <p:cNvSpPr/>
              <p:nvPr/>
            </p:nvSpPr>
            <p:spPr>
              <a:xfrm>
                <a:off x="6019800" y="3962400"/>
                <a:ext cx="1066800" cy="55335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6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03" name="Rectangle 10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9800" y="3962400"/>
                <a:ext cx="1066800" cy="55335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Rectangle 103"/>
              <p:cNvSpPr/>
              <p:nvPr/>
            </p:nvSpPr>
            <p:spPr>
              <a:xfrm>
                <a:off x="7162800" y="4114800"/>
                <a:ext cx="1066800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=−5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04" name="Rectangle 10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2800" y="4114800"/>
                <a:ext cx="1066800" cy="338554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Rectangle 104"/>
              <p:cNvSpPr/>
              <p:nvPr/>
            </p:nvSpPr>
            <p:spPr>
              <a:xfrm>
                <a:off x="6934200" y="4114800"/>
                <a:ext cx="533400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𝑜𝑟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05" name="Rectangle 10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4200" y="4114800"/>
                <a:ext cx="533400" cy="338554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6" name="Arc 105"/>
          <p:cNvSpPr/>
          <p:nvPr/>
        </p:nvSpPr>
        <p:spPr>
          <a:xfrm>
            <a:off x="7848600" y="31242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7" name="TextBox 106"/>
          <p:cNvSpPr txBox="1"/>
          <p:nvPr/>
        </p:nvSpPr>
        <p:spPr>
          <a:xfrm>
            <a:off x="8229600" y="3200400"/>
            <a:ext cx="10116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Factorise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9" name="TextBox 108"/>
              <p:cNvSpPr txBox="1"/>
              <p:nvPr/>
            </p:nvSpPr>
            <p:spPr>
              <a:xfrm>
                <a:off x="4648200" y="4724400"/>
                <a:ext cx="337861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4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−3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−39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+120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−50=0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09" name="TextBox 10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4724400"/>
                <a:ext cx="3378617" cy="338554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TextBox 109"/>
              <p:cNvSpPr txBox="1"/>
              <p:nvPr/>
            </p:nvSpPr>
            <p:spPr>
              <a:xfrm>
                <a:off x="4648200" y="5181600"/>
                <a:ext cx="152067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 smtClean="0">
                          <a:latin typeface="Cambria Math"/>
                        </a:rPr>
                        <m:t>𝑆</m:t>
                      </m:r>
                      <m:r>
                        <a:rPr lang="en-GB" sz="1600" b="0" i="1" smtClean="0">
                          <a:latin typeface="Cambria Math"/>
                        </a:rPr>
                        <m:t>𝑜𝑙𝑢𝑡𝑖𝑜𝑛𝑠</m:t>
                      </m:r>
                      <m:r>
                        <a:rPr lang="en-GB" sz="1600" b="0" i="1" smtClean="0">
                          <a:latin typeface="Cambria Math"/>
                        </a:rPr>
                        <m:t> </m:t>
                      </m:r>
                      <m:r>
                        <a:rPr lang="en-GB" sz="1600" b="0" i="1" smtClean="0">
                          <a:latin typeface="Cambria Math"/>
                        </a:rPr>
                        <m:t>𝑎𝑟𝑒</m:t>
                      </m:r>
                      <m:r>
                        <a:rPr lang="en-GB" sz="1600" b="0" i="1" smtClean="0">
                          <a:latin typeface="Cambria Math"/>
                        </a:rPr>
                        <m:t>: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10" name="TextBox 10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5181600"/>
                <a:ext cx="1520673" cy="338554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TextBox 110"/>
              <p:cNvSpPr txBox="1"/>
              <p:nvPr/>
            </p:nvSpPr>
            <p:spPr>
              <a:xfrm>
                <a:off x="6096000" y="5181600"/>
                <a:ext cx="104541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=3+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11" name="TextBox 1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5181600"/>
                <a:ext cx="1045414" cy="338554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3" name="TextBox 112"/>
              <p:cNvSpPr txBox="1"/>
              <p:nvPr/>
            </p:nvSpPr>
            <p:spPr>
              <a:xfrm>
                <a:off x="6096000" y="5562600"/>
                <a:ext cx="104541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=3−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13" name="TextBox 1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5562600"/>
                <a:ext cx="1045414" cy="338554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4" name="TextBox 113"/>
              <p:cNvSpPr txBox="1"/>
              <p:nvPr/>
            </p:nvSpPr>
            <p:spPr>
              <a:xfrm>
                <a:off x="6096000" y="5867400"/>
                <a:ext cx="728083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14" name="TextBox 1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5867400"/>
                <a:ext cx="728083" cy="553357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5" name="TextBox 114"/>
              <p:cNvSpPr txBox="1"/>
              <p:nvPr/>
            </p:nvSpPr>
            <p:spPr>
              <a:xfrm>
                <a:off x="6096000" y="6410589"/>
                <a:ext cx="88197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=−5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15" name="TextBox 1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6410589"/>
                <a:ext cx="881973" cy="338554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3886200" y="5715000"/>
            <a:ext cx="201260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All these will give the answer 0 when substituted in!</a:t>
            </a:r>
          </a:p>
        </p:txBody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699473" y="6519446"/>
            <a:ext cx="4026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1F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66692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51" grpId="0"/>
      <p:bldP spid="73" grpId="0"/>
      <p:bldP spid="75" grpId="0"/>
      <p:bldP spid="78" grpId="0"/>
      <p:bldP spid="79" grpId="0"/>
      <p:bldP spid="102" grpId="0"/>
      <p:bldP spid="103" grpId="0"/>
      <p:bldP spid="104" grpId="0"/>
      <p:bldP spid="105" grpId="0"/>
      <p:bldP spid="106" grpId="0" animBg="1"/>
      <p:bldP spid="107" grpId="0"/>
      <p:bldP spid="109" grpId="0"/>
      <p:bldP spid="110" grpId="0"/>
      <p:bldP spid="111" grpId="0"/>
      <p:bldP spid="113" grpId="0"/>
      <p:bldP spid="114" grpId="0"/>
      <p:bldP spid="115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3060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352800" cy="51054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use both real and imaginary numbers to solve equations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b="1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At GCSE level you met the Quadratic formula: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The part under the square root sign is known as the ‘discriminant’, and can be used to determine how many solutions the equation has: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The problem is that we cannot square root a negative number, hence the lack of real roots in the 3</a:t>
            </a:r>
            <a:r>
              <a:rPr lang="en-GB" sz="1400" baseline="30000" dirty="0">
                <a:latin typeface="Comic Sans MS" pitchFamily="66" charset="0"/>
              </a:rPr>
              <a:t>rd</a:t>
            </a:r>
            <a:r>
              <a:rPr lang="en-GB" sz="1400" dirty="0">
                <a:latin typeface="Comic Sans MS" pitchFamily="66" charset="0"/>
              </a:rPr>
              <a:t> case above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80036" y="6519446"/>
            <a:ext cx="663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1A/B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990600" y="2895600"/>
                <a:ext cx="1814856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𝑥</m:t>
                      </m:r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𝑏</m:t>
                          </m:r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latin typeface="Cambria Math"/>
                                  <a:ea typeface="Cambria Math"/>
                                </a:rPr>
                                <m:t>−4</m:t>
                              </m:r>
                              <m:r>
                                <a:rPr lang="en-GB" sz="1400" b="0" i="1" smtClean="0">
                                  <a:latin typeface="Cambria Math"/>
                                  <a:ea typeface="Cambria Math"/>
                                </a:rPr>
                                <m:t>𝑎𝑐</m:t>
                              </m:r>
                            </m:e>
                          </m:rad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895600"/>
                <a:ext cx="1814856" cy="55335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33400" y="4648200"/>
                <a:ext cx="124546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400" b="0" i="1" smtClean="0">
                          <a:latin typeface="Cambria Math"/>
                        </a:rPr>
                        <m:t>−4</m:t>
                      </m:r>
                      <m:r>
                        <a:rPr lang="en-GB" sz="1400" b="0" i="1" smtClean="0">
                          <a:latin typeface="Cambria Math"/>
                        </a:rPr>
                        <m:t>𝑎𝑐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&gt;0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4648200"/>
                <a:ext cx="1245469" cy="30777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33400" y="4953000"/>
                <a:ext cx="124546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400" b="0" i="1" smtClean="0">
                          <a:latin typeface="Cambria Math"/>
                        </a:rPr>
                        <m:t>−4</m:t>
                      </m:r>
                      <m:r>
                        <a:rPr lang="en-GB" sz="1400" b="0" i="1" smtClean="0">
                          <a:latin typeface="Cambria Math"/>
                        </a:rPr>
                        <m:t>𝑎𝑐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=0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4953000"/>
                <a:ext cx="1245469" cy="30777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33400" y="5257800"/>
                <a:ext cx="124546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400" b="0" i="1" smtClean="0">
                          <a:latin typeface="Cambria Math"/>
                        </a:rPr>
                        <m:t>−4</m:t>
                      </m:r>
                      <m:r>
                        <a:rPr lang="en-GB" sz="1400" b="0" i="1" smtClean="0">
                          <a:latin typeface="Cambria Math"/>
                        </a:rPr>
                        <m:t>𝑎𝑐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&lt;0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5257800"/>
                <a:ext cx="1245469" cy="30777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752600" y="4648200"/>
                <a:ext cx="155036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−→ </m:t>
                      </m:r>
                      <m:r>
                        <a:rPr lang="en-GB" sz="1400" i="1" smtClean="0">
                          <a:latin typeface="Cambria Math"/>
                        </a:rPr>
                        <m:t>2</m:t>
                      </m:r>
                      <m:r>
                        <a:rPr lang="en-GB" sz="1400" b="0" i="1" smtClean="0">
                          <a:latin typeface="Cambria Math"/>
                        </a:rPr>
                        <m:t> </m:t>
                      </m:r>
                      <m:r>
                        <a:rPr lang="en-GB" sz="1400" b="0" i="1" smtClean="0">
                          <a:latin typeface="Cambria Math"/>
                        </a:rPr>
                        <m:t>𝑟𝑒𝑎𝑙</m:t>
                      </m:r>
                      <m:r>
                        <a:rPr lang="en-GB" sz="1400" b="0" i="1" smtClean="0">
                          <a:latin typeface="Cambria Math"/>
                        </a:rPr>
                        <m:t> </m:t>
                      </m:r>
                      <m:r>
                        <a:rPr lang="en-GB" sz="1400" b="0" i="1" smtClean="0">
                          <a:latin typeface="Cambria Math"/>
                        </a:rPr>
                        <m:t>𝑟𝑜𝑜𝑡𝑠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600" y="4648200"/>
                <a:ext cx="1550360" cy="30777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752600" y="4953000"/>
                <a:ext cx="142763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−→1 </m:t>
                      </m:r>
                      <m:r>
                        <a:rPr lang="en-GB" sz="1400" b="0" i="1" smtClean="0">
                          <a:latin typeface="Cambria Math"/>
                        </a:rPr>
                        <m:t>𝑟𝑒𝑎𝑙</m:t>
                      </m:r>
                      <m:r>
                        <a:rPr lang="en-GB" sz="1400" b="0" i="1" smtClean="0">
                          <a:latin typeface="Cambria Math"/>
                        </a:rPr>
                        <m:t> </m:t>
                      </m:r>
                      <m:r>
                        <a:rPr lang="en-GB" sz="1400" b="0" i="1" smtClean="0">
                          <a:latin typeface="Cambria Math"/>
                        </a:rPr>
                        <m:t>𝑟𝑜𝑜𝑡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600" y="4953000"/>
                <a:ext cx="1427635" cy="30777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752600" y="5257800"/>
                <a:ext cx="151028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−→0 </m:t>
                      </m:r>
                      <m:r>
                        <a:rPr lang="en-GB" sz="1400" b="0" i="1" smtClean="0">
                          <a:latin typeface="Cambria Math"/>
                        </a:rPr>
                        <m:t>𝑟𝑒𝑎𝑙</m:t>
                      </m:r>
                      <m:r>
                        <a:rPr lang="en-GB" sz="1400" b="0" i="1" smtClean="0">
                          <a:latin typeface="Cambria Math"/>
                        </a:rPr>
                        <m:t> </m:t>
                      </m:r>
                      <m:r>
                        <a:rPr lang="en-GB" sz="1400" b="0" i="1" smtClean="0">
                          <a:latin typeface="Cambria Math"/>
                        </a:rPr>
                        <m:t>𝑟𝑜𝑜𝑡𝑠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600" y="5257800"/>
                <a:ext cx="1510285" cy="30777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Content Placeholder 2"/>
          <p:cNvSpPr txBox="1">
            <a:spLocks/>
          </p:cNvSpPr>
          <p:nvPr/>
        </p:nvSpPr>
        <p:spPr>
          <a:xfrm>
            <a:off x="4724400" y="1600200"/>
            <a:ext cx="3352800" cy="495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GB" sz="1400" dirty="0">
                <a:latin typeface="Comic Sans MS" pitchFamily="66" charset="0"/>
              </a:rPr>
              <a:t>To solve these equations, we can use the imaginary number ‘</a:t>
            </a:r>
            <a:r>
              <a:rPr lang="en-GB" sz="1400" dirty="0" err="1">
                <a:latin typeface="Comic Sans MS" pitchFamily="66" charset="0"/>
              </a:rPr>
              <a:t>i</a:t>
            </a:r>
            <a:r>
              <a:rPr lang="en-GB" sz="1400" dirty="0">
                <a:latin typeface="Comic Sans MS" pitchFamily="66" charset="0"/>
              </a:rPr>
              <a:t>’</a:t>
            </a:r>
          </a:p>
          <a:p>
            <a:pPr marL="0" indent="0" algn="ctr">
              <a:buFont typeface="Arial" pitchFamily="34" charset="0"/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Font typeface="Arial" pitchFamily="34" charset="0"/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Font typeface="Arial" pitchFamily="34" charset="0"/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Font typeface="Arial" pitchFamily="34" charset="0"/>
              <a:buNone/>
            </a:pPr>
            <a:r>
              <a:rPr lang="en-GB" sz="1400" dirty="0">
                <a:latin typeface="Comic Sans MS" pitchFamily="66" charset="0"/>
              </a:rPr>
              <a:t>The imaginary number ‘</a:t>
            </a:r>
            <a:r>
              <a:rPr lang="en-GB" sz="1400" dirty="0" err="1">
                <a:latin typeface="Comic Sans MS" pitchFamily="66" charset="0"/>
              </a:rPr>
              <a:t>i</a:t>
            </a:r>
            <a:r>
              <a:rPr lang="en-GB" sz="1400" dirty="0">
                <a:latin typeface="Comic Sans MS" pitchFamily="66" charset="0"/>
              </a:rPr>
              <a:t>’ can be combined with real numbers to create ‘complex numbers’</a:t>
            </a:r>
          </a:p>
          <a:p>
            <a:pPr marL="0" indent="0" algn="ctr">
              <a:buFont typeface="Arial" pitchFamily="34" charset="0"/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Font typeface="Arial" pitchFamily="34" charset="0"/>
              <a:buNone/>
            </a:pPr>
            <a:r>
              <a:rPr lang="en-GB" sz="1400" dirty="0">
                <a:latin typeface="Comic Sans MS" pitchFamily="66" charset="0"/>
              </a:rPr>
              <a:t>An example of a complex number would be:</a:t>
            </a:r>
          </a:p>
          <a:p>
            <a:pPr marL="0" indent="0" algn="ctr">
              <a:buFont typeface="Arial" pitchFamily="34" charset="0"/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Font typeface="Arial" pitchFamily="34" charset="0"/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Font typeface="Arial" pitchFamily="34" charset="0"/>
              <a:buNone/>
            </a:pPr>
            <a:r>
              <a:rPr lang="en-GB" sz="1400" dirty="0">
                <a:latin typeface="Comic Sans MS" pitchFamily="66" charset="0"/>
              </a:rPr>
              <a:t>Complex numbers can be added, subtracted, multiplied and divided in the same way you would with an algebraic expression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943600" y="2286000"/>
                <a:ext cx="872931" cy="3331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𝑖</m:t>
                      </m:r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−1</m:t>
                          </m:r>
                        </m:e>
                      </m:ra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3600" y="2286000"/>
                <a:ext cx="872931" cy="333168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096000" y="4343400"/>
                <a:ext cx="69974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5+2</m:t>
                      </m:r>
                      <m:r>
                        <a:rPr lang="en-GB" sz="14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4343400"/>
                <a:ext cx="699743" cy="307777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815605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352800" cy="5105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use both real and imaginary numbers to solve equations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b="1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Simplify each of the following, giving your answers in the form: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where: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547664" y="2996952"/>
                <a:ext cx="77790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𝑎</m:t>
                      </m:r>
                      <m:r>
                        <a:rPr lang="en-GB" sz="1600" b="0" i="1" smtClean="0">
                          <a:latin typeface="Cambria Math"/>
                        </a:rPr>
                        <m:t>+</m:t>
                      </m:r>
                      <m:r>
                        <a:rPr lang="en-GB" sz="1600" b="0" i="1" smtClean="0">
                          <a:latin typeface="Cambria Math"/>
                        </a:rPr>
                        <m:t>𝑏𝑖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7664" y="2996952"/>
                <a:ext cx="777905" cy="33855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971600" y="4077072"/>
                <a:ext cx="185922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𝑎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∈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𝑅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𝑎𝑛𝑑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𝑏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∈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𝑅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4077072"/>
                <a:ext cx="1859227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047800" y="4915272"/>
            <a:ext cx="1904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This means a and b are real numbers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1962200" y="4534272"/>
            <a:ext cx="0" cy="3048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191000" y="1524000"/>
            <a:ext cx="3529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1)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495800" y="1524000"/>
                <a:ext cx="190635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2+5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+(7+3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1524000"/>
                <a:ext cx="1906356" cy="338554"/>
              </a:xfrm>
              <a:prstGeom prst="rect">
                <a:avLst/>
              </a:prstGeom>
              <a:blipFill rotWithShape="1">
                <a:blip r:embed="rId7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4495800" y="1981200"/>
                <a:ext cx="98700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=9+8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1981200"/>
                <a:ext cx="987001" cy="33855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TextBox 36"/>
          <p:cNvSpPr txBox="1"/>
          <p:nvPr/>
        </p:nvSpPr>
        <p:spPr>
          <a:xfrm>
            <a:off x="4191000" y="2819400"/>
            <a:ext cx="3850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2)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4495800" y="2819400"/>
                <a:ext cx="202016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2−5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−(5−11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2819400"/>
                <a:ext cx="2020168" cy="338554"/>
              </a:xfrm>
              <a:prstGeom prst="rect">
                <a:avLst/>
              </a:prstGeom>
              <a:blipFill rotWithShape="1">
                <a:blip r:embed="rId9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4572000" y="3733800"/>
                <a:ext cx="114089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=−3+6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3733800"/>
                <a:ext cx="1140890" cy="338554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4495800" y="3276600"/>
                <a:ext cx="189083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=2−5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−5+11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3276600"/>
                <a:ext cx="1890839" cy="33855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extBox 40"/>
          <p:cNvSpPr txBox="1"/>
          <p:nvPr/>
        </p:nvSpPr>
        <p:spPr>
          <a:xfrm>
            <a:off x="4267200" y="4572000"/>
            <a:ext cx="3850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3)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4572000" y="4572000"/>
                <a:ext cx="106022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6</m:t>
                      </m:r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1+3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4572000"/>
                <a:ext cx="1060227" cy="338554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4572000" y="5029200"/>
                <a:ext cx="110081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=6+18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5029200"/>
                <a:ext cx="1100814" cy="338554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Arc 56"/>
          <p:cNvSpPr/>
          <p:nvPr/>
        </p:nvSpPr>
        <p:spPr>
          <a:xfrm>
            <a:off x="6248400" y="16764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6629400" y="16002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Group terms together</a:t>
            </a:r>
          </a:p>
        </p:txBody>
      </p:sp>
      <p:sp>
        <p:nvSpPr>
          <p:cNvPr id="60" name="Arc 59"/>
          <p:cNvSpPr/>
          <p:nvPr/>
        </p:nvSpPr>
        <p:spPr>
          <a:xfrm>
            <a:off x="6324600" y="29718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Arc 60"/>
          <p:cNvSpPr/>
          <p:nvPr/>
        </p:nvSpPr>
        <p:spPr>
          <a:xfrm>
            <a:off x="6324600" y="34290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Arc 61"/>
          <p:cNvSpPr/>
          <p:nvPr/>
        </p:nvSpPr>
        <p:spPr>
          <a:xfrm>
            <a:off x="5562600" y="47244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TextBox 62"/>
          <p:cNvSpPr txBox="1"/>
          <p:nvPr/>
        </p:nvSpPr>
        <p:spPr>
          <a:xfrm>
            <a:off x="6781800" y="28956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‘Multiply out’ the bracket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6705600" y="3505200"/>
            <a:ext cx="1600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Group terms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5943600" y="47244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Multiply out the bracket</a:t>
            </a:r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5551BC91-5364-40FF-A2C2-077F7E617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13060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480036" y="6519446"/>
            <a:ext cx="663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1A/B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19684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/>
      <p:bldP spid="15" grpId="0"/>
      <p:bldP spid="16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57" grpId="0" animBg="1"/>
      <p:bldP spid="59" grpId="0"/>
      <p:bldP spid="60" grpId="0" animBg="1"/>
      <p:bldP spid="61" grpId="0" animBg="1"/>
      <p:bldP spid="62" grpId="0" animBg="1"/>
      <p:bldP spid="63" grpId="0"/>
      <p:bldP spid="64" grpId="0"/>
      <p:bldP spid="6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352800" cy="5105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use both real and imaginary numbers to solve equations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b="1" dirty="0">
              <a:latin typeface="Comic Sans MS" pitchFamily="66" charset="0"/>
            </a:endParaRPr>
          </a:p>
          <a:p>
            <a:pPr algn="ctr">
              <a:buAutoNum type="arabicParenR"/>
            </a:pPr>
            <a:r>
              <a:rPr lang="en-GB" sz="1400" dirty="0">
                <a:latin typeface="Comic Sans MS" pitchFamily="66" charset="0"/>
              </a:rPr>
              <a:t>Write √-36 in terms of </a:t>
            </a:r>
            <a:r>
              <a:rPr lang="en-GB" sz="1400" dirty="0" err="1">
                <a:latin typeface="Comic Sans MS" pitchFamily="66" charset="0"/>
              </a:rPr>
              <a:t>i</a:t>
            </a:r>
            <a:endParaRPr lang="en-GB" sz="1400" dirty="0">
              <a:latin typeface="Comic Sans MS" pitchFamily="66" charset="0"/>
            </a:endParaRPr>
          </a:p>
          <a:p>
            <a:pPr algn="ctr">
              <a:buAutoNum type="arabicParenR"/>
            </a:pPr>
            <a:endParaRPr lang="en-GB" sz="1400" dirty="0">
              <a:latin typeface="Comic Sans MS" pitchFamily="66" charset="0"/>
            </a:endParaRPr>
          </a:p>
          <a:p>
            <a:pPr algn="ctr">
              <a:buAutoNum type="arabicParenR"/>
            </a:pPr>
            <a:endParaRPr lang="en-GB" sz="1400" dirty="0">
              <a:latin typeface="Comic Sans MS" pitchFamily="66" charset="0"/>
            </a:endParaRPr>
          </a:p>
          <a:p>
            <a:pPr algn="ctr">
              <a:buAutoNum type="arabicParenR"/>
            </a:pPr>
            <a:endParaRPr lang="en-GB" sz="1400" dirty="0">
              <a:latin typeface="Comic Sans MS" pitchFamily="66" charset="0"/>
            </a:endParaRPr>
          </a:p>
          <a:p>
            <a:pPr algn="ctr">
              <a:buAutoNum type="arabicParenR"/>
            </a:pPr>
            <a:endParaRPr lang="en-GB" sz="1400" dirty="0">
              <a:latin typeface="Comic Sans MS" pitchFamily="66" charset="0"/>
            </a:endParaRPr>
          </a:p>
          <a:p>
            <a:pPr algn="ctr">
              <a:buAutoNum type="arabicParenR"/>
            </a:pPr>
            <a:r>
              <a:rPr lang="en-GB" sz="1400" dirty="0">
                <a:latin typeface="Comic Sans MS" pitchFamily="66" charset="0"/>
              </a:rPr>
              <a:t>Write √-28 in terms of </a:t>
            </a:r>
            <a:r>
              <a:rPr lang="en-GB" sz="1400" dirty="0" err="1">
                <a:latin typeface="Comic Sans MS" pitchFamily="66" charset="0"/>
              </a:rPr>
              <a:t>i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5715000" y="1600200"/>
                <a:ext cx="747449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−36</m:t>
                          </m:r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1600200"/>
                <a:ext cx="747449" cy="36760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715000" y="2057400"/>
                <a:ext cx="996042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36</m:t>
                          </m:r>
                        </m:e>
                      </m:rad>
                      <m:rad>
                        <m:radPr>
                          <m:degHide m:val="on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−1</m:t>
                          </m:r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2057400"/>
                <a:ext cx="996042" cy="36760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5791200" y="2514600"/>
                <a:ext cx="62812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>
                        <a:rPr lang="en-GB" sz="1600" i="1" smtClean="0">
                          <a:latin typeface="Cambria Math"/>
                        </a:rPr>
                        <m:t>6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0" y="2514600"/>
                <a:ext cx="628121" cy="33855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Arc 19"/>
          <p:cNvSpPr/>
          <p:nvPr/>
        </p:nvSpPr>
        <p:spPr>
          <a:xfrm>
            <a:off x="6553200" y="17526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Arc 20"/>
          <p:cNvSpPr/>
          <p:nvPr/>
        </p:nvSpPr>
        <p:spPr>
          <a:xfrm>
            <a:off x="6553200" y="22098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5257800" y="1752600"/>
            <a:ext cx="3810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810000" y="1371600"/>
            <a:ext cx="1524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This sign means the </a:t>
            </a:r>
            <a:r>
              <a:rPr lang="en-GB" sz="1400" b="1" u="sng" dirty="0">
                <a:solidFill>
                  <a:srgbClr val="FF0000"/>
                </a:solidFill>
                <a:latin typeface="Comic Sans MS" pitchFamily="66" charset="0"/>
              </a:rPr>
              <a:t>positive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square root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010400" y="1676400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Split up using surd manipulation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010400" y="2209800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Simplify each part</a:t>
            </a:r>
          </a:p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√-1 = </a:t>
            </a:r>
            <a:r>
              <a:rPr lang="en-GB" sz="1400" dirty="0" err="1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i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5638800" y="3505200"/>
                <a:ext cx="747449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−28</m:t>
                          </m:r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3505200"/>
                <a:ext cx="747449" cy="36760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638800" y="3962400"/>
                <a:ext cx="996042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28</m:t>
                          </m:r>
                        </m:e>
                      </m:rad>
                      <m:rad>
                        <m:radPr>
                          <m:degHide m:val="on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−1</m:t>
                          </m:r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3962400"/>
                <a:ext cx="996042" cy="36760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5638800" y="4419600"/>
                <a:ext cx="1130822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4</m:t>
                          </m:r>
                        </m:e>
                      </m:rad>
                      <m:rad>
                        <m:radPr>
                          <m:degHide m:val="on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7</m:t>
                          </m:r>
                        </m:e>
                      </m:rad>
                      <m:rad>
                        <m:radPr>
                          <m:degHide m:val="on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−1</m:t>
                          </m:r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4419600"/>
                <a:ext cx="1130822" cy="36760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Arc 32"/>
          <p:cNvSpPr/>
          <p:nvPr/>
        </p:nvSpPr>
        <p:spPr>
          <a:xfrm>
            <a:off x="6629400" y="36576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Arc 33"/>
          <p:cNvSpPr/>
          <p:nvPr/>
        </p:nvSpPr>
        <p:spPr>
          <a:xfrm>
            <a:off x="6629400" y="41148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TextBox 34"/>
          <p:cNvSpPr txBox="1"/>
          <p:nvPr/>
        </p:nvSpPr>
        <p:spPr>
          <a:xfrm>
            <a:off x="7010400" y="3581400"/>
            <a:ext cx="21152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Split up into a positive and negative part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010400" y="4114800"/>
            <a:ext cx="17342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Split up the 28 further…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5638800" y="4876800"/>
                <a:ext cx="876715" cy="365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=2</m:t>
                      </m:r>
                      <m:rad>
                        <m:radPr>
                          <m:degHide m:val="on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7</m:t>
                          </m:r>
                        </m:e>
                      </m:rad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4876800"/>
                <a:ext cx="876715" cy="365998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5638800" y="5257800"/>
                <a:ext cx="876714" cy="365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=2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ad>
                        <m:radPr>
                          <m:degHide m:val="on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7</m:t>
                          </m:r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5257800"/>
                <a:ext cx="876714" cy="365998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Arc 38"/>
          <p:cNvSpPr/>
          <p:nvPr/>
        </p:nvSpPr>
        <p:spPr>
          <a:xfrm>
            <a:off x="6629400" y="45720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TextBox 39"/>
          <p:cNvSpPr txBox="1"/>
          <p:nvPr/>
        </p:nvSpPr>
        <p:spPr>
          <a:xfrm>
            <a:off x="7086600" y="4648200"/>
            <a:ext cx="17342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Simplify each part</a:t>
            </a:r>
          </a:p>
        </p:txBody>
      </p:sp>
      <p:sp>
        <p:nvSpPr>
          <p:cNvPr id="41" name="Arc 40"/>
          <p:cNvSpPr/>
          <p:nvPr/>
        </p:nvSpPr>
        <p:spPr>
          <a:xfrm>
            <a:off x="6629400" y="50292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TextBox 41"/>
          <p:cNvSpPr txBox="1"/>
          <p:nvPr/>
        </p:nvSpPr>
        <p:spPr>
          <a:xfrm>
            <a:off x="7086600" y="5029200"/>
            <a:ext cx="17342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This is usually written in this way</a:t>
            </a: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E2058FD4-7920-48AB-87E5-E253BB75C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13060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480036" y="6519446"/>
            <a:ext cx="663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1A/B</a:t>
            </a:r>
          </a:p>
        </p:txBody>
      </p:sp>
    </p:spTree>
    <p:extLst>
      <p:ext uri="{BB962C8B-B14F-4D97-AF65-F5344CB8AC3E}">
        <p14:creationId xmlns:p14="http://schemas.microsoft.com/office/powerpoint/2010/main" val="3899329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9" grpId="0"/>
      <p:bldP spid="20" grpId="0" animBg="1"/>
      <p:bldP spid="21" grpId="0" animBg="1"/>
      <p:bldP spid="25" grpId="0"/>
      <p:bldP spid="28" grpId="0"/>
      <p:bldP spid="29" grpId="0"/>
      <p:bldP spid="30" grpId="0"/>
      <p:bldP spid="31" grpId="0"/>
      <p:bldP spid="32" grpId="0"/>
      <p:bldP spid="33" grpId="0" animBg="1"/>
      <p:bldP spid="34" grpId="0" animBg="1"/>
      <p:bldP spid="35" grpId="0"/>
      <p:bldP spid="36" grpId="0"/>
      <p:bldP spid="37" grpId="0"/>
      <p:bldP spid="38" grpId="0"/>
      <p:bldP spid="39" grpId="0" animBg="1"/>
      <p:bldP spid="40" grpId="0"/>
      <p:bldP spid="41" grpId="0" animBg="1"/>
      <p:bldP spid="4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352800" cy="5105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use both real and imaginary numbers to solve equations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b="1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Solve the equation: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219200" y="2667000"/>
                <a:ext cx="131452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+9=0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2667000"/>
                <a:ext cx="1314527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3810000" y="1524000"/>
                <a:ext cx="131452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+9=0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1524000"/>
                <a:ext cx="1314527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4191000" y="2057400"/>
                <a:ext cx="115989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=−9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2057400"/>
                <a:ext cx="1159895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4343400" y="2590800"/>
                <a:ext cx="1295400" cy="4019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latin typeface="Cambria Math"/>
                        </a:rPr>
                        <m:t>=±</m:t>
                      </m:r>
                      <m:rad>
                        <m:radPr>
                          <m:degHide m:val="on"/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b="0" i="1" smtClean="0">
                              <a:latin typeface="Cambria Math"/>
                            </a:rPr>
                            <m:t>−9</m:t>
                          </m:r>
                        </m:e>
                      </m:ra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2590800"/>
                <a:ext cx="1295400" cy="40197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4343400" y="3124200"/>
                <a:ext cx="1524000" cy="4019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latin typeface="Cambria Math"/>
                        </a:rPr>
                        <m:t>=±</m:t>
                      </m:r>
                      <m:rad>
                        <m:radPr>
                          <m:degHide m:val="on"/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b="0" i="1" smtClean="0">
                              <a:latin typeface="Cambria Math"/>
                            </a:rPr>
                            <m:t>9</m:t>
                          </m:r>
                        </m:e>
                      </m:rad>
                      <m:rad>
                        <m:radPr>
                          <m:degHide m:val="on"/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b="0" i="1" smtClean="0">
                              <a:latin typeface="Cambria Math"/>
                            </a:rPr>
                            <m:t>−1</m:t>
                          </m:r>
                        </m:e>
                      </m:ra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3124200"/>
                <a:ext cx="1524000" cy="40197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4267200" y="3733800"/>
                <a:ext cx="1143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latin typeface="Cambria Math"/>
                        </a:rPr>
                        <m:t>=±3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𝑖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3733800"/>
                <a:ext cx="1143000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Arc 47"/>
          <p:cNvSpPr/>
          <p:nvPr/>
        </p:nvSpPr>
        <p:spPr>
          <a:xfrm>
            <a:off x="5257800" y="17526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TextBox 48"/>
          <p:cNvSpPr txBox="1"/>
          <p:nvPr/>
        </p:nvSpPr>
        <p:spPr>
          <a:xfrm>
            <a:off x="5867400" y="1828800"/>
            <a:ext cx="1219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Subtract 9</a:t>
            </a:r>
          </a:p>
        </p:txBody>
      </p:sp>
      <p:sp>
        <p:nvSpPr>
          <p:cNvPr id="50" name="Arc 49"/>
          <p:cNvSpPr/>
          <p:nvPr/>
        </p:nvSpPr>
        <p:spPr>
          <a:xfrm>
            <a:off x="5562600" y="22860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Arc 50"/>
          <p:cNvSpPr/>
          <p:nvPr/>
        </p:nvSpPr>
        <p:spPr>
          <a:xfrm>
            <a:off x="5791200" y="28194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Arc 51"/>
          <p:cNvSpPr/>
          <p:nvPr/>
        </p:nvSpPr>
        <p:spPr>
          <a:xfrm>
            <a:off x="5791200" y="34290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TextBox 52"/>
          <p:cNvSpPr txBox="1"/>
          <p:nvPr/>
        </p:nvSpPr>
        <p:spPr>
          <a:xfrm>
            <a:off x="5943600" y="2133600"/>
            <a:ext cx="3200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Square root – we need to consider both positive and negative as we are solving an equation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096000" y="2895600"/>
            <a:ext cx="121920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Split up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172200" y="3505200"/>
            <a:ext cx="1905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Write in terms of </a:t>
            </a:r>
            <a:r>
              <a:rPr lang="en-GB" sz="1400" dirty="0" err="1">
                <a:solidFill>
                  <a:srgbClr val="FF0000"/>
                </a:solidFill>
                <a:latin typeface="Comic Sans MS" pitchFamily="66" charset="0"/>
              </a:rPr>
              <a:t>i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4648200" y="4724400"/>
            <a:ext cx="3962400" cy="830997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You should ensure you write full workings – once you have had a lot of practice you can do more in your head!</a:t>
            </a:r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8021E2C0-A377-43C8-BE4E-CFBACA1DD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13060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480036" y="6519446"/>
            <a:ext cx="663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1A/B</a:t>
            </a:r>
          </a:p>
        </p:txBody>
      </p:sp>
    </p:spTree>
    <p:extLst>
      <p:ext uri="{BB962C8B-B14F-4D97-AF65-F5344CB8AC3E}">
        <p14:creationId xmlns:p14="http://schemas.microsoft.com/office/powerpoint/2010/main" val="2408110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45" grpId="0"/>
      <p:bldP spid="46" grpId="0"/>
      <p:bldP spid="47" grpId="0"/>
      <p:bldP spid="48" grpId="0" animBg="1"/>
      <p:bldP spid="49" grpId="0"/>
      <p:bldP spid="50" grpId="0" animBg="1"/>
      <p:bldP spid="51" grpId="0" animBg="1"/>
      <p:bldP spid="52" grpId="0" animBg="1"/>
      <p:bldP spid="53" grpId="0"/>
      <p:bldP spid="54" grpId="0"/>
      <p:bldP spid="55" grpId="0"/>
      <p:bldP spid="5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352800" cy="5105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use both real and imaginary numbers to solve equations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b="1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Solve the equation: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You can use one of two methods for this</a:t>
            </a: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Either ‘Completing the square’ or the Quadratic formula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990600" y="2667000"/>
                <a:ext cx="177497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+6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+25=0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667000"/>
                <a:ext cx="1774973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038600" y="1905000"/>
                <a:ext cx="177497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+6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+25=0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1905000"/>
                <a:ext cx="1774973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886200" y="2438400"/>
                <a:ext cx="97065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latin typeface="Cambria Math"/>
                                </a:rPr>
                                <m:t>+3</m:t>
                              </m:r>
                            </m:e>
                          </m:d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2438400"/>
                <a:ext cx="970650" cy="33855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51520" y="4428728"/>
                <a:ext cx="97065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latin typeface="Cambria Math"/>
                                </a:rPr>
                                <m:t>+3</m:t>
                              </m:r>
                            </m:e>
                          </m:d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520" y="4428728"/>
                <a:ext cx="970650" cy="33855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451520" y="4885928"/>
                <a:ext cx="151919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(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+3)(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+3)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520" y="4885928"/>
                <a:ext cx="1519198" cy="338554"/>
              </a:xfrm>
              <a:prstGeom prst="rect">
                <a:avLst/>
              </a:prstGeom>
              <a:blipFill>
                <a:blip r:embed="rId7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51520" y="5419328"/>
                <a:ext cx="127945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+6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+9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520" y="5419328"/>
                <a:ext cx="1279453" cy="33855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724400" y="2438400"/>
                <a:ext cx="65755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+ 16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2438400"/>
                <a:ext cx="657552" cy="33855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5257800" y="2438400"/>
                <a:ext cx="60074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 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7800" y="2438400"/>
                <a:ext cx="600741" cy="338554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495800" y="2971800"/>
                <a:ext cx="162005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latin typeface="Cambria Math"/>
                                </a:rPr>
                                <m:t>+3</m:t>
                              </m:r>
                            </m:e>
                          </m:d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=−16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2971800"/>
                <a:ext cx="1620059" cy="33855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4724400" y="3429000"/>
                <a:ext cx="1752600" cy="3676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+3=±</m:t>
                      </m:r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−16</m:t>
                          </m:r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3429000"/>
                <a:ext cx="1752600" cy="367601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105400" y="3886200"/>
                <a:ext cx="1752600" cy="3676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=−3±</m:t>
                      </m:r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−16</m:t>
                          </m:r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5400" y="3886200"/>
                <a:ext cx="1752600" cy="367601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5105400" y="4343400"/>
                <a:ext cx="1981200" cy="3676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=−3±</m:t>
                      </m:r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16</m:t>
                          </m:r>
                        </m:e>
                      </m:rad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−1</m:t>
                          </m:r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5400" y="4343400"/>
                <a:ext cx="1981200" cy="367601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5105400" y="4800600"/>
                <a:ext cx="14478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=−3±4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5400" y="4800600"/>
                <a:ext cx="1447800" cy="338554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Arc 33"/>
          <p:cNvSpPr/>
          <p:nvPr/>
        </p:nvSpPr>
        <p:spPr>
          <a:xfrm>
            <a:off x="5715000" y="21336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TextBox 34"/>
          <p:cNvSpPr txBox="1"/>
          <p:nvPr/>
        </p:nvSpPr>
        <p:spPr>
          <a:xfrm>
            <a:off x="6096000" y="1981200"/>
            <a:ext cx="2819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Write a squared bracket, with the number inside being half the x-coefficient</a:t>
            </a:r>
          </a:p>
        </p:txBody>
      </p:sp>
      <p:sp>
        <p:nvSpPr>
          <p:cNvPr id="36" name="Arc 35"/>
          <p:cNvSpPr/>
          <p:nvPr/>
        </p:nvSpPr>
        <p:spPr>
          <a:xfrm>
            <a:off x="5943600" y="26670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Arc 36"/>
          <p:cNvSpPr/>
          <p:nvPr/>
        </p:nvSpPr>
        <p:spPr>
          <a:xfrm>
            <a:off x="6400800" y="32004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Arc 37"/>
          <p:cNvSpPr/>
          <p:nvPr/>
        </p:nvSpPr>
        <p:spPr>
          <a:xfrm>
            <a:off x="6858000" y="36576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Arc 38"/>
          <p:cNvSpPr/>
          <p:nvPr/>
        </p:nvSpPr>
        <p:spPr>
          <a:xfrm>
            <a:off x="6858000" y="41148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Arc 39"/>
          <p:cNvSpPr/>
          <p:nvPr/>
        </p:nvSpPr>
        <p:spPr>
          <a:xfrm>
            <a:off x="6858000" y="45720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2051720" y="4581128"/>
            <a:ext cx="16947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Imagine squaring the bracket</a:t>
            </a:r>
          </a:p>
        </p:txBody>
      </p:sp>
      <p:sp>
        <p:nvSpPr>
          <p:cNvPr id="42" name="Arc 41"/>
          <p:cNvSpPr/>
          <p:nvPr/>
        </p:nvSpPr>
        <p:spPr>
          <a:xfrm>
            <a:off x="1670720" y="4581128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Arc 56"/>
          <p:cNvSpPr/>
          <p:nvPr/>
        </p:nvSpPr>
        <p:spPr>
          <a:xfrm>
            <a:off x="1670720" y="5114528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1975520" y="5038328"/>
            <a:ext cx="16947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This is the answer we get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299120" y="5760621"/>
            <a:ext cx="3352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The squared bracket gives us both the x</a:t>
            </a:r>
            <a:r>
              <a:rPr lang="en-GB" sz="1400" baseline="30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term and the 6x term</a:t>
            </a:r>
          </a:p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It only gives us a number of 9, whereas we need 25 – add 16 on!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527720" y="5419328"/>
            <a:ext cx="381000" cy="381000"/>
          </a:xfrm>
          <a:prstGeom prst="ellipse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Oval 60"/>
          <p:cNvSpPr/>
          <p:nvPr/>
        </p:nvSpPr>
        <p:spPr>
          <a:xfrm>
            <a:off x="4038600" y="1905000"/>
            <a:ext cx="381000" cy="381000"/>
          </a:xfrm>
          <a:prstGeom prst="ellipse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Oval 61"/>
          <p:cNvSpPr/>
          <p:nvPr/>
        </p:nvSpPr>
        <p:spPr>
          <a:xfrm>
            <a:off x="908720" y="5419328"/>
            <a:ext cx="381000" cy="381000"/>
          </a:xfrm>
          <a:prstGeom prst="ellipse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val 62"/>
          <p:cNvSpPr/>
          <p:nvPr/>
        </p:nvSpPr>
        <p:spPr>
          <a:xfrm>
            <a:off x="4495800" y="1905000"/>
            <a:ext cx="381000" cy="381000"/>
          </a:xfrm>
          <a:prstGeom prst="ellipse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Oval 63"/>
          <p:cNvSpPr/>
          <p:nvPr/>
        </p:nvSpPr>
        <p:spPr>
          <a:xfrm>
            <a:off x="5029200" y="1905000"/>
            <a:ext cx="381000" cy="381000"/>
          </a:xfrm>
          <a:prstGeom prst="ellipse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Oval 64"/>
          <p:cNvSpPr/>
          <p:nvPr/>
        </p:nvSpPr>
        <p:spPr>
          <a:xfrm>
            <a:off x="1289720" y="5419328"/>
            <a:ext cx="381000" cy="381000"/>
          </a:xfrm>
          <a:prstGeom prst="ellipse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3886200" y="1524000"/>
            <a:ext cx="20361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Completing the square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4419600" y="5562600"/>
            <a:ext cx="4114800" cy="830997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If the x term is even, and there is only a single x</a:t>
            </a:r>
            <a:r>
              <a:rPr lang="en-GB" sz="1600" baseline="30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, then completing the square will probably be the quickest method!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6400800" y="2743200"/>
            <a:ext cx="144780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Subtract 16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781800" y="3200400"/>
            <a:ext cx="144780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Square root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7239000" y="3733800"/>
            <a:ext cx="144780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Subtract 3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7315200" y="4191000"/>
            <a:ext cx="16527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Split the root up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7239000" y="4648200"/>
            <a:ext cx="1295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Simplify</a:t>
            </a:r>
          </a:p>
        </p:txBody>
      </p:sp>
      <p:sp>
        <p:nvSpPr>
          <p:cNvPr id="46" name="Title 1">
            <a:extLst>
              <a:ext uri="{FF2B5EF4-FFF2-40B4-BE49-F238E27FC236}">
                <a16:creationId xmlns:a16="http://schemas.microsoft.com/office/drawing/2014/main" id="{D6EA4707-C1D4-42B7-B046-1AE79B183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13060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480036" y="6519446"/>
            <a:ext cx="663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1A/B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47813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1" grpId="0"/>
      <p:bldP spid="32" grpId="0"/>
      <p:bldP spid="33" grpId="0"/>
      <p:bldP spid="34" grpId="0" animBg="1"/>
      <p:bldP spid="35" grpId="0"/>
      <p:bldP spid="36" grpId="0" animBg="1"/>
      <p:bldP spid="37" grpId="0" animBg="1"/>
      <p:bldP spid="38" grpId="0" animBg="1"/>
      <p:bldP spid="39" grpId="0" animBg="1"/>
      <p:bldP spid="40" grpId="0" animBg="1"/>
      <p:bldP spid="41" grpId="0"/>
      <p:bldP spid="42" grpId="0" animBg="1"/>
      <p:bldP spid="57" grpId="0" animBg="1"/>
      <p:bldP spid="59" grpId="0"/>
      <p:bldP spid="8" grpId="0" animBg="1"/>
      <p:bldP spid="8" grpId="1" animBg="1"/>
      <p:bldP spid="61" grpId="0" animBg="1"/>
      <p:bldP spid="61" grpId="1" animBg="1"/>
      <p:bldP spid="62" grpId="0" animBg="1"/>
      <p:bldP spid="62" grpId="1" animBg="1"/>
      <p:bldP spid="63" grpId="0" animBg="1"/>
      <p:bldP spid="63" grpId="1" animBg="1"/>
      <p:bldP spid="64" grpId="0" animBg="1"/>
      <p:bldP spid="64" grpId="1" animBg="1"/>
      <p:bldP spid="65" grpId="0" animBg="1"/>
      <p:bldP spid="65" grpId="1" animBg="1"/>
      <p:bldP spid="9" grpId="0"/>
      <p:bldP spid="66" grpId="0" animBg="1"/>
      <p:bldP spid="67" grpId="0"/>
      <p:bldP spid="68" grpId="0"/>
      <p:bldP spid="69" grpId="0"/>
      <p:bldP spid="70" grpId="0"/>
      <p:bldP spid="7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352800" cy="5105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use both real and imaginary numbers to solve equations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b="1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Solve the equation: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You can use one of two methods for this</a:t>
            </a: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Either ‘Completing the square’ or the Quadratic formula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990600" y="2667000"/>
                <a:ext cx="177497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+6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+25=0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667000"/>
                <a:ext cx="1774973" cy="33855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3886200" y="1524000"/>
            <a:ext cx="21130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The Quadratic formula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3886200" y="1905000"/>
                <a:ext cx="2049087" cy="6193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𝑏</m:t>
                          </m:r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GB" sz="1600" b="0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latin typeface="Cambria Math"/>
                                      <a:ea typeface="Cambria Math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z="1600" b="0" i="1" smtClean="0">
                                  <a:latin typeface="Cambria Math"/>
                                  <a:ea typeface="Cambria Math"/>
                                </a:rPr>
                                <m:t>−4</m:t>
                              </m:r>
                              <m:r>
                                <a:rPr lang="en-GB" sz="1600" b="0" i="1" smtClean="0">
                                  <a:latin typeface="Cambria Math"/>
                                  <a:ea typeface="Cambria Math"/>
                                </a:rPr>
                                <m:t>𝑎𝑐</m:t>
                              </m:r>
                            </m:e>
                          </m:rad>
                        </m:num>
                        <m:den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1905000"/>
                <a:ext cx="2049087" cy="61933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3886200" y="2667000"/>
                <a:ext cx="2911438" cy="6697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</a:rPr>
                            <m:t>−6</m:t>
                          </m:r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GB" sz="1600" b="0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latin typeface="Cambria Math"/>
                                      <a:ea typeface="Cambria Math"/>
                                    </a:rPr>
                                    <m:t>(6)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z="1600" b="0" i="1" smtClean="0">
                                  <a:latin typeface="Cambria Math"/>
                                  <a:ea typeface="Cambria Math"/>
                                </a:rPr>
                                <m:t>−(4×1×25)</m:t>
                              </m:r>
                            </m:e>
                          </m:rad>
                        </m:num>
                        <m:den>
                          <m:r>
                            <a:rPr lang="en-GB" sz="1600" b="0" i="1" smtClean="0">
                              <a:latin typeface="Cambria Math"/>
                            </a:rPr>
                            <m:t>2(1)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2667000"/>
                <a:ext cx="2911438" cy="66979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1619672" y="4365104"/>
            <a:ext cx="6094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a = 1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619672" y="4746104"/>
            <a:ext cx="6575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b = 6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619672" y="5127104"/>
            <a:ext cx="7665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c = 25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3886200" y="3352800"/>
                <a:ext cx="1643334" cy="6087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</a:rPr>
                            <m:t>−6</m:t>
                          </m:r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600" b="0" i="1" smtClean="0">
                                  <a:latin typeface="Cambria Math"/>
                                  <a:ea typeface="Cambria Math"/>
                                </a:rPr>
                                <m:t>−64</m:t>
                              </m:r>
                            </m:e>
                          </m:rad>
                        </m:num>
                        <m:den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3352800"/>
                <a:ext cx="1643334" cy="608756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3886200" y="4038600"/>
                <a:ext cx="1968128" cy="6095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</a:rPr>
                            <m:t>−6</m:t>
                          </m:r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600" b="0" i="1" smtClean="0">
                                  <a:latin typeface="Cambria Math"/>
                                  <a:ea typeface="Cambria Math"/>
                                </a:rPr>
                                <m:t>64</m:t>
                              </m:r>
                            </m:e>
                          </m:rad>
                          <m:rad>
                            <m:radPr>
                              <m:degHide m:val="on"/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600" b="0" i="1" smtClean="0">
                                  <a:latin typeface="Cambria Math"/>
                                  <a:ea typeface="Cambria Math"/>
                                </a:rPr>
                                <m:t>−1</m:t>
                              </m:r>
                            </m:e>
                          </m:rad>
                        </m:num>
                        <m:den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4038600"/>
                <a:ext cx="1968128" cy="60959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3886200" y="4800600"/>
                <a:ext cx="1371600" cy="5533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</a:rPr>
                            <m:t>−6</m:t>
                          </m:r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±8</m:t>
                          </m:r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𝑖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4800600"/>
                <a:ext cx="1371600" cy="55335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3886200" y="5486400"/>
                <a:ext cx="13716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=−3±4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5486400"/>
                <a:ext cx="1371600" cy="33855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Arc 52"/>
          <p:cNvSpPr/>
          <p:nvPr/>
        </p:nvSpPr>
        <p:spPr>
          <a:xfrm>
            <a:off x="6781800" y="2286000"/>
            <a:ext cx="457200" cy="6858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TextBox 53"/>
          <p:cNvSpPr txBox="1"/>
          <p:nvPr/>
        </p:nvSpPr>
        <p:spPr>
          <a:xfrm>
            <a:off x="7239000" y="2438400"/>
            <a:ext cx="1295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Sub in values</a:t>
            </a:r>
          </a:p>
        </p:txBody>
      </p:sp>
      <p:sp>
        <p:nvSpPr>
          <p:cNvPr id="55" name="Arc 54"/>
          <p:cNvSpPr/>
          <p:nvPr/>
        </p:nvSpPr>
        <p:spPr>
          <a:xfrm>
            <a:off x="6781800" y="2971800"/>
            <a:ext cx="457200" cy="6858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Arc 55"/>
          <p:cNvSpPr/>
          <p:nvPr/>
        </p:nvSpPr>
        <p:spPr>
          <a:xfrm>
            <a:off x="5791200" y="3733800"/>
            <a:ext cx="457200" cy="6858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Arc 57"/>
          <p:cNvSpPr/>
          <p:nvPr/>
        </p:nvSpPr>
        <p:spPr>
          <a:xfrm>
            <a:off x="5791200" y="4419600"/>
            <a:ext cx="457200" cy="6858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Arc 71"/>
          <p:cNvSpPr/>
          <p:nvPr/>
        </p:nvSpPr>
        <p:spPr>
          <a:xfrm>
            <a:off x="5791200" y="5105400"/>
            <a:ext cx="457200" cy="5334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TextBox 72"/>
          <p:cNvSpPr txBox="1"/>
          <p:nvPr/>
        </p:nvSpPr>
        <p:spPr>
          <a:xfrm>
            <a:off x="7162800" y="30480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Calculate the part under the root sign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6248400" y="3886200"/>
            <a:ext cx="106680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Split it up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6248400" y="44958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Simplify the roots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6248400" y="51054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Divide all by 2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3962400" y="5943600"/>
            <a:ext cx="4419600" cy="830997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If the x</a:t>
            </a:r>
            <a:r>
              <a:rPr lang="en-GB" sz="1600" baseline="30000" dirty="0">
                <a:solidFill>
                  <a:srgbClr val="FF0000"/>
                </a:solidFill>
                <a:latin typeface="Comic Sans MS" pitchFamily="66" charset="0"/>
              </a:rPr>
              <a:t>2 </a:t>
            </a:r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coefficient is greater than 1, or the x term is odd, the Quadratic formula will probably be the easiest method!</a:t>
            </a:r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3BB7D1BF-480F-438F-8AAD-D21EF2C96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13060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480036" y="6519446"/>
            <a:ext cx="663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1A/B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35038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44" grpId="0"/>
      <p:bldP spid="45" grpId="0"/>
      <p:bldP spid="10" grpId="0"/>
      <p:bldP spid="47" grpId="0"/>
      <p:bldP spid="48" grpId="0"/>
      <p:bldP spid="49" grpId="0"/>
      <p:bldP spid="50" grpId="0"/>
      <p:bldP spid="51" grpId="0"/>
      <p:bldP spid="52" grpId="0"/>
      <p:bldP spid="53" grpId="0" animBg="1"/>
      <p:bldP spid="54" grpId="0"/>
      <p:bldP spid="55" grpId="0" animBg="1"/>
      <p:bldP spid="56" grpId="0" animBg="1"/>
      <p:bldP spid="58" grpId="0" animBg="1"/>
      <p:bldP spid="72" grpId="0" animBg="1"/>
      <p:bldP spid="73" grpId="0"/>
      <p:bldP spid="74" grpId="0"/>
      <p:bldP spid="75" grpId="0"/>
      <p:bldP spid="76" grpId="0"/>
      <p:bldP spid="7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637</TotalTime>
  <Words>3160</Words>
  <Application>Microsoft Office PowerPoint</Application>
  <PresentationFormat>On-screen Show (4:3)</PresentationFormat>
  <Paragraphs>726</Paragraphs>
  <Slides>34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6" baseType="lpstr">
      <vt:lpstr>Arial</vt:lpstr>
      <vt:lpstr>Calibri</vt:lpstr>
      <vt:lpstr>Calibri Light</vt:lpstr>
      <vt:lpstr>Cambria Math</vt:lpstr>
      <vt:lpstr>Comic Sans MS</vt:lpstr>
      <vt:lpstr>HGGyoshotai</vt:lpstr>
      <vt:lpstr>Monotype Corsiva</vt:lpstr>
      <vt:lpstr>Segoe UI Black</vt:lpstr>
      <vt:lpstr>Wingdings</vt:lpstr>
      <vt:lpstr>游ゴシック</vt:lpstr>
      <vt:lpstr>游ゴシック Light</vt:lpstr>
      <vt:lpstr>Office テーマ</vt:lpstr>
      <vt:lpstr>PowerPoint Presentation</vt:lpstr>
      <vt:lpstr>Prior Knowledge Check</vt:lpstr>
      <vt:lpstr>PowerPoint Presentation</vt:lpstr>
      <vt:lpstr>Complex Numbers</vt:lpstr>
      <vt:lpstr>Complex Numbers</vt:lpstr>
      <vt:lpstr>Complex Numbers</vt:lpstr>
      <vt:lpstr>Complex Numbers</vt:lpstr>
      <vt:lpstr>Complex Numbers</vt:lpstr>
      <vt:lpstr>Complex Numbers</vt:lpstr>
      <vt:lpstr>PowerPoint Presentation</vt:lpstr>
      <vt:lpstr>Complex Numbers</vt:lpstr>
      <vt:lpstr>Complex Numbers</vt:lpstr>
      <vt:lpstr>Complex Numbers</vt:lpstr>
      <vt:lpstr>Complex Numbers</vt:lpstr>
      <vt:lpstr>Complex Numbers</vt:lpstr>
      <vt:lpstr>PowerPoint Presentation</vt:lpstr>
      <vt:lpstr>Complex Numbers</vt:lpstr>
      <vt:lpstr>Complex Numbers</vt:lpstr>
      <vt:lpstr>Complex Numbers</vt:lpstr>
      <vt:lpstr>Complex Numbers</vt:lpstr>
      <vt:lpstr>Complex Numbers</vt:lpstr>
      <vt:lpstr>PowerPoint Presentation</vt:lpstr>
      <vt:lpstr>Complex Numbers</vt:lpstr>
      <vt:lpstr>Complex Numbers</vt:lpstr>
      <vt:lpstr>Complex Numbers</vt:lpstr>
      <vt:lpstr>PowerPoint Presentation</vt:lpstr>
      <vt:lpstr>Complex Numbers</vt:lpstr>
      <vt:lpstr>Complex Numbers</vt:lpstr>
      <vt:lpstr>Complex Numbers</vt:lpstr>
      <vt:lpstr>Complex Numbers</vt:lpstr>
      <vt:lpstr>Complex Numbers</vt:lpstr>
      <vt:lpstr>Complex Numbers</vt:lpstr>
      <vt:lpstr>Complex Numbers</vt:lpstr>
      <vt:lpstr>Complex Numbers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Mike Pye</dc:creator>
  <cp:lastModifiedBy>Charles Adegboro</cp:lastModifiedBy>
  <cp:revision>140</cp:revision>
  <dcterms:created xsi:type="dcterms:W3CDTF">2017-08-14T15:35:38Z</dcterms:created>
  <dcterms:modified xsi:type="dcterms:W3CDTF">2019-02-15T16:04:45Z</dcterms:modified>
</cp:coreProperties>
</file>