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708" r:id="rId4"/>
  </p:sldMasterIdLst>
  <p:notesMasterIdLst>
    <p:notesMasterId r:id="rId15"/>
  </p:notesMasterIdLst>
  <p:sldIdLst>
    <p:sldId id="274" r:id="rId5"/>
    <p:sldId id="298" r:id="rId6"/>
    <p:sldId id="260" r:id="rId7"/>
    <p:sldId id="306" r:id="rId8"/>
    <p:sldId id="307" r:id="rId9"/>
    <p:sldId id="305" r:id="rId10"/>
    <p:sldId id="261" r:id="rId11"/>
    <p:sldId id="269" r:id="rId12"/>
    <p:sldId id="266" r:id="rId13"/>
    <p:sldId id="268" r:id="rId14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158" y="-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Reeves" userId="e748b5bb-59f3-4b3f-80a3-3bf8c771a8a6" providerId="ADAL" clId="{F624A78D-F96A-4863-B5F6-CB4AD6B7F8B7}"/>
    <pc:docChg chg="modSld">
      <pc:chgData name="Daniel Reeves" userId="e748b5bb-59f3-4b3f-80a3-3bf8c771a8a6" providerId="ADAL" clId="{F624A78D-F96A-4863-B5F6-CB4AD6B7F8B7}" dt="2022-01-24T12:22:23.301" v="50"/>
      <pc:docMkLst>
        <pc:docMk/>
      </pc:docMkLst>
      <pc:sldChg chg="addSp modSp modAnim">
        <pc:chgData name="Daniel Reeves" userId="e748b5bb-59f3-4b3f-80a3-3bf8c771a8a6" providerId="ADAL" clId="{F624A78D-F96A-4863-B5F6-CB4AD6B7F8B7}" dt="2022-01-24T12:22:23.301" v="50"/>
        <pc:sldMkLst>
          <pc:docMk/>
          <pc:sldMk cId="4046187991" sldId="306"/>
        </pc:sldMkLst>
        <pc:spChg chg="mod">
          <ac:chgData name="Daniel Reeves" userId="e748b5bb-59f3-4b3f-80a3-3bf8c771a8a6" providerId="ADAL" clId="{F624A78D-F96A-4863-B5F6-CB4AD6B7F8B7}" dt="2022-01-24T12:21:43.542" v="38" actId="1076"/>
          <ac:spMkLst>
            <pc:docMk/>
            <pc:sldMk cId="4046187991" sldId="306"/>
            <ac:spMk id="3" creationId="{00000000-0000-0000-0000-000000000000}"/>
          </ac:spMkLst>
        </pc:spChg>
        <pc:spChg chg="add mod">
          <ac:chgData name="Daniel Reeves" userId="e748b5bb-59f3-4b3f-80a3-3bf8c771a8a6" providerId="ADAL" clId="{F624A78D-F96A-4863-B5F6-CB4AD6B7F8B7}" dt="2022-01-24T12:22:16.182" v="49" actId="113"/>
          <ac:spMkLst>
            <pc:docMk/>
            <pc:sldMk cId="4046187991" sldId="306"/>
            <ac:spMk id="4" creationId="{558695F5-B6A8-4A30-BC4A-CDBAB780E9B5}"/>
          </ac:spMkLst>
        </pc:spChg>
      </pc:sldChg>
    </pc:docChg>
  </pc:docChgLst>
  <pc:docChgLst>
    <pc:chgData name="Daniel Reeves" userId="e748b5bb-59f3-4b3f-80a3-3bf8c771a8a6" providerId="ADAL" clId="{691EEC0A-C5E5-452A-A631-CE6C1CF1B79C}"/>
    <pc:docChg chg="custSel modSld">
      <pc:chgData name="Daniel Reeves" userId="e748b5bb-59f3-4b3f-80a3-3bf8c771a8a6" providerId="ADAL" clId="{691EEC0A-C5E5-452A-A631-CE6C1CF1B79C}" dt="2022-01-17T09:35:26.888" v="99" actId="20577"/>
      <pc:docMkLst>
        <pc:docMk/>
      </pc:docMkLst>
      <pc:sldChg chg="modSp mod">
        <pc:chgData name="Daniel Reeves" userId="e748b5bb-59f3-4b3f-80a3-3bf8c771a8a6" providerId="ADAL" clId="{691EEC0A-C5E5-452A-A631-CE6C1CF1B79C}" dt="2022-01-17T09:35:26.888" v="99" actId="20577"/>
        <pc:sldMkLst>
          <pc:docMk/>
          <pc:sldMk cId="2023723044" sldId="307"/>
        </pc:sldMkLst>
        <pc:spChg chg="mod">
          <ac:chgData name="Daniel Reeves" userId="e748b5bb-59f3-4b3f-80a3-3bf8c771a8a6" providerId="ADAL" clId="{691EEC0A-C5E5-452A-A631-CE6C1CF1B79C}" dt="2022-01-17T09:35:26.888" v="99" actId="20577"/>
          <ac:spMkLst>
            <pc:docMk/>
            <pc:sldMk cId="2023723044" sldId="30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48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1"/>
            <a:ext cx="2946348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7ADF3-9AF3-4289-991C-E4AEF8C78F5B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8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8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507AE-09A8-411F-94F8-A22A0AE5E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304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Bell Task Template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1E200-3556-4091-8084-3EA658ECA29B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505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6D970-1A0F-4A0E-AB93-E233F8FE240F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6D970-1A0F-4A0E-AB93-E233F8FE240F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Print this slide as a worksheet.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3BF1B-12FA-4314-97E7-65F95344976B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156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the students to stand up if they agree with the statement. Select</a:t>
            </a:r>
            <a:r>
              <a:rPr lang="en-GB" baseline="0" dirty="0"/>
              <a:t> individual students to justify their opinion.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F8179-9133-46B0-81CB-3C7A601F392C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25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9ECC-3128-4A53-8DFD-7A412EE73A1D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6350-6372-4AE3-9EA1-F6AF4481A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08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9ECC-3128-4A53-8DFD-7A412EE73A1D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6350-6372-4AE3-9EA1-F6AF4481A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257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9ECC-3128-4A53-8DFD-7A412EE73A1D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6350-6372-4AE3-9EA1-F6AF4481A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230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988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56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921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65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672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3146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637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82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9ECC-3128-4A53-8DFD-7A412EE73A1D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6350-6372-4AE3-9EA1-F6AF4481A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2063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6180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239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129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005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0689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5717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452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4003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9557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431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9ECC-3128-4A53-8DFD-7A412EE73A1D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6350-6372-4AE3-9EA1-F6AF4481A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8761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7407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5571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0384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258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D16F-62A2-4229-B72E-147413EAF92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2CB-1907-4E1D-90B3-BD99A069325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7561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D16F-62A2-4229-B72E-147413EAF92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2CB-1907-4E1D-90B3-BD99A069325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4439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D16F-62A2-4229-B72E-147413EAF92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2CB-1907-4E1D-90B3-BD99A069325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6505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D16F-62A2-4229-B72E-147413EAF92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2CB-1907-4E1D-90B3-BD99A069325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7071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D16F-62A2-4229-B72E-147413EAF92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2CB-1907-4E1D-90B3-BD99A069325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2477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D16F-62A2-4229-B72E-147413EAF92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2CB-1907-4E1D-90B3-BD99A069325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6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9ECC-3128-4A53-8DFD-7A412EE73A1D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6350-6372-4AE3-9EA1-F6AF4481A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725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D16F-62A2-4229-B72E-147413EAF92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2CB-1907-4E1D-90B3-BD99A069325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3741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D16F-62A2-4229-B72E-147413EAF92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2CB-1907-4E1D-90B3-BD99A069325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5281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D16F-62A2-4229-B72E-147413EAF92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2CB-1907-4E1D-90B3-BD99A069325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51013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D16F-62A2-4229-B72E-147413EAF92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2CB-1907-4E1D-90B3-BD99A069325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2785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D16F-62A2-4229-B72E-147413EAF92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2CB-1907-4E1D-90B3-BD99A069325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15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9ECC-3128-4A53-8DFD-7A412EE73A1D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6350-6372-4AE3-9EA1-F6AF4481A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48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9ECC-3128-4A53-8DFD-7A412EE73A1D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6350-6372-4AE3-9EA1-F6AF4481A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78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9ECC-3128-4A53-8DFD-7A412EE73A1D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6350-6372-4AE3-9EA1-F6AF4481A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47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9ECC-3128-4A53-8DFD-7A412EE73A1D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6350-6372-4AE3-9EA1-F6AF4481A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43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9ECC-3128-4A53-8DFD-7A412EE73A1D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6350-6372-4AE3-9EA1-F6AF4481A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33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D9ECC-3128-4A53-8DFD-7A412EE73A1D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86350-6372-4AE3-9EA1-F6AF4481A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377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05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238A7-22A3-43E1-A769-E1E4D5C0E11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5FA66-ECBC-47D6-8ACA-D9516DFB88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19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ED16F-62A2-4229-B72E-147413EAF92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532CB-1907-4E1D-90B3-BD99A069325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5e-1sBM9F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764704"/>
            <a:ext cx="2736304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Link this image to Jesus</a:t>
            </a:r>
          </a:p>
        </p:txBody>
      </p:sp>
    </p:spTree>
    <p:extLst>
      <p:ext uri="{BB962C8B-B14F-4D97-AF65-F5344CB8AC3E}">
        <p14:creationId xmlns:p14="http://schemas.microsoft.com/office/powerpoint/2010/main" val="1992335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55576" y="3102059"/>
            <a:ext cx="7560964" cy="830997"/>
          </a:xfrm>
          <a:prstGeom prst="rect">
            <a:avLst/>
          </a:prstGeom>
          <a:gradFill rotWithShape="1">
            <a:gsLst>
              <a:gs pos="0">
                <a:srgbClr val="FFA2A1"/>
              </a:gs>
              <a:gs pos="35001">
                <a:srgbClr val="FFBEBD"/>
              </a:gs>
              <a:gs pos="100000">
                <a:srgbClr val="FFE5E5"/>
              </a:gs>
            </a:gsLst>
            <a:lin ang="16200000" scaled="1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</a:rPr>
              <a:t>EVALUATE </a:t>
            </a:r>
            <a:r>
              <a:rPr lang="en-GB" sz="2400" dirty="0">
                <a:solidFill>
                  <a:prstClr val="black"/>
                </a:solidFill>
              </a:rPr>
              <a:t>different points of view about the miracles of Jesus</a:t>
            </a:r>
          </a:p>
        </p:txBody>
      </p:sp>
      <p:pic>
        <p:nvPicPr>
          <p:cNvPr id="6" name="Picture 2" descr="C:\Users\becdrr\AppData\Local\Microsoft\Windows\Temporary Internet Files\Content.IE5\R4B3AFO6\MC900434713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475" y="2781300"/>
            <a:ext cx="2520950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888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452" y="1196752"/>
            <a:ext cx="7560964" cy="1143000"/>
          </a:xfrm>
          <a:solidFill>
            <a:schemeClr val="bg1">
              <a:alpha val="7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4000" b="1" dirty="0"/>
              <a:t>Learning Outcomes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55576" y="2636912"/>
            <a:ext cx="7560964" cy="830997"/>
          </a:xfrm>
          <a:prstGeom prst="rect">
            <a:avLst/>
          </a:prstGeom>
          <a:gradFill rotWithShape="1">
            <a:gsLst>
              <a:gs pos="0">
                <a:srgbClr val="DAFDA7"/>
              </a:gs>
              <a:gs pos="35001">
                <a:srgbClr val="E4FDC2"/>
              </a:gs>
              <a:gs pos="100000">
                <a:srgbClr val="F5FFE6"/>
              </a:gs>
            </a:gsLst>
            <a:lin ang="16200000" scaled="1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</a:rPr>
              <a:t>DESCRIBE </a:t>
            </a:r>
            <a:r>
              <a:rPr lang="en-GB" sz="2400" dirty="0">
                <a:solidFill>
                  <a:prstClr val="black"/>
                </a:solidFill>
              </a:rPr>
              <a:t>the three miracles of Jesus</a:t>
            </a:r>
          </a:p>
          <a:p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55576" y="3750131"/>
            <a:ext cx="7560964" cy="830997"/>
          </a:xfrm>
          <a:prstGeom prst="rect">
            <a:avLst/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9240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2400" b="1" dirty="0"/>
              <a:t>EXPLAIN </a:t>
            </a:r>
            <a:r>
              <a:rPr lang="en-GB" sz="2400" dirty="0"/>
              <a:t>why these stories may cause problems for some Christians today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55576" y="4869160"/>
            <a:ext cx="7560964" cy="830997"/>
          </a:xfrm>
          <a:prstGeom prst="rect">
            <a:avLst/>
          </a:prstGeom>
          <a:gradFill rotWithShape="1">
            <a:gsLst>
              <a:gs pos="0">
                <a:srgbClr val="FFA2A1"/>
              </a:gs>
              <a:gs pos="35001">
                <a:srgbClr val="FFBEBD"/>
              </a:gs>
              <a:gs pos="100000">
                <a:srgbClr val="FFE5E5"/>
              </a:gs>
            </a:gsLst>
            <a:lin ang="16200000" scaled="1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</a:rPr>
              <a:t>EVALUATE </a:t>
            </a:r>
            <a:r>
              <a:rPr lang="en-GB" sz="2400" dirty="0">
                <a:solidFill>
                  <a:prstClr val="black"/>
                </a:solidFill>
              </a:rPr>
              <a:t>different points of view about the miracles of Jesus</a:t>
            </a:r>
          </a:p>
        </p:txBody>
      </p:sp>
    </p:spTree>
    <p:extLst>
      <p:ext uri="{BB962C8B-B14F-4D97-AF65-F5344CB8AC3E}">
        <p14:creationId xmlns:p14="http://schemas.microsoft.com/office/powerpoint/2010/main" val="1622409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560964" cy="1143000"/>
          </a:xfrm>
          <a:solidFill>
            <a:schemeClr val="bg1">
              <a:alpha val="7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3200" b="1" dirty="0"/>
              <a:t>Title: </a:t>
            </a:r>
            <a:r>
              <a:rPr lang="en-GB" sz="3200" b="1" u="sng" dirty="0"/>
              <a:t>Jesus’ Miracles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55576" y="1772816"/>
            <a:ext cx="7560964" cy="3046988"/>
          </a:xfrm>
          <a:prstGeom prst="rect">
            <a:avLst/>
          </a:prstGeom>
          <a:gradFill rotWithShape="1">
            <a:gsLst>
              <a:gs pos="0">
                <a:srgbClr val="DAFDA7"/>
              </a:gs>
              <a:gs pos="35001">
                <a:srgbClr val="E4FDC2"/>
              </a:gs>
              <a:gs pos="100000">
                <a:srgbClr val="F5FFE6"/>
              </a:gs>
            </a:gsLst>
            <a:lin ang="16200000" scaled="1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u="sng" dirty="0"/>
              <a:t>Learning Outcomes</a:t>
            </a:r>
          </a:p>
          <a:p>
            <a:pPr algn="ctr"/>
            <a:endParaRPr lang="en-GB" sz="2400" b="1" u="sng" dirty="0">
              <a:solidFill>
                <a:prstClr val="black"/>
              </a:solidFill>
            </a:endParaRPr>
          </a:p>
          <a:p>
            <a:r>
              <a:rPr lang="en-GB" sz="2400" b="1" dirty="0">
                <a:solidFill>
                  <a:prstClr val="black"/>
                </a:solidFill>
              </a:rPr>
              <a:t>DEFINE </a:t>
            </a:r>
            <a:r>
              <a:rPr lang="en-GB" sz="2400" dirty="0">
                <a:solidFill>
                  <a:prstClr val="black"/>
                </a:solidFill>
              </a:rPr>
              <a:t>the term miracle</a:t>
            </a:r>
          </a:p>
          <a:p>
            <a:endParaRPr lang="en-GB" sz="2400" b="1" dirty="0">
              <a:solidFill>
                <a:prstClr val="black"/>
              </a:solidFill>
            </a:endParaRPr>
          </a:p>
          <a:p>
            <a:r>
              <a:rPr lang="en-GB" sz="2400" b="1" dirty="0">
                <a:solidFill>
                  <a:prstClr val="black"/>
                </a:solidFill>
              </a:rPr>
              <a:t>DESCRIBE </a:t>
            </a:r>
            <a:r>
              <a:rPr lang="en-GB" sz="2400" dirty="0">
                <a:solidFill>
                  <a:prstClr val="black"/>
                </a:solidFill>
              </a:rPr>
              <a:t>some of the miracle stories of Jesus</a:t>
            </a:r>
          </a:p>
          <a:p>
            <a:endParaRPr lang="en-GB" sz="2400" dirty="0">
              <a:solidFill>
                <a:prstClr val="black"/>
              </a:solidFill>
            </a:endParaRPr>
          </a:p>
          <a:p>
            <a:r>
              <a:rPr lang="en-GB" sz="2400" b="1" dirty="0">
                <a:solidFill>
                  <a:prstClr val="black"/>
                </a:solidFill>
              </a:rPr>
              <a:t>ASSESS</a:t>
            </a:r>
            <a:r>
              <a:rPr lang="en-GB" sz="2400" dirty="0">
                <a:solidFill>
                  <a:prstClr val="black"/>
                </a:solidFill>
              </a:rPr>
              <a:t> whether Jesus could really perform miracles</a:t>
            </a:r>
          </a:p>
          <a:p>
            <a:endParaRPr lang="en-GB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60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the word ‘miracle’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4320380"/>
            <a:ext cx="8229600" cy="4525963"/>
          </a:xfrm>
        </p:spPr>
        <p:txBody>
          <a:bodyPr/>
          <a:lstStyle/>
          <a:p>
            <a:r>
              <a:rPr lang="en-GB" dirty="0"/>
              <a:t>An event which breaks the laws of nature</a:t>
            </a:r>
          </a:p>
          <a:p>
            <a:endParaRPr lang="en-GB" dirty="0"/>
          </a:p>
          <a:p>
            <a:r>
              <a:rPr lang="en-GB" dirty="0"/>
              <a:t>Done by God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8695F5-B6A8-4A30-BC4A-CDBAB780E9B5}"/>
              </a:ext>
            </a:extLst>
          </p:cNvPr>
          <p:cNvSpPr/>
          <p:nvPr/>
        </p:nvSpPr>
        <p:spPr>
          <a:xfrm>
            <a:off x="444372" y="1417638"/>
            <a:ext cx="82424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i="1" dirty="0">
                <a:latin typeface="+mj-lt"/>
              </a:rPr>
              <a:t>“A miracle is a transgression of a law of nature by the particular volition of a deity”</a:t>
            </a:r>
          </a:p>
          <a:p>
            <a:pPr algn="r"/>
            <a:r>
              <a:rPr lang="en-GB" sz="4000" dirty="0">
                <a:latin typeface="+mj-lt"/>
              </a:rPr>
              <a:t>David Hume</a:t>
            </a:r>
          </a:p>
        </p:txBody>
      </p:sp>
    </p:spTree>
    <p:extLst>
      <p:ext uri="{BB962C8B-B14F-4D97-AF65-F5344CB8AC3E}">
        <p14:creationId xmlns:p14="http://schemas.microsoft.com/office/powerpoint/2010/main" val="404618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/>
              <a:t>Look up the following passages in the Bible and summarise in your book what happened.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Mark 2:1-12 (</a:t>
            </a:r>
            <a:r>
              <a:rPr lang="en-GB" b="1" dirty="0" err="1"/>
              <a:t>pg</a:t>
            </a:r>
            <a:r>
              <a:rPr lang="en-GB" b="1"/>
              <a:t> 1003)</a:t>
            </a:r>
            <a:endParaRPr lang="en-GB" b="1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Mark 4: 35-41 (page 1006)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Mark 6:30-44 (</a:t>
            </a:r>
            <a:r>
              <a:rPr lang="en-GB" b="1" dirty="0" err="1"/>
              <a:t>pg</a:t>
            </a:r>
            <a:r>
              <a:rPr lang="en-GB" b="1" dirty="0"/>
              <a:t> 1009)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Mark 6:45-52 (</a:t>
            </a:r>
            <a:r>
              <a:rPr lang="en-GB" b="1" dirty="0" err="1"/>
              <a:t>pg</a:t>
            </a:r>
            <a:r>
              <a:rPr lang="en-GB" b="1" dirty="0"/>
              <a:t> 1009)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Mark 10:46-52 (</a:t>
            </a:r>
            <a:r>
              <a:rPr lang="en-GB" b="1" dirty="0" err="1"/>
              <a:t>pg</a:t>
            </a:r>
            <a:r>
              <a:rPr lang="en-GB" b="1" dirty="0"/>
              <a:t> 1015)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John 2:1-12 (</a:t>
            </a:r>
            <a:r>
              <a:rPr lang="en-GB" b="1" dirty="0" err="1"/>
              <a:t>pg</a:t>
            </a:r>
            <a:r>
              <a:rPr lang="en-GB" b="1" dirty="0"/>
              <a:t> 1064)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John 11:38-44 (</a:t>
            </a:r>
            <a:r>
              <a:rPr lang="en-GB" b="1" dirty="0" err="1"/>
              <a:t>pg</a:t>
            </a:r>
            <a:r>
              <a:rPr lang="en-GB" b="1" dirty="0"/>
              <a:t> 1077)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31720" y="2420888"/>
            <a:ext cx="5040560" cy="21236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Could these stories be explained in any other way?</a:t>
            </a:r>
          </a:p>
        </p:txBody>
      </p:sp>
    </p:spTree>
    <p:extLst>
      <p:ext uri="{BB962C8B-B14F-4D97-AF65-F5344CB8AC3E}">
        <p14:creationId xmlns:p14="http://schemas.microsoft.com/office/powerpoint/2010/main" val="202372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173DC-D767-422B-9331-9A3DECEED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64078-0581-4E3D-9345-EB26CC643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https://www.youtube.com/watch?v=L5e-1sBM9FE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507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/>
              <a:t>Paired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2120" y="1844824"/>
            <a:ext cx="3024336" cy="3528392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dirty="0"/>
              <a:t>TASK: </a:t>
            </a:r>
            <a:r>
              <a:rPr lang="en-US" sz="2400" dirty="0"/>
              <a:t>Working in pairs, come up with at least two reasons why these stories may cause problems for some Christians today. </a:t>
            </a:r>
            <a:r>
              <a:rPr lang="en-US" sz="2400" b="1" dirty="0"/>
              <a:t>Write your answers on your mini white boards.</a:t>
            </a:r>
            <a:endParaRPr lang="en-US" sz="24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55576" y="5805264"/>
            <a:ext cx="7560964" cy="830997"/>
          </a:xfrm>
          <a:prstGeom prst="rect">
            <a:avLst/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</a:rPr>
              <a:t>EXPLAIN</a:t>
            </a:r>
            <a:r>
              <a:rPr lang="en-GB" sz="2400" dirty="0"/>
              <a:t> why these stories may cause problems for some Christians today</a:t>
            </a:r>
            <a:endParaRPr lang="en-GB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967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663"/>
          </a:xfrm>
          <a:noFill/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marL="0" indent="0"/>
            <a:r>
              <a:rPr lang="en-GB" sz="1400" dirty="0"/>
              <a:t> </a:t>
            </a:r>
            <a:r>
              <a:rPr lang="en-GB" sz="2000" b="1" dirty="0"/>
              <a:t>“Jesus could perform miracles”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30"/>
            <a:ext cx="8229600" cy="4267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100" dirty="0"/>
              <a:t>1. “Miracles are scientifically impossible.”</a:t>
            </a:r>
          </a:p>
          <a:p>
            <a:pPr marL="228600" indent="-228600">
              <a:buAutoNum type="arabicPeriod"/>
            </a:pPr>
            <a:endParaRPr lang="en-GB" sz="1100" dirty="0"/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r>
              <a:rPr lang="en-GB" sz="1100" dirty="0"/>
              <a:t>2. “Only God can perform miracles.”</a:t>
            </a:r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r>
              <a:rPr lang="en-GB" sz="1100" dirty="0"/>
              <a:t>3. “The miracles recorded in Mark can be explained in other ways.”</a:t>
            </a:r>
          </a:p>
          <a:p>
            <a:pPr marL="0" indent="0">
              <a:buNone/>
            </a:pPr>
            <a:endParaRPr lang="en-GB" sz="11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1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100" dirty="0"/>
              <a:t>4. “Jesus is divine and therefore has the spirit of God within him.”</a:t>
            </a:r>
          </a:p>
          <a:p>
            <a:pPr marL="0" indent="0">
              <a:buNone/>
            </a:pPr>
            <a:r>
              <a:rPr lang="en-GB" sz="1100" dirty="0">
                <a:solidFill>
                  <a:srgbClr val="FF0000"/>
                </a:solidFill>
              </a:rPr>
              <a:t>   </a:t>
            </a:r>
          </a:p>
          <a:p>
            <a:pPr marL="0" indent="0">
              <a:buNone/>
            </a:pPr>
            <a:endParaRPr lang="en-GB" sz="11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100" dirty="0"/>
              <a:t>5. “There were too many witnesses to the miracles for them not to have happened.”</a:t>
            </a:r>
          </a:p>
          <a:p>
            <a:pPr marL="0" indent="0">
              <a:buNone/>
            </a:pPr>
            <a:endParaRPr lang="en-GB" sz="11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1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100" dirty="0"/>
              <a:t>6. “Millions of people believe in Jesus’ miracles.”</a:t>
            </a:r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endParaRPr lang="en-GB" sz="11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endParaRPr lang="en-GB" sz="1200" b="1" dirty="0"/>
          </a:p>
          <a:p>
            <a:pPr marL="0" indent="0">
              <a:buNone/>
            </a:pP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933706"/>
            <a:ext cx="1008112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prstClr val="black"/>
                </a:solidFill>
              </a:rPr>
              <a:t>For/Against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76256" y="946232"/>
            <a:ext cx="1656184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prstClr val="black"/>
                </a:solidFill>
              </a:rPr>
              <a:t>Marks out of 10 ____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552" y="1606830"/>
            <a:ext cx="1008112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prstClr val="black"/>
                </a:solidFill>
              </a:rPr>
              <a:t>For/Against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76256" y="1631882"/>
            <a:ext cx="1656184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prstClr val="black"/>
                </a:solidFill>
              </a:rPr>
              <a:t>Marks out of 10 ____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9552" y="2207946"/>
            <a:ext cx="1008112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prstClr val="black"/>
                </a:solidFill>
              </a:rPr>
              <a:t>For/Against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76256" y="2230818"/>
            <a:ext cx="1656184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prstClr val="black"/>
                </a:solidFill>
              </a:rPr>
              <a:t>Marks out of 10 ____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9552" y="2779084"/>
            <a:ext cx="1008112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prstClr val="black"/>
                </a:solidFill>
              </a:rPr>
              <a:t>For/Against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76256" y="2779084"/>
            <a:ext cx="1656184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prstClr val="black"/>
                </a:solidFill>
              </a:rPr>
              <a:t>Marks out of 10 ____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9552" y="3377052"/>
            <a:ext cx="1008112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prstClr val="black"/>
                </a:solidFill>
              </a:rPr>
              <a:t>For/Against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76256" y="3377052"/>
            <a:ext cx="1656184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prstClr val="black"/>
                </a:solidFill>
              </a:rPr>
              <a:t>Marks out of 10 ____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9552" y="3978168"/>
            <a:ext cx="1008112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prstClr val="black"/>
                </a:solidFill>
              </a:rPr>
              <a:t>For/Against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76256" y="3928064"/>
            <a:ext cx="1656184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prstClr val="black"/>
                </a:solidFill>
              </a:rPr>
              <a:t>Marks out of 10 ____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4437112"/>
            <a:ext cx="7992888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GB" sz="1200" dirty="0">
                <a:solidFill>
                  <a:prstClr val="black"/>
                </a:solidFill>
              </a:rPr>
              <a:t>I think the strongest argument is number ___ because</a:t>
            </a:r>
          </a:p>
          <a:p>
            <a:pPr defTabSz="457200"/>
            <a:endParaRPr lang="en-GB" sz="1200" dirty="0">
              <a:solidFill>
                <a:prstClr val="black"/>
              </a:solidFill>
            </a:endParaRPr>
          </a:p>
          <a:p>
            <a:pPr defTabSz="457200"/>
            <a:endParaRPr lang="en-GB" sz="1200" dirty="0">
              <a:solidFill>
                <a:prstClr val="black"/>
              </a:solidFill>
            </a:endParaRPr>
          </a:p>
          <a:p>
            <a:pPr defTabSz="457200"/>
            <a:endParaRPr lang="en-GB" sz="1200" dirty="0">
              <a:solidFill>
                <a:prstClr val="black"/>
              </a:solidFill>
            </a:endParaRPr>
          </a:p>
          <a:p>
            <a:pPr defTabSz="457200"/>
            <a:endParaRPr lang="en-GB" sz="1200" dirty="0">
              <a:solidFill>
                <a:prstClr val="black"/>
              </a:solidFill>
            </a:endParaRPr>
          </a:p>
          <a:p>
            <a:pPr defTabSz="457200"/>
            <a:endParaRPr lang="en-GB" sz="1200" dirty="0">
              <a:solidFill>
                <a:prstClr val="black"/>
              </a:solidFill>
            </a:endParaRPr>
          </a:p>
          <a:p>
            <a:pPr defTabSz="457200"/>
            <a:r>
              <a:rPr lang="en-GB" sz="1200" dirty="0">
                <a:solidFill>
                  <a:prstClr val="black"/>
                </a:solidFill>
              </a:rPr>
              <a:t>I think the weakest argument is number ___ because</a:t>
            </a:r>
          </a:p>
          <a:p>
            <a:pPr defTabSz="457200"/>
            <a:endParaRPr lang="en-GB" sz="1200" dirty="0">
              <a:solidFill>
                <a:prstClr val="black"/>
              </a:solidFill>
            </a:endParaRPr>
          </a:p>
          <a:p>
            <a:pPr defTabSz="457200"/>
            <a:endParaRPr lang="en-GB" sz="1200" dirty="0">
              <a:solidFill>
                <a:prstClr val="black"/>
              </a:solidFill>
            </a:endParaRPr>
          </a:p>
          <a:p>
            <a:pPr defTabSz="457200"/>
            <a:endParaRPr lang="en-GB" sz="1200" dirty="0">
              <a:solidFill>
                <a:prstClr val="black"/>
              </a:solidFill>
            </a:endParaRPr>
          </a:p>
          <a:p>
            <a:pPr defTabSz="457200"/>
            <a:endParaRPr lang="en-GB" sz="1200" dirty="0">
              <a:solidFill>
                <a:prstClr val="black"/>
              </a:solidFill>
            </a:endParaRPr>
          </a:p>
          <a:p>
            <a:pPr defTabSz="457200"/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1728592" y="883602"/>
            <a:ext cx="2805830" cy="406377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41326" y="964303"/>
            <a:ext cx="2693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1100" dirty="0">
                <a:solidFill>
                  <a:prstClr val="black"/>
                </a:solidFill>
              </a:rPr>
              <a:t>Meaning for or against the statement above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761526" y="871076"/>
            <a:ext cx="2065158" cy="431631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96940" y="939450"/>
            <a:ext cx="18421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1100" dirty="0">
                <a:solidFill>
                  <a:prstClr val="black"/>
                </a:solidFill>
              </a:rPr>
              <a:t>How strong is the argument?</a:t>
            </a:r>
          </a:p>
        </p:txBody>
      </p:sp>
    </p:spTree>
    <p:extLst>
      <p:ext uri="{BB962C8B-B14F-4D97-AF65-F5344CB8AC3E}">
        <p14:creationId xmlns:p14="http://schemas.microsoft.com/office/powerpoint/2010/main" val="2573731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b="1" dirty="0"/>
              <a:t>Stand up, Sit 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013177"/>
            <a:ext cx="8147248" cy="648071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b="1" dirty="0"/>
              <a:t> </a:t>
            </a:r>
            <a:r>
              <a:rPr lang="en-GB" sz="2400" dirty="0"/>
              <a:t>“Jesus could perform miracles.”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67544" y="6063679"/>
            <a:ext cx="8136904" cy="461665"/>
          </a:xfrm>
          <a:prstGeom prst="rect">
            <a:avLst/>
          </a:prstGeom>
          <a:gradFill rotWithShape="1">
            <a:gsLst>
              <a:gs pos="0">
                <a:srgbClr val="FFA2A1"/>
              </a:gs>
              <a:gs pos="35001">
                <a:srgbClr val="FFBEBD"/>
              </a:gs>
              <a:gs pos="100000">
                <a:srgbClr val="FFE5E5"/>
              </a:gs>
            </a:gsLst>
            <a:lin ang="16200000" scaled="1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</a:rPr>
              <a:t>EVALUATE </a:t>
            </a:r>
            <a:r>
              <a:rPr lang="en-GB" sz="2400" dirty="0">
                <a:solidFill>
                  <a:prstClr val="black"/>
                </a:solidFill>
              </a:rPr>
              <a:t>different points of view about the miracles of Jesus</a:t>
            </a:r>
          </a:p>
        </p:txBody>
      </p:sp>
    </p:spTree>
    <p:extLst>
      <p:ext uri="{BB962C8B-B14F-4D97-AF65-F5344CB8AC3E}">
        <p14:creationId xmlns:p14="http://schemas.microsoft.com/office/powerpoint/2010/main" val="757784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464</Words>
  <Application>Microsoft Office PowerPoint</Application>
  <PresentationFormat>On-screen Show (4:3)</PresentationFormat>
  <Paragraphs>97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Office Theme</vt:lpstr>
      <vt:lpstr>2_Office Theme</vt:lpstr>
      <vt:lpstr>3_Office Theme</vt:lpstr>
      <vt:lpstr>1_Office Theme</vt:lpstr>
      <vt:lpstr>PowerPoint Presentation</vt:lpstr>
      <vt:lpstr>Learning Outcomes</vt:lpstr>
      <vt:lpstr>Title: Jesus’ Miracles </vt:lpstr>
      <vt:lpstr>What does the word ‘miracle’ mean?</vt:lpstr>
      <vt:lpstr>PowerPoint Presentation</vt:lpstr>
      <vt:lpstr>PowerPoint Presentation</vt:lpstr>
      <vt:lpstr>Paired Activity</vt:lpstr>
      <vt:lpstr> “Jesus could perform miracles”</vt:lpstr>
      <vt:lpstr>Stand up, Sit down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Powers</dc:creator>
  <cp:lastModifiedBy>Daniel Reeves</cp:lastModifiedBy>
  <cp:revision>130</cp:revision>
  <cp:lastPrinted>2019-01-10T08:57:57Z</cp:lastPrinted>
  <dcterms:created xsi:type="dcterms:W3CDTF">2012-12-02T06:38:16Z</dcterms:created>
  <dcterms:modified xsi:type="dcterms:W3CDTF">2022-01-24T13:50:24Z</dcterms:modified>
</cp:coreProperties>
</file>