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1"/>
  </p:notesMasterIdLst>
  <p:sldIdLst>
    <p:sldId id="256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0" r:id="rId15"/>
    <p:sldId id="337" r:id="rId16"/>
    <p:sldId id="279" r:id="rId17"/>
    <p:sldId id="280" r:id="rId18"/>
    <p:sldId id="281" r:id="rId19"/>
    <p:sldId id="282" r:id="rId20"/>
    <p:sldId id="283" r:id="rId21"/>
    <p:sldId id="262" r:id="rId22"/>
    <p:sldId id="338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4" r:id="rId31"/>
    <p:sldId id="342" r:id="rId32"/>
    <p:sldId id="341" r:id="rId33"/>
    <p:sldId id="339" r:id="rId34"/>
    <p:sldId id="34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66" r:id="rId43"/>
    <p:sldId id="303" r:id="rId44"/>
    <p:sldId id="304" r:id="rId45"/>
    <p:sldId id="305" r:id="rId46"/>
    <p:sldId id="306" r:id="rId47"/>
    <p:sldId id="307" r:id="rId48"/>
    <p:sldId id="308" r:id="rId49"/>
    <p:sldId id="268" r:id="rId50"/>
    <p:sldId id="343" r:id="rId51"/>
    <p:sldId id="328" r:id="rId52"/>
    <p:sldId id="329" r:id="rId53"/>
    <p:sldId id="330" r:id="rId54"/>
    <p:sldId id="331" r:id="rId55"/>
    <p:sldId id="332" r:id="rId56"/>
    <p:sldId id="334" r:id="rId57"/>
    <p:sldId id="333" r:id="rId58"/>
    <p:sldId id="335" r:id="rId59"/>
    <p:sldId id="33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47417-2AB6-46B1-AB4C-2E32A76FFA5E}" v="7" dt="2019-03-01T03:49:0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 snapToGrid="0">
      <p:cViewPr varScale="1">
        <p:scale>
          <a:sx n="66" d="100"/>
          <a:sy n="66" d="100"/>
        </p:scale>
        <p:origin x="1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Adegboro" userId="e41020121f34e64d" providerId="LiveId" clId="{E0947417-2AB6-46B1-AB4C-2E32A76FFA5E}"/>
    <pc:docChg chg="modSld">
      <pc:chgData name="Charles Adegboro" userId="e41020121f34e64d" providerId="LiveId" clId="{E0947417-2AB6-46B1-AB4C-2E32A76FFA5E}" dt="2019-03-01T03:49:07.888" v="6"/>
      <pc:docMkLst>
        <pc:docMk/>
      </pc:docMkLst>
      <pc:sldChg chg="setBg">
        <pc:chgData name="Charles Adegboro" userId="e41020121f34e64d" providerId="LiveId" clId="{E0947417-2AB6-46B1-AB4C-2E32A76FFA5E}" dt="2019-03-01T03:49:07.888" v="6"/>
        <pc:sldMkLst>
          <pc:docMk/>
          <pc:sldMk cId="2357930485" sldId="257"/>
        </pc:sldMkLst>
      </pc:sldChg>
      <pc:sldChg chg="modSp">
        <pc:chgData name="Charles Adegboro" userId="e41020121f34e64d" providerId="LiveId" clId="{E0947417-2AB6-46B1-AB4C-2E32A76FFA5E}" dt="2019-02-28T19:02:12.102" v="1" actId="6549"/>
        <pc:sldMkLst>
          <pc:docMk/>
          <pc:sldMk cId="4286135276" sldId="259"/>
        </pc:sldMkLst>
        <pc:spChg chg="mod">
          <ac:chgData name="Charles Adegboro" userId="e41020121f34e64d" providerId="LiveId" clId="{E0947417-2AB6-46B1-AB4C-2E32A76FFA5E}" dt="2019-02-28T19:02:12.102" v="1" actId="6549"/>
          <ac:spMkLst>
            <pc:docMk/>
            <pc:sldMk cId="4286135276" sldId="259"/>
            <ac:spMk id="8" creationId="{B8540B5C-EFF4-4560-8B72-E12FDAFF800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DDB4-0AC1-496B-AA93-203801B6EF00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A5C6-CF0B-4F17-A101-65DFB65EC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0E980-9D6D-45BA-86CB-28A18D4031D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tension in the string has been resolved. Its component perpendicular to the body is </a:t>
            </a:r>
            <a:r>
              <a:rPr lang="en-GB" i="1">
                <a:latin typeface="Times New Roman" pitchFamily="18" charset="0"/>
              </a:rPr>
              <a:t>T</a:t>
            </a:r>
            <a:r>
              <a:rPr lang="en-GB"/>
              <a:t>sin</a:t>
            </a:r>
            <a:r>
              <a:rPr lang="en-GB">
                <a:sym typeface="Symbol" pitchFamily="18" charset="2"/>
              </a:rPr>
              <a:t>.</a:t>
            </a:r>
          </a:p>
        </p:txBody>
      </p:sp>
    </p:spTree>
    <p:extLst>
      <p:ext uri="{BB962C8B-B14F-4D97-AF65-F5344CB8AC3E}">
        <p14:creationId xmlns:p14="http://schemas.microsoft.com/office/powerpoint/2010/main" val="46959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9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A70-012F-44A4-B8CE-86FBB777E58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0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19EFE-C566-4C6B-861F-5636CD1A736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4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3805C-3F49-4773-953A-254F7A9FEE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9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3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7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9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A5C6-CF0B-4F17-A101-65DFB65EC8F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5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5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7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5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3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2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2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1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6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5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9977-370A-47EF-8867-186B588BC223}" type="datetimeFigureOut">
              <a:rPr lang="en-GB" smtClean="0"/>
              <a:pPr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BA7D-1E9B-45E7-AF9E-6DF72B8AD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5.png"/><Relationship Id="rId7" Type="http://schemas.openxmlformats.org/officeDocument/2006/relationships/image" Target="../media/image4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4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0.png"/><Relationship Id="rId7" Type="http://schemas.openxmlformats.org/officeDocument/2006/relationships/image" Target="../media/image9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40.png"/><Relationship Id="rId7" Type="http://schemas.openxmlformats.org/officeDocument/2006/relationships/image" Target="../media/image10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101.png"/><Relationship Id="rId10" Type="http://schemas.openxmlformats.org/officeDocument/2006/relationships/image" Target="../media/image52.png"/><Relationship Id="rId4" Type="http://schemas.openxmlformats.org/officeDocument/2006/relationships/image" Target="../media/image105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66.png"/><Relationship Id="rId3" Type="http://schemas.openxmlformats.org/officeDocument/2006/relationships/image" Target="../media/image840.png"/><Relationship Id="rId7" Type="http://schemas.openxmlformats.org/officeDocument/2006/relationships/image" Target="../media/image107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65.png"/><Relationship Id="rId5" Type="http://schemas.openxmlformats.org/officeDocument/2006/relationships/image" Target="../media/image1050.png"/><Relationship Id="rId10" Type="http://schemas.openxmlformats.org/officeDocument/2006/relationships/image" Target="../media/image1100.png"/><Relationship Id="rId4" Type="http://schemas.openxmlformats.org/officeDocument/2006/relationships/image" Target="../media/image1040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69.png"/><Relationship Id="rId5" Type="http://schemas.openxmlformats.org/officeDocument/2006/relationships/image" Target="../media/image800.png"/><Relationship Id="rId10" Type="http://schemas.openxmlformats.org/officeDocument/2006/relationships/image" Target="../media/image68.png"/><Relationship Id="rId4" Type="http://schemas.openxmlformats.org/officeDocument/2006/relationships/image" Target="../media/image112.png"/><Relationship Id="rId9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1.png"/><Relationship Id="rId7" Type="http://schemas.openxmlformats.org/officeDocument/2006/relationships/image" Target="../media/image119.png"/><Relationship Id="rId12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68.png"/><Relationship Id="rId5" Type="http://schemas.openxmlformats.org/officeDocument/2006/relationships/image" Target="../media/image800.png"/><Relationship Id="rId10" Type="http://schemas.openxmlformats.org/officeDocument/2006/relationships/image" Target="../media/image122.png"/><Relationship Id="rId4" Type="http://schemas.openxmlformats.org/officeDocument/2006/relationships/image" Target="../media/image112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4.png"/><Relationship Id="rId3" Type="http://schemas.openxmlformats.org/officeDocument/2006/relationships/image" Target="../media/image111.png"/><Relationship Id="rId7" Type="http://schemas.openxmlformats.org/officeDocument/2006/relationships/image" Target="../media/image75.png"/><Relationship Id="rId12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27.png"/><Relationship Id="rId3" Type="http://schemas.openxmlformats.org/officeDocument/2006/relationships/image" Target="../media/image111.png"/><Relationship Id="rId7" Type="http://schemas.openxmlformats.org/officeDocument/2006/relationships/image" Target="../media/image123.png"/><Relationship Id="rId12" Type="http://schemas.openxmlformats.org/officeDocument/2006/relationships/image" Target="../media/image1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5.png"/><Relationship Id="rId5" Type="http://schemas.openxmlformats.org/officeDocument/2006/relationships/image" Target="../media/image73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2.png"/><Relationship Id="rId9" Type="http://schemas.openxmlformats.org/officeDocument/2006/relationships/image" Target="../media/image104.png"/><Relationship Id="rId14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3.jpeg"/><Relationship Id="rId7" Type="http://schemas.openxmlformats.org/officeDocument/2006/relationships/image" Target="../media/image660.png"/><Relationship Id="rId12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5" Type="http://schemas.openxmlformats.org/officeDocument/2006/relationships/image" Target="../media/image640.png"/><Relationship Id="rId10" Type="http://schemas.openxmlformats.org/officeDocument/2006/relationships/image" Target="../media/image690.png"/><Relationship Id="rId9" Type="http://schemas.openxmlformats.org/officeDocument/2006/relationships/image" Target="../media/image6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134.png"/><Relationship Id="rId3" Type="http://schemas.openxmlformats.org/officeDocument/2006/relationships/image" Target="../media/image3.jpeg"/><Relationship Id="rId7" Type="http://schemas.openxmlformats.org/officeDocument/2006/relationships/image" Target="../media/image730.pn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20.png"/><Relationship Id="rId11" Type="http://schemas.openxmlformats.org/officeDocument/2006/relationships/image" Target="../media/image131.png"/><Relationship Id="rId10" Type="http://schemas.openxmlformats.org/officeDocument/2006/relationships/image" Target="../media/image133.png"/><Relationship Id="rId9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133.png"/><Relationship Id="rId3" Type="http://schemas.openxmlformats.org/officeDocument/2006/relationships/image" Target="../media/image3.jpe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801.png"/><Relationship Id="rId10" Type="http://schemas.openxmlformats.org/officeDocument/2006/relationships/image" Target="../media/image790.png"/><Relationship Id="rId9" Type="http://schemas.openxmlformats.org/officeDocument/2006/relationships/image" Target="../media/image780.png"/><Relationship Id="rId1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13" Type="http://schemas.openxmlformats.org/officeDocument/2006/relationships/image" Target="../media/image900.png"/><Relationship Id="rId7" Type="http://schemas.openxmlformats.org/officeDocument/2006/relationships/image" Target="../media/image841.png"/><Relationship Id="rId12" Type="http://schemas.openxmlformats.org/officeDocument/2006/relationships/image" Target="../media/image8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5" Type="http://schemas.openxmlformats.org/officeDocument/2006/relationships/image" Target="../media/image9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Relationship Id="rId14" Type="http://schemas.openxmlformats.org/officeDocument/2006/relationships/image" Target="../media/image9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9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50.png"/><Relationship Id="rId5" Type="http://schemas.openxmlformats.org/officeDocument/2006/relationships/image" Target="../media/image941.png"/><Relationship Id="rId4" Type="http://schemas.openxmlformats.org/officeDocument/2006/relationships/image" Target="../media/image9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7" Type="http://schemas.openxmlformats.org/officeDocument/2006/relationships/image" Target="../media/image9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60.png"/><Relationship Id="rId5" Type="http://schemas.openxmlformats.org/officeDocument/2006/relationships/image" Target="../media/image970.png"/><Relationship Id="rId4" Type="http://schemas.openxmlformats.org/officeDocument/2006/relationships/image" Target="../media/image930.png"/><Relationship Id="rId9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7" Type="http://schemas.openxmlformats.org/officeDocument/2006/relationships/image" Target="../media/image10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90.png"/><Relationship Id="rId11" Type="http://schemas.openxmlformats.org/officeDocument/2006/relationships/image" Target="../media/image1041.png"/><Relationship Id="rId5" Type="http://schemas.openxmlformats.org/officeDocument/2006/relationships/image" Target="../media/image960.png"/><Relationship Id="rId10" Type="http://schemas.openxmlformats.org/officeDocument/2006/relationships/image" Target="../media/image1030.png"/><Relationship Id="rId4" Type="http://schemas.openxmlformats.org/officeDocument/2006/relationships/image" Target="../media/image930.png"/><Relationship Id="rId9" Type="http://schemas.openxmlformats.org/officeDocument/2006/relationships/image" Target="../media/image10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110.png"/><Relationship Id="rId4" Type="http://schemas.openxmlformats.org/officeDocument/2006/relationships/image" Target="../media/image1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8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4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0.png"/><Relationship Id="rId4" Type="http://schemas.openxmlformats.org/officeDocument/2006/relationships/image" Target="../media/image12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2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9.png"/><Relationship Id="rId7" Type="http://schemas.openxmlformats.org/officeDocument/2006/relationships/image" Target="../media/image222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221.png"/><Relationship Id="rId10" Type="http://schemas.openxmlformats.org/officeDocument/2006/relationships/image" Target="../media/image144.png"/><Relationship Id="rId4" Type="http://schemas.openxmlformats.org/officeDocument/2006/relationships/image" Target="../media/image220.png"/><Relationship Id="rId9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5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59.png"/><Relationship Id="rId10" Type="http://schemas.openxmlformats.org/officeDocument/2006/relationships/image" Target="../media/image166.png"/><Relationship Id="rId4" Type="http://schemas.openxmlformats.org/officeDocument/2006/relationships/image" Target="../media/image158.png"/><Relationship Id="rId9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4.png"/><Relationship Id="rId7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520910" y="2191045"/>
            <a:ext cx="83912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7200" u="sng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Mechanics</a:t>
            </a:r>
          </a:p>
          <a:p>
            <a:pPr algn="ctr"/>
            <a:r>
              <a:rPr lang="en-US" altLang="ja-JP" sz="7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Applications of Forces</a:t>
            </a:r>
            <a:endParaRPr lang="ja-JP" altLang="en-US" sz="72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18313DA6-E47F-4E10-80A0-614716C6A3BB}"/>
              </a:ext>
            </a:extLst>
          </p:cNvPr>
          <p:cNvSpPr txBox="1"/>
          <p:nvPr/>
        </p:nvSpPr>
        <p:spPr>
          <a:xfrm>
            <a:off x="2247532" y="479613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4038600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2141997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4038600" y="54102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715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+2−5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96000"/>
                <a:ext cx="2141997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1054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721" y="64770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Arc 114"/>
          <p:cNvSpPr/>
          <p:nvPr/>
        </p:nvSpPr>
        <p:spPr>
          <a:xfrm>
            <a:off x="6096000" y="44958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TextBox 115"/>
          <p:cNvSpPr txBox="1"/>
          <p:nvPr/>
        </p:nvSpPr>
        <p:spPr>
          <a:xfrm>
            <a:off x="6477000" y="44196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17" name="Arc 116"/>
          <p:cNvSpPr/>
          <p:nvPr/>
        </p:nvSpPr>
        <p:spPr>
          <a:xfrm>
            <a:off x="67056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7086600" y="4876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9" name="Arc 118"/>
          <p:cNvSpPr/>
          <p:nvPr/>
        </p:nvSpPr>
        <p:spPr>
          <a:xfrm>
            <a:off x="6096000" y="5867401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Arc 119"/>
          <p:cNvSpPr/>
          <p:nvPr/>
        </p:nvSpPr>
        <p:spPr>
          <a:xfrm>
            <a:off x="6705600" y="6248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400800" y="58674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Use P as the positive direction and sub in values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086600" y="62484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leave </a:t>
            </a:r>
            <a:r>
              <a:rPr lang="en-GB" sz="11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1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xmlns="" id="{647BAF0B-003A-4B5E-81FB-EF118989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xmlns="" id="{D3328DDB-B6EF-4803-BA1C-4DCDF6E29F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xmlns="" id="{0E0F8D4D-81D6-4E4E-830E-50212B4EA3D8}"/>
                  </a:ext>
                </a:extLst>
              </p:cNvPr>
              <p:cNvSpPr txBox="1"/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E0F8D4D-81D6-4E4E-830E-50212B4E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327" y="4074850"/>
                <a:ext cx="423642" cy="215444"/>
              </a:xfrm>
              <a:prstGeom prst="rect">
                <a:avLst/>
              </a:prstGeom>
              <a:blipFill>
                <a:blip r:embed="rId8"/>
                <a:stretch>
                  <a:fillRect l="-10145" r="-1449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xmlns="" id="{983E3B69-B57F-4261-9945-648EA7383AF8}"/>
                  </a:ext>
                </a:extLst>
              </p:cNvPr>
              <p:cNvSpPr txBox="1"/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83E3B69-B57F-4261-9945-648EA7383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578" y="5450887"/>
                <a:ext cx="423642" cy="215444"/>
              </a:xfrm>
              <a:prstGeom prst="rect">
                <a:avLst/>
              </a:prstGeom>
              <a:blipFill>
                <a:blip r:embed="rId9"/>
                <a:stretch>
                  <a:fillRect l="-10000" r="-1428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94" grpId="0"/>
      <p:bldP spid="95" grpId="0" animBg="1"/>
      <p:bldP spid="96" grpId="0"/>
      <p:bldP spid="97" grpId="0"/>
      <p:bldP spid="101" grpId="0"/>
      <p:bldP spid="102" grpId="0"/>
      <p:bldP spid="31" grpId="0"/>
      <p:bldP spid="32" grpId="0"/>
      <p:bldP spid="103" grpId="0"/>
      <p:bldP spid="105" grpId="0"/>
      <p:bldP spid="108" grpId="0"/>
      <p:bldP spid="109" grpId="0"/>
      <p:bldP spid="110" grpId="0"/>
      <p:bldP spid="111" grpId="0"/>
      <p:bldP spid="33" grpId="0"/>
      <p:bldP spid="112" grpId="0"/>
      <p:bldP spid="113" grpId="0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 animBg="1"/>
      <p:bldP spid="121" grpId="0"/>
      <p:bldP spid="122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495800"/>
                <a:ext cx="182819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3886200" y="4495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86200" y="41910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953000"/>
                <a:ext cx="82490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30−2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30+8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857750"/>
                <a:ext cx="1123641" cy="505010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𝑇𝑎𝑛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=0.2219…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5562600"/>
                <a:ext cx="157318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91225"/>
                <a:ext cx="967765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867400" y="4648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238875" y="4419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</a:rPr>
              <a:t>Divide equation 2 by equation 1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Each side must be divided as a </a:t>
            </a:r>
            <a:r>
              <a:rPr lang="en-GB" sz="11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whole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not individual parts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P’s cancel, Sin/Cos = Tan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48400" y="5257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Work out the fraction</a:t>
            </a:r>
          </a:p>
        </p:txBody>
      </p:sp>
      <p:sp>
        <p:nvSpPr>
          <p:cNvPr id="67" name="Arc 66"/>
          <p:cNvSpPr/>
          <p:nvPr/>
        </p:nvSpPr>
        <p:spPr>
          <a:xfrm>
            <a:off x="5867400" y="5105400"/>
            <a:ext cx="457200" cy="6096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55626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019800" y="58674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Use inverse 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191000" y="4267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191000" y="45720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タイトル 1">
            <a:extLst>
              <a:ext uri="{FF2B5EF4-FFF2-40B4-BE49-F238E27FC236}">
                <a16:creationId xmlns:a16="http://schemas.microsoft.com/office/drawing/2014/main" xmlns="" id="{361A6440-47CB-4058-A24E-095990FA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コンテンツ プレースホルダー 2">
            <a:extLst>
              <a:ext uri="{FF2B5EF4-FFF2-40B4-BE49-F238E27FC236}">
                <a16:creationId xmlns:a16="http://schemas.microsoft.com/office/drawing/2014/main" xmlns="" id="{F02E8849-4FDC-4718-8364-19CBD4EE654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2" name="TextBox 93">
            <a:extLst>
              <a:ext uri="{FF2B5EF4-FFF2-40B4-BE49-F238E27FC236}">
                <a16:creationId xmlns:a16="http://schemas.microsoft.com/office/drawing/2014/main" xmlns="" id="{DA2FA2C8-653B-4B90-B463-E46089079FEF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22039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58" grpId="0"/>
      <p:bldP spid="59" grpId="0"/>
      <p:bldP spid="60" grpId="0"/>
      <p:bldP spid="61" grpId="0"/>
      <p:bldP spid="62" grpId="0"/>
      <p:bldP spid="64" grpId="0" animBg="1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The diagram shows a particle in equilibrium on an inclined plane under the effect of the forces shown.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</a:t>
            </a:r>
            <a:r>
              <a:rPr lang="en-US" sz="1400" dirty="0">
                <a:latin typeface="Comic Sans MS" pitchFamily="66" charset="0"/>
              </a:rPr>
              <a:t>size of angle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US" sz="1400" dirty="0">
                <a:latin typeface="Comic Sans MS" pitchFamily="66" charset="0"/>
              </a:rPr>
              <a:t> and the value of force P.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Start by splitting forces into parallel and perpendicular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2667000"/>
            <a:ext cx="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867400" y="1905000"/>
            <a:ext cx="533400" cy="762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400800" y="16764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11660" y="1659147"/>
            <a:ext cx="1524000" cy="1066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876800" y="3733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3276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5822830" y="2225615"/>
            <a:ext cx="914400" cy="914400"/>
          </a:xfrm>
          <a:prstGeom prst="arc">
            <a:avLst>
              <a:gd name="adj1" fmla="val 18723858"/>
              <a:gd name="adj2" fmla="val 1985122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4336211" y="3266536"/>
            <a:ext cx="914400" cy="914400"/>
          </a:xfrm>
          <a:prstGeom prst="arc">
            <a:avLst>
              <a:gd name="adj1" fmla="val 19919454"/>
              <a:gd name="adj2" fmla="val 2152695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24423" y="165627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68861" y="138597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05864" y="3600092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8N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78105" y="3183148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0581" y="214797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397925" y="2087592"/>
            <a:ext cx="822384" cy="576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386424" y="3259248"/>
            <a:ext cx="453469" cy="3077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6927016" y="1682153"/>
            <a:ext cx="310546" cy="40543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97930" y="2662691"/>
            <a:ext cx="451017" cy="61919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24733" y="3447691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95" name="Arc 94"/>
          <p:cNvSpPr/>
          <p:nvPr/>
        </p:nvSpPr>
        <p:spPr>
          <a:xfrm>
            <a:off x="5911970" y="2064589"/>
            <a:ext cx="914400" cy="914400"/>
          </a:xfrm>
          <a:prstGeom prst="arc">
            <a:avLst>
              <a:gd name="adj1" fmla="val 3699506"/>
              <a:gd name="adj2" fmla="val 52102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6734355" y="2334884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Comic Sans MS" pitchFamily="66" charset="0"/>
              </a:rPr>
              <a:t>PCos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07525" y="163326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Comic Sans MS" pitchFamily="66" charset="0"/>
              </a:rPr>
              <a:t>PSin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56077" y="2760453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5Cos30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41698" y="3427563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5Sin30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1828193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52400" y="48768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400" y="52578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4" y="5257800"/>
                <a:ext cx="1828193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4876800" y="2667000"/>
            <a:ext cx="1524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359106" y="261811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=12.5°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00"/>
                <a:ext cx="96776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30+8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182819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4038600" y="4267200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l-GR" sz="14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648200"/>
                <a:ext cx="1479444" cy="500009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30+8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12.5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479444" cy="500009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943600"/>
                <a:ext cx="1044966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943600" y="44196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943600" y="4953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943600" y="5562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400800" y="50292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the exact value for </a:t>
            </a:r>
            <a:r>
              <a:rPr lang="el-GR" sz="1100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324600" y="57150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=10.8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1044966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xmlns="" id="{CA3F0A7D-C57C-459D-BBDE-F69842D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xmlns="" id="{C8D963CA-60C3-4AAF-945B-F009DE2992C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7" name="TextBox 93">
            <a:extLst>
              <a:ext uri="{FF2B5EF4-FFF2-40B4-BE49-F238E27FC236}">
                <a16:creationId xmlns:a16="http://schemas.microsoft.com/office/drawing/2014/main" xmlns="" id="{EEC999AE-655F-4229-9ADD-7C3373C0BED8}"/>
              </a:ext>
            </a:extLst>
          </p:cNvPr>
          <p:cNvSpPr txBox="1"/>
          <p:nvPr/>
        </p:nvSpPr>
        <p:spPr>
          <a:xfrm>
            <a:off x="6327759" y="2972286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</p:spTree>
    <p:extLst>
      <p:ext uri="{BB962C8B-B14F-4D97-AF65-F5344CB8AC3E}">
        <p14:creationId xmlns:p14="http://schemas.microsoft.com/office/powerpoint/2010/main" val="317631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2" grpId="0"/>
      <p:bldP spid="83" grpId="0"/>
      <p:bldP spid="85" grpId="0"/>
      <p:bldP spid="86" grpId="0" animBg="1"/>
      <p:bldP spid="87" grpId="0"/>
      <p:bldP spid="88" grpId="0" animBg="1"/>
      <p:bldP spid="89" grpId="0" animBg="1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-99948" y="2707093"/>
            <a:ext cx="93794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</a:t>
            </a:r>
            <a:r>
              <a:rPr lang="en-US" altLang="ja-JP" sz="52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Exercise</a:t>
            </a:r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 7B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65093" cy="132556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/>
              <a:t>Section 7B Modelling with statics</a:t>
            </a:r>
            <a:endParaRPr lang="en-GB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33876" y="1914435"/>
            <a:ext cx="81814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  <a:latin typeface="Comic Sans MS" pitchFamily="66" charset="0"/>
              </a:rPr>
              <a:t>You need to know when to include additional forces on your diagrams, such as </a:t>
            </a:r>
            <a:endParaRPr lang="en-GB" sz="3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endParaRPr lang="en-GB" sz="3600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r>
              <a:rPr lang="en-GB" sz="3600" b="1" dirty="0">
                <a:solidFill>
                  <a:srgbClr val="0000FF"/>
                </a:solidFill>
                <a:latin typeface="Comic Sans MS" pitchFamily="66" charset="0"/>
              </a:rPr>
              <a:t>, tension, thrust, the normal reaction and friction</a:t>
            </a:r>
          </a:p>
        </p:txBody>
      </p:sp>
    </p:spTree>
    <p:extLst>
      <p:ext uri="{BB962C8B-B14F-4D97-AF65-F5344CB8AC3E}">
        <p14:creationId xmlns:p14="http://schemas.microsoft.com/office/powerpoint/2010/main" val="22814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2578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30−8=0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46546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76800"/>
                <a:ext cx="115166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2578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81600"/>
                <a:ext cx="1056250" cy="4971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rc 96"/>
          <p:cNvSpPr/>
          <p:nvPr/>
        </p:nvSpPr>
        <p:spPr>
          <a:xfrm>
            <a:off x="55626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56388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9800" y="51054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91200"/>
                <a:ext cx="104137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100"/>
          <p:cNvSpPr/>
          <p:nvPr/>
        </p:nvSpPr>
        <p:spPr>
          <a:xfrm>
            <a:off x="55626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5943600" y="5562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タイトル 1">
            <a:extLst>
              <a:ext uri="{FF2B5EF4-FFF2-40B4-BE49-F238E27FC236}">
                <a16:creationId xmlns:a16="http://schemas.microsoft.com/office/drawing/2014/main" xmlns="" id="{D4CB4B74-9986-4CE7-AEEA-74E6A818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xmlns="" id="{85F8F52B-CF18-4766-BFF2-ECF1F5D14D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xmlns="" id="{BA58E0B6-3CD3-4AD7-BA8D-6D14F5836003}"/>
                  </a:ext>
                </a:extLst>
              </p:cNvPr>
              <p:cNvSpPr txBox="1"/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BA58E0B6-3CD3-4AD7-BA8D-6D14F5836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4" y="3693111"/>
                <a:ext cx="525400" cy="246221"/>
              </a:xfrm>
              <a:prstGeom prst="rect">
                <a:avLst/>
              </a:prstGeom>
              <a:blipFill>
                <a:blip r:embed="rId8"/>
                <a:stretch>
                  <a:fillRect l="-8046" r="-126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2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0" grpId="0"/>
      <p:bldP spid="61" grpId="0"/>
      <p:bldP spid="32" grpId="0" animBg="1"/>
      <p:bldP spid="33" grpId="0"/>
      <p:bldP spid="63" grpId="0"/>
      <p:bldP spid="67" grpId="0"/>
      <p:bldP spid="67" grpId="1"/>
      <p:bldP spid="69" grpId="0"/>
      <p:bldP spid="70" grpId="0" animBg="1"/>
      <p:bldP spid="75" grpId="0"/>
      <p:bldP spid="76" grpId="0"/>
      <p:bldP spid="86" grpId="0"/>
      <p:bldP spid="87" grpId="0"/>
      <p:bldP spid="24" grpId="0" animBg="1"/>
      <p:bldP spid="89" grpId="0"/>
      <p:bldP spid="90" grpId="0"/>
      <p:bldP spid="91" grpId="0" animBg="1"/>
      <p:bldP spid="92" grpId="0"/>
      <p:bldP spid="93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 animBg="1"/>
      <p:bldP spid="102" grpId="0"/>
      <p:bldP spid="103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smooth bead, Y, is threaded on a light inextensible string. The ends of the string are attached to two fixed points X and Z on the same horizontal level. The bead is held in equilibrium by a horizontal force of 8N acting in the direction ZX. Bead Y hangs vertically below X and angle XZY = 30°.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tension in the string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weight of the bead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19600" y="1600200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24400" y="16002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724400" y="1600200"/>
            <a:ext cx="21336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05600" y="129540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24400" y="2438400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</a:t>
            </a:r>
          </a:p>
        </p:txBody>
      </p:sp>
      <p:sp>
        <p:nvSpPr>
          <p:cNvPr id="32" name="Arc 31"/>
          <p:cNvSpPr/>
          <p:nvPr/>
        </p:nvSpPr>
        <p:spPr>
          <a:xfrm>
            <a:off x="6400800" y="1143000"/>
            <a:ext cx="914400" cy="914400"/>
          </a:xfrm>
          <a:prstGeom prst="arc">
            <a:avLst>
              <a:gd name="adj1" fmla="val 9138032"/>
              <a:gd name="adj2" fmla="val 1085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019800" y="16002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724400" y="2743200"/>
            <a:ext cx="0" cy="457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95800" y="3200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724400" y="1953158"/>
            <a:ext cx="1489862" cy="79004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724400" y="19050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14800" y="2743200"/>
            <a:ext cx="6096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6200" y="2590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724400" y="2743200"/>
            <a:ext cx="2362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81600" y="24384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70" name="Arc 69"/>
          <p:cNvSpPr/>
          <p:nvPr/>
        </p:nvSpPr>
        <p:spPr>
          <a:xfrm>
            <a:off x="4343400" y="2209800"/>
            <a:ext cx="914400" cy="914400"/>
          </a:xfrm>
          <a:prstGeom prst="arc">
            <a:avLst>
              <a:gd name="adj1" fmla="val 20108681"/>
              <a:gd name="adj2" fmla="val 47058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391025" y="18478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5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67600" y="1447800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u="sng" dirty="0">
                <a:solidFill>
                  <a:srgbClr val="FF0000"/>
                </a:solidFill>
                <a:latin typeface="Comic Sans MS" pitchFamily="66" charset="0"/>
              </a:rPr>
              <a:t>Draw a diagram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162800" y="1828800"/>
            <a:ext cx="1904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Since this is only one string and it is inextensible, the tension in it will be the same</a:t>
            </a:r>
          </a:p>
          <a:p>
            <a:pPr marL="171450" indent="-171450" algn="ctr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Call the mass m, since we do not know it…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724400" y="2743200"/>
            <a:ext cx="1447800" cy="0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1981200"/>
            <a:ext cx="0" cy="762000"/>
          </a:xfrm>
          <a:prstGeom prst="line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181600" y="2743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TCos30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172200" y="2286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TSin30</a:t>
            </a:r>
          </a:p>
        </p:txBody>
      </p:sp>
      <p:sp>
        <p:nvSpPr>
          <p:cNvPr id="24" name="Oval 2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/>
          <p:cNvSpPr txBox="1"/>
          <p:nvPr/>
        </p:nvSpPr>
        <p:spPr>
          <a:xfrm>
            <a:off x="3886200" y="3657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>
            <a:off x="5791200" y="4267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6172200" y="4191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values, choosing T as the positive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95800"/>
                <a:ext cx="1922578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/>
          <p:cNvSpPr/>
          <p:nvPr/>
        </p:nvSpPr>
        <p:spPr>
          <a:xfrm>
            <a:off x="5791200" y="4648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Arc 96"/>
          <p:cNvSpPr/>
          <p:nvPr/>
        </p:nvSpPr>
        <p:spPr>
          <a:xfrm>
            <a:off x="5791200" y="50292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248400" y="47244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76800"/>
                <a:ext cx="160877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9.24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30+9.24=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206005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791200" y="5486400"/>
            <a:ext cx="5334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13.86=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91200"/>
                <a:ext cx="115794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248400" y="51054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the value of 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5562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This is all we need!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71800" y="617220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The question asked for the </a:t>
            </a:r>
            <a:r>
              <a:rPr lang="en-GB" sz="1100" u="sng" dirty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, not the mass! (weight being mass x gravity…)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400" y="6096000"/>
            <a:ext cx="2819400" cy="6001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Be careful on this type of question. If particle is held by 2 different strings, the tensions may be different in each!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xmlns="" id="{C231A064-80C0-43C2-810C-CA983BB1526B}"/>
                  </a:ext>
                </a:extLst>
              </p:cNvPr>
              <p:cNvSpPr txBox="1"/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=9.24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102">
                <a:extLst>
                  <a:ext uri="{FF2B5EF4-FFF2-40B4-BE49-F238E27FC236}">
                    <a16:creationId xmlns:a16="http://schemas.microsoft.com/office/drawing/2014/main" id="{C231A064-80C0-43C2-810C-CA983BB15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78" y="4861264"/>
                <a:ext cx="104137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タイトル 1">
            <a:extLst>
              <a:ext uri="{FF2B5EF4-FFF2-40B4-BE49-F238E27FC236}">
                <a16:creationId xmlns:a16="http://schemas.microsoft.com/office/drawing/2014/main" xmlns="" id="{8C99A404-DC21-4A1C-A49C-F71DC5B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xmlns="" id="{E21AEDCB-37EF-425C-B6D7-2B5C388EED3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xmlns="" id="{3CDEE13E-F05C-4FBB-BC8F-215C6D4485D4}"/>
                  </a:ext>
                </a:extLst>
              </p:cNvPr>
              <p:cNvSpPr txBox="1"/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3CDEE13E-F05C-4FBB-BC8F-215C6D44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61" y="3666477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5" grpId="0"/>
      <p:bldP spid="89" grpId="0"/>
      <p:bldP spid="90" grpId="0"/>
      <p:bldP spid="91" grpId="0" animBg="1"/>
      <p:bldP spid="92" grpId="0"/>
      <p:bldP spid="93" grpId="0"/>
      <p:bldP spid="95" grpId="0" animBg="1"/>
      <p:bldP spid="97" grpId="0" animBg="1"/>
      <p:bldP spid="98" grpId="0"/>
      <p:bldP spid="46" grpId="0"/>
      <p:bldP spid="51" grpId="0"/>
      <p:bldP spid="52" grpId="0" animBg="1"/>
      <p:bldP spid="53" grpId="0"/>
      <p:bldP spid="54" grpId="0"/>
      <p:bldP spid="55" grpId="0"/>
      <p:bldP spid="56" grpId="0"/>
      <p:bldP spid="57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62800" y="16002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24600" y="1295400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the tension using the 1kg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657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95" y="4038600"/>
                <a:ext cx="109741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419600"/>
                <a:ext cx="7836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5486400" y="3810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Resolve in the direction of T and sub in values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5486400" y="4191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867400" y="42672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8000"/>
                </a:solidFill>
                <a:latin typeface="Comic Sans MS" pitchFamily="66" charset="0"/>
              </a:rPr>
              <a:t>Add 1g</a:t>
            </a:r>
            <a:endParaRPr lang="en-GB" sz="1100" baseline="-25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=9.8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00600"/>
                <a:ext cx="94198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5486400" y="45720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タイトル 1">
            <a:extLst>
              <a:ext uri="{FF2B5EF4-FFF2-40B4-BE49-F238E27FC236}">
                <a16:creationId xmlns:a16="http://schemas.microsoft.com/office/drawing/2014/main" xmlns="" id="{C2F0DFA5-326B-4841-9B30-82153791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xmlns="" id="{5D3F9F7C-AF4C-4FBA-9B50-FF92B9FF46F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79" name="Straight Connector 42">
            <a:extLst>
              <a:ext uri="{FF2B5EF4-FFF2-40B4-BE49-F238E27FC236}">
                <a16:creationId xmlns:a16="http://schemas.microsoft.com/office/drawing/2014/main" xmlns="" id="{801AEE88-1EE8-44CA-A9B1-B8C74BBA3F1D}"/>
              </a:ext>
            </a:extLst>
          </p:cNvPr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xmlns="" id="{59FD821C-5F5F-4595-969D-778662AC829B}"/>
                  </a:ext>
                </a:extLst>
              </p:cNvPr>
              <p:cNvSpPr txBox="1"/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FD821C-5F5F-4595-969D-778662AC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783" y="3240349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9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8" grpId="0" animBg="1"/>
      <p:bldP spid="29" grpId="0" animBg="1"/>
      <p:bldP spid="50" grpId="0"/>
      <p:bldP spid="51" grpId="0"/>
      <p:bldP spid="52" grpId="0"/>
      <p:bldP spid="53" grpId="0"/>
      <p:bldP spid="54" grpId="0"/>
      <p:bldP spid="54" grpId="1"/>
      <p:bldP spid="54" grpId="2"/>
      <p:bldP spid="55" grpId="0"/>
      <p:bldP spid="55" grpId="1"/>
      <p:bldP spid="56" grpId="0"/>
      <p:bldP spid="56" grpId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  <p:bldP spid="73" grpId="0"/>
      <p:bldP spid="74" grpId="0"/>
      <p:bldP spid="39" grpId="0" animBg="1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246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Parallel to find 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30" y="3581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45+9.8−3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248138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45=3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45−9.8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866" y="4354032"/>
                <a:ext cx="216758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45−9.8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963" y="4745665"/>
                <a:ext cx="1726306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324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7818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Choose P as the positive direction and sub in values</a:t>
            </a:r>
          </a:p>
        </p:txBody>
      </p:sp>
      <p:sp>
        <p:nvSpPr>
          <p:cNvPr id="80" name="Arc 79"/>
          <p:cNvSpPr/>
          <p:nvPr/>
        </p:nvSpPr>
        <p:spPr>
          <a:xfrm>
            <a:off x="7162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7162800" y="44958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20000" y="4648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Cos45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334000"/>
                <a:ext cx="114435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84"/>
          <p:cNvSpPr/>
          <p:nvPr/>
        </p:nvSpPr>
        <p:spPr>
          <a:xfrm>
            <a:off x="7162800" y="5029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543800" y="5105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xmlns="" id="{45B36153-1ED7-4FA2-A705-5F6EED0B7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コンテンツ プレースホルダー 2">
            <a:extLst>
              <a:ext uri="{FF2B5EF4-FFF2-40B4-BE49-F238E27FC236}">
                <a16:creationId xmlns:a16="http://schemas.microsoft.com/office/drawing/2014/main" xmlns="" id="{2F41E33F-DB8F-4293-AA9C-0CC9BA30A52C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xmlns="" id="{2968048D-AC16-48C7-BBE9-53A7FA073C13}"/>
                  </a:ext>
                </a:extLst>
              </p:cNvPr>
              <p:cNvSpPr txBox="1"/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68048D-AC16-48C7-BBE9-53A7FA07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92" y="3240350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4" grpId="0"/>
      <p:bldP spid="6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6096000" y="2590800"/>
            <a:ext cx="457200" cy="3048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know when to include additional forces on your diagrams, such as weight, tension, thrust, the normal reaction and friction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3kg rests on the surface of a smooth plane inclined at an angle of 45° to the horizontal. The mass is attached to a cable which passes up the plane and passes over a smooth pulley at the top. The cable carries a mass of 1kg which hangs freely at the other end. There is a force of PN acting horizontally on the 3kg mass and the system is in equilibrium.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By modelling the cable as a light inextensible string and the masses as particles, calculate: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P</a:t>
            </a: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normal reaction between the mass and the plane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24400" y="1447800"/>
            <a:ext cx="236220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9718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4267200" y="2438400"/>
            <a:ext cx="914400" cy="914400"/>
          </a:xfrm>
          <a:prstGeom prst="arc">
            <a:avLst>
              <a:gd name="adj1" fmla="val 20055562"/>
              <a:gd name="adj2" fmla="val 550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/>
          <p:cNvSpPr/>
          <p:nvPr/>
        </p:nvSpPr>
        <p:spPr>
          <a:xfrm>
            <a:off x="5562600" y="1371600"/>
            <a:ext cx="914400" cy="914400"/>
          </a:xfrm>
          <a:prstGeom prst="arc">
            <a:avLst>
              <a:gd name="adj1" fmla="val 3484751"/>
              <a:gd name="adj2" fmla="val 48848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6000" y="2057400"/>
            <a:ext cx="0" cy="8382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0" y="1981200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81000" cy="53340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096000" y="1981200"/>
            <a:ext cx="457200" cy="6858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5638800" y="1447800"/>
            <a:ext cx="914400" cy="914400"/>
          </a:xfrm>
          <a:prstGeom prst="arc">
            <a:avLst>
              <a:gd name="adj1" fmla="val 8621436"/>
              <a:gd name="adj2" fmla="val 102499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010400" y="12954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1"/>
            <a:endCxn id="14" idx="7"/>
          </p:cNvCxnSpPr>
          <p:nvPr/>
        </p:nvCxnSpPr>
        <p:spPr>
          <a:xfrm flipH="1">
            <a:off x="6149882" y="1317718"/>
            <a:ext cx="882836" cy="6096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2800" y="137160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62800" y="2133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162800" y="1752600"/>
            <a:ext cx="0" cy="381000"/>
          </a:xfrm>
          <a:prstGeom prst="line">
            <a:avLst/>
          </a:prstGeom>
          <a:ln w="25400">
            <a:solidFill>
              <a:srgbClr val="008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112566" y="1588273"/>
            <a:ext cx="524786" cy="361122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48200" y="1981200"/>
            <a:ext cx="457200" cy="609600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105400" y="1981200"/>
            <a:ext cx="914400" cy="609600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5400" y="2667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57800" y="19812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286000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45˚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11430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10400" y="2514600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1g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15000" y="2362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48400" y="2057400"/>
            <a:ext cx="79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3gCos45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8400" y="266700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3gSin45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76800" y="21336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16764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2133600"/>
            <a:ext cx="68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67200" y="3200400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Perpendicular to find 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62800" y="16002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8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2200" y="12954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9.8N</a:t>
            </a:r>
          </a:p>
        </p:txBody>
      </p:sp>
      <p:sp>
        <p:nvSpPr>
          <p:cNvPr id="39" name="Oval 38"/>
          <p:cNvSpPr/>
          <p:nvPr/>
        </p:nvSpPr>
        <p:spPr>
          <a:xfrm>
            <a:off x="7086600" y="205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019800" y="1905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=15.54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44352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12967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553200" y="3657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Choose R as the positive direction and sub in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70" y="3962400"/>
                <a:ext cx="236481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45+3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343400"/>
                <a:ext cx="2051011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14845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72390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72390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20000" y="4191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00" y="45720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=31.78</m:t>
                      </m:r>
                      <m:r>
                        <a:rPr lang="en-GB" sz="1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148456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タイトル 1">
            <a:extLst>
              <a:ext uri="{FF2B5EF4-FFF2-40B4-BE49-F238E27FC236}">
                <a16:creationId xmlns:a16="http://schemas.microsoft.com/office/drawing/2014/main" xmlns="" id="{0DB7FC56-E871-4EA0-B642-356C3646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xmlns="" id="{9A760791-73A9-4874-BCBB-D6371CD015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F9210C5C-5B9A-420C-8744-57B63BC4614B}"/>
              </a:ext>
            </a:extLst>
          </p:cNvPr>
          <p:cNvSpPr txBox="1"/>
          <p:nvPr/>
        </p:nvSpPr>
        <p:spPr>
          <a:xfrm>
            <a:off x="3766241" y="5343918"/>
            <a:ext cx="5078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in this question we used the modelling assumption that the pulley is smooth (this would cause the tension to be equal either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xmlns="" id="{BB723435-C4A1-437C-BD38-8BA7565D1AFB}"/>
                  </a:ext>
                </a:extLst>
              </p:cNvPr>
              <p:cNvSpPr txBox="1"/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BB723435-C4A1-437C-BD38-8BA7565D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574" y="3222592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3" grpId="0"/>
      <p:bldP spid="54" grpId="0"/>
      <p:bldP spid="55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/>
      <p:bldP spid="71" grpId="0"/>
      <p:bldP spid="72" grpId="0"/>
      <p:bldP spid="9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xmlns="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1) A particle of mass 2kg sits on a rough plane that is inclined at 45˚ to the horizontal. A force of 10N acts on the particle up the slope, parallel to the plane. Given that the particle is in limiting equilibrium, calculate the coefficient of friction,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108" y="1544715"/>
                <a:ext cx="3861786" cy="4632248"/>
              </a:xfrm>
              <a:blipFill>
                <a:blip r:embed="rId2"/>
                <a:stretch>
                  <a:fillRect l="-1262" t="-1184" r="-1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xmlns="" id="{9A243674-E875-4BF3-AF99-AAF937D806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A uniform rod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of length 2m and mass 5kg rests in equilibrium at an angle of 60˚ to the horizontal. The rod is pivoted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a force of magnitude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acts perpendicular to the rod 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 Find the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9A243674-E875-4BF3-AF99-AAF937D80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98" y="1555073"/>
                <a:ext cx="4048217" cy="4632248"/>
              </a:xfrm>
              <a:prstGeom prst="rect">
                <a:avLst/>
              </a:prstGeom>
              <a:blipFill>
                <a:blip r:embed="rId3"/>
                <a:stretch>
                  <a:fillRect l="-1205" t="-1184" r="-1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xmlns="" id="{3B757C71-C9F9-40C1-B9AE-30632982AED6}"/>
                  </a:ext>
                </a:extLst>
              </p:cNvPr>
              <p:cNvSpPr txBox="1"/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B757C71-C9F9-40C1-B9AE-30632982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99" y="6241002"/>
                <a:ext cx="178318" cy="246221"/>
              </a:xfrm>
              <a:prstGeom prst="rect">
                <a:avLst/>
              </a:prstGeom>
              <a:blipFill>
                <a:blip r:embed="rId4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xmlns="" id="{3BCC485F-4CAD-456D-9895-E269D5C988DC}"/>
                  </a:ext>
                </a:extLst>
              </p:cNvPr>
              <p:cNvSpPr txBox="1"/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BCC485F-4CAD-456D-9895-E269D5C9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315" y="3950563"/>
                <a:ext cx="186653" cy="246221"/>
              </a:xfrm>
              <a:prstGeom prst="rect">
                <a:avLst/>
              </a:prstGeom>
              <a:blipFill>
                <a:blip r:embed="rId5"/>
                <a:stretch>
                  <a:fillRect l="-22581" r="-225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>
            <a:extLst>
              <a:ext uri="{FF2B5EF4-FFF2-40B4-BE49-F238E27FC236}">
                <a16:creationId xmlns:a16="http://schemas.microsoft.com/office/drawing/2014/main" xmlns="" id="{298683BE-73C1-420F-89D7-3A5039CFAA54}"/>
              </a:ext>
            </a:extLst>
          </p:cNvPr>
          <p:cNvSpPr/>
          <p:nvPr/>
        </p:nvSpPr>
        <p:spPr>
          <a:xfrm>
            <a:off x="5663954" y="5805997"/>
            <a:ext cx="914400" cy="914400"/>
          </a:xfrm>
          <a:prstGeom prst="arc">
            <a:avLst>
              <a:gd name="adj1" fmla="val 18854184"/>
              <a:gd name="adj2" fmla="val 214977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FF3DCA85-CCF1-4738-AA22-78B125B19A39}"/>
              </a:ext>
            </a:extLst>
          </p:cNvPr>
          <p:cNvCxnSpPr>
            <a:cxnSpLocks/>
          </p:cNvCxnSpPr>
          <p:nvPr/>
        </p:nvCxnSpPr>
        <p:spPr>
          <a:xfrm flipV="1">
            <a:off x="6251359" y="4154750"/>
            <a:ext cx="1214762" cy="2078854"/>
          </a:xfrm>
          <a:prstGeom prst="line">
            <a:avLst/>
          </a:prstGeom>
          <a:ln w="635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xmlns="" id="{7067CC2A-7451-43D5-BDC2-CAB95748ABBE}"/>
              </a:ext>
            </a:extLst>
          </p:cNvPr>
          <p:cNvCxnSpPr>
            <a:cxnSpLocks/>
          </p:cNvCxnSpPr>
          <p:nvPr/>
        </p:nvCxnSpPr>
        <p:spPr>
          <a:xfrm>
            <a:off x="5433134" y="6241002"/>
            <a:ext cx="2911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7765329F-083C-43A6-AB2C-B5BA95EAC999}"/>
              </a:ext>
            </a:extLst>
          </p:cNvPr>
          <p:cNvSpPr txBox="1"/>
          <p:nvPr/>
        </p:nvSpPr>
        <p:spPr>
          <a:xfrm>
            <a:off x="6600547" y="5939161"/>
            <a:ext cx="3173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60˚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xmlns="" id="{562C7B29-CA39-4179-97F1-9762727A197B}"/>
                  </a:ext>
                </a:extLst>
              </p:cNvPr>
              <p:cNvSpPr txBox="1"/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62C7B29-CA39-4179-97F1-9762727A1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547" y="3586578"/>
                <a:ext cx="159852" cy="215444"/>
              </a:xfrm>
              <a:prstGeom prst="rect">
                <a:avLst/>
              </a:prstGeom>
              <a:blipFill>
                <a:blip r:embed="rId6"/>
                <a:stretch>
                  <a:fillRect l="-26923" r="-2307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xmlns="" id="{754FDA64-CAC0-4AF9-B833-E9500CCAFD08}"/>
              </a:ext>
            </a:extLst>
          </p:cNvPr>
          <p:cNvCxnSpPr>
            <a:cxnSpLocks/>
          </p:cNvCxnSpPr>
          <p:nvPr/>
        </p:nvCxnSpPr>
        <p:spPr>
          <a:xfrm>
            <a:off x="6747030" y="3719744"/>
            <a:ext cx="720570" cy="454240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833B9952-4325-4FE5-AADA-76057EEDBD5D}"/>
              </a:ext>
            </a:extLst>
          </p:cNvPr>
          <p:cNvSpPr txBox="1"/>
          <p:nvPr/>
        </p:nvSpPr>
        <p:spPr>
          <a:xfrm>
            <a:off x="1748901" y="371086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0.278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482085BE-0C67-4D95-A09B-B65622F29102}"/>
              </a:ext>
            </a:extLst>
          </p:cNvPr>
          <p:cNvSpPr txBox="1"/>
          <p:nvPr/>
        </p:nvSpPr>
        <p:spPr>
          <a:xfrm>
            <a:off x="7474999" y="328473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12.3N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-14187" y="2707093"/>
            <a:ext cx="9207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7C</a:t>
            </a:r>
            <a:endParaRPr lang="ja-JP" altLang="en-US" sz="60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62" y="365126"/>
            <a:ext cx="8364354" cy="770655"/>
          </a:xfrm>
        </p:spPr>
        <p:txBody>
          <a:bodyPr/>
          <a:lstStyle/>
          <a:p>
            <a:r>
              <a:rPr lang="en-GB" b="1" dirty="0" smtClean="0"/>
              <a:t>Section C Friction and Static Particles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6943" y="2194650"/>
            <a:ext cx="8643486" cy="4251959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 smtClean="0">
                <a:latin typeface="Comic Sans MS" pitchFamily="66" charset="0"/>
              </a:rPr>
              <a:t>We </a:t>
            </a:r>
            <a:r>
              <a:rPr lang="en-GB" sz="2000" dirty="0">
                <a:latin typeface="Comic Sans MS" pitchFamily="66" charset="0"/>
              </a:rPr>
              <a:t>have seen before that F</a:t>
            </a:r>
            <a:r>
              <a:rPr lang="en-GB" sz="2000" baseline="-25000" dirty="0">
                <a:latin typeface="Comic Sans MS" pitchFamily="66" charset="0"/>
              </a:rPr>
              <a:t>MAX</a:t>
            </a:r>
            <a:r>
              <a:rPr lang="en-GB" sz="2000" dirty="0">
                <a:latin typeface="Comic Sans MS" pitchFamily="66" charset="0"/>
              </a:rPr>
              <a:t> is the maximum frictional force possible between two surfaces, and that it will resist any force up to this amount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mic Sans MS" pitchFamily="66" charset="0"/>
              </a:rPr>
              <a:t>Remember that the frictional force can be lower than this and still prevent movement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mic Sans MS" pitchFamily="66" charset="0"/>
              </a:rPr>
              <a:t>In statics, F</a:t>
            </a:r>
            <a:r>
              <a:rPr lang="en-GB" sz="2000" baseline="-25000" dirty="0">
                <a:latin typeface="Comic Sans MS" pitchFamily="66" charset="0"/>
              </a:rPr>
              <a:t>MAX</a:t>
            </a:r>
            <a:r>
              <a:rPr lang="en-GB" sz="2000" dirty="0">
                <a:latin typeface="Comic Sans MS" pitchFamily="66" charset="0"/>
              </a:rPr>
              <a:t> is reached when a body is in limiting equilibrium, </a:t>
            </a:r>
            <a:r>
              <a:rPr lang="en-GB" sz="2000" dirty="0" smtClean="0">
                <a:latin typeface="Comic Sans MS" pitchFamily="66" charset="0"/>
              </a:rPr>
              <a:t>i.e.) </a:t>
            </a:r>
            <a:r>
              <a:rPr lang="en-GB" sz="2000" dirty="0">
                <a:latin typeface="Comic Sans MS" pitchFamily="66" charset="0"/>
              </a:rPr>
              <a:t>on the point of moving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000" dirty="0">
                <a:latin typeface="Comic Sans MS" pitchFamily="66" charset="0"/>
              </a:rPr>
              <a:t>It is important to consider which direction the object is about to move as this affects the direction the friction is acting…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9903" y="1212784"/>
                <a:ext cx="6997566" cy="904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2400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2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2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903" y="1212784"/>
                <a:ext cx="6997566" cy="904863"/>
              </a:xfrm>
              <a:prstGeom prst="rect">
                <a:avLst/>
              </a:prstGeom>
              <a:blipFill rotWithShape="0">
                <a:blip r:embed="rId2"/>
                <a:stretch>
                  <a:fillRect t="-3378" r="-1307" b="-1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7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We have seen before that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the maximum frictional force possible between two surfaces, and that it will resist any force up to this amount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Remember that the frictional force can be lower than this and still prevent movement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In statics, F</a:t>
                </a:r>
                <a:r>
                  <a:rPr lang="en-GB" sz="1400" baseline="-25000" dirty="0">
                    <a:latin typeface="Comic Sans MS" pitchFamily="66" charset="0"/>
                  </a:rPr>
                  <a:t>MAX</a:t>
                </a:r>
                <a:r>
                  <a:rPr lang="en-GB" sz="1400" dirty="0">
                    <a:latin typeface="Comic Sans MS" pitchFamily="66" charset="0"/>
                  </a:rPr>
                  <a:t> is reached when a body is in limiting equilibrium, 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) on the point of moving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It is important to consider which direction the object is about to move as this affects the direction the friction is acting…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1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33800" y="13716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A block of mass 3kg rests on a rough horizontal plane. The coefficient of friction between the block and the plane is 0.4. When a horizontal force P N is applied to the block, the block remains in equilibrium.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for P for which the equilibrium is limiting</a:t>
            </a:r>
          </a:p>
          <a:p>
            <a:pPr marL="342900" indent="-342900"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value of F when P = 8N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9200" y="38862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35052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657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00800" y="3886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00800" y="3124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8194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42672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814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3kg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3505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3505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5191" y="44958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Resolve vertically for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48768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28" y="5257800"/>
                <a:ext cx="1105111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1" y="5638800"/>
                <a:ext cx="79130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46233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004391" y="50292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29" name="Arc 28"/>
          <p:cNvSpPr/>
          <p:nvPr/>
        </p:nvSpPr>
        <p:spPr>
          <a:xfrm>
            <a:off x="46233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080591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Add 3g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90391" y="4495800"/>
            <a:ext cx="87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u="sng" dirty="0">
                <a:latin typeface="Comic Sans MS" pitchFamily="66" charset="0"/>
              </a:rPr>
              <a:t>Find F</a:t>
            </a:r>
            <a:r>
              <a:rPr lang="en-GB" sz="12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48768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=(0.4)(3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257800"/>
                <a:ext cx="159428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=11.76</m:t>
                      </m:r>
                      <m:r>
                        <a:rPr lang="en-GB" sz="1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391" y="5638800"/>
                <a:ext cx="14208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823791" y="5029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7823791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8204791" y="50292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68586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62400" y="6383930"/>
            <a:ext cx="4419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For part b), if P = 8N then equilibrium is not limiting, and P will be matched by a frictional force of 8N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722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3g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0" y="6096000"/>
            <a:ext cx="579120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So if P = 11.76N, then the block is in limiting equilibrium on the point of moving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xmlns="" id="{9C3C4939-B211-4E71-96B1-834330B6D349}"/>
                  </a:ext>
                </a:extLst>
              </p:cNvPr>
              <p:cNvSpPr txBox="1"/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C3C4939-B211-4E71-96B1-834330B6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26" y="4500978"/>
                <a:ext cx="389979" cy="215444"/>
              </a:xfrm>
              <a:prstGeom prst="rect">
                <a:avLst/>
              </a:prstGeom>
              <a:blipFill>
                <a:blip r:embed="rId9"/>
                <a:stretch>
                  <a:fillRect l="-10938" r="-171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タイトル 1">
            <a:extLst>
              <a:ext uri="{FF2B5EF4-FFF2-40B4-BE49-F238E27FC236}">
                <a16:creationId xmlns:a16="http://schemas.microsoft.com/office/drawing/2014/main" xmlns="" id="{BC08DB46-3F2E-414F-956C-14058B3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コンテンツ プレースホルダー 2">
            <a:extLst>
              <a:ext uri="{FF2B5EF4-FFF2-40B4-BE49-F238E27FC236}">
                <a16:creationId xmlns:a16="http://schemas.microsoft.com/office/drawing/2014/main" xmlns="" id="{20163A92-D3DF-4757-9B64-9FA906A195D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17" grpId="1"/>
      <p:bldP spid="17" grpId="2"/>
      <p:bldP spid="18" grpId="0"/>
      <p:bldP spid="18" grpId="1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/>
      <p:bldP spid="4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baseline="-25000" dirty="0"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66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7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60−8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962400"/>
                <a:ext cx="18821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43400"/>
                <a:ext cx="15683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3886200" y="49530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67" name="Arc 66"/>
          <p:cNvSpPr/>
          <p:nvPr/>
        </p:nvSpPr>
        <p:spPr>
          <a:xfrm>
            <a:off x="55626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69" name="Arc 68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781800" y="4114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 to find R in terms of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334000"/>
                <a:ext cx="106747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=(0.5)(8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715000"/>
                <a:ext cx="237135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096000"/>
                <a:ext cx="207640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781800" y="5486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162800" y="5562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</a:p>
        </p:txBody>
      </p:sp>
      <p:sp>
        <p:nvSpPr>
          <p:cNvPr id="76" name="Arc 75"/>
          <p:cNvSpPr/>
          <p:nvPr/>
        </p:nvSpPr>
        <p:spPr>
          <a:xfrm>
            <a:off x="6781800" y="58674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239000" y="594360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bracket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xmlns="" id="{F48AB185-EDDB-4A11-B3D7-041BDFC13699}"/>
                  </a:ext>
                </a:extLst>
              </p:cNvPr>
              <p:cNvSpPr txBox="1"/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48AB185-EDDB-4A11-B3D7-041BDFC1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962" y="3329126"/>
                <a:ext cx="389979" cy="215444"/>
              </a:xfrm>
              <a:prstGeom prst="rect">
                <a:avLst/>
              </a:prstGeom>
              <a:blipFill>
                <a:blip r:embed="rId10"/>
                <a:stretch>
                  <a:fillRect l="-10938" r="-17188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xmlns="" id="{0531C45D-CA6C-476A-8E96-CA545251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xmlns="" id="{DE128E56-C870-4329-91C1-06C5D355B464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  <p:bldP spid="48" grpId="1"/>
      <p:bldP spid="49" grpId="0"/>
      <p:bldP spid="50" grpId="0"/>
      <p:bldP spid="51" grpId="0"/>
      <p:bldP spid="53" grpId="0"/>
      <p:bldP spid="53" grpId="1"/>
      <p:bldP spid="11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mass of 8kg rests on a rough horizontal plane. The mass may be modelled as a particle, and the coefficient of friction between the mass and the plane is 0.5.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 Find the magnitude of the maximum force PN, which acts on this mass without causing it to move if P acts at an angle of 60° above the horizontal.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3886200" y="2438400"/>
            <a:ext cx="2590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800600" y="2057400"/>
            <a:ext cx="914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5715000" y="16002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91000" y="2209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257800" y="2438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57800" y="1676400"/>
            <a:ext cx="0" cy="3810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5400" y="28194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8g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29200" y="21336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8kg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72200" y="13716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86200" y="2057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1371600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715000" y="22098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029200" y="1752600"/>
            <a:ext cx="914400" cy="914400"/>
          </a:xfrm>
          <a:prstGeom prst="arc">
            <a:avLst>
              <a:gd name="adj1" fmla="val 20367928"/>
              <a:gd name="adj2" fmla="val 215566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15000" y="2209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6400800" y="1600200"/>
            <a:ext cx="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9812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60°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15000" y="2209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24600" y="1828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295400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Draw a diagram</a:t>
            </a:r>
          </a:p>
          <a:p>
            <a:pPr algn="ctr"/>
            <a:endParaRPr lang="en-GB" sz="1400" dirty="0">
              <a:latin typeface="Comic Sans MS" pitchFamily="66" charset="0"/>
            </a:endParaRP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Find the normal reaction as we need this for F</a:t>
            </a:r>
            <a:r>
              <a:rPr lang="en-GB" sz="1400" baseline="-25000" dirty="0">
                <a:latin typeface="Comic Sans MS" pitchFamily="66" charset="0"/>
                <a:sym typeface="Wingdings" pitchFamily="2" charset="2"/>
              </a:rPr>
              <a:t>MAX</a:t>
            </a:r>
            <a:endParaRPr lang="en-GB" sz="1400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0" y="32766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35" y="3581400"/>
                <a:ext cx="829586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6400800" y="3733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81800" y="3733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P as positive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10400" y="2514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horizontal forces will cancel out as the block is in limiting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898" y="3962400"/>
                <a:ext cx="148527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60−(4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343400"/>
                <a:ext cx="274254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60−4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4713767"/>
                <a:ext cx="266880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98" y="5105400"/>
                <a:ext cx="2281266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60+0.5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60)=4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51967"/>
                <a:ext cx="232249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60+0.5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05" y="5879805"/>
                <a:ext cx="1961947" cy="499880"/>
              </a:xfrm>
              <a:prstGeom prst="rect">
                <a:avLst/>
              </a:prstGeom>
              <a:blipFill rotWithShape="1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=42.01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16" y="6473455"/>
                <a:ext cx="1144352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86"/>
          <p:cNvSpPr/>
          <p:nvPr/>
        </p:nvSpPr>
        <p:spPr>
          <a:xfrm>
            <a:off x="6400800" y="4114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rc 87"/>
          <p:cNvSpPr/>
          <p:nvPr/>
        </p:nvSpPr>
        <p:spPr>
          <a:xfrm>
            <a:off x="6400800" y="4495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6400800" y="48768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6400800" y="52578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7543800" y="57150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>
            <a:off x="7543800" y="61722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TextBox 92"/>
          <p:cNvSpPr txBox="1"/>
          <p:nvPr/>
        </p:nvSpPr>
        <p:spPr>
          <a:xfrm>
            <a:off x="6781800" y="41910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58000" y="457200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‘Multiply out’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81800" y="49530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4g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81800" y="52578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P on the left side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01000" y="5715000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24800" y="62484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522" y="4495060"/>
            <a:ext cx="19812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any greater, the block will start to accelerate.</a:t>
                </a:r>
              </a:p>
              <a:p>
                <a:pPr algn="ctr"/>
                <a:endParaRPr lang="en-GB" sz="1400" dirty="0">
                  <a:latin typeface="Comic Sans MS" pitchFamily="66" charset="0"/>
                </a:endParaRPr>
              </a:p>
              <a:p>
                <a:pPr algn="ctr"/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𝑃</m:t>
                    </m:r>
                  </m:oMath>
                </a14:m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is any smaller, then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 will be less and hence the block will not be in limiting equilibrium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6" y="5234127"/>
                <a:ext cx="3657600" cy="1384995"/>
              </a:xfrm>
              <a:prstGeom prst="rect">
                <a:avLst/>
              </a:prstGeom>
              <a:blipFill>
                <a:blip r:embed="rId11"/>
                <a:stretch>
                  <a:fillRect l="-166" r="-1490" b="-259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5867400" y="3962400"/>
            <a:ext cx="228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648200" y="4343400"/>
            <a:ext cx="1371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xmlns="" id="{BBFFB944-B89E-46F6-9FEE-2D7984DA24A6}"/>
                  </a:ext>
                </a:extLst>
              </p:cNvPr>
              <p:cNvSpPr txBox="1"/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=4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−0.5</m:t>
                      </m:r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77">
                <a:extLst>
                  <a:ext uri="{FF2B5EF4-FFF2-40B4-BE49-F238E27FC236}">
                    <a16:creationId xmlns:a16="http://schemas.microsoft.com/office/drawing/2014/main" id="{BBFFB944-B89E-46F6-9FEE-2D7984DA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95060"/>
                <a:ext cx="2076402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xmlns="" id="{8DB020E2-56DC-4EA0-A8BE-3E59251A2D6F}"/>
                  </a:ext>
                </a:extLst>
              </p:cNvPr>
              <p:cNvSpPr txBox="1"/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8DB020E2-56DC-4EA0-A8BE-3E59251A2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92" y="3320248"/>
                <a:ext cx="492711" cy="215444"/>
              </a:xfrm>
              <a:prstGeom prst="rect">
                <a:avLst/>
              </a:prstGeom>
              <a:blipFill>
                <a:blip r:embed="rId13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タイトル 1">
            <a:extLst>
              <a:ext uri="{FF2B5EF4-FFF2-40B4-BE49-F238E27FC236}">
                <a16:creationId xmlns:a16="http://schemas.microsoft.com/office/drawing/2014/main" xmlns="" id="{FBC5EC6B-6796-41AB-ABF0-4C6DDB33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xmlns="" id="{81D55F1C-1520-4C8F-9573-71CED3FB747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1" grpId="0"/>
      <p:bldP spid="52" grpId="0"/>
      <p:bldP spid="60" grpId="0" animBg="1"/>
      <p:bldP spid="65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8" grpId="0"/>
      <p:bldP spid="5" grpId="0" animBg="1"/>
      <p:bldP spid="5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35" y="3886200"/>
                <a:ext cx="168712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267200"/>
                <a:ext cx="137332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733800" y="48006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p:sp>
        <p:nvSpPr>
          <p:cNvPr id="118" name="Arc 117"/>
          <p:cNvSpPr/>
          <p:nvPr/>
        </p:nvSpPr>
        <p:spPr>
          <a:xfrm>
            <a:off x="52578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/>
          <p:cNvSpPr txBox="1"/>
          <p:nvPr/>
        </p:nvSpPr>
        <p:spPr>
          <a:xfrm>
            <a:off x="5638800" y="3657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120" name="Arc 119"/>
          <p:cNvSpPr/>
          <p:nvPr/>
        </p:nvSpPr>
        <p:spPr>
          <a:xfrm>
            <a:off x="57150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096000" y="411480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Arc 122"/>
          <p:cNvSpPr/>
          <p:nvPr/>
        </p:nvSpPr>
        <p:spPr>
          <a:xfrm>
            <a:off x="6324600" y="54102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6705600" y="5410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R and leave 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638800"/>
                <a:ext cx="1895775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xmlns="" id="{C83B7265-5364-41DB-8030-B1DF61C6A229}"/>
                  </a:ext>
                </a:extLst>
              </p:cNvPr>
              <p:cNvSpPr txBox="1"/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83B7265-5364-41DB-8030-B1DF61C6A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57" y="3151571"/>
                <a:ext cx="488532" cy="246221"/>
              </a:xfrm>
              <a:prstGeom prst="rect">
                <a:avLst/>
              </a:prstGeom>
              <a:blipFill>
                <a:blip r:embed="rId11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タイトル 1">
            <a:extLst>
              <a:ext uri="{FF2B5EF4-FFF2-40B4-BE49-F238E27FC236}">
                <a16:creationId xmlns:a16="http://schemas.microsoft.com/office/drawing/2014/main" xmlns="" id="{83A88150-F364-4AB1-89E8-E8289709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xmlns="" id="{91A438A0-62FB-4CF3-A849-B77430156F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/>
      <p:bldP spid="106" grpId="0"/>
      <p:bldP spid="107" grpId="0" animBg="1"/>
      <p:bldP spid="108" grpId="0"/>
      <p:bldP spid="109" grpId="0"/>
      <p:bldP spid="110" grpId="0"/>
      <p:bldP spid="22" grpId="0"/>
      <p:bldP spid="22" grpId="1"/>
      <p:bldP spid="113" grpId="0"/>
      <p:bldP spid="28" grpId="0"/>
      <p:bldP spid="29" grpId="0"/>
      <p:bldP spid="115" grpId="0"/>
      <p:bldP spid="116" grpId="0"/>
      <p:bldP spid="117" grpId="0"/>
      <p:bldP spid="118" grpId="0" animBg="1"/>
      <p:bldP spid="119" grpId="0"/>
      <p:bldP spid="120" grpId="0" animBg="1"/>
      <p:bldP spid="121" grpId="0"/>
      <p:bldP spid="122" grpId="0"/>
      <p:bldP spid="123" grpId="0" animBg="1"/>
      <p:bldP spid="124" grpId="0"/>
      <p:bldP spid="125" grpId="0"/>
      <p:bldP spid="126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dirty="0">
                    <a:latin typeface="Comic Sans MS" pitchFamily="66" charset="0"/>
                  </a:rPr>
                  <a:t>A box of mass 10kg rests in limiting equilibrium on a rough plane inclined at 20° above the horizontal. Find the coefficient of friction between the box and the plane.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Draw a diagram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We need to find F</a:t>
                </a:r>
                <a:r>
                  <a:rPr lang="en-GB" sz="1400" baseline="-25000" dirty="0">
                    <a:latin typeface="Comic Sans MS" pitchFamily="66" charset="0"/>
                    <a:sym typeface="Wingdings" pitchFamily="2" charset="2"/>
                  </a:rPr>
                  <a:t>MAX </a:t>
                </a: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so begin by calculating the normal reaction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dirty="0">
                  <a:latin typeface="Comic Sans MS" pitchFamily="66" charset="0"/>
                  <a:sym typeface="Wingdings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/>
                  <a:buChar char="à"/>
                </a:pPr>
                <a:r>
                  <a:rPr lang="en-GB" sz="1400" dirty="0">
                    <a:latin typeface="Comic Sans MS" pitchFamily="66" charset="0"/>
                    <a:sym typeface="Wingdings" pitchFamily="2" charset="2"/>
                  </a:rPr>
                  <a:t>Now you can resolve Parallel to find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𝜇</m:t>
                    </m:r>
                  </m:oMath>
                </a14:m>
                <a:endParaRPr lang="en-GB" sz="1400" i="1" dirty="0">
                  <a:latin typeface="Comic Sans MS" pitchFamily="66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l="-182" t="-258" r="-2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0"/>
                <a:ext cx="82958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324600" y="3657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629400" y="35814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‘down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886200"/>
                <a:ext cx="1650388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167" y="4267200"/>
                <a:ext cx="257955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20=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37" y="4669465"/>
                <a:ext cx="226574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</a:rPr>
                            <m:t>𝑔𝑆𝑖𝑛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0" y="5039833"/>
                <a:ext cx="1356846" cy="534826"/>
              </a:xfrm>
              <a:prstGeom prst="rect">
                <a:avLst/>
              </a:prstGeom>
              <a:blipFill rotWithShape="1">
                <a:blip r:embed="rId9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0.36=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72" y="5649432"/>
                <a:ext cx="89678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324600" y="4038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7010400" y="4419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7010400" y="48006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010400" y="5334000"/>
            <a:ext cx="457200" cy="5334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705600" y="4114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F</a:t>
            </a:r>
            <a:r>
              <a:rPr lang="en-GB" sz="1100" baseline="-25000" dirty="0">
                <a:solidFill>
                  <a:srgbClr val="FF0000"/>
                </a:solidFill>
                <a:latin typeface="Comic Sans MS" pitchFamily="66" charset="0"/>
              </a:rPr>
              <a:t>MAX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7490" y="4481004"/>
            <a:ext cx="17526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715000" y="3886200"/>
            <a:ext cx="1524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00600" y="4267200"/>
            <a:ext cx="1066800" cy="304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391400" y="4495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µ(10gCos20)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91400" y="48768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5486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xmlns="" id="{70E0F7A1-EAD0-4896-84BB-1695AD93E481}"/>
                  </a:ext>
                </a:extLst>
              </p:cNvPr>
              <p:cNvSpPr txBox="1"/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(10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125">
                <a:extLst>
                  <a:ext uri="{FF2B5EF4-FFF2-40B4-BE49-F238E27FC236}">
                    <a16:creationId xmlns:a16="http://schemas.microsoft.com/office/drawing/2014/main" id="{70E0F7A1-EAD0-4896-84BB-1695AD93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7" y="4454371"/>
                <a:ext cx="1895775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xmlns="" id="{3E537497-A693-4C4B-A5ED-A755B32CDA73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3E537497-A693-4C4B-A5ED-A755B32C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12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タイトル 1">
            <a:extLst>
              <a:ext uri="{FF2B5EF4-FFF2-40B4-BE49-F238E27FC236}">
                <a16:creationId xmlns:a16="http://schemas.microsoft.com/office/drawing/2014/main" xmlns="" id="{A821BE42-3F8D-40B0-BEF0-26A6AC75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xmlns="" id="{8596DF7A-DC16-414B-8FD4-049B19C7A5A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28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" grpId="0" animBg="1"/>
      <p:bldP spid="5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5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弧 12">
            <a:extLst>
              <a:ext uri="{FF2B5EF4-FFF2-40B4-BE49-F238E27FC236}">
                <a16:creationId xmlns:a16="http://schemas.microsoft.com/office/drawing/2014/main" xmlns="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6553200" y="1447800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15200" y="1219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xmlns="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xmlns="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xmlns="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xmlns="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xmlns="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xmlns="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xmlns="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xmlns="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xmlns="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xmlns="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7">
            <a:extLst>
              <a:ext uri="{FF2B5EF4-FFF2-40B4-BE49-F238E27FC236}">
                <a16:creationId xmlns:a16="http://schemas.microsoft.com/office/drawing/2014/main" xmlns="" id="{89FF38B6-EF2E-4DDB-AEE6-CBD26D7D2DD4}"/>
              </a:ext>
            </a:extLst>
          </p:cNvPr>
          <p:cNvSpPr txBox="1"/>
          <p:nvPr/>
        </p:nvSpPr>
        <p:spPr>
          <a:xfrm>
            <a:off x="3769311" y="3124200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Perpendicular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xmlns="" id="{03444F7E-F911-4268-B1F3-E5C1A219441D}"/>
                  </a:ext>
                </a:extLst>
              </p:cNvPr>
              <p:cNvSpPr txBox="1"/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28">
                <a:extLst>
                  <a:ext uri="{FF2B5EF4-FFF2-40B4-BE49-F238E27FC236}">
                    <a16:creationId xmlns:a16="http://schemas.microsoft.com/office/drawing/2014/main" id="{03444F7E-F911-4268-B1F3-E5C1A2194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3505200"/>
                <a:ext cx="8295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xmlns="" id="{536C48DD-EDB5-4D8F-9F23-1F364A9D188A}"/>
                  </a:ext>
                </a:extLst>
              </p:cNvPr>
              <p:cNvSpPr txBox="1"/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20−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114">
                <a:extLst>
                  <a:ext uri="{FF2B5EF4-FFF2-40B4-BE49-F238E27FC236}">
                    <a16:creationId xmlns:a16="http://schemas.microsoft.com/office/drawing/2014/main" id="{536C48DD-EDB5-4D8F-9F23-1F364A9D1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314" y="3886200"/>
                <a:ext cx="2464201" cy="307777"/>
              </a:xfrm>
              <a:prstGeom prst="rect">
                <a:avLst/>
              </a:prstGeom>
              <a:blipFill>
                <a:blip r:embed="rId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117">
            <a:extLst>
              <a:ext uri="{FF2B5EF4-FFF2-40B4-BE49-F238E27FC236}">
                <a16:creationId xmlns:a16="http://schemas.microsoft.com/office/drawing/2014/main" xmlns="" id="{29FA759F-751B-4C21-810A-C15408180A57}"/>
              </a:ext>
            </a:extLst>
          </p:cNvPr>
          <p:cNvSpPr/>
          <p:nvPr/>
        </p:nvSpPr>
        <p:spPr>
          <a:xfrm>
            <a:off x="7157622" y="3639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118">
            <a:extLst>
              <a:ext uri="{FF2B5EF4-FFF2-40B4-BE49-F238E27FC236}">
                <a16:creationId xmlns:a16="http://schemas.microsoft.com/office/drawing/2014/main" xmlns="" id="{CB59D46B-258E-41EA-9B6D-DCB2A95BC3D0}"/>
              </a:ext>
            </a:extLst>
          </p:cNvPr>
          <p:cNvSpPr txBox="1"/>
          <p:nvPr/>
        </p:nvSpPr>
        <p:spPr>
          <a:xfrm>
            <a:off x="7538622" y="3639844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Sub in values with R as positive</a:t>
            </a:r>
          </a:p>
        </p:txBody>
      </p:sp>
      <p:sp>
        <p:nvSpPr>
          <p:cNvPr id="72" name="Arc 119">
            <a:extLst>
              <a:ext uri="{FF2B5EF4-FFF2-40B4-BE49-F238E27FC236}">
                <a16:creationId xmlns:a16="http://schemas.microsoft.com/office/drawing/2014/main" xmlns="" id="{697C115B-30C8-4E00-8D7A-C2F374F99558}"/>
              </a:ext>
            </a:extLst>
          </p:cNvPr>
          <p:cNvSpPr/>
          <p:nvPr/>
        </p:nvSpPr>
        <p:spPr>
          <a:xfrm>
            <a:off x="7215327" y="4020844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20">
            <a:extLst>
              <a:ext uri="{FF2B5EF4-FFF2-40B4-BE49-F238E27FC236}">
                <a16:creationId xmlns:a16="http://schemas.microsoft.com/office/drawing/2014/main" xmlns="" id="{6DE1F579-E8D1-44C6-9759-11D7FABD55E9}"/>
              </a:ext>
            </a:extLst>
          </p:cNvPr>
          <p:cNvSpPr txBox="1"/>
          <p:nvPr/>
        </p:nvSpPr>
        <p:spPr>
          <a:xfrm>
            <a:off x="7596327" y="4097044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xmlns="" id="{8BD47F14-0C47-4C74-A215-26ED79EFFC80}"/>
                  </a:ext>
                </a:extLst>
              </p:cNvPr>
              <p:cNvSpPr txBox="1"/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BD47F14-0C47-4C74-A215-26ED79EFF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968" y="3151571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xmlns="" id="{2A9032D6-5EDA-4B1A-BD0A-8103585E84BB}"/>
                  </a:ext>
                </a:extLst>
              </p:cNvPr>
              <p:cNvSpPr txBox="1"/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115">
                <a:extLst>
                  <a:ext uri="{FF2B5EF4-FFF2-40B4-BE49-F238E27FC236}">
                    <a16:creationId xmlns:a16="http://schemas.microsoft.com/office/drawing/2014/main" id="{2A9032D6-5EDA-4B1A-BD0A-8103585E8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58" y="4267200"/>
                <a:ext cx="2150397" cy="307777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116">
            <a:extLst>
              <a:ext uri="{FF2B5EF4-FFF2-40B4-BE49-F238E27FC236}">
                <a16:creationId xmlns:a16="http://schemas.microsoft.com/office/drawing/2014/main" xmlns="" id="{D077D5F3-74AF-4BC6-8B9B-03C4F190855D}"/>
              </a:ext>
            </a:extLst>
          </p:cNvPr>
          <p:cNvSpPr txBox="1"/>
          <p:nvPr/>
        </p:nvSpPr>
        <p:spPr>
          <a:xfrm>
            <a:off x="3813699" y="4649679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Finding F</a:t>
            </a:r>
            <a:r>
              <a:rPr lang="en-GB" sz="1400" baseline="-25000" dirty="0">
                <a:latin typeface="Comic Sans MS" pitchFamily="66" charset="0"/>
              </a:rPr>
              <a:t>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xmlns="" id="{9576CCB8-01A6-4599-873F-164AD5AA585E}"/>
                  </a:ext>
                </a:extLst>
              </p:cNvPr>
              <p:cNvSpPr txBox="1"/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121">
                <a:extLst>
                  <a:ext uri="{FF2B5EF4-FFF2-40B4-BE49-F238E27FC236}">
                    <a16:creationId xmlns:a16="http://schemas.microsoft.com/office/drawing/2014/main" id="{9576CCB8-01A6-4599-873F-164AD5AA5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106879"/>
                <a:ext cx="1067472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122">
            <a:extLst>
              <a:ext uri="{FF2B5EF4-FFF2-40B4-BE49-F238E27FC236}">
                <a16:creationId xmlns:a16="http://schemas.microsoft.com/office/drawing/2014/main" xmlns="" id="{6CD86EF1-FD38-4134-A21A-E22B983A592F}"/>
              </a:ext>
            </a:extLst>
          </p:cNvPr>
          <p:cNvSpPr/>
          <p:nvPr/>
        </p:nvSpPr>
        <p:spPr>
          <a:xfrm>
            <a:off x="7310021" y="5241523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xmlns="" id="{5D9161D7-9098-4BD1-841E-A30967E278DE}"/>
                  </a:ext>
                </a:extLst>
              </p:cNvPr>
              <p:cNvSpPr txBox="1"/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Sub in R (we can leave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 as it is for now to avoid rounding errors…)</a:t>
                </a:r>
              </a:p>
            </p:txBody>
          </p:sp>
        </mc:Choice>
        <mc:Fallback xmlns="">
          <p:sp>
            <p:nvSpPr>
              <p:cNvPr id="79" name="TextBox 123">
                <a:extLst>
                  <a:ext uri="{FF2B5EF4-FFF2-40B4-BE49-F238E27FC236}">
                    <a16:creationId xmlns:a16="http://schemas.microsoft.com/office/drawing/2014/main" id="{5D9161D7-9098-4BD1-841E-A30967E27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82" y="5050345"/>
                <a:ext cx="1562499" cy="769441"/>
              </a:xfrm>
              <a:prstGeom prst="rect">
                <a:avLst/>
              </a:prstGeom>
              <a:blipFill>
                <a:blip r:embed="rId11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xmlns="" id="{85A2E8C5-82FF-47A7-BDFE-3A0BA8A5984D}"/>
                  </a:ext>
                </a:extLst>
              </p:cNvPr>
              <p:cNvSpPr txBox="1"/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400" i="1">
                          <a:latin typeface="Cambria Math"/>
                        </a:rPr>
                        <m:t>10</m:t>
                      </m:r>
                      <m:r>
                        <a:rPr lang="en-GB" sz="1400" i="1">
                          <a:latin typeface="Cambria Math"/>
                        </a:rPr>
                        <m:t>𝑔𝐶𝑜𝑠</m:t>
                      </m:r>
                      <m:r>
                        <a:rPr lang="en-GB" sz="1400" i="1">
                          <a:latin typeface="Cambria Math"/>
                        </a:rPr>
                        <m:t>20+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124">
                <a:extLst>
                  <a:ext uri="{FF2B5EF4-FFF2-40B4-BE49-F238E27FC236}">
                    <a16:creationId xmlns:a16="http://schemas.microsoft.com/office/drawing/2014/main" id="{85A2E8C5-82FF-47A7-BDFE-3A0BA8A59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99" y="5487879"/>
                <a:ext cx="2672847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123">
            <a:extLst>
              <a:ext uri="{FF2B5EF4-FFF2-40B4-BE49-F238E27FC236}">
                <a16:creationId xmlns:a16="http://schemas.microsoft.com/office/drawing/2014/main" xmlns="" id="{E2AF37A4-FD21-4A78-AD77-7D1A80513727}"/>
              </a:ext>
            </a:extLst>
          </p:cNvPr>
          <p:cNvSpPr txBox="1"/>
          <p:nvPr/>
        </p:nvSpPr>
        <p:spPr>
          <a:xfrm>
            <a:off x="3959439" y="5987247"/>
            <a:ext cx="4563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update the diagram with this information…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xmlns="" id="{1DAB2C83-DA5D-41FA-8461-627D532C4023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Box 112">
                <a:extLst>
                  <a:ext uri="{FF2B5EF4-FFF2-40B4-BE49-F238E27FC236}">
                    <a16:creationId xmlns:a16="http://schemas.microsoft.com/office/drawing/2014/main" id="{1DAB2C83-DA5D-41FA-8461-627D532C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113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70" grpId="0" animBg="1"/>
      <p:bldP spid="71" grpId="0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111">
            <a:extLst>
              <a:ext uri="{FF2B5EF4-FFF2-40B4-BE49-F238E27FC236}">
                <a16:creationId xmlns:a16="http://schemas.microsoft.com/office/drawing/2014/main" xmlns="" id="{4FE335D7-37A7-4679-B93F-3AB957CA6C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90191" y="1431524"/>
            <a:ext cx="762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>
            <a:extLst>
              <a:ext uri="{FF2B5EF4-FFF2-40B4-BE49-F238E27FC236}">
                <a16:creationId xmlns:a16="http://schemas.microsoft.com/office/drawing/2014/main" xmlns="" id="{11BAE7D1-8928-4333-94C3-59A3ABDD6AC6}"/>
              </a:ext>
            </a:extLst>
          </p:cNvPr>
          <p:cNvSpPr/>
          <p:nvPr/>
        </p:nvSpPr>
        <p:spPr>
          <a:xfrm>
            <a:off x="5832630" y="1509204"/>
            <a:ext cx="914400" cy="914400"/>
          </a:xfrm>
          <a:prstGeom prst="arc">
            <a:avLst>
              <a:gd name="adj1" fmla="val 9141998"/>
              <a:gd name="adj2" fmla="val 1060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1" name="Straight Arrow Connector 110"/>
          <p:cNvCxnSpPr/>
          <p:nvPr/>
        </p:nvCxnSpPr>
        <p:spPr>
          <a:xfrm flipH="1" flipV="1">
            <a:off x="6096000" y="1219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477000" y="1981200"/>
            <a:ext cx="304800" cy="609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19812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also solve statics problems by using the relationship </a:t>
                </a:r>
                <a14:m>
                  <m:oMath xmlns:m="http://schemas.openxmlformats.org/officeDocument/2006/math"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GB" sz="1400" b="1" i="1" dirty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applied to the box. Given that the box remains in equilibrium, find the maximum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itchFamily="66" charset="0"/>
                  </a:rPr>
                  <a:t>It is very important to notice that this force will be attempting to push the box </a:t>
                </a:r>
                <a:r>
                  <a:rPr lang="en-US" sz="1400" u="sng" dirty="0">
                    <a:latin typeface="Comic Sans MS" pitchFamily="66" charset="0"/>
                  </a:rPr>
                  <a:t>up</a:t>
                </a:r>
                <a:r>
                  <a:rPr lang="en-US" sz="1400" dirty="0">
                    <a:latin typeface="Comic Sans MS" pitchFamily="66" charset="0"/>
                  </a:rPr>
                  <a:t> the slope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Hence, the direction of the frictional force will change…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As before, find the normal reaction, and use it to find the maximum frictional force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itchFamily="66" charset="0"/>
                    <a:sym typeface="Wingdings" panose="05000000000000000000" pitchFamily="2" charset="2"/>
                  </a:rPr>
                  <a:t>Then resolve parallel using this value…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352800" cy="4724400"/>
              </a:xfrm>
              <a:blipFill>
                <a:blip r:embed="rId2"/>
                <a:stretch>
                  <a:fillRect t="-258" r="-1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>
            <a:off x="4876800" y="2819400"/>
            <a:ext cx="2438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76800" y="1676400"/>
            <a:ext cx="228600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419600" y="2362200"/>
            <a:ext cx="914400" cy="914400"/>
          </a:xfrm>
          <a:prstGeom prst="arc">
            <a:avLst>
              <a:gd name="adj1" fmla="val 19938714"/>
              <a:gd name="adj2" fmla="val 215646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952565">
            <a:off x="6235340" y="1806297"/>
            <a:ext cx="3810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6477000" y="25908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590800"/>
                <a:ext cx="431528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1429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Comic Sans MS" pitchFamily="66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GB" sz="11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GB" sz="11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209800"/>
                <a:ext cx="410690" cy="2616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Arc 106"/>
          <p:cNvSpPr/>
          <p:nvPr/>
        </p:nvSpPr>
        <p:spPr>
          <a:xfrm>
            <a:off x="5943600" y="1295400"/>
            <a:ext cx="914400" cy="914400"/>
          </a:xfrm>
          <a:prstGeom prst="arc">
            <a:avLst>
              <a:gd name="adj1" fmla="val 4161470"/>
              <a:gd name="adj2" fmla="val 47776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324600" y="2133600"/>
            <a:ext cx="175655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096000" y="2362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10g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29400" y="213360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10gCos20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629400" y="2590800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10gSin20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11430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/>
                        </a:rPr>
                        <m:t>=0.36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1210598"/>
                <a:ext cx="89678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xmlns="" id="{15C0EBAE-CE7E-48ED-83FD-ACFA8856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xmlns="" id="{F27F1F8B-65A8-4ECA-A372-C16C65C9698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17">
            <a:extLst>
              <a:ext uri="{FF2B5EF4-FFF2-40B4-BE49-F238E27FC236}">
                <a16:creationId xmlns:a16="http://schemas.microsoft.com/office/drawing/2014/main" xmlns="" id="{57DD1C6D-DE46-4501-8206-7A2F9AFFC541}"/>
              </a:ext>
            </a:extLst>
          </p:cNvPr>
          <p:cNvCxnSpPr>
            <a:cxnSpLocks/>
          </p:cNvCxnSpPr>
          <p:nvPr/>
        </p:nvCxnSpPr>
        <p:spPr>
          <a:xfrm flipH="1">
            <a:off x="4483223" y="1998955"/>
            <a:ext cx="1767396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5">
            <a:extLst>
              <a:ext uri="{FF2B5EF4-FFF2-40B4-BE49-F238E27FC236}">
                <a16:creationId xmlns:a16="http://schemas.microsoft.com/office/drawing/2014/main" xmlns="" id="{80808A1D-C582-4363-BEBA-7F9CB8304F3B}"/>
              </a:ext>
            </a:extLst>
          </p:cNvPr>
          <p:cNvCxnSpPr>
            <a:cxnSpLocks/>
          </p:cNvCxnSpPr>
          <p:nvPr/>
        </p:nvCxnSpPr>
        <p:spPr>
          <a:xfrm flipH="1" flipV="1">
            <a:off x="4492101" y="1997476"/>
            <a:ext cx="372862" cy="701336"/>
          </a:xfrm>
          <a:prstGeom prst="line">
            <a:avLst/>
          </a:prstGeom>
          <a:ln w="25400">
            <a:solidFill>
              <a:srgbClr val="00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6">
            <a:extLst>
              <a:ext uri="{FF2B5EF4-FFF2-40B4-BE49-F238E27FC236}">
                <a16:creationId xmlns:a16="http://schemas.microsoft.com/office/drawing/2014/main" xmlns="" id="{1881FEEF-8BF6-4B50-85CB-0CECB1AE4490}"/>
              </a:ext>
            </a:extLst>
          </p:cNvPr>
          <p:cNvCxnSpPr>
            <a:cxnSpLocks/>
          </p:cNvCxnSpPr>
          <p:nvPr/>
        </p:nvCxnSpPr>
        <p:spPr>
          <a:xfrm flipH="1">
            <a:off x="4847208" y="1998955"/>
            <a:ext cx="1403414" cy="690979"/>
          </a:xfrm>
          <a:prstGeom prst="line">
            <a:avLst/>
          </a:prstGeom>
          <a:ln w="2540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0">
            <a:extLst>
              <a:ext uri="{FF2B5EF4-FFF2-40B4-BE49-F238E27FC236}">
                <a16:creationId xmlns:a16="http://schemas.microsoft.com/office/drawing/2014/main" xmlns="" id="{E552AFBE-BE5E-4AF4-BB1A-2AD7708FD6BE}"/>
              </a:ext>
            </a:extLst>
          </p:cNvPr>
          <p:cNvSpPr txBox="1"/>
          <p:nvPr/>
        </p:nvSpPr>
        <p:spPr>
          <a:xfrm>
            <a:off x="5470862" y="19811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20˚</a:t>
            </a: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xmlns="" id="{626C00EF-FCF4-4864-B248-96B8B0B544C4}"/>
              </a:ext>
            </a:extLst>
          </p:cNvPr>
          <p:cNvSpPr txBox="1"/>
          <p:nvPr/>
        </p:nvSpPr>
        <p:spPr>
          <a:xfrm>
            <a:off x="4867922" y="2186866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PCos20</a:t>
            </a:r>
          </a:p>
        </p:txBody>
      </p:sp>
      <p:sp>
        <p:nvSpPr>
          <p:cNvPr id="63" name="TextBox 60">
            <a:extLst>
              <a:ext uri="{FF2B5EF4-FFF2-40B4-BE49-F238E27FC236}">
                <a16:creationId xmlns:a16="http://schemas.microsoft.com/office/drawing/2014/main" xmlns="" id="{655F44FC-148C-43E6-94BD-71EEA82B3AD5}"/>
              </a:ext>
            </a:extLst>
          </p:cNvPr>
          <p:cNvSpPr txBox="1"/>
          <p:nvPr/>
        </p:nvSpPr>
        <p:spPr>
          <a:xfrm>
            <a:off x="4286435" y="172078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4" name="TextBox 61">
            <a:extLst>
              <a:ext uri="{FF2B5EF4-FFF2-40B4-BE49-F238E27FC236}">
                <a16:creationId xmlns:a16="http://schemas.microsoft.com/office/drawing/2014/main" xmlns="" id="{C887C052-18E2-47A5-8DA7-542ADAB28DC7}"/>
              </a:ext>
            </a:extLst>
          </p:cNvPr>
          <p:cNvSpPr txBox="1"/>
          <p:nvPr/>
        </p:nvSpPr>
        <p:spPr>
          <a:xfrm>
            <a:off x="3986814" y="2293398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PSin20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xmlns="" id="{45FA80B4-F053-4FED-B2DF-CC00AF9CC555}"/>
              </a:ext>
            </a:extLst>
          </p:cNvPr>
          <p:cNvSpPr txBox="1"/>
          <p:nvPr/>
        </p:nvSpPr>
        <p:spPr>
          <a:xfrm>
            <a:off x="3733800" y="3124200"/>
            <a:ext cx="1614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xmlns="" id="{3271EF26-9A38-40D4-9A0A-5AAE0D5CBB38}"/>
                  </a:ext>
                </a:extLst>
              </p:cNvPr>
              <p:cNvSpPr txBox="1"/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36">
                <a:extLst>
                  <a:ext uri="{FF2B5EF4-FFF2-40B4-BE49-F238E27FC236}">
                    <a16:creationId xmlns:a16="http://schemas.microsoft.com/office/drawing/2014/main" id="{3271EF26-9A38-40D4-9A0A-5AAE0D5CB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330" y="3505199"/>
                <a:ext cx="738472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37">
            <a:extLst>
              <a:ext uri="{FF2B5EF4-FFF2-40B4-BE49-F238E27FC236}">
                <a16:creationId xmlns:a16="http://schemas.microsoft.com/office/drawing/2014/main" xmlns="" id="{56262A2A-9FAE-4FA4-A7F9-0A580D4864F7}"/>
              </a:ext>
            </a:extLst>
          </p:cNvPr>
          <p:cNvSpPr/>
          <p:nvPr/>
        </p:nvSpPr>
        <p:spPr>
          <a:xfrm>
            <a:off x="6795381" y="3657600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xmlns="" id="{F4100A26-AC8B-41EB-9588-91817F88D2D5}"/>
              </a:ext>
            </a:extLst>
          </p:cNvPr>
          <p:cNvSpPr txBox="1"/>
          <p:nvPr/>
        </p:nvSpPr>
        <p:spPr>
          <a:xfrm>
            <a:off x="6940236" y="360856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values with ‘up the plane’ as 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xmlns="" id="{A0FFFC0C-2986-4DD2-A178-83799BD3AF4D}"/>
                  </a:ext>
                </a:extLst>
              </p:cNvPr>
              <p:cNvSpPr txBox="1"/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20)=0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39">
                <a:extLst>
                  <a:ext uri="{FF2B5EF4-FFF2-40B4-BE49-F238E27FC236}">
                    <a16:creationId xmlns:a16="http://schemas.microsoft.com/office/drawing/2014/main" id="{A0FFFC0C-2986-4DD2-A178-83799BD3A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69" y="3877144"/>
                <a:ext cx="3594702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xmlns="" id="{893D9431-5C25-4748-A77A-8EC31E31CF02}"/>
                  </a:ext>
                </a:extLst>
              </p:cNvPr>
              <p:cNvSpPr txBox="1"/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93D9431-5C25-4748-A77A-8EC31E31C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72" y="3142696"/>
                <a:ext cx="488532" cy="246221"/>
              </a:xfrm>
              <a:prstGeom prst="rect">
                <a:avLst/>
              </a:prstGeom>
              <a:blipFill>
                <a:blip r:embed="rId8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xmlns="" id="{0BA8C7E4-78D2-43B9-99D8-8CC3DE979382}"/>
                  </a:ext>
                </a:extLst>
              </p:cNvPr>
              <p:cNvSpPr txBox="1"/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20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1200" i="1">
                          <a:latin typeface="Cambria Math"/>
                        </a:rPr>
                        <m:t>10</m:t>
                      </m:r>
                      <m:r>
                        <a:rPr lang="en-GB" sz="1200" i="1">
                          <a:latin typeface="Cambria Math"/>
                        </a:rPr>
                        <m:t>𝑔𝐶𝑜𝑠</m:t>
                      </m:r>
                      <m:r>
                        <a:rPr lang="en-GB" sz="1200" i="1">
                          <a:latin typeface="Cambria Math"/>
                        </a:rPr>
                        <m:t>20+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𝑃𝑆𝑖𝑛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20)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112">
                <a:extLst>
                  <a:ext uri="{FF2B5EF4-FFF2-40B4-BE49-F238E27FC236}">
                    <a16:creationId xmlns:a16="http://schemas.microsoft.com/office/drawing/2014/main" id="{0BA8C7E4-78D2-43B9-99D8-8CC3DE979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51" y="1156792"/>
                <a:ext cx="1794401" cy="276999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xmlns="" id="{0C235AFA-0DD5-40BE-8EBB-B78D0E4306A1}"/>
                  </a:ext>
                </a:extLst>
              </p:cNvPr>
              <p:cNvSpPr txBox="1"/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20−10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3" name="TextBox 39">
                <a:extLst>
                  <a:ext uri="{FF2B5EF4-FFF2-40B4-BE49-F238E27FC236}">
                    <a16:creationId xmlns:a16="http://schemas.microsoft.com/office/drawing/2014/main" id="{0C235AFA-0DD5-40BE-8EBB-B78D0E430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727" y="4310202"/>
                <a:ext cx="355142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xmlns="" id="{9F30F736-CBC7-4612-95A4-1C2332C4D4E6}"/>
                  </a:ext>
                </a:extLst>
              </p:cNvPr>
              <p:cNvSpPr txBox="1"/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𝑃𝐶𝑜𝑠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Box 39">
                <a:extLst>
                  <a:ext uri="{FF2B5EF4-FFF2-40B4-BE49-F238E27FC236}">
                    <a16:creationId xmlns:a16="http://schemas.microsoft.com/office/drawing/2014/main" id="{9F30F736-CBC7-4612-95A4-1C2332C4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376" y="4752313"/>
                <a:ext cx="3398110" cy="276999"/>
              </a:xfrm>
              <a:prstGeom prst="rect">
                <a:avLst/>
              </a:prstGeom>
              <a:blipFill>
                <a:blip r:embed="rId1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xmlns="" id="{CCB787BE-C044-4546-A71A-06299FAD0947}"/>
                  </a:ext>
                </a:extLst>
              </p:cNvPr>
              <p:cNvSpPr txBox="1"/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20−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20)=10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20+10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5" name="TextBox 39">
                <a:extLst>
                  <a:ext uri="{FF2B5EF4-FFF2-40B4-BE49-F238E27FC236}">
                    <a16:creationId xmlns:a16="http://schemas.microsoft.com/office/drawing/2014/main" id="{CCB787BE-C044-4546-A71A-06299FAD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028" y="5194423"/>
                <a:ext cx="3318536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xmlns="" id="{4096FEE3-E2DD-48B1-8549-3DE78AEDEF85}"/>
                  </a:ext>
                </a:extLst>
              </p:cNvPr>
              <p:cNvSpPr txBox="1"/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20+10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𝐶𝑜𝑠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20−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39">
                <a:extLst>
                  <a:ext uri="{FF2B5EF4-FFF2-40B4-BE49-F238E27FC236}">
                    <a16:creationId xmlns:a16="http://schemas.microsoft.com/office/drawing/2014/main" id="{4096FEE3-E2DD-48B1-8549-3DE78AED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22" y="5582213"/>
                <a:ext cx="2141419" cy="468141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xmlns="" id="{1BD492A3-38DB-4904-BB12-ECECCFF680C4}"/>
                  </a:ext>
                </a:extLst>
              </p:cNvPr>
              <p:cNvSpPr txBox="1"/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=82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(2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1BD492A3-38DB-4904-BB12-ECECCFF6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76" y="6161635"/>
                <a:ext cx="1213602" cy="276999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37">
            <a:extLst>
              <a:ext uri="{FF2B5EF4-FFF2-40B4-BE49-F238E27FC236}">
                <a16:creationId xmlns:a16="http://schemas.microsoft.com/office/drawing/2014/main" xmlns="" id="{D1756F36-20FA-46F1-A122-41EAE9D59ACD}"/>
              </a:ext>
            </a:extLst>
          </p:cNvPr>
          <p:cNvSpPr/>
          <p:nvPr/>
        </p:nvSpPr>
        <p:spPr>
          <a:xfrm>
            <a:off x="6686739" y="40650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37">
            <a:extLst>
              <a:ext uri="{FF2B5EF4-FFF2-40B4-BE49-F238E27FC236}">
                <a16:creationId xmlns:a16="http://schemas.microsoft.com/office/drawing/2014/main" xmlns="" id="{1FB236B9-7659-4DB8-92C8-924AC319123F}"/>
              </a:ext>
            </a:extLst>
          </p:cNvPr>
          <p:cNvSpPr/>
          <p:nvPr/>
        </p:nvSpPr>
        <p:spPr>
          <a:xfrm>
            <a:off x="8135294" y="451767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37">
            <a:extLst>
              <a:ext uri="{FF2B5EF4-FFF2-40B4-BE49-F238E27FC236}">
                <a16:creationId xmlns:a16="http://schemas.microsoft.com/office/drawing/2014/main" xmlns="" id="{30EBBBB6-E3FB-450C-A60F-381058A47E8F}"/>
              </a:ext>
            </a:extLst>
          </p:cNvPr>
          <p:cNvSpPr/>
          <p:nvPr/>
        </p:nvSpPr>
        <p:spPr>
          <a:xfrm>
            <a:off x="8135294" y="4934139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37">
            <a:extLst>
              <a:ext uri="{FF2B5EF4-FFF2-40B4-BE49-F238E27FC236}">
                <a16:creationId xmlns:a16="http://schemas.microsoft.com/office/drawing/2014/main" xmlns="" id="{8EB36995-FB02-41A0-9CC0-EFDB12474451}"/>
              </a:ext>
            </a:extLst>
          </p:cNvPr>
          <p:cNvSpPr/>
          <p:nvPr/>
        </p:nvSpPr>
        <p:spPr>
          <a:xfrm>
            <a:off x="8153401" y="545018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37">
            <a:extLst>
              <a:ext uri="{FF2B5EF4-FFF2-40B4-BE49-F238E27FC236}">
                <a16:creationId xmlns:a16="http://schemas.microsoft.com/office/drawing/2014/main" xmlns="" id="{2FC62780-3034-4889-A2F4-7FA6C6CEFDB2}"/>
              </a:ext>
            </a:extLst>
          </p:cNvPr>
          <p:cNvSpPr/>
          <p:nvPr/>
        </p:nvSpPr>
        <p:spPr>
          <a:xfrm>
            <a:off x="8153401" y="5893806"/>
            <a:ext cx="257269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xmlns="" id="{9594FD48-A7FB-4D38-967E-619993C5E5FD}"/>
              </a:ext>
            </a:extLst>
          </p:cNvPr>
          <p:cNvSpPr txBox="1"/>
          <p:nvPr/>
        </p:nvSpPr>
        <p:spPr>
          <a:xfrm>
            <a:off x="6911567" y="4059725"/>
            <a:ext cx="738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xmlns="" id="{167E92FA-A087-451F-8F63-729E258C74DE}"/>
              </a:ext>
            </a:extLst>
          </p:cNvPr>
          <p:cNvSpPr txBox="1"/>
          <p:nvPr/>
        </p:nvSpPr>
        <p:spPr>
          <a:xfrm>
            <a:off x="8360119" y="4575773"/>
            <a:ext cx="865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xmlns="" id="{8039245F-06A1-4F76-BB69-E99EA4135900}"/>
              </a:ext>
            </a:extLst>
          </p:cNvPr>
          <p:cNvSpPr txBox="1"/>
          <p:nvPr/>
        </p:nvSpPr>
        <p:spPr>
          <a:xfrm>
            <a:off x="8314852" y="4892644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left side</a:t>
            </a:r>
          </a:p>
        </p:txBody>
      </p:sp>
      <p:sp>
        <p:nvSpPr>
          <p:cNvPr id="98" name="TextBox 38">
            <a:extLst>
              <a:ext uri="{FF2B5EF4-FFF2-40B4-BE49-F238E27FC236}">
                <a16:creationId xmlns:a16="http://schemas.microsoft.com/office/drawing/2014/main" xmlns="" id="{33711D7A-3A10-485C-8AD8-7AC1CA1AC852}"/>
              </a:ext>
            </a:extLst>
          </p:cNvPr>
          <p:cNvSpPr txBox="1"/>
          <p:nvPr/>
        </p:nvSpPr>
        <p:spPr>
          <a:xfrm>
            <a:off x="8342011" y="5417745"/>
            <a:ext cx="865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bracket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xmlns="" id="{BF92135D-688B-4AE1-A7F5-B5B7283C7159}"/>
                  </a:ext>
                </a:extLst>
              </p:cNvPr>
              <p:cNvSpPr txBox="1"/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dirty="0">
                    <a:solidFill>
                      <a:srgbClr val="FF0000"/>
                    </a:solidFill>
                    <a:latin typeface="Comic Sans MS" pitchFamily="66" charset="0"/>
                  </a:rPr>
                  <a:t>Calculate using the exact value of </a:t>
                </a:r>
                <a14:m>
                  <m:oMath xmlns:m="http://schemas.openxmlformats.org/officeDocument/2006/math">
                    <m:r>
                      <a:rPr lang="en-GB" sz="1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9" name="TextBox 38">
                <a:extLst>
                  <a:ext uri="{FF2B5EF4-FFF2-40B4-BE49-F238E27FC236}">
                    <a16:creationId xmlns:a16="http://schemas.microsoft.com/office/drawing/2014/main" id="{BF92135D-688B-4AE1-A7F5-B5B7283C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13" y="5797990"/>
                <a:ext cx="865361" cy="769441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2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 animBg="1"/>
      <p:bldP spid="53" grpId="0"/>
      <p:bldP spid="54" grpId="0"/>
      <p:bldP spid="57" grpId="0"/>
      <p:bldP spid="69" grpId="0"/>
      <p:bldP spid="83" grpId="0"/>
      <p:bldP spid="84" grpId="0"/>
      <p:bldP spid="85" grpId="0"/>
      <p:bldP spid="86" grpId="0"/>
      <p:bldP spid="87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-14188" y="2707093"/>
            <a:ext cx="92079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7D</a:t>
            </a:r>
            <a:endParaRPr lang="ja-JP" altLang="en-US" sz="60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209944" y="2707093"/>
            <a:ext cx="87597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7A</a:t>
            </a:r>
            <a:endParaRPr lang="ja-JP" altLang="en-US" sz="66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STARTER</a:t>
            </a:r>
            <a:endParaRPr lang="en-GB" sz="3200" b="1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9088" y="903288"/>
            <a:ext cx="8302625" cy="2492990"/>
          </a:xfrm>
          <a:prstGeom prst="rect">
            <a:avLst/>
          </a:prstGeom>
          <a:solidFill>
            <a:srgbClr val="D5DCE7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uniform rod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length 6 m and mass 5 kg is resting on a smooth pivot 1 m from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It is held in equilibrium by means of a light inextensible string attached to the rod 5 m from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The other end of the string is fixed to a point vertically above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that the angle it makes with the rod is 30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°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the tension in the string if the rod is in equilibrium.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562475" y="4318000"/>
            <a:ext cx="441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× 2 =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sin 30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× 4</a:t>
            </a:r>
          </a:p>
        </p:txBody>
      </p:sp>
      <p:sp>
        <p:nvSpPr>
          <p:cNvPr id="14366" name="Rectangle 30"/>
          <p:cNvSpPr>
            <a:spLocks noChangeArrowheads="1"/>
          </p:cNvSpPr>
          <p:nvPr/>
        </p:nvSpPr>
        <p:spPr bwMode="auto">
          <a:xfrm>
            <a:off x="5253038" y="5376863"/>
            <a:ext cx="957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5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929188" y="4805363"/>
            <a:ext cx="383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319088" y="3849688"/>
            <a:ext cx="3854450" cy="2165350"/>
            <a:chOff x="201" y="2425"/>
            <a:chExt cx="2428" cy="1364"/>
          </a:xfrm>
        </p:grpSpPr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201" y="2425"/>
              <a:ext cx="2428" cy="1364"/>
            </a:xfrm>
            <a:prstGeom prst="rect">
              <a:avLst/>
            </a:prstGeom>
            <a:noFill/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135" y="2634"/>
              <a:ext cx="22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343" y="2686"/>
              <a:ext cx="2174" cy="1095"/>
              <a:chOff x="343" y="2693"/>
              <a:chExt cx="2174" cy="1095"/>
            </a:xfrm>
          </p:grpSpPr>
          <p:sp>
            <p:nvSpPr>
              <p:cNvPr id="14342" name="Line 6"/>
              <p:cNvSpPr>
                <a:spLocks noChangeShapeType="1"/>
              </p:cNvSpPr>
              <p:nvPr/>
            </p:nvSpPr>
            <p:spPr bwMode="auto">
              <a:xfrm>
                <a:off x="567" y="3307"/>
                <a:ext cx="167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" name="Group 81"/>
              <p:cNvGrpSpPr>
                <a:grpSpLocks/>
              </p:cNvGrpSpPr>
              <p:nvPr/>
            </p:nvGrpSpPr>
            <p:grpSpPr bwMode="auto">
              <a:xfrm>
                <a:off x="343" y="2693"/>
                <a:ext cx="2174" cy="1095"/>
                <a:chOff x="343" y="2693"/>
                <a:chExt cx="2174" cy="1095"/>
              </a:xfrm>
            </p:grpSpPr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auto">
                <a:xfrm>
                  <a:off x="1393" y="3314"/>
                  <a:ext cx="0" cy="26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48" name="AutoShape 12"/>
                <p:cNvSpPr>
                  <a:spLocks noChangeArrowheads="1"/>
                </p:cNvSpPr>
                <p:nvPr/>
              </p:nvSpPr>
              <p:spPr bwMode="auto">
                <a:xfrm>
                  <a:off x="765" y="3310"/>
                  <a:ext cx="109" cy="11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15" y="3023"/>
                  <a:ext cx="0" cy="2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5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3" y="3235"/>
                  <a:ext cx="198" cy="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A</a:t>
                  </a:r>
                </a:p>
              </p:txBody>
            </p:sp>
            <p:sp>
              <p:nvSpPr>
                <p:cNvPr id="143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47" y="3211"/>
                  <a:ext cx="27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B</a:t>
                  </a:r>
                </a:p>
              </p:txBody>
            </p:sp>
            <p:sp>
              <p:nvSpPr>
                <p:cNvPr id="143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51" y="3518"/>
                  <a:ext cx="336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r>
                    <a:rPr kumimoji="0" lang="en-GB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g</a:t>
                  </a:r>
                </a:p>
              </p:txBody>
            </p:sp>
            <p:sp>
              <p:nvSpPr>
                <p:cNvPr id="143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19" y="3306"/>
                  <a:ext cx="22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43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79" y="3306"/>
                  <a:ext cx="21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435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563" y="3306"/>
                  <a:ext cx="240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35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29" y="3306"/>
                  <a:ext cx="234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35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71" y="3106"/>
                  <a:ext cx="366" cy="2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30</a:t>
                  </a:r>
                  <a:r>
                    <a:rPr kumimoji="0" lang="en-GB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  <a:sym typeface="Symbol" pitchFamily="18" charset="2"/>
                    </a:rPr>
                    <a:t></a:t>
                  </a:r>
                  <a:endPara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5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12" y="2902"/>
                  <a:ext cx="282" cy="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grpSp>
              <p:nvGrpSpPr>
                <p:cNvPr id="5" name="Group 36"/>
                <p:cNvGrpSpPr>
                  <a:grpSpLocks/>
                </p:cNvGrpSpPr>
                <p:nvPr/>
              </p:nvGrpSpPr>
              <p:grpSpPr bwMode="auto">
                <a:xfrm>
                  <a:off x="505" y="2693"/>
                  <a:ext cx="1532" cy="401"/>
                  <a:chOff x="366" y="2496"/>
                  <a:chExt cx="1532" cy="401"/>
                </a:xfrm>
              </p:grpSpPr>
              <p:sp>
                <p:nvSpPr>
                  <p:cNvPr id="14370" name="Line 34"/>
                  <p:cNvSpPr>
                    <a:spLocks noChangeShapeType="1"/>
                  </p:cNvSpPr>
                  <p:nvPr/>
                </p:nvSpPr>
                <p:spPr bwMode="auto">
                  <a:xfrm rot="18000000" flipV="1">
                    <a:off x="1480" y="2478"/>
                    <a:ext cx="0" cy="837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prstDash val="sysDot"/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71" name="Line 35"/>
                  <p:cNvSpPr>
                    <a:spLocks noChangeShapeType="1"/>
                  </p:cNvSpPr>
                  <p:nvPr/>
                </p:nvSpPr>
                <p:spPr bwMode="auto">
                  <a:xfrm rot="18000000" flipV="1">
                    <a:off x="785" y="2077"/>
                    <a:ext cx="0" cy="837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373" name="PubPieSlice"/>
                <p:cNvSpPr>
                  <a:spLocks noEditPoints="1" noChangeArrowheads="1"/>
                </p:cNvSpPr>
                <p:nvPr/>
              </p:nvSpPr>
              <p:spPr bwMode="auto">
                <a:xfrm rot="-10800000">
                  <a:off x="1740" y="3205"/>
                  <a:ext cx="489" cy="198"/>
                </a:xfrm>
                <a:custGeom>
                  <a:avLst/>
                  <a:gdLst>
                    <a:gd name="G0" fmla="+- 0 0 0"/>
                    <a:gd name="G1" fmla="sin 10800 3564227"/>
                    <a:gd name="G2" fmla="cos 10800 3564227"/>
                    <a:gd name="G3" fmla="sin 10800 14603"/>
                    <a:gd name="G4" fmla="cos 10800 14603"/>
                    <a:gd name="G5" fmla="+- G1 10800 0"/>
                    <a:gd name="G6" fmla="+- G2 10800 0"/>
                    <a:gd name="G7" fmla="+- G3 10800 0"/>
                    <a:gd name="G8" fmla="+- G4 10800 0"/>
                    <a:gd name="G9" fmla="+- 10800 0 0"/>
                    <a:gd name="T0" fmla="*/ 17089 w 21600"/>
                    <a:gd name="T1" fmla="*/ 19579 h 21600"/>
                    <a:gd name="T2" fmla="*/ 10800 w 21600"/>
                    <a:gd name="T3" fmla="*/ 10800 h 21600"/>
                    <a:gd name="T4" fmla="*/ 21599 w 21600"/>
                    <a:gd name="T5" fmla="*/ 10842 h 21600"/>
                    <a:gd name="T6" fmla="*/ 3163 w 21600"/>
                    <a:gd name="T7" fmla="*/ 3163 h 21600"/>
                    <a:gd name="T8" fmla="*/ 18437 w 21600"/>
                    <a:gd name="T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T6" t="T7" r="T8" b="T9"/>
                  <a:pathLst>
                    <a:path w="21600" h="21600">
                      <a:moveTo>
                        <a:pt x="17089" y="19579"/>
                      </a:moveTo>
                      <a:cubicBezTo>
                        <a:pt x="19908" y="17560"/>
                        <a:pt x="21586" y="14309"/>
                        <a:pt x="21599" y="10842"/>
                      </a:cubicBezTo>
                      <a:lnTo>
                        <a:pt x="10800" y="108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4404" name="Line 68"/>
          <p:cNvSpPr>
            <a:spLocks noChangeShapeType="1"/>
          </p:cNvSpPr>
          <p:nvPr/>
        </p:nvSpPr>
        <p:spPr bwMode="auto">
          <a:xfrm rot="16200000">
            <a:off x="2794793" y="4876007"/>
            <a:ext cx="728663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06" name="Rectangle 70"/>
          <p:cNvSpPr>
            <a:spLocks noChangeArrowheads="1"/>
          </p:cNvSpPr>
          <p:nvPr/>
        </p:nvSpPr>
        <p:spPr bwMode="auto">
          <a:xfrm>
            <a:off x="2687638" y="4102100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sin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30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  <a:sym typeface="Symbol" pitchFamily="18" charset="2"/>
            </a:endParaRPr>
          </a:p>
        </p:txBody>
      </p:sp>
      <p:sp>
        <p:nvSpPr>
          <p:cNvPr id="14408" name="Rectangle 72"/>
          <p:cNvSpPr>
            <a:spLocks noChangeArrowheads="1"/>
          </p:cNvSpPr>
          <p:nvPr/>
        </p:nvSpPr>
        <p:spPr bwMode="auto">
          <a:xfrm>
            <a:off x="4313238" y="3829050"/>
            <a:ext cx="4075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moments about the pivot:</a:t>
            </a:r>
          </a:p>
        </p:txBody>
      </p:sp>
      <p:graphicFrame>
        <p:nvGraphicFramePr>
          <p:cNvPr id="14409" name="Object 73"/>
          <p:cNvGraphicFramePr>
            <a:graphicFrameLocks noChangeAspect="1"/>
          </p:cNvGraphicFramePr>
          <p:nvPr/>
        </p:nvGraphicFramePr>
        <p:xfrm>
          <a:off x="3429000" y="2578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14409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78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5257800" y="5889625"/>
            <a:ext cx="12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 N</a:t>
            </a:r>
          </a:p>
        </p:txBody>
      </p:sp>
    </p:spTree>
    <p:extLst>
      <p:ext uri="{BB962C8B-B14F-4D97-AF65-F5344CB8AC3E}">
        <p14:creationId xmlns:p14="http://schemas.microsoft.com/office/powerpoint/2010/main" val="25389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  <p:bldP spid="14362" grpId="0"/>
      <p:bldP spid="14366" grpId="0"/>
      <p:bldP spid="14367" grpId="0"/>
      <p:bldP spid="14404" grpId="0" animBg="1"/>
      <p:bldP spid="14406" grpId="0"/>
      <p:bldP spid="14408" grpId="0"/>
      <p:bldP spid="144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Equilibrium and rigid bodies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1520" y="4725144"/>
            <a:ext cx="86629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Rods are sometimes said to be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freely hinged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smoothly hinged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In this case there will be a reaction at the hinge but the direction of this reaction is not known. Hence horizontal and vertical components of the reaction force are used in the solution.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19088" y="903288"/>
            <a:ext cx="8501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rigid body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one that does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bend or change shape when forces are applied to it. Possible examples are rods and ladders.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9088" y="2070100"/>
            <a:ext cx="8710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 rigid body to be in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equilibrium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two conditions need to be satisfied: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19088" y="2924175"/>
            <a:ext cx="8450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marR="0" lvl="0" indent="-371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vector sum of the forces acting on the body must be zero.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19088" y="3698875"/>
            <a:ext cx="7493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71475" marR="0" lvl="0" indent="-371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eriod" startAt="2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sum of the moments about any point must be zero.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12738" y="2868613"/>
            <a:ext cx="8412162" cy="1355725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3" grpId="0"/>
      <p:bldP spid="16396" grpId="0"/>
      <p:bldP spid="16397" grpId="0"/>
      <p:bldP spid="163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19088" y="3008313"/>
            <a:ext cx="2219325" cy="2859087"/>
            <a:chOff x="201" y="1895"/>
            <a:chExt cx="1398" cy="1801"/>
          </a:xfrm>
        </p:grpSpPr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1269" y="2124"/>
              <a:ext cx="26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201" y="1895"/>
              <a:ext cx="1398" cy="1801"/>
              <a:chOff x="201" y="1895"/>
              <a:chExt cx="1398" cy="1801"/>
            </a:xfrm>
          </p:grpSpPr>
          <p:grpSp>
            <p:nvGrpSpPr>
              <p:cNvPr id="4" name="Group 45"/>
              <p:cNvGrpSpPr>
                <a:grpSpLocks/>
              </p:cNvGrpSpPr>
              <p:nvPr/>
            </p:nvGrpSpPr>
            <p:grpSpPr bwMode="auto">
              <a:xfrm>
                <a:off x="337" y="3422"/>
                <a:ext cx="1020" cy="69"/>
                <a:chOff x="521" y="3974"/>
                <a:chExt cx="1928" cy="45"/>
              </a:xfrm>
            </p:grpSpPr>
            <p:sp>
              <p:nvSpPr>
                <p:cNvPr id="17454" name="Freeform 46"/>
                <p:cNvSpPr>
                  <a:spLocks/>
                </p:cNvSpPr>
                <p:nvPr/>
              </p:nvSpPr>
              <p:spPr bwMode="auto">
                <a:xfrm>
                  <a:off x="522" y="3974"/>
                  <a:ext cx="1927" cy="45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0" y="0"/>
                    </a:cxn>
                    <a:cxn ang="0">
                      <a:pos x="1905" y="0"/>
                    </a:cxn>
                    <a:cxn ang="0">
                      <a:pos x="1905" y="91"/>
                    </a:cxn>
                    <a:cxn ang="0">
                      <a:pos x="1820" y="65"/>
                    </a:cxn>
                    <a:cxn ang="0">
                      <a:pos x="1680" y="77"/>
                    </a:cxn>
                    <a:cxn ang="0">
                      <a:pos x="1522" y="97"/>
                    </a:cxn>
                    <a:cxn ang="0">
                      <a:pos x="1354" y="69"/>
                    </a:cxn>
                    <a:cxn ang="0">
                      <a:pos x="1142" y="67"/>
                    </a:cxn>
                    <a:cxn ang="0">
                      <a:pos x="851" y="43"/>
                    </a:cxn>
                    <a:cxn ang="0">
                      <a:pos x="610" y="69"/>
                    </a:cxn>
                    <a:cxn ang="0">
                      <a:pos x="426" y="51"/>
                    </a:cxn>
                    <a:cxn ang="0">
                      <a:pos x="231" y="47"/>
                    </a:cxn>
                    <a:cxn ang="0">
                      <a:pos x="56" y="67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905" h="100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1905" y="91"/>
                      </a:lnTo>
                      <a:cubicBezTo>
                        <a:pt x="1872" y="82"/>
                        <a:pt x="1849" y="75"/>
                        <a:pt x="1820" y="65"/>
                      </a:cubicBezTo>
                      <a:cubicBezTo>
                        <a:pt x="1771" y="66"/>
                        <a:pt x="1727" y="69"/>
                        <a:pt x="1680" y="77"/>
                      </a:cubicBezTo>
                      <a:cubicBezTo>
                        <a:pt x="1634" y="100"/>
                        <a:pt x="1572" y="94"/>
                        <a:pt x="1522" y="97"/>
                      </a:cubicBezTo>
                      <a:cubicBezTo>
                        <a:pt x="1465" y="96"/>
                        <a:pt x="1410" y="73"/>
                        <a:pt x="1354" y="69"/>
                      </a:cubicBezTo>
                      <a:cubicBezTo>
                        <a:pt x="1286" y="52"/>
                        <a:pt x="1212" y="70"/>
                        <a:pt x="1142" y="67"/>
                      </a:cubicBezTo>
                      <a:cubicBezTo>
                        <a:pt x="1005" y="68"/>
                        <a:pt x="987" y="34"/>
                        <a:pt x="851" y="43"/>
                      </a:cubicBezTo>
                      <a:cubicBezTo>
                        <a:pt x="781" y="52"/>
                        <a:pt x="662" y="73"/>
                        <a:pt x="610" y="69"/>
                      </a:cubicBezTo>
                      <a:cubicBezTo>
                        <a:pt x="548" y="67"/>
                        <a:pt x="487" y="54"/>
                        <a:pt x="426" y="51"/>
                      </a:cubicBezTo>
                      <a:cubicBezTo>
                        <a:pt x="223" y="52"/>
                        <a:pt x="317" y="41"/>
                        <a:pt x="231" y="47"/>
                      </a:cubicBezTo>
                      <a:cubicBezTo>
                        <a:pt x="171" y="55"/>
                        <a:pt x="114" y="73"/>
                        <a:pt x="56" y="67"/>
                      </a:cubicBezTo>
                      <a:cubicBezTo>
                        <a:pt x="12" y="57"/>
                        <a:pt x="0" y="49"/>
                        <a:pt x="0" y="45"/>
                      </a:cubicBezTo>
                      <a:close/>
                    </a:path>
                  </a:pathLst>
                </a:custGeom>
                <a:solidFill>
                  <a:srgbClr val="FFD89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auto">
                <a:xfrm>
                  <a:off x="521" y="3974"/>
                  <a:ext cx="192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452" name="Rectangle 44"/>
              <p:cNvSpPr>
                <a:spLocks noChangeArrowheads="1"/>
              </p:cNvSpPr>
              <p:nvPr/>
            </p:nvSpPr>
            <p:spPr bwMode="auto">
              <a:xfrm>
                <a:off x="201" y="1895"/>
                <a:ext cx="1398" cy="180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712" y="3182"/>
                <a:ext cx="421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70</a:t>
                </a:r>
                <a:r>
                  <a:rPr kumimoji="0" lang="en-GB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</a:t>
                </a:r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 flipH="1" flipV="1">
                <a:off x="1298" y="2024"/>
                <a:ext cx="6" cy="139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49" name="Text Box 41"/>
              <p:cNvSpPr txBox="1">
                <a:spLocks noChangeArrowheads="1"/>
              </p:cNvSpPr>
              <p:nvPr/>
            </p:nvSpPr>
            <p:spPr bwMode="auto">
              <a:xfrm>
                <a:off x="523" y="3388"/>
                <a:ext cx="2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 flipV="1">
                <a:off x="668" y="2241"/>
                <a:ext cx="624" cy="1181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768752" cy="634082"/>
          </a:xfrm>
        </p:spPr>
        <p:txBody>
          <a:bodyPr>
            <a:normAutofit/>
          </a:bodyPr>
          <a:lstStyle/>
          <a:p>
            <a:r>
              <a:rPr lang="en-GB" sz="3200" b="1" dirty="0"/>
              <a:t>Equilibrium and rigid bodies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82888" y="3778250"/>
            <a:ext cx="589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the ladder is uniform, the weight will act through its mid-point.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9088" y="903288"/>
            <a:ext cx="8289925" cy="1943100"/>
          </a:xfrm>
          <a:prstGeom prst="rect">
            <a:avLst/>
          </a:prstGeom>
          <a:solidFill>
            <a:srgbClr val="D5DCE7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uniform ladder of length 4 m and weight 6 kg rests on rough horizontal ground against a smooth vertical wall. The ladder is inclined at an angle of 70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</a:t>
            </a:r>
            <a:r>
              <a:rPr kumimoji="0" lang="en-GB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vertical when it is on the point of slipping. Calculate the coefficient of friction between the ladder and the ground.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114425" y="3421063"/>
            <a:ext cx="941388" cy="323850"/>
            <a:chOff x="702" y="2155"/>
            <a:chExt cx="593" cy="204"/>
          </a:xfrm>
        </p:grpSpPr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H="1">
              <a:off x="875" y="2214"/>
              <a:ext cx="4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46" name="Text Box 38"/>
            <p:cNvSpPr txBox="1">
              <a:spLocks noChangeArrowheads="1"/>
            </p:cNvSpPr>
            <p:nvPr/>
          </p:nvSpPr>
          <p:spPr bwMode="auto">
            <a:xfrm>
              <a:off x="702" y="2155"/>
              <a:ext cx="22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1081088" y="3784600"/>
            <a:ext cx="987425" cy="1216025"/>
            <a:chOff x="681" y="2384"/>
            <a:chExt cx="622" cy="766"/>
          </a:xfrm>
        </p:grpSpPr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013" y="276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996" y="2930"/>
              <a:ext cx="30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17447" name="Text Box 39"/>
            <p:cNvSpPr txBox="1">
              <a:spLocks noChangeArrowheads="1"/>
            </p:cNvSpPr>
            <p:nvPr/>
          </p:nvSpPr>
          <p:spPr bwMode="auto">
            <a:xfrm>
              <a:off x="681" y="2910"/>
              <a:ext cx="21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951" y="2384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2786063" y="2897188"/>
            <a:ext cx="5784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first need to draw a diagram showing the forces acting on the ladder.</a:t>
            </a: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855663" y="4322763"/>
            <a:ext cx="1030287" cy="1100137"/>
            <a:chOff x="539" y="2723"/>
            <a:chExt cx="649" cy="693"/>
          </a:xfrm>
        </p:grpSpPr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V="1">
              <a:off x="663" y="2940"/>
              <a:ext cx="0" cy="4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539" y="2723"/>
              <a:ext cx="25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 flipV="1">
              <a:off x="677" y="3385"/>
              <a:ext cx="3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44" name="Text Box 36"/>
            <p:cNvSpPr txBox="1">
              <a:spLocks noChangeArrowheads="1"/>
            </p:cNvSpPr>
            <p:nvPr/>
          </p:nvSpPr>
          <p:spPr bwMode="auto">
            <a:xfrm>
              <a:off x="991" y="3236"/>
              <a:ext cx="19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2800350" y="4586288"/>
            <a:ext cx="5775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normal contact force from the smooth wall.</a:t>
            </a:r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2859088" y="5405438"/>
            <a:ext cx="5473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total reaction force on the ladder from the rough ground has normal and frictional components,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70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57" grpId="0"/>
      <p:bldP spid="17465" grpId="0"/>
      <p:bldP spid="174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319088" y="903288"/>
            <a:ext cx="2219325" cy="349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2695575" y="903288"/>
            <a:ext cx="599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Resolving vertically gives:	    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6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695575" y="3284538"/>
            <a:ext cx="6154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moments about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 70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°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× 2)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 70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°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×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17538" y="5649913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6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:)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3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g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cot 70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= 6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µg</a:t>
            </a: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2014538" y="1900238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4988" y="3960813"/>
            <a:ext cx="1619250" cy="109537"/>
            <a:chOff x="521" y="3974"/>
            <a:chExt cx="1928" cy="45"/>
          </a:xfrm>
        </p:grpSpPr>
        <p:sp>
          <p:nvSpPr>
            <p:cNvPr id="43039" name="Freeform 31"/>
            <p:cNvSpPr>
              <a:spLocks/>
            </p:cNvSpPr>
            <p:nvPr/>
          </p:nvSpPr>
          <p:spPr bwMode="auto">
            <a:xfrm>
              <a:off x="522" y="3974"/>
              <a:ext cx="1927" cy="45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0"/>
                </a:cxn>
                <a:cxn ang="0">
                  <a:pos x="1905" y="0"/>
                </a:cxn>
                <a:cxn ang="0">
                  <a:pos x="1905" y="91"/>
                </a:cxn>
                <a:cxn ang="0">
                  <a:pos x="1820" y="65"/>
                </a:cxn>
                <a:cxn ang="0">
                  <a:pos x="1680" y="77"/>
                </a:cxn>
                <a:cxn ang="0">
                  <a:pos x="1522" y="97"/>
                </a:cxn>
                <a:cxn ang="0">
                  <a:pos x="1354" y="69"/>
                </a:cxn>
                <a:cxn ang="0">
                  <a:pos x="1142" y="67"/>
                </a:cxn>
                <a:cxn ang="0">
                  <a:pos x="851" y="43"/>
                </a:cxn>
                <a:cxn ang="0">
                  <a:pos x="610" y="69"/>
                </a:cxn>
                <a:cxn ang="0">
                  <a:pos x="426" y="51"/>
                </a:cxn>
                <a:cxn ang="0">
                  <a:pos x="231" y="47"/>
                </a:cxn>
                <a:cxn ang="0">
                  <a:pos x="56" y="67"/>
                </a:cxn>
                <a:cxn ang="0">
                  <a:pos x="0" y="45"/>
                </a:cxn>
              </a:cxnLst>
              <a:rect l="0" t="0" r="r" b="b"/>
              <a:pathLst>
                <a:path w="1905" h="100">
                  <a:moveTo>
                    <a:pt x="0" y="45"/>
                  </a:moveTo>
                  <a:lnTo>
                    <a:pt x="0" y="0"/>
                  </a:lnTo>
                  <a:lnTo>
                    <a:pt x="1905" y="0"/>
                  </a:lnTo>
                  <a:lnTo>
                    <a:pt x="1905" y="91"/>
                  </a:lnTo>
                  <a:cubicBezTo>
                    <a:pt x="1872" y="82"/>
                    <a:pt x="1849" y="75"/>
                    <a:pt x="1820" y="65"/>
                  </a:cubicBezTo>
                  <a:cubicBezTo>
                    <a:pt x="1771" y="66"/>
                    <a:pt x="1727" y="69"/>
                    <a:pt x="1680" y="77"/>
                  </a:cubicBezTo>
                  <a:cubicBezTo>
                    <a:pt x="1634" y="100"/>
                    <a:pt x="1572" y="94"/>
                    <a:pt x="1522" y="97"/>
                  </a:cubicBezTo>
                  <a:cubicBezTo>
                    <a:pt x="1465" y="96"/>
                    <a:pt x="1410" y="73"/>
                    <a:pt x="1354" y="69"/>
                  </a:cubicBezTo>
                  <a:cubicBezTo>
                    <a:pt x="1286" y="52"/>
                    <a:pt x="1212" y="70"/>
                    <a:pt x="1142" y="67"/>
                  </a:cubicBezTo>
                  <a:cubicBezTo>
                    <a:pt x="1005" y="68"/>
                    <a:pt x="987" y="34"/>
                    <a:pt x="851" y="43"/>
                  </a:cubicBezTo>
                  <a:cubicBezTo>
                    <a:pt x="781" y="52"/>
                    <a:pt x="662" y="73"/>
                    <a:pt x="610" y="69"/>
                  </a:cubicBezTo>
                  <a:cubicBezTo>
                    <a:pt x="548" y="67"/>
                    <a:pt x="487" y="54"/>
                    <a:pt x="426" y="51"/>
                  </a:cubicBezTo>
                  <a:cubicBezTo>
                    <a:pt x="223" y="52"/>
                    <a:pt x="317" y="41"/>
                    <a:pt x="231" y="47"/>
                  </a:cubicBezTo>
                  <a:cubicBezTo>
                    <a:pt x="171" y="55"/>
                    <a:pt x="114" y="73"/>
                    <a:pt x="56" y="67"/>
                  </a:cubicBezTo>
                  <a:cubicBezTo>
                    <a:pt x="12" y="57"/>
                    <a:pt x="0" y="49"/>
                    <a:pt x="0" y="45"/>
                  </a:cubicBezTo>
                  <a:close/>
                </a:path>
              </a:pathLst>
            </a:custGeom>
            <a:solidFill>
              <a:srgbClr val="FFD89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521" y="3974"/>
              <a:ext cx="19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1130300" y="3579813"/>
            <a:ext cx="6683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</a:t>
            </a:r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H="1" flipV="1">
            <a:off x="2060575" y="1741488"/>
            <a:ext cx="9525" cy="2217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830263" y="3906838"/>
            <a:ext cx="3683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V="1">
            <a:off x="1060450" y="2085975"/>
            <a:ext cx="990600" cy="1874838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04900" y="1979613"/>
            <a:ext cx="941388" cy="323850"/>
            <a:chOff x="702" y="2155"/>
            <a:chExt cx="593" cy="204"/>
          </a:xfrm>
        </p:grpSpPr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H="1">
              <a:off x="875" y="2214"/>
              <a:ext cx="42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48" name="Text Box 40"/>
            <p:cNvSpPr txBox="1">
              <a:spLocks noChangeArrowheads="1"/>
            </p:cNvSpPr>
            <p:nvPr/>
          </p:nvSpPr>
          <p:spPr bwMode="auto">
            <a:xfrm>
              <a:off x="702" y="2155"/>
              <a:ext cx="22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081088" y="2312988"/>
            <a:ext cx="987425" cy="1216025"/>
            <a:chOff x="681" y="2384"/>
            <a:chExt cx="622" cy="766"/>
          </a:xfrm>
        </p:grpSpPr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>
              <a:off x="1013" y="2766"/>
              <a:ext cx="0" cy="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51" name="Text Box 43"/>
            <p:cNvSpPr txBox="1">
              <a:spLocks noChangeArrowheads="1"/>
            </p:cNvSpPr>
            <p:nvPr/>
          </p:nvSpPr>
          <p:spPr bwMode="auto">
            <a:xfrm>
              <a:off x="996" y="2930"/>
              <a:ext cx="30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3052" name="Text Box 44"/>
            <p:cNvSpPr txBox="1">
              <a:spLocks noChangeArrowheads="1"/>
            </p:cNvSpPr>
            <p:nvPr/>
          </p:nvSpPr>
          <p:spPr bwMode="auto">
            <a:xfrm>
              <a:off x="681" y="2910"/>
              <a:ext cx="21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3053" name="Text Box 45"/>
            <p:cNvSpPr txBox="1">
              <a:spLocks noChangeArrowheads="1"/>
            </p:cNvSpPr>
            <p:nvPr/>
          </p:nvSpPr>
          <p:spPr bwMode="auto">
            <a:xfrm>
              <a:off x="951" y="2384"/>
              <a:ext cx="226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855663" y="2851150"/>
            <a:ext cx="1030287" cy="1100138"/>
            <a:chOff x="539" y="2723"/>
            <a:chExt cx="649" cy="693"/>
          </a:xfrm>
        </p:grpSpPr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 flipV="1">
              <a:off x="663" y="2940"/>
              <a:ext cx="0" cy="4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56" name="Text Box 48"/>
            <p:cNvSpPr txBox="1">
              <a:spLocks noChangeArrowheads="1"/>
            </p:cNvSpPr>
            <p:nvPr/>
          </p:nvSpPr>
          <p:spPr bwMode="auto">
            <a:xfrm>
              <a:off x="539" y="2723"/>
              <a:ext cx="25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3057" name="Line 49"/>
            <p:cNvSpPr>
              <a:spLocks noChangeShapeType="1"/>
            </p:cNvSpPr>
            <p:nvPr/>
          </p:nvSpPr>
          <p:spPr bwMode="auto">
            <a:xfrm flipV="1">
              <a:off x="677" y="3385"/>
              <a:ext cx="3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58" name="Text Box 50"/>
            <p:cNvSpPr txBox="1">
              <a:spLocks noChangeArrowheads="1"/>
            </p:cNvSpPr>
            <p:nvPr/>
          </p:nvSpPr>
          <p:spPr bwMode="auto">
            <a:xfrm>
              <a:off x="991" y="3236"/>
              <a:ext cx="19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2695575" y="1423988"/>
            <a:ext cx="4518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Resolving horizontally gives:  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866775" y="1311275"/>
            <a:ext cx="1184275" cy="750888"/>
            <a:chOff x="546" y="826"/>
            <a:chExt cx="746" cy="473"/>
          </a:xfrm>
        </p:grpSpPr>
        <p:sp>
          <p:nvSpPr>
            <p:cNvPr id="43060" name="Rectangle 52"/>
            <p:cNvSpPr>
              <a:spLocks noChangeArrowheads="1"/>
            </p:cNvSpPr>
            <p:nvPr/>
          </p:nvSpPr>
          <p:spPr bwMode="auto">
            <a:xfrm>
              <a:off x="546" y="826"/>
              <a:ext cx="6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</a:t>
              </a:r>
              <a:r>
                <a:rPr kumimoji="0" lang="en-GB" sz="1000" b="0" i="1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sin</a:t>
              </a: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70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Symbol" pitchFamily="18" charset="2"/>
                </a:rPr>
                <a:t>°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  <p:sp>
          <p:nvSpPr>
            <p:cNvPr id="43069" name="Line 61"/>
            <p:cNvSpPr>
              <a:spLocks noChangeShapeType="1"/>
            </p:cNvSpPr>
            <p:nvPr/>
          </p:nvSpPr>
          <p:spPr bwMode="auto">
            <a:xfrm rot="5400000" flipH="1">
              <a:off x="975" y="981"/>
              <a:ext cx="214" cy="421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428625" y="2600325"/>
            <a:ext cx="1820863" cy="515938"/>
            <a:chOff x="270" y="1638"/>
            <a:chExt cx="1147" cy="325"/>
          </a:xfrm>
        </p:grpSpPr>
        <p:sp>
          <p:nvSpPr>
            <p:cNvPr id="43062" name="Line 54"/>
            <p:cNvSpPr>
              <a:spLocks noChangeShapeType="1"/>
            </p:cNvSpPr>
            <p:nvPr/>
          </p:nvSpPr>
          <p:spPr bwMode="auto">
            <a:xfrm rot="12000000" flipH="1" flipV="1">
              <a:off x="986" y="1904"/>
              <a:ext cx="431" cy="59"/>
            </a:xfrm>
            <a:prstGeom prst="line">
              <a:avLst/>
            </a:prstGeom>
            <a:noFill/>
            <a:ln w="12700">
              <a:solidFill>
                <a:srgbClr val="3399FF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070" name="Rectangle 62"/>
            <p:cNvSpPr>
              <a:spLocks noChangeArrowheads="1"/>
            </p:cNvSpPr>
            <p:nvPr/>
          </p:nvSpPr>
          <p:spPr bwMode="auto">
            <a:xfrm>
              <a:off x="270" y="1638"/>
              <a:ext cx="8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6</a:t>
              </a:r>
              <a:r>
                <a:rPr kumimoji="0" lang="en-GB" sz="2000" b="0" i="1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g</a:t>
              </a:r>
              <a:r>
                <a:rPr kumimoji="0" lang="en-GB" sz="1000" b="0" i="1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cos</a:t>
              </a: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70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  <a:sym typeface="Symbol" pitchFamily="18" charset="2"/>
                </a:rPr>
                <a:t>°</a:t>
              </a: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43073" name="Text Box 65"/>
          <p:cNvSpPr txBox="1">
            <a:spLocks noChangeArrowheads="1"/>
          </p:cNvSpPr>
          <p:nvPr/>
        </p:nvSpPr>
        <p:spPr bwMode="auto">
          <a:xfrm>
            <a:off x="2695575" y="2020888"/>
            <a:ext cx="6067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order to take moments we need to use the components of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6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perpendicular to the ladder.</a:t>
            </a: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2763838" y="4146550"/>
            <a:ext cx="2060575" cy="774700"/>
            <a:chOff x="1741" y="2612"/>
            <a:chExt cx="1298" cy="488"/>
          </a:xfrm>
        </p:grpSpPr>
        <p:sp>
          <p:nvSpPr>
            <p:cNvPr id="43077" name="Rectangle 69"/>
            <p:cNvSpPr>
              <a:spLocks noChangeArrowheads="1"/>
            </p:cNvSpPr>
            <p:nvPr/>
          </p:nvSpPr>
          <p:spPr bwMode="auto">
            <a:xfrm>
              <a:off x="1741" y="2724"/>
              <a:ext cx="35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</a:t>
              </a:r>
              <a:r>
                <a: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rPr>
                <a:t> =</a:t>
              </a:r>
            </a:p>
          </p:txBody>
        </p:sp>
        <p:graphicFrame>
          <p:nvGraphicFramePr>
            <p:cNvPr id="43078" name="Object 70"/>
            <p:cNvGraphicFramePr>
              <a:graphicFrameLocks noChangeAspect="1"/>
            </p:cNvGraphicFramePr>
            <p:nvPr/>
          </p:nvGraphicFramePr>
          <p:xfrm>
            <a:off x="2095" y="2612"/>
            <a:ext cx="944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4" imgW="1497950" imgH="774364" progId="">
                    <p:embed/>
                  </p:oleObj>
                </mc:Choice>
                <mc:Fallback>
                  <p:oleObj name="Equation" r:id="rId4" imgW="1497950" imgH="774364" progId="">
                    <p:embed/>
                    <p:pic>
                      <p:nvPicPr>
                        <p:cNvPr id="43078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5" y="2612"/>
                          <a:ext cx="944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80" name="Rectangle 72"/>
          <p:cNvSpPr>
            <a:spLocks noChangeArrowheads="1"/>
          </p:cNvSpPr>
          <p:nvPr/>
        </p:nvSpPr>
        <p:spPr bwMode="auto">
          <a:xfrm>
            <a:off x="4791075" y="4311650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 3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g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cot 70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</a:t>
            </a:r>
          </a:p>
        </p:txBody>
      </p:sp>
      <p:sp>
        <p:nvSpPr>
          <p:cNvPr id="43081" name="Rectangle 73"/>
          <p:cNvSpPr>
            <a:spLocks noChangeArrowheads="1"/>
          </p:cNvSpPr>
          <p:nvPr/>
        </p:nvSpPr>
        <p:spPr bwMode="auto">
          <a:xfrm>
            <a:off x="319088" y="5135563"/>
            <a:ext cx="6234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The ladder is on the point of slipping, so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=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µR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. 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3086" name="Rectangle 78"/>
          <p:cNvSpPr>
            <a:spLocks noChangeArrowheads="1"/>
          </p:cNvSpPr>
          <p:nvPr/>
        </p:nvSpPr>
        <p:spPr bwMode="auto">
          <a:xfrm>
            <a:off x="3941763" y="6094413"/>
            <a:ext cx="21602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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µ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= ½ cot 70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°</a:t>
            </a:r>
          </a:p>
        </p:txBody>
      </p:sp>
      <p:sp>
        <p:nvSpPr>
          <p:cNvPr id="43087" name="Rectangle 79"/>
          <p:cNvSpPr>
            <a:spLocks noChangeArrowheads="1"/>
          </p:cNvSpPr>
          <p:nvPr/>
        </p:nvSpPr>
        <p:spPr bwMode="auto">
          <a:xfrm>
            <a:off x="6091238" y="6103938"/>
            <a:ext cx="2001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 0.182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(3 s.f.)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768752" cy="63408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Use the solution from the textbook!!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/>
      <p:bldP spid="43032" grpId="0"/>
      <p:bldP spid="43033" grpId="0"/>
      <p:bldP spid="43059" grpId="0"/>
      <p:bldP spid="43073" grpId="0"/>
      <p:bldP spid="43080" grpId="0"/>
      <p:bldP spid="43081" grpId="0"/>
      <p:bldP spid="43086" grpId="0"/>
      <p:bldP spid="430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98416" y="1217527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36416" y="2183844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1330" y="1828802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26439" y="1448639"/>
            <a:ext cx="399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19550" y="3019425"/>
            <a:ext cx="498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Draw a diagram and label all the forces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: Weight, the normal reactions and friction. Split into components if needed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rod will have a tendency to slide downwards, with the base moving to the left. Hence, friction will oppose this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Taking moments about A will mean we can find the normal reaction at the peg.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9550" y="4219575"/>
            <a:ext cx="193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Taking moments about 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38600" y="44958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8600" y="47244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48400" y="1981200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934200" y="1600200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15×5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5800"/>
                <a:ext cx="1161921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95800"/>
                <a:ext cx="2120196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×8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724400"/>
                <a:ext cx="59984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= 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𝑁𝑚</m:t>
                      </m:r>
                      <m:r>
                        <a:rPr lang="en-GB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87391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 flipV="1">
            <a:off x="5553703" y="2190541"/>
            <a:ext cx="1007870" cy="552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547213" y="1909187"/>
            <a:ext cx="1521802" cy="834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200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15=8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5400"/>
                <a:ext cx="1384866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25</m:t>
                      </m:r>
                      <m:r>
                        <a:rPr lang="en-GB" sz="12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86400"/>
                <a:ext cx="1214948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237=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867400"/>
                <a:ext cx="867955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105400" y="5257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410200" y="5334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5105400" y="56388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5410200" y="571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53200" y="4953000"/>
            <a:ext cx="2438400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40gSin15 is NOT included as a moment about A. This is because it </a:t>
            </a:r>
            <a:r>
              <a:rPr lang="en-GB" sz="1200" b="1" u="sng" dirty="0">
                <a:solidFill>
                  <a:srgbClr val="0000FF"/>
                </a:solidFill>
                <a:latin typeface="Comic Sans MS" pitchFamily="66" charset="0"/>
              </a:rPr>
              <a:t>actually</a:t>
            </a:r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 acts down the rod and through point A (as opposed to the place where it has been drawn), therefore it has a perpendicular distance of 0 and hence can be ignored… 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B649093C-06BA-4AA9-84B5-D54DCAB2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C1CA1C5-4FE8-4C96-ABE0-28DF7CF982A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8" grpId="1"/>
      <p:bldP spid="32" grpId="0" animBg="1"/>
      <p:bldP spid="12" grpId="0" animBg="1"/>
      <p:bldP spid="33" grpId="0" animBg="1"/>
      <p:bldP spid="34" grpId="0"/>
      <p:bldP spid="36" grpId="0"/>
      <p:bldP spid="37" grpId="0"/>
      <p:bldP spid="37" grpId="1"/>
      <p:bldP spid="37" grpId="2"/>
      <p:bldP spid="39" grpId="0"/>
      <p:bldP spid="40" grpId="0"/>
      <p:bldP spid="41" grpId="0"/>
      <p:bldP spid="41" grpId="1"/>
      <p:bldP spid="41" grpId="2"/>
      <p:bldP spid="42" grpId="0"/>
      <p:bldP spid="42" grpId="1"/>
      <p:bldP spid="42" grpId="2"/>
      <p:bldP spid="42" grpId="3"/>
      <p:bldP spid="42" grpId="4"/>
      <p:bldP spid="43" grpId="0"/>
      <p:bldP spid="43" grpId="1"/>
      <p:bldP spid="43" grpId="2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  <p:bldP spid="69" grpId="0"/>
      <p:bldP spid="70" grpId="0"/>
      <p:bldP spid="71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5" name="TextBox 34"/>
          <p:cNvSpPr txBox="1"/>
          <p:nvPr/>
        </p:nvSpPr>
        <p:spPr>
          <a:xfrm rot="3579843">
            <a:off x="6433255" y="2390880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87369" y="254031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40gSin15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53202" y="2204487"/>
            <a:ext cx="229435" cy="3930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51428" y="2602523"/>
            <a:ext cx="236234" cy="1424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10588" y="1498879"/>
            <a:ext cx="914400" cy="914400"/>
          </a:xfrm>
          <a:prstGeom prst="arc">
            <a:avLst>
              <a:gd name="adj1" fmla="val 4013713"/>
              <a:gd name="adj2" fmla="val 47554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1656" y="223784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40gCos15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Now you can resolve horizontally and vertically to find the remaining forces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will need to split the normal reaction at the peg into horizontal and vertical components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parallel and perpendicular components of the weight will no longer be needed…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419600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724400"/>
                <a:ext cx="1164293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14800" y="5181600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+237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486400"/>
                <a:ext cx="1642501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819775"/>
                <a:ext cx="1642501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6400800" y="5562600"/>
            <a:ext cx="381000" cy="3810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705600" y="5638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xmlns="" id="{565294C9-A649-4DD2-868A-FDF3BD5476B0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70">
                <a:extLst>
                  <a:ext uri="{FF2B5EF4-FFF2-40B4-BE49-F238E27FC236}">
                    <a16:creationId xmlns:a16="http://schemas.microsoft.com/office/drawing/2014/main" id="{565294C9-A649-4DD2-868A-FDF3BD547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xmlns="" id="{3D6E33A6-0CB8-4D58-86A9-374081D7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xmlns="" id="{7B08FA39-B2B9-4D64-899F-23CA100180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xmlns="" id="{48271D0B-F11E-46AF-B094-6B84BADDDB00}"/>
                  </a:ext>
                </a:extLst>
              </p:cNvPr>
              <p:cNvSpPr txBox="1"/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8271D0B-F11E-46AF-B094-6B84BADD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701" y="4429958"/>
                <a:ext cx="492711" cy="215444"/>
              </a:xfrm>
              <a:prstGeom prst="rect">
                <a:avLst/>
              </a:prstGeom>
              <a:blipFill>
                <a:blip r:embed="rId12"/>
                <a:stretch>
                  <a:fillRect l="-4938" r="-740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xmlns="" id="{7CD069EE-C543-42AE-A4C3-D91964122B28}"/>
                  </a:ext>
                </a:extLst>
              </p:cNvPr>
              <p:cNvSpPr txBox="1"/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7CD069EE-C543-42AE-A4C3-D9196412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760" y="5175682"/>
                <a:ext cx="450060" cy="246221"/>
              </a:xfrm>
              <a:prstGeom prst="rect">
                <a:avLst/>
              </a:prstGeom>
              <a:blipFill>
                <a:blip r:embed="rId13"/>
                <a:stretch>
                  <a:fillRect l="-9459" r="-16216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7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/>
      <p:bldP spid="38" grpId="0"/>
      <p:bldP spid="33" grpId="0" animBg="1"/>
      <p:bldP spid="36" grpId="0"/>
      <p:bldP spid="37" grpId="0"/>
      <p:bldP spid="39" grpId="0"/>
      <p:bldP spid="40" grpId="0"/>
      <p:bldP spid="40" grpId="1"/>
      <p:bldP spid="43" grpId="0" animBg="1"/>
      <p:bldP spid="45" grpId="0"/>
      <p:bldP spid="45" grpId="1"/>
      <p:bldP spid="46" grpId="0"/>
      <p:bldP spid="46" grpId="1"/>
      <p:bldP spid="46" grpId="2"/>
      <p:bldP spid="28" grpId="0"/>
      <p:bldP spid="30" grpId="0"/>
      <p:bldP spid="49" grpId="0"/>
      <p:bldP spid="50" grpId="0"/>
      <p:bldP spid="51" grpId="0"/>
      <p:bldP spid="52" grpId="0"/>
      <p:bldP spid="54" grpId="0"/>
      <p:bldP spid="55" grpId="0" animBg="1"/>
      <p:bldP spid="56" grpId="0"/>
      <p:bldP spid="63" grpId="0"/>
      <p:bldP spid="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3460405">
            <a:off x="6775971" y="1484963"/>
            <a:ext cx="393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15°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7990" y="1582230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</a:t>
            </a:r>
          </a:p>
        </p:txBody>
      </p:sp>
      <p:sp>
        <p:nvSpPr>
          <p:cNvPr id="32" name="Arc 31"/>
          <p:cNvSpPr/>
          <p:nvPr/>
        </p:nvSpPr>
        <p:spPr>
          <a:xfrm>
            <a:off x="4893546" y="2296048"/>
            <a:ext cx="914400" cy="914400"/>
          </a:xfrm>
          <a:prstGeom prst="arc">
            <a:avLst>
              <a:gd name="adj1" fmla="val 20650300"/>
              <a:gd name="adj2" fmla="val 61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If a body is on the point of moving it is said to be in limiting equilibrium. In this case, the frictional force takes its maximum value, µR, where µ is the coefficient of friction and R is the normal reaction.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uniform rod AB of mass 40kg and length 10m rests with the end A on rough horizontal ground. The rod rests against a smooth peg C where AC = 8m. The rod is in limiting equilibrium at an angle of 15° to the horizontal. Find: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magnitude of the reaction at C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The coefficient of friction between the rod and the 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7432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30872" y="1905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626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2743200"/>
            <a:ext cx="533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53200" y="22098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794205" y="1446028"/>
            <a:ext cx="265815" cy="4678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1524000"/>
            <a:ext cx="2209800" cy="12192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1200" y="251460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15°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72200" y="236220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19410" y="19929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28526" y="276329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59304" y="2728613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38802" y="133270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5730" y="3016331"/>
            <a:ext cx="520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As the rod is in limiting equilibrium, friction is at its maximum value</a:t>
            </a:r>
          </a:p>
          <a:p>
            <a:pPr marL="285750" indent="-285750">
              <a:buFont typeface="Wingdings"/>
              <a:buChar char="à"/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Use the formula for F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MAX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sub in the values we have calculated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791930" y="1458630"/>
            <a:ext cx="287257" cy="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066779" y="1437669"/>
            <a:ext cx="2060" cy="4749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6689411" y="1732360"/>
            <a:ext cx="914400" cy="914400"/>
          </a:xfrm>
          <a:prstGeom prst="arc">
            <a:avLst>
              <a:gd name="adj1" fmla="val 14882570"/>
              <a:gd name="adj2" fmla="val 155807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 rot="19882289">
            <a:off x="6983381" y="1375214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237Cos15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80371" y="1168197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237Sin15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886200"/>
                <a:ext cx="106747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37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15=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(40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−237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27701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237</m:t>
                          </m:r>
                          <m:r>
                            <a:rPr lang="en-GB" sz="1400" i="1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40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−237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𝐶𝑜𝑠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724400"/>
                <a:ext cx="1872499" cy="539187"/>
              </a:xfrm>
              <a:prstGeom prst="rect">
                <a:avLst/>
              </a:prstGeom>
              <a:blipFill rotWithShape="1"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52"/>
          <p:cNvSpPr/>
          <p:nvPr/>
        </p:nvSpPr>
        <p:spPr>
          <a:xfrm>
            <a:off x="7086600" y="40386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391400" y="4114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7086600" y="45720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391400" y="45720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5791200" y="5105400"/>
            <a:ext cx="3810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6019800" y="5181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0.37=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10200"/>
                <a:ext cx="896784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xmlns="" id="{7B8AB515-6CF9-4F0B-A773-28039B9EAF68}"/>
                  </a:ext>
                </a:extLst>
              </p:cNvPr>
              <p:cNvSpPr txBox="1"/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51">
                <a:extLst>
                  <a:ext uri="{FF2B5EF4-FFF2-40B4-BE49-F238E27FC236}">
                    <a16:creationId xmlns:a16="http://schemas.microsoft.com/office/drawing/2014/main" id="{7B8AB515-6CF9-4F0B-A773-28039B9E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6921"/>
                <a:ext cx="1164293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xmlns="" id="{5F5D89A3-93D7-4C5D-83D5-03365E0491B5}"/>
                  </a:ext>
                </a:extLst>
              </p:cNvPr>
              <p:cNvSpPr txBox="1"/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=40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53">
                <a:extLst>
                  <a:ext uri="{FF2B5EF4-FFF2-40B4-BE49-F238E27FC236}">
                    <a16:creationId xmlns:a16="http://schemas.microsoft.com/office/drawing/2014/main" id="{5F5D89A3-93D7-4C5D-83D5-03365E049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46921"/>
                <a:ext cx="1642501" cy="276999"/>
              </a:xfrm>
              <a:prstGeom prst="rect">
                <a:avLst/>
              </a:prstGeom>
              <a:blipFill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xmlns="" id="{D2BDDDB0-627F-4234-8A68-124404DCD21C}"/>
                  </a:ext>
                </a:extLst>
              </p:cNvPr>
              <p:cNvSpPr txBox="1"/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=237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70">
                <a:extLst>
                  <a:ext uri="{FF2B5EF4-FFF2-40B4-BE49-F238E27FC236}">
                    <a16:creationId xmlns:a16="http://schemas.microsoft.com/office/drawing/2014/main" id="{D2BDDDB0-627F-4234-8A68-124404DC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54" y="5494446"/>
                <a:ext cx="867955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xmlns="" id="{E4FC08FB-5DEB-405C-A036-B891E2DB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コンテンツ プレースホルダー 2">
            <a:extLst>
              <a:ext uri="{FF2B5EF4-FFF2-40B4-BE49-F238E27FC236}">
                <a16:creationId xmlns:a16="http://schemas.microsoft.com/office/drawing/2014/main" xmlns="" id="{1EC0B02A-7241-48C1-82C7-2673956E5EE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8" grpId="0"/>
      <p:bldP spid="53" grpId="0" animBg="1"/>
      <p:bldP spid="57" grpId="0"/>
      <p:bldP spid="58" grpId="0" animBg="1"/>
      <p:bldP spid="59" grpId="0"/>
      <p:bldP spid="60" grpId="0" animBg="1"/>
      <p:bldP spid="61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Start with a diagram and label all forces – both masses should be split into parallel and perpendicular components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46322" y="2925288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will now take moments about point A to give us the value of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346839" y="3243108"/>
            <a:ext cx="516577" cy="56407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4338693" y="2726532"/>
            <a:ext cx="1005443" cy="107867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4333352" y="1833823"/>
            <a:ext cx="1828800" cy="198120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038600" y="4131624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9748"/>
                <a:ext cx="138287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19748"/>
                <a:ext cx="25210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026725" y="4512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60×1.5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0748"/>
                <a:ext cx="1519134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00748"/>
                <a:ext cx="2681375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026724" y="4893623"/>
            <a:ext cx="39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60×3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81748"/>
                <a:ext cx="1336904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 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60 </m:t>
                      </m:r>
                      <m:r>
                        <a:rPr lang="en-GB" sz="1400" b="0" i="1" smtClean="0">
                          <a:latin typeface="Cambria Math"/>
                        </a:rPr>
                        <m:t>𝑁𝑚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𝑎𝑛𝑡𝑖𝑐𝑙𝑜𝑐𝑘𝑤𝑖𝑠𝑒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81748"/>
                <a:ext cx="2832121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𝑎𝑚𝑔𝐶𝑜𝑠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0"/>
                <a:ext cx="360553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60=2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60+1.5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38800"/>
                <a:ext cx="340240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60=3.5</m:t>
                      </m:r>
                      <m:r>
                        <a:rPr lang="en-GB" sz="1400" b="0" i="1" smtClean="0">
                          <a:latin typeface="Cambria Math"/>
                        </a:rPr>
                        <m:t>𝑚𝑔𝐶𝑜𝑠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60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231841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248400"/>
                <a:ext cx="1981200" cy="5142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3.5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𝑚𝑔𝐶𝑜𝑠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60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334000"/>
                <a:ext cx="1981200" cy="5142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7467600" y="54864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696200" y="5486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a’s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4267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7056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5410200" y="5410200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/>
          <p:cNvSpPr/>
          <p:nvPr/>
        </p:nvSpPr>
        <p:spPr>
          <a:xfrm>
            <a:off x="7467600" y="5791200"/>
            <a:ext cx="304800" cy="3048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Arc 106"/>
          <p:cNvSpPr/>
          <p:nvPr/>
        </p:nvSpPr>
        <p:spPr>
          <a:xfrm>
            <a:off x="6324600" y="6096000"/>
            <a:ext cx="304800" cy="4572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TextBox 107"/>
          <p:cNvSpPr txBox="1"/>
          <p:nvPr/>
        </p:nvSpPr>
        <p:spPr>
          <a:xfrm>
            <a:off x="7696200" y="579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Group terms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53200" y="6172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3Sin60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67400"/>
                <a:ext cx="1600200" cy="55560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Arc 110"/>
          <p:cNvSpPr/>
          <p:nvPr/>
        </p:nvSpPr>
        <p:spPr>
          <a:xfrm>
            <a:off x="1905000" y="5638800"/>
            <a:ext cx="304800" cy="6096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2057400" y="571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 in terms of mg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8" name="タイトル 1">
            <a:extLst>
              <a:ext uri="{FF2B5EF4-FFF2-40B4-BE49-F238E27FC236}">
                <a16:creationId xmlns:a16="http://schemas.microsoft.com/office/drawing/2014/main" xmlns="" id="{BEA7D9EC-A8EA-439D-BA5D-79BBA845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xmlns="" id="{57C3EB8A-BCB0-4E46-8C18-0D4C928FD3D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2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/>
      <p:bldP spid="51" grpId="0"/>
      <p:bldP spid="50" grpId="0"/>
      <p:bldP spid="15" grpId="0"/>
      <p:bldP spid="16" grpId="0"/>
      <p:bldP spid="34" grpId="0"/>
      <p:bldP spid="35" grpId="0"/>
      <p:bldP spid="36" grpId="0"/>
      <p:bldP spid="37" grpId="0"/>
      <p:bldP spid="38" grpId="0"/>
      <p:bldP spid="54" grpId="0" animBg="1"/>
      <p:bldP spid="55" grpId="0" animBg="1"/>
      <p:bldP spid="56" grpId="0" animBg="1"/>
      <p:bldP spid="57" grpId="0"/>
      <p:bldP spid="57" grpId="1"/>
      <p:bldP spid="57" grpId="2"/>
      <p:bldP spid="61" grpId="0"/>
      <p:bldP spid="67" grpId="0"/>
      <p:bldP spid="68" grpId="0" animBg="1"/>
      <p:bldP spid="69" grpId="0"/>
      <p:bldP spid="69" grpId="1"/>
      <p:bldP spid="69" grpId="2"/>
      <p:bldP spid="70" grpId="0"/>
      <p:bldP spid="70" grpId="1"/>
      <p:bldP spid="70" grpId="2"/>
      <p:bldP spid="70" grpId="3"/>
      <p:bldP spid="70" grpId="4"/>
      <p:bldP spid="70" grpId="5"/>
      <p:bldP spid="70" grpId="6"/>
      <p:bldP spid="71" grpId="0"/>
      <p:bldP spid="71" grpId="1"/>
      <p:bldP spid="71" grpId="2"/>
      <p:bldP spid="71" grpId="3"/>
      <p:bldP spid="71" grpId="4"/>
      <p:bldP spid="72" grpId="0"/>
      <p:bldP spid="72" grpId="1"/>
      <p:bldP spid="72" grpId="2"/>
      <p:bldP spid="73" grpId="0"/>
      <p:bldP spid="74" grpId="0"/>
      <p:bldP spid="75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6" grpId="0" animBg="1"/>
      <p:bldP spid="107" grpId="0" animBg="1"/>
      <p:bldP spid="108" grpId="0"/>
      <p:bldP spid="109" grpId="0"/>
      <p:bldP spid="110" grpId="0"/>
      <p:bldP spid="111" grpId="0" animBg="1"/>
      <p:bldP spid="112" grpId="0"/>
      <p:bldP spid="58" grpId="0"/>
      <p:bldP spid="58" grpId="1"/>
      <p:bldP spid="58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91440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876800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105400" y="4648200"/>
            <a:ext cx="3048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396552" y="46698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already know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 so therefore also know F!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xmlns="" id="{E06F8010-4CFD-4689-93BB-39C6A9C3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xmlns="" id="{8D55D5D9-D0D9-4894-B45A-6A38CA3887C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xmlns="" id="{EB1C38EF-3FF4-44E9-BB35-43215C4C8345}"/>
                  </a:ext>
                </a:extLst>
              </p:cNvPr>
              <p:cNvSpPr txBox="1"/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B1C38EF-3FF4-44E9-BB35-43215C4C8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376" y="4225772"/>
                <a:ext cx="492711" cy="246221"/>
              </a:xfrm>
              <a:prstGeom prst="rect">
                <a:avLst/>
              </a:prstGeom>
              <a:blipFill>
                <a:blip r:embed="rId8"/>
                <a:stretch>
                  <a:fillRect l="-13750" r="-18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38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7" grpId="0"/>
      <p:bldP spid="77" grpId="0"/>
      <p:bldP spid="78" grpId="0"/>
      <p:bldP spid="79" grpId="0" animBg="1"/>
      <p:bldP spid="81" grpId="0"/>
      <p:bldP spid="82" grpId="0"/>
      <p:bldP spid="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53249" y="2030680"/>
            <a:ext cx="2481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can resolve horizontally and vertically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will allow us to find expressions for R</a:t>
            </a:r>
            <a:r>
              <a:rPr lang="en-GB" sz="1200" baseline="-25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and F, and hence, the coefficient of friction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191000"/>
            <a:ext cx="1818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Resolving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495800"/>
                <a:ext cx="148305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5392003" y="4648200"/>
            <a:ext cx="326409" cy="497006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5562600" y="4724400"/>
            <a:ext cx="1022445" cy="28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タイトル 1">
            <a:extLst>
              <a:ext uri="{FF2B5EF4-FFF2-40B4-BE49-F238E27FC236}">
                <a16:creationId xmlns:a16="http://schemas.microsoft.com/office/drawing/2014/main" xmlns="" id="{7F148A76-BA3C-4E23-8DFB-BA5F2D61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コンテンツ プレースホルダー 2">
            <a:extLst>
              <a:ext uri="{FF2B5EF4-FFF2-40B4-BE49-F238E27FC236}">
                <a16:creationId xmlns:a16="http://schemas.microsoft.com/office/drawing/2014/main" xmlns="" id="{971D3EDE-0F84-4EB5-AA9E-BB30BA3D6667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xmlns="" id="{30510B85-0304-4645-AD15-33E17F09A56A}"/>
                  </a:ext>
                </a:extLst>
              </p:cNvPr>
              <p:cNvSpPr txBox="1"/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30510B85-0304-4645-AD15-33E17F09A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14" y="4190261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18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6" grpId="0"/>
      <p:bldP spid="38" grpId="0"/>
      <p:bldP spid="7" grpId="0"/>
      <p:bldP spid="77" grpId="0"/>
      <p:bldP spid="79" grpId="0" animBg="1"/>
      <p:bldP spid="81" grpId="0"/>
      <p:bldP spid="60" grpId="0"/>
      <p:bldP spid="6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xmlns="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8540B5C-EFF4-4560-8B72-E12FDAFF8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94" y="3285666"/>
            <a:ext cx="7544679" cy="22570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particle is in static equilibrium if it is at rest and the resultant forces acting on it are equal to 0.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is in contrast to dynamics, where a particle is being caused to move in some way by combinations of forces…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07963" y="1774171"/>
            <a:ext cx="8342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793910" y="3381376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1110" y="2843213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2911" y="3605212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4905" y="3800474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2mg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about rigid bodies resting in limiting equilibrium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ladder, AB, of mass m and length 3a, has one end A resting on rough horizontal ground. The other end, B, rests against a smooth vertical wall. A load of mass 2m is fixed on the ladder at point C, where AC = a. The ladder is modelled as a uniform rod and the load is modelled as a particle. The ladder rests in limiting equilibrium at an angle of 60° with the ground.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Find the coefficient of friction between the ladder and the ground.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172200" y="16764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38100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4418" y="3810000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0215" y="1676400"/>
            <a:ext cx="282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B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343400" y="3124200"/>
            <a:ext cx="0" cy="685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34000" y="2743200"/>
            <a:ext cx="0" cy="10668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76800" y="3276600"/>
            <a:ext cx="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58620" y="297180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98431" y="1676400"/>
            <a:ext cx="388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6526" y="2905125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R</a:t>
            </a:r>
            <a:r>
              <a:rPr lang="en-GB" sz="1200" baseline="-25000" dirty="0">
                <a:latin typeface="Comic Sans MS" pitchFamily="66" charset="0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60940" y="3829050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F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50342" y="3795712"/>
            <a:ext cx="38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mg</a:t>
            </a:r>
            <a:endParaRPr lang="en-GB" sz="1200" baseline="-25000" dirty="0"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4000" y="27432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334000" y="3276600"/>
            <a:ext cx="5334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876800" y="3557588"/>
            <a:ext cx="266700" cy="24943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3276600"/>
            <a:ext cx="280988" cy="2809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3590926" y="3486150"/>
            <a:ext cx="914400" cy="914400"/>
          </a:xfrm>
          <a:prstGeom prst="arc">
            <a:avLst>
              <a:gd name="adj1" fmla="val 19710755"/>
              <a:gd name="adj2" fmla="val 20635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4243389" y="2524125"/>
            <a:ext cx="914400" cy="914400"/>
          </a:xfrm>
          <a:prstGeom prst="arc">
            <a:avLst>
              <a:gd name="adj1" fmla="val 3318291"/>
              <a:gd name="adj2" fmla="val 39935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4738689" y="2009775"/>
            <a:ext cx="914400" cy="914400"/>
          </a:xfrm>
          <a:prstGeom prst="arc">
            <a:avLst>
              <a:gd name="adj1" fmla="val 3388914"/>
              <a:gd name="adj2" fmla="val 44055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 rot="2651318">
            <a:off x="5333916" y="2794531"/>
            <a:ext cx="769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mgCos60</a:t>
            </a:r>
            <a:endParaRPr lang="en-GB" sz="1050" b="1" baseline="-25000" dirty="0"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343400" y="1828800"/>
            <a:ext cx="1828800" cy="19812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477000" y="243840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As the ladder is in limiting equilibrium, we can use the formula for friction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5848066" y="1508078"/>
            <a:ext cx="324134" cy="320722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562600" y="1528549"/>
            <a:ext cx="299113" cy="30025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42346" y="1610365"/>
            <a:ext cx="39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Comic Sans MS" pitchFamily="66" charset="0"/>
              </a:rPr>
              <a:t>60°</a:t>
            </a:r>
            <a:endParaRPr lang="en-GB" sz="1000" baseline="-25000" dirty="0">
              <a:latin typeface="Comic Sans MS" pitchFamily="66" charset="0"/>
            </a:endParaRPr>
          </a:p>
        </p:txBody>
      </p:sp>
      <p:sp>
        <p:nvSpPr>
          <p:cNvPr id="68" name="Arc 67"/>
          <p:cNvSpPr/>
          <p:nvPr/>
        </p:nvSpPr>
        <p:spPr>
          <a:xfrm>
            <a:off x="4829674" y="1445669"/>
            <a:ext cx="914400" cy="914400"/>
          </a:xfrm>
          <a:prstGeom prst="arc">
            <a:avLst>
              <a:gd name="adj1" fmla="val 19965107"/>
              <a:gd name="adj2" fmla="val 210136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 rot="2590067">
            <a:off x="5755821" y="1403186"/>
            <a:ext cx="7296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latin typeface="Comic Sans MS" pitchFamily="66" charset="0"/>
              </a:rPr>
              <a:t>R</a:t>
            </a:r>
            <a:r>
              <a:rPr lang="en-GB" sz="1050" b="1" baseline="-25000" dirty="0">
                <a:latin typeface="Comic Sans MS" pitchFamily="66" charset="0"/>
              </a:rPr>
              <a:t>W</a:t>
            </a:r>
            <a:r>
              <a:rPr lang="en-GB" sz="1050" b="1" dirty="0">
                <a:latin typeface="Comic Sans MS" pitchFamily="66" charset="0"/>
              </a:rPr>
              <a:t>Sin60</a:t>
            </a:r>
            <a:endParaRPr lang="en-GB" sz="1050" b="1" baseline="-250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28698" y="328228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a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2639" y="2752298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0.5a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1767" y="2119952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1.5a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55042" y="2785730"/>
            <a:ext cx="351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22112" y="245966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(2)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31442" y="187841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Comic Sans MS" pitchFamily="66" charset="0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9" y="5294194"/>
                <a:ext cx="1600200" cy="5556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 rot="2677456">
            <a:off x="4713591" y="3216363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b="1" dirty="0">
                <a:latin typeface="Comic Sans MS" pitchFamily="66" charset="0"/>
              </a:rPr>
              <a:t>2mgCos60</a:t>
            </a:r>
            <a:endParaRPr lang="en-GB" sz="1000" b="1" baseline="-250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1828800"/>
            <a:ext cx="6096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3800475"/>
            <a:ext cx="257175" cy="9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250" y="5306705"/>
                <a:ext cx="1295400" cy="5455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19800"/>
                <a:ext cx="11430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US" sz="1400" b="0" i="1" baseline="-25000" smtClean="0">
                          <a:latin typeface="Cambria Math"/>
                        </a:rPr>
                        <m:t>𝑀𝐴𝑋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191000"/>
                <a:ext cx="1143000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𝑚𝑔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𝑚𝑔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572000"/>
                <a:ext cx="1600200" cy="54553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H="1">
            <a:off x="4147782" y="4678908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310418" y="4681182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5008729" y="4819934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133832" y="4835857"/>
            <a:ext cx="76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105400"/>
                <a:ext cx="1600200" cy="545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54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638800"/>
                <a:ext cx="1676400" cy="5455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0.22=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48400"/>
                <a:ext cx="121920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5638800" y="4419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8" name="Arc 87"/>
          <p:cNvSpPr/>
          <p:nvPr/>
        </p:nvSpPr>
        <p:spPr>
          <a:xfrm>
            <a:off x="5334000" y="43434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Arc 88"/>
          <p:cNvSpPr/>
          <p:nvPr/>
        </p:nvSpPr>
        <p:spPr>
          <a:xfrm>
            <a:off x="5334000" y="48768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5334000" y="54102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5334000" y="5943600"/>
            <a:ext cx="381000" cy="533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638800" y="495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Cancel mg’s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38800" y="5562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62600" y="6096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タイトル 1">
            <a:extLst>
              <a:ext uri="{FF2B5EF4-FFF2-40B4-BE49-F238E27FC236}">
                <a16:creationId xmlns:a16="http://schemas.microsoft.com/office/drawing/2014/main" xmlns="" id="{0BE82DD9-31CE-4FD7-8CBB-6780F22C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コンテンツ プレースホルダー 2">
            <a:extLst>
              <a:ext uri="{FF2B5EF4-FFF2-40B4-BE49-F238E27FC236}">
                <a16:creationId xmlns:a16="http://schemas.microsoft.com/office/drawing/2014/main" xmlns="" id="{A6FB8175-A30D-4701-9409-0849070F2FF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7D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  <p:bldP spid="65" grpId="0"/>
      <p:bldP spid="82" grpId="0"/>
      <p:bldP spid="83" grpId="0"/>
      <p:bldP spid="84" grpId="0"/>
      <p:bldP spid="86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7454" y="2707093"/>
            <a:ext cx="91646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7E</a:t>
            </a:r>
            <a:endParaRPr lang="ja-JP" altLang="en-US" sz="60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7469" y="2394437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mgCos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484" y="113713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We need the normal reaction in order to find the maximum frictional force</a:t>
            </a:r>
          </a:p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 Resolve perpendicular to the plane</a:t>
            </a:r>
            <a:endParaRPr lang="en-GB" sz="1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800600"/>
                <a:ext cx="2311595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𝑚𝑔𝐶𝑜𝑠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1600"/>
                <a:ext cx="137069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19800" y="4572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477000" y="449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to the plane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0198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400800" y="4953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have to use ‘m’ for now as we do not know the mass…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𝑅</m:t>
                      </m:r>
                      <m:r>
                        <a:rPr lang="en-GB" sz="1600" b="0" i="1" smtClean="0">
                          <a:latin typeface="Cambria Math"/>
                        </a:rPr>
                        <m:t>=0.8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62600"/>
                <a:ext cx="120590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6019800" y="5334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53200" y="5410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We know the value of Cos</a:t>
            </a:r>
            <a:r>
              <a:rPr lang="el-GR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θ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917B8BF5-2223-4604-AFE7-5E0CDA35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311276A6-CA4E-43AE-91D7-CE6D8348771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xmlns="" id="{A819CCE7-0146-4436-9029-02729446A62B}"/>
                  </a:ext>
                </a:extLst>
              </p:cNvPr>
              <p:cNvSpPr txBox="1"/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819CCE7-0146-4436-9029-02729446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03" y="4021583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8" grpId="0"/>
      <p:bldP spid="25" grpId="0" animBg="1"/>
      <p:bldP spid="26" grpId="0"/>
      <p:bldP spid="27" grpId="0"/>
      <p:bldP spid="27" grpId="1"/>
      <p:bldP spid="27" grpId="2"/>
      <p:bldP spid="29" grpId="0"/>
      <p:bldP spid="32" grpId="0"/>
      <p:bldP spid="32" grpId="1"/>
      <p:bldP spid="32" grpId="2"/>
      <p:bldP spid="35" grpId="0"/>
      <p:bldP spid="41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58807" y="130712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46" name="Arc 45"/>
          <p:cNvSpPr/>
          <p:nvPr/>
        </p:nvSpPr>
        <p:spPr>
          <a:xfrm>
            <a:off x="62484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4191000"/>
            <a:ext cx="1397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2484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53200" y="4572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86200"/>
                <a:ext cx="1196545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=(0.5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267200"/>
                <a:ext cx="219252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648200"/>
                <a:ext cx="151624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xmlns="" id="{2F84AB10-932F-4C67-ACE9-201DAFE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xmlns="" id="{961B9C60-775A-41A8-A6CD-5521D9A30B9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 animBg="1"/>
      <p:bldP spid="47" grpId="0"/>
      <p:bldP spid="48" grpId="0" animBg="1"/>
      <p:bldP spid="49" grpId="0"/>
      <p:bldP spid="56" grpId="0"/>
      <p:bldP spid="57" grpId="0"/>
      <p:bldP spid="58" grpId="0"/>
      <p:bldP spid="5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particle is held at rest on a rough plane inclined at an angle of 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to the horizontal, where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is 0.75. If the coefficient of friction between the particle and the plane is 0.5, find the acceleration of the particle.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You can find the below values (based on 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0.75) by drawing a right angled triangle and finding the hypotenuse (as in section 3D)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Tan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4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Sin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3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(0.6)</a:t>
            </a: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Cos</a:t>
            </a:r>
            <a:r>
              <a:rPr lang="el-GR" sz="1400" dirty="0">
                <a:latin typeface="Comic Sans MS" pitchFamily="66" charset="0"/>
              </a:rPr>
              <a:t>θ</a:t>
            </a:r>
            <a:r>
              <a:rPr lang="en-GB" sz="1400" dirty="0">
                <a:latin typeface="Comic Sans MS" pitchFamily="66" charset="0"/>
              </a:rPr>
              <a:t> = </a:t>
            </a:r>
            <a:r>
              <a:rPr lang="en-GB" sz="1400" baseline="30000" dirty="0">
                <a:latin typeface="Comic Sans MS" pitchFamily="66" charset="0"/>
              </a:rPr>
              <a:t>4</a:t>
            </a:r>
            <a:r>
              <a:rPr lang="en-GB" sz="1400" dirty="0">
                <a:latin typeface="Comic Sans MS" pitchFamily="66" charset="0"/>
              </a:rPr>
              <a:t>/</a:t>
            </a:r>
            <a:r>
              <a:rPr lang="en-GB" sz="1400" baseline="-25000" dirty="0">
                <a:latin typeface="Comic Sans MS" pitchFamily="66" charset="0"/>
              </a:rPr>
              <a:t>5</a:t>
            </a:r>
            <a:r>
              <a:rPr lang="en-GB" sz="1400" dirty="0">
                <a:latin typeface="Comic Sans MS" pitchFamily="66" charset="0"/>
              </a:rPr>
              <a:t> (0.8)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923494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55223" y="321505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FFFF00"/>
                </a:solidFill>
                <a:latin typeface="Comic Sans MS" pitchFamily="66" charset="0"/>
              </a:rPr>
              <a:t>mkg</a:t>
            </a:r>
            <a:endParaRPr lang="en-GB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85792" y="2681653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mg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08178" y="2244969"/>
            <a:ext cx="507022" cy="788377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869" y="3021622"/>
            <a:ext cx="542195" cy="3546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793521" y="2505807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latin typeface="Comic Sans MS" pitchFamily="66" charset="0"/>
              </a:rPr>
              <a:t>θ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4022" y="3153506"/>
            <a:ext cx="6447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latin typeface="Comic Sans MS" pitchFamily="66" charset="0"/>
              </a:rPr>
              <a:t>mgSin</a:t>
            </a:r>
            <a:r>
              <a:rPr lang="el-GR" sz="1050" dirty="0">
                <a:latin typeface="Comic Sans MS" pitchFamily="66" charset="0"/>
              </a:rPr>
              <a:t>θ</a:t>
            </a:r>
            <a:endParaRPr lang="en-GB" sz="1050" dirty="0"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>
            <a:stCxn id="15" idx="0"/>
          </p:cNvCxnSpPr>
          <p:nvPr/>
        </p:nvCxnSpPr>
        <p:spPr>
          <a:xfrm flipH="1" flipV="1">
            <a:off x="6248400" y="1377462"/>
            <a:ext cx="309496" cy="47319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0103" y="1503485"/>
            <a:ext cx="578528" cy="36768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741376" y="1707049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49814" y="1714499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57204" y="1528104"/>
            <a:ext cx="26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6600" y="24384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1143000"/>
            <a:ext cx="5581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0.8mg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67600" y="129540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0.4mg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3657600"/>
            <a:ext cx="500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Now we have all the forces involved acting in the required directions, we can now calculate the acceleration of the particle…</a:t>
            </a:r>
          </a:p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Resolve parallel to the plane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𝐹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572000"/>
                <a:ext cx="922432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6019800" y="4800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477000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𝑚𝑔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3000"/>
                <a:ext cx="2304349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𝑔𝑆𝑖𝑛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θ</m:t>
                      </m:r>
                      <m:r>
                        <a:rPr lang="en-GB" sz="1600" b="0" i="1" smtClean="0">
                          <a:latin typeface="Cambria Math"/>
                        </a:rPr>
                        <m:t>−0.4</m:t>
                      </m:r>
                      <m:r>
                        <a:rPr lang="en-GB" sz="1600" b="0" i="1" smtClean="0">
                          <a:latin typeface="Cambria Math"/>
                        </a:rPr>
                        <m:t>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1" y="5334000"/>
                <a:ext cx="1789785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019800" y="5181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6476999" y="5105400"/>
            <a:ext cx="26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m’s cancel (meaning the mass does not affect the acceleration!)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(9.8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×0.6)</m:t>
                      </m:r>
                      <m:r>
                        <a:rPr lang="en-GB" sz="1600" b="0" i="1" smtClean="0">
                          <a:latin typeface="Cambria Math"/>
                        </a:rPr>
                        <m:t>−(0.4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</a:rPr>
                        <m:t>9.8)=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715000"/>
                <a:ext cx="2754087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19800" y="55626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5532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Calculate a (remember, we know Sin</a:t>
            </a:r>
            <a:r>
              <a:rPr lang="el-GR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θ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2.0</m:t>
                      </m:r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</m:t>
                      </m:r>
                      <m:r>
                        <a:rPr lang="en-GB" sz="1600" b="0" i="1" smtClean="0">
                          <a:latin typeface="Cambria Math"/>
                        </a:rPr>
                        <m:t>  (2</m:t>
                      </m:r>
                      <m:r>
                        <a:rPr lang="en-GB" sz="1600" b="0" i="1" smtClean="0">
                          <a:latin typeface="Cambria Math"/>
                        </a:rPr>
                        <m:t>𝑠𝑓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096000"/>
                <a:ext cx="1956946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41148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674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34000" y="5029200"/>
            <a:ext cx="152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タイトル 1">
            <a:extLst>
              <a:ext uri="{FF2B5EF4-FFF2-40B4-BE49-F238E27FC236}">
                <a16:creationId xmlns:a16="http://schemas.microsoft.com/office/drawing/2014/main" xmlns="" id="{FA85CB9E-26CE-492F-A763-3825AB1A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コンテンツ プレースホルダー 2">
            <a:extLst>
              <a:ext uri="{FF2B5EF4-FFF2-40B4-BE49-F238E27FC236}">
                <a16:creationId xmlns:a16="http://schemas.microsoft.com/office/drawing/2014/main" xmlns="" id="{E5D5942B-6595-4CC1-972B-1BAC10E7B50F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xmlns="" id="{57874908-4DC2-462F-A4CB-60AF63BD8F58}"/>
                  </a:ext>
                </a:extLst>
              </p:cNvPr>
              <p:cNvSpPr txBox="1"/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7874908-4DC2-462F-A4CB-60AF63BD8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39" y="4101485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59" grpId="0"/>
      <p:bldP spid="39" grpId="0"/>
      <p:bldP spid="40" grpId="0" animBg="1"/>
      <p:bldP spid="42" grpId="0"/>
      <p:bldP spid="43" grpId="0"/>
      <p:bldP spid="44" grpId="0"/>
      <p:bldP spid="45" grpId="0" animBg="1"/>
      <p:bldP spid="50" grpId="0"/>
      <p:bldP spid="51" grpId="0"/>
      <p:bldP spid="52" grpId="0" animBg="1"/>
      <p:bldP spid="53" grpId="0"/>
      <p:bldP spid="60" grpId="0"/>
      <p:bldP spid="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08701" y="1099129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We need to split the forces into parallel and perpendicular components…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10000" y="396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resolve perpendicular to find the normal reaction, and hence, the maximum frictional resistance created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10000" y="4495800"/>
            <a:ext cx="284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perpendicular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06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324600" y="49530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858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Sub in values and resolve perpendicular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10=(4×0)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29" y="5181600"/>
                <a:ext cx="2907847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=25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10+4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0"/>
                <a:ext cx="213917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rc 75"/>
          <p:cNvSpPr/>
          <p:nvPr/>
        </p:nvSpPr>
        <p:spPr>
          <a:xfrm>
            <a:off x="7293428" y="5366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7794171" y="5421085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Rearrange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=43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  <m:r>
                        <a:rPr lang="en-GB" sz="1400" b="0" i="1" smtClean="0">
                          <a:latin typeface="Cambria Math"/>
                        </a:rPr>
                        <m:t> (2</m:t>
                      </m:r>
                      <m:r>
                        <a:rPr lang="en-GB" sz="1400" b="0" i="1" smtClean="0">
                          <a:latin typeface="Cambria Math"/>
                        </a:rPr>
                        <m:t>𝑠𝑓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086" y="5998029"/>
                <a:ext cx="138775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rc 78"/>
          <p:cNvSpPr/>
          <p:nvPr/>
        </p:nvSpPr>
        <p:spPr>
          <a:xfrm>
            <a:off x="7304314" y="5747658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7674428" y="5812969"/>
            <a:ext cx="11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Calculate</a:t>
            </a:r>
            <a:endParaRPr lang="en-GB" sz="12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4789714" y="2229280"/>
            <a:ext cx="1985814" cy="1188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タイトル 1">
            <a:extLst>
              <a:ext uri="{FF2B5EF4-FFF2-40B4-BE49-F238E27FC236}">
                <a16:creationId xmlns:a16="http://schemas.microsoft.com/office/drawing/2014/main" xmlns="" id="{ACC10415-1610-4586-9FCB-CD64571F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xmlns="" id="{63B5930C-568D-4612-97B0-4642DB30F06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xmlns="" id="{B5402313-F6E3-4B01-BCB0-300654837B2B}"/>
                  </a:ext>
                </a:extLst>
              </p:cNvPr>
              <p:cNvSpPr txBox="1"/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402313-F6E3-4B01-BCB0-300654837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405" y="4500977"/>
                <a:ext cx="488532" cy="246221"/>
              </a:xfrm>
              <a:prstGeom prst="rect">
                <a:avLst/>
              </a:prstGeom>
              <a:blipFill>
                <a:blip r:embed="rId6"/>
                <a:stretch>
                  <a:fillRect l="-10000" r="-1375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2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8" grpId="0" animBg="1"/>
      <p:bldP spid="19" grpId="0"/>
      <p:bldP spid="35" grpId="0"/>
      <p:bldP spid="35" grpId="1"/>
      <p:bldP spid="36" grpId="0"/>
      <p:bldP spid="44" grpId="0"/>
      <p:bldP spid="44" grpId="1"/>
      <p:bldP spid="44" grpId="2"/>
      <p:bldP spid="53" grpId="0"/>
      <p:bldP spid="54" grpId="0"/>
      <p:bldP spid="55" grpId="0" animBg="1"/>
      <p:bldP spid="56" grpId="0"/>
      <p:bldP spid="56" grpId="1"/>
      <p:bldP spid="57" grpId="0"/>
      <p:bldP spid="60" grpId="0"/>
      <p:bldP spid="63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5" grpId="0"/>
      <p:bldP spid="76" grpId="0" animBg="1"/>
      <p:bldP spid="77" grpId="0"/>
      <p:bldP spid="78" grpId="0"/>
      <p:bldP spid="79" grpId="0" animBg="1"/>
      <p:bldP spid="80" grpId="0"/>
      <p:bldP spid="81" grpId="0"/>
      <p:bldP spid="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78701" y="1325421"/>
            <a:ext cx="265990" cy="28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F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10000" y="3657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can find the maximum frictional force created between the surfaces…</a:t>
            </a:r>
          </a:p>
        </p:txBody>
      </p:sp>
      <p:sp>
        <p:nvSpPr>
          <p:cNvPr id="72" name="Arc 71"/>
          <p:cNvSpPr/>
          <p:nvPr/>
        </p:nvSpPr>
        <p:spPr>
          <a:xfrm>
            <a:off x="5029200" y="4343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410200" y="4267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(remember to use exact values, not rounded ones)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910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×43</m:t>
                          </m:r>
                        </m:e>
                      </m:d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572000"/>
                <a:ext cx="150900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953000"/>
                <a:ext cx="115198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5029200" y="47244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486400" y="4800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Leave in terms of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xmlns="" id="{07671F50-0127-4421-8561-B9C9B04B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1" name="コンテンツ プレースホルダー 2">
            <a:extLst>
              <a:ext uri="{FF2B5EF4-FFF2-40B4-BE49-F238E27FC236}">
                <a16:creationId xmlns:a16="http://schemas.microsoft.com/office/drawing/2014/main" xmlns="" id="{BA57FC78-6775-4F21-A850-A4EF24C7EFC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72" grpId="0" animBg="1"/>
      <p:bldP spid="73" grpId="0"/>
      <p:bldP spid="52" grpId="0"/>
      <p:bldP spid="59" grpId="0"/>
      <p:bldP spid="64" grpId="0"/>
      <p:bldP spid="65" grpId="0" animBg="1"/>
      <p:bldP spid="66" grpId="0"/>
      <p:bldP spid="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V="1">
            <a:off x="5310909" y="2202873"/>
            <a:ext cx="1112982" cy="66963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636776"/>
            <a:ext cx="3419856" cy="4764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need to be able to solve problems involving dynamics on an inclined plane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A mass of 4kg is pushed up a plane by a horizontal force of magnitude 25N. The plane is inclined to the horizontal at 10° and the particle accelerates at 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  <a:r>
              <a:rPr lang="en-GB" sz="1400" dirty="0">
                <a:latin typeface="Comic Sans MS" pitchFamily="66" charset="0"/>
              </a:rPr>
              <a:t>. Calculate the coefficient of friction between the box and the plane.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In this type of question you should proceed as if you </a:t>
            </a:r>
            <a:r>
              <a:rPr lang="en-GB" sz="1400" u="sng" dirty="0">
                <a:latin typeface="Comic Sans MS" pitchFamily="66" charset="0"/>
                <a:sym typeface="Wingdings" pitchFamily="2" charset="2"/>
              </a:rPr>
              <a:t>did</a:t>
            </a:r>
            <a:r>
              <a:rPr lang="en-GB" sz="1400" dirty="0">
                <a:latin typeface="Comic Sans MS" pitchFamily="66" charset="0"/>
                <a:sym typeface="Wingdings" pitchFamily="2" charset="2"/>
              </a:rPr>
              <a:t> have the coefficient of friction. You will end up with an equation where you can solve for µ.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74223" y="1614854"/>
            <a:ext cx="304800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74223" y="3443654"/>
            <a:ext cx="30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22223" y="1614854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69823" y="3291254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69823" y="3291254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317023" y="2986454"/>
            <a:ext cx="914400" cy="914400"/>
          </a:xfrm>
          <a:prstGeom prst="arc">
            <a:avLst>
              <a:gd name="adj1" fmla="val 19754290"/>
              <a:gd name="adj2" fmla="val 636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170715" y="31786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sp>
        <p:nvSpPr>
          <p:cNvPr id="12" name="Rectangle 11"/>
          <p:cNvSpPr/>
          <p:nvPr/>
        </p:nvSpPr>
        <p:spPr>
          <a:xfrm rot="19705441">
            <a:off x="6372798" y="1816811"/>
            <a:ext cx="609600" cy="4572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19646070">
            <a:off x="6416479" y="1882663"/>
            <a:ext cx="51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FF00"/>
                </a:solidFill>
                <a:latin typeface="Comic Sans MS" pitchFamily="66" charset="0"/>
              </a:rPr>
              <a:t>4kg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05246" y="2242038"/>
            <a:ext cx="2" cy="1143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85792" y="2681653"/>
            <a:ext cx="338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</a:t>
            </a:r>
          </a:p>
        </p:txBody>
      </p:sp>
      <p:sp>
        <p:nvSpPr>
          <p:cNvPr id="18" name="Arc 17"/>
          <p:cNvSpPr/>
          <p:nvPr/>
        </p:nvSpPr>
        <p:spPr>
          <a:xfrm>
            <a:off x="6263053" y="1644162"/>
            <a:ext cx="914400" cy="914400"/>
          </a:xfrm>
          <a:prstGeom prst="arc">
            <a:avLst>
              <a:gd name="adj1" fmla="val 3425780"/>
              <a:gd name="adj2" fmla="val 467740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8103" y="257046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10°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02584" y="2237509"/>
            <a:ext cx="549561" cy="85667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8729" y="3075709"/>
            <a:ext cx="554180" cy="29556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07646" y="2418417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4gCos10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7609" y="3171180"/>
            <a:ext cx="6832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4gSin10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216073" y="1320800"/>
            <a:ext cx="337127" cy="521856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904508" y="2212109"/>
            <a:ext cx="1528619" cy="461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09126" y="2202873"/>
            <a:ext cx="420256" cy="660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368191" y="194274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42265" y="222445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10°</a:t>
            </a:r>
          </a:p>
        </p:txBody>
      </p:sp>
      <p:sp>
        <p:nvSpPr>
          <p:cNvPr id="55" name="Arc 54"/>
          <p:cNvSpPr/>
          <p:nvPr/>
        </p:nvSpPr>
        <p:spPr>
          <a:xfrm>
            <a:off x="6011896" y="1725691"/>
            <a:ext cx="914400" cy="914400"/>
          </a:xfrm>
          <a:prstGeom prst="arc">
            <a:avLst>
              <a:gd name="adj1" fmla="val 8915785"/>
              <a:gd name="adj2" fmla="val 1056281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4430700" y="2473836"/>
            <a:ext cx="692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25Sin10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94" y="2423036"/>
            <a:ext cx="708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Comic Sans MS" pitchFamily="66" charset="0"/>
              </a:rPr>
              <a:t>25Cos10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922656" y="1542472"/>
            <a:ext cx="586508" cy="36483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784233" y="1180906"/>
            <a:ext cx="453104" cy="2888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780137" y="1239522"/>
            <a:ext cx="348762" cy="2227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10908" y="969305"/>
            <a:ext cx="82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2.5ms</a:t>
            </a:r>
            <a:r>
              <a:rPr lang="en-GB" sz="1400" baseline="30000" dirty="0">
                <a:latin typeface="Comic Sans MS" pitchFamily="66" charset="0"/>
              </a:rPr>
              <a:t>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8466" y="36576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Now we have all the forces acting perpendicular to the plane, we can find the value of 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72200" y="106680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0000FF"/>
                </a:solidFill>
                <a:latin typeface="Comic Sans MS" pitchFamily="66" charset="0"/>
              </a:rPr>
              <a:t>43N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7600" y="12954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43µ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88466" y="41148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Resolve parallel to the plane…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495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807866" y="4648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7265066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and resolve parallel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10=(4×2.5)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66" y="4876800"/>
                <a:ext cx="322639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10−4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10−(4×2.5)=43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66" y="5257800"/>
                <a:ext cx="3226396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807866" y="5029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7.8131…=43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437" y="5638800"/>
                <a:ext cx="1505797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807866" y="54102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0.18=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37" y="6019800"/>
                <a:ext cx="896784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6818752" y="5802086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319494" y="5094515"/>
            <a:ext cx="169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Rearrange to find µ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19493" y="5464630"/>
            <a:ext cx="138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exactly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30379" y="5769430"/>
            <a:ext cx="165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Remember to use exact values!!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タイトル 1">
            <a:extLst>
              <a:ext uri="{FF2B5EF4-FFF2-40B4-BE49-F238E27FC236}">
                <a16:creationId xmlns:a16="http://schemas.microsoft.com/office/drawing/2014/main" xmlns="" id="{B0FFAD94-0FB7-4D1C-89AE-E565EB07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xmlns="" id="{F586B4A2-DD9B-4AB2-BDDC-EA41FEB582B5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xmlns="" id="{64BE5A5A-2BD4-4A16-9D78-F9325E2689D5}"/>
                  </a:ext>
                </a:extLst>
              </p:cNvPr>
              <p:cNvSpPr txBox="1"/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64BE5A5A-2BD4-4A16-9D78-F9325E26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6" y="4128118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8750" r="-15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63" grpId="0"/>
      <p:bldP spid="68" grpId="0"/>
      <p:bldP spid="67" grpId="0"/>
      <p:bldP spid="46" grpId="0"/>
      <p:bldP spid="48" grpId="0"/>
      <p:bldP spid="50" grpId="0" animBg="1"/>
      <p:bldP spid="51" grpId="0"/>
      <p:bldP spid="69" grpId="0"/>
      <p:bldP spid="70" grpId="0"/>
      <p:bldP spid="71" grpId="0" animBg="1"/>
      <p:bldP spid="74" grpId="0"/>
      <p:bldP spid="75" grpId="0" animBg="1"/>
      <p:bldP spid="76" grpId="0"/>
      <p:bldP spid="77" grpId="0" animBg="1"/>
      <p:bldP spid="78" grpId="0"/>
      <p:bldP spid="79" grpId="0"/>
      <p:bldP spid="80" grpId="0"/>
      <p:bldP spid="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E180B3ED-5FE6-4D9B-846B-4F0F303DADB3}"/>
              </a:ext>
            </a:extLst>
          </p:cNvPr>
          <p:cNvSpPr/>
          <p:nvPr/>
        </p:nvSpPr>
        <p:spPr>
          <a:xfrm>
            <a:off x="29094" y="2707093"/>
            <a:ext cx="91214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Sue Ellen Francisco " panose="02000000000000000000" pitchFamily="2" charset="0"/>
                <a:ea typeface="Permanent Marker" panose="02000000000000000000" pitchFamily="2" charset="0"/>
                <a:cs typeface="Microsoft Himalaya" panose="01010100010101010101" pitchFamily="2" charset="0"/>
              </a:rPr>
              <a:t>Teachings for Exercise 7F</a:t>
            </a:r>
            <a:endParaRPr lang="ja-JP" altLang="en-US" sz="6000" b="0" cap="none" spc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Sue Ellen Francisco 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b="1" dirty="0" smtClean="0"/>
              <a:t>Section F – Connected Particles</a:t>
            </a:r>
            <a:endParaRPr lang="en-GB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071412" y="2043310"/>
            <a:ext cx="62293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88451" y="1468170"/>
            <a:ext cx="1955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30−4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41" y="5292305"/>
                <a:ext cx="195438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30=4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</a:rPr>
                        <m:t>45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535" y="5707811"/>
                <a:ext cx="1616533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GB" sz="1400" i="1">
                              <a:latin typeface="Cambria Math"/>
                            </a:rPr>
                            <m:t>45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41" y="6054305"/>
                <a:ext cx="1175258" cy="500009"/>
              </a:xfrm>
              <a:prstGeom prst="rect">
                <a:avLst/>
              </a:prstGeom>
              <a:blipFill rotWithShape="1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30041" y="554534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Divide by Cos30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Horizontally</a:t>
            </a:r>
          </a:p>
        </p:txBody>
      </p:sp>
      <p:sp>
        <p:nvSpPr>
          <p:cNvPr id="55" name="Arc 54"/>
          <p:cNvSpPr/>
          <p:nvPr/>
        </p:nvSpPr>
        <p:spPr>
          <a:xfrm>
            <a:off x="6248400" y="6324600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629400" y="6400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=3.27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33" y="6550223"/>
                <a:ext cx="104496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xmlns="" id="{AC61B1F4-7DDD-4142-BBCD-8676DF39F7F8}"/>
                  </a:ext>
                </a:extLst>
              </p:cNvPr>
              <p:cNvSpPr txBox="1"/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C61B1F4-7DDD-4142-BBCD-8676DF39F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62" y="4527611"/>
                <a:ext cx="525400" cy="246221"/>
              </a:xfrm>
              <a:prstGeom prst="rect">
                <a:avLst/>
              </a:prstGeom>
              <a:blipFill>
                <a:blip r:embed="rId7"/>
                <a:stretch>
                  <a:fillRect l="-8140" r="-1395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タイトル 1">
            <a:extLst>
              <a:ext uri="{FF2B5EF4-FFF2-40B4-BE49-F238E27FC236}">
                <a16:creationId xmlns:a16="http://schemas.microsoft.com/office/drawing/2014/main" xmlns="" id="{BC918A0D-45A2-4789-908D-39282D6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xmlns="" id="{28BB8505-F1E8-46D5-8A8D-F406892A106A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  <p:bldP spid="22" grpId="0"/>
      <p:bldP spid="24" grpId="0" animBg="1"/>
      <p:bldP spid="25" grpId="0" animBg="1"/>
      <p:bldP spid="26" grpId="0"/>
      <p:bldP spid="27" grpId="0"/>
      <p:bldP spid="38" grpId="0"/>
      <p:bldP spid="39" grpId="0"/>
      <p:bldP spid="40" grpId="0"/>
      <p:bldP spid="41" grpId="0"/>
      <p:bldP spid="42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46331" y="3815256"/>
            <a:ext cx="484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We will need to form 2 equations, one for each particle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For particle P, we need to calculate the frictional force first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Resolve perpendicular to find the normal reaction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5634250" y="5029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172200" y="49530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  <a:sym typeface="Wingdings" pitchFamily="2" charset="2"/>
              </a:rPr>
              <a:t>Resolve perpendicular for P</a:t>
            </a:r>
            <a:endParaRPr lang="en-GB" sz="11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25=(5×0)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257800"/>
                <a:ext cx="204261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𝑅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0"/>
                <a:ext cx="1273938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5791200" y="54102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6324600" y="5486400"/>
            <a:ext cx="914400" cy="26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00FF"/>
                </a:solidFill>
                <a:latin typeface="Comic Sans MS" pitchFamily="66" charset="0"/>
              </a:rPr>
              <a:t>Rearrange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BBF280A2-0758-4AC4-BF1B-5F23A44E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C4E82A3A-236E-4F58-B151-03D1DFC158D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xmlns="" id="{0CEB2D90-DE64-4898-82AD-A96622942652}"/>
                  </a:ext>
                </a:extLst>
              </p:cNvPr>
              <p:cNvSpPr txBox="1"/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(↖)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0CEB2D90-DE64-4898-82AD-A9662294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468" y="4474344"/>
                <a:ext cx="488532" cy="246221"/>
              </a:xfrm>
              <a:prstGeom prst="rect">
                <a:avLst/>
              </a:prstGeom>
              <a:blipFill>
                <a:blip r:embed="rId5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4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40" grpId="0" animBg="1"/>
      <p:bldP spid="47" grpId="0" animBg="1"/>
      <p:bldP spid="48" grpId="0"/>
      <p:bldP spid="49" grpId="0"/>
      <p:bldP spid="50" grpId="0"/>
      <p:bldP spid="50" grpId="1"/>
      <p:bldP spid="51" grpId="0"/>
      <p:bldP spid="55" grpId="0"/>
      <p:bldP spid="55" grpId="1"/>
      <p:bldP spid="55" grpId="2"/>
      <p:bldP spid="61" grpId="0"/>
      <p:bldP spid="62" grpId="0"/>
      <p:bldP spid="63" grpId="0"/>
      <p:bldP spid="66" grpId="0"/>
      <p:bldP spid="73" grpId="0"/>
      <p:bldP spid="76" grpId="0"/>
      <p:bldP spid="77" grpId="0"/>
      <p:bldP spid="78" grpId="0"/>
      <p:bldP spid="80" grpId="0"/>
      <p:bldP spid="81" grpId="0" animBg="1"/>
      <p:bldP spid="82" grpId="0"/>
      <p:bldP spid="83" grpId="0"/>
      <p:bldP spid="84" grpId="0"/>
      <p:bldP spid="86" grpId="0" animBg="1"/>
      <p:bldP spid="87" grpId="0"/>
      <p:bldP spid="88" grpId="0"/>
      <p:bldP spid="6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024023" y="2127116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019800" y="4114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324600" y="41910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 for particle P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62400"/>
                <a:ext cx="1067472" cy="307777"/>
              </a:xfrm>
              <a:prstGeom prst="rect">
                <a:avLst/>
              </a:prstGeom>
              <a:blipFill rotWithShape="1"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=(0.2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43400"/>
                <a:ext cx="213744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𝑀𝐴𝑋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1446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019800" y="4495800"/>
            <a:ext cx="53340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477000" y="457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CD2F7BA7-5C75-4B78-BAD8-FF303793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コンテンツ プレースホルダー 2">
            <a:extLst>
              <a:ext uri="{FF2B5EF4-FFF2-40B4-BE49-F238E27FC236}">
                <a16:creationId xmlns:a16="http://schemas.microsoft.com/office/drawing/2014/main" xmlns="" id="{DDF34528-EF02-483B-8C69-CB65F269DA6D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3" grpId="0" animBg="1"/>
      <p:bldP spid="54" grpId="0"/>
      <p:bldP spid="57" grpId="0"/>
      <p:bldP spid="59" grpId="0"/>
      <p:bldP spid="67" grpId="0"/>
      <p:bldP spid="68" grpId="0" animBg="1"/>
      <p:bldP spid="69" grpId="0"/>
      <p:bldP spid="7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gCos25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46331" y="3815256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Now we can form 2 equations using P and Q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0" y="419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P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Parallel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4579" y="4191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Equation for Q</a:t>
            </a:r>
          </a:p>
          <a:p>
            <a:r>
              <a:rPr lang="en-GB" sz="1400" dirty="0">
                <a:latin typeface="Comic Sans MS" pitchFamily="66" charset="0"/>
                <a:sym typeface="Wingdings" pitchFamily="2" charset="2"/>
              </a:rPr>
              <a:t> Resolve Vertically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029200" y="4648200"/>
            <a:ext cx="1074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Resolve Parallel for P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17" y="5105400"/>
                <a:ext cx="2460866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47244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696" y="5105400"/>
                <a:ext cx="1399935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85"/>
          <p:cNvSpPr/>
          <p:nvPr/>
        </p:nvSpPr>
        <p:spPr>
          <a:xfrm>
            <a:off x="7693572" y="48768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Box 86"/>
          <p:cNvSpPr txBox="1"/>
          <p:nvPr/>
        </p:nvSpPr>
        <p:spPr>
          <a:xfrm>
            <a:off x="8226972" y="4724400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6600"/>
                </a:solidFill>
                <a:latin typeface="Comic Sans MS" pitchFamily="66" charset="0"/>
                <a:sym typeface="Wingdings" pitchFamily="2" charset="2"/>
              </a:rPr>
              <a:t>Resolve Vertically for Q</a:t>
            </a:r>
            <a:endParaRPr lang="en-GB" sz="1100" baseline="-25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62600"/>
                <a:ext cx="2460866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2" y="5902911"/>
                <a:ext cx="1399935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𝑔𝐶𝑜𝑠</m:t>
                      </m:r>
                      <m:r>
                        <a:rPr lang="en-GB" sz="1400" b="0" i="1" smtClean="0">
                          <a:latin typeface="Cambria Math"/>
                        </a:rPr>
                        <m:t>25−5</m:t>
                      </m:r>
                      <m:r>
                        <a:rPr lang="en-GB" sz="1400" b="0" i="1" smtClean="0">
                          <a:latin typeface="Cambria Math"/>
                        </a:rPr>
                        <m:t>𝑔𝑆𝑖𝑛</m:t>
                      </m:r>
                      <m:r>
                        <a:rPr lang="en-GB" sz="1400" b="0" i="1" smtClean="0">
                          <a:latin typeface="Cambria Math"/>
                        </a:rPr>
                        <m:t>25=15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248400"/>
                <a:ext cx="2761333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4</m:t>
                      </m:r>
                      <m:r>
                        <a:rPr lang="en-GB" sz="1400" b="0" i="1" smtClean="0">
                          <a:latin typeface="Cambria Math"/>
                        </a:rPr>
                        <m:t>.56=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641" y="6550223"/>
                <a:ext cx="89793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Arc 93"/>
          <p:cNvSpPr/>
          <p:nvPr/>
        </p:nvSpPr>
        <p:spPr>
          <a:xfrm>
            <a:off x="6479628" y="6379779"/>
            <a:ext cx="522889" cy="333704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6934200" y="64008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a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00800" y="5715000"/>
            <a:ext cx="215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Add the equations together</a:t>
            </a:r>
          </a:p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 T’s cancel out!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38600" y="5486400"/>
            <a:ext cx="449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タイトル 1">
            <a:extLst>
              <a:ext uri="{FF2B5EF4-FFF2-40B4-BE49-F238E27FC236}">
                <a16:creationId xmlns:a16="http://schemas.microsoft.com/office/drawing/2014/main" xmlns="" id="{0CD2DE6F-E9AE-4D4F-A416-61202921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コンテンツ プレースホルダー 2">
            <a:extLst>
              <a:ext uri="{FF2B5EF4-FFF2-40B4-BE49-F238E27FC236}">
                <a16:creationId xmlns:a16="http://schemas.microsoft.com/office/drawing/2014/main" xmlns="" id="{F434D4D1-CD37-4F5E-B539-FD7CD542E68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xmlns="" id="{C9D2867E-7009-4B61-BAFF-1B64B3827F25}"/>
                  </a:ext>
                </a:extLst>
              </p:cNvPr>
              <p:cNvSpPr txBox="1"/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C9D2867E-7009-4B61-BAFF-1B64B382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23" y="4412203"/>
                <a:ext cx="450060" cy="246221"/>
              </a:xfrm>
              <a:prstGeom prst="rect">
                <a:avLst/>
              </a:prstGeom>
              <a:blipFill>
                <a:blip r:embed="rId9"/>
                <a:stretch>
                  <a:fillRect l="-9459" r="-1621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xmlns="" id="{FA19EBE8-83D6-491A-9522-6035F8B87081}"/>
                  </a:ext>
                </a:extLst>
              </p:cNvPr>
              <p:cNvSpPr txBox="1"/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FA19EBE8-83D6-491A-9522-6035F8B87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2" y="4412204"/>
                <a:ext cx="488532" cy="246221"/>
              </a:xfrm>
              <a:prstGeom prst="rect">
                <a:avLst/>
              </a:prstGeom>
              <a:blipFill>
                <a:blip r:embed="rId10"/>
                <a:stretch>
                  <a:fillRect l="-8750" r="-1500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3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1" grpId="0"/>
      <p:bldP spid="66" grpId="0"/>
      <p:bldP spid="73" grpId="0"/>
      <p:bldP spid="77" grpId="0"/>
      <p:bldP spid="78" grpId="0"/>
      <p:bldP spid="72" grpId="0"/>
      <p:bldP spid="55" grpId="0"/>
      <p:bldP spid="80" grpId="0"/>
      <p:bldP spid="82" grpId="0"/>
      <p:bldP spid="83" grpId="0"/>
      <p:bldP spid="84" grpId="0"/>
      <p:bldP spid="85" grpId="0"/>
      <p:bldP spid="86" grpId="0" animBg="1"/>
      <p:bldP spid="87" grpId="0"/>
      <p:bldP spid="90" grpId="0"/>
      <p:bldP spid="91" grpId="0"/>
      <p:bldP spid="92" grpId="0"/>
      <p:bldP spid="93" grpId="0"/>
      <p:bldP spid="94" grpId="0" animBg="1"/>
      <p:bldP spid="95" grpId="0"/>
      <p:bldP spid="100" grpId="0"/>
      <p:bldP spid="10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Two particles, P and Q, of masses 5kg and 10kg are connected by a light inextensible string. The string passes over a small smooth pulley which is fixed at the top of a plane inclined at an angle of 25° to the horizontal. P is resting on the plane and Q hangs freely with the string vertical and taut. The coefficient of friction between P and the plane is 0.2. </a:t>
            </a:r>
          </a:p>
          <a:p>
            <a:pPr marL="0" indent="0" algn="ctr"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acceleration of the system</a:t>
            </a:r>
          </a:p>
          <a:p>
            <a:pPr algn="ctr">
              <a:buAutoNum type="alphaL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buAutoNum type="alphaLcParenR"/>
            </a:pPr>
            <a:r>
              <a:rPr lang="en-GB" sz="1400" dirty="0">
                <a:latin typeface="Comic Sans MS" pitchFamily="66" charset="0"/>
              </a:rPr>
              <a:t>Find the tension in the string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4409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00600" y="3276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30" name="Rectangle 29"/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86600" y="2057400"/>
            <a:ext cx="685800" cy="1143000"/>
          </a:xfrm>
          <a:prstGeom prst="line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086600" y="3124200"/>
            <a:ext cx="685800" cy="38100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764379"/>
              <a:gd name="adj2" fmla="val 52456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10400" y="251460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25˚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5gSin25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305800" y="342900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10g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1800" y="1676401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82000" y="266700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293922" y="1979117"/>
            <a:ext cx="444335" cy="25344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66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11613" y="838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5gCos25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600" y="21336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gCos25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114800" y="3810000"/>
            <a:ext cx="484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Use one of the previous equations to find the 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399935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10</m:t>
                      </m:r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=10</m:t>
                      </m:r>
                      <m:r>
                        <a:rPr lang="en-GB" sz="1400" b="0" i="0" smtClean="0">
                          <a:latin typeface="Cambria Math"/>
                        </a:rPr>
                        <m:t>(4.56)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778692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GB" sz="1400" b="0" i="1" smtClean="0">
                          <a:latin typeface="Cambria Math"/>
                        </a:rPr>
                        <m:t>=52.4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10413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5638800" y="4419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096000" y="4343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We now know the acceleration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5638800" y="4800600"/>
            <a:ext cx="537950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101"/>
          <p:cNvSpPr txBox="1"/>
          <p:nvPr/>
        </p:nvSpPr>
        <p:spPr>
          <a:xfrm>
            <a:off x="6172200" y="4876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Solve for T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5F69F7F5-E3B4-45E7-984D-5DE398EFA325}"/>
              </a:ext>
            </a:extLst>
          </p:cNvPr>
          <p:cNvSpPr txBox="1"/>
          <p:nvPr/>
        </p:nvSpPr>
        <p:spPr>
          <a:xfrm>
            <a:off x="1832692" y="503364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4.56ms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6" grpId="0"/>
      <p:bldP spid="97" grpId="0"/>
      <p:bldP spid="98" grpId="0"/>
      <p:bldP spid="99" grpId="0" animBg="1"/>
      <p:bldP spid="100" grpId="0"/>
      <p:bldP spid="101" grpId="0" animBg="1"/>
      <p:bldP spid="1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xmlns="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xmlns="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xmlns="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xmlns="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xmlns="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xmlns="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xmlns="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xmlns="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xmlns="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xmlns="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xmlns="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xmlns="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xmlns="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xmlns="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xmlns="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xmlns="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xmlns="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xmlns="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xmlns="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xmlns="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xmlns="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xmlns="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xmlns="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xmlns="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1377FF6-6B39-4AFE-862A-E4AC6EC6436A}"/>
              </a:ext>
            </a:extLst>
          </p:cNvPr>
          <p:cNvSpPr txBox="1"/>
          <p:nvPr/>
        </p:nvSpPr>
        <p:spPr>
          <a:xfrm>
            <a:off x="4182701" y="3765450"/>
            <a:ext cx="4861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Note that as the plane is smooth, there will be no frictional force. Hence, we also do not need the normal reaction…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Form equations for each block separately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54F27365-43C6-47F7-AF3A-E15679F00558}"/>
              </a:ext>
            </a:extLst>
          </p:cNvPr>
          <p:cNvSpPr txBox="1"/>
          <p:nvPr/>
        </p:nvSpPr>
        <p:spPr>
          <a:xfrm>
            <a:off x="4893794" y="493413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A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xmlns="" id="{5C547C5B-5DB7-4B94-92F1-C07839EDB01A}"/>
                  </a:ext>
                </a:extLst>
              </p:cNvPr>
              <p:cNvSpPr txBox="1"/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79">
                <a:extLst>
                  <a:ext uri="{FF2B5EF4-FFF2-40B4-BE49-F238E27FC236}">
                    <a16:creationId xmlns:a16="http://schemas.microsoft.com/office/drawing/2014/main" id="{5C547C5B-5DB7-4B94-92F1-C07839ED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43" y="5349968"/>
                <a:ext cx="8295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xmlns="" id="{7EF64ABD-DD76-4111-8D38-B896DE5A11F5}"/>
                  </a:ext>
                </a:extLst>
              </p:cNvPr>
              <p:cNvSpPr txBox="1"/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𝑔𝑆𝑖𝑛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82">
                <a:extLst>
                  <a:ext uri="{FF2B5EF4-FFF2-40B4-BE49-F238E27FC236}">
                    <a16:creationId xmlns:a16="http://schemas.microsoft.com/office/drawing/2014/main" id="{7EF64ABD-DD76-4111-8D38-B896DE5A1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932" y="5713212"/>
                <a:ext cx="165013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xmlns="" id="{84CD6E5B-DFDD-47EB-AD4A-D8A42AFF2526}"/>
                  </a:ext>
                </a:extLst>
              </p:cNvPr>
              <p:cNvSpPr txBox="1"/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(↓)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CD6E5B-DFDD-47EB-AD4A-D8A42AFF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45" y="4944864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xmlns="" id="{B70314EC-9362-4F84-90D4-2B39526311C9}"/>
                  </a:ext>
                </a:extLst>
              </p:cNvPr>
              <p:cNvSpPr txBox="1"/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(↗)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B70314EC-9362-4F84-90D4-2B395263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02" y="4953741"/>
                <a:ext cx="488532" cy="246221"/>
              </a:xfrm>
              <a:prstGeom prst="rect">
                <a:avLst/>
              </a:prstGeom>
              <a:blipFill>
                <a:blip r:embed="rId7"/>
                <a:stretch>
                  <a:fillRect l="-10000" r="-137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868A12F5-6162-492C-AF38-A4961912BF44}"/>
              </a:ext>
            </a:extLst>
          </p:cNvPr>
          <p:cNvSpPr txBox="1"/>
          <p:nvPr/>
        </p:nvSpPr>
        <p:spPr>
          <a:xfrm>
            <a:off x="6866117" y="4935619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Block B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xmlns="" id="{7173FD00-19EF-4918-89E6-CA1796DE7BDA}"/>
                  </a:ext>
                </a:extLst>
              </p:cNvPr>
              <p:cNvSpPr txBox="1"/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79">
                <a:extLst>
                  <a:ext uri="{FF2B5EF4-FFF2-40B4-BE49-F238E27FC236}">
                    <a16:creationId xmlns:a16="http://schemas.microsoft.com/office/drawing/2014/main" id="{7173FD00-19EF-4918-89E6-CA1796DE7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882" y="5378080"/>
                <a:ext cx="8295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xmlns="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33" y="5732446"/>
                <a:ext cx="1201163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c 98">
            <a:extLst>
              <a:ext uri="{FF2B5EF4-FFF2-40B4-BE49-F238E27FC236}">
                <a16:creationId xmlns:a16="http://schemas.microsoft.com/office/drawing/2014/main" xmlns="" id="{A249CCF4-43C8-44C6-8319-740BD984DFF6}"/>
              </a:ext>
            </a:extLst>
          </p:cNvPr>
          <p:cNvSpPr/>
          <p:nvPr/>
        </p:nvSpPr>
        <p:spPr>
          <a:xfrm>
            <a:off x="5487879" y="550267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99">
            <a:extLst>
              <a:ext uri="{FF2B5EF4-FFF2-40B4-BE49-F238E27FC236}">
                <a16:creationId xmlns:a16="http://schemas.microsoft.com/office/drawing/2014/main" xmlns="" id="{9C8D5BAF-F704-4AC0-A202-980731F8D858}"/>
              </a:ext>
            </a:extLst>
          </p:cNvPr>
          <p:cNvSpPr txBox="1"/>
          <p:nvPr/>
        </p:nvSpPr>
        <p:spPr>
          <a:xfrm>
            <a:off x="5803037" y="549749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98">
            <a:extLst>
              <a:ext uri="{FF2B5EF4-FFF2-40B4-BE49-F238E27FC236}">
                <a16:creationId xmlns:a16="http://schemas.microsoft.com/office/drawing/2014/main" xmlns="" id="{AC394444-85A5-4E0D-8C92-8D76EE62FAA9}"/>
              </a:ext>
            </a:extLst>
          </p:cNvPr>
          <p:cNvSpPr/>
          <p:nvPr/>
        </p:nvSpPr>
        <p:spPr>
          <a:xfrm>
            <a:off x="7868574" y="5530787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99">
            <a:extLst>
              <a:ext uri="{FF2B5EF4-FFF2-40B4-BE49-F238E27FC236}">
                <a16:creationId xmlns:a16="http://schemas.microsoft.com/office/drawing/2014/main" xmlns="" id="{47829473-EA24-4A9B-B01A-5B4DCCF1A111}"/>
              </a:ext>
            </a:extLst>
          </p:cNvPr>
          <p:cNvSpPr txBox="1"/>
          <p:nvPr/>
        </p:nvSpPr>
        <p:spPr>
          <a:xfrm>
            <a:off x="8146742" y="5479741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Sub in values</a:t>
            </a:r>
            <a:endParaRPr lang="en-GB" sz="1100" baseline="-25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xmlns="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47" y="6121585"/>
                <a:ext cx="110177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98">
            <a:extLst>
              <a:ext uri="{FF2B5EF4-FFF2-40B4-BE49-F238E27FC236}">
                <a16:creationId xmlns:a16="http://schemas.microsoft.com/office/drawing/2014/main" xmlns="" id="{1E3D91FD-CD76-4FE2-BC88-428AD06A380E}"/>
              </a:ext>
            </a:extLst>
          </p:cNvPr>
          <p:cNvSpPr/>
          <p:nvPr/>
        </p:nvSpPr>
        <p:spPr>
          <a:xfrm>
            <a:off x="5498236" y="5921405"/>
            <a:ext cx="380261" cy="381000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99">
            <a:extLst>
              <a:ext uri="{FF2B5EF4-FFF2-40B4-BE49-F238E27FC236}">
                <a16:creationId xmlns:a16="http://schemas.microsoft.com/office/drawing/2014/main" xmlns="" id="{E133A62C-5C02-4C74-AA2B-95FDA6E08C21}"/>
              </a:ext>
            </a:extLst>
          </p:cNvPr>
          <p:cNvSpPr txBox="1"/>
          <p:nvPr/>
        </p:nvSpPr>
        <p:spPr>
          <a:xfrm>
            <a:off x="5813394" y="5916227"/>
            <a:ext cx="775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Sin30 = 0.5</a:t>
            </a:r>
            <a:endParaRPr lang="en-GB" sz="11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3" grpId="1"/>
      <p:bldP spid="25" grpId="0"/>
      <p:bldP spid="27" grpId="0"/>
      <p:bldP spid="27" grpId="1"/>
      <p:bldP spid="28" grpId="0"/>
      <p:bldP spid="29" grpId="0"/>
      <p:bldP spid="32" grpId="0"/>
      <p:bldP spid="35" grpId="0"/>
      <p:bldP spid="38" grpId="0"/>
      <p:bldP spid="38" grpId="1"/>
      <p:bldP spid="39" grpId="0"/>
      <p:bldP spid="39" grpId="1"/>
      <p:bldP spid="41" grpId="0"/>
      <p:bldP spid="44" grpId="0" animBg="1"/>
      <p:bldP spid="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 animBg="1"/>
      <p:bldP spid="58" grpId="0"/>
      <p:bldP spid="59" grpId="0"/>
      <p:bldP spid="60" grpId="0" animBg="1"/>
      <p:bldP spid="6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itchFamily="66" charset="0"/>
                  </a:rPr>
                  <a:t>You can solve problems involving connected particles on rough and smooth inclined surfaces</a:t>
                </a: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    </a:r>
                <a:r>
                  <a:rPr lang="en-GB" sz="1400" dirty="0" err="1">
                    <a:latin typeface="Comic Sans MS" pitchFamily="66" charset="0"/>
                  </a:rPr>
                  <a:t>ie</a:t>
                </a:r>
                <a:r>
                  <a:rPr lang="en-GB" sz="1400" dirty="0">
                    <a:latin typeface="Comic Sans MS" pitchFamily="66" charset="0"/>
                  </a:rPr>
    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ai) Show that the acceleration of block 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 err="1">
                    <a:latin typeface="Comic Sans MS" pitchFamily="66" charset="0"/>
                  </a:rPr>
                  <a:t>i</a:t>
                </a:r>
                <a:r>
                  <a:rPr lang="en-GB" sz="1400" dirty="0" err="1">
                    <a:latin typeface="Comic Sans MS" pitchFamily="66" charset="0"/>
                  </a:rPr>
                  <a:t>i</a:t>
                </a:r>
                <a:r>
                  <a:rPr lang="en-GB" sz="1400" dirty="0">
                    <a:latin typeface="Comic Sans MS" pitchFamily="66" charset="0"/>
                  </a:rPr>
                  <a:t>) Find the tension in the string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248" y="1600201"/>
                <a:ext cx="3875314" cy="4963886"/>
              </a:xfrm>
              <a:blipFill>
                <a:blip r:embed="rId3"/>
                <a:stretch>
                  <a:fillRect l="-315" t="-737" r="-2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xmlns="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xmlns="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xmlns="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xmlns="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xmlns="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xmlns="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xmlns="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xmlns="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xmlns="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xmlns="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xmlns="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xmlns="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xmlns="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xmlns="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xmlns="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xmlns="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xmlns="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xmlns="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xmlns="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xmlns="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xmlns="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xmlns="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xmlns="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xmlns="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xmlns="" id="{74F5D20A-C775-4D7E-A95E-CB2C6EB3E36A}"/>
                  </a:ext>
                </a:extLst>
              </p:cNvPr>
              <p:cNvSpPr txBox="1"/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82">
                <a:extLst>
                  <a:ext uri="{FF2B5EF4-FFF2-40B4-BE49-F238E27FC236}">
                    <a16:creationId xmlns:a16="http://schemas.microsoft.com/office/drawing/2014/main" id="{74F5D20A-C775-4D7E-A95E-CB2C6EB3E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7" y="4125588"/>
                <a:ext cx="1201163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xmlns="" id="{C26B4A63-23F6-4A26-8629-C371A76B8B45}"/>
                  </a:ext>
                </a:extLst>
              </p:cNvPr>
              <p:cNvSpPr txBox="1"/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82">
                <a:extLst>
                  <a:ext uri="{FF2B5EF4-FFF2-40B4-BE49-F238E27FC236}">
                    <a16:creationId xmlns:a16="http://schemas.microsoft.com/office/drawing/2014/main" id="{C26B4A63-23F6-4A26-8629-C371A76B8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01" y="3742369"/>
                <a:ext cx="1101775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xmlns="" id="{B6050245-6420-452C-B8F9-C3899ED7487A}"/>
                  </a:ext>
                </a:extLst>
              </p:cNvPr>
              <p:cNvSpPr txBox="1"/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82">
                <a:extLst>
                  <a:ext uri="{FF2B5EF4-FFF2-40B4-BE49-F238E27FC236}">
                    <a16:creationId xmlns:a16="http://schemas.microsoft.com/office/drawing/2014/main" id="{B6050245-6420-452C-B8F9-C3899ED7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558" y="4917179"/>
                <a:ext cx="875368" cy="307777"/>
              </a:xfrm>
              <a:prstGeom prst="rect">
                <a:avLst/>
              </a:prstGeom>
              <a:blipFill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xmlns="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925" y="5281164"/>
                <a:ext cx="805926" cy="495520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xmlns="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383" y="5859692"/>
                <a:ext cx="912942" cy="500650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xmlns="" id="{D94B5EF7-81DB-416F-96F2-8D08306955E6}"/>
              </a:ext>
            </a:extLst>
          </p:cNvPr>
          <p:cNvSpPr txBox="1"/>
          <p:nvPr/>
        </p:nvSpPr>
        <p:spPr>
          <a:xfrm>
            <a:off x="5123735" y="4528929"/>
            <a:ext cx="279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Add the equations together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100">
            <a:extLst>
              <a:ext uri="{FF2B5EF4-FFF2-40B4-BE49-F238E27FC236}">
                <a16:creationId xmlns:a16="http://schemas.microsoft.com/office/drawing/2014/main" xmlns="" id="{BA8002AC-8D0D-4940-ABF0-F894237800C7}"/>
              </a:ext>
            </a:extLst>
          </p:cNvPr>
          <p:cNvSpPr/>
          <p:nvPr/>
        </p:nvSpPr>
        <p:spPr>
          <a:xfrm>
            <a:off x="5665433" y="510244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101">
            <a:extLst>
              <a:ext uri="{FF2B5EF4-FFF2-40B4-BE49-F238E27FC236}">
                <a16:creationId xmlns:a16="http://schemas.microsoft.com/office/drawing/2014/main" xmlns="" id="{453C2864-5586-4339-A5D4-AD534F6365C1}"/>
              </a:ext>
            </a:extLst>
          </p:cNvPr>
          <p:cNvSpPr txBox="1"/>
          <p:nvPr/>
        </p:nvSpPr>
        <p:spPr>
          <a:xfrm>
            <a:off x="5868140" y="5169763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Divide by 7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8" name="Arc 100">
            <a:extLst>
              <a:ext uri="{FF2B5EF4-FFF2-40B4-BE49-F238E27FC236}">
                <a16:creationId xmlns:a16="http://schemas.microsoft.com/office/drawing/2014/main" xmlns="" id="{834EC4AD-FF9A-4FB6-A445-F4325B84AA8B}"/>
              </a:ext>
            </a:extLst>
          </p:cNvPr>
          <p:cNvSpPr/>
          <p:nvPr/>
        </p:nvSpPr>
        <p:spPr>
          <a:xfrm>
            <a:off x="5684668" y="564545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101">
            <a:extLst>
              <a:ext uri="{FF2B5EF4-FFF2-40B4-BE49-F238E27FC236}">
                <a16:creationId xmlns:a16="http://schemas.microsoft.com/office/drawing/2014/main" xmlns="" id="{4981E9E9-50E6-4C7E-B8AB-CE9CDB7CABF6}"/>
              </a:ext>
            </a:extLst>
          </p:cNvPr>
          <p:cNvSpPr txBox="1"/>
          <p:nvPr/>
        </p:nvSpPr>
        <p:spPr>
          <a:xfrm>
            <a:off x="5983550" y="5560381"/>
            <a:ext cx="2450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Sub this value in either 1) or 2) to get the tension…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EA88E7B5-1AA0-40F6-9A40-6F1B5F3BBEDA}"/>
              </a:ext>
            </a:extLst>
          </p:cNvPr>
          <p:cNvSpPr txBox="1"/>
          <p:nvPr/>
        </p:nvSpPr>
        <p:spPr>
          <a:xfrm>
            <a:off x="4341180" y="37641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xmlns="" id="{8D275505-FB11-4FD0-A0CA-6225F044AD00}"/>
              </a:ext>
            </a:extLst>
          </p:cNvPr>
          <p:cNvSpPr txBox="1"/>
          <p:nvPr/>
        </p:nvSpPr>
        <p:spPr>
          <a:xfrm>
            <a:off x="4350058" y="4136993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 animBg="1"/>
      <p:bldP spid="67" grpId="0"/>
      <p:bldP spid="68" grpId="0" animBg="1"/>
      <p:bldP spid="6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b) State how you have used the fact that the string is inextensible in your calculations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xmlns="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xmlns="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xmlns="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xmlns="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xmlns="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xmlns="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xmlns="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xmlns="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xmlns="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xmlns="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xmlns="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xmlns="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xmlns="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xmlns="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xmlns="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xmlns="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xmlns="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xmlns="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xmlns="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xmlns="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xmlns="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xmlns="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xmlns="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xmlns="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xmlns="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xmlns="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2C7D3300-B10C-4F90-86E6-923282A2526C}"/>
              </a:ext>
            </a:extLst>
          </p:cNvPr>
          <p:cNvSpPr txBox="1"/>
          <p:nvPr/>
        </p:nvSpPr>
        <p:spPr>
          <a:xfrm>
            <a:off x="4227968" y="4016575"/>
            <a:ext cx="4526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string is inextensible, it cannot stretch. Hence, the acceleration of both particles is the same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(you must remember to refer to your calculations, rather than just saying ‘the string doesn’t stretch…)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xmlns="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xmlns="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xmlns="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xmlns="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xmlns="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xmlns="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xmlns="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xmlns="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xmlns="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xmlns="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xmlns="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xmlns="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xmlns="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xmlns="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xmlns="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xmlns="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xmlns="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xmlns="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xmlns="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xmlns="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xmlns="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xmlns="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xmlns="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xmlns="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xmlns="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xmlns="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xmlns="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xmlns="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xmlns="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xmlns="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xmlns="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xmlns="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xmlns="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xmlns="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xmlns="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xmlns="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xmlns="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xmlns="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xmlns="" id="{E695CBDC-A4BD-4414-8B04-6176B5D89BFA}"/>
              </a:ext>
            </a:extLst>
          </p:cNvPr>
          <p:cNvCxnSpPr>
            <a:cxnSpLocks/>
          </p:cNvCxnSpPr>
          <p:nvPr/>
        </p:nvCxnSpPr>
        <p:spPr>
          <a:xfrm flipH="1" flipV="1">
            <a:off x="4967288" y="5043488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xmlns="" id="{4BA58471-7280-44C5-9209-D585FB720903}"/>
              </a:ext>
            </a:extLst>
          </p:cNvPr>
          <p:cNvSpPr/>
          <p:nvPr/>
        </p:nvSpPr>
        <p:spPr>
          <a:xfrm rot="18002630">
            <a:off x="4886098" y="4906457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xmlns="" id="{8D06D6DE-D0C9-44D0-942C-C26DC6E458F0}"/>
              </a:ext>
            </a:extLst>
          </p:cNvPr>
          <p:cNvCxnSpPr>
            <a:cxnSpLocks/>
          </p:cNvCxnSpPr>
          <p:nvPr/>
        </p:nvCxnSpPr>
        <p:spPr>
          <a:xfrm flipH="1" flipV="1">
            <a:off x="4271963" y="4633913"/>
            <a:ext cx="677323" cy="39327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xmlns="" id="{C604CFB3-5DC2-4B14-A218-3374BE868FD2}"/>
              </a:ext>
            </a:extLst>
          </p:cNvPr>
          <p:cNvSpPr/>
          <p:nvPr/>
        </p:nvSpPr>
        <p:spPr>
          <a:xfrm rot="18002630">
            <a:off x="4978967" y="4963606"/>
            <a:ext cx="109311" cy="109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xmlns="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xmlns="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xmlns="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xmlns="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force on the pulley comes from the tension in the string in both directions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xmlns="" id="{39A57817-0531-40B8-B84E-364913B46413}"/>
              </a:ext>
            </a:extLst>
          </p:cNvPr>
          <p:cNvSpPr txBox="1"/>
          <p:nvPr/>
        </p:nvSpPr>
        <p:spPr>
          <a:xfrm>
            <a:off x="6016752" y="4563932"/>
            <a:ext cx="301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the Tensions are equal, the resultant force will be along the angle bisector for the angle at the top of the plane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xmlns="" id="{4A3E7064-E436-4DF2-A107-8A52EA149832}"/>
              </a:ext>
            </a:extLst>
          </p:cNvPr>
          <p:cNvSpPr txBox="1"/>
          <p:nvPr/>
        </p:nvSpPr>
        <p:spPr>
          <a:xfrm>
            <a:off x="6035040" y="5533196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can split each Tension into components parallel to the resultant force and perpendicular to it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6" grpId="0" animBg="1"/>
      <p:bldP spid="58" grpId="0"/>
      <p:bldP spid="59" grpId="0" animBg="1"/>
      <p:bldP spid="60" grpId="0"/>
      <p:bldP spid="62" grpId="0"/>
      <p:bldP spid="65" grpId="0"/>
      <p:bldP spid="74" grpId="0" animBg="1"/>
      <p:bldP spid="74" grpId="1" animBg="1"/>
      <p:bldP spid="85" grpId="0" animBg="1"/>
      <p:bldP spid="85" grpId="1" animBg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34">
            <a:extLst>
              <a:ext uri="{FF2B5EF4-FFF2-40B4-BE49-F238E27FC236}">
                <a16:creationId xmlns:a16="http://schemas.microsoft.com/office/drawing/2014/main" xmlns="" id="{65653204-08A1-4B7E-A5F9-798A71698A88}"/>
              </a:ext>
            </a:extLst>
          </p:cNvPr>
          <p:cNvCxnSpPr>
            <a:cxnSpLocks/>
          </p:cNvCxnSpPr>
          <p:nvPr/>
        </p:nvCxnSpPr>
        <p:spPr>
          <a:xfrm flipV="1">
            <a:off x="5649083" y="4096695"/>
            <a:ext cx="0" cy="1335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xmlns="" id="{662B67A0-0328-4363-ADA1-14B87D8DB6A7}"/>
                  </a:ext>
                </a:extLst>
              </p:cNvPr>
              <p:cNvSpPr txBox="1"/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82">
                <a:extLst>
                  <a:ext uri="{FF2B5EF4-FFF2-40B4-BE49-F238E27FC236}">
                    <a16:creationId xmlns:a16="http://schemas.microsoft.com/office/drawing/2014/main" id="{662B67A0-0328-4363-ADA1-14B87D8DB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062" y="4026746"/>
                <a:ext cx="33611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8" y="1600201"/>
            <a:ext cx="3875314" cy="49638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itchFamily="66" charset="0"/>
              </a:rPr>
              <a:t>You can solve problems involving connected particles on rough and smooth inclined surfaces</a:t>
            </a:r>
            <a:endParaRPr lang="en-GB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One end of a light inextensible string is attached to a block A of mass 2kg. The block A is held at rest on a smooth fixed plane which is inclined to the horizontal at an angle of 30˚. The string lies along the line of greatest slope of the plane (</a:t>
            </a:r>
            <a:r>
              <a:rPr lang="en-GB" sz="1400" dirty="0" err="1">
                <a:latin typeface="Comic Sans MS" pitchFamily="66" charset="0"/>
              </a:rPr>
              <a:t>ie</a:t>
            </a:r>
            <a:r>
              <a:rPr lang="en-GB" sz="1400" dirty="0">
                <a:latin typeface="Comic Sans MS" pitchFamily="66" charset="0"/>
              </a:rPr>
              <a:t> – up the plane), and passes over a smooth light pulley which is fixed at the top of the plane. The other end of the string is attached to a block B of mass 5kg. The system is released from rest. By modelling the blocks as particles and ignoring air resistance:</a:t>
            </a: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c) Calculate the magnitude of the force exerted on the pulley by the string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xmlns="" id="{43DFA446-99EE-4376-9695-F4F83555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61" y="-69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xmlns="" id="{83E64492-B18B-4C7D-80C8-C6AA1F942CC6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32">
            <a:extLst>
              <a:ext uri="{FF2B5EF4-FFF2-40B4-BE49-F238E27FC236}">
                <a16:creationId xmlns:a16="http://schemas.microsoft.com/office/drawing/2014/main" xmlns="" id="{A2870C29-3219-43A3-A7A7-0F1B42B3AAD2}"/>
              </a:ext>
            </a:extLst>
          </p:cNvPr>
          <p:cNvCxnSpPr>
            <a:endCxn id="13" idx="1"/>
          </p:cNvCxnSpPr>
          <p:nvPr/>
        </p:nvCxnSpPr>
        <p:spPr>
          <a:xfrm flipV="1">
            <a:off x="7162800" y="1111437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10D56B3-418F-4F38-A01B-C3343529581D}"/>
              </a:ext>
            </a:extLst>
          </p:cNvPr>
          <p:cNvCxnSpPr/>
          <p:nvPr/>
        </p:nvCxnSpPr>
        <p:spPr>
          <a:xfrm flipV="1">
            <a:off x="4267200" y="1371600"/>
            <a:ext cx="403860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D9822A-E4E6-43A8-9AF1-CDFC020E32CC}"/>
              </a:ext>
            </a:extLst>
          </p:cNvPr>
          <p:cNvCxnSpPr/>
          <p:nvPr/>
        </p:nvCxnSpPr>
        <p:spPr>
          <a:xfrm>
            <a:off x="4267200" y="358140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xmlns="" id="{4AF15962-E5BF-4395-8FFA-A562028E3139}"/>
              </a:ext>
            </a:extLst>
          </p:cNvPr>
          <p:cNvCxnSpPr/>
          <p:nvPr/>
        </p:nvCxnSpPr>
        <p:spPr>
          <a:xfrm>
            <a:off x="8305800" y="13716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086DA7A9-E2F2-4CFE-83F0-513A90301BF2}"/>
              </a:ext>
            </a:extLst>
          </p:cNvPr>
          <p:cNvCxnSpPr/>
          <p:nvPr/>
        </p:nvCxnSpPr>
        <p:spPr>
          <a:xfrm>
            <a:off x="81534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3F2F7EA8-3BF5-4567-902A-C8ABC760921D}"/>
              </a:ext>
            </a:extLst>
          </p:cNvPr>
          <p:cNvCxnSpPr/>
          <p:nvPr/>
        </p:nvCxnSpPr>
        <p:spPr>
          <a:xfrm>
            <a:off x="8153400" y="3429000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8">
            <a:extLst>
              <a:ext uri="{FF2B5EF4-FFF2-40B4-BE49-F238E27FC236}">
                <a16:creationId xmlns:a16="http://schemas.microsoft.com/office/drawing/2014/main" xmlns="" id="{74D7E4D9-3C5F-46FC-867C-57423EC3251C}"/>
              </a:ext>
            </a:extLst>
          </p:cNvPr>
          <p:cNvSpPr txBox="1"/>
          <p:nvPr/>
        </p:nvSpPr>
        <p:spPr>
          <a:xfrm>
            <a:off x="4818355" y="32677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30˚</a:t>
            </a:r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xmlns="" id="{FC0BBF48-0C30-4405-9707-9FE8BA9667F7}"/>
              </a:ext>
            </a:extLst>
          </p:cNvPr>
          <p:cNvSpPr/>
          <p:nvPr/>
        </p:nvSpPr>
        <p:spPr>
          <a:xfrm rot="19855961">
            <a:off x="6714493" y="1644017"/>
            <a:ext cx="512688" cy="4210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xmlns="" id="{F9A11F18-730F-41A0-98A1-D6FFE149CA42}"/>
              </a:ext>
            </a:extLst>
          </p:cNvPr>
          <p:cNvSpPr/>
          <p:nvPr/>
        </p:nvSpPr>
        <p:spPr>
          <a:xfrm>
            <a:off x="8229600" y="10668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34">
            <a:extLst>
              <a:ext uri="{FF2B5EF4-FFF2-40B4-BE49-F238E27FC236}">
                <a16:creationId xmlns:a16="http://schemas.microsoft.com/office/drawing/2014/main" xmlns="" id="{027616B7-6336-4289-BDE9-0BE525131CBF}"/>
              </a:ext>
            </a:extLst>
          </p:cNvPr>
          <p:cNvCxnSpPr/>
          <p:nvPr/>
        </p:nvCxnSpPr>
        <p:spPr>
          <a:xfrm flipH="1" flipV="1">
            <a:off x="8529594" y="1219201"/>
            <a:ext cx="4806" cy="14477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9">
            <a:extLst>
              <a:ext uri="{FF2B5EF4-FFF2-40B4-BE49-F238E27FC236}">
                <a16:creationId xmlns:a16="http://schemas.microsoft.com/office/drawing/2014/main" xmlns="" id="{CB576A2B-E2CD-4FDF-A4A0-2164E3C0A7D8}"/>
              </a:ext>
            </a:extLst>
          </p:cNvPr>
          <p:cNvSpPr/>
          <p:nvPr/>
        </p:nvSpPr>
        <p:spPr>
          <a:xfrm>
            <a:off x="8382000" y="2667000"/>
            <a:ext cx="3048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40">
            <a:extLst>
              <a:ext uri="{FF2B5EF4-FFF2-40B4-BE49-F238E27FC236}">
                <a16:creationId xmlns:a16="http://schemas.microsoft.com/office/drawing/2014/main" xmlns="" id="{1FB5DC76-B863-4664-A4C0-C8E97808466C}"/>
              </a:ext>
            </a:extLst>
          </p:cNvPr>
          <p:cNvCxnSpPr/>
          <p:nvPr/>
        </p:nvCxnSpPr>
        <p:spPr>
          <a:xfrm>
            <a:off x="7086600" y="2057400"/>
            <a:ext cx="0" cy="144780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2">
            <a:extLst>
              <a:ext uri="{FF2B5EF4-FFF2-40B4-BE49-F238E27FC236}">
                <a16:creationId xmlns:a16="http://schemas.microsoft.com/office/drawing/2014/main" xmlns="" id="{FF8630C8-80FF-4FFF-82D6-A07F2F398698}"/>
              </a:ext>
            </a:extLst>
          </p:cNvPr>
          <p:cNvCxnSpPr>
            <a:cxnSpLocks/>
          </p:cNvCxnSpPr>
          <p:nvPr/>
        </p:nvCxnSpPr>
        <p:spPr>
          <a:xfrm>
            <a:off x="7086600" y="2057400"/>
            <a:ext cx="619217" cy="110305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4">
            <a:extLst>
              <a:ext uri="{FF2B5EF4-FFF2-40B4-BE49-F238E27FC236}">
                <a16:creationId xmlns:a16="http://schemas.microsoft.com/office/drawing/2014/main" xmlns="" id="{D476AD23-993F-42CD-A72B-B4124B5C2386}"/>
              </a:ext>
            </a:extLst>
          </p:cNvPr>
          <p:cNvCxnSpPr>
            <a:cxnSpLocks/>
          </p:cNvCxnSpPr>
          <p:nvPr/>
        </p:nvCxnSpPr>
        <p:spPr>
          <a:xfrm flipH="1">
            <a:off x="7086600" y="3160450"/>
            <a:ext cx="628095" cy="3447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46">
            <a:extLst>
              <a:ext uri="{FF2B5EF4-FFF2-40B4-BE49-F238E27FC236}">
                <a16:creationId xmlns:a16="http://schemas.microsoft.com/office/drawing/2014/main" xmlns="" id="{2180016C-1508-4277-AD05-A2C0F9B12649}"/>
              </a:ext>
            </a:extLst>
          </p:cNvPr>
          <p:cNvSpPr/>
          <p:nvPr/>
        </p:nvSpPr>
        <p:spPr>
          <a:xfrm>
            <a:off x="6629400" y="1524000"/>
            <a:ext cx="914400" cy="914400"/>
          </a:xfrm>
          <a:prstGeom prst="arc">
            <a:avLst>
              <a:gd name="adj1" fmla="val 3993266"/>
              <a:gd name="adj2" fmla="val 53841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xmlns="" id="{79B12BA4-1692-46C3-AE6C-7E5B3C0921F5}"/>
              </a:ext>
            </a:extLst>
          </p:cNvPr>
          <p:cNvSpPr txBox="1"/>
          <p:nvPr/>
        </p:nvSpPr>
        <p:spPr>
          <a:xfrm>
            <a:off x="7023162" y="24258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xmlns="" id="{62226CD4-6AB2-47E4-BC80-C2620766A94F}"/>
              </a:ext>
            </a:extLst>
          </p:cNvPr>
          <p:cNvSpPr txBox="1"/>
          <p:nvPr/>
        </p:nvSpPr>
        <p:spPr>
          <a:xfrm>
            <a:off x="6705600" y="2667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</a:t>
            </a: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xmlns="" id="{DEF85668-7573-4376-A74D-05F5ED9BCF67}"/>
              </a:ext>
            </a:extLst>
          </p:cNvPr>
          <p:cNvSpPr txBox="1"/>
          <p:nvPr/>
        </p:nvSpPr>
        <p:spPr>
          <a:xfrm>
            <a:off x="7391400" y="23622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2gCos30</a:t>
            </a:r>
          </a:p>
        </p:txBody>
      </p:sp>
      <p:sp>
        <p:nvSpPr>
          <p:cNvPr id="23" name="TextBox 50">
            <a:extLst>
              <a:ext uri="{FF2B5EF4-FFF2-40B4-BE49-F238E27FC236}">
                <a16:creationId xmlns:a16="http://schemas.microsoft.com/office/drawing/2014/main" xmlns="" id="{85962EE4-E718-4B15-8B2E-F4A6047D86D4}"/>
              </a:ext>
            </a:extLst>
          </p:cNvPr>
          <p:cNvSpPr txBox="1"/>
          <p:nvPr/>
        </p:nvSpPr>
        <p:spPr>
          <a:xfrm>
            <a:off x="7315200" y="3276600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2gSin30</a:t>
            </a:r>
          </a:p>
        </p:txBody>
      </p:sp>
      <p:cxnSp>
        <p:nvCxnSpPr>
          <p:cNvPr id="24" name="Straight Connector 51">
            <a:extLst>
              <a:ext uri="{FF2B5EF4-FFF2-40B4-BE49-F238E27FC236}">
                <a16:creationId xmlns:a16="http://schemas.microsoft.com/office/drawing/2014/main" xmlns="" id="{BFFA0482-9019-44CB-B110-E9736EAB6C4B}"/>
              </a:ext>
            </a:extLst>
          </p:cNvPr>
          <p:cNvCxnSpPr/>
          <p:nvPr/>
        </p:nvCxnSpPr>
        <p:spPr>
          <a:xfrm flipH="1" flipV="1">
            <a:off x="6511159" y="1072055"/>
            <a:ext cx="346842" cy="60434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4">
            <a:extLst>
              <a:ext uri="{FF2B5EF4-FFF2-40B4-BE49-F238E27FC236}">
                <a16:creationId xmlns:a16="http://schemas.microsoft.com/office/drawing/2014/main" xmlns="" id="{026B4D5E-DD33-4241-B305-2AE241DA552E}"/>
              </a:ext>
            </a:extLst>
          </p:cNvPr>
          <p:cNvSpPr txBox="1"/>
          <p:nvPr/>
        </p:nvSpPr>
        <p:spPr>
          <a:xfrm>
            <a:off x="6584142" y="917812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R</a:t>
            </a:r>
          </a:p>
        </p:txBody>
      </p:sp>
      <p:cxnSp>
        <p:nvCxnSpPr>
          <p:cNvPr id="26" name="Straight Connector 59">
            <a:extLst>
              <a:ext uri="{FF2B5EF4-FFF2-40B4-BE49-F238E27FC236}">
                <a16:creationId xmlns:a16="http://schemas.microsoft.com/office/drawing/2014/main" xmlns="" id="{E8564850-58A0-4C91-A3AE-55148719AA13}"/>
              </a:ext>
            </a:extLst>
          </p:cNvPr>
          <p:cNvCxnSpPr/>
          <p:nvPr/>
        </p:nvCxnSpPr>
        <p:spPr>
          <a:xfrm>
            <a:off x="8534400" y="3048000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D1EDFAA9-4AEC-417A-8F02-2D14D72EE375}"/>
              </a:ext>
            </a:extLst>
          </p:cNvPr>
          <p:cNvSpPr txBox="1"/>
          <p:nvPr/>
        </p:nvSpPr>
        <p:spPr>
          <a:xfrm>
            <a:off x="8332433" y="3429000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5g</a:t>
            </a:r>
          </a:p>
        </p:txBody>
      </p:sp>
      <p:sp>
        <p:nvSpPr>
          <p:cNvPr id="28" name="TextBox 61">
            <a:extLst>
              <a:ext uri="{FF2B5EF4-FFF2-40B4-BE49-F238E27FC236}">
                <a16:creationId xmlns:a16="http://schemas.microsoft.com/office/drawing/2014/main" xmlns="" id="{BB8C822C-E28E-4B9A-895D-941669081384}"/>
              </a:ext>
            </a:extLst>
          </p:cNvPr>
          <p:cNvSpPr txBox="1"/>
          <p:nvPr/>
        </p:nvSpPr>
        <p:spPr>
          <a:xfrm>
            <a:off x="6799554" y="1720790"/>
            <a:ext cx="35384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9" name="TextBox 62">
            <a:extLst>
              <a:ext uri="{FF2B5EF4-FFF2-40B4-BE49-F238E27FC236}">
                <a16:creationId xmlns:a16="http://schemas.microsoft.com/office/drawing/2014/main" xmlns="" id="{37AA9094-849C-4D72-B5E5-99C46C1880F0}"/>
              </a:ext>
            </a:extLst>
          </p:cNvPr>
          <p:cNvSpPr txBox="1"/>
          <p:nvPr/>
        </p:nvSpPr>
        <p:spPr>
          <a:xfrm>
            <a:off x="8390877" y="269363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B</a:t>
            </a:r>
          </a:p>
        </p:txBody>
      </p:sp>
      <p:cxnSp>
        <p:nvCxnSpPr>
          <p:cNvPr id="30" name="Straight Connector 63">
            <a:extLst>
              <a:ext uri="{FF2B5EF4-FFF2-40B4-BE49-F238E27FC236}">
                <a16:creationId xmlns:a16="http://schemas.microsoft.com/office/drawing/2014/main" xmlns="" id="{FAF8762A-C88D-4970-8118-6455F1FB6DE4}"/>
              </a:ext>
            </a:extLst>
          </p:cNvPr>
          <p:cNvCxnSpPr/>
          <p:nvPr/>
        </p:nvCxnSpPr>
        <p:spPr>
          <a:xfrm>
            <a:off x="8839200" y="27432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64">
            <a:extLst>
              <a:ext uri="{FF2B5EF4-FFF2-40B4-BE49-F238E27FC236}">
                <a16:creationId xmlns:a16="http://schemas.microsoft.com/office/drawing/2014/main" xmlns="" id="{2BAD9142-A89D-42BB-8EBC-2BDECE88DFE1}"/>
              </a:ext>
            </a:extLst>
          </p:cNvPr>
          <p:cNvCxnSpPr/>
          <p:nvPr/>
        </p:nvCxnSpPr>
        <p:spPr>
          <a:xfrm>
            <a:off x="8839200" y="2590800"/>
            <a:ext cx="0" cy="3810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65">
            <a:extLst>
              <a:ext uri="{FF2B5EF4-FFF2-40B4-BE49-F238E27FC236}">
                <a16:creationId xmlns:a16="http://schemas.microsoft.com/office/drawing/2014/main" xmlns="" id="{297E8D65-D680-4B5A-BDD4-E39F932620BB}"/>
              </a:ext>
            </a:extLst>
          </p:cNvPr>
          <p:cNvSpPr txBox="1"/>
          <p:nvPr/>
        </p:nvSpPr>
        <p:spPr>
          <a:xfrm>
            <a:off x="8887296" y="2667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cxnSp>
        <p:nvCxnSpPr>
          <p:cNvPr id="33" name="Straight Connector 69">
            <a:extLst>
              <a:ext uri="{FF2B5EF4-FFF2-40B4-BE49-F238E27FC236}">
                <a16:creationId xmlns:a16="http://schemas.microsoft.com/office/drawing/2014/main" xmlns="" id="{09F7E629-36FB-48C9-9106-B9B3C1DF3CB3}"/>
              </a:ext>
            </a:extLst>
          </p:cNvPr>
          <p:cNvCxnSpPr/>
          <p:nvPr/>
        </p:nvCxnSpPr>
        <p:spPr>
          <a:xfrm flipV="1">
            <a:off x="6995556" y="1100447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0">
            <a:extLst>
              <a:ext uri="{FF2B5EF4-FFF2-40B4-BE49-F238E27FC236}">
                <a16:creationId xmlns:a16="http://schemas.microsoft.com/office/drawing/2014/main" xmlns="" id="{8A1B0DE8-4ED2-4F86-B53A-CB0B654FF85F}"/>
              </a:ext>
            </a:extLst>
          </p:cNvPr>
          <p:cNvCxnSpPr/>
          <p:nvPr/>
        </p:nvCxnSpPr>
        <p:spPr>
          <a:xfrm flipV="1">
            <a:off x="7126185" y="1026666"/>
            <a:ext cx="457200" cy="260164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72">
            <a:extLst>
              <a:ext uri="{FF2B5EF4-FFF2-40B4-BE49-F238E27FC236}">
                <a16:creationId xmlns:a16="http://schemas.microsoft.com/office/drawing/2014/main" xmlns="" id="{1C3B6D2A-DDB1-45D1-B262-B728A7B7679A}"/>
              </a:ext>
            </a:extLst>
          </p:cNvPr>
          <p:cNvSpPr txBox="1"/>
          <p:nvPr/>
        </p:nvSpPr>
        <p:spPr>
          <a:xfrm>
            <a:off x="7068392" y="871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a</a:t>
            </a:r>
          </a:p>
        </p:txBody>
      </p:sp>
      <p:sp>
        <p:nvSpPr>
          <p:cNvPr id="38" name="TextBox 76">
            <a:extLst>
              <a:ext uri="{FF2B5EF4-FFF2-40B4-BE49-F238E27FC236}">
                <a16:creationId xmlns:a16="http://schemas.microsoft.com/office/drawing/2014/main" xmlns="" id="{BAD5AB14-FD1B-4617-94B1-5FE00AD66360}"/>
              </a:ext>
            </a:extLst>
          </p:cNvPr>
          <p:cNvSpPr txBox="1"/>
          <p:nvPr/>
        </p:nvSpPr>
        <p:spPr>
          <a:xfrm>
            <a:off x="7454148" y="116323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xmlns="" id="{70D1EB13-BCAF-4626-A59B-9C0F276D138E}"/>
              </a:ext>
            </a:extLst>
          </p:cNvPr>
          <p:cNvSpPr txBox="1"/>
          <p:nvPr/>
        </p:nvSpPr>
        <p:spPr>
          <a:xfrm>
            <a:off x="8556574" y="206378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1" name="TextBox 88">
            <a:extLst>
              <a:ext uri="{FF2B5EF4-FFF2-40B4-BE49-F238E27FC236}">
                <a16:creationId xmlns:a16="http://schemas.microsoft.com/office/drawing/2014/main" xmlns="" id="{1749963A-C3BE-4364-AAF4-70E122DC3F3E}"/>
              </a:ext>
            </a:extLst>
          </p:cNvPr>
          <p:cNvSpPr txBox="1"/>
          <p:nvPr/>
        </p:nvSpPr>
        <p:spPr>
          <a:xfrm>
            <a:off x="4038600" y="1371600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omic Sans MS" pitchFamily="66" charset="0"/>
              </a:rPr>
              <a:t>Draw a diagram</a:t>
            </a:r>
          </a:p>
          <a:p>
            <a:pPr algn="ctr"/>
            <a:r>
              <a:rPr lang="en-GB" sz="1100" dirty="0">
                <a:latin typeface="Comic Sans MS" pitchFamily="66" charset="0"/>
                <a:sym typeface="Wingdings" pitchFamily="2" charset="2"/>
              </a:rPr>
              <a:t> Remember to split the forces on the blocks into parallel and perpendicular (where appropriate!)</a:t>
            </a:r>
            <a:endParaRPr lang="en-GB" sz="1100" dirty="0">
              <a:latin typeface="Comic Sans MS" pitchFamily="66" charset="0"/>
            </a:endParaRPr>
          </a:p>
        </p:txBody>
      </p:sp>
      <p:cxnSp>
        <p:nvCxnSpPr>
          <p:cNvPr id="42" name="Straight Connector 90">
            <a:extLst>
              <a:ext uri="{FF2B5EF4-FFF2-40B4-BE49-F238E27FC236}">
                <a16:creationId xmlns:a16="http://schemas.microsoft.com/office/drawing/2014/main" xmlns="" id="{967BF226-C2B1-418F-A523-5F7C3EC31002}"/>
              </a:ext>
            </a:extLst>
          </p:cNvPr>
          <p:cNvCxnSpPr/>
          <p:nvPr/>
        </p:nvCxnSpPr>
        <p:spPr>
          <a:xfrm flipV="1">
            <a:off x="7191498" y="1471551"/>
            <a:ext cx="457200" cy="260164"/>
          </a:xfrm>
          <a:prstGeom prst="line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1">
            <a:extLst>
              <a:ext uri="{FF2B5EF4-FFF2-40B4-BE49-F238E27FC236}">
                <a16:creationId xmlns:a16="http://schemas.microsoft.com/office/drawing/2014/main" xmlns="" id="{7F353111-87AA-45C7-9CD9-6005B9AE27E5}"/>
              </a:ext>
            </a:extLst>
          </p:cNvPr>
          <p:cNvCxnSpPr/>
          <p:nvPr/>
        </p:nvCxnSpPr>
        <p:spPr>
          <a:xfrm flipV="1">
            <a:off x="8534400" y="2262139"/>
            <a:ext cx="0" cy="412564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27">
            <a:extLst>
              <a:ext uri="{FF2B5EF4-FFF2-40B4-BE49-F238E27FC236}">
                <a16:creationId xmlns:a16="http://schemas.microsoft.com/office/drawing/2014/main" xmlns="" id="{331CD8D0-9BBB-4EF4-B7F9-211500557F94}"/>
              </a:ext>
            </a:extLst>
          </p:cNvPr>
          <p:cNvSpPr/>
          <p:nvPr/>
        </p:nvSpPr>
        <p:spPr>
          <a:xfrm>
            <a:off x="3962400" y="3048000"/>
            <a:ext cx="914400" cy="914400"/>
          </a:xfrm>
          <a:prstGeom prst="arc">
            <a:avLst>
              <a:gd name="adj1" fmla="val 19894800"/>
              <a:gd name="adj2" fmla="val 63021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xmlns="" id="{5ACA1A75-C67C-4055-8140-272736CA3654}"/>
                  </a:ext>
                </a:extLst>
              </p:cNvPr>
              <p:cNvSpPr txBox="1"/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82">
                <a:extLst>
                  <a:ext uri="{FF2B5EF4-FFF2-40B4-BE49-F238E27FC236}">
                    <a16:creationId xmlns:a16="http://schemas.microsoft.com/office/drawing/2014/main" id="{5ACA1A75-C67C-4055-8140-272736CA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24" y="5076977"/>
                <a:ext cx="805926" cy="495520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xmlns="" id="{8B1ADE88-BF2A-4F0C-81BE-F52B4C9EFA86}"/>
                  </a:ext>
                </a:extLst>
              </p:cNvPr>
              <p:cNvSpPr txBox="1"/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82">
                <a:extLst>
                  <a:ext uri="{FF2B5EF4-FFF2-40B4-BE49-F238E27FC236}">
                    <a16:creationId xmlns:a16="http://schemas.microsoft.com/office/drawing/2014/main" id="{8B1ADE88-BF2A-4F0C-81BE-F52B4C9EF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4" y="5078457"/>
                <a:ext cx="912942" cy="50065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32">
            <a:extLst>
              <a:ext uri="{FF2B5EF4-FFF2-40B4-BE49-F238E27FC236}">
                <a16:creationId xmlns:a16="http://schemas.microsoft.com/office/drawing/2014/main" xmlns="" id="{2784A8E2-C995-469D-81E4-0AD099A464BF}"/>
              </a:ext>
            </a:extLst>
          </p:cNvPr>
          <p:cNvCxnSpPr>
            <a:endCxn id="46" idx="1"/>
          </p:cNvCxnSpPr>
          <p:nvPr/>
        </p:nvCxnSpPr>
        <p:spPr>
          <a:xfrm flipV="1">
            <a:off x="4282289" y="3988930"/>
            <a:ext cx="1111437" cy="641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30">
            <a:extLst>
              <a:ext uri="{FF2B5EF4-FFF2-40B4-BE49-F238E27FC236}">
                <a16:creationId xmlns:a16="http://schemas.microsoft.com/office/drawing/2014/main" xmlns="" id="{E3ABEEF7-DB2C-4735-864D-3838ACC2340C}"/>
              </a:ext>
            </a:extLst>
          </p:cNvPr>
          <p:cNvSpPr/>
          <p:nvPr/>
        </p:nvSpPr>
        <p:spPr>
          <a:xfrm>
            <a:off x="5349089" y="3944293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90">
            <a:extLst>
              <a:ext uri="{FF2B5EF4-FFF2-40B4-BE49-F238E27FC236}">
                <a16:creationId xmlns:a16="http://schemas.microsoft.com/office/drawing/2014/main" xmlns="" id="{8323A3F2-44BD-4C73-AF5F-0497CCF94B49}"/>
              </a:ext>
            </a:extLst>
          </p:cNvPr>
          <p:cNvCxnSpPr>
            <a:cxnSpLocks/>
          </p:cNvCxnSpPr>
          <p:nvPr/>
        </p:nvCxnSpPr>
        <p:spPr>
          <a:xfrm flipH="1">
            <a:off x="4617267" y="4070290"/>
            <a:ext cx="626226" cy="370198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0">
            <a:extLst>
              <a:ext uri="{FF2B5EF4-FFF2-40B4-BE49-F238E27FC236}">
                <a16:creationId xmlns:a16="http://schemas.microsoft.com/office/drawing/2014/main" xmlns="" id="{B1139605-3D59-4719-BB3E-84CF9A2C1FF1}"/>
              </a:ext>
            </a:extLst>
          </p:cNvPr>
          <p:cNvCxnSpPr>
            <a:cxnSpLocks/>
          </p:cNvCxnSpPr>
          <p:nvPr/>
        </p:nvCxnSpPr>
        <p:spPr>
          <a:xfrm>
            <a:off x="5649390" y="4345148"/>
            <a:ext cx="0" cy="706686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xmlns="" id="{8351CC3B-322E-4298-8C4B-87751F596580}"/>
                  </a:ext>
                </a:extLst>
              </p:cNvPr>
              <p:cNvSpPr txBox="1"/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82">
                <a:extLst>
                  <a:ext uri="{FF2B5EF4-FFF2-40B4-BE49-F238E27FC236}">
                    <a16:creationId xmlns:a16="http://schemas.microsoft.com/office/drawing/2014/main" id="{8351CC3B-322E-4298-8C4B-87751F59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3" y="4604659"/>
                <a:ext cx="33611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27">
            <a:extLst>
              <a:ext uri="{FF2B5EF4-FFF2-40B4-BE49-F238E27FC236}">
                <a16:creationId xmlns:a16="http://schemas.microsoft.com/office/drawing/2014/main" xmlns="" id="{9718F791-3EA4-432C-9C4D-5F19AC6E233A}"/>
              </a:ext>
            </a:extLst>
          </p:cNvPr>
          <p:cNvSpPr/>
          <p:nvPr/>
        </p:nvSpPr>
        <p:spPr>
          <a:xfrm>
            <a:off x="7944416" y="810285"/>
            <a:ext cx="914400" cy="914400"/>
          </a:xfrm>
          <a:prstGeom prst="arc">
            <a:avLst>
              <a:gd name="adj1" fmla="val 6129215"/>
              <a:gd name="adj2" fmla="val 8621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xmlns="" id="{D0DBA569-EBF2-4F4C-BB33-3B570B2F326F}"/>
              </a:ext>
            </a:extLst>
          </p:cNvPr>
          <p:cNvSpPr txBox="1"/>
          <p:nvPr/>
        </p:nvSpPr>
        <p:spPr>
          <a:xfrm>
            <a:off x="7805999" y="162904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60˚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xmlns="" id="{45A31AB3-911E-420A-99B3-967947AE4424}"/>
              </a:ext>
            </a:extLst>
          </p:cNvPr>
          <p:cNvCxnSpPr>
            <a:cxnSpLocks/>
          </p:cNvCxnSpPr>
          <p:nvPr/>
        </p:nvCxnSpPr>
        <p:spPr>
          <a:xfrm flipH="1">
            <a:off x="4725909" y="3956365"/>
            <a:ext cx="851027" cy="1484768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8">
            <a:extLst>
              <a:ext uri="{FF2B5EF4-FFF2-40B4-BE49-F238E27FC236}">
                <a16:creationId xmlns:a16="http://schemas.microsoft.com/office/drawing/2014/main" xmlns="" id="{09154658-B506-4768-A39D-8B9D5A777FA1}"/>
              </a:ext>
            </a:extLst>
          </p:cNvPr>
          <p:cNvSpPr txBox="1"/>
          <p:nvPr/>
        </p:nvSpPr>
        <p:spPr>
          <a:xfrm>
            <a:off x="5274562" y="4317925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p:sp>
        <p:nvSpPr>
          <p:cNvPr id="65" name="TextBox 28">
            <a:extLst>
              <a:ext uri="{FF2B5EF4-FFF2-40B4-BE49-F238E27FC236}">
                <a16:creationId xmlns:a16="http://schemas.microsoft.com/office/drawing/2014/main" xmlns="" id="{6866D43C-38F1-4C0D-BFC6-7EE4A800D4DA}"/>
              </a:ext>
            </a:extLst>
          </p:cNvPr>
          <p:cNvSpPr txBox="1"/>
          <p:nvPr/>
        </p:nvSpPr>
        <p:spPr>
          <a:xfrm>
            <a:off x="5002958" y="4145909"/>
            <a:ext cx="45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30˚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xmlns="" id="{87CA7C97-5DC9-4559-8C70-CE37C1B47A74}"/>
                  </a:ext>
                </a:extLst>
              </p:cNvPr>
              <p:cNvSpPr txBox="1"/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TextBox 82">
                <a:extLst>
                  <a:ext uri="{FF2B5EF4-FFF2-40B4-BE49-F238E27FC236}">
                    <a16:creationId xmlns:a16="http://schemas.microsoft.com/office/drawing/2014/main" id="{87CA7C97-5DC9-4559-8C70-CE37C1B4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43" y="5392059"/>
                <a:ext cx="34381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xmlns="" id="{40C41BED-DDB8-4544-B2B0-A851308CAF0E}"/>
                  </a:ext>
                </a:extLst>
              </p:cNvPr>
              <p:cNvSpPr txBox="1"/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2">
                <a:extLst>
                  <a:ext uri="{FF2B5EF4-FFF2-40B4-BE49-F238E27FC236}">
                    <a16:creationId xmlns:a16="http://schemas.microsoft.com/office/drawing/2014/main" id="{40C41BED-DDB8-4544-B2B0-A851308CA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989" y="4748633"/>
                <a:ext cx="70403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xmlns="" id="{9C8B919F-D133-4305-B98F-CD8B0D4207FC}"/>
                  </a:ext>
                </a:extLst>
              </p:cNvPr>
              <p:cNvSpPr txBox="1"/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2">
                <a:extLst>
                  <a:ext uri="{FF2B5EF4-FFF2-40B4-BE49-F238E27FC236}">
                    <a16:creationId xmlns:a16="http://schemas.microsoft.com/office/drawing/2014/main" id="{9C8B919F-D133-4305-B98F-CD8B0D420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57" y="4553024"/>
                <a:ext cx="70403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xmlns="" id="{0F37F7B2-240C-4790-A5FF-6C087F787A81}"/>
              </a:ext>
            </a:extLst>
          </p:cNvPr>
          <p:cNvSpPr txBox="1"/>
          <p:nvPr/>
        </p:nvSpPr>
        <p:spPr>
          <a:xfrm>
            <a:off x="6007608" y="3951284"/>
            <a:ext cx="302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overall resultant force on the pulley will equal: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xmlns="" id="{B09FB527-38F1-4CE8-9876-CF5A60423553}"/>
                  </a:ext>
                </a:extLst>
              </p:cNvPr>
              <p:cNvSpPr txBox="1"/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09FB527-38F1-4CE8-9876-CF5A60423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549140"/>
                <a:ext cx="708527" cy="215444"/>
              </a:xfrm>
              <a:prstGeom prst="rect">
                <a:avLst/>
              </a:prstGeom>
              <a:blipFill>
                <a:blip r:embed="rId10"/>
                <a:stretch>
                  <a:fillRect l="-5172" r="-43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xmlns="" id="{591FD688-C011-4097-A465-C02D52F5B49C}"/>
                  </a:ext>
                </a:extLst>
              </p:cNvPr>
              <p:cNvSpPr txBox="1"/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591FD688-C011-4097-A465-C02D52F5B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944" y="4896612"/>
                <a:ext cx="1393908" cy="484043"/>
              </a:xfrm>
              <a:prstGeom prst="rect">
                <a:avLst/>
              </a:prstGeom>
              <a:blipFill>
                <a:blip r:embed="rId11"/>
                <a:stretch>
                  <a:fillRect l="-1316" r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xmlns="" id="{A84E552F-8CAE-4FAE-8CA6-B12FFEF34ABF}"/>
                  </a:ext>
                </a:extLst>
              </p:cNvPr>
              <p:cNvSpPr txBox="1"/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84E552F-8CAE-4FAE-8CA6-B12FFEF34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32" y="5518404"/>
                <a:ext cx="846514" cy="4524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100">
            <a:extLst>
              <a:ext uri="{FF2B5EF4-FFF2-40B4-BE49-F238E27FC236}">
                <a16:creationId xmlns:a16="http://schemas.microsoft.com/office/drawing/2014/main" xmlns="" id="{CE797F3C-E17E-417F-B9B8-0C99F510DA2A}"/>
              </a:ext>
            </a:extLst>
          </p:cNvPr>
          <p:cNvSpPr/>
          <p:nvPr/>
        </p:nvSpPr>
        <p:spPr>
          <a:xfrm>
            <a:off x="7695401" y="4736680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xmlns="" id="{1E0F4CF0-FD5D-417A-BDFB-6C0912E769CC}"/>
                  </a:ext>
                </a:extLst>
              </p:cNvPr>
              <p:cNvSpPr txBox="1"/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itchFamily="2" charset="2"/>
                  </a:rPr>
                  <a:t>We know 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</m:oMath>
                </a14:m>
                <a:endParaRPr lang="en-GB" sz="1200" baseline="-250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101">
                <a:extLst>
                  <a:ext uri="{FF2B5EF4-FFF2-40B4-BE49-F238E27FC236}">
                    <a16:creationId xmlns:a16="http://schemas.microsoft.com/office/drawing/2014/main" id="{1E0F4CF0-FD5D-417A-BDFB-6C0912E7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260" y="4712563"/>
                <a:ext cx="1255450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100">
            <a:extLst>
              <a:ext uri="{FF2B5EF4-FFF2-40B4-BE49-F238E27FC236}">
                <a16:creationId xmlns:a16="http://schemas.microsoft.com/office/drawing/2014/main" xmlns="" id="{EA10019C-9F04-4FAD-AD60-C07F0B545418}"/>
              </a:ext>
            </a:extLst>
          </p:cNvPr>
          <p:cNvSpPr/>
          <p:nvPr/>
        </p:nvSpPr>
        <p:spPr>
          <a:xfrm>
            <a:off x="7714636" y="5279698"/>
            <a:ext cx="362505" cy="437226"/>
          </a:xfrm>
          <a:prstGeom prst="arc">
            <a:avLst>
              <a:gd name="adj1" fmla="val 16200000"/>
              <a:gd name="adj2" fmla="val 534495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xmlns="" id="{32962997-9A90-4216-8C03-94480F5B635F}"/>
              </a:ext>
            </a:extLst>
          </p:cNvPr>
          <p:cNvSpPr txBox="1"/>
          <p:nvPr/>
        </p:nvSpPr>
        <p:spPr>
          <a:xfrm>
            <a:off x="7888550" y="5343499"/>
            <a:ext cx="125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2" grpId="0"/>
      <p:bldP spid="67" grpId="0"/>
      <p:bldP spid="68" grpId="0"/>
      <p:bldP spid="69" grpId="0" animBg="1"/>
      <p:bldP spid="70" grpId="0"/>
      <p:bldP spid="71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itchFamily="66" charset="0"/>
              </a:rPr>
              <a:t>You should: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Draw a diagram and label the forces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Resolve into horizontal/vertical or parallel/perpendicular components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Set the sums equal to 0 (as the objects are in equilibrium, the forces acting in opposite directions must cancel out…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endParaRPr lang="en-GB" sz="1400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GB" sz="1400" dirty="0">
                <a:latin typeface="Comic Sans MS" pitchFamily="66" charset="0"/>
              </a:rPr>
              <a:t>Solve the equations to find the unknown forces…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41034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5541034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634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234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41034" y="2133600"/>
            <a:ext cx="1143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41034" y="2819400"/>
            <a:ext cx="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26634" y="19812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1834" y="16764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4N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634" y="18288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2434" y="4038600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24" name="Arc 23"/>
          <p:cNvSpPr/>
          <p:nvPr/>
        </p:nvSpPr>
        <p:spPr>
          <a:xfrm>
            <a:off x="5007634" y="2438400"/>
            <a:ext cx="914400" cy="914400"/>
          </a:xfrm>
          <a:prstGeom prst="arc">
            <a:avLst>
              <a:gd name="adj1" fmla="val 19522551"/>
              <a:gd name="adj2" fmla="val 2099919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236234" y="2362200"/>
            <a:ext cx="914400" cy="914400"/>
          </a:xfrm>
          <a:prstGeom prst="arc">
            <a:avLst>
              <a:gd name="adj1" fmla="val 10833398"/>
              <a:gd name="adj2" fmla="val 126303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8458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30°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1434" y="25908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45°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626634" y="2819400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26634" y="1981200"/>
            <a:ext cx="0" cy="8382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1034" y="2819400"/>
            <a:ext cx="1143000" cy="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84034" y="2133600"/>
            <a:ext cx="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40834" y="2286000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4Sin45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2834" y="2819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4Cos45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9634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PCos30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84034" y="23622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PSin30</a:t>
            </a:r>
          </a:p>
        </p:txBody>
      </p:sp>
      <p:sp>
        <p:nvSpPr>
          <p:cNvPr id="42" name="Oval 41"/>
          <p:cNvSpPr/>
          <p:nvPr/>
        </p:nvSpPr>
        <p:spPr>
          <a:xfrm>
            <a:off x="5507121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239000" y="1676400"/>
            <a:ext cx="179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The particle to the left is in equilibrium. Calculate the magnitude of the forces P and Q.</a:t>
            </a:r>
          </a:p>
          <a:p>
            <a:pPr algn="ctr"/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  <a:sym typeface="Wingdings" pitchFamily="2" charset="2"/>
              </a:rPr>
              <a:t> This means the horizontal and vertical forces cancel out (acceleration = 0 in both directions so F = 0)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8768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272841" y="50119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272841" y="5469147"/>
            <a:ext cx="457200" cy="3810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272841" y="5850147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6577640" y="5011947"/>
            <a:ext cx="218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14381" y="55367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Add Q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53841" y="5850147"/>
            <a:ext cx="238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Calculate Q using the exact value of P from the first part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57800" y="44958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>
                <a:latin typeface="Comic Sans MS" pitchFamily="66" charset="0"/>
              </a:rPr>
              <a:t>Resolve Vertically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9624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P = 3.27N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45−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48" y="5299494"/>
                <a:ext cx="2217338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𝑃𝑠𝑖𝑛</m:t>
                      </m:r>
                      <m:r>
                        <a:rPr lang="en-GB" sz="1400" b="0" i="1" smtClean="0">
                          <a:latin typeface="Cambria Math"/>
                        </a:rPr>
                        <m:t>30+4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45=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842" y="5714999"/>
                <a:ext cx="190353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4.46=</m:t>
                      </m:r>
                      <m:r>
                        <a:rPr lang="en-GB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42" y="6130506"/>
                <a:ext cx="92127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81819" y="6512944"/>
            <a:ext cx="75729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You will usually need to identify which direction is solvable first, then solve the second direction after!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xmlns="" id="{477B7CB2-E399-47D2-A4B2-E074B85C1824}"/>
                  </a:ext>
                </a:extLst>
              </p:cNvPr>
              <p:cNvSpPr txBox="1"/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77B7CB2-E399-47D2-A4B2-E074B85C1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409" y="4527611"/>
                <a:ext cx="450060" cy="246221"/>
              </a:xfrm>
              <a:prstGeom prst="rect">
                <a:avLst/>
              </a:prstGeom>
              <a:blipFill>
                <a:blip r:embed="rId6"/>
                <a:stretch>
                  <a:fillRect l="-10811" r="-14865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タイトル 1">
            <a:extLst>
              <a:ext uri="{FF2B5EF4-FFF2-40B4-BE49-F238E27FC236}">
                <a16:creationId xmlns:a16="http://schemas.microsoft.com/office/drawing/2014/main" xmlns="" id="{9048ABCE-5FBD-41C6-9E7F-4CE89AB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コンテンツ プレースホルダー 2">
            <a:extLst>
              <a:ext uri="{FF2B5EF4-FFF2-40B4-BE49-F238E27FC236}">
                <a16:creationId xmlns:a16="http://schemas.microsoft.com/office/drawing/2014/main" xmlns="" id="{E9BBE6E4-E171-4714-B366-224F755C6DDB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7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572000"/>
                <a:ext cx="829586" cy="3077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6248400" y="4724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6577640" y="4707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562600" y="419100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Horizontally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953000"/>
                <a:ext cx="1976823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95" y="5706374"/>
                <a:ext cx="829586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98"/>
          <p:cNvSpPr/>
          <p:nvPr/>
        </p:nvSpPr>
        <p:spPr>
          <a:xfrm>
            <a:off x="6248400" y="5867400"/>
            <a:ext cx="457200" cy="457200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577640" y="5850147"/>
            <a:ext cx="226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Choose a direction as positive and sub in values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62600" y="5334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>
                <a:latin typeface="Comic Sans MS" pitchFamily="66" charset="0"/>
              </a:rPr>
              <a:t>Resolve Vertically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55+1−2=0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096000"/>
                <a:ext cx="253710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Arc 102"/>
          <p:cNvSpPr/>
          <p:nvPr/>
        </p:nvSpPr>
        <p:spPr>
          <a:xfrm>
            <a:off x="6254151" y="6330351"/>
            <a:ext cx="465826" cy="35512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6566139" y="6382110"/>
            <a:ext cx="110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8" y="6472686"/>
                <a:ext cx="2223301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TextBox 107"/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xmlns="" id="{7A2668C8-17E6-4507-92CF-F2211CC8B510}"/>
                  </a:ext>
                </a:extLst>
              </p:cNvPr>
              <p:cNvSpPr txBox="1"/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(→)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A2668C8-17E6-4507-92CF-F2211CC8B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39" y="4190260"/>
                <a:ext cx="525400" cy="246221"/>
              </a:xfrm>
              <a:prstGeom prst="rect">
                <a:avLst/>
              </a:prstGeom>
              <a:blipFill>
                <a:blip r:embed="rId9"/>
                <a:stretch>
                  <a:fillRect l="-9302" r="-12791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xmlns="" id="{EB2F334C-64F6-4494-843D-55A83A213646}"/>
                  </a:ext>
                </a:extLst>
              </p:cNvPr>
              <p:cNvSpPr txBox="1"/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(↑)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B2F334C-64F6-4494-843D-55A83A21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76" y="5317723"/>
                <a:ext cx="450060" cy="246221"/>
              </a:xfrm>
              <a:prstGeom prst="rect">
                <a:avLst/>
              </a:prstGeom>
              <a:blipFill>
                <a:blip r:embed="rId10"/>
                <a:stretch>
                  <a:fillRect l="-10959" r="-16438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タイトル 1">
            <a:extLst>
              <a:ext uri="{FF2B5EF4-FFF2-40B4-BE49-F238E27FC236}">
                <a16:creationId xmlns:a16="http://schemas.microsoft.com/office/drawing/2014/main" xmlns="" id="{28ECFEFD-EA8A-41EF-971B-F8FF120B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3" name="コンテンツ プレースホルダー 2">
            <a:extLst>
              <a:ext uri="{FF2B5EF4-FFF2-40B4-BE49-F238E27FC236}">
                <a16:creationId xmlns:a16="http://schemas.microsoft.com/office/drawing/2014/main" xmlns="" id="{2C19BE6E-37B9-46B2-8FEB-C30BD3B21C3E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/>
      <p:bldP spid="98" grpId="0"/>
      <p:bldP spid="99" grpId="0" animBg="1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800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449" y="4081732"/>
                <a:ext cx="1934569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730672" y="4081732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latin typeface="Cambria Math"/>
                                </a:rPr>
                                <m:t>𝑄𝐶𝑜𝑠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en-GB" sz="1200" b="0" i="1" smtClean="0">
                                  <a:latin typeface="Cambria Math"/>
                                </a:rPr>
                                <m:t>𝐶𝑜𝑠</m:t>
                              </m:r>
                              <m:r>
                                <a:rPr lang="en-GB" sz="1200" b="0" i="1" smtClean="0">
                                  <a:latin typeface="Cambria Math"/>
                                </a:rPr>
                                <m:t>40</m:t>
                              </m:r>
                            </m:den>
                          </m:f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9" y="4386532"/>
                <a:ext cx="2558393" cy="5073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40−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953000"/>
                <a:ext cx="3098349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23" y="5316747"/>
                <a:ext cx="2829621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40+</m:t>
                      </m:r>
                      <m:r>
                        <a:rPr lang="en-GB" sz="1200" b="0" i="1" smtClean="0">
                          <a:latin typeface="Cambria Math"/>
                        </a:rPr>
                        <m:t>𝑆𝑖𝑛</m:t>
                      </m:r>
                      <m:r>
                        <a:rPr lang="en-GB" sz="1200" b="0" i="1" smtClean="0">
                          <a:latin typeface="Cambria Math"/>
                        </a:rPr>
                        <m:t>55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40)=</m:t>
                      </m:r>
                      <m:r>
                        <a:rPr lang="en-GB" sz="1200" b="0" i="1" smtClean="0">
                          <a:latin typeface="Cambria Math"/>
                        </a:rPr>
                        <m:t>𝐶𝑜𝑠</m:t>
                      </m:r>
                      <m:r>
                        <a:rPr lang="en-GB" sz="1200" b="0" i="1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97" y="5706373"/>
                <a:ext cx="2858155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40+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𝑆𝑖𝑛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55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40)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986" y="6018362"/>
                <a:ext cx="2444580" cy="471989"/>
              </a:xfrm>
              <a:prstGeom prst="rect">
                <a:avLst/>
              </a:prstGeom>
              <a:blipFill rotWithShape="1">
                <a:blip r:embed="rId10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/>
                        </a:rPr>
                        <m:t>𝑄</m:t>
                      </m:r>
                      <m:r>
                        <a:rPr lang="en-GB" sz="1200" b="0" i="1" smtClean="0">
                          <a:latin typeface="Cambria Math"/>
                        </a:rPr>
                        <m:t>=0.769</m:t>
                      </m:r>
                      <m:r>
                        <a:rPr lang="en-GB" sz="12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364" y="6581001"/>
                <a:ext cx="101745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Arc 77"/>
          <p:cNvSpPr/>
          <p:nvPr/>
        </p:nvSpPr>
        <p:spPr>
          <a:xfrm>
            <a:off x="6799052" y="4209691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7190115" y="4183811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Replace P with the Q equivalent</a:t>
            </a:r>
          </a:p>
        </p:txBody>
      </p:sp>
      <p:sp>
        <p:nvSpPr>
          <p:cNvPr id="80" name="Arc 79"/>
          <p:cNvSpPr/>
          <p:nvPr/>
        </p:nvSpPr>
        <p:spPr>
          <a:xfrm>
            <a:off x="6796177" y="4672642"/>
            <a:ext cx="447137" cy="4054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7095228" y="5089585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7083726" y="5466272"/>
            <a:ext cx="444260" cy="365185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 flipH="1">
            <a:off x="6045681" y="6282906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Arc 94"/>
          <p:cNvSpPr/>
          <p:nvPr/>
        </p:nvSpPr>
        <p:spPr>
          <a:xfrm flipH="1">
            <a:off x="4274390" y="5831457"/>
            <a:ext cx="424130" cy="419819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/>
          <p:cNvSpPr txBox="1"/>
          <p:nvPr/>
        </p:nvSpPr>
        <p:spPr>
          <a:xfrm>
            <a:off x="7177177" y="4727709"/>
            <a:ext cx="1966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all terms by Cos40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562490" y="5156155"/>
            <a:ext cx="951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Add Cos40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81976" y="5446577"/>
            <a:ext cx="1541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Factorise Q on the left side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69411" y="5831891"/>
            <a:ext cx="1043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Divide by the bracket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69455" y="6372481"/>
            <a:ext cx="1043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15464" y="4088922"/>
            <a:ext cx="155275" cy="2415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4482860" y="4396596"/>
            <a:ext cx="753374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99928" y="4520018"/>
            <a:ext cx="1049547" cy="4687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xmlns="" id="{98A262EF-AC8A-4ED5-9EF9-F9A3B08DE37C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105">
                <a:extLst>
                  <a:ext uri="{FF2B5EF4-FFF2-40B4-BE49-F238E27FC236}">
                    <a16:creationId xmlns:a16="http://schemas.microsoft.com/office/drawing/2014/main" id="{98A262EF-AC8A-4ED5-9EF9-F9A3B08DE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xmlns="" id="{FA7FC34F-CAB6-4CE9-A98B-EFA96A90ABEC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106">
                <a:extLst>
                  <a:ext uri="{FF2B5EF4-FFF2-40B4-BE49-F238E27FC236}">
                    <a16:creationId xmlns:a16="http://schemas.microsoft.com/office/drawing/2014/main" id="{FA7FC34F-CAB6-4CE9-A98B-EFA96A90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107">
            <a:extLst>
              <a:ext uri="{FF2B5EF4-FFF2-40B4-BE49-F238E27FC236}">
                <a16:creationId xmlns:a16="http://schemas.microsoft.com/office/drawing/2014/main" xmlns="" id="{FA5A6642-1E57-4A8F-87A5-D1BCE0F6350E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93" name="TextBox 108">
            <a:extLst>
              <a:ext uri="{FF2B5EF4-FFF2-40B4-BE49-F238E27FC236}">
                <a16:creationId xmlns:a16="http://schemas.microsoft.com/office/drawing/2014/main" xmlns="" id="{58D7392C-02AC-44A9-AF41-0E24D1AA2973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xmlns="" id="{1624673F-5865-4CEC-87D4-BACF7B5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9" name="コンテンツ プレースホルダー 2">
            <a:extLst>
              <a:ext uri="{FF2B5EF4-FFF2-40B4-BE49-F238E27FC236}">
                <a16:creationId xmlns:a16="http://schemas.microsoft.com/office/drawing/2014/main" xmlns="" id="{84555C87-0338-41CF-8B12-CA294D6654A8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72" grpId="0"/>
      <p:bldP spid="73" grpId="0"/>
      <p:bldP spid="74" grpId="0"/>
      <p:bldP spid="76" grpId="0"/>
      <p:bldP spid="77" grpId="0"/>
      <p:bldP spid="78" grpId="0" animBg="1"/>
      <p:bldP spid="79" grpId="0"/>
      <p:bldP spid="80" grpId="0" animBg="1"/>
      <p:bldP spid="82" grpId="0" animBg="1"/>
      <p:bldP spid="84" grpId="0" animBg="1"/>
      <p:bldP spid="94" grpId="0" animBg="1"/>
      <p:bldP spid="95" grpId="0" animBg="1"/>
      <p:bldP spid="96" grpId="0"/>
      <p:bldP spid="97" grpId="0"/>
      <p:bldP spid="108" grpId="0"/>
      <p:bldP spid="109" grpId="0"/>
      <p:bldP spid="110" grpId="0"/>
      <p:bldP spid="10" grpId="0" animBg="1"/>
      <p:bldP spid="10" grpId="1" animBg="1"/>
      <p:bldP spid="111" grpId="0" animBg="1"/>
      <p:bldP spid="111" grpId="1" animBg="1"/>
      <p:bldP spid="112" grpId="0" animBg="1"/>
      <p:bldP spid="1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static particles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GB" sz="1400" b="1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The diagram to the right shows a particle in equilibrium under a number of forces.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</a:rPr>
              <a:t>Calculate the magnitudes of the forces P and Q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latin typeface="Comic Sans MS" pitchFamily="66" charset="0"/>
                <a:sym typeface="Wingdings" pitchFamily="2" charset="2"/>
              </a:rPr>
              <a:t>   Start by resolving in both directions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You can now solve these by rearranging one and subbing it into the other!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Q = 0.769N</a:t>
            </a:r>
          </a:p>
          <a:p>
            <a:pPr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 = 0.576N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324600" y="14478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6324600" y="1524000"/>
            <a:ext cx="0" cy="25908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1143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3800" y="2667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321724" y="1940943"/>
            <a:ext cx="1086929" cy="8928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493589" y="1785668"/>
            <a:ext cx="828136" cy="104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2909" y="1500997"/>
            <a:ext cx="53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Q 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184366" y="16002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P 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320286" y="2260120"/>
            <a:ext cx="1" cy="533399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03034" y="2032959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1N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6320286" y="2793520"/>
            <a:ext cx="0" cy="10668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28914" y="3505200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mic Sans MS" pitchFamily="66" charset="0"/>
              </a:rPr>
              <a:t>2N</a:t>
            </a:r>
          </a:p>
        </p:txBody>
      </p:sp>
      <p:sp>
        <p:nvSpPr>
          <p:cNvPr id="36" name="Arc 35"/>
          <p:cNvSpPr/>
          <p:nvPr/>
        </p:nvSpPr>
        <p:spPr>
          <a:xfrm>
            <a:off x="5736566" y="2362200"/>
            <a:ext cx="914400" cy="914400"/>
          </a:xfrm>
          <a:prstGeom prst="arc">
            <a:avLst>
              <a:gd name="adj1" fmla="val 19944165"/>
              <a:gd name="adj2" fmla="val 214527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6041366" y="2362200"/>
            <a:ext cx="914400" cy="914400"/>
          </a:xfrm>
          <a:prstGeom prst="arc">
            <a:avLst>
              <a:gd name="adj1" fmla="val 10836511"/>
              <a:gd name="adj2" fmla="val 126810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65747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40°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36566" y="2514600"/>
            <a:ext cx="436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itchFamily="66" charset="0"/>
              </a:rPr>
              <a:t>55°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6346166" y="2819400"/>
            <a:ext cx="10668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412966" y="1905000"/>
            <a:ext cx="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507966" y="28194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507966" y="1828800"/>
            <a:ext cx="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290687" y="27762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7412966" y="22860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PSin40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22166" y="22098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Comic Sans MS" pitchFamily="66" charset="0"/>
              </a:rPr>
              <a:t>QSin55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4166" y="281940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QCos55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74766" y="2819400"/>
            <a:ext cx="702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PCos40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43400"/>
                <a:ext cx="1181669" cy="5014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4241321" y="4461294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0.769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53000"/>
                <a:ext cx="1494255" cy="5014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=0.576</m:t>
                      </m:r>
                      <m:r>
                        <a:rPr lang="en-GB" sz="1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62600"/>
                <a:ext cx="114435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Arc 92"/>
          <p:cNvSpPr/>
          <p:nvPr/>
        </p:nvSpPr>
        <p:spPr>
          <a:xfrm>
            <a:off x="5943599" y="46482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97"/>
          <p:cNvSpPr txBox="1"/>
          <p:nvPr/>
        </p:nvSpPr>
        <p:spPr>
          <a:xfrm>
            <a:off x="6324599" y="4724400"/>
            <a:ext cx="1488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Sub in Q (use the exact value)</a:t>
            </a:r>
          </a:p>
        </p:txBody>
      </p:sp>
      <p:sp>
        <p:nvSpPr>
          <p:cNvPr id="99" name="Arc 98"/>
          <p:cNvSpPr/>
          <p:nvPr/>
        </p:nvSpPr>
        <p:spPr>
          <a:xfrm>
            <a:off x="5943599" y="5181600"/>
            <a:ext cx="457200" cy="557841"/>
          </a:xfrm>
          <a:prstGeom prst="arc">
            <a:avLst>
              <a:gd name="adj1" fmla="val 16200000"/>
              <a:gd name="adj2" fmla="val 540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6324600" y="53340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cxnSp>
        <p:nvCxnSpPr>
          <p:cNvPr id="49" name="Straight Arrow Connector 7">
            <a:extLst>
              <a:ext uri="{FF2B5EF4-FFF2-40B4-BE49-F238E27FC236}">
                <a16:creationId xmlns:a16="http://schemas.microsoft.com/office/drawing/2014/main" xmlns="" id="{C2B983E4-D415-4BF3-9654-10CD94248459}"/>
              </a:ext>
            </a:extLst>
          </p:cNvPr>
          <p:cNvCxnSpPr/>
          <p:nvPr/>
        </p:nvCxnSpPr>
        <p:spPr>
          <a:xfrm>
            <a:off x="2227555" y="4767309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xmlns="" id="{210E09D1-4DF9-4197-8007-D784D894F73F}"/>
                  </a:ext>
                </a:extLst>
              </p:cNvPr>
              <p:cNvSpPr txBox="1"/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𝑄𝐶𝑜𝑠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𝐶𝑜𝑠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52">
                <a:extLst>
                  <a:ext uri="{FF2B5EF4-FFF2-40B4-BE49-F238E27FC236}">
                    <a16:creationId xmlns:a16="http://schemas.microsoft.com/office/drawing/2014/main" id="{210E09D1-4DF9-4197-8007-D784D894F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02" y="4488388"/>
                <a:ext cx="1181669" cy="501484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xmlns="" id="{141C5C0B-6A7C-4765-983B-58708B3EB7F5}"/>
                  </a:ext>
                </a:extLst>
              </p:cNvPr>
              <p:cNvSpPr txBox="1"/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𝑃𝐶𝑜𝑠</m:t>
                      </m:r>
                      <m:r>
                        <a:rPr lang="en-GB" sz="1400" b="0" i="1" smtClean="0">
                          <a:latin typeface="Cambria Math"/>
                        </a:rPr>
                        <m:t>40−</m:t>
                      </m:r>
                      <m:r>
                        <a:rPr lang="en-GB" sz="1400" b="0" i="1" smtClean="0">
                          <a:latin typeface="Cambria Math"/>
                        </a:rPr>
                        <m:t>𝑄𝐶𝑜𝑠</m:t>
                      </m:r>
                      <m:r>
                        <a:rPr lang="en-GB" sz="1400" b="0" i="1" smtClean="0">
                          <a:latin typeface="Cambria Math"/>
                        </a:rPr>
                        <m:t>55=0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105">
                <a:extLst>
                  <a:ext uri="{FF2B5EF4-FFF2-40B4-BE49-F238E27FC236}">
                    <a16:creationId xmlns:a16="http://schemas.microsoft.com/office/drawing/2014/main" id="{141C5C0B-6A7C-4765-983B-58708B3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606031"/>
                <a:ext cx="1976823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xmlns="" id="{00E281A2-5D9D-4D21-9901-78FB7108557B}"/>
                  </a:ext>
                </a:extLst>
              </p:cNvPr>
              <p:cNvSpPr txBox="1"/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𝑃𝑆𝑖𝑛</m:t>
                      </m:r>
                      <m:r>
                        <a:rPr lang="en-GB" sz="1400" b="0" i="1" smtClean="0">
                          <a:latin typeface="Cambria Math"/>
                        </a:rPr>
                        <m:t>40+</m:t>
                      </m:r>
                      <m:r>
                        <a:rPr lang="en-GB" sz="1400" b="0" i="1" smtClean="0">
                          <a:latin typeface="Cambria Math"/>
                        </a:rPr>
                        <m:t>𝑄𝑆𝑖𝑛</m:t>
                      </m:r>
                      <m:r>
                        <a:rPr lang="en-GB" sz="1400" b="0" i="1" smtClean="0">
                          <a:latin typeface="Cambria Math"/>
                        </a:rPr>
                        <m:t>55−1=0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106">
                <a:extLst>
                  <a:ext uri="{FF2B5EF4-FFF2-40B4-BE49-F238E27FC236}">
                    <a16:creationId xmlns:a16="http://schemas.microsoft.com/office/drawing/2014/main" id="{00E281A2-5D9D-4D21-9901-78FB71085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5" y="4987031"/>
                <a:ext cx="2223301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107">
            <a:extLst>
              <a:ext uri="{FF2B5EF4-FFF2-40B4-BE49-F238E27FC236}">
                <a16:creationId xmlns:a16="http://schemas.microsoft.com/office/drawing/2014/main" xmlns="" id="{3C774F4D-C742-4576-9A3D-7DADA197DAB7}"/>
              </a:ext>
            </a:extLst>
          </p:cNvPr>
          <p:cNvSpPr txBox="1"/>
          <p:nvPr/>
        </p:nvSpPr>
        <p:spPr>
          <a:xfrm>
            <a:off x="93955" y="4606031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1)</a:t>
            </a:r>
          </a:p>
        </p:txBody>
      </p:sp>
      <p:sp>
        <p:nvSpPr>
          <p:cNvPr id="56" name="TextBox 108">
            <a:extLst>
              <a:ext uri="{FF2B5EF4-FFF2-40B4-BE49-F238E27FC236}">
                <a16:creationId xmlns:a16="http://schemas.microsoft.com/office/drawing/2014/main" xmlns="" id="{F7A3916D-DBCC-473B-B8B0-8A4306E6AAA8}"/>
              </a:ext>
            </a:extLst>
          </p:cNvPr>
          <p:cNvSpPr txBox="1"/>
          <p:nvPr/>
        </p:nvSpPr>
        <p:spPr>
          <a:xfrm>
            <a:off x="93955" y="49870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2)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xmlns="" id="{DA717555-BEA7-42C0-AFAB-D5F667DA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Applications of Forces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コンテンツ プレースホルダー 2">
            <a:extLst>
              <a:ext uri="{FF2B5EF4-FFF2-40B4-BE49-F238E27FC236}">
                <a16:creationId xmlns:a16="http://schemas.microsoft.com/office/drawing/2014/main" xmlns="" id="{9F4FAF2F-A87A-410C-B4C9-CF03414F7929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7A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 animBg="1"/>
      <p:bldP spid="98" grpId="0"/>
      <p:bldP spid="99" grpId="0" animBg="1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9105</Words>
  <Application>Microsoft Office PowerPoint</Application>
  <PresentationFormat>On-screen Show (4:3)</PresentationFormat>
  <Paragraphs>1618</Paragraphs>
  <Slides>58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Microsoft Himalaya</vt:lpstr>
      <vt:lpstr>Permanent Marker</vt:lpstr>
      <vt:lpstr>Sue Ellen Francisco </vt:lpstr>
      <vt:lpstr>Symbol</vt:lpstr>
      <vt:lpstr>Times New Roman</vt:lpstr>
      <vt:lpstr>Wingdings</vt:lpstr>
      <vt:lpstr>Office テーマ</vt:lpstr>
      <vt:lpstr>Office Theme</vt:lpstr>
      <vt:lpstr>Equation</vt:lpstr>
      <vt:lpstr>PowerPoint Presentation</vt:lpstr>
      <vt:lpstr>Prior knowledge check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Section 7B Modelling with statics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Section C Friction and Static Particles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STARTER</vt:lpstr>
      <vt:lpstr>Equilibrium and rigid bodies</vt:lpstr>
      <vt:lpstr>Equilibrium and rigid bodies</vt:lpstr>
      <vt:lpstr>Use the solution from the textbook!!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PowerPoint Presentation</vt:lpstr>
      <vt:lpstr>Section F – Connected Particles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  <vt:lpstr>Applications of Forces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Charles Adegboro</cp:lastModifiedBy>
  <cp:revision>59</cp:revision>
  <dcterms:created xsi:type="dcterms:W3CDTF">2018-06-16T01:40:49Z</dcterms:created>
  <dcterms:modified xsi:type="dcterms:W3CDTF">2019-03-12T17:50:02Z</dcterms:modified>
</cp:coreProperties>
</file>