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2"/>
  </p:notesMasterIdLst>
  <p:handoutMasterIdLst>
    <p:handoutMasterId r:id="rId13"/>
  </p:handoutMasterIdLst>
  <p:sldIdLst>
    <p:sldId id="276" r:id="rId2"/>
    <p:sldId id="284" r:id="rId3"/>
    <p:sldId id="283" r:id="rId4"/>
    <p:sldId id="286" r:id="rId5"/>
    <p:sldId id="287" r:id="rId6"/>
    <p:sldId id="262" r:id="rId7"/>
    <p:sldId id="260" r:id="rId8"/>
    <p:sldId id="290" r:id="rId9"/>
    <p:sldId id="291" r:id="rId10"/>
    <p:sldId id="292" r:id="rId11"/>
  </p:sldIdLst>
  <p:sldSz cx="9144000" cy="6858000" type="screen4x3"/>
  <p:notesSz cx="6789738" cy="9929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8000"/>
    <a:srgbClr val="FF3300"/>
    <a:srgbClr val="0000CC"/>
    <a:srgbClr val="FF99FF"/>
    <a:srgbClr val="00FFFF"/>
    <a:srgbClr val="FFFF00"/>
    <a:srgbClr val="00FF00"/>
    <a:srgbClr val="00CC00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13" autoAdjust="0"/>
    <p:restoredTop sz="87211" autoAdjust="0"/>
  </p:normalViewPr>
  <p:slideViewPr>
    <p:cSldViewPr>
      <p:cViewPr varScale="1">
        <p:scale>
          <a:sx n="75" d="100"/>
          <a:sy n="75" d="100"/>
        </p:scale>
        <p:origin x="1397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E2BA83-2D21-49A5-935F-84E74F94500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AE6B9D26-756C-4FFD-872C-812840005415}">
      <dgm:prSet phldrT="[Text]"/>
      <dgm:spPr>
        <a:solidFill>
          <a:srgbClr val="00FF0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SAMPLE</a:t>
          </a:r>
          <a:endParaRPr lang="en-GB" dirty="0">
            <a:solidFill>
              <a:schemeClr val="tx1"/>
            </a:solidFill>
          </a:endParaRPr>
        </a:p>
      </dgm:t>
    </dgm:pt>
    <dgm:pt modelId="{F63FEF6D-4E3E-45DA-B419-CCA63BF783FA}" type="parTrans" cxnId="{4E9F9E8E-97B5-416C-BDE3-A32DA81FB8DB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C4E8A160-F1F3-4D49-B0CB-4F8249AAA28F}" type="sibTrans" cxnId="{4E9F9E8E-97B5-416C-BDE3-A32DA81FB8DB}">
      <dgm:prSet/>
      <dgm:spPr>
        <a:solidFill>
          <a:srgbClr val="FF99FF"/>
        </a:solidFill>
      </dgm:spPr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626967B3-C6FE-4251-988F-C69D511A7DD2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SPECTROSCOPE</a:t>
          </a:r>
          <a:endParaRPr lang="en-GB" dirty="0">
            <a:solidFill>
              <a:schemeClr val="tx1"/>
            </a:solidFill>
          </a:endParaRPr>
        </a:p>
      </dgm:t>
    </dgm:pt>
    <dgm:pt modelId="{BA54702C-6B4B-4251-8A8D-BD2C1D3F1F2E}" type="parTrans" cxnId="{03F11862-BB11-4A56-B067-87D86F4D5EB0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DF6798F4-3719-4540-8E20-5C76B3E5162B}" type="sibTrans" cxnId="{03F11862-BB11-4A56-B067-87D86F4D5EB0}">
      <dgm:prSet/>
      <dgm:spPr>
        <a:solidFill>
          <a:srgbClr val="FF99FF"/>
        </a:solidFill>
      </dgm:spPr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3C0DD5A3-A548-45F2-A6C1-FE061055F34B}">
      <dgm:prSet phldrT="[Text]"/>
      <dgm:spPr>
        <a:solidFill>
          <a:srgbClr val="00FFFF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LINE SPECTRUM</a:t>
          </a:r>
          <a:endParaRPr lang="en-GB" dirty="0">
            <a:solidFill>
              <a:schemeClr val="tx1"/>
            </a:solidFill>
          </a:endParaRPr>
        </a:p>
      </dgm:t>
    </dgm:pt>
    <dgm:pt modelId="{0FC9D6D2-DA39-4EF5-97F9-C4A01073D3E5}" type="parTrans" cxnId="{420B715C-FA91-4D53-AD10-E36B70D9EFC6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30964B23-B0CE-4CF8-96F0-4D73D7D9AAD6}" type="sibTrans" cxnId="{420B715C-FA91-4D53-AD10-E36B70D9EFC6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C20D278B-B18D-4E8C-A655-68DCFF6DAB2D}">
      <dgm:prSet phldrT="[Text]"/>
      <dgm:spPr>
        <a:solidFill>
          <a:srgbClr val="FFFF0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FLAME</a:t>
          </a:r>
          <a:endParaRPr lang="en-GB" dirty="0">
            <a:solidFill>
              <a:schemeClr val="tx1"/>
            </a:solidFill>
          </a:endParaRPr>
        </a:p>
      </dgm:t>
    </dgm:pt>
    <dgm:pt modelId="{18D6E961-2BE3-4E57-AF0D-2197CE12751D}" type="parTrans" cxnId="{8D97D0F1-E9AD-4713-8074-44419D2ADB5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9D260742-5C7A-4C5C-B235-9B043DF1607A}" type="sibTrans" cxnId="{8D97D0F1-E9AD-4713-8074-44419D2ADB53}">
      <dgm:prSet/>
      <dgm:spPr>
        <a:solidFill>
          <a:srgbClr val="FF99FF"/>
        </a:solidFill>
      </dgm:spPr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7276906B-7ABF-4F87-8F2F-39A59E2B5468}" type="pres">
      <dgm:prSet presAssocID="{7CE2BA83-2D21-49A5-935F-84E74F945005}" presName="Name0" presStyleCnt="0">
        <dgm:presLayoutVars>
          <dgm:dir/>
          <dgm:resizeHandles val="exact"/>
        </dgm:presLayoutVars>
      </dgm:prSet>
      <dgm:spPr/>
    </dgm:pt>
    <dgm:pt modelId="{78DCCD25-7EF2-4D76-88A7-E8BD158D2495}" type="pres">
      <dgm:prSet presAssocID="{AE6B9D26-756C-4FFD-872C-812840005415}" presName="node" presStyleLbl="node1" presStyleIdx="0" presStyleCnt="4">
        <dgm:presLayoutVars>
          <dgm:bulletEnabled val="1"/>
        </dgm:presLayoutVars>
      </dgm:prSet>
      <dgm:spPr/>
    </dgm:pt>
    <dgm:pt modelId="{B6F2C804-A7AF-4D6A-850C-3A1C85FE9A3E}" type="pres">
      <dgm:prSet presAssocID="{C4E8A160-F1F3-4D49-B0CB-4F8249AAA28F}" presName="sibTrans" presStyleLbl="sibTrans2D1" presStyleIdx="0" presStyleCnt="3"/>
      <dgm:spPr/>
    </dgm:pt>
    <dgm:pt modelId="{EFA5F661-7543-49A9-AAF2-FB78825432B9}" type="pres">
      <dgm:prSet presAssocID="{C4E8A160-F1F3-4D49-B0CB-4F8249AAA28F}" presName="connectorText" presStyleLbl="sibTrans2D1" presStyleIdx="0" presStyleCnt="3"/>
      <dgm:spPr/>
    </dgm:pt>
    <dgm:pt modelId="{0783E1EF-E739-4EBB-91EF-F6621DDD0DD4}" type="pres">
      <dgm:prSet presAssocID="{C20D278B-B18D-4E8C-A655-68DCFF6DAB2D}" presName="node" presStyleLbl="node1" presStyleIdx="1" presStyleCnt="4">
        <dgm:presLayoutVars>
          <dgm:bulletEnabled val="1"/>
        </dgm:presLayoutVars>
      </dgm:prSet>
      <dgm:spPr/>
    </dgm:pt>
    <dgm:pt modelId="{11CD622C-6180-4323-A181-AC5AA132C121}" type="pres">
      <dgm:prSet presAssocID="{9D260742-5C7A-4C5C-B235-9B043DF1607A}" presName="sibTrans" presStyleLbl="sibTrans2D1" presStyleIdx="1" presStyleCnt="3"/>
      <dgm:spPr/>
    </dgm:pt>
    <dgm:pt modelId="{BF3B087B-135B-436F-8B67-D46DAAABEB4D}" type="pres">
      <dgm:prSet presAssocID="{9D260742-5C7A-4C5C-B235-9B043DF1607A}" presName="connectorText" presStyleLbl="sibTrans2D1" presStyleIdx="1" presStyleCnt="3"/>
      <dgm:spPr/>
    </dgm:pt>
    <dgm:pt modelId="{2F9372C2-5ED0-461B-AF3E-9AB1CAC3BB74}" type="pres">
      <dgm:prSet presAssocID="{626967B3-C6FE-4251-988F-C69D511A7DD2}" presName="node" presStyleLbl="node1" presStyleIdx="2" presStyleCnt="4">
        <dgm:presLayoutVars>
          <dgm:bulletEnabled val="1"/>
        </dgm:presLayoutVars>
      </dgm:prSet>
      <dgm:spPr/>
    </dgm:pt>
    <dgm:pt modelId="{5C8B69D3-E56D-441F-B9DA-AB2422A3A45A}" type="pres">
      <dgm:prSet presAssocID="{DF6798F4-3719-4540-8E20-5C76B3E5162B}" presName="sibTrans" presStyleLbl="sibTrans2D1" presStyleIdx="2" presStyleCnt="3"/>
      <dgm:spPr/>
    </dgm:pt>
    <dgm:pt modelId="{2812071E-3EEF-49D1-A152-B36ED7D66078}" type="pres">
      <dgm:prSet presAssocID="{DF6798F4-3719-4540-8E20-5C76B3E5162B}" presName="connectorText" presStyleLbl="sibTrans2D1" presStyleIdx="2" presStyleCnt="3"/>
      <dgm:spPr/>
    </dgm:pt>
    <dgm:pt modelId="{87DEF341-21BD-4B1D-ACC2-01DAADAA1CF4}" type="pres">
      <dgm:prSet presAssocID="{3C0DD5A3-A548-45F2-A6C1-FE061055F34B}" presName="node" presStyleLbl="node1" presStyleIdx="3" presStyleCnt="4">
        <dgm:presLayoutVars>
          <dgm:bulletEnabled val="1"/>
        </dgm:presLayoutVars>
      </dgm:prSet>
      <dgm:spPr/>
    </dgm:pt>
  </dgm:ptLst>
  <dgm:cxnLst>
    <dgm:cxn modelId="{41484E13-19F9-42D5-BEBC-B26DB436A12E}" type="presOf" srcId="{9D260742-5C7A-4C5C-B235-9B043DF1607A}" destId="{BF3B087B-135B-436F-8B67-D46DAAABEB4D}" srcOrd="1" destOrd="0" presId="urn:microsoft.com/office/officeart/2005/8/layout/process1"/>
    <dgm:cxn modelId="{97ABC533-BA9E-4EDC-8E03-6AB1FF41CD7B}" type="presOf" srcId="{AE6B9D26-756C-4FFD-872C-812840005415}" destId="{78DCCD25-7EF2-4D76-88A7-E8BD158D2495}" srcOrd="0" destOrd="0" presId="urn:microsoft.com/office/officeart/2005/8/layout/process1"/>
    <dgm:cxn modelId="{420B715C-FA91-4D53-AD10-E36B70D9EFC6}" srcId="{7CE2BA83-2D21-49A5-935F-84E74F945005}" destId="{3C0DD5A3-A548-45F2-A6C1-FE061055F34B}" srcOrd="3" destOrd="0" parTransId="{0FC9D6D2-DA39-4EF5-97F9-C4A01073D3E5}" sibTransId="{30964B23-B0CE-4CF8-96F0-4D73D7D9AAD6}"/>
    <dgm:cxn modelId="{BB98445F-9940-459F-9745-844D3EF99DAB}" type="presOf" srcId="{7CE2BA83-2D21-49A5-935F-84E74F945005}" destId="{7276906B-7ABF-4F87-8F2F-39A59E2B5468}" srcOrd="0" destOrd="0" presId="urn:microsoft.com/office/officeart/2005/8/layout/process1"/>
    <dgm:cxn modelId="{97100F60-6D0C-463B-8155-9086DAD7D0CB}" type="presOf" srcId="{626967B3-C6FE-4251-988F-C69D511A7DD2}" destId="{2F9372C2-5ED0-461B-AF3E-9AB1CAC3BB74}" srcOrd="0" destOrd="0" presId="urn:microsoft.com/office/officeart/2005/8/layout/process1"/>
    <dgm:cxn modelId="{03F11862-BB11-4A56-B067-87D86F4D5EB0}" srcId="{7CE2BA83-2D21-49A5-935F-84E74F945005}" destId="{626967B3-C6FE-4251-988F-C69D511A7DD2}" srcOrd="2" destOrd="0" parTransId="{BA54702C-6B4B-4251-8A8D-BD2C1D3F1F2E}" sibTransId="{DF6798F4-3719-4540-8E20-5C76B3E5162B}"/>
    <dgm:cxn modelId="{B6C56742-CF4E-4C76-A8F0-E93D134C9CB9}" type="presOf" srcId="{C4E8A160-F1F3-4D49-B0CB-4F8249AAA28F}" destId="{B6F2C804-A7AF-4D6A-850C-3A1C85FE9A3E}" srcOrd="0" destOrd="0" presId="urn:microsoft.com/office/officeart/2005/8/layout/process1"/>
    <dgm:cxn modelId="{BE76CD58-44E9-472F-9AA9-BF5D3042008E}" type="presOf" srcId="{3C0DD5A3-A548-45F2-A6C1-FE061055F34B}" destId="{87DEF341-21BD-4B1D-ACC2-01DAADAA1CF4}" srcOrd="0" destOrd="0" presId="urn:microsoft.com/office/officeart/2005/8/layout/process1"/>
    <dgm:cxn modelId="{4E9F9E8E-97B5-416C-BDE3-A32DA81FB8DB}" srcId="{7CE2BA83-2D21-49A5-935F-84E74F945005}" destId="{AE6B9D26-756C-4FFD-872C-812840005415}" srcOrd="0" destOrd="0" parTransId="{F63FEF6D-4E3E-45DA-B419-CCA63BF783FA}" sibTransId="{C4E8A160-F1F3-4D49-B0CB-4F8249AAA28F}"/>
    <dgm:cxn modelId="{F7264EA1-1688-4C85-A166-59765FD25A22}" type="presOf" srcId="{C4E8A160-F1F3-4D49-B0CB-4F8249AAA28F}" destId="{EFA5F661-7543-49A9-AAF2-FB78825432B9}" srcOrd="1" destOrd="0" presId="urn:microsoft.com/office/officeart/2005/8/layout/process1"/>
    <dgm:cxn modelId="{79F020CB-3C55-4EE1-A24F-CEAC9E9A7A60}" type="presOf" srcId="{DF6798F4-3719-4540-8E20-5C76B3E5162B}" destId="{5C8B69D3-E56D-441F-B9DA-AB2422A3A45A}" srcOrd="0" destOrd="0" presId="urn:microsoft.com/office/officeart/2005/8/layout/process1"/>
    <dgm:cxn modelId="{A1D5C6CB-2CA6-4BEC-8692-7B40C4EBC25E}" type="presOf" srcId="{DF6798F4-3719-4540-8E20-5C76B3E5162B}" destId="{2812071E-3EEF-49D1-A152-B36ED7D66078}" srcOrd="1" destOrd="0" presId="urn:microsoft.com/office/officeart/2005/8/layout/process1"/>
    <dgm:cxn modelId="{8D97D0F1-E9AD-4713-8074-44419D2ADB53}" srcId="{7CE2BA83-2D21-49A5-935F-84E74F945005}" destId="{C20D278B-B18D-4E8C-A655-68DCFF6DAB2D}" srcOrd="1" destOrd="0" parTransId="{18D6E961-2BE3-4E57-AF0D-2197CE12751D}" sibTransId="{9D260742-5C7A-4C5C-B235-9B043DF1607A}"/>
    <dgm:cxn modelId="{09B217F3-22F4-42D9-9DF1-DC9AE2425D79}" type="presOf" srcId="{C20D278B-B18D-4E8C-A655-68DCFF6DAB2D}" destId="{0783E1EF-E739-4EBB-91EF-F6621DDD0DD4}" srcOrd="0" destOrd="0" presId="urn:microsoft.com/office/officeart/2005/8/layout/process1"/>
    <dgm:cxn modelId="{C8967CF4-5644-49C5-AECA-A0936F87B2AC}" type="presOf" srcId="{9D260742-5C7A-4C5C-B235-9B043DF1607A}" destId="{11CD622C-6180-4323-A181-AC5AA132C121}" srcOrd="0" destOrd="0" presId="urn:microsoft.com/office/officeart/2005/8/layout/process1"/>
    <dgm:cxn modelId="{B2B70B14-D945-408D-8A68-8F06AA35C7F7}" type="presParOf" srcId="{7276906B-7ABF-4F87-8F2F-39A59E2B5468}" destId="{78DCCD25-7EF2-4D76-88A7-E8BD158D2495}" srcOrd="0" destOrd="0" presId="urn:microsoft.com/office/officeart/2005/8/layout/process1"/>
    <dgm:cxn modelId="{B3137A63-09AE-4081-B945-3175B0DB8096}" type="presParOf" srcId="{7276906B-7ABF-4F87-8F2F-39A59E2B5468}" destId="{B6F2C804-A7AF-4D6A-850C-3A1C85FE9A3E}" srcOrd="1" destOrd="0" presId="urn:microsoft.com/office/officeart/2005/8/layout/process1"/>
    <dgm:cxn modelId="{BA6163D6-7F7A-4D5D-8B5A-DD18E1248622}" type="presParOf" srcId="{B6F2C804-A7AF-4D6A-850C-3A1C85FE9A3E}" destId="{EFA5F661-7543-49A9-AAF2-FB78825432B9}" srcOrd="0" destOrd="0" presId="urn:microsoft.com/office/officeart/2005/8/layout/process1"/>
    <dgm:cxn modelId="{554B8E41-1B0A-471B-8D98-C125851CF94B}" type="presParOf" srcId="{7276906B-7ABF-4F87-8F2F-39A59E2B5468}" destId="{0783E1EF-E739-4EBB-91EF-F6621DDD0DD4}" srcOrd="2" destOrd="0" presId="urn:microsoft.com/office/officeart/2005/8/layout/process1"/>
    <dgm:cxn modelId="{8E0275CB-696E-4E2A-8AD5-38044247781F}" type="presParOf" srcId="{7276906B-7ABF-4F87-8F2F-39A59E2B5468}" destId="{11CD622C-6180-4323-A181-AC5AA132C121}" srcOrd="3" destOrd="0" presId="urn:microsoft.com/office/officeart/2005/8/layout/process1"/>
    <dgm:cxn modelId="{83A94A9D-A2FF-46C6-B6C2-D6C9E2283583}" type="presParOf" srcId="{11CD622C-6180-4323-A181-AC5AA132C121}" destId="{BF3B087B-135B-436F-8B67-D46DAAABEB4D}" srcOrd="0" destOrd="0" presId="urn:microsoft.com/office/officeart/2005/8/layout/process1"/>
    <dgm:cxn modelId="{95F38589-3B6D-4AEF-AE04-06D7F578A751}" type="presParOf" srcId="{7276906B-7ABF-4F87-8F2F-39A59E2B5468}" destId="{2F9372C2-5ED0-461B-AF3E-9AB1CAC3BB74}" srcOrd="4" destOrd="0" presId="urn:microsoft.com/office/officeart/2005/8/layout/process1"/>
    <dgm:cxn modelId="{453F3051-D323-4B9C-9203-0F9A3E983E8B}" type="presParOf" srcId="{7276906B-7ABF-4F87-8F2F-39A59E2B5468}" destId="{5C8B69D3-E56D-441F-B9DA-AB2422A3A45A}" srcOrd="5" destOrd="0" presId="urn:microsoft.com/office/officeart/2005/8/layout/process1"/>
    <dgm:cxn modelId="{62A7E1C8-346A-4DFA-981D-D83E07DB01BA}" type="presParOf" srcId="{5C8B69D3-E56D-441F-B9DA-AB2422A3A45A}" destId="{2812071E-3EEF-49D1-A152-B36ED7D66078}" srcOrd="0" destOrd="0" presId="urn:microsoft.com/office/officeart/2005/8/layout/process1"/>
    <dgm:cxn modelId="{72244B16-371E-4CFC-B1DD-CB3149F62905}" type="presParOf" srcId="{7276906B-7ABF-4F87-8F2F-39A59E2B5468}" destId="{87DEF341-21BD-4B1D-ACC2-01DAADAA1CF4}" srcOrd="6" destOrd="0" presId="urn:microsoft.com/office/officeart/2005/8/layout/process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DCCD25-7EF2-4D76-88A7-E8BD158D2495}">
      <dsp:nvSpPr>
        <dsp:cNvPr id="0" name=""/>
        <dsp:cNvSpPr/>
      </dsp:nvSpPr>
      <dsp:spPr>
        <a:xfrm>
          <a:off x="3675" y="202003"/>
          <a:ext cx="1606907" cy="964144"/>
        </a:xfrm>
        <a:prstGeom prst="roundRect">
          <a:avLst>
            <a:gd name="adj" fmla="val 10000"/>
          </a:avLst>
        </a:prstGeom>
        <a:solidFill>
          <a:srgbClr val="00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tx1"/>
              </a:solidFill>
            </a:rPr>
            <a:t>SAMPLE</a:t>
          </a:r>
          <a:endParaRPr lang="en-GB" sz="1300" kern="1200" dirty="0">
            <a:solidFill>
              <a:schemeClr val="tx1"/>
            </a:solidFill>
          </a:endParaRPr>
        </a:p>
      </dsp:txBody>
      <dsp:txXfrm>
        <a:off x="31914" y="230242"/>
        <a:ext cx="1550429" cy="907666"/>
      </dsp:txXfrm>
    </dsp:sp>
    <dsp:sp modelId="{B6F2C804-A7AF-4D6A-850C-3A1C85FE9A3E}">
      <dsp:nvSpPr>
        <dsp:cNvPr id="0" name=""/>
        <dsp:cNvSpPr/>
      </dsp:nvSpPr>
      <dsp:spPr>
        <a:xfrm>
          <a:off x="1771274" y="484819"/>
          <a:ext cx="340664" cy="398513"/>
        </a:xfrm>
        <a:prstGeom prst="rightArrow">
          <a:avLst>
            <a:gd name="adj1" fmla="val 60000"/>
            <a:gd name="adj2" fmla="val 50000"/>
          </a:avLst>
        </a:prstGeom>
        <a:solidFill>
          <a:srgbClr val="FF99FF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>
            <a:solidFill>
              <a:schemeClr val="tx1"/>
            </a:solidFill>
          </a:endParaRPr>
        </a:p>
      </dsp:txBody>
      <dsp:txXfrm>
        <a:off x="1771274" y="564522"/>
        <a:ext cx="238465" cy="239107"/>
      </dsp:txXfrm>
    </dsp:sp>
    <dsp:sp modelId="{0783E1EF-E739-4EBB-91EF-F6621DDD0DD4}">
      <dsp:nvSpPr>
        <dsp:cNvPr id="0" name=""/>
        <dsp:cNvSpPr/>
      </dsp:nvSpPr>
      <dsp:spPr>
        <a:xfrm>
          <a:off x="2253346" y="202003"/>
          <a:ext cx="1606907" cy="964144"/>
        </a:xfrm>
        <a:prstGeom prst="roundRect">
          <a:avLst>
            <a:gd name="adj" fmla="val 10000"/>
          </a:avLst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tx1"/>
              </a:solidFill>
            </a:rPr>
            <a:t>FLAME</a:t>
          </a:r>
          <a:endParaRPr lang="en-GB" sz="1300" kern="1200" dirty="0">
            <a:solidFill>
              <a:schemeClr val="tx1"/>
            </a:solidFill>
          </a:endParaRPr>
        </a:p>
      </dsp:txBody>
      <dsp:txXfrm>
        <a:off x="2281585" y="230242"/>
        <a:ext cx="1550429" cy="907666"/>
      </dsp:txXfrm>
    </dsp:sp>
    <dsp:sp modelId="{11CD622C-6180-4323-A181-AC5AA132C121}">
      <dsp:nvSpPr>
        <dsp:cNvPr id="0" name=""/>
        <dsp:cNvSpPr/>
      </dsp:nvSpPr>
      <dsp:spPr>
        <a:xfrm>
          <a:off x="4020945" y="484819"/>
          <a:ext cx="340664" cy="398513"/>
        </a:xfrm>
        <a:prstGeom prst="rightArrow">
          <a:avLst>
            <a:gd name="adj1" fmla="val 60000"/>
            <a:gd name="adj2" fmla="val 50000"/>
          </a:avLst>
        </a:prstGeom>
        <a:solidFill>
          <a:srgbClr val="FF99FF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>
            <a:solidFill>
              <a:schemeClr val="tx1"/>
            </a:solidFill>
          </a:endParaRPr>
        </a:p>
      </dsp:txBody>
      <dsp:txXfrm>
        <a:off x="4020945" y="564522"/>
        <a:ext cx="238465" cy="239107"/>
      </dsp:txXfrm>
    </dsp:sp>
    <dsp:sp modelId="{2F9372C2-5ED0-461B-AF3E-9AB1CAC3BB74}">
      <dsp:nvSpPr>
        <dsp:cNvPr id="0" name=""/>
        <dsp:cNvSpPr/>
      </dsp:nvSpPr>
      <dsp:spPr>
        <a:xfrm>
          <a:off x="4503017" y="202003"/>
          <a:ext cx="1606907" cy="964144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tx1"/>
              </a:solidFill>
            </a:rPr>
            <a:t>SPECTROSCOPE</a:t>
          </a:r>
          <a:endParaRPr lang="en-GB" sz="1300" kern="1200" dirty="0">
            <a:solidFill>
              <a:schemeClr val="tx1"/>
            </a:solidFill>
          </a:endParaRPr>
        </a:p>
      </dsp:txBody>
      <dsp:txXfrm>
        <a:off x="4531256" y="230242"/>
        <a:ext cx="1550429" cy="907666"/>
      </dsp:txXfrm>
    </dsp:sp>
    <dsp:sp modelId="{5C8B69D3-E56D-441F-B9DA-AB2422A3A45A}">
      <dsp:nvSpPr>
        <dsp:cNvPr id="0" name=""/>
        <dsp:cNvSpPr/>
      </dsp:nvSpPr>
      <dsp:spPr>
        <a:xfrm>
          <a:off x="6270616" y="484819"/>
          <a:ext cx="340664" cy="398513"/>
        </a:xfrm>
        <a:prstGeom prst="rightArrow">
          <a:avLst>
            <a:gd name="adj1" fmla="val 60000"/>
            <a:gd name="adj2" fmla="val 50000"/>
          </a:avLst>
        </a:prstGeom>
        <a:solidFill>
          <a:srgbClr val="FF99FF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>
            <a:solidFill>
              <a:schemeClr val="tx1"/>
            </a:solidFill>
          </a:endParaRPr>
        </a:p>
      </dsp:txBody>
      <dsp:txXfrm>
        <a:off x="6270616" y="564522"/>
        <a:ext cx="238465" cy="239107"/>
      </dsp:txXfrm>
    </dsp:sp>
    <dsp:sp modelId="{87DEF341-21BD-4B1D-ACC2-01DAADAA1CF4}">
      <dsp:nvSpPr>
        <dsp:cNvPr id="0" name=""/>
        <dsp:cNvSpPr/>
      </dsp:nvSpPr>
      <dsp:spPr>
        <a:xfrm>
          <a:off x="6752688" y="202003"/>
          <a:ext cx="1606907" cy="964144"/>
        </a:xfrm>
        <a:prstGeom prst="roundRect">
          <a:avLst>
            <a:gd name="adj" fmla="val 10000"/>
          </a:avLst>
        </a:prstGeom>
        <a:solidFill>
          <a:srgbClr val="00FF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tx1"/>
              </a:solidFill>
            </a:rPr>
            <a:t>LINE SPECTRUM</a:t>
          </a:r>
          <a:endParaRPr lang="en-GB" sz="1300" kern="1200" dirty="0">
            <a:solidFill>
              <a:schemeClr val="tx1"/>
            </a:solidFill>
          </a:endParaRPr>
        </a:p>
      </dsp:txBody>
      <dsp:txXfrm>
        <a:off x="6780927" y="230242"/>
        <a:ext cx="1550429" cy="9076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84E1EB4F-2329-491B-957D-B3ECFFA0113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16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39221C51-E4F1-4C4B-B824-470076E9EF4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6513" y="0"/>
            <a:ext cx="29416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5780" name="Rectangle 4">
            <a:extLst>
              <a:ext uri="{FF2B5EF4-FFF2-40B4-BE49-F238E27FC236}">
                <a16:creationId xmlns:a16="http://schemas.microsoft.com/office/drawing/2014/main" id="{25BD743E-FCFB-4542-AFF7-ECE16503F57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16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5781" name="Rectangle 5">
            <a:extLst>
              <a:ext uri="{FF2B5EF4-FFF2-40B4-BE49-F238E27FC236}">
                <a16:creationId xmlns:a16="http://schemas.microsoft.com/office/drawing/2014/main" id="{08600880-1228-44C1-8FE9-C4B8BE20EEE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6513" y="9431338"/>
            <a:ext cx="294163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55B6CFD-119A-4CB0-B84B-8D6ACFB836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14ACB1CC-FFCA-47BE-8F7D-785593803BE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16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1EB0B486-8BF4-4644-A2B5-E94D4F9A3D4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6513" y="0"/>
            <a:ext cx="29416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4EB1E5B-C0C6-4A8B-B104-EFFFA62C0B0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AAB59B8B-9850-4C69-9815-F7427A53320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0838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0B12CBBE-89F6-4330-A02B-8A999ABBA8D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16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2CADC673-1F11-43FA-A00A-9966189AAC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6513" y="9431338"/>
            <a:ext cx="294163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97CD931-5924-42CF-8212-49177E029D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62A4FC16-DFB9-4E38-8B3B-81899B2782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DBB19F5-B706-419F-BBFA-A08959A4C1BD}" type="slidenum">
              <a:rPr lang="en-GB" altLang="en-US"/>
              <a:pPr>
                <a:spcBef>
                  <a:spcPct val="0"/>
                </a:spcBef>
              </a:pPr>
              <a:t>6</a:t>
            </a:fld>
            <a:endParaRPr lang="en-GB" altLang="en-US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92D83FF1-A46F-44BC-BC26-A1E6946A3A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DA899A9A-1DE2-4409-8AF9-C0EFEF589A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z="1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1C6777F-945E-45B0-BC36-C33EB5C9DE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27ED634-9412-41F9-984A-12B2139E74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857E9-1ECD-4FCF-BC83-DA9FF17871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777D5-EFE1-423F-8FDB-F229074D16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934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24DBEA-213C-4C3F-B09D-718DA96B96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67A2DD-0619-41EB-8A80-37171A5212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0F86FD3-175B-420F-BB50-80C1062728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63F92-AB41-416E-B378-AB5522A1FA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222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414DC6-D834-4848-A379-0B8D669D55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C4C9CD-A9BD-4052-B2B2-CE2F07B546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A2B38A-5AE6-4039-957E-5B6C8E252E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45F37-888B-4BDD-ACD4-9ED7D96812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011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9C51A1E-8946-4BEE-9175-3E56AEEB2D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58717E-A806-4459-9EE6-FD9DFC10B1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10FFEF-503C-4A9F-8580-F1E683F4F1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BD14C-B8C4-4C01-8DD5-C7F5528533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507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D063308-2EFF-4CBE-A729-B7EF6FD7D1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D00F13-C8CF-414E-9640-44BCEF8EB2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AE7308-BD86-458F-94D4-AAAD670A33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8FF33-5108-45A5-AF0E-B67F1DF80F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644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2DC473C-0F52-47ED-A9AA-6A02391865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EC109E-A230-4CC4-991E-1930345871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54C6933-5CA7-4563-93DC-3ABD658394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7943D-2EBB-4194-9704-BE1F195751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258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F647C7-3A2D-4056-9DBD-29B5028278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DF01F7-252F-4B50-A774-A35D0B57AC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D79D29-84B3-45EB-9BA8-974B853541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B8188-A052-401D-BBDE-853F25A964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232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9D54A60-CED0-4B52-9D6F-6013647EDF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BC36F17-2F52-434F-8B7D-14DC0CAA84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4A45180-124A-4101-9722-88160B392B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49A8E-A4DE-4383-814C-7F03EB4965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004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F9D2182-31E6-4B30-89A7-DEDCB42325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D3CCE8E-9F75-44FB-8C0E-CC05F6AFA3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6C1E974-2839-43B1-80B3-BEA0D468AE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B7176-405F-4F56-AAAE-F8B5BD86FB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736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9C949B4-3DD0-4DB9-B5AC-B7F5DB6A36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E3EDB63-52CF-45D0-A522-6D5F0F1AC7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1D0B3C1-9BB1-4CB3-86A8-729DAD2298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5DF46-2E6D-40EF-B933-D07D3F751F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2402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75278A-9CC1-48CE-BCF3-B9A0A8FAE7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0DFCD1-C60B-406C-A122-E886960449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5F60B3-A68F-457D-A71B-B2D91F6692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BEB64-D8D5-4316-A0DF-E1E7414AD4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252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9C2252-72C9-4639-8246-144D4775E0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382C0D-5415-4214-8E2D-75D8484E14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912F2A-731D-476A-A903-EE623A3EE1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37B25-F23B-402B-B681-A296FE221C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57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E51720D-F7E0-4DF2-911D-78E371BD91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1069DD3-5181-47DD-B7E2-BE18654921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57348" name="Rectangle 4">
            <a:extLst>
              <a:ext uri="{FF2B5EF4-FFF2-40B4-BE49-F238E27FC236}">
                <a16:creationId xmlns:a16="http://schemas.microsoft.com/office/drawing/2014/main" id="{26B6F0D9-9B4C-44C2-AE4F-6CE064021DA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7349" name="Rectangle 5">
            <a:extLst>
              <a:ext uri="{FF2B5EF4-FFF2-40B4-BE49-F238E27FC236}">
                <a16:creationId xmlns:a16="http://schemas.microsoft.com/office/drawing/2014/main" id="{9ECBDFB0-257E-47FF-A80E-6E616B46FFF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7350" name="Rectangle 6">
            <a:extLst>
              <a:ext uri="{FF2B5EF4-FFF2-40B4-BE49-F238E27FC236}">
                <a16:creationId xmlns:a16="http://schemas.microsoft.com/office/drawing/2014/main" id="{60DC9282-C3C8-4EF6-9F61-5609F117B6A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C14BF70-CE02-44F5-A5CA-83D40A2D9F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79ACC55-5B25-4128-A547-BDE35E4F084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4759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dirty="0">
                <a:solidFill>
                  <a:schemeClr val="bg1"/>
                </a:solidFill>
              </a:rPr>
              <a:t>Flame emission spectroscopy</a:t>
            </a:r>
            <a:endParaRPr lang="en-US" altLang="en-US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://www.umop.net/spctelem.png">
            <a:extLst>
              <a:ext uri="{FF2B5EF4-FFF2-40B4-BE49-F238E27FC236}">
                <a16:creationId xmlns:a16="http://schemas.microsoft.com/office/drawing/2014/main" id="{E424E9C7-F336-46F0-8D78-F8E8A7FCE7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02159"/>
            <a:ext cx="9144000" cy="548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14">
            <a:extLst>
              <a:ext uri="{FF2B5EF4-FFF2-40B4-BE49-F238E27FC236}">
                <a16:creationId xmlns:a16="http://schemas.microsoft.com/office/drawing/2014/main" id="{7F62AC16-6AC8-4DB0-A01C-4B36E69BEA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/>
          <a:lstStyle/>
          <a:p>
            <a:pPr eaLnBrk="1" hangingPunct="1"/>
            <a:r>
              <a:rPr lang="en-GB" altLang="en-US" dirty="0"/>
              <a:t>Instrumental </a:t>
            </a:r>
            <a:r>
              <a:rPr lang="en-GB" dirty="0"/>
              <a:t>analysis </a:t>
            </a:r>
            <a:br>
              <a:rPr lang="en-GB" sz="4000" dirty="0"/>
            </a:br>
            <a:r>
              <a:rPr lang="en-GB" sz="3200" dirty="0"/>
              <a:t>Rather than chemical tests</a:t>
            </a:r>
            <a:endParaRPr lang="en-GB" altLang="en-US" sz="4000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3CB5B3-5FE6-4A0D-A01F-FEBB28B906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600" y="2276872"/>
            <a:ext cx="2746648" cy="639762"/>
          </a:xfrm>
        </p:spPr>
        <p:txBody>
          <a:bodyPr/>
          <a:lstStyle/>
          <a:p>
            <a:r>
              <a:rPr lang="en-US" sz="2800" dirty="0">
                <a:solidFill>
                  <a:srgbClr val="008000"/>
                </a:solidFill>
              </a:rPr>
              <a:t>Advantages</a:t>
            </a:r>
            <a:endParaRPr lang="en-GB" sz="2800" dirty="0">
              <a:solidFill>
                <a:srgbClr val="008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5A250-9A61-4B13-AF18-A44880B31D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71600" y="2916634"/>
            <a:ext cx="3672408" cy="2672606"/>
          </a:xfrm>
        </p:spPr>
        <p:txBody>
          <a:bodyPr/>
          <a:lstStyle/>
          <a:p>
            <a:r>
              <a:rPr lang="en-US" sz="2800" dirty="0">
                <a:solidFill>
                  <a:srgbClr val="008000"/>
                </a:solidFill>
              </a:rPr>
              <a:t>Sensitive</a:t>
            </a:r>
          </a:p>
          <a:p>
            <a:r>
              <a:rPr lang="en-US" sz="2800" dirty="0">
                <a:solidFill>
                  <a:srgbClr val="008000"/>
                </a:solidFill>
              </a:rPr>
              <a:t>Accurate</a:t>
            </a:r>
          </a:p>
          <a:p>
            <a:r>
              <a:rPr lang="en-US" sz="2800" dirty="0">
                <a:solidFill>
                  <a:srgbClr val="008000"/>
                </a:solidFill>
              </a:rPr>
              <a:t>Rapid</a:t>
            </a:r>
          </a:p>
          <a:p>
            <a:r>
              <a:rPr lang="en-US" sz="2800" dirty="0">
                <a:solidFill>
                  <a:srgbClr val="008000"/>
                </a:solidFill>
              </a:rPr>
              <a:t>Low concentrations detected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F942F4-793F-4833-BFC2-C101AE04DB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38737" y="2276872"/>
            <a:ext cx="3548063" cy="639762"/>
          </a:xfrm>
        </p:spPr>
        <p:txBody>
          <a:bodyPr/>
          <a:lstStyle/>
          <a:p>
            <a:r>
              <a:rPr lang="en-US" sz="2800" dirty="0">
                <a:solidFill>
                  <a:srgbClr val="FF6600"/>
                </a:solidFill>
              </a:rPr>
              <a:t>Disadvantages</a:t>
            </a:r>
            <a:endParaRPr lang="en-GB" sz="2800" dirty="0">
              <a:solidFill>
                <a:srgbClr val="FF6600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9880EF1-C876-4FEE-877F-17B8F1C573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38737" y="2916634"/>
            <a:ext cx="3548063" cy="1398141"/>
          </a:xfrm>
        </p:spPr>
        <p:txBody>
          <a:bodyPr/>
          <a:lstStyle/>
          <a:p>
            <a:r>
              <a:rPr lang="en-US" sz="2800" dirty="0">
                <a:solidFill>
                  <a:srgbClr val="FF6600"/>
                </a:solidFill>
              </a:rPr>
              <a:t>Expensive</a:t>
            </a:r>
          </a:p>
          <a:p>
            <a:r>
              <a:rPr lang="en-US" sz="2800" dirty="0">
                <a:solidFill>
                  <a:srgbClr val="FF6600"/>
                </a:solidFill>
              </a:rPr>
              <a:t>Specialist training</a:t>
            </a:r>
            <a:endParaRPr lang="en-GB" sz="28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170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1EA20-3BCD-4508-95D5-2726B3AF3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objectives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2FF07-69C8-4036-AB87-933801F3D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fontAlgn="t" hangingPunct="1"/>
            <a:r>
              <a:rPr lang="en-GB" dirty="0"/>
              <a:t>State the advantages of instrumental methods of analysis</a:t>
            </a:r>
          </a:p>
          <a:p>
            <a:pPr eaLnBrk="1" fontAlgn="t" hangingPunct="1"/>
            <a:endParaRPr lang="en-GB" dirty="0"/>
          </a:p>
          <a:p>
            <a:pPr eaLnBrk="1" fontAlgn="t" hangingPunct="1"/>
            <a:r>
              <a:rPr lang="en-GB" dirty="0"/>
              <a:t>Describe the process of flame emission spectroscopy</a:t>
            </a:r>
          </a:p>
          <a:p>
            <a:pPr eaLnBrk="1" fontAlgn="t" hangingPunct="1"/>
            <a:endParaRPr lang="en-GB" dirty="0"/>
          </a:p>
          <a:p>
            <a:pPr eaLnBrk="1" fontAlgn="t" hangingPunct="1"/>
            <a:r>
              <a:rPr lang="en-GB" dirty="0"/>
              <a:t>Interpret flame emission data to identify an element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1071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8BEAB703-06DD-41C6-9379-D57B59F16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Identify these metals?</a:t>
            </a:r>
          </a:p>
        </p:txBody>
      </p:sp>
      <p:pic>
        <p:nvPicPr>
          <p:cNvPr id="5" name="Picture 3" descr="JCE2004p1776AWfig4">
            <a:extLst>
              <a:ext uri="{FF2B5EF4-FFF2-40B4-BE49-F238E27FC236}">
                <a16:creationId xmlns:a16="http://schemas.microsoft.com/office/drawing/2014/main" id="{362ED55C-678F-4B4D-96BA-3A23543F59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50" r="43044" b="13988"/>
          <a:stretch>
            <a:fillRect/>
          </a:stretch>
        </p:blipFill>
        <p:spPr bwMode="auto">
          <a:xfrm>
            <a:off x="5220073" y="1658687"/>
            <a:ext cx="845643" cy="31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8">
            <a:extLst>
              <a:ext uri="{FF2B5EF4-FFF2-40B4-BE49-F238E27FC236}">
                <a16:creationId xmlns:a16="http://schemas.microsoft.com/office/drawing/2014/main" id="{6EDDDDF6-3CBD-44FE-9C98-5B6EF8D3D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4129" y="5055216"/>
            <a:ext cx="13589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rgbClr val="FF9933"/>
                </a:solidFill>
                <a:latin typeface="Eras Bold ITC" panose="020B0907030504020204" pitchFamily="34" charset="0"/>
              </a:rPr>
              <a:t>calcium</a:t>
            </a:r>
          </a:p>
        </p:txBody>
      </p:sp>
      <p:sp>
        <p:nvSpPr>
          <p:cNvPr id="11" name="Text Box 11">
            <a:extLst>
              <a:ext uri="{FF2B5EF4-FFF2-40B4-BE49-F238E27FC236}">
                <a16:creationId xmlns:a16="http://schemas.microsoft.com/office/drawing/2014/main" id="{BED21ED9-0A33-47F8-91AE-6E0842C14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1400" y="5067736"/>
            <a:ext cx="1320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rgbClr val="FFCC00"/>
                </a:solidFill>
                <a:latin typeface="Eras Bold ITC" panose="020B0907030504020204" pitchFamily="34" charset="0"/>
              </a:rPr>
              <a:t>so</a:t>
            </a:r>
            <a:r>
              <a:rPr lang="en-GB" altLang="en-US" sz="2400" b="1">
                <a:solidFill>
                  <a:srgbClr val="FFCC00"/>
                </a:solidFill>
                <a:latin typeface="Eras Bold ITC" panose="020B0907030504020204" pitchFamily="34" charset="0"/>
              </a:rPr>
              <a:t>d</a:t>
            </a:r>
            <a:r>
              <a:rPr lang="en-GB" altLang="en-US" sz="2400">
                <a:solidFill>
                  <a:srgbClr val="FFCC00"/>
                </a:solidFill>
                <a:latin typeface="Eras Bold ITC" panose="020B0907030504020204" pitchFamily="34" charset="0"/>
              </a:rPr>
              <a:t>ium</a:t>
            </a:r>
          </a:p>
        </p:txBody>
      </p:sp>
      <p:pic>
        <p:nvPicPr>
          <p:cNvPr id="3074" name="Picture 2" descr="https://images.fineartamerica.com/images-medium-large/calcium-flame-test-andrew-lambert-photography.jpg">
            <a:extLst>
              <a:ext uri="{FF2B5EF4-FFF2-40B4-BE49-F238E27FC236}">
                <a16:creationId xmlns:a16="http://schemas.microsoft.com/office/drawing/2014/main" id="{7941F58B-7524-4AA6-B9B1-9E570FDA28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68" t="10500" r="36385" b="37102"/>
          <a:stretch/>
        </p:blipFill>
        <p:spPr bwMode="auto">
          <a:xfrm>
            <a:off x="2915816" y="1658935"/>
            <a:ext cx="815526" cy="31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 autoUpdateAnimBg="0"/>
      <p:bldP spid="11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8BEAB703-06DD-41C6-9379-D57B59F16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Identify these metals?</a:t>
            </a:r>
          </a:p>
        </p:txBody>
      </p:sp>
      <p:pic>
        <p:nvPicPr>
          <p:cNvPr id="4098" name="Picture 2" descr="https://www.amazingrust.com/Experiments/how_to/Images/Flame%20Test/Log-Fire/5.jpg">
            <a:extLst>
              <a:ext uri="{FF2B5EF4-FFF2-40B4-BE49-F238E27FC236}">
                <a16:creationId xmlns:a16="http://schemas.microsoft.com/office/drawing/2014/main" id="{A69B86DD-1154-49F5-8B96-18441ED2445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18" t="-267" r="21359" b="18394"/>
          <a:stretch/>
        </p:blipFill>
        <p:spPr bwMode="auto">
          <a:xfrm>
            <a:off x="3023827" y="1700808"/>
            <a:ext cx="3096345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8618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8BEAB703-06DD-41C6-9379-D57B59F16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Flame emission spectroscopy</a:t>
            </a:r>
          </a:p>
        </p:txBody>
      </p:sp>
      <p:pic>
        <p:nvPicPr>
          <p:cNvPr id="5122" name="Picture 2" descr="https://d1e4pidl3fu268.cloudfront.net/55603cc0-d7a8-47c7-a900-384f7bb57317/Untitled.crop_697x523_0,2.preview.png">
            <a:extLst>
              <a:ext uri="{FF2B5EF4-FFF2-40B4-BE49-F238E27FC236}">
                <a16:creationId xmlns:a16="http://schemas.microsoft.com/office/drawing/2014/main" id="{A3AC76AC-6BD8-441B-8808-46A3162D81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5" t="22536" r="56508" b="44218"/>
          <a:stretch/>
        </p:blipFill>
        <p:spPr bwMode="auto">
          <a:xfrm>
            <a:off x="3062417" y="1644106"/>
            <a:ext cx="3019165" cy="1928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C12271F3-3B65-4EE5-8A6C-FE532B4041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5075938"/>
              </p:ext>
            </p:extLst>
          </p:nvPr>
        </p:nvGraphicFramePr>
        <p:xfrm>
          <a:off x="323528" y="4077072"/>
          <a:ext cx="8363272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4" descr="https://images.slideplayer.com/24/7055589/slides/slide_15.jpg">
            <a:extLst>
              <a:ext uri="{FF2B5EF4-FFF2-40B4-BE49-F238E27FC236}">
                <a16:creationId xmlns:a16="http://schemas.microsoft.com/office/drawing/2014/main" id="{DF9048D5-D8CE-4787-9E85-63D8A9FD21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01" t="72384" r="30313" b="15348"/>
          <a:stretch/>
        </p:blipFill>
        <p:spPr bwMode="auto">
          <a:xfrm>
            <a:off x="5364088" y="5564187"/>
            <a:ext cx="3600400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39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76" name="Text Box 36">
            <a:extLst>
              <a:ext uri="{FF2B5EF4-FFF2-40B4-BE49-F238E27FC236}">
                <a16:creationId xmlns:a16="http://schemas.microsoft.com/office/drawing/2014/main" id="{FA0ABC1B-CF9D-4137-996A-87C1BC3D74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4941888"/>
            <a:ext cx="2057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Century Gothic" panose="020B0502020202020204" pitchFamily="34" charset="0"/>
              </a:rPr>
              <a:t>colour emission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Century Gothic" panose="020B0502020202020204" pitchFamily="34" charset="0"/>
              </a:rPr>
              <a:t>spectrum</a:t>
            </a:r>
          </a:p>
        </p:txBody>
      </p:sp>
      <p:sp>
        <p:nvSpPr>
          <p:cNvPr id="35873" name="AutoShape 33">
            <a:extLst>
              <a:ext uri="{FF2B5EF4-FFF2-40B4-BE49-F238E27FC236}">
                <a16:creationId xmlns:a16="http://schemas.microsoft.com/office/drawing/2014/main" id="{FA44E3C1-8E60-4260-ADDE-34BDCCA6229A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771775" y="4438650"/>
            <a:ext cx="215900" cy="1582738"/>
          </a:xfrm>
          <a:prstGeom prst="upArrow">
            <a:avLst>
              <a:gd name="adj1" fmla="val 50000"/>
              <a:gd name="adj2" fmla="val 183272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10243" name="Rectangle 6">
            <a:extLst>
              <a:ext uri="{FF2B5EF4-FFF2-40B4-BE49-F238E27FC236}">
                <a16:creationId xmlns:a16="http://schemas.microsoft.com/office/drawing/2014/main" id="{BB9BC135-D16B-4CC0-92DF-ECE78EA226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Scientific principles</a:t>
            </a:r>
            <a:endParaRPr lang="en-US" altLang="en-US" dirty="0"/>
          </a:p>
        </p:txBody>
      </p:sp>
      <p:grpSp>
        <p:nvGrpSpPr>
          <p:cNvPr id="4" name="Group 31">
            <a:extLst>
              <a:ext uri="{FF2B5EF4-FFF2-40B4-BE49-F238E27FC236}">
                <a16:creationId xmlns:a16="http://schemas.microsoft.com/office/drawing/2014/main" id="{810DB43E-9B90-4E33-A385-8EF229598F41}"/>
              </a:ext>
            </a:extLst>
          </p:cNvPr>
          <p:cNvGrpSpPr>
            <a:grpSpLocks/>
          </p:cNvGrpSpPr>
          <p:nvPr/>
        </p:nvGrpSpPr>
        <p:grpSpPr bwMode="auto">
          <a:xfrm>
            <a:off x="1835150" y="4221163"/>
            <a:ext cx="6302375" cy="1954212"/>
            <a:chOff x="3424" y="1147"/>
            <a:chExt cx="3970" cy="1231"/>
          </a:xfrm>
        </p:grpSpPr>
        <p:sp>
          <p:nvSpPr>
            <p:cNvPr id="10254" name="Line 27">
              <a:extLst>
                <a:ext uri="{FF2B5EF4-FFF2-40B4-BE49-F238E27FC236}">
                  <a16:creationId xmlns:a16="http://schemas.microsoft.com/office/drawing/2014/main" id="{88DB13BA-5674-425B-B617-2EDE9E59F8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4" y="1268"/>
              <a:ext cx="9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55" name="Line 28">
              <a:extLst>
                <a:ext uri="{FF2B5EF4-FFF2-40B4-BE49-F238E27FC236}">
                  <a16:creationId xmlns:a16="http://schemas.microsoft.com/office/drawing/2014/main" id="{7E257723-97B4-465F-8458-4A994E0590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4" y="2266"/>
              <a:ext cx="9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56" name="Text Box 29">
              <a:extLst>
                <a:ext uri="{FF2B5EF4-FFF2-40B4-BE49-F238E27FC236}">
                  <a16:creationId xmlns:a16="http://schemas.microsoft.com/office/drawing/2014/main" id="{717636AD-4B1D-4176-A33C-92D078663A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7" y="2145"/>
              <a:ext cx="285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800">
                  <a:latin typeface="Century Gothic" panose="020B0502020202020204" pitchFamily="34" charset="0"/>
                </a:rPr>
                <a:t>Lower energy level – closer to nucleus</a:t>
              </a:r>
            </a:p>
          </p:txBody>
        </p:sp>
        <p:sp>
          <p:nvSpPr>
            <p:cNvPr id="10257" name="Text Box 30">
              <a:extLst>
                <a:ext uri="{FF2B5EF4-FFF2-40B4-BE49-F238E27FC236}">
                  <a16:creationId xmlns:a16="http://schemas.microsoft.com/office/drawing/2014/main" id="{C29CE45D-FE7B-4BA3-82C7-B8F955C2DD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7" y="1147"/>
              <a:ext cx="301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en-US" sz="1800">
                  <a:latin typeface="Century Gothic" panose="020B0502020202020204" pitchFamily="34" charset="0"/>
                </a:rPr>
                <a:t>Higher energy level – further from nucleus</a:t>
              </a:r>
            </a:p>
          </p:txBody>
        </p:sp>
      </p:grpSp>
      <p:sp>
        <p:nvSpPr>
          <p:cNvPr id="35872" name="AutoShape 32">
            <a:extLst>
              <a:ext uri="{FF2B5EF4-FFF2-40B4-BE49-F238E27FC236}">
                <a16:creationId xmlns:a16="http://schemas.microsoft.com/office/drawing/2014/main" id="{C6DC26B0-089B-4D62-ADA4-650B7E947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4389438"/>
            <a:ext cx="215900" cy="1582737"/>
          </a:xfrm>
          <a:prstGeom prst="upArrow">
            <a:avLst>
              <a:gd name="adj1" fmla="val 50000"/>
              <a:gd name="adj2" fmla="val 183272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35874" name="AutoShape 34">
            <a:extLst>
              <a:ext uri="{FF2B5EF4-FFF2-40B4-BE49-F238E27FC236}">
                <a16:creationId xmlns:a16="http://schemas.microsoft.com/office/drawing/2014/main" id="{A5607F03-0725-4453-8565-9DFFF379F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0550" y="4714875"/>
            <a:ext cx="1728788" cy="1143000"/>
          </a:xfrm>
          <a:prstGeom prst="rightArrow">
            <a:avLst>
              <a:gd name="adj1" fmla="val 50000"/>
              <a:gd name="adj2" fmla="val 54562"/>
            </a:avLst>
          </a:prstGeom>
          <a:solidFill>
            <a:srgbClr val="002060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800">
                <a:solidFill>
                  <a:schemeClr val="bg1"/>
                </a:solidFill>
                <a:latin typeface="Century Gothic" panose="020B0502020202020204" pitchFamily="34" charset="0"/>
              </a:rPr>
              <a:t>energy out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800">
                <a:solidFill>
                  <a:schemeClr val="bg1"/>
                </a:solidFill>
                <a:latin typeface="Century Gothic" panose="020B0502020202020204" pitchFamily="34" charset="0"/>
              </a:rPr>
              <a:t>light</a:t>
            </a:r>
          </a:p>
        </p:txBody>
      </p:sp>
      <p:sp>
        <p:nvSpPr>
          <p:cNvPr id="35877" name="AutoShape 37">
            <a:extLst>
              <a:ext uri="{FF2B5EF4-FFF2-40B4-BE49-F238E27FC236}">
                <a16:creationId xmlns:a16="http://schemas.microsoft.com/office/drawing/2014/main" id="{D5A39538-CF5C-4473-BF5E-54AEC562B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4786313"/>
            <a:ext cx="1685925" cy="1143000"/>
          </a:xfrm>
          <a:prstGeom prst="rightArrow">
            <a:avLst>
              <a:gd name="adj1" fmla="val 50000"/>
              <a:gd name="adj2" fmla="val 53209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energy in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heat</a:t>
            </a:r>
          </a:p>
        </p:txBody>
      </p:sp>
      <p:pic>
        <p:nvPicPr>
          <p:cNvPr id="6146" name="Picture 2" descr="https://www.chemicool.com/images/lithium-shells.gif">
            <a:extLst>
              <a:ext uri="{FF2B5EF4-FFF2-40B4-BE49-F238E27FC236}">
                <a16:creationId xmlns:a16="http://schemas.microsoft.com/office/drawing/2014/main" id="{FC4EBF72-64D4-4173-9A1F-8418656950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0" y="1517824"/>
            <a:ext cx="2375520" cy="2375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s://images.slideplayer.com/24/7055589/slides/slide_15.jpg">
            <a:extLst>
              <a:ext uri="{FF2B5EF4-FFF2-40B4-BE49-F238E27FC236}">
                <a16:creationId xmlns:a16="http://schemas.microsoft.com/office/drawing/2014/main" id="{C3714FC7-6AD9-47DD-A8BA-568DCBF304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01" t="72384" r="30313" b="15348"/>
          <a:stretch/>
        </p:blipFill>
        <p:spPr bwMode="auto">
          <a:xfrm>
            <a:off x="5220072" y="4786312"/>
            <a:ext cx="3600400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5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5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5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5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76" grpId="0"/>
      <p:bldP spid="35873" grpId="0" animBg="1"/>
      <p:bldP spid="35872" grpId="0" animBg="1"/>
      <p:bldP spid="35874" grpId="0" animBg="1"/>
      <p:bldP spid="3587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14">
            <a:extLst>
              <a:ext uri="{FF2B5EF4-FFF2-40B4-BE49-F238E27FC236}">
                <a16:creationId xmlns:a16="http://schemas.microsoft.com/office/drawing/2014/main" id="{7F62AC16-6AC8-4DB0-A01C-4B36E69BEA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Line spectra</a:t>
            </a:r>
          </a:p>
        </p:txBody>
      </p:sp>
      <p:pic>
        <p:nvPicPr>
          <p:cNvPr id="1026" name="Picture 2" descr="http://www.goldhilleducation.co.uk/images/easyblog_articles/80/Screen-shot-2012-10-08-at-9.46.49-PM.png">
            <a:extLst>
              <a:ext uri="{FF2B5EF4-FFF2-40B4-BE49-F238E27FC236}">
                <a16:creationId xmlns:a16="http://schemas.microsoft.com/office/drawing/2014/main" id="{8E34FDF0-DD63-446B-90C3-D741AEDB80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92" b="82530"/>
          <a:stretch/>
        </p:blipFill>
        <p:spPr bwMode="auto">
          <a:xfrm>
            <a:off x="107504" y="2132856"/>
            <a:ext cx="7844903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goldhilleducation.co.uk/images/easyblog_articles/80/Screen-shot-2012-10-08-at-9.46.49-PM.png">
            <a:extLst>
              <a:ext uri="{FF2B5EF4-FFF2-40B4-BE49-F238E27FC236}">
                <a16:creationId xmlns:a16="http://schemas.microsoft.com/office/drawing/2014/main" id="{91E2628E-5C66-4B8D-AC20-20CF651F99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604" b="49518"/>
          <a:stretch/>
        </p:blipFill>
        <p:spPr bwMode="auto">
          <a:xfrm>
            <a:off x="107504" y="3573016"/>
            <a:ext cx="7844903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www.goldhilleducation.co.uk/images/easyblog_articles/80/Screen-shot-2012-10-08-at-9.46.49-PM.png">
            <a:extLst>
              <a:ext uri="{FF2B5EF4-FFF2-40B4-BE49-F238E27FC236}">
                <a16:creationId xmlns:a16="http://schemas.microsoft.com/office/drawing/2014/main" id="{B1570754-18EC-4204-8BFE-055519FEEDD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122"/>
          <a:stretch/>
        </p:blipFill>
        <p:spPr bwMode="auto">
          <a:xfrm>
            <a:off x="107504" y="4293096"/>
            <a:ext cx="7844903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JCE2004p1776AWfig4">
            <a:extLst>
              <a:ext uri="{FF2B5EF4-FFF2-40B4-BE49-F238E27FC236}">
                <a16:creationId xmlns:a16="http://schemas.microsoft.com/office/drawing/2014/main" id="{E205DE5A-3023-4C02-B488-D0DE29F45D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50" r="43044" b="13988"/>
          <a:stretch>
            <a:fillRect/>
          </a:stretch>
        </p:blipFill>
        <p:spPr bwMode="auto">
          <a:xfrm>
            <a:off x="8327289" y="1629321"/>
            <a:ext cx="336334" cy="12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https://images.fineartamerica.com/images-medium-large/calcium-flame-test-andrew-lambert-photography.jpg">
            <a:extLst>
              <a:ext uri="{FF2B5EF4-FFF2-40B4-BE49-F238E27FC236}">
                <a16:creationId xmlns:a16="http://schemas.microsoft.com/office/drawing/2014/main" id="{750AC412-466B-46FE-866D-B9E87360B3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68" t="10500" r="36385" b="37102"/>
          <a:stretch/>
        </p:blipFill>
        <p:spPr bwMode="auto">
          <a:xfrm>
            <a:off x="8333277" y="3140968"/>
            <a:ext cx="324357" cy="12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14">
            <a:extLst>
              <a:ext uri="{FF2B5EF4-FFF2-40B4-BE49-F238E27FC236}">
                <a16:creationId xmlns:a16="http://schemas.microsoft.com/office/drawing/2014/main" id="{7F62AC16-6AC8-4DB0-A01C-4B36E69BEA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Numerical data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8373FA4-E91F-4A46-8005-5A3DC9015C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022217"/>
              </p:ext>
            </p:extLst>
          </p:nvPr>
        </p:nvGraphicFramePr>
        <p:xfrm>
          <a:off x="1115616" y="2069244"/>
          <a:ext cx="6984776" cy="30159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77245">
                  <a:extLst>
                    <a:ext uri="{9D8B030D-6E8A-4147-A177-3AD203B41FA5}">
                      <a16:colId xmlns:a16="http://schemas.microsoft.com/office/drawing/2014/main" val="4259459675"/>
                    </a:ext>
                  </a:extLst>
                </a:gridCol>
                <a:gridCol w="5307531">
                  <a:extLst>
                    <a:ext uri="{9D8B030D-6E8A-4147-A177-3AD203B41FA5}">
                      <a16:colId xmlns:a16="http://schemas.microsoft.com/office/drawing/2014/main" val="33752506"/>
                    </a:ext>
                  </a:extLst>
                </a:gridCol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Sample</a:t>
                      </a:r>
                      <a:endParaRPr lang="en-GB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Emission line wavelengths / nm</a:t>
                      </a:r>
                      <a:endParaRPr lang="en-GB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1159066"/>
                  </a:ext>
                </a:extLst>
              </a:tr>
              <a:tr h="832036">
                <a:tc>
                  <a:txBody>
                    <a:bodyPr/>
                    <a:lstStyle/>
                    <a:p>
                      <a:r>
                        <a:rPr lang="en-US" sz="2400" dirty="0"/>
                        <a:t>Mixture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CC"/>
                          </a:solidFill>
                        </a:rPr>
                        <a:t>420</a:t>
                      </a:r>
                      <a:r>
                        <a:rPr lang="en-US" sz="2400" dirty="0"/>
                        <a:t>, </a:t>
                      </a:r>
                      <a:r>
                        <a:rPr lang="en-US" sz="2400" dirty="0">
                          <a:solidFill>
                            <a:srgbClr val="FF3300"/>
                          </a:solidFill>
                        </a:rPr>
                        <a:t>560</a:t>
                      </a:r>
                      <a:r>
                        <a:rPr lang="en-US" sz="2400" dirty="0"/>
                        <a:t>, </a:t>
                      </a:r>
                      <a:r>
                        <a:rPr lang="en-US" sz="2400" dirty="0">
                          <a:solidFill>
                            <a:srgbClr val="FF3300"/>
                          </a:solidFill>
                        </a:rPr>
                        <a:t>580</a:t>
                      </a:r>
                      <a:r>
                        <a:rPr lang="en-US" sz="2400" dirty="0"/>
                        <a:t>, </a:t>
                      </a:r>
                      <a:r>
                        <a:rPr lang="en-US" sz="2400" dirty="0">
                          <a:solidFill>
                            <a:srgbClr val="0000CC"/>
                          </a:solidFill>
                        </a:rPr>
                        <a:t>630</a:t>
                      </a:r>
                      <a:r>
                        <a:rPr lang="en-US" sz="2400" dirty="0"/>
                        <a:t>, </a:t>
                      </a:r>
                      <a:r>
                        <a:rPr lang="en-US" sz="2400" dirty="0">
                          <a:solidFill>
                            <a:srgbClr val="0000CC"/>
                          </a:solidFill>
                        </a:rPr>
                        <a:t>680</a:t>
                      </a:r>
                      <a:endParaRPr lang="en-GB" sz="2400" dirty="0">
                        <a:solidFill>
                          <a:srgbClr val="0000CC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01507310"/>
                  </a:ext>
                </a:extLst>
              </a:tr>
              <a:tr h="832036">
                <a:tc>
                  <a:txBody>
                    <a:bodyPr/>
                    <a:lstStyle/>
                    <a:p>
                      <a:r>
                        <a:rPr lang="en-US" sz="2400" dirty="0"/>
                        <a:t>Ion X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CC"/>
                          </a:solidFill>
                        </a:rPr>
                        <a:t>420, 630, 680</a:t>
                      </a:r>
                      <a:endParaRPr lang="en-GB" sz="2400" dirty="0">
                        <a:solidFill>
                          <a:srgbClr val="0000CC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6089952"/>
                  </a:ext>
                </a:extLst>
              </a:tr>
              <a:tr h="832036">
                <a:tc>
                  <a:txBody>
                    <a:bodyPr/>
                    <a:lstStyle/>
                    <a:p>
                      <a:r>
                        <a:rPr lang="en-US" sz="2400" dirty="0"/>
                        <a:t>Ion Y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FF3300"/>
                          </a:solidFill>
                        </a:rPr>
                        <a:t>560</a:t>
                      </a:r>
                      <a:r>
                        <a:rPr lang="en-US" sz="2400" dirty="0"/>
                        <a:t>, </a:t>
                      </a:r>
                      <a:r>
                        <a:rPr lang="en-US" sz="2400" dirty="0">
                          <a:solidFill>
                            <a:srgbClr val="FF3300"/>
                          </a:solidFill>
                        </a:rPr>
                        <a:t>580</a:t>
                      </a:r>
                      <a:endParaRPr lang="en-GB" sz="2400" dirty="0">
                        <a:solidFill>
                          <a:srgbClr val="FF33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2453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9583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14">
            <a:extLst>
              <a:ext uri="{FF2B5EF4-FFF2-40B4-BE49-F238E27FC236}">
                <a16:creationId xmlns:a16="http://schemas.microsoft.com/office/drawing/2014/main" id="{7F62AC16-6AC8-4DB0-A01C-4B36E69BEA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U</a:t>
            </a:r>
            <a:r>
              <a:rPr lang="en-GB" altLang="en-US" dirty="0" err="1"/>
              <a:t>ses</a:t>
            </a:r>
            <a:endParaRPr lang="en-GB" altLang="en-US" dirty="0"/>
          </a:p>
        </p:txBody>
      </p:sp>
      <p:pic>
        <p:nvPicPr>
          <p:cNvPr id="3074" name="Picture 2" descr="http://aboutislam.net/wp-content/uploads/2017/09/gettyimages-545247995.jpg">
            <a:extLst>
              <a:ext uri="{FF2B5EF4-FFF2-40B4-BE49-F238E27FC236}">
                <a16:creationId xmlns:a16="http://schemas.microsoft.com/office/drawing/2014/main" id="{4F8B5BF9-F04F-4B2C-925F-3D8B7408B2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61"/>
          <a:stretch/>
        </p:blipFill>
        <p:spPr bwMode="auto">
          <a:xfrm>
            <a:off x="552664" y="1628800"/>
            <a:ext cx="2376264" cy="2183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w.reducereuserecycle.co.uk/images/milk_bottle.jpg">
            <a:extLst>
              <a:ext uri="{FF2B5EF4-FFF2-40B4-BE49-F238E27FC236}">
                <a16:creationId xmlns:a16="http://schemas.microsoft.com/office/drawing/2014/main" id="{78496C08-234F-4985-8320-E35002C931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60" r="30560"/>
          <a:stretch/>
        </p:blipFill>
        <p:spPr bwMode="auto">
          <a:xfrm>
            <a:off x="3674114" y="1981075"/>
            <a:ext cx="1355628" cy="2191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upload.wikimedia.org/wikipedia/commons/0/01/River_Cole%2C_Coleshill_-_geograph.org.uk_-_159500.jpg">
            <a:extLst>
              <a:ext uri="{FF2B5EF4-FFF2-40B4-BE49-F238E27FC236}">
                <a16:creationId xmlns:a16="http://schemas.microsoft.com/office/drawing/2014/main" id="{4A8F58F9-F484-4266-BEED-5A6A72414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928" y="1446198"/>
            <a:ext cx="2911872" cy="2183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s://cdn1.medicalnewstoday.com/content/images/articles/322/322358/factories-air-pollution.jpg">
            <a:extLst>
              <a:ext uri="{FF2B5EF4-FFF2-40B4-BE49-F238E27FC236}">
                <a16:creationId xmlns:a16="http://schemas.microsoft.com/office/drawing/2014/main" id="{D3E508B3-8E1A-474B-84BB-CC26B4AE00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63" t="15784" r="19288" b="2774"/>
          <a:stretch/>
        </p:blipFill>
        <p:spPr bwMode="auto">
          <a:xfrm>
            <a:off x="5292080" y="4172744"/>
            <a:ext cx="2592288" cy="2353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s://www.abc.net.au/news/image/10810560-3x2-700x467.jpg">
            <a:extLst>
              <a:ext uri="{FF2B5EF4-FFF2-40B4-BE49-F238E27FC236}">
                <a16:creationId xmlns:a16="http://schemas.microsoft.com/office/drawing/2014/main" id="{C115F2EF-F438-4D51-9F43-B995198B60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831" y="4529901"/>
            <a:ext cx="2973710" cy="1983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9063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2444</TotalTime>
  <Words>124</Words>
  <Application>Microsoft Office PowerPoint</Application>
  <PresentationFormat>On-screen Show (4:3)</PresentationFormat>
  <Paragraphs>46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Eras Bold ITC</vt:lpstr>
      <vt:lpstr>Default Design</vt:lpstr>
      <vt:lpstr>Flame emission spectroscopy</vt:lpstr>
      <vt:lpstr>Lesson objectives</vt:lpstr>
      <vt:lpstr>Identify these metals?</vt:lpstr>
      <vt:lpstr>Identify these metals?</vt:lpstr>
      <vt:lpstr>Flame emission spectroscopy</vt:lpstr>
      <vt:lpstr>Scientific principles</vt:lpstr>
      <vt:lpstr>Line spectra</vt:lpstr>
      <vt:lpstr>Numerical data</vt:lpstr>
      <vt:lpstr>Uses</vt:lpstr>
      <vt:lpstr>Instrumental analysis  Rather than chemical tests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Lesley Wood</dc:creator>
  <cp:lastModifiedBy>Lesley Wood</cp:lastModifiedBy>
  <cp:revision>103</cp:revision>
  <dcterms:created xsi:type="dcterms:W3CDTF">2007-04-17T12:01:38Z</dcterms:created>
  <dcterms:modified xsi:type="dcterms:W3CDTF">2022-10-19T13:03:26Z</dcterms:modified>
</cp:coreProperties>
</file>