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sldIdLst>
    <p:sldId id="256" r:id="rId5"/>
    <p:sldId id="258" r:id="rId6"/>
    <p:sldId id="259" r:id="rId7"/>
    <p:sldId id="264" r:id="rId8"/>
    <p:sldId id="257"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GB"/>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4B516E5-8C5A-46F2-8366-ED39F0D7914F}" type="slidenum">
              <a:rPr lang="en-GB" smtClean="0"/>
              <a:t>‹#›</a:t>
            </a:fld>
            <a:endParaRPr lang="en-GB"/>
          </a:p>
        </p:txBody>
      </p:sp>
    </p:spTree>
    <p:extLst>
      <p:ext uri="{BB962C8B-B14F-4D97-AF65-F5344CB8AC3E}">
        <p14:creationId xmlns:p14="http://schemas.microsoft.com/office/powerpoint/2010/main" val="31306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297ADC-3217-4C41-9C5E-86CC3D23F5E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144286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383945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208715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361070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297ADC-3217-4C41-9C5E-86CC3D23F5EA}"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46209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297ADC-3217-4C41-9C5E-86CC3D23F5EA}"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134704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192176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6551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416402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97ADC-3217-4C41-9C5E-86CC3D23F5EA}" type="datetimeFigureOut">
              <a:rPr lang="en-GB" smtClean="0"/>
              <a:t>17/01/2021</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252082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297ADC-3217-4C41-9C5E-86CC3D23F5E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181256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297ADC-3217-4C41-9C5E-86CC3D23F5EA}"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393621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297ADC-3217-4C41-9C5E-86CC3D23F5EA}" type="datetimeFigureOut">
              <a:rPr lang="en-GB" smtClean="0"/>
              <a:t>17/01/2021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357646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7ADC-3217-4C41-9C5E-86CC3D23F5EA}" type="datetimeFigureOut">
              <a:rPr lang="en-GB" smtClean="0"/>
              <a:t>17/01/2021</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4684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297ADC-3217-4C41-9C5E-86CC3D23F5E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111628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297ADC-3217-4C41-9C5E-86CC3D23F5E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B516E5-8C5A-46F2-8366-ED39F0D7914F}" type="slidenum">
              <a:rPr lang="en-GB" smtClean="0"/>
              <a:t>‹#›</a:t>
            </a:fld>
            <a:endParaRPr lang="en-GB"/>
          </a:p>
        </p:txBody>
      </p:sp>
    </p:spTree>
    <p:extLst>
      <p:ext uri="{BB962C8B-B14F-4D97-AF65-F5344CB8AC3E}">
        <p14:creationId xmlns:p14="http://schemas.microsoft.com/office/powerpoint/2010/main" val="226029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02297ADC-3217-4C41-9C5E-86CC3D23F5EA}" type="datetimeFigureOut">
              <a:rPr lang="en-GB" smtClean="0"/>
              <a:t>17/01/2021</a:t>
            </a:fld>
            <a:endParaRPr lang="en-GB"/>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GB"/>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4B516E5-8C5A-46F2-8366-ED39F0D7914F}" type="slidenum">
              <a:rPr lang="en-GB" smtClean="0"/>
              <a:t>‹#›</a:t>
            </a:fld>
            <a:endParaRPr lang="en-GB"/>
          </a:p>
        </p:txBody>
      </p:sp>
    </p:spTree>
    <p:extLst>
      <p:ext uri="{BB962C8B-B14F-4D97-AF65-F5344CB8AC3E}">
        <p14:creationId xmlns:p14="http://schemas.microsoft.com/office/powerpoint/2010/main" val="5546631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0E78-FA08-41A2-B678-13274605AA4A}"/>
              </a:ext>
            </a:extLst>
          </p:cNvPr>
          <p:cNvSpPr>
            <a:spLocks noGrp="1"/>
          </p:cNvSpPr>
          <p:nvPr>
            <p:ph type="ctrTitle"/>
          </p:nvPr>
        </p:nvSpPr>
        <p:spPr>
          <a:xfrm>
            <a:off x="7597945" y="998762"/>
            <a:ext cx="3382297" cy="3281957"/>
          </a:xfrm>
        </p:spPr>
        <p:txBody>
          <a:bodyPr>
            <a:normAutofit/>
          </a:bodyPr>
          <a:lstStyle/>
          <a:p>
            <a:pPr>
              <a:lnSpc>
                <a:spcPct val="90000"/>
              </a:lnSpc>
            </a:pPr>
            <a:r>
              <a:rPr lang="en-GB" sz="3400" dirty="0"/>
              <a:t>Sociology and Education – Gender.</a:t>
            </a:r>
            <a:br>
              <a:rPr lang="en-GB" sz="3400" dirty="0"/>
            </a:br>
            <a:endParaRPr lang="en-GB" sz="3400" dirty="0"/>
          </a:p>
        </p:txBody>
      </p:sp>
      <p:sp>
        <p:nvSpPr>
          <p:cNvPr id="3" name="Subtitle 2">
            <a:extLst>
              <a:ext uri="{FF2B5EF4-FFF2-40B4-BE49-F238E27FC236}">
                <a16:creationId xmlns:a16="http://schemas.microsoft.com/office/drawing/2014/main" id="{3DF40937-2D1A-4939-A559-9C9EF894182D}"/>
              </a:ext>
            </a:extLst>
          </p:cNvPr>
          <p:cNvSpPr>
            <a:spLocks noGrp="1"/>
          </p:cNvSpPr>
          <p:nvPr>
            <p:ph type="subTitle" idx="1"/>
          </p:nvPr>
        </p:nvSpPr>
        <p:spPr>
          <a:xfrm>
            <a:off x="8160773" y="4591665"/>
            <a:ext cx="3382298" cy="1150156"/>
          </a:xfrm>
        </p:spPr>
        <p:txBody>
          <a:bodyPr>
            <a:normAutofit/>
          </a:bodyPr>
          <a:lstStyle/>
          <a:p>
            <a:endParaRPr lang="en-GB"/>
          </a:p>
        </p:txBody>
      </p:sp>
      <p:pic>
        <p:nvPicPr>
          <p:cNvPr id="4" name="Picture 3" descr="Image result for educating yorkshire girls">
            <a:extLst>
              <a:ext uri="{FF2B5EF4-FFF2-40B4-BE49-F238E27FC236}">
                <a16:creationId xmlns:a16="http://schemas.microsoft.com/office/drawing/2014/main" id="{09D56AA5-87DA-4219-A2FC-A384FBC4900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209606" y="1113063"/>
            <a:ext cx="6271220" cy="4628758"/>
          </a:xfrm>
          <a:prstGeom prst="roundRect">
            <a:avLst>
              <a:gd name="adj" fmla="val 1329"/>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25587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8860-C270-4FC5-BF30-431DBEA80C85}"/>
              </a:ext>
            </a:extLst>
          </p:cNvPr>
          <p:cNvSpPr>
            <a:spLocks noGrp="1"/>
          </p:cNvSpPr>
          <p:nvPr>
            <p:ph type="title"/>
          </p:nvPr>
        </p:nvSpPr>
        <p:spPr/>
        <p:txBody>
          <a:bodyPr/>
          <a:lstStyle/>
          <a:p>
            <a:r>
              <a:rPr lang="en-GB" dirty="0"/>
              <a:t>Internal factors - Policies</a:t>
            </a:r>
          </a:p>
        </p:txBody>
      </p:sp>
      <p:sp>
        <p:nvSpPr>
          <p:cNvPr id="3" name="Content Placeholder 2">
            <a:extLst>
              <a:ext uri="{FF2B5EF4-FFF2-40B4-BE49-F238E27FC236}">
                <a16:creationId xmlns:a16="http://schemas.microsoft.com/office/drawing/2014/main" id="{AB4E1710-837D-4D63-BA30-B9E725BDB59B}"/>
              </a:ext>
            </a:extLst>
          </p:cNvPr>
          <p:cNvSpPr>
            <a:spLocks noGrp="1"/>
          </p:cNvSpPr>
          <p:nvPr>
            <p:ph idx="1"/>
          </p:nvPr>
        </p:nvSpPr>
        <p:spPr>
          <a:xfrm>
            <a:off x="1154954" y="3933712"/>
            <a:ext cx="8825659" cy="2086088"/>
          </a:xfrm>
        </p:spPr>
        <p:txBody>
          <a:bodyPr>
            <a:normAutofit fontScale="77500" lnSpcReduction="20000"/>
          </a:bodyPr>
          <a:lstStyle/>
          <a:p>
            <a:r>
              <a:rPr lang="en-GB" altLang="en-US" dirty="0">
                <a:solidFill>
                  <a:schemeClr val="tx1"/>
                </a:solidFill>
                <a:highlight>
                  <a:srgbClr val="C0C0C0"/>
                </a:highlight>
                <a:latin typeface="Arial" panose="020B0604020202020204" pitchFamily="34" charset="0"/>
                <a:ea typeface="Calibri" panose="020F0502020204030204" pitchFamily="34" charset="0"/>
                <a:cs typeface="Times New Roman" panose="02020603050405020304" pitchFamily="18" charset="0"/>
              </a:rPr>
              <a:t>Traditionally there were gender stereotypes in textbooks which may have created barriers to girls’ achievement.  They may have seen women in their textbooks being shown as housewives and mothers but </a:t>
            </a:r>
            <a:r>
              <a:rPr lang="en-GB" altLang="en-US" b="1" dirty="0">
                <a:solidFill>
                  <a:schemeClr val="tx1"/>
                </a:solidFill>
                <a:highlight>
                  <a:srgbClr val="C0C0C0"/>
                </a:highlight>
                <a:latin typeface="Arial" panose="020B0604020202020204" pitchFamily="34" charset="0"/>
                <a:ea typeface="Calibri" panose="020F0502020204030204" pitchFamily="34" charset="0"/>
                <a:cs typeface="Times New Roman" panose="02020603050405020304" pitchFamily="18" charset="0"/>
              </a:rPr>
              <a:t>Gaby Weiner (1995)</a:t>
            </a:r>
            <a:r>
              <a:rPr lang="en-GB" altLang="en-US" dirty="0">
                <a:solidFill>
                  <a:schemeClr val="tx1"/>
                </a:solidFill>
                <a:highlight>
                  <a:srgbClr val="C0C0C0"/>
                </a:highlight>
                <a:latin typeface="Arial" panose="020B0604020202020204" pitchFamily="34" charset="0"/>
                <a:ea typeface="Calibri" panose="020F0502020204030204" pitchFamily="34" charset="0"/>
                <a:cs typeface="Times New Roman" panose="02020603050405020304" pitchFamily="18" charset="0"/>
              </a:rPr>
              <a:t> shows that since the 1980s teachers have challenged these </a:t>
            </a:r>
            <a:endParaRPr lang="en-GB" altLang="en-US" sz="2800" dirty="0">
              <a:solidFill>
                <a:schemeClr val="tx1"/>
              </a:solidFill>
              <a:highlight>
                <a:srgbClr val="C0C0C0"/>
              </a:highlight>
              <a:latin typeface="Arial" panose="020B0604020202020204" pitchFamily="34" charset="0"/>
            </a:endParaRPr>
          </a:p>
          <a:p>
            <a:pPr lvl="0"/>
            <a:r>
              <a:rPr lang="en-GB" dirty="0">
                <a:highlight>
                  <a:srgbClr val="C0C0C0"/>
                </a:highlight>
              </a:rPr>
              <a:t>stereotypes and sexist images have been removed from learning materials which may have raised achievement as girls have higher aspirations.   </a:t>
            </a:r>
          </a:p>
          <a:p>
            <a:pPr marL="0" indent="0">
              <a:buNone/>
            </a:pPr>
            <a:endParaRPr lang="en-GB" dirty="0">
              <a:highlight>
                <a:srgbClr val="C0C0C0"/>
              </a:highlight>
            </a:endParaRPr>
          </a:p>
          <a:p>
            <a:r>
              <a:rPr lang="en-GB" dirty="0">
                <a:highlight>
                  <a:srgbClr val="C0C0C0"/>
                </a:highlight>
              </a:rPr>
              <a:t>As a result, many of the barriers have been removed and schooling has become more meritocratic (based on equal opportunities) - so that girls, who generally work harder than boys, achieve more.</a:t>
            </a:r>
          </a:p>
          <a:p>
            <a:endParaRPr lang="en-GB" dirty="0"/>
          </a:p>
        </p:txBody>
      </p:sp>
      <p:pic>
        <p:nvPicPr>
          <p:cNvPr id="2049" name="Picture 13" descr="MC900278548[1]">
            <a:extLst>
              <a:ext uri="{FF2B5EF4-FFF2-40B4-BE49-F238E27FC236}">
                <a16:creationId xmlns:a16="http://schemas.microsoft.com/office/drawing/2014/main" id="{7ADA49F5-6C66-4BDF-A2E6-1668B274E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488" y="5661025"/>
            <a:ext cx="703263" cy="88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65337B9-D66E-4252-A194-B97F7AD09B89}"/>
              </a:ext>
            </a:extLst>
          </p:cNvPr>
          <p:cNvSpPr>
            <a:spLocks noChangeArrowheads="1"/>
          </p:cNvSpPr>
          <p:nvPr/>
        </p:nvSpPr>
        <p:spPr bwMode="auto">
          <a:xfrm rot="10800000" flipV="1">
            <a:off x="434029" y="2278205"/>
            <a:ext cx="102675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Policies aimed at improving the position of girls:</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GIST (Girls into Science and Technology)</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WISE (Women into Science and Engineering)</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encourage girls to pursue careers in these non-traditional areas. Female scientists</a:t>
            </a:r>
          </a:p>
          <a:p>
            <a:pPr marL="0" marR="0" lvl="0" indent="0" algn="l" defTabSz="914400" rtl="0" eaLnBrk="0" fontAlgn="base" latinLnBrk="0" hangingPunct="0">
              <a:lnSpc>
                <a:spcPct val="100000"/>
              </a:lnSpc>
              <a:spcBef>
                <a:spcPct val="0"/>
              </a:spcBef>
              <a:spcAft>
                <a:spcPct val="0"/>
              </a:spcAft>
              <a:buClrTx/>
              <a:buSzTx/>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visited schools to act as role models and science teachers have been encouraged to be more aware of gender issues and learning materials reflecting girls’ interests have been developed.</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introduction of the National Curriculum in 1988 meant that it was compulsory for girls and boys to study the same subjects.</a:t>
            </a:r>
            <a:endParaRPr kumimoji="0" lang="en-GB" altLang="en-US"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9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471F-6DD0-4404-8782-CED12930A1CB}"/>
              </a:ext>
            </a:extLst>
          </p:cNvPr>
          <p:cNvSpPr>
            <a:spLocks noGrp="1"/>
          </p:cNvSpPr>
          <p:nvPr>
            <p:ph type="title"/>
          </p:nvPr>
        </p:nvSpPr>
        <p:spPr/>
        <p:txBody>
          <a:bodyPr/>
          <a:lstStyle/>
          <a:p>
            <a:r>
              <a:rPr lang="en-GB" dirty="0"/>
              <a:t>Internal </a:t>
            </a:r>
            <a:r>
              <a:rPr lang="en-GB" dirty="0" err="1"/>
              <a:t>factos</a:t>
            </a:r>
            <a:endParaRPr lang="en-GB" dirty="0"/>
          </a:p>
        </p:txBody>
      </p:sp>
      <p:sp>
        <p:nvSpPr>
          <p:cNvPr id="3" name="Content Placeholder 2">
            <a:extLst>
              <a:ext uri="{FF2B5EF4-FFF2-40B4-BE49-F238E27FC236}">
                <a16:creationId xmlns:a16="http://schemas.microsoft.com/office/drawing/2014/main" id="{FC0C94A9-1C52-48B0-83F1-D8B822820E1A}"/>
              </a:ext>
            </a:extLst>
          </p:cNvPr>
          <p:cNvSpPr>
            <a:spLocks noGrp="1"/>
          </p:cNvSpPr>
          <p:nvPr>
            <p:ph idx="1"/>
          </p:nvPr>
        </p:nvSpPr>
        <p:spPr/>
        <p:txBody>
          <a:bodyPr/>
          <a:lstStyle/>
          <a:p>
            <a:r>
              <a:rPr lang="en-GB" dirty="0"/>
              <a:t>2. Positive role models in school</a:t>
            </a:r>
          </a:p>
          <a:p>
            <a:endParaRPr lang="en-GB" dirty="0"/>
          </a:p>
          <a:p>
            <a:r>
              <a:rPr lang="en-GB" dirty="0"/>
              <a:t>3. Coursework – </a:t>
            </a:r>
            <a:r>
              <a:rPr lang="en-GB" dirty="0" err="1">
                <a:highlight>
                  <a:srgbClr val="C0C0C0"/>
                </a:highlight>
              </a:rPr>
              <a:t>Gorard</a:t>
            </a:r>
            <a:r>
              <a:rPr lang="en-GB" dirty="0"/>
              <a:t> showed that they gender gap is a "product of the changed system of assessment rather than any more general failing of boys". </a:t>
            </a:r>
          </a:p>
          <a:p>
            <a:pPr marL="0" indent="0">
              <a:buNone/>
            </a:pPr>
            <a:r>
              <a:rPr lang="en-GB" dirty="0"/>
              <a:t>Read p 54 and note why Browne says girls are more successful in coursework (p11 of your booklet)</a:t>
            </a:r>
          </a:p>
          <a:p>
            <a:pPr marL="0" indent="0">
              <a:buNone/>
            </a:pPr>
            <a:r>
              <a:rPr lang="en-GB" dirty="0"/>
              <a:t>BUT </a:t>
            </a:r>
            <a:r>
              <a:rPr lang="en-GB" b="1" dirty="0"/>
              <a:t>Elwood (2005)</a:t>
            </a:r>
            <a:r>
              <a:rPr lang="en-GB" dirty="0"/>
              <a:t> argues that although coursework has some influence, it is unlikely to be the </a:t>
            </a:r>
            <a:r>
              <a:rPr lang="en-GB" i="1" dirty="0"/>
              <a:t>only</a:t>
            </a:r>
            <a:r>
              <a:rPr lang="en-GB" dirty="0"/>
              <a:t> cause of the gender gap because exams have much more influence on coursework on final grades.</a:t>
            </a:r>
          </a:p>
          <a:p>
            <a:pPr marL="0" indent="0">
              <a:buNone/>
            </a:pPr>
            <a:endParaRPr lang="en-GB" dirty="0"/>
          </a:p>
        </p:txBody>
      </p:sp>
    </p:spTree>
    <p:extLst>
      <p:ext uri="{BB962C8B-B14F-4D97-AF65-F5344CB8AC3E}">
        <p14:creationId xmlns:p14="http://schemas.microsoft.com/office/powerpoint/2010/main" val="11673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19B4-425D-4A8F-9A12-D71F61E9831B}"/>
              </a:ext>
            </a:extLst>
          </p:cNvPr>
          <p:cNvSpPr>
            <a:spLocks noGrp="1"/>
          </p:cNvSpPr>
          <p:nvPr>
            <p:ph type="title"/>
          </p:nvPr>
        </p:nvSpPr>
        <p:spPr/>
        <p:txBody>
          <a:bodyPr/>
          <a:lstStyle/>
          <a:p>
            <a:r>
              <a:rPr lang="en-GB" dirty="0"/>
              <a:t>Internal factors</a:t>
            </a:r>
          </a:p>
        </p:txBody>
      </p:sp>
      <p:sp>
        <p:nvSpPr>
          <p:cNvPr id="3" name="Content Placeholder 2">
            <a:extLst>
              <a:ext uri="{FF2B5EF4-FFF2-40B4-BE49-F238E27FC236}">
                <a16:creationId xmlns:a16="http://schemas.microsoft.com/office/drawing/2014/main" id="{ED5AFE01-70ED-4CC2-B011-C14F67E5595F}"/>
              </a:ext>
            </a:extLst>
          </p:cNvPr>
          <p:cNvSpPr>
            <a:spLocks noGrp="1"/>
          </p:cNvSpPr>
          <p:nvPr>
            <p:ph idx="1"/>
          </p:nvPr>
        </p:nvSpPr>
        <p:spPr/>
        <p:txBody>
          <a:bodyPr/>
          <a:lstStyle/>
          <a:p>
            <a:r>
              <a:rPr lang="en-GB" dirty="0"/>
              <a:t>4. Attention</a:t>
            </a:r>
          </a:p>
          <a:p>
            <a:r>
              <a:rPr lang="en-GB" dirty="0"/>
              <a:t>5. Marketisation, what does this mean?</a:t>
            </a:r>
          </a:p>
          <a:p>
            <a:endParaRPr lang="en-GB" dirty="0"/>
          </a:p>
          <a:p>
            <a:pPr marL="0" indent="0">
              <a:buNone/>
            </a:pPr>
            <a:r>
              <a:rPr lang="en-GB" b="1" dirty="0"/>
              <a:t>Marketisation</a:t>
            </a:r>
            <a:r>
              <a:rPr lang="en-GB" dirty="0"/>
              <a:t> is used to refer to a trend in education policy from the 1980s where schools were encouraged to compete against each other and act more like private businesses rather than institutions under the control of local government.</a:t>
            </a:r>
          </a:p>
          <a:p>
            <a:endParaRPr lang="en-GB" dirty="0"/>
          </a:p>
        </p:txBody>
      </p:sp>
    </p:spTree>
    <p:extLst>
      <p:ext uri="{BB962C8B-B14F-4D97-AF65-F5344CB8AC3E}">
        <p14:creationId xmlns:p14="http://schemas.microsoft.com/office/powerpoint/2010/main" val="38313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BBEE-E3E1-4C1A-BBAC-2276E36335A7}"/>
              </a:ext>
            </a:extLst>
          </p:cNvPr>
          <p:cNvSpPr>
            <a:spLocks noGrp="1"/>
          </p:cNvSpPr>
          <p:nvPr>
            <p:ph type="title"/>
          </p:nvPr>
        </p:nvSpPr>
        <p:spPr/>
        <p:txBody>
          <a:bodyPr/>
          <a:lstStyle/>
          <a:p>
            <a:r>
              <a:rPr lang="en-GB" dirty="0"/>
              <a:t>Other things to think about</a:t>
            </a:r>
          </a:p>
        </p:txBody>
      </p:sp>
      <p:sp>
        <p:nvSpPr>
          <p:cNvPr id="3" name="Content Placeholder 2">
            <a:extLst>
              <a:ext uri="{FF2B5EF4-FFF2-40B4-BE49-F238E27FC236}">
                <a16:creationId xmlns:a16="http://schemas.microsoft.com/office/drawing/2014/main" id="{8DF37F40-4C8C-4765-8C90-B5659D3CB353}"/>
              </a:ext>
            </a:extLst>
          </p:cNvPr>
          <p:cNvSpPr>
            <a:spLocks noGrp="1"/>
          </p:cNvSpPr>
          <p:nvPr>
            <p:ph idx="1"/>
          </p:nvPr>
        </p:nvSpPr>
        <p:spPr/>
        <p:txBody>
          <a:bodyPr/>
          <a:lstStyle/>
          <a:p>
            <a:r>
              <a:rPr lang="en-GB" dirty="0"/>
              <a:t>Feminist approach</a:t>
            </a:r>
          </a:p>
          <a:p>
            <a:endParaRPr lang="en-GB" dirty="0"/>
          </a:p>
          <a:p>
            <a:r>
              <a:rPr lang="en-GB" dirty="0"/>
              <a:t>Feminists are interested in what things are like for girls in school beyond questions of achievement.  This is different for liberal feminists and radical feminists.</a:t>
            </a:r>
          </a:p>
          <a:p>
            <a:endParaRPr lang="en-GB" dirty="0"/>
          </a:p>
          <a:p>
            <a:r>
              <a:rPr lang="en-GB" dirty="0"/>
              <a:t>Read p 55 of the text book and fill in the chart on page 13 of your booklets.  </a:t>
            </a:r>
          </a:p>
        </p:txBody>
      </p:sp>
    </p:spTree>
    <p:extLst>
      <p:ext uri="{BB962C8B-B14F-4D97-AF65-F5344CB8AC3E}">
        <p14:creationId xmlns:p14="http://schemas.microsoft.com/office/powerpoint/2010/main" val="22906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65AB6-2E9A-4BEC-9F23-55AD9A28F6E8}"/>
              </a:ext>
            </a:extLst>
          </p:cNvPr>
          <p:cNvSpPr>
            <a:spLocks noGrp="1"/>
          </p:cNvSpPr>
          <p:nvPr>
            <p:ph type="title"/>
          </p:nvPr>
        </p:nvSpPr>
        <p:spPr/>
        <p:txBody>
          <a:bodyPr/>
          <a:lstStyle/>
          <a:p>
            <a:r>
              <a:rPr lang="en-GB" dirty="0"/>
              <a:t>It should look like this…..</a:t>
            </a:r>
          </a:p>
        </p:txBody>
      </p:sp>
      <p:sp>
        <p:nvSpPr>
          <p:cNvPr id="5" name="Content Placeholder 4">
            <a:extLst>
              <a:ext uri="{FF2B5EF4-FFF2-40B4-BE49-F238E27FC236}">
                <a16:creationId xmlns:a16="http://schemas.microsoft.com/office/drawing/2014/main" id="{ABFE32AC-E327-49DC-A066-A015D04A2971}"/>
              </a:ext>
            </a:extLst>
          </p:cNvPr>
          <p:cNvSpPr>
            <a:spLocks noGrp="1"/>
          </p:cNvSpPr>
          <p:nvPr>
            <p:ph sz="half" idx="1"/>
          </p:nvPr>
        </p:nvSpPr>
        <p:spPr/>
        <p:txBody>
          <a:bodyPr>
            <a:noAutofit/>
          </a:bodyPr>
          <a:lstStyle/>
          <a:p>
            <a:r>
              <a:rPr lang="en-GB" sz="2400" b="1" dirty="0">
                <a:solidFill>
                  <a:schemeClr val="tx2">
                    <a:lumMod val="60000"/>
                    <a:lumOff val="40000"/>
                  </a:schemeClr>
                </a:solidFill>
                <a:latin typeface="Bradley Hand ITC" panose="03070402050302030203" pitchFamily="66" charset="0"/>
              </a:rPr>
              <a:t>Liberal feminists</a:t>
            </a:r>
          </a:p>
          <a:p>
            <a:r>
              <a:rPr lang="en-GB" sz="2400" b="1" dirty="0">
                <a:solidFill>
                  <a:schemeClr val="tx2">
                    <a:lumMod val="60000"/>
                    <a:lumOff val="40000"/>
                  </a:schemeClr>
                </a:solidFill>
                <a:latin typeface="Bradley Hand ITC" panose="03070402050302030203" pitchFamily="66" charset="0"/>
              </a:rPr>
              <a:t>Celebrate progress made so far and believe that further progress will be made by the continuing development of equal opportunities policies encouraging positive role models and overcoming sexist attitudes and stereotypes.   </a:t>
            </a:r>
          </a:p>
        </p:txBody>
      </p:sp>
      <p:sp>
        <p:nvSpPr>
          <p:cNvPr id="6" name="Content Placeholder 5">
            <a:extLst>
              <a:ext uri="{FF2B5EF4-FFF2-40B4-BE49-F238E27FC236}">
                <a16:creationId xmlns:a16="http://schemas.microsoft.com/office/drawing/2014/main" id="{A32E8F96-547F-4A87-972C-D1556B1639BC}"/>
              </a:ext>
            </a:extLst>
          </p:cNvPr>
          <p:cNvSpPr>
            <a:spLocks noGrp="1"/>
          </p:cNvSpPr>
          <p:nvPr>
            <p:ph sz="half" idx="2"/>
          </p:nvPr>
        </p:nvSpPr>
        <p:spPr/>
        <p:txBody>
          <a:bodyPr>
            <a:noAutofit/>
          </a:bodyPr>
          <a:lstStyle/>
          <a:p>
            <a:r>
              <a:rPr lang="en-GB" b="1" dirty="0">
                <a:solidFill>
                  <a:schemeClr val="tx2">
                    <a:lumMod val="60000"/>
                    <a:lumOff val="40000"/>
                  </a:schemeClr>
                </a:solidFill>
                <a:latin typeface="Bradley Hand ITC" panose="03070402050302030203" pitchFamily="66" charset="0"/>
              </a:rPr>
              <a:t>Radical feminists</a:t>
            </a:r>
          </a:p>
          <a:p>
            <a:r>
              <a:rPr lang="en-GB" b="1" dirty="0">
                <a:solidFill>
                  <a:schemeClr val="tx2">
                    <a:lumMod val="60000"/>
                    <a:lumOff val="40000"/>
                  </a:schemeClr>
                </a:solidFill>
                <a:latin typeface="Bradley Hand ITC" panose="03070402050302030203" pitchFamily="66" charset="0"/>
              </a:rPr>
              <a:t>Are more critical</a:t>
            </a:r>
          </a:p>
          <a:p>
            <a:r>
              <a:rPr lang="en-GB" b="1" dirty="0">
                <a:solidFill>
                  <a:schemeClr val="tx2">
                    <a:lumMod val="60000"/>
                    <a:lumOff val="40000"/>
                  </a:schemeClr>
                </a:solidFill>
                <a:latin typeface="Bradley Hand ITC" panose="03070402050302030203" pitchFamily="66" charset="0"/>
              </a:rPr>
              <a:t>They are cross that although girls are doing well the system remains patriarchal (male dominated)</a:t>
            </a:r>
          </a:p>
          <a:p>
            <a:r>
              <a:rPr lang="en-GB" b="1" dirty="0">
                <a:solidFill>
                  <a:schemeClr val="tx2">
                    <a:lumMod val="60000"/>
                    <a:lumOff val="40000"/>
                  </a:schemeClr>
                </a:solidFill>
                <a:latin typeface="Bradley Hand ITC" panose="03070402050302030203" pitchFamily="66" charset="0"/>
              </a:rPr>
              <a:t>Sexual harassment at school.</a:t>
            </a:r>
          </a:p>
          <a:p>
            <a:r>
              <a:rPr lang="en-GB" b="1" dirty="0">
                <a:solidFill>
                  <a:schemeClr val="tx2">
                    <a:lumMod val="60000"/>
                    <a:lumOff val="40000"/>
                  </a:schemeClr>
                </a:solidFill>
                <a:latin typeface="Bradley Hand ITC" panose="03070402050302030203" pitchFamily="66" charset="0"/>
              </a:rPr>
              <a:t>Girls have limited choices and careers.</a:t>
            </a:r>
          </a:p>
          <a:p>
            <a:r>
              <a:rPr lang="en-GB" b="1" dirty="0">
                <a:solidFill>
                  <a:schemeClr val="tx2">
                    <a:lumMod val="60000"/>
                    <a:lumOff val="40000"/>
                  </a:schemeClr>
                </a:solidFill>
                <a:latin typeface="Bradley Hand ITC" panose="03070402050302030203" pitchFamily="66" charset="0"/>
              </a:rPr>
              <a:t>Males teachers are more likely to be heads.</a:t>
            </a:r>
          </a:p>
          <a:p>
            <a:r>
              <a:rPr lang="en-GB" b="1" dirty="0">
                <a:solidFill>
                  <a:schemeClr val="tx2">
                    <a:lumMod val="60000"/>
                    <a:lumOff val="40000"/>
                  </a:schemeClr>
                </a:solidFill>
                <a:latin typeface="Bradley Hand ITC" panose="03070402050302030203" pitchFamily="66" charset="0"/>
              </a:rPr>
              <a:t>Women are under-represented in the curriculum </a:t>
            </a:r>
            <a:r>
              <a:rPr lang="en-GB" b="1" dirty="0">
                <a:solidFill>
                  <a:schemeClr val="tx2">
                    <a:lumMod val="60000"/>
                    <a:lumOff val="40000"/>
                  </a:schemeClr>
                </a:solidFill>
                <a:highlight>
                  <a:srgbClr val="C0C0C0"/>
                </a:highlight>
                <a:latin typeface="Bradley Hand ITC" panose="03070402050302030203" pitchFamily="66" charset="0"/>
              </a:rPr>
              <a:t>Weiner </a:t>
            </a:r>
            <a:r>
              <a:rPr lang="en-GB" b="1" dirty="0">
                <a:solidFill>
                  <a:schemeClr val="tx2">
                    <a:lumMod val="60000"/>
                    <a:lumOff val="40000"/>
                  </a:schemeClr>
                </a:solidFill>
                <a:latin typeface="Bradley Hand ITC" panose="03070402050302030203" pitchFamily="66" charset="0"/>
              </a:rPr>
              <a:t> describes the school history curriculum as a ‘woman free zone’</a:t>
            </a:r>
          </a:p>
        </p:txBody>
      </p:sp>
    </p:spTree>
    <p:extLst>
      <p:ext uri="{BB962C8B-B14F-4D97-AF65-F5344CB8AC3E}">
        <p14:creationId xmlns:p14="http://schemas.microsoft.com/office/powerpoint/2010/main" val="2268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arn(inVertical)">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barn(inVertical)">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barn(inVertical)">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barn(inVertical)">
                                      <p:cBhvr>
                                        <p:cTn id="4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71C1A2-CD84-4FBE-A309-F4521256E2B5}"/>
              </a:ext>
            </a:extLst>
          </p:cNvPr>
          <p:cNvSpPr>
            <a:spLocks noGrp="1"/>
          </p:cNvSpPr>
          <p:nvPr>
            <p:ph type="title"/>
          </p:nvPr>
        </p:nvSpPr>
        <p:spPr/>
        <p:txBody>
          <a:bodyPr/>
          <a:lstStyle/>
          <a:p>
            <a:r>
              <a:rPr lang="en-GB" dirty="0"/>
              <a:t>Francis (2005) considered further how school is a mini society.</a:t>
            </a:r>
          </a:p>
        </p:txBody>
      </p:sp>
      <p:sp>
        <p:nvSpPr>
          <p:cNvPr id="6" name="Content Placeholder 5">
            <a:extLst>
              <a:ext uri="{FF2B5EF4-FFF2-40B4-BE49-F238E27FC236}">
                <a16:creationId xmlns:a16="http://schemas.microsoft.com/office/drawing/2014/main" id="{D2781D78-29A5-469D-B550-A5F9350349C1}"/>
              </a:ext>
            </a:extLst>
          </p:cNvPr>
          <p:cNvSpPr>
            <a:spLocks noGrp="1"/>
          </p:cNvSpPr>
          <p:nvPr>
            <p:ph idx="1"/>
          </p:nvPr>
        </p:nvSpPr>
        <p:spPr>
          <a:xfrm>
            <a:off x="1154954" y="1680633"/>
            <a:ext cx="8825659" cy="4339167"/>
          </a:xfrm>
        </p:spPr>
        <p:txBody>
          <a:bodyPr>
            <a:normAutofit/>
          </a:bodyPr>
          <a:lstStyle/>
          <a:p>
            <a:endParaRPr lang="en-GB" dirty="0"/>
          </a:p>
          <a:p>
            <a:endParaRPr lang="en-GB" dirty="0"/>
          </a:p>
          <a:p>
            <a:pPr marL="0" indent="0">
              <a:buNone/>
            </a:pPr>
            <a:r>
              <a:rPr lang="en-GB" dirty="0"/>
              <a:t>In all of these ways boys dominate girls.  </a:t>
            </a:r>
          </a:p>
          <a:p>
            <a:pPr lvl="0"/>
            <a:r>
              <a:rPr lang="en-GB" dirty="0"/>
              <a:t>Verbal   </a:t>
            </a:r>
          </a:p>
          <a:p>
            <a:pPr lvl="0"/>
            <a:r>
              <a:rPr lang="en-GB" dirty="0"/>
              <a:t>Physical </a:t>
            </a:r>
          </a:p>
          <a:p>
            <a:pPr lvl="0"/>
            <a:r>
              <a:rPr lang="en-GB" dirty="0"/>
              <a:t>Pursuits  </a:t>
            </a:r>
          </a:p>
          <a:p>
            <a:pPr lvl="0"/>
            <a:r>
              <a:rPr lang="en-GB" dirty="0"/>
              <a:t>Classroom behaviour </a:t>
            </a:r>
          </a:p>
          <a:p>
            <a:pPr lvl="0"/>
            <a:r>
              <a:rPr lang="en-GB" dirty="0"/>
              <a:t>Teachers</a:t>
            </a:r>
          </a:p>
          <a:p>
            <a:pPr lvl="0"/>
            <a:endParaRPr lang="en-GB" dirty="0"/>
          </a:p>
          <a:p>
            <a:pPr marL="0" lvl="0" indent="0">
              <a:buNone/>
            </a:pPr>
            <a:r>
              <a:rPr lang="en-GB" dirty="0"/>
              <a:t>Read page 13 and 14 of the booklet and summarise in your own words what Francis shows about gender and education.  </a:t>
            </a:r>
          </a:p>
          <a:p>
            <a:pPr lvl="0"/>
            <a:endParaRPr lang="en-GB" dirty="0"/>
          </a:p>
        </p:txBody>
      </p:sp>
    </p:spTree>
    <p:extLst>
      <p:ext uri="{BB962C8B-B14F-4D97-AF65-F5344CB8AC3E}">
        <p14:creationId xmlns:p14="http://schemas.microsoft.com/office/powerpoint/2010/main" val="217781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3126-0B3B-4975-81C2-91353DFD834D}"/>
              </a:ext>
            </a:extLst>
          </p:cNvPr>
          <p:cNvSpPr>
            <a:spLocks noGrp="1"/>
          </p:cNvSpPr>
          <p:nvPr>
            <p:ph type="title"/>
          </p:nvPr>
        </p:nvSpPr>
        <p:spPr>
          <a:xfrm>
            <a:off x="1154954" y="973669"/>
            <a:ext cx="8825659" cy="706964"/>
          </a:xfrm>
        </p:spPr>
        <p:txBody>
          <a:bodyPr>
            <a:normAutofit/>
          </a:bodyPr>
          <a:lstStyle/>
          <a:p>
            <a:r>
              <a:rPr lang="en-GB" dirty="0"/>
              <a:t>So….why do boys underachieve?</a:t>
            </a:r>
          </a:p>
        </p:txBody>
      </p:sp>
      <p:pic>
        <p:nvPicPr>
          <p:cNvPr id="4" name="Content Placeholder 3" descr="Image result for school boysimage">
            <a:extLst>
              <a:ext uri="{FF2B5EF4-FFF2-40B4-BE49-F238E27FC236}">
                <a16:creationId xmlns:a16="http://schemas.microsoft.com/office/drawing/2014/main" id="{F2E63432-1F25-449B-9BEF-0E09064295C9}"/>
              </a:ext>
            </a:extLst>
          </p:cNvPr>
          <p:cNvPicPr>
            <a:picLocks/>
          </p:cNvPicPr>
          <p:nvPr/>
        </p:nvPicPr>
        <p:blipFill rotWithShape="1">
          <a:blip r:embed="rId2">
            <a:extLst>
              <a:ext uri="{28A0092B-C50C-407E-A947-70E740481C1C}">
                <a14:useLocalDpi xmlns:a14="http://schemas.microsoft.com/office/drawing/2010/main" val="0"/>
              </a:ext>
            </a:extLst>
          </a:blip>
          <a:srcRect r="-2" b="1022"/>
          <a:stretch/>
        </p:blipFill>
        <p:spPr bwMode="auto">
          <a:xfrm>
            <a:off x="1151473" y="2775951"/>
            <a:ext cx="4345012" cy="3067163"/>
          </a:xfrm>
          <a:prstGeom prst="roundRect">
            <a:avLst>
              <a:gd name="adj" fmla="val 1858"/>
            </a:avLst>
          </a:prstGeom>
          <a:noFill/>
          <a:effectLst>
            <a:outerShdw blurRad="50800" dist="50800" dir="5400000" algn="tl" rotWithShape="0">
              <a:srgbClr val="000000">
                <a:alpha val="43000"/>
              </a:srgbClr>
            </a:outerShdw>
          </a:effectLst>
        </p:spPr>
      </p:pic>
      <p:sp>
        <p:nvSpPr>
          <p:cNvPr id="10" name="Content Placeholder 7">
            <a:extLst>
              <a:ext uri="{FF2B5EF4-FFF2-40B4-BE49-F238E27FC236}">
                <a16:creationId xmlns:a16="http://schemas.microsoft.com/office/drawing/2014/main" id="{70597810-ABC2-45E9-91D4-4186D5C5EBCF}"/>
              </a:ext>
            </a:extLst>
          </p:cNvPr>
          <p:cNvSpPr>
            <a:spLocks noGrp="1"/>
          </p:cNvSpPr>
          <p:nvPr>
            <p:ph idx="1"/>
          </p:nvPr>
        </p:nvSpPr>
        <p:spPr>
          <a:xfrm>
            <a:off x="5980954" y="2603500"/>
            <a:ext cx="5211979" cy="3416300"/>
          </a:xfrm>
        </p:spPr>
        <p:txBody>
          <a:bodyPr anchor="ctr">
            <a:normAutofit/>
          </a:bodyPr>
          <a:lstStyle/>
          <a:p>
            <a:r>
              <a:rPr lang="en-US" dirty="0"/>
              <a:t>Look at page 57 of the textbook, you have two jobs, one is to read the information and fill in the gaps on page 14 and 15 of the booklet.</a:t>
            </a:r>
          </a:p>
          <a:p>
            <a:r>
              <a:rPr lang="en-US" dirty="0"/>
              <a:t>Then </a:t>
            </a:r>
            <a:r>
              <a:rPr lang="en-US" dirty="0" err="1"/>
              <a:t>colour</a:t>
            </a:r>
            <a:r>
              <a:rPr lang="en-US" dirty="0"/>
              <a:t> code them into internal and external factors.  </a:t>
            </a:r>
          </a:p>
        </p:txBody>
      </p:sp>
    </p:spTree>
    <p:extLst>
      <p:ext uri="{BB962C8B-B14F-4D97-AF65-F5344CB8AC3E}">
        <p14:creationId xmlns:p14="http://schemas.microsoft.com/office/powerpoint/2010/main" val="39493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E8BA-6A09-4CAC-8170-8087F32B175A}"/>
              </a:ext>
            </a:extLst>
          </p:cNvPr>
          <p:cNvSpPr>
            <a:spLocks noGrp="1"/>
          </p:cNvSpPr>
          <p:nvPr>
            <p:ph type="title"/>
          </p:nvPr>
        </p:nvSpPr>
        <p:spPr>
          <a:xfrm>
            <a:off x="1154954" y="973669"/>
            <a:ext cx="8825659" cy="706964"/>
          </a:xfrm>
        </p:spPr>
        <p:txBody>
          <a:bodyPr>
            <a:normAutofit/>
          </a:bodyPr>
          <a:lstStyle/>
          <a:p>
            <a:r>
              <a:rPr lang="en-GB" dirty="0"/>
              <a:t>What about subcultures?</a:t>
            </a:r>
          </a:p>
        </p:txBody>
      </p:sp>
      <p:sp>
        <p:nvSpPr>
          <p:cNvPr id="8" name="Content Placeholder 7">
            <a:extLst>
              <a:ext uri="{FF2B5EF4-FFF2-40B4-BE49-F238E27FC236}">
                <a16:creationId xmlns:a16="http://schemas.microsoft.com/office/drawing/2014/main" id="{6DB6401F-FBA1-45A0-A484-5F7FD68EE5EE}"/>
              </a:ext>
            </a:extLst>
          </p:cNvPr>
          <p:cNvSpPr>
            <a:spLocks noGrp="1"/>
          </p:cNvSpPr>
          <p:nvPr>
            <p:ph idx="1"/>
          </p:nvPr>
        </p:nvSpPr>
        <p:spPr>
          <a:xfrm>
            <a:off x="515680" y="2227521"/>
            <a:ext cx="5851254" cy="3792279"/>
          </a:xfrm>
        </p:spPr>
        <p:txBody>
          <a:bodyPr anchor="ctr">
            <a:normAutofit fontScale="92500" lnSpcReduction="20000"/>
          </a:bodyPr>
          <a:lstStyle/>
          <a:p>
            <a:r>
              <a:rPr lang="en-GB" b="1" dirty="0"/>
              <a:t>Boys and the anti – learning culture.  </a:t>
            </a:r>
            <a:endParaRPr lang="en-GB" dirty="0"/>
          </a:p>
          <a:p>
            <a:r>
              <a:rPr lang="en-GB" dirty="0"/>
              <a:t>Boys peer group pressure shows that the dominant identity is developed through resistance to school. </a:t>
            </a:r>
          </a:p>
          <a:p>
            <a:r>
              <a:rPr lang="en-GB" dirty="0"/>
              <a:t>Academic work is seen as being feminine.  </a:t>
            </a:r>
          </a:p>
          <a:p>
            <a:pPr marL="0" indent="0">
              <a:buNone/>
            </a:pPr>
            <a:endParaRPr lang="en-GB" dirty="0"/>
          </a:p>
          <a:p>
            <a:r>
              <a:rPr lang="en-GB" dirty="0"/>
              <a:t>Boys may be ridiculed for working and be seen as being ‘girly’ of may be called ‘gay’</a:t>
            </a:r>
          </a:p>
          <a:p>
            <a:pPr marL="0" indent="0">
              <a:buNone/>
            </a:pPr>
            <a:endParaRPr lang="en-GB" dirty="0"/>
          </a:p>
          <a:p>
            <a:r>
              <a:rPr lang="en-GB" dirty="0"/>
              <a:t>Remember Paul Willis?  </a:t>
            </a:r>
          </a:p>
          <a:p>
            <a:r>
              <a:rPr lang="en-GB" dirty="0"/>
              <a:t>In ‘learning to labour’ we saw that academic success among those boys was in conflict with what those teenagers thought being a ‘man’ should be like.  </a:t>
            </a:r>
          </a:p>
          <a:p>
            <a:endParaRPr lang="en-US" dirty="0"/>
          </a:p>
        </p:txBody>
      </p:sp>
      <p:pic>
        <p:nvPicPr>
          <p:cNvPr id="4" name="Content Placeholder 3" descr="Image result for school boysimage">
            <a:extLst>
              <a:ext uri="{FF2B5EF4-FFF2-40B4-BE49-F238E27FC236}">
                <a16:creationId xmlns:a16="http://schemas.microsoft.com/office/drawing/2014/main" id="{1D50048A-5B69-4C16-948B-AD9654423367}"/>
              </a:ext>
            </a:extLst>
          </p:cNvPr>
          <p:cNvPicPr>
            <a:picLocks/>
          </p:cNvPicPr>
          <p:nvPr/>
        </p:nvPicPr>
        <p:blipFill rotWithShape="1">
          <a:blip r:embed="rId2">
            <a:extLst>
              <a:ext uri="{28A0092B-C50C-407E-A947-70E740481C1C}">
                <a14:useLocalDpi xmlns:a14="http://schemas.microsoft.com/office/drawing/2010/main" val="0"/>
              </a:ext>
            </a:extLst>
          </a:blip>
          <a:srcRect r="-2" b="1022"/>
          <a:stretch/>
        </p:blipFill>
        <p:spPr bwMode="auto">
          <a:xfrm>
            <a:off x="6798733" y="2775951"/>
            <a:ext cx="4345024" cy="3067163"/>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917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C4F8-C43D-4918-AC28-4C2EB9E9B097}"/>
              </a:ext>
            </a:extLst>
          </p:cNvPr>
          <p:cNvSpPr>
            <a:spLocks noGrp="1"/>
          </p:cNvSpPr>
          <p:nvPr>
            <p:ph type="title"/>
          </p:nvPr>
        </p:nvSpPr>
        <p:spPr/>
        <p:txBody>
          <a:bodyPr/>
          <a:lstStyle/>
          <a:p>
            <a:r>
              <a:rPr lang="en-GB" dirty="0"/>
              <a:t>Key Study Debbie Epstein (1998)</a:t>
            </a:r>
          </a:p>
        </p:txBody>
      </p:sp>
      <p:sp>
        <p:nvSpPr>
          <p:cNvPr id="3" name="Content Placeholder 2">
            <a:extLst>
              <a:ext uri="{FF2B5EF4-FFF2-40B4-BE49-F238E27FC236}">
                <a16:creationId xmlns:a16="http://schemas.microsoft.com/office/drawing/2014/main" id="{A6776D98-A0B1-4FCF-AAF6-CA6305323B24}"/>
              </a:ext>
            </a:extLst>
          </p:cNvPr>
          <p:cNvSpPr>
            <a:spLocks noGrp="1"/>
          </p:cNvSpPr>
          <p:nvPr>
            <p:ph idx="1"/>
          </p:nvPr>
        </p:nvSpPr>
        <p:spPr/>
        <p:txBody>
          <a:bodyPr>
            <a:normAutofit fontScale="85000" lnSpcReduction="20000"/>
          </a:bodyPr>
          <a:lstStyle/>
          <a:p>
            <a:r>
              <a:rPr lang="en-GB" b="1" u="sng" dirty="0"/>
              <a:t>Key study</a:t>
            </a:r>
            <a:endParaRPr lang="en-GB" dirty="0"/>
          </a:p>
          <a:p>
            <a:r>
              <a:rPr lang="en-GB" b="1" dirty="0"/>
              <a:t>Debbie Epstein (1998): Laddish Culture</a:t>
            </a:r>
            <a:endParaRPr lang="en-GB" dirty="0"/>
          </a:p>
          <a:p>
            <a:pPr marL="0" indent="0">
              <a:buNone/>
            </a:pPr>
            <a:r>
              <a:rPr lang="en-GB" dirty="0"/>
              <a:t> </a:t>
            </a:r>
          </a:p>
          <a:p>
            <a:r>
              <a:rPr lang="en-GB" dirty="0"/>
              <a:t>She used interviews and questionnaires to study masculinity and femininity in 8 schools to find</a:t>
            </a:r>
          </a:p>
          <a:p>
            <a:pPr lvl="0"/>
            <a:r>
              <a:rPr lang="en-GB" dirty="0"/>
              <a:t>Academic work was seen as 'uncool' by boys</a:t>
            </a:r>
          </a:p>
          <a:p>
            <a:pPr lvl="0"/>
            <a:r>
              <a:rPr lang="en-GB" dirty="0"/>
              <a:t>School were dominated by a culture of toughness and masculinity</a:t>
            </a:r>
          </a:p>
          <a:p>
            <a:pPr lvl="0"/>
            <a:r>
              <a:rPr lang="en-GB" dirty="0"/>
              <a:t>Boys tended to mess around to impress their peers rather than concentrating on the work</a:t>
            </a:r>
          </a:p>
          <a:p>
            <a:pPr lvl="0"/>
            <a:r>
              <a:rPr lang="en-GB" dirty="0"/>
              <a:t>Some boys wanted to succeed but preferred to work at home so that they were not seen as 'uncool' by others</a:t>
            </a:r>
          </a:p>
          <a:p>
            <a:pPr lvl="0"/>
            <a:r>
              <a:rPr lang="en-GB" dirty="0"/>
              <a:t>Boys are likely to be harassed, labelled as 'sissies' and subjected to homophobic (anti-gay) verbal abuse if they appear to be 'swots'.</a:t>
            </a:r>
          </a:p>
          <a:p>
            <a:endParaRPr lang="en-GB" dirty="0"/>
          </a:p>
        </p:txBody>
      </p:sp>
    </p:spTree>
    <p:extLst>
      <p:ext uri="{BB962C8B-B14F-4D97-AF65-F5344CB8AC3E}">
        <p14:creationId xmlns:p14="http://schemas.microsoft.com/office/powerpoint/2010/main" val="111918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6919-CAFB-4C19-AC7F-F80256882497}"/>
              </a:ext>
            </a:extLst>
          </p:cNvPr>
          <p:cNvSpPr>
            <a:spLocks noGrp="1"/>
          </p:cNvSpPr>
          <p:nvPr>
            <p:ph type="title"/>
          </p:nvPr>
        </p:nvSpPr>
        <p:spPr/>
        <p:txBody>
          <a:bodyPr/>
          <a:lstStyle/>
          <a:p>
            <a:r>
              <a:rPr lang="en-GB" dirty="0"/>
              <a:t>Subjects?</a:t>
            </a:r>
          </a:p>
        </p:txBody>
      </p:sp>
      <p:sp>
        <p:nvSpPr>
          <p:cNvPr id="3" name="Content Placeholder 2">
            <a:extLst>
              <a:ext uri="{FF2B5EF4-FFF2-40B4-BE49-F238E27FC236}">
                <a16:creationId xmlns:a16="http://schemas.microsoft.com/office/drawing/2014/main" id="{8E65E90E-B349-4012-96E9-1F8D16206421}"/>
              </a:ext>
            </a:extLst>
          </p:cNvPr>
          <p:cNvSpPr>
            <a:spLocks noGrp="1"/>
          </p:cNvSpPr>
          <p:nvPr>
            <p:ph idx="1"/>
          </p:nvPr>
        </p:nvSpPr>
        <p:spPr/>
        <p:txBody>
          <a:bodyPr/>
          <a:lstStyle/>
          <a:p>
            <a:r>
              <a:rPr lang="en-GB" dirty="0"/>
              <a:t>This matters because is can explain why girls results may be higher.</a:t>
            </a:r>
          </a:p>
          <a:p>
            <a:endParaRPr lang="en-GB" dirty="0"/>
          </a:p>
          <a:p>
            <a:r>
              <a:rPr lang="en-GB" dirty="0"/>
              <a:t>Why do they choose and like different subjects?</a:t>
            </a:r>
          </a:p>
          <a:p>
            <a:endParaRPr lang="en-GB" dirty="0"/>
          </a:p>
          <a:p>
            <a:r>
              <a:rPr lang="en-GB" dirty="0">
                <a:highlight>
                  <a:srgbClr val="C0C0C0"/>
                </a:highlight>
              </a:rPr>
              <a:t>Kelly</a:t>
            </a:r>
            <a:r>
              <a:rPr lang="en-GB" b="1" dirty="0">
                <a:highlight>
                  <a:srgbClr val="C0C0C0"/>
                </a:highlight>
              </a:rPr>
              <a:t>  (1987)</a:t>
            </a:r>
            <a:r>
              <a:rPr lang="en-GB" dirty="0">
                <a:highlight>
                  <a:srgbClr val="C0C0C0"/>
                </a:highlight>
              </a:rPr>
              <a:t> </a:t>
            </a:r>
            <a:r>
              <a:rPr lang="en-GB" dirty="0"/>
              <a:t>research has repeatedly shown that boys dominate science classrooms.  They may grab the apparatus quicker and take the lead in experiments.  There are more male science teachers and more male scientists in textbooks and on posters around the room.  </a:t>
            </a:r>
          </a:p>
          <a:p>
            <a:endParaRPr lang="en-GB" dirty="0">
              <a:highlight>
                <a:srgbClr val="C0C0C0"/>
              </a:highlight>
            </a:endParaRPr>
          </a:p>
        </p:txBody>
      </p:sp>
    </p:spTree>
    <p:extLst>
      <p:ext uri="{BB962C8B-B14F-4D97-AF65-F5344CB8AC3E}">
        <p14:creationId xmlns:p14="http://schemas.microsoft.com/office/powerpoint/2010/main" val="41659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CDE1-E995-4A9E-A020-F21DEB7A2A6B}"/>
              </a:ext>
            </a:extLst>
          </p:cNvPr>
          <p:cNvSpPr>
            <a:spLocks noGrp="1"/>
          </p:cNvSpPr>
          <p:nvPr>
            <p:ph type="title"/>
          </p:nvPr>
        </p:nvSpPr>
        <p:spPr/>
        <p:txBody>
          <a:bodyPr/>
          <a:lstStyle/>
          <a:p>
            <a:r>
              <a:rPr lang="en-GB" dirty="0"/>
              <a:t>Quick 6 – can you answer these?</a:t>
            </a:r>
          </a:p>
        </p:txBody>
      </p:sp>
      <p:sp>
        <p:nvSpPr>
          <p:cNvPr id="3" name="Content Placeholder 2">
            <a:extLst>
              <a:ext uri="{FF2B5EF4-FFF2-40B4-BE49-F238E27FC236}">
                <a16:creationId xmlns:a16="http://schemas.microsoft.com/office/drawing/2014/main" id="{7EBEBB0D-8C72-4EC5-90CC-614969F8B4D7}"/>
              </a:ext>
            </a:extLst>
          </p:cNvPr>
          <p:cNvSpPr>
            <a:spLocks noGrp="1"/>
          </p:cNvSpPr>
          <p:nvPr>
            <p:ph idx="1"/>
          </p:nvPr>
        </p:nvSpPr>
        <p:spPr/>
        <p:txBody>
          <a:bodyPr/>
          <a:lstStyle/>
          <a:p>
            <a:r>
              <a:rPr lang="en-GB" dirty="0"/>
              <a:t>1. What do statistics show about boys’ and girls’ achievement?</a:t>
            </a:r>
          </a:p>
          <a:p>
            <a:r>
              <a:rPr lang="en-GB" dirty="0"/>
              <a:t>2. Give and example of a useful statistic to demonstrate the above.</a:t>
            </a:r>
          </a:p>
          <a:p>
            <a:r>
              <a:rPr lang="en-GB" dirty="0"/>
              <a:t>3. How has feminism impacted on girls’ achievement?</a:t>
            </a:r>
          </a:p>
          <a:p>
            <a:r>
              <a:rPr lang="en-GB" dirty="0"/>
              <a:t>4. How has  the equal pay act impacted on girls’ education?</a:t>
            </a:r>
          </a:p>
          <a:p>
            <a:r>
              <a:rPr lang="en-GB" dirty="0"/>
              <a:t>5. How has the family changed since the 1970s and how has this impacted on achievement?</a:t>
            </a:r>
          </a:p>
          <a:p>
            <a:r>
              <a:rPr lang="en-GB" dirty="0"/>
              <a:t>6. What do the studies by McRobbie, Sharpe and Francis show?</a:t>
            </a:r>
          </a:p>
        </p:txBody>
      </p:sp>
    </p:spTree>
    <p:extLst>
      <p:ext uri="{BB962C8B-B14F-4D97-AF65-F5344CB8AC3E}">
        <p14:creationId xmlns:p14="http://schemas.microsoft.com/office/powerpoint/2010/main" val="201281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064E-AE8F-4A2D-AD7C-897FF7C921B1}"/>
              </a:ext>
            </a:extLst>
          </p:cNvPr>
          <p:cNvSpPr>
            <a:spLocks noGrp="1"/>
          </p:cNvSpPr>
          <p:nvPr>
            <p:ph type="title"/>
          </p:nvPr>
        </p:nvSpPr>
        <p:spPr/>
        <p:txBody>
          <a:bodyPr/>
          <a:lstStyle/>
          <a:p>
            <a:r>
              <a:rPr lang="en-GB" dirty="0"/>
              <a:t>Other reasons why girls and boys like and choose different </a:t>
            </a:r>
            <a:r>
              <a:rPr lang="en-GB" dirty="0" err="1"/>
              <a:t>sujects</a:t>
            </a:r>
            <a:r>
              <a:rPr lang="en-GB" dirty="0"/>
              <a:t>.  </a:t>
            </a:r>
          </a:p>
        </p:txBody>
      </p:sp>
      <p:sp>
        <p:nvSpPr>
          <p:cNvPr id="3" name="Content Placeholder 2">
            <a:extLst>
              <a:ext uri="{FF2B5EF4-FFF2-40B4-BE49-F238E27FC236}">
                <a16:creationId xmlns:a16="http://schemas.microsoft.com/office/drawing/2014/main" id="{2BC45735-4FC4-4580-A8F1-7C0C8C976422}"/>
              </a:ext>
            </a:extLst>
          </p:cNvPr>
          <p:cNvSpPr>
            <a:spLocks noGrp="1"/>
          </p:cNvSpPr>
          <p:nvPr>
            <p:ph idx="1"/>
          </p:nvPr>
        </p:nvSpPr>
        <p:spPr/>
        <p:txBody>
          <a:bodyPr/>
          <a:lstStyle/>
          <a:p>
            <a:r>
              <a:rPr lang="en-GB" dirty="0"/>
              <a:t>Read p 60 – 62 of the textbook and complete the chart on page 17 of the booklet.  </a:t>
            </a:r>
          </a:p>
          <a:p>
            <a:endParaRPr lang="en-GB" dirty="0"/>
          </a:p>
          <a:p>
            <a:r>
              <a:rPr lang="en-GB" dirty="0"/>
              <a:t>The read page 62 and fill in the chart on page 18 </a:t>
            </a:r>
          </a:p>
        </p:txBody>
      </p:sp>
    </p:spTree>
    <p:extLst>
      <p:ext uri="{BB962C8B-B14F-4D97-AF65-F5344CB8AC3E}">
        <p14:creationId xmlns:p14="http://schemas.microsoft.com/office/powerpoint/2010/main" val="13525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CF73-757D-4B86-8AAF-B9A72DF8AB32}"/>
              </a:ext>
            </a:extLst>
          </p:cNvPr>
          <p:cNvSpPr>
            <a:spLocks noGrp="1"/>
          </p:cNvSpPr>
          <p:nvPr>
            <p:ph type="title"/>
          </p:nvPr>
        </p:nvSpPr>
        <p:spPr/>
        <p:txBody>
          <a:bodyPr/>
          <a:lstStyle/>
          <a:p>
            <a:r>
              <a:rPr lang="en-GB" dirty="0"/>
              <a:t>One looks like this….</a:t>
            </a:r>
          </a:p>
        </p:txBody>
      </p:sp>
      <p:graphicFrame>
        <p:nvGraphicFramePr>
          <p:cNvPr id="4" name="Content Placeholder 3">
            <a:extLst>
              <a:ext uri="{FF2B5EF4-FFF2-40B4-BE49-F238E27FC236}">
                <a16:creationId xmlns:a16="http://schemas.microsoft.com/office/drawing/2014/main" id="{E6EBCB01-FEE1-4684-AD95-3542107537C5}"/>
              </a:ext>
            </a:extLst>
          </p:cNvPr>
          <p:cNvGraphicFramePr>
            <a:graphicFrameLocks noGrp="1"/>
          </p:cNvGraphicFramePr>
          <p:nvPr>
            <p:ph idx="1"/>
            <p:extLst>
              <p:ext uri="{D42A27DB-BD31-4B8C-83A1-F6EECF244321}">
                <p14:modId xmlns:p14="http://schemas.microsoft.com/office/powerpoint/2010/main" val="2608358854"/>
              </p:ext>
            </p:extLst>
          </p:nvPr>
        </p:nvGraphicFramePr>
        <p:xfrm>
          <a:off x="1547037" y="1823484"/>
          <a:ext cx="7091916" cy="4197460"/>
        </p:xfrm>
        <a:graphic>
          <a:graphicData uri="http://schemas.openxmlformats.org/drawingml/2006/table">
            <a:tbl>
              <a:tblPr firstRow="1" firstCol="1" bandRow="1">
                <a:tableStyleId>{5C22544A-7EE6-4342-B048-85BDC9FD1C3A}</a:tableStyleId>
              </a:tblPr>
              <a:tblGrid>
                <a:gridCol w="3531207">
                  <a:extLst>
                    <a:ext uri="{9D8B030D-6E8A-4147-A177-3AD203B41FA5}">
                      <a16:colId xmlns:a16="http://schemas.microsoft.com/office/drawing/2014/main" val="991606882"/>
                    </a:ext>
                  </a:extLst>
                </a:gridCol>
                <a:gridCol w="3560709">
                  <a:extLst>
                    <a:ext uri="{9D8B030D-6E8A-4147-A177-3AD203B41FA5}">
                      <a16:colId xmlns:a16="http://schemas.microsoft.com/office/drawing/2014/main" val="103160324"/>
                    </a:ext>
                  </a:extLst>
                </a:gridCol>
              </a:tblGrid>
              <a:tr h="1948114">
                <a:tc>
                  <a:txBody>
                    <a:bodyPr/>
                    <a:lstStyle/>
                    <a:p>
                      <a:pPr marL="457200" algn="ctr">
                        <a:lnSpc>
                          <a:spcPct val="115000"/>
                        </a:lnSpc>
                        <a:spcAft>
                          <a:spcPts val="0"/>
                        </a:spcAft>
                      </a:pPr>
                      <a:r>
                        <a:rPr lang="en-GB" sz="700">
                          <a:effectLst/>
                        </a:rPr>
                        <a:t>Gender role socialisation</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970" marR="39970" marT="0" marB="0"/>
                </a:tc>
                <a:tc>
                  <a:txBody>
                    <a:bodyPr/>
                    <a:lstStyle/>
                    <a:p>
                      <a:pPr marL="457200" algn="ctr">
                        <a:lnSpc>
                          <a:spcPct val="115000"/>
                        </a:lnSpc>
                        <a:spcAft>
                          <a:spcPts val="0"/>
                        </a:spcAft>
                      </a:pPr>
                      <a:r>
                        <a:rPr lang="en-GB" sz="700">
                          <a:effectLst/>
                        </a:rPr>
                        <a:t>Gendered subject images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970" marR="39970" marT="0" marB="0"/>
                </a:tc>
                <a:extLst>
                  <a:ext uri="{0D108BD9-81ED-4DB2-BD59-A6C34878D82A}">
                    <a16:rowId xmlns:a16="http://schemas.microsoft.com/office/drawing/2014/main" val="3366001488"/>
                  </a:ext>
                </a:extLst>
              </a:tr>
              <a:tr h="2249346">
                <a:tc>
                  <a:txBody>
                    <a:bodyPr/>
                    <a:lstStyle/>
                    <a:p>
                      <a:pPr marL="457200" algn="ctr">
                        <a:lnSpc>
                          <a:spcPct val="115000"/>
                        </a:lnSpc>
                        <a:spcAft>
                          <a:spcPts val="0"/>
                        </a:spcAft>
                      </a:pPr>
                      <a:r>
                        <a:rPr lang="en-GB" sz="700">
                          <a:effectLst/>
                        </a:rPr>
                        <a:t>Gender identity and peer pressure</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gn="ctr">
                        <a:lnSpc>
                          <a:spcPct val="115000"/>
                        </a:lnSpc>
                        <a:spcAft>
                          <a:spcPts val="0"/>
                        </a:spcAft>
                      </a:pPr>
                      <a:r>
                        <a:rPr lang="en-GB" sz="700">
                          <a:effectLst/>
                        </a:rPr>
                        <a:t> </a:t>
                      </a:r>
                      <a:endParaRPr lang="en-GB" sz="600">
                        <a:effectLst/>
                      </a:endParaRPr>
                    </a:p>
                    <a:p>
                      <a:pPr marL="457200">
                        <a:lnSpc>
                          <a:spcPct val="115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970" marR="39970" marT="0" marB="0"/>
                </a:tc>
                <a:tc>
                  <a:txBody>
                    <a:bodyPr/>
                    <a:lstStyle/>
                    <a:p>
                      <a:pPr marL="457200" algn="ctr">
                        <a:lnSpc>
                          <a:spcPct val="115000"/>
                        </a:lnSpc>
                        <a:spcAft>
                          <a:spcPts val="0"/>
                        </a:spcAft>
                      </a:pPr>
                      <a:r>
                        <a:rPr lang="en-GB" sz="700" dirty="0">
                          <a:effectLst/>
                        </a:rPr>
                        <a:t>Gendered career opportunities</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970" marR="39970" marT="0" marB="0"/>
                </a:tc>
                <a:extLst>
                  <a:ext uri="{0D108BD9-81ED-4DB2-BD59-A6C34878D82A}">
                    <a16:rowId xmlns:a16="http://schemas.microsoft.com/office/drawing/2014/main" val="2126775392"/>
                  </a:ext>
                </a:extLst>
              </a:tr>
            </a:tbl>
          </a:graphicData>
        </a:graphic>
      </p:graphicFrame>
      <p:sp>
        <p:nvSpPr>
          <p:cNvPr id="5" name="Rectangle 1">
            <a:extLst>
              <a:ext uri="{FF2B5EF4-FFF2-40B4-BE49-F238E27FC236}">
                <a16:creationId xmlns:a16="http://schemas.microsoft.com/office/drawing/2014/main" id="{19CD81FB-8215-4EB7-B7B8-14595A87C6A7}"/>
              </a:ext>
            </a:extLst>
          </p:cNvPr>
          <p:cNvSpPr>
            <a:spLocks noChangeArrowheads="1"/>
          </p:cNvSpPr>
          <p:nvPr/>
        </p:nvSpPr>
        <p:spPr bwMode="auto">
          <a:xfrm>
            <a:off x="-5883483" y="-63787"/>
            <a:ext cx="21127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p 60 – 62 to make some notes in the chart below.  </a:t>
            </a:r>
            <a:endParaRPr kumimoji="0" lang="en-GB"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06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4009-DA48-4B48-9588-EF2AF3E027FE}"/>
              </a:ext>
            </a:extLst>
          </p:cNvPr>
          <p:cNvSpPr>
            <a:spLocks noGrp="1"/>
          </p:cNvSpPr>
          <p:nvPr>
            <p:ph type="title"/>
          </p:nvPr>
        </p:nvSpPr>
        <p:spPr/>
        <p:txBody>
          <a:bodyPr/>
          <a:lstStyle/>
          <a:p>
            <a:r>
              <a:rPr lang="en-GB" dirty="0"/>
              <a:t>The other looks like this</a:t>
            </a:r>
          </a:p>
        </p:txBody>
      </p:sp>
      <p:sp>
        <p:nvSpPr>
          <p:cNvPr id="19" name="Content Placeholder 18">
            <a:extLst>
              <a:ext uri="{FF2B5EF4-FFF2-40B4-BE49-F238E27FC236}">
                <a16:creationId xmlns:a16="http://schemas.microsoft.com/office/drawing/2014/main" id="{D3183CC1-3134-47CA-A228-79D7D8D503AD}"/>
              </a:ext>
            </a:extLst>
          </p:cNvPr>
          <p:cNvSpPr>
            <a:spLocks noGrp="1"/>
          </p:cNvSpPr>
          <p:nvPr>
            <p:ph idx="1"/>
          </p:nvPr>
        </p:nvSpPr>
        <p:spPr/>
        <p:txBody>
          <a:bodyPr/>
          <a:lstStyle/>
          <a:p>
            <a:endParaRPr lang="en-GB"/>
          </a:p>
        </p:txBody>
      </p:sp>
      <p:pic>
        <p:nvPicPr>
          <p:cNvPr id="20" name="Picture 19">
            <a:extLst>
              <a:ext uri="{FF2B5EF4-FFF2-40B4-BE49-F238E27FC236}">
                <a16:creationId xmlns:a16="http://schemas.microsoft.com/office/drawing/2014/main" id="{8C0926F6-9AB0-4306-BF6E-E7F104AC7BE3}"/>
              </a:ext>
            </a:extLst>
          </p:cNvPr>
          <p:cNvPicPr>
            <a:picLocks noChangeAspect="1"/>
          </p:cNvPicPr>
          <p:nvPr/>
        </p:nvPicPr>
        <p:blipFill rotWithShape="1">
          <a:blip r:embed="rId2"/>
          <a:srcRect l="35782" t="22452" r="37276" b="18342"/>
          <a:stretch/>
        </p:blipFill>
        <p:spPr>
          <a:xfrm rot="5400000">
            <a:off x="3355687" y="596390"/>
            <a:ext cx="3961388" cy="7081837"/>
          </a:xfrm>
          <a:prstGeom prst="rect">
            <a:avLst/>
          </a:prstGeom>
        </p:spPr>
      </p:pic>
    </p:spTree>
    <p:extLst>
      <p:ext uri="{BB962C8B-B14F-4D97-AF65-F5344CB8AC3E}">
        <p14:creationId xmlns:p14="http://schemas.microsoft.com/office/powerpoint/2010/main" val="27080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727F-503F-48F2-9431-6FAE08AD6062}"/>
              </a:ext>
            </a:extLst>
          </p:cNvPr>
          <p:cNvSpPr>
            <a:spLocks noGrp="1"/>
          </p:cNvSpPr>
          <p:nvPr>
            <p:ph type="title"/>
          </p:nvPr>
        </p:nvSpPr>
        <p:spPr/>
        <p:txBody>
          <a:bodyPr/>
          <a:lstStyle/>
          <a:p>
            <a:r>
              <a:rPr lang="en-GB" dirty="0"/>
              <a:t>Now think about social class and girls’ achievement</a:t>
            </a:r>
          </a:p>
        </p:txBody>
      </p:sp>
      <p:sp>
        <p:nvSpPr>
          <p:cNvPr id="3" name="Content Placeholder 2">
            <a:extLst>
              <a:ext uri="{FF2B5EF4-FFF2-40B4-BE49-F238E27FC236}">
                <a16:creationId xmlns:a16="http://schemas.microsoft.com/office/drawing/2014/main" id="{3223EEAB-1B0E-4668-8C1F-1B5B405CEED1}"/>
              </a:ext>
            </a:extLst>
          </p:cNvPr>
          <p:cNvSpPr>
            <a:spLocks noGrp="1"/>
          </p:cNvSpPr>
          <p:nvPr>
            <p:ph idx="1"/>
          </p:nvPr>
        </p:nvSpPr>
        <p:spPr/>
        <p:txBody>
          <a:bodyPr/>
          <a:lstStyle/>
          <a:p>
            <a:r>
              <a:rPr lang="en-GB" dirty="0"/>
              <a:t>Read page 55 and 56 and fill in page 19 of the booklet.  </a:t>
            </a:r>
          </a:p>
          <a:p>
            <a:endParaRPr lang="en-GB" dirty="0"/>
          </a:p>
        </p:txBody>
      </p:sp>
    </p:spTree>
    <p:extLst>
      <p:ext uri="{BB962C8B-B14F-4D97-AF65-F5344CB8AC3E}">
        <p14:creationId xmlns:p14="http://schemas.microsoft.com/office/powerpoint/2010/main" val="22973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3000-0E29-4180-AE2E-C5F7C3CDD753}"/>
              </a:ext>
            </a:extLst>
          </p:cNvPr>
          <p:cNvSpPr>
            <a:spLocks noGrp="1"/>
          </p:cNvSpPr>
          <p:nvPr>
            <p:ph type="title"/>
          </p:nvPr>
        </p:nvSpPr>
        <p:spPr/>
        <p:txBody>
          <a:bodyPr/>
          <a:lstStyle/>
          <a:p>
            <a:r>
              <a:rPr lang="en-GB" dirty="0"/>
              <a:t>Some kind of conclusion</a:t>
            </a:r>
          </a:p>
        </p:txBody>
      </p:sp>
      <p:sp>
        <p:nvSpPr>
          <p:cNvPr id="3" name="Content Placeholder 2">
            <a:extLst>
              <a:ext uri="{FF2B5EF4-FFF2-40B4-BE49-F238E27FC236}">
                <a16:creationId xmlns:a16="http://schemas.microsoft.com/office/drawing/2014/main" id="{2018B6C2-5658-4DF5-BF63-7DB2C6E1F9F1}"/>
              </a:ext>
            </a:extLst>
          </p:cNvPr>
          <p:cNvSpPr>
            <a:spLocks noGrp="1"/>
          </p:cNvSpPr>
          <p:nvPr>
            <p:ph idx="1"/>
          </p:nvPr>
        </p:nvSpPr>
        <p:spPr>
          <a:xfrm>
            <a:off x="1097804" y="2195512"/>
            <a:ext cx="8825659" cy="4124325"/>
          </a:xfrm>
        </p:spPr>
        <p:txBody>
          <a:bodyPr>
            <a:normAutofit fontScale="70000" lnSpcReduction="20000"/>
          </a:bodyPr>
          <a:lstStyle/>
          <a:p>
            <a:r>
              <a:rPr lang="en-GB" i="1" dirty="0"/>
              <a:t>What can we conclude from our topic about differential education achievement? (Class, gender and ethnicity)</a:t>
            </a:r>
            <a:endParaRPr lang="en-GB" dirty="0"/>
          </a:p>
          <a:p>
            <a:r>
              <a:rPr lang="en-GB" dirty="0"/>
              <a:t>To understand the relationship between gender and achievement, we need to look at how it interacts with class and ethnicity</a:t>
            </a:r>
          </a:p>
          <a:p>
            <a:r>
              <a:rPr lang="en-GB" dirty="0"/>
              <a:t>Research has shown that boys and girls from the same social class tend to achieve fairly similar results </a:t>
            </a:r>
          </a:p>
          <a:p>
            <a:r>
              <a:rPr lang="en-GB" dirty="0"/>
              <a:t>Pupils of the same gender but different social classes achieve widely different results. For example, girls from the highest social class can be as much as 44 points ahead of girls from the lowest social class. These figures show that </a:t>
            </a:r>
            <a:r>
              <a:rPr lang="en-GB" i="1" dirty="0"/>
              <a:t>class</a:t>
            </a:r>
            <a:r>
              <a:rPr lang="en-GB" dirty="0"/>
              <a:t> is a more important influence on pupils’ achievement than gender. </a:t>
            </a:r>
          </a:p>
          <a:p>
            <a:r>
              <a:rPr lang="en-GB" dirty="0"/>
              <a:t>It is also dependent also on the pupils’ ethnic group, e.g. Fuller found that black girls are more successful in schools because they define they femininity in terms of educational achievement and independence.</a:t>
            </a:r>
          </a:p>
          <a:p>
            <a:r>
              <a:rPr lang="en-GB" dirty="0"/>
              <a:t>These examples suggest we need to consider an </a:t>
            </a:r>
            <a:r>
              <a:rPr lang="en-GB" b="1" u="sng" dirty="0"/>
              <a:t>interaction</a:t>
            </a:r>
            <a:r>
              <a:rPr lang="en-GB" dirty="0"/>
              <a:t> between gender, class and ethnicity in order to gain a better understanding of differences in achievement. </a:t>
            </a:r>
          </a:p>
          <a:p>
            <a:r>
              <a:rPr lang="en-GB" dirty="0"/>
              <a:t>As Connolly (2006) suggests, certain combinations of gender, class and ethnicity have more effect than others. For example, being female raises performance more when ‘added to’ being black Caribbean than it does when ‘added to’ being white. </a:t>
            </a:r>
          </a:p>
          <a:p>
            <a:r>
              <a:rPr lang="en-GB" dirty="0"/>
              <a:t>As well as considering the relationship of a child's gender, class and ethnicity influencing their achievement, it is also important we also consider an </a:t>
            </a:r>
            <a:r>
              <a:rPr lang="en-GB" u="sng" dirty="0"/>
              <a:t>interaction</a:t>
            </a:r>
            <a:r>
              <a:rPr lang="en-GB" dirty="0"/>
              <a:t> of both internal and external factors rather than look at these in isolation.</a:t>
            </a:r>
          </a:p>
        </p:txBody>
      </p:sp>
    </p:spTree>
    <p:extLst>
      <p:ext uri="{BB962C8B-B14F-4D97-AF65-F5344CB8AC3E}">
        <p14:creationId xmlns:p14="http://schemas.microsoft.com/office/powerpoint/2010/main" val="23859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1D54-66F4-44D9-B1F7-A5CD3125E724}"/>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34DD733C-41D4-4130-A6DC-BDC6D710FB5B}"/>
              </a:ext>
            </a:extLst>
          </p:cNvPr>
          <p:cNvSpPr>
            <a:spLocks noGrp="1"/>
          </p:cNvSpPr>
          <p:nvPr>
            <p:ph idx="1"/>
          </p:nvPr>
        </p:nvSpPr>
        <p:spPr>
          <a:xfrm>
            <a:off x="1154954" y="1714500"/>
            <a:ext cx="8825659" cy="4305300"/>
          </a:xfrm>
        </p:spPr>
        <p:txBody>
          <a:bodyPr/>
          <a:lstStyle/>
          <a:p>
            <a:endParaRPr lang="en-GB" dirty="0"/>
          </a:p>
          <a:p>
            <a:r>
              <a:rPr lang="en-GB" dirty="0"/>
              <a:t>We need some good summary notes for this topic.</a:t>
            </a:r>
          </a:p>
          <a:p>
            <a:endParaRPr lang="en-GB" dirty="0"/>
          </a:p>
          <a:p>
            <a:r>
              <a:rPr lang="en-GB" dirty="0" err="1"/>
              <a:t>Mindmaps</a:t>
            </a:r>
            <a:r>
              <a:rPr lang="en-GB" dirty="0"/>
              <a:t> / A4 summaries to complete.  </a:t>
            </a:r>
          </a:p>
          <a:p>
            <a:pPr marL="457200" lvl="1" indent="0">
              <a:buNone/>
            </a:pPr>
            <a:r>
              <a:rPr lang="en-GB" dirty="0"/>
              <a:t>1. Difference in achievement between boys and girls.  </a:t>
            </a:r>
          </a:p>
          <a:p>
            <a:pPr marL="457200" lvl="1" indent="0">
              <a:buNone/>
            </a:pPr>
            <a:r>
              <a:rPr lang="en-GB" dirty="0"/>
              <a:t>2. External reasons for these differences. </a:t>
            </a:r>
          </a:p>
          <a:p>
            <a:pPr marL="457200" lvl="1" indent="0">
              <a:buNone/>
            </a:pPr>
            <a:r>
              <a:rPr lang="en-GB" dirty="0"/>
              <a:t>3. Internal reasons</a:t>
            </a:r>
          </a:p>
          <a:p>
            <a:pPr marL="457200" lvl="1" indent="0">
              <a:buNone/>
            </a:pPr>
            <a:r>
              <a:rPr lang="en-GB" dirty="0"/>
              <a:t>4. Feminist views on achievement</a:t>
            </a:r>
          </a:p>
          <a:p>
            <a:pPr marL="457200" lvl="1" indent="0">
              <a:buNone/>
            </a:pPr>
            <a:r>
              <a:rPr lang="en-GB" dirty="0"/>
              <a:t>5. Reasons why boys underachieve.</a:t>
            </a:r>
          </a:p>
          <a:p>
            <a:pPr marL="457200" lvl="1" indent="0">
              <a:buNone/>
            </a:pPr>
            <a:r>
              <a:rPr lang="en-GB" dirty="0"/>
              <a:t>6. Differences in subject choices.  </a:t>
            </a:r>
          </a:p>
        </p:txBody>
      </p:sp>
    </p:spTree>
    <p:extLst>
      <p:ext uri="{BB962C8B-B14F-4D97-AF65-F5344CB8AC3E}">
        <p14:creationId xmlns:p14="http://schemas.microsoft.com/office/powerpoint/2010/main" val="10192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CDE1-E995-4A9E-A020-F21DEB7A2A6B}"/>
              </a:ext>
            </a:extLst>
          </p:cNvPr>
          <p:cNvSpPr>
            <a:spLocks noGrp="1"/>
          </p:cNvSpPr>
          <p:nvPr>
            <p:ph type="title"/>
          </p:nvPr>
        </p:nvSpPr>
        <p:spPr/>
        <p:txBody>
          <a:bodyPr/>
          <a:lstStyle/>
          <a:p>
            <a:r>
              <a:rPr lang="en-GB" dirty="0"/>
              <a:t>Quick 6 – can you answer these?</a:t>
            </a:r>
          </a:p>
        </p:txBody>
      </p:sp>
      <p:sp>
        <p:nvSpPr>
          <p:cNvPr id="3" name="Content Placeholder 2">
            <a:extLst>
              <a:ext uri="{FF2B5EF4-FFF2-40B4-BE49-F238E27FC236}">
                <a16:creationId xmlns:a16="http://schemas.microsoft.com/office/drawing/2014/main" id="{7EBEBB0D-8C72-4EC5-90CC-614969F8B4D7}"/>
              </a:ext>
            </a:extLst>
          </p:cNvPr>
          <p:cNvSpPr>
            <a:spLocks noGrp="1"/>
          </p:cNvSpPr>
          <p:nvPr>
            <p:ph idx="1"/>
          </p:nvPr>
        </p:nvSpPr>
        <p:spPr/>
        <p:txBody>
          <a:bodyPr>
            <a:normAutofit fontScale="70000" lnSpcReduction="20000"/>
          </a:bodyPr>
          <a:lstStyle/>
          <a:p>
            <a:r>
              <a:rPr lang="en-GB" dirty="0"/>
              <a:t>1. What do statistics show about boys’ and girls’ achievement?</a:t>
            </a:r>
          </a:p>
          <a:p>
            <a:pPr marL="0" indent="0">
              <a:buNone/>
            </a:pPr>
            <a:r>
              <a:rPr lang="en-GB" dirty="0">
                <a:solidFill>
                  <a:schemeClr val="accent1"/>
                </a:solidFill>
              </a:rPr>
              <a:t>Girls do better than boys at every stage of education.</a:t>
            </a:r>
          </a:p>
          <a:p>
            <a:r>
              <a:rPr lang="en-GB" dirty="0"/>
              <a:t>2. Give and example of a useful statistic to demonstrate the above.</a:t>
            </a:r>
          </a:p>
          <a:p>
            <a:pPr marL="0" indent="0">
              <a:buNone/>
            </a:pPr>
            <a:r>
              <a:rPr lang="en-GB" dirty="0">
                <a:solidFill>
                  <a:srgbClr val="C00000"/>
                </a:solidFill>
              </a:rPr>
              <a:t>70% of girls get 5 A*-Cs compared to 54 % of boys.</a:t>
            </a:r>
          </a:p>
          <a:p>
            <a:r>
              <a:rPr lang="en-GB" dirty="0"/>
              <a:t>3. How has feminism impacted on girls’ achievement?</a:t>
            </a:r>
          </a:p>
          <a:p>
            <a:pPr marL="0" indent="0">
              <a:buNone/>
            </a:pPr>
            <a:r>
              <a:rPr lang="en-GB" dirty="0">
                <a:solidFill>
                  <a:srgbClr val="C00000"/>
                </a:solidFill>
              </a:rPr>
              <a:t>Higher ambitions from girls</a:t>
            </a:r>
          </a:p>
          <a:p>
            <a:r>
              <a:rPr lang="en-GB" dirty="0"/>
              <a:t>4. How has the equal pay act impacted on girls’ education?</a:t>
            </a:r>
          </a:p>
          <a:p>
            <a:pPr marL="0" indent="0">
              <a:buNone/>
            </a:pPr>
            <a:r>
              <a:rPr lang="en-GB" dirty="0">
                <a:solidFill>
                  <a:srgbClr val="C00000"/>
                </a:solidFill>
              </a:rPr>
              <a:t>Girls see themselves as more important in the workplace than in the past so are motivated to work harder at school.  </a:t>
            </a:r>
          </a:p>
          <a:p>
            <a:r>
              <a:rPr lang="en-GB" dirty="0"/>
              <a:t>5. How has the family changed since the 1970s and how has this impacted on achievement?</a:t>
            </a:r>
          </a:p>
          <a:p>
            <a:pPr marL="0" indent="0">
              <a:buNone/>
            </a:pPr>
            <a:r>
              <a:rPr lang="en-GB" dirty="0">
                <a:solidFill>
                  <a:srgbClr val="C00000"/>
                </a:solidFill>
              </a:rPr>
              <a:t>More women are seen as the breadwinner and there are more divorces and single parents so girls can see they may have to be financially independent on not rely on their husbands so are more motivated to work hard at school,  </a:t>
            </a:r>
          </a:p>
          <a:p>
            <a:endParaRPr lang="en-GB" dirty="0"/>
          </a:p>
        </p:txBody>
      </p:sp>
    </p:spTree>
    <p:extLst>
      <p:ext uri="{BB962C8B-B14F-4D97-AF65-F5344CB8AC3E}">
        <p14:creationId xmlns:p14="http://schemas.microsoft.com/office/powerpoint/2010/main" val="12091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A367-3CB7-44D4-B0ED-D62F17385BB7}"/>
              </a:ext>
            </a:extLst>
          </p:cNvPr>
          <p:cNvSpPr>
            <a:spLocks noGrp="1"/>
          </p:cNvSpPr>
          <p:nvPr>
            <p:ph type="title"/>
          </p:nvPr>
        </p:nvSpPr>
        <p:spPr/>
        <p:txBody>
          <a:bodyPr/>
          <a:lstStyle/>
          <a:p>
            <a:r>
              <a:rPr lang="en-GB" dirty="0"/>
              <a:t>6. What do the studies by McRobbie, Sharpe and Francis show?</a:t>
            </a:r>
            <a:br>
              <a:rPr lang="en-GB" dirty="0"/>
            </a:br>
            <a:endParaRPr lang="en-GB" dirty="0"/>
          </a:p>
        </p:txBody>
      </p:sp>
      <p:sp>
        <p:nvSpPr>
          <p:cNvPr id="3" name="Content Placeholder 2">
            <a:extLst>
              <a:ext uri="{FF2B5EF4-FFF2-40B4-BE49-F238E27FC236}">
                <a16:creationId xmlns:a16="http://schemas.microsoft.com/office/drawing/2014/main" id="{D52B73F3-56E1-4DE8-9493-BCEDE143C17B}"/>
              </a:ext>
            </a:extLst>
          </p:cNvPr>
          <p:cNvSpPr>
            <a:spLocks noGrp="1"/>
          </p:cNvSpPr>
          <p:nvPr>
            <p:ph idx="1"/>
          </p:nvPr>
        </p:nvSpPr>
        <p:spPr/>
        <p:txBody>
          <a:bodyPr>
            <a:normAutofit fontScale="85000" lnSpcReduction="20000"/>
          </a:bodyPr>
          <a:lstStyle/>
          <a:p>
            <a:r>
              <a:rPr lang="en-GB" dirty="0"/>
              <a:t>These are key studies on the syllabus so know them…..</a:t>
            </a:r>
          </a:p>
          <a:p>
            <a:pPr marL="0" indent="0">
              <a:buNone/>
            </a:pPr>
            <a:r>
              <a:rPr lang="en-GB" b="1" dirty="0"/>
              <a:t>McRobbie (1994)</a:t>
            </a:r>
            <a:r>
              <a:rPr lang="en-GB" dirty="0"/>
              <a:t> examined media messages from girls' magazines. In the 1970s, magazines emphasised the importance of getting married and not being 'left on the shelf'. Nowadays, girls' magazines contain images of assertive, independent women – so girls likely to try harder at school.</a:t>
            </a:r>
          </a:p>
          <a:p>
            <a:pPr marL="0" indent="0">
              <a:buNone/>
            </a:pPr>
            <a:r>
              <a:rPr lang="en-GB" b="1" dirty="0"/>
              <a:t>Sharpe (1994)</a:t>
            </a:r>
            <a:r>
              <a:rPr lang="en-GB" dirty="0"/>
              <a:t>  Sue Sharpe (1976) carried out a study of working class girls - she found that their priorities for the future were, </a:t>
            </a:r>
            <a:r>
              <a:rPr lang="en-GB" b="1" dirty="0"/>
              <a:t>'love, marriage, husbands, children, jobs and careers, more or less in that order’</a:t>
            </a:r>
            <a:r>
              <a:rPr lang="en-GB" dirty="0"/>
              <a:t>.   She repeated her research in 1994, she found these priorities had changed to 'job, career and being able to support themselves'.  She found these girls to be confident, assertive and ambitious – so more likely to work hard at school.</a:t>
            </a:r>
          </a:p>
          <a:p>
            <a:pPr marL="0" indent="0">
              <a:buNone/>
            </a:pPr>
            <a:r>
              <a:rPr lang="en-GB" b="1" dirty="0"/>
              <a:t>Francis (2000)</a:t>
            </a:r>
            <a:r>
              <a:rPr lang="en-GB" dirty="0"/>
              <a:t> carried out research involving observations of twelve classes of 14- to 16-years old and interviews with students in three London secondary schools in 1998-9. Her interviews </a:t>
            </a:r>
            <a:r>
              <a:rPr lang="en-GB" b="1" u="sng" dirty="0"/>
              <a:t>supports</a:t>
            </a:r>
            <a:r>
              <a:rPr lang="en-GB" dirty="0"/>
              <a:t> Sharpe's findings, and she found many girls were very ambitious, aiming for higher professional qualifications like doctors and solicitors, rather than traditional female occupations like clerical work, hairdressing or beauty therapy.</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950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FB74-3643-47B9-82F5-935CCCD18319}"/>
              </a:ext>
            </a:extLst>
          </p:cNvPr>
          <p:cNvSpPr>
            <a:spLocks noGrp="1"/>
          </p:cNvSpPr>
          <p:nvPr>
            <p:ph type="title"/>
          </p:nvPr>
        </p:nvSpPr>
        <p:spPr/>
        <p:txBody>
          <a:bodyPr/>
          <a:lstStyle/>
          <a:p>
            <a:r>
              <a:rPr lang="en-GB" dirty="0"/>
              <a:t>Some questions for you to think about…</a:t>
            </a:r>
          </a:p>
        </p:txBody>
      </p:sp>
      <p:sp>
        <p:nvSpPr>
          <p:cNvPr id="3" name="Content Placeholder 2">
            <a:extLst>
              <a:ext uri="{FF2B5EF4-FFF2-40B4-BE49-F238E27FC236}">
                <a16:creationId xmlns:a16="http://schemas.microsoft.com/office/drawing/2014/main" id="{8EE8ABDE-C398-4178-B625-7DF9F1634139}"/>
              </a:ext>
            </a:extLst>
          </p:cNvPr>
          <p:cNvSpPr>
            <a:spLocks noGrp="1"/>
          </p:cNvSpPr>
          <p:nvPr>
            <p:ph idx="1"/>
          </p:nvPr>
        </p:nvSpPr>
        <p:spPr/>
        <p:txBody>
          <a:bodyPr/>
          <a:lstStyle/>
          <a:p>
            <a:r>
              <a:rPr lang="en-GB" dirty="0"/>
              <a:t>Boys over estimate their ability while girls underestimate theirs – why do you think this is?</a:t>
            </a:r>
          </a:p>
          <a:p>
            <a:r>
              <a:rPr lang="en-GB" dirty="0"/>
              <a:t>Boys and girls behave differently in school in relation to their peer group, in what ways might they do this?</a:t>
            </a:r>
          </a:p>
          <a:p>
            <a:r>
              <a:rPr lang="en-GB" dirty="0"/>
              <a:t>Who do you think reads more – boys or girls? Do they read different things?  What might these be? </a:t>
            </a:r>
          </a:p>
          <a:p>
            <a:r>
              <a:rPr lang="en-GB" dirty="0"/>
              <a:t>Which sub-cultures are more likely to be anti school and why?</a:t>
            </a:r>
          </a:p>
          <a:p>
            <a:r>
              <a:rPr lang="en-GB" dirty="0"/>
              <a:t>Who works harder girls or boys?</a:t>
            </a:r>
          </a:p>
        </p:txBody>
      </p:sp>
    </p:spTree>
    <p:extLst>
      <p:ext uri="{BB962C8B-B14F-4D97-AF65-F5344CB8AC3E}">
        <p14:creationId xmlns:p14="http://schemas.microsoft.com/office/powerpoint/2010/main" val="9048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B063-8E1B-4F28-AC7E-DCD3ACEFE9A0}"/>
              </a:ext>
            </a:extLst>
          </p:cNvPr>
          <p:cNvSpPr>
            <a:spLocks noGrp="1"/>
          </p:cNvSpPr>
          <p:nvPr>
            <p:ph type="title"/>
          </p:nvPr>
        </p:nvSpPr>
        <p:spPr>
          <a:xfrm>
            <a:off x="1154954" y="973669"/>
            <a:ext cx="8825659" cy="706964"/>
          </a:xfrm>
        </p:spPr>
        <p:txBody>
          <a:bodyPr>
            <a:normAutofit fontScale="90000"/>
          </a:bodyPr>
          <a:lstStyle/>
          <a:p>
            <a:r>
              <a:rPr lang="en-GB" dirty="0"/>
              <a:t>How do these girls see themselves? How do their teachers view them?</a:t>
            </a:r>
          </a:p>
        </p:txBody>
      </p:sp>
      <p:pic>
        <p:nvPicPr>
          <p:cNvPr id="7" name="Content Placeholder 6" descr="See the source image">
            <a:extLst>
              <a:ext uri="{FF2B5EF4-FFF2-40B4-BE49-F238E27FC236}">
                <a16:creationId xmlns:a16="http://schemas.microsoft.com/office/drawing/2014/main" id="{1B3D95DA-D893-46CB-909B-B98218F30AB9}"/>
              </a:ext>
            </a:extLst>
          </p:cNvPr>
          <p:cNvPicPr>
            <a:picLocks/>
          </p:cNvPicPr>
          <p:nvPr/>
        </p:nvPicPr>
        <p:blipFill rotWithShape="1">
          <a:blip r:embed="rId2">
            <a:extLst>
              <a:ext uri="{28A0092B-C50C-407E-A947-70E740481C1C}">
                <a14:useLocalDpi xmlns:a14="http://schemas.microsoft.com/office/drawing/2010/main" val="0"/>
              </a:ext>
            </a:extLst>
          </a:blip>
          <a:srcRect l="831" r="4613" b="4"/>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p:spPr>
      </p:pic>
      <p:sp>
        <p:nvSpPr>
          <p:cNvPr id="11" name="Content Placeholder 10">
            <a:extLst>
              <a:ext uri="{FF2B5EF4-FFF2-40B4-BE49-F238E27FC236}">
                <a16:creationId xmlns:a16="http://schemas.microsoft.com/office/drawing/2014/main" id="{5ECD581E-D3F3-4A28-BA0D-FDD20257AFB5}"/>
              </a:ext>
            </a:extLst>
          </p:cNvPr>
          <p:cNvSpPr>
            <a:spLocks noGrp="1"/>
          </p:cNvSpPr>
          <p:nvPr>
            <p:ph idx="1"/>
          </p:nvPr>
        </p:nvSpPr>
        <p:spPr>
          <a:xfrm>
            <a:off x="5980954" y="2603500"/>
            <a:ext cx="5211979" cy="3416300"/>
          </a:xfrm>
        </p:spPr>
        <p:txBody>
          <a:bodyPr anchor="ctr">
            <a:normAutofit/>
          </a:bodyPr>
          <a:lstStyle/>
          <a:p>
            <a:endParaRPr lang="en-US"/>
          </a:p>
        </p:txBody>
      </p:sp>
    </p:spTree>
    <p:extLst>
      <p:ext uri="{BB962C8B-B14F-4D97-AF65-F5344CB8AC3E}">
        <p14:creationId xmlns:p14="http://schemas.microsoft.com/office/powerpoint/2010/main" val="196186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5D1D-44C7-4F62-9916-17D59DA7FA4F}"/>
              </a:ext>
            </a:extLst>
          </p:cNvPr>
          <p:cNvSpPr>
            <a:spLocks noGrp="1"/>
          </p:cNvSpPr>
          <p:nvPr>
            <p:ph type="title"/>
          </p:nvPr>
        </p:nvSpPr>
        <p:spPr>
          <a:xfrm>
            <a:off x="1154954" y="973669"/>
            <a:ext cx="8825659" cy="706964"/>
          </a:xfrm>
        </p:spPr>
        <p:txBody>
          <a:bodyPr>
            <a:normAutofit fontScale="90000"/>
          </a:bodyPr>
          <a:lstStyle/>
          <a:p>
            <a:r>
              <a:rPr lang="en-GB" dirty="0"/>
              <a:t>How do these boys see themselves? How do their teachers view them?</a:t>
            </a:r>
          </a:p>
        </p:txBody>
      </p:sp>
      <p:pic>
        <p:nvPicPr>
          <p:cNvPr id="4" name="Content Placeholder 3" descr="Image result for school boysimage">
            <a:extLst>
              <a:ext uri="{FF2B5EF4-FFF2-40B4-BE49-F238E27FC236}">
                <a16:creationId xmlns:a16="http://schemas.microsoft.com/office/drawing/2014/main" id="{FAE5653B-BD51-44DD-97E9-2A3BD37E92A7}"/>
              </a:ext>
            </a:extLst>
          </p:cNvPr>
          <p:cNvPicPr>
            <a:picLocks/>
          </p:cNvPicPr>
          <p:nvPr/>
        </p:nvPicPr>
        <p:blipFill rotWithShape="1">
          <a:blip r:embed="rId2">
            <a:extLst>
              <a:ext uri="{28A0092B-C50C-407E-A947-70E740481C1C}">
                <a14:useLocalDpi xmlns:a14="http://schemas.microsoft.com/office/drawing/2010/main" val="0"/>
              </a:ext>
            </a:extLst>
          </a:blip>
          <a:srcRect r="-2" b="1022"/>
          <a:stretch/>
        </p:blipFill>
        <p:spPr bwMode="auto">
          <a:xfrm>
            <a:off x="1151467" y="2797215"/>
            <a:ext cx="4345024" cy="3067163"/>
          </a:xfrm>
          <a:prstGeom prst="roundRect">
            <a:avLst>
              <a:gd name="adj" fmla="val 1858"/>
            </a:avLst>
          </a:prstGeom>
          <a:noFill/>
          <a:effectLst>
            <a:outerShdw blurRad="50800" dist="50800" dir="5400000" algn="tl" rotWithShape="0">
              <a:srgbClr val="000000">
                <a:alpha val="43000"/>
              </a:srgbClr>
            </a:outerShdw>
          </a:effectLst>
        </p:spPr>
      </p:pic>
      <p:sp>
        <p:nvSpPr>
          <p:cNvPr id="8" name="Content Placeholder 7">
            <a:extLst>
              <a:ext uri="{FF2B5EF4-FFF2-40B4-BE49-F238E27FC236}">
                <a16:creationId xmlns:a16="http://schemas.microsoft.com/office/drawing/2014/main" id="{CBBA5A51-D96C-45BE-9AFF-297F5E540CB2}"/>
              </a:ext>
            </a:extLst>
          </p:cNvPr>
          <p:cNvSpPr>
            <a:spLocks noGrp="1"/>
          </p:cNvSpPr>
          <p:nvPr>
            <p:ph idx="1"/>
          </p:nvPr>
        </p:nvSpPr>
        <p:spPr>
          <a:xfrm>
            <a:off x="5980954" y="2603500"/>
            <a:ext cx="5211979" cy="3416300"/>
          </a:xfrm>
        </p:spPr>
        <p:txBody>
          <a:bodyPr anchor="ctr">
            <a:normAutofit/>
          </a:bodyPr>
          <a:lstStyle/>
          <a:p>
            <a:endParaRPr lang="en-US"/>
          </a:p>
        </p:txBody>
      </p:sp>
    </p:spTree>
    <p:extLst>
      <p:ext uri="{BB962C8B-B14F-4D97-AF65-F5344CB8AC3E}">
        <p14:creationId xmlns:p14="http://schemas.microsoft.com/office/powerpoint/2010/main" val="60600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B063-8E1B-4F28-AC7E-DCD3ACEFE9A0}"/>
              </a:ext>
            </a:extLst>
          </p:cNvPr>
          <p:cNvSpPr>
            <a:spLocks noGrp="1"/>
          </p:cNvSpPr>
          <p:nvPr>
            <p:ph type="title"/>
          </p:nvPr>
        </p:nvSpPr>
        <p:spPr>
          <a:xfrm>
            <a:off x="1154954" y="973669"/>
            <a:ext cx="8825659" cy="706964"/>
          </a:xfrm>
        </p:spPr>
        <p:txBody>
          <a:bodyPr>
            <a:normAutofit fontScale="90000"/>
          </a:bodyPr>
          <a:lstStyle/>
          <a:p>
            <a:r>
              <a:rPr lang="en-GB" dirty="0"/>
              <a:t>How do these girls see themselves? How do their teachers view them?</a:t>
            </a:r>
          </a:p>
        </p:txBody>
      </p:sp>
      <p:pic>
        <p:nvPicPr>
          <p:cNvPr id="7" name="Content Placeholder 6" descr="See the source image">
            <a:extLst>
              <a:ext uri="{FF2B5EF4-FFF2-40B4-BE49-F238E27FC236}">
                <a16:creationId xmlns:a16="http://schemas.microsoft.com/office/drawing/2014/main" id="{1B3D95DA-D893-46CB-909B-B98218F30AB9}"/>
              </a:ext>
            </a:extLst>
          </p:cNvPr>
          <p:cNvPicPr>
            <a:picLocks/>
          </p:cNvPicPr>
          <p:nvPr/>
        </p:nvPicPr>
        <p:blipFill rotWithShape="1">
          <a:blip r:embed="rId2">
            <a:extLst>
              <a:ext uri="{28A0092B-C50C-407E-A947-70E740481C1C}">
                <a14:useLocalDpi xmlns:a14="http://schemas.microsoft.com/office/drawing/2010/main" val="0"/>
              </a:ext>
            </a:extLst>
          </a:blip>
          <a:srcRect l="831" r="4613" b="4"/>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p:spPr>
      </p:pic>
      <p:sp>
        <p:nvSpPr>
          <p:cNvPr id="11" name="Content Placeholder 10">
            <a:extLst>
              <a:ext uri="{FF2B5EF4-FFF2-40B4-BE49-F238E27FC236}">
                <a16:creationId xmlns:a16="http://schemas.microsoft.com/office/drawing/2014/main" id="{5ECD581E-D3F3-4A28-BA0D-FDD20257AFB5}"/>
              </a:ext>
            </a:extLst>
          </p:cNvPr>
          <p:cNvSpPr>
            <a:spLocks noGrp="1"/>
          </p:cNvSpPr>
          <p:nvPr>
            <p:ph idx="1"/>
          </p:nvPr>
        </p:nvSpPr>
        <p:spPr>
          <a:xfrm>
            <a:off x="5980954" y="2429540"/>
            <a:ext cx="5211979" cy="3590260"/>
          </a:xfrm>
        </p:spPr>
        <p:txBody>
          <a:bodyPr anchor="ctr">
            <a:normAutofit fontScale="85000" lnSpcReduction="10000"/>
          </a:bodyPr>
          <a:lstStyle/>
          <a:p>
            <a:r>
              <a:rPr lang="en-US" dirty="0"/>
              <a:t>Girls tend to lack confidence and underestimate their ability. (</a:t>
            </a:r>
            <a:r>
              <a:rPr lang="en-US" dirty="0" err="1"/>
              <a:t>Stamworth</a:t>
            </a:r>
            <a:r>
              <a:rPr lang="en-US" dirty="0"/>
              <a:t> 1983)</a:t>
            </a:r>
          </a:p>
          <a:p>
            <a:r>
              <a:rPr lang="en-US" dirty="0"/>
              <a:t>They are usually pro-school, cooperative, </a:t>
            </a:r>
            <a:r>
              <a:rPr lang="en-US" dirty="0" err="1"/>
              <a:t>organised</a:t>
            </a:r>
            <a:r>
              <a:rPr lang="en-US" dirty="0"/>
              <a:t> and have the right equipment</a:t>
            </a:r>
          </a:p>
          <a:p>
            <a:r>
              <a:rPr lang="en-US" dirty="0"/>
              <a:t>When they are anti-school they do this quietly </a:t>
            </a:r>
            <a:r>
              <a:rPr lang="en-US" dirty="0" err="1"/>
              <a:t>eg</a:t>
            </a:r>
            <a:r>
              <a:rPr lang="en-US" dirty="0"/>
              <a:t> through chatting / reading magazines making themselves invisible in the classroom.  </a:t>
            </a:r>
          </a:p>
          <a:p>
            <a:endParaRPr lang="en-US" dirty="0"/>
          </a:p>
          <a:p>
            <a:r>
              <a:rPr lang="en-US" dirty="0"/>
              <a:t>Teachers think girls are quiet / conformist / obedient.</a:t>
            </a:r>
          </a:p>
          <a:p>
            <a:r>
              <a:rPr lang="en-US" dirty="0"/>
              <a:t>They have high expectations of their behavior so may clamp down on them harder than boys if they are not conforming to the above.</a:t>
            </a:r>
          </a:p>
          <a:p>
            <a:endParaRPr lang="en-US" dirty="0"/>
          </a:p>
        </p:txBody>
      </p:sp>
    </p:spTree>
    <p:extLst>
      <p:ext uri="{BB962C8B-B14F-4D97-AF65-F5344CB8AC3E}">
        <p14:creationId xmlns:p14="http://schemas.microsoft.com/office/powerpoint/2010/main" val="39802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5D1D-44C7-4F62-9916-17D59DA7FA4F}"/>
              </a:ext>
            </a:extLst>
          </p:cNvPr>
          <p:cNvSpPr>
            <a:spLocks noGrp="1"/>
          </p:cNvSpPr>
          <p:nvPr>
            <p:ph type="title"/>
          </p:nvPr>
        </p:nvSpPr>
        <p:spPr>
          <a:xfrm>
            <a:off x="1154954" y="973669"/>
            <a:ext cx="8825659" cy="706964"/>
          </a:xfrm>
        </p:spPr>
        <p:txBody>
          <a:bodyPr>
            <a:normAutofit fontScale="90000"/>
          </a:bodyPr>
          <a:lstStyle/>
          <a:p>
            <a:r>
              <a:rPr lang="en-GB" dirty="0"/>
              <a:t>How do these boys see themselves? How do their teachers view them?</a:t>
            </a:r>
          </a:p>
        </p:txBody>
      </p:sp>
      <p:pic>
        <p:nvPicPr>
          <p:cNvPr id="4" name="Content Placeholder 3" descr="Image result for school boysimage">
            <a:extLst>
              <a:ext uri="{FF2B5EF4-FFF2-40B4-BE49-F238E27FC236}">
                <a16:creationId xmlns:a16="http://schemas.microsoft.com/office/drawing/2014/main" id="{FAE5653B-BD51-44DD-97E9-2A3BD37E92A7}"/>
              </a:ext>
            </a:extLst>
          </p:cNvPr>
          <p:cNvPicPr>
            <a:picLocks/>
          </p:cNvPicPr>
          <p:nvPr/>
        </p:nvPicPr>
        <p:blipFill rotWithShape="1">
          <a:blip r:embed="rId2">
            <a:extLst>
              <a:ext uri="{28A0092B-C50C-407E-A947-70E740481C1C}">
                <a14:useLocalDpi xmlns:a14="http://schemas.microsoft.com/office/drawing/2010/main" val="0"/>
              </a:ext>
            </a:extLst>
          </a:blip>
          <a:srcRect r="-2" b="1022"/>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p:spPr>
      </p:pic>
      <p:sp>
        <p:nvSpPr>
          <p:cNvPr id="8" name="Content Placeholder 7">
            <a:extLst>
              <a:ext uri="{FF2B5EF4-FFF2-40B4-BE49-F238E27FC236}">
                <a16:creationId xmlns:a16="http://schemas.microsoft.com/office/drawing/2014/main" id="{CBBA5A51-D96C-45BE-9AFF-297F5E540CB2}"/>
              </a:ext>
            </a:extLst>
          </p:cNvPr>
          <p:cNvSpPr>
            <a:spLocks noGrp="1"/>
          </p:cNvSpPr>
          <p:nvPr>
            <p:ph idx="1"/>
          </p:nvPr>
        </p:nvSpPr>
        <p:spPr>
          <a:xfrm>
            <a:off x="5980954" y="2603500"/>
            <a:ext cx="5211979" cy="3416300"/>
          </a:xfrm>
        </p:spPr>
        <p:txBody>
          <a:bodyPr anchor="ctr">
            <a:normAutofit lnSpcReduction="10000"/>
          </a:bodyPr>
          <a:lstStyle/>
          <a:p>
            <a:r>
              <a:rPr lang="en-US" dirty="0"/>
              <a:t>Boys have high opinions of themselves believing they are high achievers even when exam results do not show this.  </a:t>
            </a:r>
          </a:p>
          <a:p>
            <a:r>
              <a:rPr lang="en-US" dirty="0"/>
              <a:t>Peer group identity can be anti-school.  Resist school work and seeing being hard working as ‘girly’ or ‘gay’</a:t>
            </a:r>
          </a:p>
          <a:p>
            <a:r>
              <a:rPr lang="en-US" dirty="0"/>
              <a:t>Teachers are not as strict with boys, they tolerate messy work from them and bad </a:t>
            </a:r>
            <a:r>
              <a:rPr lang="en-US" dirty="0" err="1"/>
              <a:t>behaviour</a:t>
            </a:r>
            <a:r>
              <a:rPr lang="en-US" dirty="0"/>
              <a:t>. </a:t>
            </a:r>
          </a:p>
          <a:p>
            <a:r>
              <a:rPr lang="en-US" dirty="0"/>
              <a:t>Or teachers expect bad behavior and police them more aggressively.   </a:t>
            </a:r>
          </a:p>
        </p:txBody>
      </p:sp>
    </p:spTree>
    <p:extLst>
      <p:ext uri="{BB962C8B-B14F-4D97-AF65-F5344CB8AC3E}">
        <p14:creationId xmlns:p14="http://schemas.microsoft.com/office/powerpoint/2010/main" val="528068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8" ma:contentTypeDescription="Create a new document." ma:contentTypeScope="" ma:versionID="143b42a7aa3be196fe60388bad362b3f">
  <xsd:schema xmlns:xsd="http://www.w3.org/2001/XMLSchema" xmlns:xs="http://www.w3.org/2001/XMLSchema" xmlns:p="http://schemas.microsoft.com/office/2006/metadata/properties" xmlns:ns3="1884b4ca-d172-48fc-934f-c211f0fc4919" targetNamespace="http://schemas.microsoft.com/office/2006/metadata/properties" ma:root="true" ma:fieldsID="c95bc36bf58707ec927f6873038bb119" ns3:_="">
    <xsd:import namespace="1884b4ca-d172-48fc-934f-c211f0fc49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F1B2F9-3EA2-414F-A4B0-5200A2A09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30F959-7E19-4DCF-8596-B04F32642628}">
  <ds:schemaRefs>
    <ds:schemaRef ds:uri="http://schemas.microsoft.com/sharepoint/v3/contenttype/forms"/>
  </ds:schemaRefs>
</ds:datastoreItem>
</file>

<file path=customXml/itemProps3.xml><?xml version="1.0" encoding="utf-8"?>
<ds:datastoreItem xmlns:ds="http://schemas.openxmlformats.org/officeDocument/2006/customXml" ds:itemID="{AB640061-32E2-4163-93E2-E90C9407C185}">
  <ds:schemaRefs>
    <ds:schemaRef ds:uri="http://purl.org/dc/dcmitype/"/>
    <ds:schemaRef ds:uri="http://schemas.openxmlformats.org/package/2006/metadata/core-propertie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1884b4ca-d172-48fc-934f-c211f0fc491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TotalTime>
  <Words>2157</Words>
  <Application>Microsoft Office PowerPoint</Application>
  <PresentationFormat>Widescreen</PresentationFormat>
  <Paragraphs>179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Bradley Hand ITC</vt:lpstr>
      <vt:lpstr>Calibri</vt:lpstr>
      <vt:lpstr>Century Gothic</vt:lpstr>
      <vt:lpstr>Wingdings 3</vt:lpstr>
      <vt:lpstr>Ion Boardroom</vt:lpstr>
      <vt:lpstr>Sociology and Education – Gender. </vt:lpstr>
      <vt:lpstr>Quick 6 – can you answer these?</vt:lpstr>
      <vt:lpstr>Quick 6 – can you answer these?</vt:lpstr>
      <vt:lpstr>6. What do the studies by McRobbie, Sharpe and Francis show? </vt:lpstr>
      <vt:lpstr>Some questions for you to think about…</vt:lpstr>
      <vt:lpstr>How do these girls see themselves? How do their teachers view them?</vt:lpstr>
      <vt:lpstr>How do these boys see themselves? How do their teachers view them?</vt:lpstr>
      <vt:lpstr>How do these girls see themselves? How do their teachers view them?</vt:lpstr>
      <vt:lpstr>How do these boys see themselves? How do their teachers view them?</vt:lpstr>
      <vt:lpstr>Internal factors - Policies</vt:lpstr>
      <vt:lpstr>Internal factos</vt:lpstr>
      <vt:lpstr>Internal factors</vt:lpstr>
      <vt:lpstr>Other things to think about</vt:lpstr>
      <vt:lpstr>It should look like this…..</vt:lpstr>
      <vt:lpstr>Francis (2005) considered further how school is a mini society.</vt:lpstr>
      <vt:lpstr>So….why do boys underachieve?</vt:lpstr>
      <vt:lpstr>What about subcultures?</vt:lpstr>
      <vt:lpstr>Key Study Debbie Epstein (1998)</vt:lpstr>
      <vt:lpstr>Subjects?</vt:lpstr>
      <vt:lpstr>Other reasons why girls and boys like and choose different sujects.  </vt:lpstr>
      <vt:lpstr>One looks like this….</vt:lpstr>
      <vt:lpstr>The other looks like this</vt:lpstr>
      <vt:lpstr>Now think about social class and girls’ achievement</vt:lpstr>
      <vt:lpstr>Some kind of conclusion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and Education – Gender. Week beginning 27th April</dc:title>
  <dc:creator>Helen Bromley</dc:creator>
  <cp:lastModifiedBy>Helen Bromley</cp:lastModifiedBy>
  <cp:revision>7</cp:revision>
  <dcterms:created xsi:type="dcterms:W3CDTF">2020-04-26T17:31:44Z</dcterms:created>
  <dcterms:modified xsi:type="dcterms:W3CDTF">2021-01-17T17:16:38Z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