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3" r:id="rId22"/>
    <p:sldId id="334" r:id="rId23"/>
    <p:sldId id="335" r:id="rId24"/>
    <p:sldId id="336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0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tx1"/>
                </a:solidFill>
              </a:rPr>
              <a:t>Data Representation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6" y="2348880"/>
            <a:ext cx="482282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 Data is at the beginning of a file to tell the computer how to process the data.  </a:t>
            </a:r>
          </a:p>
          <a:p>
            <a:r>
              <a:rPr lang="en-GB" dirty="0" smtClean="0"/>
              <a:t>What sort of information would need to be included in the meta data?</a:t>
            </a:r>
          </a:p>
          <a:p>
            <a:pPr lvl="1"/>
            <a:r>
              <a:rPr lang="en-GB" dirty="0" smtClean="0"/>
              <a:t>Size of the image grid (width and height)</a:t>
            </a:r>
          </a:p>
          <a:p>
            <a:pPr lvl="1"/>
            <a:r>
              <a:rPr lang="en-GB" dirty="0" smtClean="0"/>
              <a:t>Colour depth (number of bits per pixel)</a:t>
            </a:r>
          </a:p>
          <a:p>
            <a:pPr lvl="1"/>
            <a:r>
              <a:rPr lang="en-GB" dirty="0" smtClean="0"/>
              <a:t>Resolution to display the image in (pixels per inch)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/>
              <a:t>01101010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01101010</a:t>
            </a:r>
            <a:r>
              <a:rPr lang="en-GB" dirty="0" smtClean="0"/>
              <a:t>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66905"/>
              <a:gd name="adj2" fmla="val -1333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This shows that the data that follows is to be treated as an image.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10101001</a:t>
            </a:r>
            <a:r>
              <a:rPr lang="en-GB" dirty="0" smtClean="0"/>
              <a:t>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41812"/>
              <a:gd name="adj2" fmla="val -13042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Image width size.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01001110</a:t>
            </a:r>
            <a:r>
              <a:rPr lang="en-GB" dirty="0" smtClean="0"/>
              <a:t>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14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21656"/>
              <a:gd name="adj2" fmla="val -13522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Image height size.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10011000</a:t>
            </a:r>
            <a:r>
              <a:rPr lang="en-GB" dirty="0" smtClean="0"/>
              <a:t>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15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-1088"/>
              <a:gd name="adj2" fmla="val -13426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Colour depth.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10101101</a:t>
            </a:r>
            <a:r>
              <a:rPr lang="en-GB" dirty="0" smtClean="0"/>
              <a:t>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16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22771"/>
              <a:gd name="adj2" fmla="val -1333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Resolution.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</a:t>
            </a:r>
            <a:r>
              <a:rPr lang="en-GB" dirty="0" smtClean="0"/>
              <a:t>10110101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17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33466"/>
              <a:gd name="adj2" fmla="val -8819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Image data.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image in binary.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0110101011010100101001110100110001010110101000101010010111010101011101010010100101010100101010101000101010101000010101011000101010101101010101000101010101000101010101010001010101010101000101010111010101100101010000101000100110001010101001000101010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0110101011010100101001110100110001010110101000101010010111010101011101010010100101010100101010101000101010101000010101011000101010101101010101000101010101000101010101010001010101010101000101010111010101100101010101000101010101000010101011000101011010100010101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10110101</a:t>
            </a: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18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1547664" y="3068960"/>
            <a:ext cx="3528392" cy="1512168"/>
          </a:xfrm>
          <a:prstGeom prst="wedgeRoundRectCallout">
            <a:avLst>
              <a:gd name="adj1" fmla="val 136716"/>
              <a:gd name="adj2" fmla="val 13160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End of image file message.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As you have seen, files increase in memory size dramatically when they require a higher colour depth.</a:t>
            </a:r>
          </a:p>
          <a:p>
            <a:r>
              <a:rPr lang="en-GB" dirty="0" smtClean="0"/>
              <a:t>That can cause problems when using the images in webpages or when transferring them as larger files take longer to transfer or load on the screen.</a:t>
            </a:r>
          </a:p>
          <a:p>
            <a:r>
              <a:rPr lang="en-GB" dirty="0" smtClean="0"/>
              <a:t>There are two ways to compress a file:</a:t>
            </a:r>
          </a:p>
          <a:p>
            <a:pPr lvl="1"/>
            <a:r>
              <a:rPr lang="en-GB" dirty="0" smtClean="0"/>
              <a:t>Lossy</a:t>
            </a:r>
          </a:p>
          <a:p>
            <a:pPr lvl="1"/>
            <a:r>
              <a:rPr lang="en-GB" dirty="0" smtClean="0"/>
              <a:t>Lossless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Bitmaps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Bitmaps are the name given to one way of storing graphics on a computer system.</a:t>
            </a:r>
          </a:p>
          <a:p>
            <a:r>
              <a:rPr lang="en-GB" dirty="0" smtClean="0"/>
              <a:t>A bitmap is laid out in a grid format with each box on the grid containing one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/>
              <a:t>ture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</a:t>
            </a:r>
            <a:r>
              <a:rPr lang="en-GB" dirty="0"/>
              <a:t>ement</a:t>
            </a:r>
            <a:r>
              <a:rPr lang="en-GB" dirty="0" smtClean="0"/>
              <a:t>”</a:t>
            </a:r>
            <a:r>
              <a:rPr lang="en-GB" dirty="0"/>
              <a:t> </a:t>
            </a:r>
            <a:r>
              <a:rPr lang="en-GB" dirty="0" smtClean="0"/>
              <a:t> which is better known as a </a:t>
            </a:r>
            <a:r>
              <a:rPr lang="en-GB" dirty="0"/>
              <a:t>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en-GB" dirty="0" smtClean="0"/>
              <a:t>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8685" r="14119" b="4575"/>
          <a:stretch/>
        </p:blipFill>
        <p:spPr bwMode="auto">
          <a:xfrm>
            <a:off x="5004048" y="1628800"/>
            <a:ext cx="36607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4504790"/>
            <a:ext cx="1512168" cy="15982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04048" y="3356992"/>
            <a:ext cx="86409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95195" y="4362939"/>
            <a:ext cx="545898" cy="7222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This is when the file is compressed but looses </a:t>
            </a:r>
            <a:r>
              <a:rPr lang="en-GB" dirty="0" smtClean="0"/>
              <a:t>some </a:t>
            </a:r>
            <a:r>
              <a:rPr lang="en-GB" dirty="0"/>
              <a:t>of it’s quality when this happens.  The most common way is to reduce the colour depth from 24 bits to 8 bits but this can make the image appear granulated or have </a:t>
            </a:r>
            <a:r>
              <a:rPr lang="en-GB" dirty="0" smtClean="0"/>
              <a:t>unusual </a:t>
            </a:r>
            <a:r>
              <a:rPr lang="en-GB" dirty="0"/>
              <a:t>colour blocks showing.  JPEG is a lossy file compression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73608" y="1164332"/>
            <a:ext cx="2005046" cy="221390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31" y="3805014"/>
            <a:ext cx="2209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8905" y="3275692"/>
            <a:ext cx="219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Original image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8905" y="5809456"/>
            <a:ext cx="219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Compressed image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67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Lossless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6192688" cy="4709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we were going to send the following image then there are blocks of similar colour.</a:t>
            </a:r>
          </a:p>
          <a:p>
            <a:r>
              <a:rPr lang="en-GB" dirty="0" smtClean="0"/>
              <a:t>Instead of sending the pixels individually for example for the first row they may save it as :</a:t>
            </a:r>
          </a:p>
          <a:p>
            <a:pPr lvl="1"/>
            <a:r>
              <a:rPr lang="en-GB" dirty="0" smtClean="0"/>
              <a:t>red, red, red, blue, blue, red, red, red </a:t>
            </a:r>
          </a:p>
          <a:p>
            <a:r>
              <a:rPr lang="en-GB" dirty="0" smtClean="0"/>
              <a:t>They could reduce the memory this takes up by saving the same line as:</a:t>
            </a:r>
          </a:p>
          <a:p>
            <a:pPr lvl="1"/>
            <a:r>
              <a:rPr lang="en-GB" dirty="0" smtClean="0"/>
              <a:t>3 x red, 2 x blue, 3 x 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34488"/>
              </p:ext>
            </p:extLst>
          </p:nvPr>
        </p:nvGraphicFramePr>
        <p:xfrm>
          <a:off x="6420544" y="2420888"/>
          <a:ext cx="254394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79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5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998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7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Find an cartoon image on the internet and copy and paste it into Paint.</a:t>
            </a:r>
          </a:p>
          <a:p>
            <a:r>
              <a:rPr lang="en-GB" dirty="0" smtClean="0"/>
              <a:t>Save in a different formats</a:t>
            </a:r>
          </a:p>
          <a:p>
            <a:r>
              <a:rPr lang="en-GB" dirty="0" smtClean="0"/>
              <a:t>Check the properties of the images you have saved and complete the table.</a:t>
            </a:r>
          </a:p>
          <a:p>
            <a:r>
              <a:rPr lang="en-GB" dirty="0" smtClean="0"/>
              <a:t>What conclusion can you draw?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3962401"/>
            <a:ext cx="21574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stman-penguin small Propert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6" y="2832764"/>
            <a:ext cx="1783253" cy="2436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Image - .</a:t>
            </a:r>
            <a:r>
              <a:rPr lang="en-GB" dirty="0" err="1" smtClean="0"/>
              <a:t>png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50976" y="3033958"/>
            <a:ext cx="1545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Height &amp; Width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176215" y="3172458"/>
            <a:ext cx="1074761" cy="407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60953" y="3602362"/>
            <a:ext cx="1545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Colour (or bit depth)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973206" y="3740861"/>
            <a:ext cx="1287748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9" y="2312290"/>
            <a:ext cx="24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Image - .jpeg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6" y="2571749"/>
            <a:ext cx="2409825" cy="2857500"/>
          </a:xfrm>
          <a:prstGeom prst="rect">
            <a:avLst/>
          </a:prstGeom>
        </p:spPr>
      </p:pic>
      <p:pic>
        <p:nvPicPr>
          <p:cNvPr id="4" name="Picture 3" descr="postman-penguin small copy Propert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31" y="2626123"/>
            <a:ext cx="2012193" cy="2748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5501" y="2931601"/>
            <a:ext cx="1545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Height &amp; Width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853487" y="3070100"/>
            <a:ext cx="1462015" cy="68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15501" y="4356272"/>
            <a:ext cx="1545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Colour (or bit depth)</a:t>
            </a:r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4715728" y="3837472"/>
            <a:ext cx="1599773" cy="285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5501" y="3698972"/>
            <a:ext cx="1545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Resolution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15728" y="4292246"/>
            <a:ext cx="1626941" cy="24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sizes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GB" dirty="0" smtClean="0"/>
              <a:t>We have only been working on small grids but usually bitmaps have many more pixels to make up the picture and typically have thousands of pixels for one image.</a:t>
            </a:r>
          </a:p>
          <a:p>
            <a:r>
              <a:rPr lang="en-GB" dirty="0" smtClean="0"/>
              <a:t>A typical screen size is 1280</a:t>
            </a:r>
            <a:br>
              <a:rPr lang="en-GB" dirty="0" smtClean="0"/>
            </a:br>
            <a:r>
              <a:rPr lang="en-GB" dirty="0" smtClean="0"/>
              <a:t>by 800 pixels which works out</a:t>
            </a:r>
            <a:br>
              <a:rPr lang="en-GB" dirty="0" smtClean="0"/>
            </a:br>
            <a:r>
              <a:rPr lang="en-GB" dirty="0" smtClean="0"/>
              <a:t>as (1280 x 800) 1,024,000 </a:t>
            </a:r>
            <a:br>
              <a:rPr lang="en-GB" dirty="0" smtClean="0"/>
            </a:br>
            <a:r>
              <a:rPr lang="en-GB" dirty="0" smtClean="0"/>
              <a:t>pixels to cover the whole </a:t>
            </a:r>
            <a:br>
              <a:rPr lang="en-GB" dirty="0" smtClean="0"/>
            </a:br>
            <a:r>
              <a:rPr lang="en-GB" dirty="0" smtClean="0"/>
              <a:t>screen.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940152" y="3645024"/>
            <a:ext cx="2736304" cy="2481207"/>
            <a:chOff x="6046553" y="3645024"/>
            <a:chExt cx="2736304" cy="2481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553" y="3645024"/>
              <a:ext cx="2736304" cy="24812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92736" y="4221088"/>
              <a:ext cx="91563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1280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08668" y="4653136"/>
              <a:ext cx="73289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800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300192" y="4482698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80312" y="4482351"/>
              <a:ext cx="10801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75114" y="4005064"/>
              <a:ext cx="0" cy="7392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</p:cNvCxnSpPr>
            <p:nvPr/>
          </p:nvCxnSpPr>
          <p:spPr>
            <a:xfrm>
              <a:off x="7975115" y="5085184"/>
              <a:ext cx="1" cy="317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image you have just created uses 16 x 16 pixels and we are only allowing 1 bit or each pixel to show either 1 for black or 0 for white.</a:t>
            </a:r>
          </a:p>
          <a:p>
            <a:r>
              <a:rPr lang="en-GB" dirty="0" smtClean="0"/>
              <a:t>If we wanted to have colour in the image you would need more bits per pixel so that you can allocate a particular colour rather than just black and white.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We are going to use a wider range of numbers to make a colour image. Use the  numbers 0 to 3 inclusive.  Make up your own image using these colours.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5833" r="27291" b="8667"/>
          <a:stretch/>
        </p:blipFill>
        <p:spPr bwMode="auto">
          <a:xfrm>
            <a:off x="1403648" y="2852936"/>
            <a:ext cx="64158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With 1 bit per pixel you can have only 2 colours (black or white).</a:t>
            </a:r>
          </a:p>
          <a:p>
            <a:pPr marL="2779713" lvl="1" indent="0">
              <a:buNone/>
            </a:pPr>
            <a:r>
              <a:rPr lang="en-GB" dirty="0"/>
              <a:t>0 = </a:t>
            </a:r>
            <a:r>
              <a:rPr lang="en-GB" dirty="0" smtClean="0"/>
              <a:t>White</a:t>
            </a:r>
            <a:endParaRPr lang="en-GB" dirty="0"/>
          </a:p>
          <a:p>
            <a:pPr marL="2779713" lvl="1" indent="0">
              <a:buNone/>
            </a:pPr>
            <a:r>
              <a:rPr lang="en-GB" dirty="0"/>
              <a:t>1 = </a:t>
            </a:r>
            <a:r>
              <a:rPr lang="en-GB" dirty="0" smtClean="0"/>
              <a:t>Black</a:t>
            </a:r>
            <a:endParaRPr lang="en-GB" dirty="0"/>
          </a:p>
          <a:p>
            <a:r>
              <a:rPr lang="en-GB" dirty="0" smtClean="0"/>
              <a:t>With 2 bits per pixel you can have 4 colours.</a:t>
            </a:r>
          </a:p>
          <a:p>
            <a:pPr marL="2779713" lvl="1" indent="0">
              <a:buNone/>
            </a:pPr>
            <a:r>
              <a:rPr lang="en-GB" dirty="0" smtClean="0"/>
              <a:t>00 = White</a:t>
            </a:r>
          </a:p>
          <a:p>
            <a:pPr marL="2779713" lvl="1" indent="0">
              <a:buNone/>
            </a:pPr>
            <a:r>
              <a:rPr lang="en-GB" dirty="0" smtClean="0"/>
              <a:t>01 = Red</a:t>
            </a:r>
          </a:p>
          <a:p>
            <a:pPr marL="2779713" lvl="1" indent="0">
              <a:buNone/>
            </a:pPr>
            <a:r>
              <a:rPr lang="en-GB" dirty="0" smtClean="0"/>
              <a:t>10 = Green</a:t>
            </a:r>
          </a:p>
          <a:p>
            <a:pPr marL="2779713" lvl="1" indent="0">
              <a:buNone/>
            </a:pPr>
            <a:r>
              <a:rPr lang="en-GB" dirty="0" smtClean="0"/>
              <a:t>11 = Blue</a:t>
            </a:r>
          </a:p>
          <a:p>
            <a:pPr marL="457200" indent="-457200"/>
            <a:r>
              <a:rPr lang="en-GB" dirty="0" smtClean="0"/>
              <a:t>Normally colour images have many more colours and so use more bits per pixel.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Bits and colour depth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colours can be saved with 3 bits per pixel?</a:t>
            </a:r>
          </a:p>
          <a:p>
            <a:pPr lvl="1"/>
            <a:r>
              <a:rPr lang="en-GB" dirty="0" smtClean="0"/>
              <a:t>8</a:t>
            </a:r>
          </a:p>
          <a:p>
            <a:r>
              <a:rPr lang="en-GB" dirty="0" smtClean="0"/>
              <a:t>How many colours can be stored with 16 bits per pixel?</a:t>
            </a:r>
          </a:p>
          <a:p>
            <a:pPr lvl="1"/>
            <a:r>
              <a:rPr lang="en-GB" dirty="0" smtClean="0"/>
              <a:t>65,536</a:t>
            </a:r>
          </a:p>
          <a:p>
            <a:r>
              <a:rPr lang="en-GB" dirty="0" smtClean="0"/>
              <a:t>Most images have 24 bit colour which allows over 16 million colours.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work out the image size you would need to know:</a:t>
            </a:r>
          </a:p>
          <a:p>
            <a:pPr lvl="1"/>
            <a:r>
              <a:rPr lang="en-GB" dirty="0" smtClean="0"/>
              <a:t>The size of the grid (width and depth)</a:t>
            </a:r>
          </a:p>
          <a:p>
            <a:pPr lvl="1"/>
            <a:r>
              <a:rPr lang="en-GB" dirty="0" smtClean="0"/>
              <a:t>The number of bits per pixel for the colour depth</a:t>
            </a:r>
          </a:p>
          <a:p>
            <a:r>
              <a:rPr lang="en-GB" dirty="0" smtClean="0"/>
              <a:t>For instance an image which is 1000 x 800 pixels with a 16 bit colour depth would be:</a:t>
            </a:r>
          </a:p>
          <a:p>
            <a:pPr lvl="1"/>
            <a:r>
              <a:rPr lang="en-GB" dirty="0" smtClean="0"/>
              <a:t>(1000 x 800) x 16 = 12,800,000 bits </a:t>
            </a:r>
          </a:p>
          <a:p>
            <a:pPr lvl="1"/>
            <a:r>
              <a:rPr lang="en-GB" dirty="0" smtClean="0"/>
              <a:t>This is more commonly written as 12MB.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resolution describes how big the pixels are in the image. </a:t>
            </a:r>
          </a:p>
          <a:p>
            <a:r>
              <a:rPr lang="en-GB" dirty="0" smtClean="0"/>
              <a:t>The higher the resolution the better quality the image is.</a:t>
            </a:r>
          </a:p>
          <a:p>
            <a:r>
              <a:rPr lang="en-GB" dirty="0" smtClean="0"/>
              <a:t>It is usually measures in pixels per inch.</a:t>
            </a:r>
          </a:p>
          <a:p>
            <a:r>
              <a:rPr lang="en-GB" dirty="0" smtClean="0"/>
              <a:t>If you make a bitmap image larger then often it will become pixelated as the pixels have to become bigger to fill the space you want.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883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Data Representation</vt:lpstr>
      <vt:lpstr>Bitmaps</vt:lpstr>
      <vt:lpstr>Image sizes</vt:lpstr>
      <vt:lpstr>Colour images</vt:lpstr>
      <vt:lpstr>Colour images</vt:lpstr>
      <vt:lpstr>Colour images</vt:lpstr>
      <vt:lpstr>Bits and colour depth</vt:lpstr>
      <vt:lpstr>File size</vt:lpstr>
      <vt:lpstr>Resolution</vt:lpstr>
      <vt:lpstr>Meta Data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Example of an image in binary.</vt:lpstr>
      <vt:lpstr>File compression</vt:lpstr>
      <vt:lpstr>Lossy</vt:lpstr>
      <vt:lpstr>Lossless</vt:lpstr>
      <vt:lpstr>Lesson Task</vt:lpstr>
      <vt:lpstr>Example Image - .png</vt:lpstr>
      <vt:lpstr>Example Image - .jpeg</vt:lpstr>
    </vt:vector>
  </TitlesOfParts>
  <Company>RushmoorSchool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Karen Titman</cp:lastModifiedBy>
  <cp:revision>205</cp:revision>
  <cp:lastPrinted>2012-06-27T14:44:17Z</cp:lastPrinted>
  <dcterms:created xsi:type="dcterms:W3CDTF">2012-06-27T11:06:02Z</dcterms:created>
  <dcterms:modified xsi:type="dcterms:W3CDTF">2021-02-25T20:29:24Z</dcterms:modified>
</cp:coreProperties>
</file>