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256" r:id="rId2"/>
    <p:sldId id="259" r:id="rId3"/>
    <p:sldId id="258" r:id="rId4"/>
    <p:sldId id="260" r:id="rId5"/>
    <p:sldId id="267" r:id="rId6"/>
    <p:sldId id="268" r:id="rId7"/>
    <p:sldId id="261" r:id="rId8"/>
    <p:sldId id="262" r:id="rId9"/>
    <p:sldId id="269" r:id="rId10"/>
    <p:sldId id="270" r:id="rId11"/>
    <p:sldId id="263" r:id="rId12"/>
    <p:sldId id="264" r:id="rId13"/>
    <p:sldId id="271" r:id="rId14"/>
    <p:sldId id="272" r:id="rId15"/>
    <p:sldId id="273" r:id="rId16"/>
    <p:sldId id="265" r:id="rId17"/>
    <p:sldId id="266" r:id="rId18"/>
    <p:sldId id="274" r:id="rId19"/>
    <p:sldId id="275" r:id="rId20"/>
    <p:sldId id="277" r:id="rId21"/>
    <p:sldId id="276" r:id="rId22"/>
    <p:sldId id="278" r:id="rId23"/>
    <p:sldId id="279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79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BD9840-0D51-45E7-AAD0-DD471B5BE228}" type="datetimeFigureOut">
              <a:rPr lang="en-GB" smtClean="0"/>
              <a:t>17/07/2020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36D252-D7BF-459C-AA2C-F8271A569C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38703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17/07/2020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7934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17/07/2020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0667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17/07/2020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5268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17/07/2020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759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17/07/2020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41390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17/07/2020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3651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17/07/2020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3977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17/07/2020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4381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17/07/2020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0146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17/07/2020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2038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17/07/2020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0777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/>
            </a:gs>
            <a:gs pos="7000">
              <a:schemeClr val="accent6">
                <a:lumMod val="20000"/>
                <a:lumOff val="80000"/>
              </a:schemeClr>
            </a:gs>
            <a:gs pos="95000">
              <a:schemeClr val="accent6">
                <a:lumMod val="20000"/>
                <a:lumOff val="80000"/>
              </a:schemeClr>
            </a:gs>
            <a:gs pos="100000">
              <a:schemeClr val="accent6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50C350-365A-4F35-859D-17F134836970}" type="datetimeFigureOut">
              <a:rPr lang="en-GB" smtClean="0"/>
              <a:t>17/07/2020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9973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13" Type="http://schemas.openxmlformats.org/officeDocument/2006/relationships/image" Target="../media/image40.png"/><Relationship Id="rId18" Type="http://schemas.openxmlformats.org/officeDocument/2006/relationships/image" Target="../media/image54.png"/><Relationship Id="rId3" Type="http://schemas.openxmlformats.org/officeDocument/2006/relationships/image" Target="../media/image12.png"/><Relationship Id="rId7" Type="http://schemas.openxmlformats.org/officeDocument/2006/relationships/image" Target="../media/image34.png"/><Relationship Id="rId12" Type="http://schemas.openxmlformats.org/officeDocument/2006/relationships/image" Target="../media/image39.png"/><Relationship Id="rId17" Type="http://schemas.openxmlformats.org/officeDocument/2006/relationships/image" Target="../media/image53.png"/><Relationship Id="rId2" Type="http://schemas.openxmlformats.org/officeDocument/2006/relationships/image" Target="../media/image50.png"/><Relationship Id="rId16" Type="http://schemas.openxmlformats.org/officeDocument/2006/relationships/image" Target="../media/image52.png"/><Relationship Id="rId20" Type="http://schemas.openxmlformats.org/officeDocument/2006/relationships/image" Target="../media/image5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png"/><Relationship Id="rId11" Type="http://schemas.openxmlformats.org/officeDocument/2006/relationships/image" Target="../media/image38.png"/><Relationship Id="rId5" Type="http://schemas.openxmlformats.org/officeDocument/2006/relationships/image" Target="../media/image32.png"/><Relationship Id="rId15" Type="http://schemas.openxmlformats.org/officeDocument/2006/relationships/image" Target="../media/image51.png"/><Relationship Id="rId10" Type="http://schemas.openxmlformats.org/officeDocument/2006/relationships/image" Target="../media/image37.png"/><Relationship Id="rId19" Type="http://schemas.openxmlformats.org/officeDocument/2006/relationships/image" Target="../media/image55.png"/><Relationship Id="rId4" Type="http://schemas.openxmlformats.org/officeDocument/2006/relationships/image" Target="../media/image30.png"/><Relationship Id="rId9" Type="http://schemas.openxmlformats.org/officeDocument/2006/relationships/image" Target="../media/image36.png"/><Relationship Id="rId14" Type="http://schemas.openxmlformats.org/officeDocument/2006/relationships/image" Target="../media/image4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3.png"/><Relationship Id="rId3" Type="http://schemas.openxmlformats.org/officeDocument/2006/relationships/image" Target="../media/image58.png"/><Relationship Id="rId7" Type="http://schemas.openxmlformats.org/officeDocument/2006/relationships/image" Target="../media/image62.png"/><Relationship Id="rId2" Type="http://schemas.openxmlformats.org/officeDocument/2006/relationships/image" Target="../media/image5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1.png"/><Relationship Id="rId5" Type="http://schemas.openxmlformats.org/officeDocument/2006/relationships/image" Target="../media/image60.png"/><Relationship Id="rId4" Type="http://schemas.openxmlformats.org/officeDocument/2006/relationships/image" Target="../media/image59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8.png"/><Relationship Id="rId13" Type="http://schemas.openxmlformats.org/officeDocument/2006/relationships/image" Target="../media/image73.png"/><Relationship Id="rId18" Type="http://schemas.openxmlformats.org/officeDocument/2006/relationships/image" Target="../media/image78.png"/><Relationship Id="rId3" Type="http://schemas.openxmlformats.org/officeDocument/2006/relationships/image" Target="../media/image58.png"/><Relationship Id="rId21" Type="http://schemas.openxmlformats.org/officeDocument/2006/relationships/image" Target="../media/image81.png"/><Relationship Id="rId7" Type="http://schemas.openxmlformats.org/officeDocument/2006/relationships/image" Target="../media/image67.png"/><Relationship Id="rId12" Type="http://schemas.openxmlformats.org/officeDocument/2006/relationships/image" Target="../media/image72.png"/><Relationship Id="rId17" Type="http://schemas.openxmlformats.org/officeDocument/2006/relationships/image" Target="../media/image77.png"/><Relationship Id="rId25" Type="http://schemas.openxmlformats.org/officeDocument/2006/relationships/image" Target="../media/image85.png"/><Relationship Id="rId2" Type="http://schemas.openxmlformats.org/officeDocument/2006/relationships/image" Target="../media/image64.png"/><Relationship Id="rId16" Type="http://schemas.openxmlformats.org/officeDocument/2006/relationships/image" Target="../media/image76.png"/><Relationship Id="rId20" Type="http://schemas.openxmlformats.org/officeDocument/2006/relationships/image" Target="../media/image8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6.png"/><Relationship Id="rId11" Type="http://schemas.openxmlformats.org/officeDocument/2006/relationships/image" Target="../media/image71.png"/><Relationship Id="rId24" Type="http://schemas.openxmlformats.org/officeDocument/2006/relationships/image" Target="../media/image84.png"/><Relationship Id="rId5" Type="http://schemas.openxmlformats.org/officeDocument/2006/relationships/image" Target="../media/image65.png"/><Relationship Id="rId15" Type="http://schemas.openxmlformats.org/officeDocument/2006/relationships/image" Target="../media/image75.png"/><Relationship Id="rId23" Type="http://schemas.openxmlformats.org/officeDocument/2006/relationships/image" Target="../media/image83.png"/><Relationship Id="rId10" Type="http://schemas.openxmlformats.org/officeDocument/2006/relationships/image" Target="../media/image70.png"/><Relationship Id="rId19" Type="http://schemas.openxmlformats.org/officeDocument/2006/relationships/image" Target="../media/image79.png"/><Relationship Id="rId4" Type="http://schemas.openxmlformats.org/officeDocument/2006/relationships/image" Target="../media/image59.png"/><Relationship Id="rId9" Type="http://schemas.openxmlformats.org/officeDocument/2006/relationships/image" Target="../media/image69.png"/><Relationship Id="rId14" Type="http://schemas.openxmlformats.org/officeDocument/2006/relationships/image" Target="../media/image74.png"/><Relationship Id="rId22" Type="http://schemas.openxmlformats.org/officeDocument/2006/relationships/image" Target="../media/image82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8.png"/><Relationship Id="rId13" Type="http://schemas.openxmlformats.org/officeDocument/2006/relationships/image" Target="../media/image93.png"/><Relationship Id="rId18" Type="http://schemas.openxmlformats.org/officeDocument/2006/relationships/image" Target="../media/image98.png"/><Relationship Id="rId3" Type="http://schemas.openxmlformats.org/officeDocument/2006/relationships/image" Target="../media/image58.png"/><Relationship Id="rId21" Type="http://schemas.openxmlformats.org/officeDocument/2006/relationships/image" Target="../media/image101.png"/><Relationship Id="rId7" Type="http://schemas.openxmlformats.org/officeDocument/2006/relationships/image" Target="../media/image87.png"/><Relationship Id="rId12" Type="http://schemas.openxmlformats.org/officeDocument/2006/relationships/image" Target="../media/image92.png"/><Relationship Id="rId17" Type="http://schemas.openxmlformats.org/officeDocument/2006/relationships/image" Target="../media/image97.png"/><Relationship Id="rId2" Type="http://schemas.openxmlformats.org/officeDocument/2006/relationships/image" Target="../media/image86.png"/><Relationship Id="rId16" Type="http://schemas.openxmlformats.org/officeDocument/2006/relationships/image" Target="../media/image96.png"/><Relationship Id="rId20" Type="http://schemas.openxmlformats.org/officeDocument/2006/relationships/image" Target="../media/image10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6.png"/><Relationship Id="rId11" Type="http://schemas.openxmlformats.org/officeDocument/2006/relationships/image" Target="../media/image91.png"/><Relationship Id="rId5" Type="http://schemas.openxmlformats.org/officeDocument/2006/relationships/image" Target="../media/image65.png"/><Relationship Id="rId15" Type="http://schemas.openxmlformats.org/officeDocument/2006/relationships/image" Target="../media/image95.png"/><Relationship Id="rId10" Type="http://schemas.openxmlformats.org/officeDocument/2006/relationships/image" Target="../media/image90.png"/><Relationship Id="rId19" Type="http://schemas.openxmlformats.org/officeDocument/2006/relationships/image" Target="../media/image99.png"/><Relationship Id="rId4" Type="http://schemas.openxmlformats.org/officeDocument/2006/relationships/image" Target="../media/image59.png"/><Relationship Id="rId9" Type="http://schemas.openxmlformats.org/officeDocument/2006/relationships/image" Target="../media/image89.png"/><Relationship Id="rId14" Type="http://schemas.openxmlformats.org/officeDocument/2006/relationships/image" Target="../media/image94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1.png"/><Relationship Id="rId13" Type="http://schemas.openxmlformats.org/officeDocument/2006/relationships/image" Target="../media/image86.png"/><Relationship Id="rId18" Type="http://schemas.openxmlformats.org/officeDocument/2006/relationships/image" Target="../media/image110.png"/><Relationship Id="rId3" Type="http://schemas.openxmlformats.org/officeDocument/2006/relationships/image" Target="../media/image59.png"/><Relationship Id="rId7" Type="http://schemas.openxmlformats.org/officeDocument/2006/relationships/image" Target="../media/image90.png"/><Relationship Id="rId12" Type="http://schemas.openxmlformats.org/officeDocument/2006/relationships/image" Target="../media/image105.png"/><Relationship Id="rId17" Type="http://schemas.openxmlformats.org/officeDocument/2006/relationships/image" Target="../media/image109.png"/><Relationship Id="rId2" Type="http://schemas.openxmlformats.org/officeDocument/2006/relationships/image" Target="../media/image58.png"/><Relationship Id="rId16" Type="http://schemas.openxmlformats.org/officeDocument/2006/relationships/image" Target="../media/image10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9.png"/><Relationship Id="rId11" Type="http://schemas.openxmlformats.org/officeDocument/2006/relationships/image" Target="../media/image104.png"/><Relationship Id="rId5" Type="http://schemas.openxmlformats.org/officeDocument/2006/relationships/image" Target="../media/image66.png"/><Relationship Id="rId15" Type="http://schemas.openxmlformats.org/officeDocument/2006/relationships/image" Target="../media/image107.png"/><Relationship Id="rId10" Type="http://schemas.openxmlformats.org/officeDocument/2006/relationships/image" Target="../media/image103.png"/><Relationship Id="rId19" Type="http://schemas.openxmlformats.org/officeDocument/2006/relationships/image" Target="../media/image111.png"/><Relationship Id="rId4" Type="http://schemas.openxmlformats.org/officeDocument/2006/relationships/image" Target="../media/image65.png"/><Relationship Id="rId9" Type="http://schemas.openxmlformats.org/officeDocument/2006/relationships/image" Target="../media/image102.png"/><Relationship Id="rId14" Type="http://schemas.openxmlformats.org/officeDocument/2006/relationships/image" Target="../media/image106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8.png"/><Relationship Id="rId3" Type="http://schemas.openxmlformats.org/officeDocument/2006/relationships/image" Target="../media/image113.png"/><Relationship Id="rId7" Type="http://schemas.openxmlformats.org/officeDocument/2006/relationships/image" Target="../media/image117.png"/><Relationship Id="rId2" Type="http://schemas.openxmlformats.org/officeDocument/2006/relationships/image" Target="../media/image1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6.png"/><Relationship Id="rId11" Type="http://schemas.openxmlformats.org/officeDocument/2006/relationships/image" Target="../media/image121.png"/><Relationship Id="rId5" Type="http://schemas.openxmlformats.org/officeDocument/2006/relationships/image" Target="../media/image115.png"/><Relationship Id="rId10" Type="http://schemas.openxmlformats.org/officeDocument/2006/relationships/image" Target="../media/image120.png"/><Relationship Id="rId4" Type="http://schemas.openxmlformats.org/officeDocument/2006/relationships/image" Target="../media/image114.png"/><Relationship Id="rId9" Type="http://schemas.openxmlformats.org/officeDocument/2006/relationships/image" Target="../media/image119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4.png"/><Relationship Id="rId13" Type="http://schemas.openxmlformats.org/officeDocument/2006/relationships/image" Target="../media/image124.png"/><Relationship Id="rId18" Type="http://schemas.openxmlformats.org/officeDocument/2006/relationships/image" Target="../media/image129.png"/><Relationship Id="rId3" Type="http://schemas.openxmlformats.org/officeDocument/2006/relationships/image" Target="../media/image119.png"/><Relationship Id="rId21" Type="http://schemas.openxmlformats.org/officeDocument/2006/relationships/image" Target="../media/image132.png"/><Relationship Id="rId7" Type="http://schemas.openxmlformats.org/officeDocument/2006/relationships/image" Target="../media/image113.png"/><Relationship Id="rId12" Type="http://schemas.openxmlformats.org/officeDocument/2006/relationships/image" Target="../media/image123.png"/><Relationship Id="rId17" Type="http://schemas.openxmlformats.org/officeDocument/2006/relationships/image" Target="../media/image128.png"/><Relationship Id="rId2" Type="http://schemas.openxmlformats.org/officeDocument/2006/relationships/image" Target="../media/image118.png"/><Relationship Id="rId16" Type="http://schemas.openxmlformats.org/officeDocument/2006/relationships/image" Target="../media/image127.png"/><Relationship Id="rId20" Type="http://schemas.openxmlformats.org/officeDocument/2006/relationships/image" Target="../media/image13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2.png"/><Relationship Id="rId11" Type="http://schemas.openxmlformats.org/officeDocument/2006/relationships/image" Target="../media/image117.png"/><Relationship Id="rId24" Type="http://schemas.openxmlformats.org/officeDocument/2006/relationships/image" Target="../media/image135.png"/><Relationship Id="rId5" Type="http://schemas.openxmlformats.org/officeDocument/2006/relationships/image" Target="../media/image121.png"/><Relationship Id="rId15" Type="http://schemas.openxmlformats.org/officeDocument/2006/relationships/image" Target="../media/image126.png"/><Relationship Id="rId23" Type="http://schemas.openxmlformats.org/officeDocument/2006/relationships/image" Target="../media/image134.png"/><Relationship Id="rId10" Type="http://schemas.openxmlformats.org/officeDocument/2006/relationships/image" Target="../media/image116.png"/><Relationship Id="rId19" Type="http://schemas.openxmlformats.org/officeDocument/2006/relationships/image" Target="../media/image130.png"/><Relationship Id="rId4" Type="http://schemas.openxmlformats.org/officeDocument/2006/relationships/image" Target="../media/image120.png"/><Relationship Id="rId9" Type="http://schemas.openxmlformats.org/officeDocument/2006/relationships/image" Target="../media/image115.png"/><Relationship Id="rId14" Type="http://schemas.openxmlformats.org/officeDocument/2006/relationships/image" Target="../media/image125.png"/><Relationship Id="rId22" Type="http://schemas.openxmlformats.org/officeDocument/2006/relationships/image" Target="../media/image133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4.png"/><Relationship Id="rId13" Type="http://schemas.openxmlformats.org/officeDocument/2006/relationships/image" Target="../media/image135.png"/><Relationship Id="rId3" Type="http://schemas.openxmlformats.org/officeDocument/2006/relationships/image" Target="../media/image119.png"/><Relationship Id="rId7" Type="http://schemas.openxmlformats.org/officeDocument/2006/relationships/image" Target="../media/image113.png"/><Relationship Id="rId12" Type="http://schemas.openxmlformats.org/officeDocument/2006/relationships/image" Target="../media/image133.png"/><Relationship Id="rId17" Type="http://schemas.openxmlformats.org/officeDocument/2006/relationships/image" Target="../media/image139.png"/><Relationship Id="rId2" Type="http://schemas.openxmlformats.org/officeDocument/2006/relationships/image" Target="../media/image118.png"/><Relationship Id="rId16" Type="http://schemas.openxmlformats.org/officeDocument/2006/relationships/image" Target="../media/image13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2.png"/><Relationship Id="rId11" Type="http://schemas.openxmlformats.org/officeDocument/2006/relationships/image" Target="../media/image117.png"/><Relationship Id="rId5" Type="http://schemas.openxmlformats.org/officeDocument/2006/relationships/image" Target="../media/image121.png"/><Relationship Id="rId15" Type="http://schemas.openxmlformats.org/officeDocument/2006/relationships/image" Target="../media/image137.png"/><Relationship Id="rId10" Type="http://schemas.openxmlformats.org/officeDocument/2006/relationships/image" Target="../media/image116.png"/><Relationship Id="rId4" Type="http://schemas.openxmlformats.org/officeDocument/2006/relationships/image" Target="../media/image120.png"/><Relationship Id="rId9" Type="http://schemas.openxmlformats.org/officeDocument/2006/relationships/image" Target="../media/image115.png"/><Relationship Id="rId14" Type="http://schemas.openxmlformats.org/officeDocument/2006/relationships/image" Target="../media/image136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5.png"/><Relationship Id="rId13" Type="http://schemas.openxmlformats.org/officeDocument/2006/relationships/image" Target="../media/image144.png"/><Relationship Id="rId3" Type="http://schemas.openxmlformats.org/officeDocument/2006/relationships/image" Target="../media/image119.png"/><Relationship Id="rId7" Type="http://schemas.openxmlformats.org/officeDocument/2006/relationships/image" Target="../media/image113.png"/><Relationship Id="rId12" Type="http://schemas.openxmlformats.org/officeDocument/2006/relationships/image" Target="../media/image143.png"/><Relationship Id="rId2" Type="http://schemas.openxmlformats.org/officeDocument/2006/relationships/image" Target="../media/image1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0.png"/><Relationship Id="rId11" Type="http://schemas.openxmlformats.org/officeDocument/2006/relationships/image" Target="../media/image142.png"/><Relationship Id="rId5" Type="http://schemas.openxmlformats.org/officeDocument/2006/relationships/image" Target="../media/image121.png"/><Relationship Id="rId10" Type="http://schemas.openxmlformats.org/officeDocument/2006/relationships/image" Target="../media/image141.png"/><Relationship Id="rId4" Type="http://schemas.openxmlformats.org/officeDocument/2006/relationships/image" Target="../media/image120.png"/><Relationship Id="rId9" Type="http://schemas.openxmlformats.org/officeDocument/2006/relationships/image" Target="../media/image139.png"/><Relationship Id="rId14" Type="http://schemas.openxmlformats.org/officeDocument/2006/relationships/image" Target="../media/image145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5.png"/><Relationship Id="rId13" Type="http://schemas.openxmlformats.org/officeDocument/2006/relationships/image" Target="../media/image149.png"/><Relationship Id="rId3" Type="http://schemas.openxmlformats.org/officeDocument/2006/relationships/image" Target="../media/image119.png"/><Relationship Id="rId7" Type="http://schemas.openxmlformats.org/officeDocument/2006/relationships/image" Target="../media/image113.png"/><Relationship Id="rId12" Type="http://schemas.openxmlformats.org/officeDocument/2006/relationships/image" Target="../media/image148.png"/><Relationship Id="rId2" Type="http://schemas.openxmlformats.org/officeDocument/2006/relationships/image" Target="../media/image1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0.png"/><Relationship Id="rId11" Type="http://schemas.openxmlformats.org/officeDocument/2006/relationships/image" Target="../media/image147.png"/><Relationship Id="rId5" Type="http://schemas.openxmlformats.org/officeDocument/2006/relationships/image" Target="../media/image121.png"/><Relationship Id="rId15" Type="http://schemas.openxmlformats.org/officeDocument/2006/relationships/image" Target="../media/image151.png"/><Relationship Id="rId10" Type="http://schemas.openxmlformats.org/officeDocument/2006/relationships/image" Target="../media/image146.png"/><Relationship Id="rId4" Type="http://schemas.openxmlformats.org/officeDocument/2006/relationships/image" Target="../media/image120.png"/><Relationship Id="rId9" Type="http://schemas.openxmlformats.org/officeDocument/2006/relationships/image" Target="../media/image139.png"/><Relationship Id="rId14" Type="http://schemas.openxmlformats.org/officeDocument/2006/relationships/image" Target="../media/image150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5.png"/><Relationship Id="rId13" Type="http://schemas.openxmlformats.org/officeDocument/2006/relationships/image" Target="../media/image153.png"/><Relationship Id="rId3" Type="http://schemas.openxmlformats.org/officeDocument/2006/relationships/image" Target="../media/image119.png"/><Relationship Id="rId7" Type="http://schemas.openxmlformats.org/officeDocument/2006/relationships/image" Target="../media/image113.png"/><Relationship Id="rId12" Type="http://schemas.openxmlformats.org/officeDocument/2006/relationships/image" Target="../media/image152.png"/><Relationship Id="rId2" Type="http://schemas.openxmlformats.org/officeDocument/2006/relationships/image" Target="../media/image118.png"/><Relationship Id="rId16" Type="http://schemas.openxmlformats.org/officeDocument/2006/relationships/image" Target="../media/image15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0.png"/><Relationship Id="rId11" Type="http://schemas.openxmlformats.org/officeDocument/2006/relationships/image" Target="../media/image147.png"/><Relationship Id="rId5" Type="http://schemas.openxmlformats.org/officeDocument/2006/relationships/image" Target="../media/image121.png"/><Relationship Id="rId15" Type="http://schemas.openxmlformats.org/officeDocument/2006/relationships/image" Target="../media/image155.png"/><Relationship Id="rId10" Type="http://schemas.openxmlformats.org/officeDocument/2006/relationships/image" Target="../media/image146.png"/><Relationship Id="rId4" Type="http://schemas.openxmlformats.org/officeDocument/2006/relationships/image" Target="../media/image120.png"/><Relationship Id="rId9" Type="http://schemas.openxmlformats.org/officeDocument/2006/relationships/image" Target="../media/image139.png"/><Relationship Id="rId14" Type="http://schemas.openxmlformats.org/officeDocument/2006/relationships/image" Target="../media/image154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8.png"/><Relationship Id="rId13" Type="http://schemas.openxmlformats.org/officeDocument/2006/relationships/image" Target="../media/image163.png"/><Relationship Id="rId3" Type="http://schemas.openxmlformats.org/officeDocument/2006/relationships/image" Target="../media/image119.png"/><Relationship Id="rId7" Type="http://schemas.openxmlformats.org/officeDocument/2006/relationships/image" Target="../media/image113.png"/><Relationship Id="rId12" Type="http://schemas.openxmlformats.org/officeDocument/2006/relationships/image" Target="../media/image162.png"/><Relationship Id="rId2" Type="http://schemas.openxmlformats.org/officeDocument/2006/relationships/image" Target="../media/image1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7.png"/><Relationship Id="rId11" Type="http://schemas.openxmlformats.org/officeDocument/2006/relationships/image" Target="../media/image161.png"/><Relationship Id="rId5" Type="http://schemas.openxmlformats.org/officeDocument/2006/relationships/image" Target="../media/image121.png"/><Relationship Id="rId15" Type="http://schemas.openxmlformats.org/officeDocument/2006/relationships/image" Target="../media/image165.png"/><Relationship Id="rId10" Type="http://schemas.openxmlformats.org/officeDocument/2006/relationships/image" Target="../media/image160.png"/><Relationship Id="rId4" Type="http://schemas.openxmlformats.org/officeDocument/2006/relationships/image" Target="../media/image120.png"/><Relationship Id="rId9" Type="http://schemas.openxmlformats.org/officeDocument/2006/relationships/image" Target="../media/image159.png"/><Relationship Id="rId14" Type="http://schemas.openxmlformats.org/officeDocument/2006/relationships/image" Target="../media/image16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13" Type="http://schemas.openxmlformats.org/officeDocument/2006/relationships/image" Target="../media/image23.png"/><Relationship Id="rId3" Type="http://schemas.openxmlformats.org/officeDocument/2006/relationships/image" Target="../media/image12.png"/><Relationship Id="rId7" Type="http://schemas.openxmlformats.org/officeDocument/2006/relationships/image" Target="../media/image17.png"/><Relationship Id="rId12" Type="http://schemas.openxmlformats.org/officeDocument/2006/relationships/image" Target="../media/image22.png"/><Relationship Id="rId17" Type="http://schemas.openxmlformats.org/officeDocument/2006/relationships/image" Target="../media/image27.png"/><Relationship Id="rId2" Type="http://schemas.openxmlformats.org/officeDocument/2006/relationships/image" Target="../media/image13.png"/><Relationship Id="rId16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11" Type="http://schemas.openxmlformats.org/officeDocument/2006/relationships/image" Target="../media/image21.png"/><Relationship Id="rId5" Type="http://schemas.openxmlformats.org/officeDocument/2006/relationships/image" Target="../media/image15.png"/><Relationship Id="rId15" Type="http://schemas.openxmlformats.org/officeDocument/2006/relationships/image" Target="../media/image25.png"/><Relationship Id="rId10" Type="http://schemas.openxmlformats.org/officeDocument/2006/relationships/image" Target="../media/image20.png"/><Relationship Id="rId4" Type="http://schemas.openxmlformats.org/officeDocument/2006/relationships/image" Target="../media/image14.png"/><Relationship Id="rId9" Type="http://schemas.openxmlformats.org/officeDocument/2006/relationships/image" Target="../media/image19.png"/><Relationship Id="rId14" Type="http://schemas.openxmlformats.org/officeDocument/2006/relationships/image" Target="../media/image2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0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13" Type="http://schemas.openxmlformats.org/officeDocument/2006/relationships/image" Target="../media/image40.png"/><Relationship Id="rId18" Type="http://schemas.openxmlformats.org/officeDocument/2006/relationships/image" Target="../media/image45.png"/><Relationship Id="rId3" Type="http://schemas.openxmlformats.org/officeDocument/2006/relationships/image" Target="../media/image12.png"/><Relationship Id="rId21" Type="http://schemas.openxmlformats.org/officeDocument/2006/relationships/image" Target="../media/image48.png"/><Relationship Id="rId7" Type="http://schemas.openxmlformats.org/officeDocument/2006/relationships/image" Target="../media/image34.png"/><Relationship Id="rId12" Type="http://schemas.openxmlformats.org/officeDocument/2006/relationships/image" Target="../media/image39.png"/><Relationship Id="rId17" Type="http://schemas.openxmlformats.org/officeDocument/2006/relationships/image" Target="../media/image44.png"/><Relationship Id="rId2" Type="http://schemas.openxmlformats.org/officeDocument/2006/relationships/image" Target="../media/image31.png"/><Relationship Id="rId16" Type="http://schemas.openxmlformats.org/officeDocument/2006/relationships/image" Target="../media/image43.png"/><Relationship Id="rId20" Type="http://schemas.openxmlformats.org/officeDocument/2006/relationships/image" Target="../media/image4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png"/><Relationship Id="rId11" Type="http://schemas.openxmlformats.org/officeDocument/2006/relationships/image" Target="../media/image38.png"/><Relationship Id="rId5" Type="http://schemas.openxmlformats.org/officeDocument/2006/relationships/image" Target="../media/image32.png"/><Relationship Id="rId15" Type="http://schemas.openxmlformats.org/officeDocument/2006/relationships/image" Target="../media/image42.png"/><Relationship Id="rId10" Type="http://schemas.openxmlformats.org/officeDocument/2006/relationships/image" Target="../media/image37.png"/><Relationship Id="rId19" Type="http://schemas.openxmlformats.org/officeDocument/2006/relationships/image" Target="../media/image46.png"/><Relationship Id="rId4" Type="http://schemas.openxmlformats.org/officeDocument/2006/relationships/image" Target="../media/image30.png"/><Relationship Id="rId9" Type="http://schemas.openxmlformats.org/officeDocument/2006/relationships/image" Target="../media/image36.png"/><Relationship Id="rId14" Type="http://schemas.openxmlformats.org/officeDocument/2006/relationships/image" Target="../media/image41.png"/><Relationship Id="rId22" Type="http://schemas.openxmlformats.org/officeDocument/2006/relationships/image" Target="../media/image4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951BC11E-75C5-4612-8041-02DDC84458DD}"/>
              </a:ext>
            </a:extLst>
          </p:cNvPr>
          <p:cNvSpPr/>
          <p:nvPr/>
        </p:nvSpPr>
        <p:spPr>
          <a:xfrm>
            <a:off x="1546296" y="1696923"/>
            <a:ext cx="6175408" cy="2531462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en-US" altLang="ja-JP" sz="8000" b="1" dirty="0">
                <a:ln w="38100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Volumes of </a:t>
            </a:r>
          </a:p>
          <a:p>
            <a:pPr algn="ctr"/>
            <a:r>
              <a:rPr lang="en-US" altLang="ja-JP" sz="8000" b="1" dirty="0">
                <a:ln w="38100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Revolution</a:t>
            </a:r>
            <a:endParaRPr lang="ja-JP" altLang="en-US" sz="8000" b="1" dirty="0">
              <a:ln w="38100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solidFill>
                <a:schemeClr val="accent6">
                  <a:lumMod val="75000"/>
                </a:schemeClr>
              </a:solidFill>
              <a:latin typeface="Segoe UI Black" panose="020B0A02040204020203" pitchFamily="34" charset="0"/>
              <a:cs typeface="Segoe UI Black" panose="020B0A02040204020203" pitchFamily="34" charset="0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D70DD23-DBB1-48AE-BCF2-1500DD51E942}"/>
              </a:ext>
            </a:extLst>
          </p:cNvPr>
          <p:cNvSpPr txBox="1"/>
          <p:nvPr/>
        </p:nvSpPr>
        <p:spPr>
          <a:xfrm>
            <a:off x="2282696" y="4645215"/>
            <a:ext cx="47206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>
                <a:latin typeface="Arial Black" panose="020B0A04020102020204" pitchFamily="34" charset="0"/>
              </a:rPr>
              <a:t>Twitter: @Owen134866</a:t>
            </a:r>
          </a:p>
          <a:p>
            <a:pPr algn="ctr"/>
            <a:endParaRPr lang="en-US" dirty="0">
              <a:latin typeface="Arial Black" panose="020B0A04020102020204" pitchFamily="34" charset="0"/>
            </a:endParaRP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www.mathsfreeresourcelibrary.com</a:t>
            </a:r>
            <a:endParaRPr lang="en-GB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17632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フリーフォーム: 図形 19">
            <a:extLst>
              <a:ext uri="{FF2B5EF4-FFF2-40B4-BE49-F238E27FC236}">
                <a16:creationId xmlns:a16="http://schemas.microsoft.com/office/drawing/2014/main" id="{613F0361-10F7-48A1-840E-97627F8DEF9E}"/>
              </a:ext>
            </a:extLst>
          </p:cNvPr>
          <p:cNvSpPr/>
          <p:nvPr/>
        </p:nvSpPr>
        <p:spPr>
          <a:xfrm>
            <a:off x="6162675" y="1790700"/>
            <a:ext cx="1123950" cy="1555750"/>
          </a:xfrm>
          <a:custGeom>
            <a:avLst/>
            <a:gdLst>
              <a:gd name="connsiteX0" fmla="*/ 0 w 1123950"/>
              <a:gd name="connsiteY0" fmla="*/ 1555750 h 1555750"/>
              <a:gd name="connsiteX1" fmla="*/ 476250 w 1123950"/>
              <a:gd name="connsiteY1" fmla="*/ 1555750 h 1555750"/>
              <a:gd name="connsiteX2" fmla="*/ 476250 w 1123950"/>
              <a:gd name="connsiteY2" fmla="*/ 1397000 h 1555750"/>
              <a:gd name="connsiteX3" fmla="*/ 514350 w 1123950"/>
              <a:gd name="connsiteY3" fmla="*/ 1155700 h 1555750"/>
              <a:gd name="connsiteX4" fmla="*/ 552450 w 1123950"/>
              <a:gd name="connsiteY4" fmla="*/ 958850 h 1555750"/>
              <a:gd name="connsiteX5" fmla="*/ 635000 w 1123950"/>
              <a:gd name="connsiteY5" fmla="*/ 742950 h 1555750"/>
              <a:gd name="connsiteX6" fmla="*/ 742950 w 1123950"/>
              <a:gd name="connsiteY6" fmla="*/ 488950 h 1555750"/>
              <a:gd name="connsiteX7" fmla="*/ 850900 w 1123950"/>
              <a:gd name="connsiteY7" fmla="*/ 330200 h 1555750"/>
              <a:gd name="connsiteX8" fmla="*/ 971550 w 1123950"/>
              <a:gd name="connsiteY8" fmla="*/ 184150 h 1555750"/>
              <a:gd name="connsiteX9" fmla="*/ 1123950 w 1123950"/>
              <a:gd name="connsiteY9" fmla="*/ 0 h 1555750"/>
              <a:gd name="connsiteX10" fmla="*/ 19050 w 1123950"/>
              <a:gd name="connsiteY10" fmla="*/ 0 h 1555750"/>
              <a:gd name="connsiteX11" fmla="*/ 0 w 1123950"/>
              <a:gd name="connsiteY11" fmla="*/ 1555750 h 1555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123950" h="1555750">
                <a:moveTo>
                  <a:pt x="0" y="1555750"/>
                </a:moveTo>
                <a:lnTo>
                  <a:pt x="476250" y="1555750"/>
                </a:lnTo>
                <a:lnTo>
                  <a:pt x="476250" y="1397000"/>
                </a:lnTo>
                <a:lnTo>
                  <a:pt x="514350" y="1155700"/>
                </a:lnTo>
                <a:lnTo>
                  <a:pt x="552450" y="958850"/>
                </a:lnTo>
                <a:lnTo>
                  <a:pt x="635000" y="742950"/>
                </a:lnTo>
                <a:lnTo>
                  <a:pt x="742950" y="488950"/>
                </a:lnTo>
                <a:lnTo>
                  <a:pt x="850900" y="330200"/>
                </a:lnTo>
                <a:lnTo>
                  <a:pt x="971550" y="184150"/>
                </a:lnTo>
                <a:lnTo>
                  <a:pt x="1123950" y="0"/>
                </a:lnTo>
                <a:lnTo>
                  <a:pt x="19050" y="0"/>
                </a:lnTo>
                <a:lnTo>
                  <a:pt x="0" y="1555750"/>
                </a:lnTo>
                <a:close/>
              </a:path>
            </a:pathLst>
          </a:custGeom>
          <a:solidFill>
            <a:srgbClr val="FFC000">
              <a:alpha val="2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Volumes of Revolution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42876" y="1400175"/>
                <a:ext cx="3159618" cy="5172075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US" sz="1400" b="1" dirty="0">
                    <a:latin typeface="Comic Sans MS" panose="030F0702030302020204" pitchFamily="66" charset="0"/>
                  </a:rPr>
                  <a:t>You need to be able to calculate volumes of revolution of solids rotated </a:t>
                </a:r>
                <a14:m>
                  <m:oMath xmlns:m="http://schemas.openxmlformats.org/officeDocument/2006/math">
                    <m:r>
                      <a:rPr lang="en-US" sz="1400" b="1" i="1" smtClean="0"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1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𝝅</m:t>
                    </m:r>
                  </m:oMath>
                </a14:m>
                <a:r>
                  <a:rPr lang="en-US" sz="1400" b="1" dirty="0">
                    <a:latin typeface="Comic Sans MS" panose="030F0702030302020204" pitchFamily="66" charset="0"/>
                  </a:rPr>
                  <a:t> radians about the y-axis</a:t>
                </a:r>
                <a:endParaRPr lang="en-US" sz="14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4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anose="030F0702030302020204" pitchFamily="66" charset="0"/>
                  </a:rPr>
                  <a:t>The diagram to the left shows the curve with equation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=4</m:t>
                    </m:r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𝑙𝑛𝑥</m:t>
                    </m:r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r>
                  <a:rPr lang="en-US" sz="1400" dirty="0">
                    <a:latin typeface="Comic Sans MS" panose="030F0702030302020204" pitchFamily="66" charset="0"/>
                  </a:rPr>
                  <a:t>.</a:t>
                </a:r>
              </a:p>
              <a:p>
                <a:pPr marL="0" indent="0" algn="ctr">
                  <a:buNone/>
                </a:pPr>
                <a:endParaRPr lang="en-US" sz="14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anose="030F0702030302020204" pitchFamily="66" charset="0"/>
                  </a:rPr>
                  <a:t>The finite region </a:t>
                </a:r>
                <a14:m>
                  <m:oMath xmlns:m="http://schemas.openxmlformats.org/officeDocument/2006/math">
                    <m:r>
                      <a:rPr lang="en-US" sz="1400" i="1" dirty="0" smtClean="0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US" sz="1400" dirty="0">
                    <a:latin typeface="Comic Sans MS" panose="030F0702030302020204" pitchFamily="66" charset="0"/>
                  </a:rPr>
                  <a:t>, shown in the diagram, is bounded by the curve, the x-axis, the y-axis, and the line </a:t>
                </a:r>
                <a14:m>
                  <m:oMath xmlns:m="http://schemas.openxmlformats.org/officeDocument/2006/math">
                    <m:r>
                      <a:rPr lang="en-US" sz="1400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1400" i="1" dirty="0" smtClean="0">
                        <a:latin typeface="Cambria Math" panose="02040503050406030204" pitchFamily="18" charset="0"/>
                      </a:rPr>
                      <m:t>=4</m:t>
                    </m:r>
                  </m:oMath>
                </a14:m>
                <a:r>
                  <a:rPr lang="en-US" sz="1400" dirty="0">
                    <a:latin typeface="Comic Sans MS" panose="030F0702030302020204" pitchFamily="66" charset="0"/>
                  </a:rPr>
                  <a:t>.</a:t>
                </a:r>
              </a:p>
              <a:p>
                <a:pPr marL="0" indent="0" algn="ctr">
                  <a:buNone/>
                </a:pPr>
                <a:endParaRPr lang="en-US" sz="14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anose="030F0702030302020204" pitchFamily="66" charset="0"/>
                  </a:rPr>
                  <a:t>Region </a:t>
                </a:r>
                <a14:m>
                  <m:oMath xmlns:m="http://schemas.openxmlformats.org/officeDocument/2006/math">
                    <m:r>
                      <a:rPr lang="en-US" sz="1400" i="1" dirty="0" smtClean="0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US" sz="1400" dirty="0">
                    <a:latin typeface="Comic Sans MS" panose="030F0702030302020204" pitchFamily="66" charset="0"/>
                  </a:rPr>
                  <a:t> is rotated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en-US" sz="1400" dirty="0">
                    <a:latin typeface="Comic Sans MS" panose="030F0702030302020204" pitchFamily="66" charset="0"/>
                  </a:rPr>
                  <a:t> radians about the y-axis. Use integration to show that the exact volume of the solid generated is: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ad>
                        <m:radPr>
                          <m:degHide m:val="on"/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𝑒</m:t>
                          </m:r>
                        </m:e>
                      </m:rad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2876" y="1400175"/>
                <a:ext cx="3159618" cy="5172075"/>
              </a:xfrm>
              <a:blipFill>
                <a:blip r:embed="rId2"/>
                <a:stretch>
                  <a:fillRect l="-385" t="-708" r="-192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9954" y="6488668"/>
            <a:ext cx="4716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4B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25FB24ED-1492-4C58-A5D6-CD9672C3A09B}"/>
                  </a:ext>
                </a:extLst>
              </p:cNvPr>
              <p:cNvSpPr txBox="1"/>
              <p:nvPr/>
            </p:nvSpPr>
            <p:spPr>
              <a:xfrm>
                <a:off x="0" y="0"/>
                <a:ext cx="1227323" cy="48866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𝑑𝑥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25FB24ED-1492-4C58-A5D6-CD9672C3A0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1227323" cy="48866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テキスト ボックス 5">
                <a:extLst>
                  <a:ext uri="{FF2B5EF4-FFF2-40B4-BE49-F238E27FC236}">
                    <a16:creationId xmlns:a16="http://schemas.microsoft.com/office/drawing/2014/main" id="{743DC0F3-3736-4D61-B7F1-94598D7D5F69}"/>
                  </a:ext>
                </a:extLst>
              </p:cNvPr>
              <p:cNvSpPr txBox="1"/>
              <p:nvPr/>
            </p:nvSpPr>
            <p:spPr>
              <a:xfrm>
                <a:off x="0" y="485775"/>
                <a:ext cx="1270861" cy="48866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𝑑𝑦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" name="テキスト ボックス 5">
                <a:extLst>
                  <a:ext uri="{FF2B5EF4-FFF2-40B4-BE49-F238E27FC236}">
                    <a16:creationId xmlns:a16="http://schemas.microsoft.com/office/drawing/2014/main" id="{743DC0F3-3736-4D61-B7F1-94598D7D5F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485775"/>
                <a:ext cx="1270861" cy="48866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直線矢印コネクタ 7">
            <a:extLst>
              <a:ext uri="{FF2B5EF4-FFF2-40B4-BE49-F238E27FC236}">
                <a16:creationId xmlns:a16="http://schemas.microsoft.com/office/drawing/2014/main" id="{C373D631-BABC-42ED-B151-6D69F7A7083C}"/>
              </a:ext>
            </a:extLst>
          </p:cNvPr>
          <p:cNvCxnSpPr>
            <a:cxnSpLocks/>
          </p:cNvCxnSpPr>
          <p:nvPr/>
        </p:nvCxnSpPr>
        <p:spPr>
          <a:xfrm flipV="1">
            <a:off x="6166558" y="1455013"/>
            <a:ext cx="0" cy="2050742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矢印コネクタ 10">
            <a:extLst>
              <a:ext uri="{FF2B5EF4-FFF2-40B4-BE49-F238E27FC236}">
                <a16:creationId xmlns:a16="http://schemas.microsoft.com/office/drawing/2014/main" id="{CAC4BB23-2704-4F5A-BD0A-46189FC26C41}"/>
              </a:ext>
            </a:extLst>
          </p:cNvPr>
          <p:cNvCxnSpPr>
            <a:cxnSpLocks/>
          </p:cNvCxnSpPr>
          <p:nvPr/>
        </p:nvCxnSpPr>
        <p:spPr>
          <a:xfrm rot="5400000" flipV="1">
            <a:off x="7029172" y="2326504"/>
            <a:ext cx="0" cy="2050742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テキスト ボックス 12">
                <a:extLst>
                  <a:ext uri="{FF2B5EF4-FFF2-40B4-BE49-F238E27FC236}">
                    <a16:creationId xmlns:a16="http://schemas.microsoft.com/office/drawing/2014/main" id="{15867FAB-1BE8-4182-BF38-0A0799EB1A31}"/>
                  </a:ext>
                </a:extLst>
              </p:cNvPr>
              <p:cNvSpPr txBox="1"/>
              <p:nvPr/>
            </p:nvSpPr>
            <p:spPr>
              <a:xfrm>
                <a:off x="7689079" y="1308531"/>
                <a:ext cx="901785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1200" i="1">
                          <a:latin typeface="Cambria Math" panose="02040503050406030204" pitchFamily="18" charset="0"/>
                        </a:rPr>
                        <m:t>=4</m:t>
                      </m:r>
                      <m:r>
                        <a:rPr lang="en-US" sz="1200" i="1">
                          <a:latin typeface="Cambria Math" panose="02040503050406030204" pitchFamily="18" charset="0"/>
                        </a:rPr>
                        <m:t>𝑙𝑛𝑥</m:t>
                      </m:r>
                      <m:r>
                        <a:rPr lang="en-US" sz="1200" i="1">
                          <a:latin typeface="Cambria Math" panose="02040503050406030204" pitchFamily="18" charset="0"/>
                        </a:rPr>
                        <m:t>−1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3" name="テキスト ボックス 12">
                <a:extLst>
                  <a:ext uri="{FF2B5EF4-FFF2-40B4-BE49-F238E27FC236}">
                    <a16:creationId xmlns:a16="http://schemas.microsoft.com/office/drawing/2014/main" id="{15867FAB-1BE8-4182-BF38-0A0799EB1A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9079" y="1308531"/>
                <a:ext cx="901785" cy="184666"/>
              </a:xfrm>
              <a:prstGeom prst="rect">
                <a:avLst/>
              </a:prstGeom>
              <a:blipFill>
                <a:blip r:embed="rId5"/>
                <a:stretch>
                  <a:fillRect l="-3378" r="-4054" b="-2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テキスト ボックス 13">
                <a:extLst>
                  <a:ext uri="{FF2B5EF4-FFF2-40B4-BE49-F238E27FC236}">
                    <a16:creationId xmlns:a16="http://schemas.microsoft.com/office/drawing/2014/main" id="{70FAAB57-8A07-4D4E-8C14-F83014CA8DE3}"/>
                  </a:ext>
                </a:extLst>
              </p:cNvPr>
              <p:cNvSpPr txBox="1"/>
              <p:nvPr/>
            </p:nvSpPr>
            <p:spPr>
              <a:xfrm>
                <a:off x="6126609" y="1264143"/>
                <a:ext cx="113043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00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GB" sz="1100" dirty="0"/>
              </a:p>
            </p:txBody>
          </p:sp>
        </mc:Choice>
        <mc:Fallback xmlns="">
          <p:sp>
            <p:nvSpPr>
              <p:cNvPr id="14" name="テキスト ボックス 13">
                <a:extLst>
                  <a:ext uri="{FF2B5EF4-FFF2-40B4-BE49-F238E27FC236}">
                    <a16:creationId xmlns:a16="http://schemas.microsoft.com/office/drawing/2014/main" id="{70FAAB57-8A07-4D4E-8C14-F83014CA8DE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26609" y="1264143"/>
                <a:ext cx="113043" cy="169277"/>
              </a:xfrm>
              <a:prstGeom prst="rect">
                <a:avLst/>
              </a:prstGeom>
              <a:blipFill>
                <a:blip r:embed="rId6"/>
                <a:stretch>
                  <a:fillRect l="-26316" r="-31579" b="-2857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テキスト ボックス 14">
                <a:extLst>
                  <a:ext uri="{FF2B5EF4-FFF2-40B4-BE49-F238E27FC236}">
                    <a16:creationId xmlns:a16="http://schemas.microsoft.com/office/drawing/2014/main" id="{69A58330-9BA5-444E-AD96-BA7998D61603}"/>
                  </a:ext>
                </a:extLst>
              </p:cNvPr>
              <p:cNvSpPr txBox="1"/>
              <p:nvPr/>
            </p:nvSpPr>
            <p:spPr>
              <a:xfrm>
                <a:off x="8088574" y="3261619"/>
                <a:ext cx="113043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sz="1100" dirty="0"/>
              </a:p>
            </p:txBody>
          </p:sp>
        </mc:Choice>
        <mc:Fallback xmlns="">
          <p:sp>
            <p:nvSpPr>
              <p:cNvPr id="15" name="テキスト ボックス 14">
                <a:extLst>
                  <a:ext uri="{FF2B5EF4-FFF2-40B4-BE49-F238E27FC236}">
                    <a16:creationId xmlns:a16="http://schemas.microsoft.com/office/drawing/2014/main" id="{69A58330-9BA5-444E-AD96-BA7998D6160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88574" y="3261619"/>
                <a:ext cx="113043" cy="169277"/>
              </a:xfrm>
              <a:prstGeom prst="rect">
                <a:avLst/>
              </a:prstGeom>
              <a:blipFill>
                <a:blip r:embed="rId7"/>
                <a:stretch>
                  <a:fillRect l="-16667" r="-1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テキスト ボックス 15">
                <a:extLst>
                  <a:ext uri="{FF2B5EF4-FFF2-40B4-BE49-F238E27FC236}">
                    <a16:creationId xmlns:a16="http://schemas.microsoft.com/office/drawing/2014/main" id="{5DC7E438-6BF6-4BD1-8BE0-565725610AEC}"/>
                  </a:ext>
                </a:extLst>
              </p:cNvPr>
              <p:cNvSpPr txBox="1"/>
              <p:nvPr/>
            </p:nvSpPr>
            <p:spPr>
              <a:xfrm>
                <a:off x="6020077" y="3359274"/>
                <a:ext cx="131703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00" b="0" i="1" smtClean="0">
                          <a:latin typeface="Cambria Math" panose="02040503050406030204" pitchFamily="18" charset="0"/>
                        </a:rPr>
                        <m:t>𝑂</m:t>
                      </m:r>
                    </m:oMath>
                  </m:oMathPara>
                </a14:m>
                <a:endParaRPr lang="en-GB" sz="1100" dirty="0"/>
              </a:p>
            </p:txBody>
          </p:sp>
        </mc:Choice>
        <mc:Fallback xmlns="">
          <p:sp>
            <p:nvSpPr>
              <p:cNvPr id="16" name="テキスト ボックス 15">
                <a:extLst>
                  <a:ext uri="{FF2B5EF4-FFF2-40B4-BE49-F238E27FC236}">
                    <a16:creationId xmlns:a16="http://schemas.microsoft.com/office/drawing/2014/main" id="{5DC7E438-6BF6-4BD1-8BE0-565725610AE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20077" y="3359274"/>
                <a:ext cx="131703" cy="169277"/>
              </a:xfrm>
              <a:prstGeom prst="rect">
                <a:avLst/>
              </a:prstGeom>
              <a:blipFill>
                <a:blip r:embed="rId8"/>
                <a:stretch>
                  <a:fillRect l="-23810" r="-28571" b="-714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" name="直線矢印コネクタ 16">
            <a:extLst>
              <a:ext uri="{FF2B5EF4-FFF2-40B4-BE49-F238E27FC236}">
                <a16:creationId xmlns:a16="http://schemas.microsoft.com/office/drawing/2014/main" id="{7E17C566-360C-48B0-A9AA-362F92961DC2}"/>
              </a:ext>
            </a:extLst>
          </p:cNvPr>
          <p:cNvCxnSpPr>
            <a:cxnSpLocks/>
          </p:cNvCxnSpPr>
          <p:nvPr/>
        </p:nvCxnSpPr>
        <p:spPr>
          <a:xfrm>
            <a:off x="6157248" y="1785583"/>
            <a:ext cx="1121547" cy="0"/>
          </a:xfrm>
          <a:prstGeom prst="straightConnector1">
            <a:avLst/>
          </a:prstGeom>
          <a:ln w="15875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円弧 11">
            <a:extLst>
              <a:ext uri="{FF2B5EF4-FFF2-40B4-BE49-F238E27FC236}">
                <a16:creationId xmlns:a16="http://schemas.microsoft.com/office/drawing/2014/main" id="{FD100B9D-5497-4126-9329-C3482AE371F6}"/>
              </a:ext>
            </a:extLst>
          </p:cNvPr>
          <p:cNvSpPr/>
          <p:nvPr/>
        </p:nvSpPr>
        <p:spPr>
          <a:xfrm rot="16200000">
            <a:off x="6681463" y="1099908"/>
            <a:ext cx="4394447" cy="4483222"/>
          </a:xfrm>
          <a:prstGeom prst="arc">
            <a:avLst>
              <a:gd name="adj1" fmla="val 16200000"/>
              <a:gd name="adj2" fmla="val 19508270"/>
            </a:avLst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テキスト ボックス 18">
                <a:extLst>
                  <a:ext uri="{FF2B5EF4-FFF2-40B4-BE49-F238E27FC236}">
                    <a16:creationId xmlns:a16="http://schemas.microsoft.com/office/drawing/2014/main" id="{F00D82F8-2789-482B-9F77-4950F2AAD591}"/>
                  </a:ext>
                </a:extLst>
              </p:cNvPr>
              <p:cNvSpPr txBox="1"/>
              <p:nvPr/>
            </p:nvSpPr>
            <p:spPr>
              <a:xfrm>
                <a:off x="6368279" y="2381681"/>
                <a:ext cx="159146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𝑅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9" name="テキスト ボックス 18">
                <a:extLst>
                  <a:ext uri="{FF2B5EF4-FFF2-40B4-BE49-F238E27FC236}">
                    <a16:creationId xmlns:a16="http://schemas.microsoft.com/office/drawing/2014/main" id="{F00D82F8-2789-482B-9F77-4950F2AAD5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68279" y="2381681"/>
                <a:ext cx="159146" cy="215444"/>
              </a:xfrm>
              <a:prstGeom prst="rect">
                <a:avLst/>
              </a:prstGeom>
              <a:blipFill>
                <a:blip r:embed="rId9"/>
                <a:stretch>
                  <a:fillRect l="-26923" r="-19231" b="-571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テキスト ボックス 21">
                <a:extLst>
                  <a:ext uri="{FF2B5EF4-FFF2-40B4-BE49-F238E27FC236}">
                    <a16:creationId xmlns:a16="http://schemas.microsoft.com/office/drawing/2014/main" id="{15FCBF4F-3629-44B4-8D1A-33D42C35A0F8}"/>
                  </a:ext>
                </a:extLst>
              </p:cNvPr>
              <p:cNvSpPr txBox="1"/>
              <p:nvPr/>
            </p:nvSpPr>
            <p:spPr>
              <a:xfrm>
                <a:off x="6035660" y="1709969"/>
                <a:ext cx="113043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00" b="0" i="1" smtClean="0"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GB" sz="1100" dirty="0"/>
              </a:p>
            </p:txBody>
          </p:sp>
        </mc:Choice>
        <mc:Fallback xmlns="">
          <p:sp>
            <p:nvSpPr>
              <p:cNvPr id="22" name="テキスト ボックス 21">
                <a:extLst>
                  <a:ext uri="{FF2B5EF4-FFF2-40B4-BE49-F238E27FC236}">
                    <a16:creationId xmlns:a16="http://schemas.microsoft.com/office/drawing/2014/main" id="{15FCBF4F-3629-44B4-8D1A-33D42C35A0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35660" y="1709969"/>
                <a:ext cx="113043" cy="169277"/>
              </a:xfrm>
              <a:prstGeom prst="rect">
                <a:avLst/>
              </a:prstGeom>
              <a:blipFill>
                <a:blip r:embed="rId10"/>
                <a:stretch>
                  <a:fillRect l="-26316" r="-26316" b="-1111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テキスト ボックス 22">
                <a:extLst>
                  <a:ext uri="{FF2B5EF4-FFF2-40B4-BE49-F238E27FC236}">
                    <a16:creationId xmlns:a16="http://schemas.microsoft.com/office/drawing/2014/main" id="{CA2B918F-A861-4E52-8257-FCB7325EAB22}"/>
                  </a:ext>
                </a:extLst>
              </p:cNvPr>
              <p:cNvSpPr txBox="1"/>
              <p:nvPr/>
            </p:nvSpPr>
            <p:spPr>
              <a:xfrm>
                <a:off x="3886200" y="1371600"/>
                <a:ext cx="1052083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=4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𝑙𝑛𝑥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−1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3" name="テキスト ボックス 22">
                <a:extLst>
                  <a:ext uri="{FF2B5EF4-FFF2-40B4-BE49-F238E27FC236}">
                    <a16:creationId xmlns:a16="http://schemas.microsoft.com/office/drawing/2014/main" id="{CA2B918F-A861-4E52-8257-FCB7325EAB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1371600"/>
                <a:ext cx="1052083" cy="215444"/>
              </a:xfrm>
              <a:prstGeom prst="rect">
                <a:avLst/>
              </a:prstGeom>
              <a:blipFill>
                <a:blip r:embed="rId11"/>
                <a:stretch>
                  <a:fillRect l="-4070" r="-2907" b="-2285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テキスト ボックス 23">
                <a:extLst>
                  <a:ext uri="{FF2B5EF4-FFF2-40B4-BE49-F238E27FC236}">
                    <a16:creationId xmlns:a16="http://schemas.microsoft.com/office/drawing/2014/main" id="{38DBE9AE-F3E2-48AC-8B05-3EB2D0AB333B}"/>
                  </a:ext>
                </a:extLst>
              </p:cNvPr>
              <p:cNvSpPr txBox="1"/>
              <p:nvPr/>
            </p:nvSpPr>
            <p:spPr>
              <a:xfrm>
                <a:off x="3571875" y="1752600"/>
                <a:ext cx="952697" cy="40331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𝑙𝑛𝑥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4" name="テキスト ボックス 23">
                <a:extLst>
                  <a:ext uri="{FF2B5EF4-FFF2-40B4-BE49-F238E27FC236}">
                    <a16:creationId xmlns:a16="http://schemas.microsoft.com/office/drawing/2014/main" id="{38DBE9AE-F3E2-48AC-8B05-3EB2D0AB333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71875" y="1752600"/>
                <a:ext cx="952697" cy="403316"/>
              </a:xfrm>
              <a:prstGeom prst="rect">
                <a:avLst/>
              </a:prstGeom>
              <a:blipFill>
                <a:blip r:embed="rId12"/>
                <a:stretch>
                  <a:fillRect l="-4487" t="-1515" r="-3205" b="-1212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テキスト ボックス 24">
                <a:extLst>
                  <a:ext uri="{FF2B5EF4-FFF2-40B4-BE49-F238E27FC236}">
                    <a16:creationId xmlns:a16="http://schemas.microsoft.com/office/drawing/2014/main" id="{AFC99C9E-1387-4D62-AEC6-5FAB3875F2C1}"/>
                  </a:ext>
                </a:extLst>
              </p:cNvPr>
              <p:cNvSpPr txBox="1"/>
              <p:nvPr/>
            </p:nvSpPr>
            <p:spPr>
              <a:xfrm>
                <a:off x="3629025" y="2295525"/>
                <a:ext cx="739498" cy="31194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f>
                            <m:f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num>
                            <m:den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den>
                          </m:f>
                        </m:sup>
                      </m:sSup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5" name="テキスト ボックス 24">
                <a:extLst>
                  <a:ext uri="{FF2B5EF4-FFF2-40B4-BE49-F238E27FC236}">
                    <a16:creationId xmlns:a16="http://schemas.microsoft.com/office/drawing/2014/main" id="{AFC99C9E-1387-4D62-AEC6-5FAB3875F2C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29025" y="2295525"/>
                <a:ext cx="739498" cy="311945"/>
              </a:xfrm>
              <a:prstGeom prst="rect">
                <a:avLst/>
              </a:prstGeom>
              <a:blipFill>
                <a:blip r:embed="rId13"/>
                <a:stretch>
                  <a:fillRect l="-2459" r="-163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円弧 25">
            <a:extLst>
              <a:ext uri="{FF2B5EF4-FFF2-40B4-BE49-F238E27FC236}">
                <a16:creationId xmlns:a16="http://schemas.microsoft.com/office/drawing/2014/main" id="{D80D4E09-C4DD-4315-AA54-A34C90197F3F}"/>
              </a:ext>
            </a:extLst>
          </p:cNvPr>
          <p:cNvSpPr/>
          <p:nvPr/>
        </p:nvSpPr>
        <p:spPr>
          <a:xfrm>
            <a:off x="4857750" y="1495426"/>
            <a:ext cx="238125" cy="476249"/>
          </a:xfrm>
          <a:prstGeom prst="arc">
            <a:avLst>
              <a:gd name="adj1" fmla="val 16200000"/>
              <a:gd name="adj2" fmla="val 5588182"/>
            </a:avLst>
          </a:prstGeom>
          <a:ln w="254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BEC90E79-A0CC-4E82-9502-0EECFD6313B5}"/>
              </a:ext>
            </a:extLst>
          </p:cNvPr>
          <p:cNvSpPr txBox="1"/>
          <p:nvPr/>
        </p:nvSpPr>
        <p:spPr>
          <a:xfrm>
            <a:off x="4572001" y="2009775"/>
            <a:ext cx="129539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rgbClr val="FF0000"/>
                </a:solidFill>
                <a:latin typeface="Comic Sans MS" panose="030F0702030302020204" pitchFamily="66" charset="0"/>
              </a:rPr>
              <a:t>Inverse natural logarithm</a:t>
            </a:r>
            <a:endParaRPr lang="en-GB" sz="11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28" name="円弧 27">
            <a:extLst>
              <a:ext uri="{FF2B5EF4-FFF2-40B4-BE49-F238E27FC236}">
                <a16:creationId xmlns:a16="http://schemas.microsoft.com/office/drawing/2014/main" id="{96C23DA8-DD10-4CFA-AE05-194C16E159E9}"/>
              </a:ext>
            </a:extLst>
          </p:cNvPr>
          <p:cNvSpPr/>
          <p:nvPr/>
        </p:nvSpPr>
        <p:spPr>
          <a:xfrm>
            <a:off x="4438650" y="2019301"/>
            <a:ext cx="238125" cy="476249"/>
          </a:xfrm>
          <a:prstGeom prst="arc">
            <a:avLst>
              <a:gd name="adj1" fmla="val 16200000"/>
              <a:gd name="adj2" fmla="val 5588182"/>
            </a:avLst>
          </a:prstGeom>
          <a:ln w="254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997E7755-327C-4163-8A2E-E1328A87D99B}"/>
              </a:ext>
            </a:extLst>
          </p:cNvPr>
          <p:cNvSpPr txBox="1"/>
          <p:nvPr/>
        </p:nvSpPr>
        <p:spPr>
          <a:xfrm>
            <a:off x="5038726" y="1571625"/>
            <a:ext cx="87629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rgbClr val="FF0000"/>
                </a:solidFill>
                <a:latin typeface="Comic Sans MS" panose="030F0702030302020204" pitchFamily="66" charset="0"/>
              </a:rPr>
              <a:t>Rearrange</a:t>
            </a:r>
            <a:endParaRPr lang="en-GB" sz="11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テキスト ボックス 33">
                <a:extLst>
                  <a:ext uri="{FF2B5EF4-FFF2-40B4-BE49-F238E27FC236}">
                    <a16:creationId xmlns:a16="http://schemas.microsoft.com/office/drawing/2014/main" id="{5FD32947-6727-4BBC-BCAE-A3F1146DD9A7}"/>
                  </a:ext>
                </a:extLst>
              </p:cNvPr>
              <p:cNvSpPr txBox="1"/>
              <p:nvPr/>
            </p:nvSpPr>
            <p:spPr>
              <a:xfrm>
                <a:off x="3990975" y="3590925"/>
                <a:ext cx="1089850" cy="414472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sSup>
                        <m:s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f>
                            <m:f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  <m:nary>
                        <m:naryPr>
                          <m:ctrlPr>
                            <a:rPr lang="en-US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sup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f>
                                <m:fPr>
                                  <m:ctrlPr>
                                    <a:rPr lang="en-US" sz="12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num>
                                <m:den>
                                  <m: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sup>
                          </m:sSup>
                        </m:e>
                      </m:nary>
                      <m:r>
                        <a:rPr lang="en-US" sz="1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𝑑𝑦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4" name="テキスト ボックス 33">
                <a:extLst>
                  <a:ext uri="{FF2B5EF4-FFF2-40B4-BE49-F238E27FC236}">
                    <a16:creationId xmlns:a16="http://schemas.microsoft.com/office/drawing/2014/main" id="{5FD32947-6727-4BBC-BCAE-A3F1146DD9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0975" y="3590925"/>
                <a:ext cx="1089850" cy="414472"/>
              </a:xfrm>
              <a:prstGeom prst="rect">
                <a:avLst/>
              </a:prstGeom>
              <a:blipFill>
                <a:blip r:embed="rId14"/>
                <a:stretch>
                  <a:fillRect l="-19663" t="-183824" r="-40449" b="-273529"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15D10D28-565A-47BC-B14C-23D71C281D14}"/>
              </a:ext>
            </a:extLst>
          </p:cNvPr>
          <p:cNvSpPr txBox="1"/>
          <p:nvPr/>
        </p:nvSpPr>
        <p:spPr>
          <a:xfrm>
            <a:off x="5172076" y="3838575"/>
            <a:ext cx="160972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rgbClr val="FF0000"/>
                </a:solidFill>
                <a:latin typeface="Comic Sans MS" panose="030F0702030302020204" pitchFamily="66" charset="0"/>
              </a:rPr>
              <a:t>Integrate and use a square bracket</a:t>
            </a:r>
            <a:endParaRPr lang="en-GB" sz="11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テキスト ボックス 45">
                <a:extLst>
                  <a:ext uri="{FF2B5EF4-FFF2-40B4-BE49-F238E27FC236}">
                    <a16:creationId xmlns:a16="http://schemas.microsoft.com/office/drawing/2014/main" id="{F73FAA68-CC2D-412B-80B0-C8930CF6D478}"/>
                  </a:ext>
                </a:extLst>
              </p:cNvPr>
              <p:cNvSpPr txBox="1"/>
              <p:nvPr/>
            </p:nvSpPr>
            <p:spPr>
              <a:xfrm>
                <a:off x="4000500" y="4181475"/>
                <a:ext cx="877035" cy="288541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sSup>
                        <m:s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f>
                            <m:f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12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sSup>
                                <m:sSup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p>
                                  <m:f>
                                    <m:fPr>
                                      <m:ctrlPr>
                                        <a:rPr lang="en-US" sz="1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1200" b="0" i="1" smtClean="0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num>
                                    <m:den>
                                      <m:r>
                                        <a:rPr lang="en-US" sz="1200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den>
                                  </m:f>
                                </m:sup>
                              </m:sSup>
                            </m:e>
                          </m:d>
                        </m:e>
                        <m:sub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p>
                      </m:sSub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6" name="テキスト ボックス 45">
                <a:extLst>
                  <a:ext uri="{FF2B5EF4-FFF2-40B4-BE49-F238E27FC236}">
                    <a16:creationId xmlns:a16="http://schemas.microsoft.com/office/drawing/2014/main" id="{F73FAA68-CC2D-412B-80B0-C8930CF6D47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00500" y="4181475"/>
                <a:ext cx="877035" cy="288541"/>
              </a:xfrm>
              <a:prstGeom prst="rect">
                <a:avLst/>
              </a:prstGeom>
              <a:blipFill>
                <a:blip r:embed="rId15"/>
                <a:stretch>
                  <a:fillRect l="-1389" r="-1389" b="-8511"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テキスト ボックス 46">
                <a:extLst>
                  <a:ext uri="{FF2B5EF4-FFF2-40B4-BE49-F238E27FC236}">
                    <a16:creationId xmlns:a16="http://schemas.microsoft.com/office/drawing/2014/main" id="{8F5725F8-1EA8-4B4B-975B-ED51D94CB79A}"/>
                  </a:ext>
                </a:extLst>
              </p:cNvPr>
              <p:cNvSpPr txBox="1"/>
              <p:nvPr/>
            </p:nvSpPr>
            <p:spPr>
              <a:xfrm>
                <a:off x="4000500" y="4724400"/>
                <a:ext cx="877035" cy="288541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=2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sSup>
                        <m:s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f>
                            <m:f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12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p>
                                  <m:f>
                                    <m:fPr>
                                      <m:ctrlPr>
                                        <a:rPr lang="en-US" sz="1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1200" b="0" i="1" smtClean="0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num>
                                    <m:den>
                                      <m:r>
                                        <a:rPr lang="en-US" sz="1200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den>
                                  </m:f>
                                </m:sup>
                              </m:sSup>
                            </m:e>
                          </m:d>
                        </m:e>
                        <m:sub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p>
                      </m:sSub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7" name="テキスト ボックス 46">
                <a:extLst>
                  <a:ext uri="{FF2B5EF4-FFF2-40B4-BE49-F238E27FC236}">
                    <a16:creationId xmlns:a16="http://schemas.microsoft.com/office/drawing/2014/main" id="{8F5725F8-1EA8-4B4B-975B-ED51D94CB7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00500" y="4724400"/>
                <a:ext cx="877035" cy="288541"/>
              </a:xfrm>
              <a:prstGeom prst="rect">
                <a:avLst/>
              </a:prstGeom>
              <a:blipFill>
                <a:blip r:embed="rId16"/>
                <a:stretch>
                  <a:fillRect l="-1389" r="-694" b="-8511"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テキスト ボックス 47">
                <a:extLst>
                  <a:ext uri="{FF2B5EF4-FFF2-40B4-BE49-F238E27FC236}">
                    <a16:creationId xmlns:a16="http://schemas.microsoft.com/office/drawing/2014/main" id="{A39B97CD-E7B6-4994-BAA3-B3552DED867A}"/>
                  </a:ext>
                </a:extLst>
              </p:cNvPr>
              <p:cNvSpPr txBox="1"/>
              <p:nvPr/>
            </p:nvSpPr>
            <p:spPr>
              <a:xfrm>
                <a:off x="4010025" y="5248275"/>
                <a:ext cx="1353127" cy="278218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=2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sSup>
                        <m:s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f>
                            <m:f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  <m:d>
                        <m:d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f>
                                <m:f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(4)</m:t>
                                  </m:r>
                                </m:num>
                                <m:den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sup>
                          </m:sSup>
                          <m:r>
                            <a:rPr lang="en-US" sz="1200" i="1"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f>
                                <m:f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(0)</m:t>
                                  </m:r>
                                </m:num>
                                <m:den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sup>
                          </m:sSup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8" name="テキスト ボックス 47">
                <a:extLst>
                  <a:ext uri="{FF2B5EF4-FFF2-40B4-BE49-F238E27FC236}">
                    <a16:creationId xmlns:a16="http://schemas.microsoft.com/office/drawing/2014/main" id="{A39B97CD-E7B6-4994-BAA3-B3552DED867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10025" y="5248275"/>
                <a:ext cx="1353127" cy="278218"/>
              </a:xfrm>
              <a:prstGeom prst="rect">
                <a:avLst/>
              </a:prstGeom>
              <a:blipFill>
                <a:blip r:embed="rId17"/>
                <a:stretch>
                  <a:fillRect l="-901" t="-4348" b="-4348"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テキスト ボックス 49">
                <a:extLst>
                  <a:ext uri="{FF2B5EF4-FFF2-40B4-BE49-F238E27FC236}">
                    <a16:creationId xmlns:a16="http://schemas.microsoft.com/office/drawing/2014/main" id="{B3F75F05-5D29-46AB-A763-EA80FFA6851D}"/>
                  </a:ext>
                </a:extLst>
              </p:cNvPr>
              <p:cNvSpPr txBox="1"/>
              <p:nvPr/>
            </p:nvSpPr>
            <p:spPr>
              <a:xfrm>
                <a:off x="4010025" y="5791200"/>
                <a:ext cx="1084271" cy="267509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=2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sSup>
                        <m:s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f>
                            <m:f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  <m:d>
                        <m:d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0" name="テキスト ボックス 49">
                <a:extLst>
                  <a:ext uri="{FF2B5EF4-FFF2-40B4-BE49-F238E27FC236}">
                    <a16:creationId xmlns:a16="http://schemas.microsoft.com/office/drawing/2014/main" id="{B3F75F05-5D29-46AB-A763-EA80FFA6851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10025" y="5791200"/>
                <a:ext cx="1084271" cy="267509"/>
              </a:xfrm>
              <a:prstGeom prst="rect">
                <a:avLst/>
              </a:prstGeom>
              <a:blipFill>
                <a:blip r:embed="rId18"/>
                <a:stretch>
                  <a:fillRect l="-1124" b="-4545"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1" name="円弧 50">
            <a:extLst>
              <a:ext uri="{FF2B5EF4-FFF2-40B4-BE49-F238E27FC236}">
                <a16:creationId xmlns:a16="http://schemas.microsoft.com/office/drawing/2014/main" id="{A5380466-68E7-4AEF-A19F-12FA30EDFAA1}"/>
              </a:ext>
            </a:extLst>
          </p:cNvPr>
          <p:cNvSpPr/>
          <p:nvPr/>
        </p:nvSpPr>
        <p:spPr>
          <a:xfrm>
            <a:off x="5067301" y="3829051"/>
            <a:ext cx="209549" cy="485774"/>
          </a:xfrm>
          <a:prstGeom prst="arc">
            <a:avLst>
              <a:gd name="adj1" fmla="val 16200000"/>
              <a:gd name="adj2" fmla="val 5588182"/>
            </a:avLst>
          </a:prstGeom>
          <a:ln w="254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円弧 51">
            <a:extLst>
              <a:ext uri="{FF2B5EF4-FFF2-40B4-BE49-F238E27FC236}">
                <a16:creationId xmlns:a16="http://schemas.microsoft.com/office/drawing/2014/main" id="{B176AA3F-894B-4D99-A695-1024D4FAC6A7}"/>
              </a:ext>
            </a:extLst>
          </p:cNvPr>
          <p:cNvSpPr/>
          <p:nvPr/>
        </p:nvSpPr>
        <p:spPr>
          <a:xfrm>
            <a:off x="4905376" y="4362451"/>
            <a:ext cx="209549" cy="485774"/>
          </a:xfrm>
          <a:prstGeom prst="arc">
            <a:avLst>
              <a:gd name="adj1" fmla="val 16200000"/>
              <a:gd name="adj2" fmla="val 5588182"/>
            </a:avLst>
          </a:prstGeom>
          <a:ln w="254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円弧 52">
            <a:extLst>
              <a:ext uri="{FF2B5EF4-FFF2-40B4-BE49-F238E27FC236}">
                <a16:creationId xmlns:a16="http://schemas.microsoft.com/office/drawing/2014/main" id="{00BC2496-791A-4BD5-95CC-7D0836F29844}"/>
              </a:ext>
            </a:extLst>
          </p:cNvPr>
          <p:cNvSpPr/>
          <p:nvPr/>
        </p:nvSpPr>
        <p:spPr>
          <a:xfrm>
            <a:off x="5305426" y="4876801"/>
            <a:ext cx="209549" cy="485774"/>
          </a:xfrm>
          <a:prstGeom prst="arc">
            <a:avLst>
              <a:gd name="adj1" fmla="val 16200000"/>
              <a:gd name="adj2" fmla="val 5588182"/>
            </a:avLst>
          </a:prstGeom>
          <a:ln w="254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円弧 53">
            <a:extLst>
              <a:ext uri="{FF2B5EF4-FFF2-40B4-BE49-F238E27FC236}">
                <a16:creationId xmlns:a16="http://schemas.microsoft.com/office/drawing/2014/main" id="{CDF4C775-9A60-4A45-B3B5-A0E3D359A146}"/>
              </a:ext>
            </a:extLst>
          </p:cNvPr>
          <p:cNvSpPr/>
          <p:nvPr/>
        </p:nvSpPr>
        <p:spPr>
          <a:xfrm>
            <a:off x="5314951" y="5429251"/>
            <a:ext cx="209549" cy="485774"/>
          </a:xfrm>
          <a:prstGeom prst="arc">
            <a:avLst>
              <a:gd name="adj1" fmla="val 16200000"/>
              <a:gd name="adj2" fmla="val 5588182"/>
            </a:avLst>
          </a:prstGeom>
          <a:ln w="254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5" name="テキスト ボックス 54">
                <a:extLst>
                  <a:ext uri="{FF2B5EF4-FFF2-40B4-BE49-F238E27FC236}">
                    <a16:creationId xmlns:a16="http://schemas.microsoft.com/office/drawing/2014/main" id="{5EBB4F6B-7553-44EB-A274-988E906954CE}"/>
                  </a:ext>
                </a:extLst>
              </p:cNvPr>
              <p:cNvSpPr txBox="1"/>
              <p:nvPr/>
            </p:nvSpPr>
            <p:spPr>
              <a:xfrm>
                <a:off x="4000500" y="6400800"/>
                <a:ext cx="1108317" cy="186718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=2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ad>
                        <m:radPr>
                          <m:degHide m:val="on"/>
                          <m:ctrlPr>
                            <a:rPr lang="en-US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𝑒</m:t>
                          </m:r>
                        </m:e>
                      </m:rad>
                      <m:d>
                        <m:d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5" name="テキスト ボックス 54">
                <a:extLst>
                  <a:ext uri="{FF2B5EF4-FFF2-40B4-BE49-F238E27FC236}">
                    <a16:creationId xmlns:a16="http://schemas.microsoft.com/office/drawing/2014/main" id="{5EBB4F6B-7553-44EB-A274-988E906954C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00500" y="6400800"/>
                <a:ext cx="1108317" cy="186718"/>
              </a:xfrm>
              <a:prstGeom prst="rect">
                <a:avLst/>
              </a:prstGeom>
              <a:blipFill>
                <a:blip r:embed="rId19"/>
                <a:stretch>
                  <a:fillRect l="-1099" b="-6452"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6" name="円弧 55">
            <a:extLst>
              <a:ext uri="{FF2B5EF4-FFF2-40B4-BE49-F238E27FC236}">
                <a16:creationId xmlns:a16="http://schemas.microsoft.com/office/drawing/2014/main" id="{537FF332-0B43-4FE4-83B5-E5E4F3CA10FD}"/>
              </a:ext>
            </a:extLst>
          </p:cNvPr>
          <p:cNvSpPr/>
          <p:nvPr/>
        </p:nvSpPr>
        <p:spPr>
          <a:xfrm>
            <a:off x="5105401" y="5972176"/>
            <a:ext cx="209549" cy="485774"/>
          </a:xfrm>
          <a:prstGeom prst="arc">
            <a:avLst>
              <a:gd name="adj1" fmla="val 16200000"/>
              <a:gd name="adj2" fmla="val 5588182"/>
            </a:avLst>
          </a:prstGeom>
          <a:ln w="254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29D8EB13-E9DB-4D7D-B3AB-3D39C8043470}"/>
              </a:ext>
            </a:extLst>
          </p:cNvPr>
          <p:cNvSpPr txBox="1"/>
          <p:nvPr/>
        </p:nvSpPr>
        <p:spPr>
          <a:xfrm>
            <a:off x="5143501" y="4400550"/>
            <a:ext cx="105727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rgbClr val="FF0000"/>
                </a:solidFill>
                <a:latin typeface="Comic Sans MS" panose="030F0702030302020204" pitchFamily="66" charset="0"/>
              </a:rPr>
              <a:t>The 2 can be factored out</a:t>
            </a:r>
            <a:endParaRPr lang="en-GB" sz="11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A5FE9B7E-6B6F-4DB7-B908-3F2FB14F9CD9}"/>
              </a:ext>
            </a:extLst>
          </p:cNvPr>
          <p:cNvSpPr txBox="1"/>
          <p:nvPr/>
        </p:nvSpPr>
        <p:spPr>
          <a:xfrm>
            <a:off x="5495926" y="4905375"/>
            <a:ext cx="105727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rgbClr val="FF0000"/>
                </a:solidFill>
                <a:latin typeface="Comic Sans MS" panose="030F0702030302020204" pitchFamily="66" charset="0"/>
              </a:rPr>
              <a:t>Sub in limits and subtract</a:t>
            </a:r>
            <a:endParaRPr lang="en-GB" sz="11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283E3296-2912-4566-8C36-E970F87F9589}"/>
              </a:ext>
            </a:extLst>
          </p:cNvPr>
          <p:cNvSpPr txBox="1"/>
          <p:nvPr/>
        </p:nvSpPr>
        <p:spPr>
          <a:xfrm>
            <a:off x="5476875" y="5438775"/>
            <a:ext cx="13430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rgbClr val="FF0000"/>
                </a:solidFill>
                <a:latin typeface="Comic Sans MS" panose="030F0702030302020204" pitchFamily="66" charset="0"/>
              </a:rPr>
              <a:t>Simplify inside the bracket</a:t>
            </a:r>
            <a:endParaRPr lang="en-GB" sz="11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テキスト ボックス 59">
                <a:extLst>
                  <a:ext uri="{FF2B5EF4-FFF2-40B4-BE49-F238E27FC236}">
                    <a16:creationId xmlns:a16="http://schemas.microsoft.com/office/drawing/2014/main" id="{ACE0F5CC-54C2-4021-A73A-BA458EE2D136}"/>
                  </a:ext>
                </a:extLst>
              </p:cNvPr>
              <p:cNvSpPr txBox="1"/>
              <p:nvPr/>
            </p:nvSpPr>
            <p:spPr>
              <a:xfrm>
                <a:off x="5286375" y="6038850"/>
                <a:ext cx="1571625" cy="3233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1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Rewrite the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1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1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f>
                          <m:fPr>
                            <m:ctrlPr>
                              <a:rPr lang="en-US" sz="11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1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11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sup>
                    </m:sSup>
                  </m:oMath>
                </a14:m>
                <a:r>
                  <a:rPr lang="en-GB" sz="11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 term</a:t>
                </a:r>
              </a:p>
            </p:txBody>
          </p:sp>
        </mc:Choice>
        <mc:Fallback xmlns="">
          <p:sp>
            <p:nvSpPr>
              <p:cNvPr id="60" name="テキスト ボックス 59">
                <a:extLst>
                  <a:ext uri="{FF2B5EF4-FFF2-40B4-BE49-F238E27FC236}">
                    <a16:creationId xmlns:a16="http://schemas.microsoft.com/office/drawing/2014/main" id="{ACE0F5CC-54C2-4021-A73A-BA458EE2D1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86375" y="6038850"/>
                <a:ext cx="1571625" cy="323358"/>
              </a:xfrm>
              <a:prstGeom prst="rect">
                <a:avLst/>
              </a:prstGeom>
              <a:blipFill>
                <a:blip r:embed="rId20"/>
                <a:stretch>
                  <a:fillRect b="-1320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3343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42" grpId="0"/>
      <p:bldP spid="46" grpId="0"/>
      <p:bldP spid="47" grpId="0"/>
      <p:bldP spid="48" grpId="0"/>
      <p:bldP spid="50" grpId="0"/>
      <p:bldP spid="51" grpId="0" animBg="1"/>
      <p:bldP spid="52" grpId="0" animBg="1"/>
      <p:bldP spid="53" grpId="0" animBg="1"/>
      <p:bldP spid="54" grpId="0" animBg="1"/>
      <p:bldP spid="55" grpId="0"/>
      <p:bldP spid="56" grpId="0" animBg="1"/>
      <p:bldP spid="57" grpId="0"/>
      <p:bldP spid="58" grpId="0"/>
      <p:bldP spid="59" grpId="0"/>
      <p:bldP spid="6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B38A01E-7DA4-41D7-9E3C-DDAA32F18184}"/>
              </a:ext>
            </a:extLst>
          </p:cNvPr>
          <p:cNvSpPr/>
          <p:nvPr/>
        </p:nvSpPr>
        <p:spPr>
          <a:xfrm>
            <a:off x="1278333" y="2035187"/>
            <a:ext cx="6587381" cy="2285241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en-US" altLang="ja-JP" sz="7200" b="1" dirty="0">
                <a:ln w="38100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Teachings for </a:t>
            </a:r>
          </a:p>
          <a:p>
            <a:pPr algn="ctr"/>
            <a:r>
              <a:rPr lang="en-US" altLang="ja-JP" sz="7200" b="1" dirty="0">
                <a:ln w="38100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Exercise 4C</a:t>
            </a:r>
            <a:endParaRPr lang="ja-JP" altLang="en-US" sz="7200" b="1" dirty="0">
              <a:ln w="38100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solidFill>
                <a:schemeClr val="accent6">
                  <a:lumMod val="75000"/>
                </a:schemeClr>
              </a:solidFill>
              <a:latin typeface="Segoe UI Black" panose="020B0A02040204020203" pitchFamily="34" charset="0"/>
              <a:cs typeface="Segoe UI Black" panose="020B0A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68954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Volumes of Revolution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42875" y="1400175"/>
                <a:ext cx="3292783" cy="4776787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US" sz="1400" b="1" dirty="0">
                    <a:latin typeface="Comic Sans MS" panose="030F0702030302020204" pitchFamily="66" charset="0"/>
                  </a:rPr>
                  <a:t>You can find the volumes of even more solids when the curves are defined parametrically</a:t>
                </a:r>
                <a:endParaRPr lang="en-US" sz="14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400" dirty="0">
                  <a:latin typeface="Comic Sans MS" panose="030F0702030302020204" pitchFamily="66" charset="0"/>
                </a:endParaRPr>
              </a:p>
              <a:p>
                <a:pPr algn="ctr">
                  <a:buFont typeface="Wingdings" panose="05000000000000000000" pitchFamily="2" charset="2"/>
                  <a:buChar char="à"/>
                </a:pPr>
                <a:r>
                  <a:rPr lang="en-US" sz="14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You can adjust the formula for volume of revolution so it can be used for equations given parametrically such that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𝑥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𝑓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(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𝑡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)</m:t>
                    </m:r>
                  </m:oMath>
                </a14:m>
                <a:r>
                  <a:rPr lang="en-US" sz="14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𝑦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𝑔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(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𝑡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)</m:t>
                    </m:r>
                  </m:oMath>
                </a14:m>
                <a:endParaRPr lang="en-GB" sz="1400" dirty="0">
                  <a:latin typeface="Comic Sans MS" panose="030F0702030302020204" pitchFamily="66" charset="0"/>
                </a:endParaRPr>
              </a:p>
              <a:p>
                <a:pPr algn="ctr">
                  <a:buFont typeface="Wingdings" panose="05000000000000000000" pitchFamily="2" charset="2"/>
                  <a:buChar char="à"/>
                </a:pPr>
                <a:endParaRPr lang="en-GB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2875" y="1400175"/>
                <a:ext cx="3292783" cy="4776787"/>
              </a:xfrm>
              <a:blipFill>
                <a:blip r:embed="rId2"/>
                <a:stretch>
                  <a:fillRect t="-76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9954" y="6488668"/>
            <a:ext cx="4651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4C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4BE57715-21A0-48B0-9A91-50438738CCB1}"/>
                  </a:ext>
                </a:extLst>
              </p:cNvPr>
              <p:cNvSpPr txBox="1"/>
              <p:nvPr/>
            </p:nvSpPr>
            <p:spPr>
              <a:xfrm>
                <a:off x="0" y="0"/>
                <a:ext cx="1227323" cy="48866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𝑑𝑥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4BE57715-21A0-48B0-9A91-50438738CCB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1227323" cy="48866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テキスト ボックス 5">
                <a:extLst>
                  <a:ext uri="{FF2B5EF4-FFF2-40B4-BE49-F238E27FC236}">
                    <a16:creationId xmlns:a16="http://schemas.microsoft.com/office/drawing/2014/main" id="{E8E65B25-C6E7-4BFC-BFFF-8EE945487A51}"/>
                  </a:ext>
                </a:extLst>
              </p:cNvPr>
              <p:cNvSpPr txBox="1"/>
              <p:nvPr/>
            </p:nvSpPr>
            <p:spPr>
              <a:xfrm>
                <a:off x="0" y="485775"/>
                <a:ext cx="1270861" cy="48866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𝑑𝑦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" name="テキスト ボックス 5">
                <a:extLst>
                  <a:ext uri="{FF2B5EF4-FFF2-40B4-BE49-F238E27FC236}">
                    <a16:creationId xmlns:a16="http://schemas.microsoft.com/office/drawing/2014/main" id="{E8E65B25-C6E7-4BFC-BFFF-8EE945487A5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485775"/>
                <a:ext cx="1270861" cy="48866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テキスト ボックス 6">
                <a:extLst>
                  <a:ext uri="{FF2B5EF4-FFF2-40B4-BE49-F238E27FC236}">
                    <a16:creationId xmlns:a16="http://schemas.microsoft.com/office/drawing/2014/main" id="{1C0C3BCF-0089-45C6-A1F7-9F076FACE3DD}"/>
                  </a:ext>
                </a:extLst>
              </p:cNvPr>
              <p:cNvSpPr txBox="1"/>
              <p:nvPr/>
            </p:nvSpPr>
            <p:spPr>
              <a:xfrm>
                <a:off x="1031289" y="3881022"/>
                <a:ext cx="1603581" cy="558486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𝑑𝑥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" name="テキスト ボックス 6">
                <a:extLst>
                  <a:ext uri="{FF2B5EF4-FFF2-40B4-BE49-F238E27FC236}">
                    <a16:creationId xmlns:a16="http://schemas.microsoft.com/office/drawing/2014/main" id="{1C0C3BCF-0089-45C6-A1F7-9F076FACE3D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1289" y="3881022"/>
                <a:ext cx="1603581" cy="55848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テキスト ボックス 7">
                <a:extLst>
                  <a:ext uri="{FF2B5EF4-FFF2-40B4-BE49-F238E27FC236}">
                    <a16:creationId xmlns:a16="http://schemas.microsoft.com/office/drawing/2014/main" id="{B9C8CF69-F3B3-4285-B811-CEA0D68D3B18}"/>
                  </a:ext>
                </a:extLst>
              </p:cNvPr>
              <p:cNvSpPr txBox="1"/>
              <p:nvPr/>
            </p:nvSpPr>
            <p:spPr>
              <a:xfrm>
                <a:off x="1023891" y="4850167"/>
                <a:ext cx="1837618" cy="577402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𝑞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</m:sup>
                        <m:e>
                          <m:sSup>
                            <m:sSupPr>
                              <m:ctrlP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num>
                        <m:den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𝑑𝑡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8" name="テキスト ボックス 7">
                <a:extLst>
                  <a:ext uri="{FF2B5EF4-FFF2-40B4-BE49-F238E27FC236}">
                    <a16:creationId xmlns:a16="http://schemas.microsoft.com/office/drawing/2014/main" id="{B9C8CF69-F3B3-4285-B811-CEA0D68D3B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3891" y="4850167"/>
                <a:ext cx="1837618" cy="577402"/>
              </a:xfrm>
              <a:prstGeom prst="rect">
                <a:avLst/>
              </a:prstGeom>
              <a:blipFill>
                <a:blip r:embed="rId6"/>
                <a:stretch>
                  <a:fillRect b="-1064"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直線矢印コネクタ 9">
            <a:extLst>
              <a:ext uri="{FF2B5EF4-FFF2-40B4-BE49-F238E27FC236}">
                <a16:creationId xmlns:a16="http://schemas.microsoft.com/office/drawing/2014/main" id="{82B97B2A-EA26-4FD8-BF07-291279D4FF33}"/>
              </a:ext>
            </a:extLst>
          </p:cNvPr>
          <p:cNvCxnSpPr>
            <a:cxnSpLocks/>
          </p:cNvCxnSpPr>
          <p:nvPr/>
        </p:nvCxnSpPr>
        <p:spPr>
          <a:xfrm flipH="1" flipV="1">
            <a:off x="2077378" y="3941687"/>
            <a:ext cx="994296" cy="168674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矢印コネクタ 10">
            <a:extLst>
              <a:ext uri="{FF2B5EF4-FFF2-40B4-BE49-F238E27FC236}">
                <a16:creationId xmlns:a16="http://schemas.microsoft.com/office/drawing/2014/main" id="{795D9E38-DDB9-4259-8B69-2AABCD84367D}"/>
              </a:ext>
            </a:extLst>
          </p:cNvPr>
          <p:cNvCxnSpPr>
            <a:cxnSpLocks/>
          </p:cNvCxnSpPr>
          <p:nvPr/>
        </p:nvCxnSpPr>
        <p:spPr>
          <a:xfrm flipH="1">
            <a:off x="2114367" y="4243526"/>
            <a:ext cx="966184" cy="15240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テキスト ボックス 14">
                <a:extLst>
                  <a:ext uri="{FF2B5EF4-FFF2-40B4-BE49-F238E27FC236}">
                    <a16:creationId xmlns:a16="http://schemas.microsoft.com/office/drawing/2014/main" id="{4FF5C1FC-160E-4FBF-A917-37A71AC49D5F}"/>
                  </a:ext>
                </a:extLst>
              </p:cNvPr>
              <p:cNvSpPr txBox="1"/>
              <p:nvPr/>
            </p:nvSpPr>
            <p:spPr>
              <a:xfrm>
                <a:off x="2867487" y="3897298"/>
                <a:ext cx="214839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The limits given are the lines </a:t>
                </a:r>
                <a14:m>
                  <m:oMath xmlns:m="http://schemas.openxmlformats.org/officeDocument/2006/math">
                    <m:r>
                      <a:rPr lang="en-US" sz="1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1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GB" sz="12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1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1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endParaRPr lang="en-GB" sz="1200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5" name="テキスト ボックス 14">
                <a:extLst>
                  <a:ext uri="{FF2B5EF4-FFF2-40B4-BE49-F238E27FC236}">
                    <a16:creationId xmlns:a16="http://schemas.microsoft.com/office/drawing/2014/main" id="{4FF5C1FC-160E-4FBF-A917-37A71AC49D5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7487" y="3897298"/>
                <a:ext cx="2148396" cy="461665"/>
              </a:xfrm>
              <a:prstGeom prst="rect">
                <a:avLst/>
              </a:prstGeom>
              <a:blipFill>
                <a:blip r:embed="rId7"/>
                <a:stretch>
                  <a:fillRect b="-921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直線矢印コネクタ 18">
            <a:extLst>
              <a:ext uri="{FF2B5EF4-FFF2-40B4-BE49-F238E27FC236}">
                <a16:creationId xmlns:a16="http://schemas.microsoft.com/office/drawing/2014/main" id="{EDC61490-EE59-4F56-B473-E9FDD5968C17}"/>
              </a:ext>
            </a:extLst>
          </p:cNvPr>
          <p:cNvCxnSpPr>
            <a:cxnSpLocks/>
          </p:cNvCxnSpPr>
          <p:nvPr/>
        </p:nvCxnSpPr>
        <p:spPr>
          <a:xfrm flipH="1" flipV="1">
            <a:off x="2105491" y="4928588"/>
            <a:ext cx="994296" cy="168674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矢印コネクタ 19">
            <a:extLst>
              <a:ext uri="{FF2B5EF4-FFF2-40B4-BE49-F238E27FC236}">
                <a16:creationId xmlns:a16="http://schemas.microsoft.com/office/drawing/2014/main" id="{A66D4229-2126-4F6F-9F54-8DB64CA57704}"/>
              </a:ext>
            </a:extLst>
          </p:cNvPr>
          <p:cNvCxnSpPr>
            <a:cxnSpLocks/>
          </p:cNvCxnSpPr>
          <p:nvPr/>
        </p:nvCxnSpPr>
        <p:spPr>
          <a:xfrm flipH="1">
            <a:off x="2142480" y="5230427"/>
            <a:ext cx="966184" cy="15240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テキスト ボックス 20">
                <a:extLst>
                  <a:ext uri="{FF2B5EF4-FFF2-40B4-BE49-F238E27FC236}">
                    <a16:creationId xmlns:a16="http://schemas.microsoft.com/office/drawing/2014/main" id="{EDEA7055-44A6-4D0F-8725-7A9D20A712DD}"/>
                  </a:ext>
                </a:extLst>
              </p:cNvPr>
              <p:cNvSpPr txBox="1"/>
              <p:nvPr/>
            </p:nvSpPr>
            <p:spPr>
              <a:xfrm>
                <a:off x="3040456" y="4919710"/>
                <a:ext cx="298009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With parametric equations, the limits need to be adjusted for </a:t>
                </a:r>
                <a14:m>
                  <m:oMath xmlns:m="http://schemas.openxmlformats.org/officeDocument/2006/math">
                    <m:r>
                      <a:rPr lang="en-US" sz="12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n-US" sz="12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 instead…</a:t>
                </a:r>
                <a:endParaRPr lang="en-GB" sz="1200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1" name="テキスト ボックス 20">
                <a:extLst>
                  <a:ext uri="{FF2B5EF4-FFF2-40B4-BE49-F238E27FC236}">
                    <a16:creationId xmlns:a16="http://schemas.microsoft.com/office/drawing/2014/main" id="{EDEA7055-44A6-4D0F-8725-7A9D20A712D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0456" y="4919710"/>
                <a:ext cx="2980099" cy="461665"/>
              </a:xfrm>
              <a:prstGeom prst="rect">
                <a:avLst/>
              </a:prstGeom>
              <a:blipFill>
                <a:blip r:embed="rId8"/>
                <a:stretch>
                  <a:fillRect b="-921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3" name="直線コネクタ 22">
            <a:extLst>
              <a:ext uri="{FF2B5EF4-FFF2-40B4-BE49-F238E27FC236}">
                <a16:creationId xmlns:a16="http://schemas.microsoft.com/office/drawing/2014/main" id="{6B70C1A6-D725-4CDD-B96E-D74A3C7E7A27}"/>
              </a:ext>
            </a:extLst>
          </p:cNvPr>
          <p:cNvCxnSpPr>
            <a:cxnSpLocks/>
          </p:cNvCxnSpPr>
          <p:nvPr/>
        </p:nvCxnSpPr>
        <p:spPr>
          <a:xfrm flipH="1">
            <a:off x="2325951" y="5202314"/>
            <a:ext cx="257451" cy="168675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コネクタ 24">
            <a:extLst>
              <a:ext uri="{FF2B5EF4-FFF2-40B4-BE49-F238E27FC236}">
                <a16:creationId xmlns:a16="http://schemas.microsoft.com/office/drawing/2014/main" id="{F558FC70-F1F0-45C9-843E-36C434EABFF5}"/>
              </a:ext>
            </a:extLst>
          </p:cNvPr>
          <p:cNvCxnSpPr>
            <a:cxnSpLocks/>
          </p:cNvCxnSpPr>
          <p:nvPr/>
        </p:nvCxnSpPr>
        <p:spPr>
          <a:xfrm flipH="1">
            <a:off x="2610036" y="5042516"/>
            <a:ext cx="257451" cy="168675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CBED525C-A580-404B-A210-04B0BB12BA97}"/>
              </a:ext>
            </a:extLst>
          </p:cNvPr>
          <p:cNvSpPr txBox="1"/>
          <p:nvPr/>
        </p:nvSpPr>
        <p:spPr>
          <a:xfrm>
            <a:off x="-163403" y="4300214"/>
            <a:ext cx="10778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This is equivalent</a:t>
            </a:r>
            <a:endParaRPr lang="en-GB" sz="12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27" name="円弧 26">
            <a:extLst>
              <a:ext uri="{FF2B5EF4-FFF2-40B4-BE49-F238E27FC236}">
                <a16:creationId xmlns:a16="http://schemas.microsoft.com/office/drawing/2014/main" id="{5A601AB9-1A70-493E-9DFC-B01DDF50772D}"/>
              </a:ext>
            </a:extLst>
          </p:cNvPr>
          <p:cNvSpPr/>
          <p:nvPr/>
        </p:nvSpPr>
        <p:spPr>
          <a:xfrm flipH="1">
            <a:off x="816744" y="4157525"/>
            <a:ext cx="424279" cy="929379"/>
          </a:xfrm>
          <a:prstGeom prst="arc">
            <a:avLst>
              <a:gd name="adj1" fmla="val 16200000"/>
              <a:gd name="adj2" fmla="val 5588182"/>
            </a:avLst>
          </a:prstGeom>
          <a:ln w="254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</p:spTree>
    <p:extLst>
      <p:ext uri="{BB962C8B-B14F-4D97-AF65-F5344CB8AC3E}">
        <p14:creationId xmlns:p14="http://schemas.microsoft.com/office/powerpoint/2010/main" val="2653982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5" grpId="0"/>
      <p:bldP spid="21" grpId="0"/>
      <p:bldP spid="26" grpId="1"/>
      <p:bldP spid="27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フリーフォーム: 図形 12">
            <a:extLst>
              <a:ext uri="{FF2B5EF4-FFF2-40B4-BE49-F238E27FC236}">
                <a16:creationId xmlns:a16="http://schemas.microsoft.com/office/drawing/2014/main" id="{C7906D1E-70D1-4E5C-911F-9C9FBB7FAD79}"/>
              </a:ext>
            </a:extLst>
          </p:cNvPr>
          <p:cNvSpPr/>
          <p:nvPr/>
        </p:nvSpPr>
        <p:spPr>
          <a:xfrm>
            <a:off x="6677025" y="1933575"/>
            <a:ext cx="1219200" cy="1466850"/>
          </a:xfrm>
          <a:custGeom>
            <a:avLst/>
            <a:gdLst>
              <a:gd name="connsiteX0" fmla="*/ 0 w 1219200"/>
              <a:gd name="connsiteY0" fmla="*/ 0 h 1466850"/>
              <a:gd name="connsiteX1" fmla="*/ 9525 w 1219200"/>
              <a:gd name="connsiteY1" fmla="*/ 1466850 h 1466850"/>
              <a:gd name="connsiteX2" fmla="*/ 1219200 w 1219200"/>
              <a:gd name="connsiteY2" fmla="*/ 1466850 h 1466850"/>
              <a:gd name="connsiteX3" fmla="*/ 1214438 w 1219200"/>
              <a:gd name="connsiteY3" fmla="*/ 876300 h 1466850"/>
              <a:gd name="connsiteX4" fmla="*/ 1052513 w 1219200"/>
              <a:gd name="connsiteY4" fmla="*/ 828675 h 1466850"/>
              <a:gd name="connsiteX5" fmla="*/ 842963 w 1219200"/>
              <a:gd name="connsiteY5" fmla="*/ 723900 h 1466850"/>
              <a:gd name="connsiteX6" fmla="*/ 647700 w 1219200"/>
              <a:gd name="connsiteY6" fmla="*/ 614363 h 1466850"/>
              <a:gd name="connsiteX7" fmla="*/ 423863 w 1219200"/>
              <a:gd name="connsiteY7" fmla="*/ 461963 h 1466850"/>
              <a:gd name="connsiteX8" fmla="*/ 257175 w 1219200"/>
              <a:gd name="connsiteY8" fmla="*/ 295275 h 1466850"/>
              <a:gd name="connsiteX9" fmla="*/ 138113 w 1219200"/>
              <a:gd name="connsiteY9" fmla="*/ 166688 h 1466850"/>
              <a:gd name="connsiteX10" fmla="*/ 0 w 1219200"/>
              <a:gd name="connsiteY10" fmla="*/ 0 h 1466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219200" h="1466850">
                <a:moveTo>
                  <a:pt x="0" y="0"/>
                </a:moveTo>
                <a:lnTo>
                  <a:pt x="9525" y="1466850"/>
                </a:lnTo>
                <a:lnTo>
                  <a:pt x="1219200" y="1466850"/>
                </a:lnTo>
                <a:cubicBezTo>
                  <a:pt x="1217613" y="1270000"/>
                  <a:pt x="1216025" y="1073150"/>
                  <a:pt x="1214438" y="876300"/>
                </a:cubicBezTo>
                <a:lnTo>
                  <a:pt x="1052513" y="828675"/>
                </a:lnTo>
                <a:lnTo>
                  <a:pt x="842963" y="723900"/>
                </a:lnTo>
                <a:lnTo>
                  <a:pt x="647700" y="614363"/>
                </a:lnTo>
                <a:lnTo>
                  <a:pt x="423863" y="461963"/>
                </a:lnTo>
                <a:lnTo>
                  <a:pt x="257175" y="295275"/>
                </a:lnTo>
                <a:lnTo>
                  <a:pt x="138113" y="166688"/>
                </a:lnTo>
                <a:lnTo>
                  <a:pt x="0" y="0"/>
                </a:lnTo>
                <a:close/>
              </a:path>
            </a:pathLst>
          </a:custGeom>
          <a:solidFill>
            <a:srgbClr val="FFC000">
              <a:alpha val="2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Volumes of Revolution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42875" y="1400175"/>
                <a:ext cx="3552825" cy="5343525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US" sz="1400" b="1" dirty="0">
                    <a:latin typeface="Comic Sans MS" panose="030F0702030302020204" pitchFamily="66" charset="0"/>
                  </a:rPr>
                  <a:t>You can find the volumes of even more solids when the curves are defined parametrically</a:t>
                </a:r>
                <a:endParaRPr lang="en-US" sz="14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4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The curve </a:t>
                </a:r>
                <a14:m>
                  <m:oMath xmlns:m="http://schemas.openxmlformats.org/officeDocument/2006/math">
                    <m:r>
                      <a:rPr lang="en-US" sz="1400" i="1" dirty="0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𝐶</m:t>
                    </m:r>
                  </m:oMath>
                </a14:m>
                <a:r>
                  <a:rPr lang="en-US" sz="14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 shown to the right has parametric equations:</a:t>
                </a: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𝑥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𝑡</m:t>
                    </m:r>
                    <m:d>
                      <m:dPr>
                        <m:ctrlPr>
                          <a:rPr lang="en-US" sz="1400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400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1+</m:t>
                        </m:r>
                        <m:r>
                          <a:rPr lang="en-US" sz="1400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𝑡</m:t>
                        </m:r>
                      </m:e>
                    </m:d>
                    <m:r>
                      <a:rPr lang="en-US" sz="1400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,   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𝑦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f>
                      <m:fPr>
                        <m:ctrlPr>
                          <a:rPr lang="en-US" sz="1400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fPr>
                      <m:num>
                        <m:r>
                          <a:rPr lang="en-US" sz="1400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1</m:t>
                        </m:r>
                      </m:num>
                      <m:den>
                        <m:r>
                          <a:rPr lang="en-US" sz="1400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1+</m:t>
                        </m:r>
                        <m:r>
                          <a:rPr lang="en-US" sz="1400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𝑡</m:t>
                        </m:r>
                      </m:den>
                    </m:f>
                    <m:r>
                      <a:rPr lang="en-US" sz="1400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,  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𝑡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Wingdings" panose="05000000000000000000" pitchFamily="2" charset="2"/>
                      </a:rPr>
                      <m:t>≥0</m:t>
                    </m:r>
                  </m:oMath>
                </a14:m>
                <a:endParaRPr lang="en-GB" sz="14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anose="030F0702030302020204" pitchFamily="66" charset="0"/>
                  </a:rPr>
                  <a:t>The region </a:t>
                </a:r>
                <a14:m>
                  <m:oMath xmlns:m="http://schemas.openxmlformats.org/officeDocument/2006/math">
                    <m:r>
                      <a:rPr lang="en-GB" sz="1400" i="1" dirty="0" smtClean="0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 is bounded by the curve, the x-axis and the lines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=2</m:t>
                    </m:r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. Find the exact volume of the solid formed when </a:t>
                </a:r>
                <a14:m>
                  <m:oMath xmlns:m="http://schemas.openxmlformats.org/officeDocument/2006/math">
                    <m:r>
                      <a:rPr lang="en-GB" sz="1400" i="1" dirty="0" smtClean="0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 is rotated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 radians about the x-axis.</a:t>
                </a:r>
              </a:p>
              <a:p>
                <a:pPr marL="0" indent="0" algn="ctr">
                  <a:buNone/>
                </a:pPr>
                <a:endParaRPr lang="en-GB" sz="1400" dirty="0">
                  <a:latin typeface="Comic Sans MS" panose="030F0702030302020204" pitchFamily="66" charset="0"/>
                </a:endParaRPr>
              </a:p>
              <a:p>
                <a:pPr algn="ctr">
                  <a:buFont typeface="Wingdings" panose="05000000000000000000" pitchFamily="2" charset="2"/>
                  <a:buChar char="à"/>
                </a:pPr>
                <a:r>
                  <a:rPr lang="en-GB" sz="14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We need to use the formula:</a:t>
                </a:r>
              </a:p>
              <a:p>
                <a:pPr algn="ctr">
                  <a:buFont typeface="Wingdings" panose="05000000000000000000" pitchFamily="2" charset="2"/>
                  <a:buChar char="à"/>
                </a:pPr>
                <a:endParaRPr lang="en-GB" sz="1400" dirty="0">
                  <a:latin typeface="Comic Sans MS" panose="030F0702030302020204" pitchFamily="66" charset="0"/>
                </a:endParaRPr>
              </a:p>
              <a:p>
                <a:pPr algn="ctr">
                  <a:buFont typeface="Wingdings" panose="05000000000000000000" pitchFamily="2" charset="2"/>
                  <a:buChar char="à"/>
                </a:pPr>
                <a:endParaRPr lang="en-GB" sz="1400" dirty="0">
                  <a:latin typeface="Comic Sans MS" panose="030F0702030302020204" pitchFamily="66" charset="0"/>
                </a:endParaRPr>
              </a:p>
              <a:p>
                <a:pPr algn="ctr">
                  <a:buFont typeface="Wingdings" panose="05000000000000000000" pitchFamily="2" charset="2"/>
                  <a:buChar char="à"/>
                </a:pPr>
                <a:r>
                  <a:rPr lang="en-GB" sz="1400" dirty="0">
                    <a:latin typeface="Comic Sans MS" panose="030F0702030302020204" pitchFamily="66" charset="0"/>
                  </a:rPr>
                  <a:t>Therefore, we need to find the new limits, as well as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1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𝑑𝑥</m:t>
                        </m:r>
                      </m:num>
                      <m:den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𝑑𝑡</m:t>
                        </m:r>
                      </m:den>
                    </m:f>
                  </m:oMath>
                </a14:m>
                <a:endParaRPr lang="en-GB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2875" y="1400175"/>
                <a:ext cx="3552825" cy="5343525"/>
              </a:xfrm>
              <a:blipFill>
                <a:blip r:embed="rId2"/>
                <a:stretch>
                  <a:fillRect t="-685" r="-120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9954" y="6488668"/>
            <a:ext cx="4651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4C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4BE57715-21A0-48B0-9A91-50438738CCB1}"/>
                  </a:ext>
                </a:extLst>
              </p:cNvPr>
              <p:cNvSpPr txBox="1"/>
              <p:nvPr/>
            </p:nvSpPr>
            <p:spPr>
              <a:xfrm>
                <a:off x="0" y="0"/>
                <a:ext cx="1227323" cy="48866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𝑑𝑥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4BE57715-21A0-48B0-9A91-50438738CCB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1227323" cy="48866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テキスト ボックス 5">
                <a:extLst>
                  <a:ext uri="{FF2B5EF4-FFF2-40B4-BE49-F238E27FC236}">
                    <a16:creationId xmlns:a16="http://schemas.microsoft.com/office/drawing/2014/main" id="{E8E65B25-C6E7-4BFC-BFFF-8EE945487A51}"/>
                  </a:ext>
                </a:extLst>
              </p:cNvPr>
              <p:cNvSpPr txBox="1"/>
              <p:nvPr/>
            </p:nvSpPr>
            <p:spPr>
              <a:xfrm>
                <a:off x="0" y="485775"/>
                <a:ext cx="1270861" cy="48866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𝑑𝑦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" name="テキスト ボックス 5">
                <a:extLst>
                  <a:ext uri="{FF2B5EF4-FFF2-40B4-BE49-F238E27FC236}">
                    <a16:creationId xmlns:a16="http://schemas.microsoft.com/office/drawing/2014/main" id="{E8E65B25-C6E7-4BFC-BFFF-8EE945487A5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485775"/>
                <a:ext cx="1270861" cy="48866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テキスト ボックス 7">
                <a:extLst>
                  <a:ext uri="{FF2B5EF4-FFF2-40B4-BE49-F238E27FC236}">
                    <a16:creationId xmlns:a16="http://schemas.microsoft.com/office/drawing/2014/main" id="{B9C8CF69-F3B3-4285-B811-CEA0D68D3B18}"/>
                  </a:ext>
                </a:extLst>
              </p:cNvPr>
              <p:cNvSpPr txBox="1"/>
              <p:nvPr/>
            </p:nvSpPr>
            <p:spPr>
              <a:xfrm>
                <a:off x="7550551" y="0"/>
                <a:ext cx="1593449" cy="505267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𝑞</m:t>
                          </m:r>
                        </m:sub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</m:sup>
                        <m:e>
                          <m:sSup>
                            <m:sSup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𝑑𝑡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8" name="テキスト ボックス 7">
                <a:extLst>
                  <a:ext uri="{FF2B5EF4-FFF2-40B4-BE49-F238E27FC236}">
                    <a16:creationId xmlns:a16="http://schemas.microsoft.com/office/drawing/2014/main" id="{B9C8CF69-F3B3-4285-B811-CEA0D68D3B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0551" y="0"/>
                <a:ext cx="1593449" cy="50526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テキスト ボックス 21">
                <a:extLst>
                  <a:ext uri="{FF2B5EF4-FFF2-40B4-BE49-F238E27FC236}">
                    <a16:creationId xmlns:a16="http://schemas.microsoft.com/office/drawing/2014/main" id="{F547C1C7-2082-4578-9386-D99DCAB566CF}"/>
                  </a:ext>
                </a:extLst>
              </p:cNvPr>
              <p:cNvSpPr txBox="1"/>
              <p:nvPr/>
            </p:nvSpPr>
            <p:spPr>
              <a:xfrm>
                <a:off x="7551897" y="505485"/>
                <a:ext cx="1592103" cy="505267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𝑞</m:t>
                          </m:r>
                        </m:sub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</m:sup>
                        <m:e>
                          <m:sSup>
                            <m:sSup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𝑑𝑡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2" name="テキスト ボックス 21">
                <a:extLst>
                  <a:ext uri="{FF2B5EF4-FFF2-40B4-BE49-F238E27FC236}">
                    <a16:creationId xmlns:a16="http://schemas.microsoft.com/office/drawing/2014/main" id="{F547C1C7-2082-4578-9386-D99DCAB566C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1897" y="505485"/>
                <a:ext cx="1592103" cy="50526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9" name="直線矢印コネクタ 28">
            <a:extLst>
              <a:ext uri="{FF2B5EF4-FFF2-40B4-BE49-F238E27FC236}">
                <a16:creationId xmlns:a16="http://schemas.microsoft.com/office/drawing/2014/main" id="{E1E94BE2-B91E-40E6-A487-3219B1E42A0D}"/>
              </a:ext>
            </a:extLst>
          </p:cNvPr>
          <p:cNvCxnSpPr>
            <a:cxnSpLocks/>
          </p:cNvCxnSpPr>
          <p:nvPr/>
        </p:nvCxnSpPr>
        <p:spPr>
          <a:xfrm rot="5400000" flipV="1">
            <a:off x="7543522" y="2374129"/>
            <a:ext cx="0" cy="2050742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テキスト ボックス 29">
                <a:extLst>
                  <a:ext uri="{FF2B5EF4-FFF2-40B4-BE49-F238E27FC236}">
                    <a16:creationId xmlns:a16="http://schemas.microsoft.com/office/drawing/2014/main" id="{E950DC6A-1FB8-4745-AD99-19AF28547F7F}"/>
                  </a:ext>
                </a:extLst>
              </p:cNvPr>
              <p:cNvSpPr txBox="1"/>
              <p:nvPr/>
            </p:nvSpPr>
            <p:spPr>
              <a:xfrm>
                <a:off x="8527279" y="2794431"/>
                <a:ext cx="133370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0" name="テキスト ボックス 29">
                <a:extLst>
                  <a:ext uri="{FF2B5EF4-FFF2-40B4-BE49-F238E27FC236}">
                    <a16:creationId xmlns:a16="http://schemas.microsoft.com/office/drawing/2014/main" id="{E950DC6A-1FB8-4745-AD99-19AF28547F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27279" y="2794431"/>
                <a:ext cx="133370" cy="184666"/>
              </a:xfrm>
              <a:prstGeom prst="rect">
                <a:avLst/>
              </a:prstGeom>
              <a:blipFill>
                <a:blip r:embed="rId7"/>
                <a:stretch>
                  <a:fillRect l="-27273" r="-22727" b="-322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テキスト ボックス 30">
                <a:extLst>
                  <a:ext uri="{FF2B5EF4-FFF2-40B4-BE49-F238E27FC236}">
                    <a16:creationId xmlns:a16="http://schemas.microsoft.com/office/drawing/2014/main" id="{D5A68136-3D64-4B94-A10E-9A034299A7F4}"/>
                  </a:ext>
                </a:extLst>
              </p:cNvPr>
              <p:cNvSpPr txBox="1"/>
              <p:nvPr/>
            </p:nvSpPr>
            <p:spPr>
              <a:xfrm>
                <a:off x="6640959" y="1311768"/>
                <a:ext cx="113043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00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GB" sz="1100" dirty="0"/>
              </a:p>
            </p:txBody>
          </p:sp>
        </mc:Choice>
        <mc:Fallback xmlns="">
          <p:sp>
            <p:nvSpPr>
              <p:cNvPr id="31" name="テキスト ボックス 30">
                <a:extLst>
                  <a:ext uri="{FF2B5EF4-FFF2-40B4-BE49-F238E27FC236}">
                    <a16:creationId xmlns:a16="http://schemas.microsoft.com/office/drawing/2014/main" id="{D5A68136-3D64-4B94-A10E-9A034299A7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40959" y="1311768"/>
                <a:ext cx="113043" cy="169277"/>
              </a:xfrm>
              <a:prstGeom prst="rect">
                <a:avLst/>
              </a:prstGeom>
              <a:blipFill>
                <a:blip r:embed="rId8"/>
                <a:stretch>
                  <a:fillRect l="-26316" r="-31579" b="-2857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テキスト ボックス 31">
                <a:extLst>
                  <a:ext uri="{FF2B5EF4-FFF2-40B4-BE49-F238E27FC236}">
                    <a16:creationId xmlns:a16="http://schemas.microsoft.com/office/drawing/2014/main" id="{59BCB372-B20D-4747-95D4-1EDCB8B14D2C}"/>
                  </a:ext>
                </a:extLst>
              </p:cNvPr>
              <p:cNvSpPr txBox="1"/>
              <p:nvPr/>
            </p:nvSpPr>
            <p:spPr>
              <a:xfrm>
                <a:off x="8602924" y="3309244"/>
                <a:ext cx="113043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sz="1100" dirty="0"/>
              </a:p>
            </p:txBody>
          </p:sp>
        </mc:Choice>
        <mc:Fallback xmlns="">
          <p:sp>
            <p:nvSpPr>
              <p:cNvPr id="32" name="テキスト ボックス 31">
                <a:extLst>
                  <a:ext uri="{FF2B5EF4-FFF2-40B4-BE49-F238E27FC236}">
                    <a16:creationId xmlns:a16="http://schemas.microsoft.com/office/drawing/2014/main" id="{59BCB372-B20D-4747-95D4-1EDCB8B14D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02924" y="3309244"/>
                <a:ext cx="113043" cy="169277"/>
              </a:xfrm>
              <a:prstGeom prst="rect">
                <a:avLst/>
              </a:prstGeom>
              <a:blipFill>
                <a:blip r:embed="rId9"/>
                <a:stretch>
                  <a:fillRect l="-15789" r="-1052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テキスト ボックス 32">
                <a:extLst>
                  <a:ext uri="{FF2B5EF4-FFF2-40B4-BE49-F238E27FC236}">
                    <a16:creationId xmlns:a16="http://schemas.microsoft.com/office/drawing/2014/main" id="{9EC38F70-D98E-420B-B989-40180AC1F2D6}"/>
                  </a:ext>
                </a:extLst>
              </p:cNvPr>
              <p:cNvSpPr txBox="1"/>
              <p:nvPr/>
            </p:nvSpPr>
            <p:spPr>
              <a:xfrm>
                <a:off x="6534427" y="3406899"/>
                <a:ext cx="131703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00" b="0" i="1" smtClean="0">
                          <a:latin typeface="Cambria Math" panose="02040503050406030204" pitchFamily="18" charset="0"/>
                        </a:rPr>
                        <m:t>𝑂</m:t>
                      </m:r>
                    </m:oMath>
                  </m:oMathPara>
                </a14:m>
                <a:endParaRPr lang="en-GB" sz="1100" dirty="0"/>
              </a:p>
            </p:txBody>
          </p:sp>
        </mc:Choice>
        <mc:Fallback xmlns="">
          <p:sp>
            <p:nvSpPr>
              <p:cNvPr id="33" name="テキスト ボックス 32">
                <a:extLst>
                  <a:ext uri="{FF2B5EF4-FFF2-40B4-BE49-F238E27FC236}">
                    <a16:creationId xmlns:a16="http://schemas.microsoft.com/office/drawing/2014/main" id="{9EC38F70-D98E-420B-B989-40180AC1F2D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34427" y="3406899"/>
                <a:ext cx="131703" cy="169277"/>
              </a:xfrm>
              <a:prstGeom prst="rect">
                <a:avLst/>
              </a:prstGeom>
              <a:blipFill>
                <a:blip r:embed="rId10"/>
                <a:stretch>
                  <a:fillRect l="-22727" r="-22727" b="-714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4" name="直線矢印コネクタ 33">
            <a:extLst>
              <a:ext uri="{FF2B5EF4-FFF2-40B4-BE49-F238E27FC236}">
                <a16:creationId xmlns:a16="http://schemas.microsoft.com/office/drawing/2014/main" id="{21FC0ACB-D11E-4331-BB30-D50227412E87}"/>
              </a:ext>
            </a:extLst>
          </p:cNvPr>
          <p:cNvCxnSpPr>
            <a:cxnSpLocks/>
            <a:stCxn id="13" idx="2"/>
          </p:cNvCxnSpPr>
          <p:nvPr/>
        </p:nvCxnSpPr>
        <p:spPr>
          <a:xfrm flipV="1">
            <a:off x="7896225" y="2809875"/>
            <a:ext cx="0" cy="590550"/>
          </a:xfrm>
          <a:prstGeom prst="straightConnector1">
            <a:avLst/>
          </a:prstGeom>
          <a:ln w="15875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円弧 34">
            <a:extLst>
              <a:ext uri="{FF2B5EF4-FFF2-40B4-BE49-F238E27FC236}">
                <a16:creationId xmlns:a16="http://schemas.microsoft.com/office/drawing/2014/main" id="{1C435E55-5FE1-4ECE-9E6F-E70C71A9633E}"/>
              </a:ext>
            </a:extLst>
          </p:cNvPr>
          <p:cNvSpPr/>
          <p:nvPr/>
        </p:nvSpPr>
        <p:spPr>
          <a:xfrm rot="10800000">
            <a:off x="6300462" y="-1586142"/>
            <a:ext cx="4394447" cy="4483222"/>
          </a:xfrm>
          <a:prstGeom prst="arc">
            <a:avLst>
              <a:gd name="adj1" fmla="val 16200000"/>
              <a:gd name="adj2" fmla="val 19508270"/>
            </a:avLst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テキスト ボックス 35">
                <a:extLst>
                  <a:ext uri="{FF2B5EF4-FFF2-40B4-BE49-F238E27FC236}">
                    <a16:creationId xmlns:a16="http://schemas.microsoft.com/office/drawing/2014/main" id="{A00855EF-7AB0-47A4-B1DD-4EC030DDDD31}"/>
                  </a:ext>
                </a:extLst>
              </p:cNvPr>
              <p:cNvSpPr txBox="1"/>
              <p:nvPr/>
            </p:nvSpPr>
            <p:spPr>
              <a:xfrm>
                <a:off x="7168379" y="2886506"/>
                <a:ext cx="159146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𝑅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6" name="テキスト ボックス 35">
                <a:extLst>
                  <a:ext uri="{FF2B5EF4-FFF2-40B4-BE49-F238E27FC236}">
                    <a16:creationId xmlns:a16="http://schemas.microsoft.com/office/drawing/2014/main" id="{A00855EF-7AB0-47A4-B1DD-4EC030DDDD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68379" y="2886506"/>
                <a:ext cx="159146" cy="215444"/>
              </a:xfrm>
              <a:prstGeom prst="rect">
                <a:avLst/>
              </a:prstGeom>
              <a:blipFill>
                <a:blip r:embed="rId11"/>
                <a:stretch>
                  <a:fillRect l="-26923" r="-19231" b="-571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8" name="直線矢印コネクタ 27">
            <a:extLst>
              <a:ext uri="{FF2B5EF4-FFF2-40B4-BE49-F238E27FC236}">
                <a16:creationId xmlns:a16="http://schemas.microsoft.com/office/drawing/2014/main" id="{7C19B79A-881B-4252-8792-08DF7B5AD5E9}"/>
              </a:ext>
            </a:extLst>
          </p:cNvPr>
          <p:cNvCxnSpPr>
            <a:cxnSpLocks/>
          </p:cNvCxnSpPr>
          <p:nvPr/>
        </p:nvCxnSpPr>
        <p:spPr>
          <a:xfrm flipV="1">
            <a:off x="6680908" y="1502638"/>
            <a:ext cx="0" cy="2050742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テキスト ボックス 37">
                <a:extLst>
                  <a:ext uri="{FF2B5EF4-FFF2-40B4-BE49-F238E27FC236}">
                    <a16:creationId xmlns:a16="http://schemas.microsoft.com/office/drawing/2014/main" id="{6FFACFE0-CBEA-44AC-89C5-374ACE084D0A}"/>
                  </a:ext>
                </a:extLst>
              </p:cNvPr>
              <p:cNvSpPr txBox="1"/>
              <p:nvPr/>
            </p:nvSpPr>
            <p:spPr>
              <a:xfrm>
                <a:off x="7850449" y="3394969"/>
                <a:ext cx="113043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00" b="0" i="1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GB" sz="1100" dirty="0"/>
              </a:p>
            </p:txBody>
          </p:sp>
        </mc:Choice>
        <mc:Fallback xmlns="">
          <p:sp>
            <p:nvSpPr>
              <p:cNvPr id="38" name="テキスト ボックス 37">
                <a:extLst>
                  <a:ext uri="{FF2B5EF4-FFF2-40B4-BE49-F238E27FC236}">
                    <a16:creationId xmlns:a16="http://schemas.microsoft.com/office/drawing/2014/main" id="{6FFACFE0-CBEA-44AC-89C5-374ACE084D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50449" y="3394969"/>
                <a:ext cx="113043" cy="169277"/>
              </a:xfrm>
              <a:prstGeom prst="rect">
                <a:avLst/>
              </a:prstGeom>
              <a:blipFill>
                <a:blip r:embed="rId12"/>
                <a:stretch>
                  <a:fillRect l="-27778" r="-33333" b="-714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テキスト ボックス 38">
                <a:extLst>
                  <a:ext uri="{FF2B5EF4-FFF2-40B4-BE49-F238E27FC236}">
                    <a16:creationId xmlns:a16="http://schemas.microsoft.com/office/drawing/2014/main" id="{1F3B49AD-EF53-4228-8D9C-76BBF0B95B58}"/>
                  </a:ext>
                </a:extLst>
              </p:cNvPr>
              <p:cNvSpPr txBox="1"/>
              <p:nvPr/>
            </p:nvSpPr>
            <p:spPr>
              <a:xfrm>
                <a:off x="1102126" y="5076825"/>
                <a:ext cx="1593449" cy="505267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𝑞</m:t>
                          </m:r>
                        </m:sub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</m:sup>
                        <m:e>
                          <m:sSup>
                            <m:sSup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𝑑𝑡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9" name="テキスト ボックス 38">
                <a:extLst>
                  <a:ext uri="{FF2B5EF4-FFF2-40B4-BE49-F238E27FC236}">
                    <a16:creationId xmlns:a16="http://schemas.microsoft.com/office/drawing/2014/main" id="{1F3B49AD-EF53-4228-8D9C-76BBF0B95B5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2126" y="5076825"/>
                <a:ext cx="1593449" cy="505267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テキスト ボックス 39">
                <a:extLst>
                  <a:ext uri="{FF2B5EF4-FFF2-40B4-BE49-F238E27FC236}">
                    <a16:creationId xmlns:a16="http://schemas.microsoft.com/office/drawing/2014/main" id="{DF05D1BB-91CC-4399-9061-E29739957A48}"/>
                  </a:ext>
                </a:extLst>
              </p:cNvPr>
              <p:cNvSpPr txBox="1"/>
              <p:nvPr/>
            </p:nvSpPr>
            <p:spPr>
              <a:xfrm>
                <a:off x="4460080" y="1839396"/>
                <a:ext cx="1131095" cy="27699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 panose="02040503050406030204" pitchFamily="18" charset="0"/>
                          <a:sym typeface="Wingdings" panose="05000000000000000000" pitchFamily="2" charset="2"/>
                        </a:rPr>
                        <m:t>𝑥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  <a:sym typeface="Wingdings" panose="05000000000000000000" pitchFamily="2" charset="2"/>
                        </a:rPr>
                        <m:t>=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  <a:sym typeface="Wingdings" panose="05000000000000000000" pitchFamily="2" charset="2"/>
                        </a:rPr>
                        <m:t>𝑡</m:t>
                      </m:r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  <m:t>1+</m:t>
                          </m:r>
                          <m:r>
                            <a:rPr lang="en-US" sz="1200" b="0" i="1" smtClean="0"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0" name="テキスト ボックス 39">
                <a:extLst>
                  <a:ext uri="{FF2B5EF4-FFF2-40B4-BE49-F238E27FC236}">
                    <a16:creationId xmlns:a16="http://schemas.microsoft.com/office/drawing/2014/main" id="{DF05D1BB-91CC-4399-9061-E29739957A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0080" y="1839396"/>
                <a:ext cx="1131095" cy="276999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1" name="直線矢印コネクタ 40">
            <a:extLst>
              <a:ext uri="{FF2B5EF4-FFF2-40B4-BE49-F238E27FC236}">
                <a16:creationId xmlns:a16="http://schemas.microsoft.com/office/drawing/2014/main" id="{35D63D18-F5CC-4BAA-BD07-34C18117D785}"/>
              </a:ext>
            </a:extLst>
          </p:cNvPr>
          <p:cNvCxnSpPr>
            <a:cxnSpLocks/>
          </p:cNvCxnSpPr>
          <p:nvPr/>
        </p:nvCxnSpPr>
        <p:spPr>
          <a:xfrm flipH="1">
            <a:off x="4505325" y="2195836"/>
            <a:ext cx="442774" cy="404489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テキスト ボックス 41">
                <a:extLst>
                  <a:ext uri="{FF2B5EF4-FFF2-40B4-BE49-F238E27FC236}">
                    <a16:creationId xmlns:a16="http://schemas.microsoft.com/office/drawing/2014/main" id="{B91A28FB-5610-40E1-B338-826CEC876BFB}"/>
                  </a:ext>
                </a:extLst>
              </p:cNvPr>
              <p:cNvSpPr txBox="1"/>
              <p:nvPr/>
            </p:nvSpPr>
            <p:spPr>
              <a:xfrm>
                <a:off x="4181937" y="2182798"/>
                <a:ext cx="561513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120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GB" sz="1200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2" name="テキスト ボックス 41">
                <a:extLst>
                  <a:ext uri="{FF2B5EF4-FFF2-40B4-BE49-F238E27FC236}">
                    <a16:creationId xmlns:a16="http://schemas.microsoft.com/office/drawing/2014/main" id="{B91A28FB-5610-40E1-B338-826CEC876BF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81937" y="2182798"/>
                <a:ext cx="561513" cy="276999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3" name="直線矢印コネクタ 42">
            <a:extLst>
              <a:ext uri="{FF2B5EF4-FFF2-40B4-BE49-F238E27FC236}">
                <a16:creationId xmlns:a16="http://schemas.microsoft.com/office/drawing/2014/main" id="{7E1D39AC-DECD-48A6-9471-683E8DF4E341}"/>
              </a:ext>
            </a:extLst>
          </p:cNvPr>
          <p:cNvCxnSpPr>
            <a:cxnSpLocks/>
          </p:cNvCxnSpPr>
          <p:nvPr/>
        </p:nvCxnSpPr>
        <p:spPr>
          <a:xfrm>
            <a:off x="5114925" y="2186311"/>
            <a:ext cx="442774" cy="404489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テキスト ボックス 43">
                <a:extLst>
                  <a:ext uri="{FF2B5EF4-FFF2-40B4-BE49-F238E27FC236}">
                    <a16:creationId xmlns:a16="http://schemas.microsoft.com/office/drawing/2014/main" id="{4EC46FA5-4507-4058-8791-825C9DA0361F}"/>
                  </a:ext>
                </a:extLst>
              </p:cNvPr>
              <p:cNvSpPr txBox="1"/>
              <p:nvPr/>
            </p:nvSpPr>
            <p:spPr>
              <a:xfrm>
                <a:off x="5324937" y="2173273"/>
                <a:ext cx="561513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120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=2</m:t>
                      </m:r>
                    </m:oMath>
                  </m:oMathPara>
                </a14:m>
                <a:endParaRPr lang="en-GB" sz="1200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4" name="テキスト ボックス 43">
                <a:extLst>
                  <a:ext uri="{FF2B5EF4-FFF2-40B4-BE49-F238E27FC236}">
                    <a16:creationId xmlns:a16="http://schemas.microsoft.com/office/drawing/2014/main" id="{4EC46FA5-4507-4058-8791-825C9DA036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24937" y="2173273"/>
                <a:ext cx="561513" cy="276999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テキスト ボックス 44">
                <a:extLst>
                  <a:ext uri="{FF2B5EF4-FFF2-40B4-BE49-F238E27FC236}">
                    <a16:creationId xmlns:a16="http://schemas.microsoft.com/office/drawing/2014/main" id="{8FD7AEB6-444D-4089-AACA-411D19C7ABEA}"/>
                  </a:ext>
                </a:extLst>
              </p:cNvPr>
              <p:cNvSpPr txBox="1"/>
              <p:nvPr/>
            </p:nvSpPr>
            <p:spPr>
              <a:xfrm>
                <a:off x="3602830" y="2639496"/>
                <a:ext cx="1131095" cy="27699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 panose="02040503050406030204" pitchFamily="18" charset="0"/>
                          <a:sym typeface="Wingdings" panose="05000000000000000000" pitchFamily="2" charset="2"/>
                        </a:rPr>
                        <m:t>0=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  <a:sym typeface="Wingdings" panose="05000000000000000000" pitchFamily="2" charset="2"/>
                        </a:rPr>
                        <m:t>𝑡</m:t>
                      </m:r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  <m:t>1+</m:t>
                          </m:r>
                          <m:r>
                            <a:rPr lang="en-US" sz="1200" b="0" i="1" smtClean="0"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5" name="テキスト ボックス 44">
                <a:extLst>
                  <a:ext uri="{FF2B5EF4-FFF2-40B4-BE49-F238E27FC236}">
                    <a16:creationId xmlns:a16="http://schemas.microsoft.com/office/drawing/2014/main" id="{8FD7AEB6-444D-4089-AACA-411D19C7ABE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2830" y="2639496"/>
                <a:ext cx="1131095" cy="276999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テキスト ボックス 45">
                <a:extLst>
                  <a:ext uri="{FF2B5EF4-FFF2-40B4-BE49-F238E27FC236}">
                    <a16:creationId xmlns:a16="http://schemas.microsoft.com/office/drawing/2014/main" id="{BF425832-8097-44DE-BE84-BA573148E747}"/>
                  </a:ext>
                </a:extLst>
              </p:cNvPr>
              <p:cNvSpPr txBox="1"/>
              <p:nvPr/>
            </p:nvSpPr>
            <p:spPr>
              <a:xfrm>
                <a:off x="3536155" y="2963346"/>
                <a:ext cx="1321595" cy="27699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=0 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𝑜𝑟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 −1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6" name="テキスト ボックス 45">
                <a:extLst>
                  <a:ext uri="{FF2B5EF4-FFF2-40B4-BE49-F238E27FC236}">
                    <a16:creationId xmlns:a16="http://schemas.microsoft.com/office/drawing/2014/main" id="{BF425832-8097-44DE-BE84-BA573148E7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6155" y="2963346"/>
                <a:ext cx="1321595" cy="276999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テキスト ボックス 46">
                <a:extLst>
                  <a:ext uri="{FF2B5EF4-FFF2-40B4-BE49-F238E27FC236}">
                    <a16:creationId xmlns:a16="http://schemas.microsoft.com/office/drawing/2014/main" id="{BA5E053F-007B-4792-AB2C-A7B3F8BA11B9}"/>
                  </a:ext>
                </a:extLst>
              </p:cNvPr>
              <p:cNvSpPr txBox="1"/>
              <p:nvPr/>
            </p:nvSpPr>
            <p:spPr>
              <a:xfrm>
                <a:off x="5222080" y="2629971"/>
                <a:ext cx="1131095" cy="27699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 panose="02040503050406030204" pitchFamily="18" charset="0"/>
                          <a:sym typeface="Wingdings" panose="05000000000000000000" pitchFamily="2" charset="2"/>
                        </a:rPr>
                        <m:t>2=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  <a:sym typeface="Wingdings" panose="05000000000000000000" pitchFamily="2" charset="2"/>
                        </a:rPr>
                        <m:t>𝑡</m:t>
                      </m:r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  <m:t>1+</m:t>
                          </m:r>
                          <m:r>
                            <a:rPr lang="en-US" sz="1200" b="0" i="1" smtClean="0"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7" name="テキスト ボックス 46">
                <a:extLst>
                  <a:ext uri="{FF2B5EF4-FFF2-40B4-BE49-F238E27FC236}">
                    <a16:creationId xmlns:a16="http://schemas.microsoft.com/office/drawing/2014/main" id="{BA5E053F-007B-4792-AB2C-A7B3F8BA11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2080" y="2629971"/>
                <a:ext cx="1131095" cy="276999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テキスト ボックス 47">
                <a:extLst>
                  <a:ext uri="{FF2B5EF4-FFF2-40B4-BE49-F238E27FC236}">
                    <a16:creationId xmlns:a16="http://schemas.microsoft.com/office/drawing/2014/main" id="{8B50F53A-DB38-4140-A1C3-21EDAFF1264D}"/>
                  </a:ext>
                </a:extLst>
              </p:cNvPr>
              <p:cNvSpPr txBox="1"/>
              <p:nvPr/>
            </p:nvSpPr>
            <p:spPr>
              <a:xfrm>
                <a:off x="5155405" y="2953821"/>
                <a:ext cx="1321595" cy="27699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−2=0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8" name="テキスト ボックス 47">
                <a:extLst>
                  <a:ext uri="{FF2B5EF4-FFF2-40B4-BE49-F238E27FC236}">
                    <a16:creationId xmlns:a16="http://schemas.microsoft.com/office/drawing/2014/main" id="{8B50F53A-DB38-4140-A1C3-21EDAFF1264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55405" y="2953821"/>
                <a:ext cx="1321595" cy="276999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テキスト ボックス 48">
                <a:extLst>
                  <a:ext uri="{FF2B5EF4-FFF2-40B4-BE49-F238E27FC236}">
                    <a16:creationId xmlns:a16="http://schemas.microsoft.com/office/drawing/2014/main" id="{F02B6F68-089A-44BB-B78F-5E5C382131F9}"/>
                  </a:ext>
                </a:extLst>
              </p:cNvPr>
              <p:cNvSpPr txBox="1"/>
              <p:nvPr/>
            </p:nvSpPr>
            <p:spPr>
              <a:xfrm>
                <a:off x="5145880" y="3277671"/>
                <a:ext cx="1321595" cy="27699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=−2 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𝑜𝑟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 1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9" name="テキスト ボックス 48">
                <a:extLst>
                  <a:ext uri="{FF2B5EF4-FFF2-40B4-BE49-F238E27FC236}">
                    <a16:creationId xmlns:a16="http://schemas.microsoft.com/office/drawing/2014/main" id="{F02B6F68-089A-44BB-B78F-5E5C382131F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5880" y="3277671"/>
                <a:ext cx="1321595" cy="276999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0" name="直線コネクタ 49">
            <a:extLst>
              <a:ext uri="{FF2B5EF4-FFF2-40B4-BE49-F238E27FC236}">
                <a16:creationId xmlns:a16="http://schemas.microsoft.com/office/drawing/2014/main" id="{3F6BEE3A-0F41-41FD-8208-3EAECB9F825D}"/>
              </a:ext>
            </a:extLst>
          </p:cNvPr>
          <p:cNvCxnSpPr>
            <a:cxnSpLocks/>
          </p:cNvCxnSpPr>
          <p:nvPr/>
        </p:nvCxnSpPr>
        <p:spPr>
          <a:xfrm flipH="1">
            <a:off x="4383351" y="3030614"/>
            <a:ext cx="257451" cy="168675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線コネクタ 50">
            <a:extLst>
              <a:ext uri="{FF2B5EF4-FFF2-40B4-BE49-F238E27FC236}">
                <a16:creationId xmlns:a16="http://schemas.microsoft.com/office/drawing/2014/main" id="{FB6D23BF-2E9B-4611-9E48-4E7C2FAC36C5}"/>
              </a:ext>
            </a:extLst>
          </p:cNvPr>
          <p:cNvCxnSpPr>
            <a:cxnSpLocks/>
          </p:cNvCxnSpPr>
          <p:nvPr/>
        </p:nvCxnSpPr>
        <p:spPr>
          <a:xfrm flipH="1">
            <a:off x="5650176" y="3354464"/>
            <a:ext cx="257451" cy="168675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9235771E-04A9-447B-8C38-3B6F08152E54}"/>
              </a:ext>
            </a:extLst>
          </p:cNvPr>
          <p:cNvSpPr/>
          <p:nvPr/>
        </p:nvSpPr>
        <p:spPr>
          <a:xfrm>
            <a:off x="2619375" y="2943226"/>
            <a:ext cx="523875" cy="352424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テキスト ボックス 53">
                <a:extLst>
                  <a:ext uri="{FF2B5EF4-FFF2-40B4-BE49-F238E27FC236}">
                    <a16:creationId xmlns:a16="http://schemas.microsoft.com/office/drawing/2014/main" id="{DA7BA4BC-DE2E-4CAE-B5CB-746E084FAE03}"/>
                  </a:ext>
                </a:extLst>
              </p:cNvPr>
              <p:cNvSpPr txBox="1"/>
              <p:nvPr/>
            </p:nvSpPr>
            <p:spPr>
              <a:xfrm>
                <a:off x="4460080" y="4506396"/>
                <a:ext cx="1131095" cy="27699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 panose="02040503050406030204" pitchFamily="18" charset="0"/>
                          <a:sym typeface="Wingdings" panose="05000000000000000000" pitchFamily="2" charset="2"/>
                        </a:rPr>
                        <m:t>𝑥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  <a:sym typeface="Wingdings" panose="05000000000000000000" pitchFamily="2" charset="2"/>
                        </a:rPr>
                        <m:t>=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  <a:sym typeface="Wingdings" panose="05000000000000000000" pitchFamily="2" charset="2"/>
                        </a:rPr>
                        <m:t>𝑡</m:t>
                      </m:r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  <m:t>1+</m:t>
                          </m:r>
                          <m:r>
                            <a:rPr lang="en-US" sz="1200" b="0" i="1" smtClean="0"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4" name="テキスト ボックス 53">
                <a:extLst>
                  <a:ext uri="{FF2B5EF4-FFF2-40B4-BE49-F238E27FC236}">
                    <a16:creationId xmlns:a16="http://schemas.microsoft.com/office/drawing/2014/main" id="{DA7BA4BC-DE2E-4CAE-B5CB-746E084FAE0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0080" y="4506396"/>
                <a:ext cx="1131095" cy="276999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27FD84F7-2404-4846-B7EC-1C6435CA384F}"/>
              </a:ext>
            </a:extLst>
          </p:cNvPr>
          <p:cNvSpPr txBox="1"/>
          <p:nvPr/>
        </p:nvSpPr>
        <p:spPr>
          <a:xfrm>
            <a:off x="4117179" y="1334571"/>
            <a:ext cx="181689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400" u="sng" dirty="0">
                <a:latin typeface="Comic Sans MS" panose="030F0702030302020204" pitchFamily="66" charset="0"/>
              </a:rPr>
              <a:t>Finding the limits</a:t>
            </a:r>
            <a:endParaRPr lang="en-GB" sz="1400" u="sng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6" name="テキスト ボックス 55">
                <a:extLst>
                  <a:ext uri="{FF2B5EF4-FFF2-40B4-BE49-F238E27FC236}">
                    <a16:creationId xmlns:a16="http://schemas.microsoft.com/office/drawing/2014/main" id="{E07C985E-247F-42E3-A128-C3935361E93F}"/>
                  </a:ext>
                </a:extLst>
              </p:cNvPr>
              <p:cNvSpPr txBox="1"/>
              <p:nvPr/>
            </p:nvSpPr>
            <p:spPr>
              <a:xfrm>
                <a:off x="4488654" y="3953946"/>
                <a:ext cx="1178721" cy="41607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400" u="sng" dirty="0">
                    <a:latin typeface="Comic Sans MS" panose="030F0702030302020204" pitchFamily="66" charset="0"/>
                  </a:rPr>
                  <a:t>Finding</a:t>
                </a:r>
                <a:r>
                  <a:rPr lang="en-US" sz="14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𝑑𝑥</m:t>
                        </m:r>
                      </m:num>
                      <m:den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𝑑𝑡</m:t>
                        </m:r>
                      </m:den>
                    </m:f>
                  </m:oMath>
                </a14:m>
                <a:endParaRPr lang="en-GB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6" name="テキスト ボックス 55">
                <a:extLst>
                  <a:ext uri="{FF2B5EF4-FFF2-40B4-BE49-F238E27FC236}">
                    <a16:creationId xmlns:a16="http://schemas.microsoft.com/office/drawing/2014/main" id="{E07C985E-247F-42E3-A128-C3935361E9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88654" y="3953946"/>
                <a:ext cx="1178721" cy="416076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テキスト ボックス 56">
                <a:extLst>
                  <a:ext uri="{FF2B5EF4-FFF2-40B4-BE49-F238E27FC236}">
                    <a16:creationId xmlns:a16="http://schemas.microsoft.com/office/drawing/2014/main" id="{2305C236-42FF-4847-8C5A-0FD5F48F1719}"/>
                  </a:ext>
                </a:extLst>
              </p:cNvPr>
              <p:cNvSpPr txBox="1"/>
              <p:nvPr/>
            </p:nvSpPr>
            <p:spPr>
              <a:xfrm>
                <a:off x="4402930" y="4944546"/>
                <a:ext cx="1131095" cy="27699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 panose="02040503050406030204" pitchFamily="18" charset="0"/>
                          <a:sym typeface="Wingdings" panose="05000000000000000000" pitchFamily="2" charset="2"/>
                        </a:rPr>
                        <m:t>𝑥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  <a:sym typeface="Wingdings" panose="05000000000000000000" pitchFamily="2" charset="2"/>
                        </a:rPr>
                        <m:t>=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  <a:sym typeface="Wingdings" panose="05000000000000000000" pitchFamily="2" charset="2"/>
                        </a:rPr>
                        <m:t>𝑡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  <a:sym typeface="Wingdings" panose="05000000000000000000" pitchFamily="2" charset="2"/>
                        </a:rPr>
                        <m:t>+</m:t>
                      </m:r>
                      <m:sSup>
                        <m:sSupPr>
                          <m:ctrlPr>
                            <a:rPr lang="en-US" sz="1200" b="0" i="1" smtClean="0"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  <m:t>𝑡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7" name="テキスト ボックス 56">
                <a:extLst>
                  <a:ext uri="{FF2B5EF4-FFF2-40B4-BE49-F238E27FC236}">
                    <a16:creationId xmlns:a16="http://schemas.microsoft.com/office/drawing/2014/main" id="{2305C236-42FF-4847-8C5A-0FD5F48F171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2930" y="4944546"/>
                <a:ext cx="1131095" cy="276999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テキスト ボックス 57">
                <a:extLst>
                  <a:ext uri="{FF2B5EF4-FFF2-40B4-BE49-F238E27FC236}">
                    <a16:creationId xmlns:a16="http://schemas.microsoft.com/office/drawing/2014/main" id="{F7917B94-729A-489F-8CBB-C2ACCE3A8E7D}"/>
                  </a:ext>
                </a:extLst>
              </p:cNvPr>
              <p:cNvSpPr txBox="1"/>
              <p:nvPr/>
            </p:nvSpPr>
            <p:spPr>
              <a:xfrm>
                <a:off x="4374355" y="5306496"/>
                <a:ext cx="1131095" cy="45397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200" b="0" i="1" smtClean="0"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</m:ctrlPr>
                        </m:fPr>
                        <m:num>
                          <m:r>
                            <a:rPr lang="en-US" sz="1200" b="0" i="1" smtClean="0"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  <m:t>𝑑𝑥</m:t>
                          </m:r>
                        </m:num>
                        <m:den>
                          <m:r>
                            <a:rPr lang="en-US" sz="1200" b="0" i="1" smtClean="0"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  <m:t>𝑑𝑡</m:t>
                          </m:r>
                        </m:den>
                      </m:f>
                      <m:r>
                        <a:rPr lang="en-US" sz="1200" b="0" i="1" smtClean="0">
                          <a:latin typeface="Cambria Math" panose="02040503050406030204" pitchFamily="18" charset="0"/>
                          <a:sym typeface="Wingdings" panose="05000000000000000000" pitchFamily="2" charset="2"/>
                        </a:rPr>
                        <m:t>=1+2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  <a:sym typeface="Wingdings" panose="05000000000000000000" pitchFamily="2" charset="2"/>
                        </a:rPr>
                        <m:t>𝑡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8" name="テキスト ボックス 57">
                <a:extLst>
                  <a:ext uri="{FF2B5EF4-FFF2-40B4-BE49-F238E27FC236}">
                    <a16:creationId xmlns:a16="http://schemas.microsoft.com/office/drawing/2014/main" id="{F7917B94-729A-489F-8CBB-C2ACCE3A8E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4355" y="5306496"/>
                <a:ext cx="1131095" cy="453970"/>
              </a:xfrm>
              <a:prstGeom prst="rect">
                <a:avLst/>
              </a:prstGeom>
              <a:blipFill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9" name="円弧 58">
            <a:extLst>
              <a:ext uri="{FF2B5EF4-FFF2-40B4-BE49-F238E27FC236}">
                <a16:creationId xmlns:a16="http://schemas.microsoft.com/office/drawing/2014/main" id="{310A4E10-906A-4F61-9910-4837C7D537F8}"/>
              </a:ext>
            </a:extLst>
          </p:cNvPr>
          <p:cNvSpPr/>
          <p:nvPr/>
        </p:nvSpPr>
        <p:spPr>
          <a:xfrm>
            <a:off x="5448302" y="4629151"/>
            <a:ext cx="180974" cy="457199"/>
          </a:xfrm>
          <a:prstGeom prst="arc">
            <a:avLst>
              <a:gd name="adj1" fmla="val 16200000"/>
              <a:gd name="adj2" fmla="val 5588182"/>
            </a:avLst>
          </a:prstGeom>
          <a:ln w="254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BB02C99C-8016-403D-9842-6EE5BD3DAB04}"/>
              </a:ext>
            </a:extLst>
          </p:cNvPr>
          <p:cNvSpPr txBox="1"/>
          <p:nvPr/>
        </p:nvSpPr>
        <p:spPr>
          <a:xfrm>
            <a:off x="5572125" y="4676775"/>
            <a:ext cx="137159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rgbClr val="FF0000"/>
                </a:solidFill>
                <a:latin typeface="Comic Sans MS" panose="030F0702030302020204" pitchFamily="66" charset="0"/>
              </a:rPr>
              <a:t>Expand bracket</a:t>
            </a:r>
            <a:endParaRPr lang="en-GB" sz="11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61" name="円弧 60">
            <a:extLst>
              <a:ext uri="{FF2B5EF4-FFF2-40B4-BE49-F238E27FC236}">
                <a16:creationId xmlns:a16="http://schemas.microsoft.com/office/drawing/2014/main" id="{7EC220BA-08A3-42E9-A54B-794E0826ECC1}"/>
              </a:ext>
            </a:extLst>
          </p:cNvPr>
          <p:cNvSpPr/>
          <p:nvPr/>
        </p:nvSpPr>
        <p:spPr>
          <a:xfrm>
            <a:off x="5334002" y="5095876"/>
            <a:ext cx="180974" cy="457199"/>
          </a:xfrm>
          <a:prstGeom prst="arc">
            <a:avLst>
              <a:gd name="adj1" fmla="val 16200000"/>
              <a:gd name="adj2" fmla="val 5588182"/>
            </a:avLst>
          </a:prstGeom>
          <a:ln w="254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DA70311D-06A1-4DC4-8A1F-27D74BE07B64}"/>
              </a:ext>
            </a:extLst>
          </p:cNvPr>
          <p:cNvSpPr txBox="1"/>
          <p:nvPr/>
        </p:nvSpPr>
        <p:spPr>
          <a:xfrm>
            <a:off x="5438775" y="5219700"/>
            <a:ext cx="12382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rgbClr val="FF0000"/>
                </a:solidFill>
                <a:latin typeface="Comic Sans MS" panose="030F0702030302020204" pitchFamily="66" charset="0"/>
              </a:rPr>
              <a:t>Differentiate</a:t>
            </a:r>
            <a:endParaRPr lang="en-GB" sz="11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1958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xit" presetSubtype="1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40" grpId="0"/>
      <p:bldP spid="42" grpId="0"/>
      <p:bldP spid="44" grpId="0"/>
      <p:bldP spid="45" grpId="0"/>
      <p:bldP spid="46" grpId="0"/>
      <p:bldP spid="47" grpId="0"/>
      <p:bldP spid="48" grpId="0"/>
      <p:bldP spid="49" grpId="0"/>
      <p:bldP spid="52" grpId="0" animBg="1"/>
      <p:bldP spid="52" grpId="1" animBg="1"/>
      <p:bldP spid="52" grpId="2" animBg="1"/>
      <p:bldP spid="52" grpId="3" animBg="1"/>
      <p:bldP spid="54" grpId="0"/>
      <p:bldP spid="55" grpId="0"/>
      <p:bldP spid="56" grpId="0"/>
      <p:bldP spid="57" grpId="0"/>
      <p:bldP spid="58" grpId="0"/>
      <p:bldP spid="59" grpId="0" animBg="1"/>
      <p:bldP spid="60" grpId="0"/>
      <p:bldP spid="61" grpId="0" animBg="1"/>
      <p:bldP spid="6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Volumes of Revolution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42875" y="1400175"/>
                <a:ext cx="3552825" cy="5343525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US" sz="1400" b="1" dirty="0">
                    <a:latin typeface="Comic Sans MS" panose="030F0702030302020204" pitchFamily="66" charset="0"/>
                  </a:rPr>
                  <a:t>You can find the volumes of even more solids when the curves are defined parametrically</a:t>
                </a:r>
                <a:endParaRPr lang="en-US" sz="14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4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The curve </a:t>
                </a:r>
                <a14:m>
                  <m:oMath xmlns:m="http://schemas.openxmlformats.org/officeDocument/2006/math">
                    <m:r>
                      <a:rPr lang="en-US" sz="1400" i="1" dirty="0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𝐶</m:t>
                    </m:r>
                  </m:oMath>
                </a14:m>
                <a:r>
                  <a:rPr lang="en-US" sz="14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 shown to the right has parametric equations:</a:t>
                </a: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𝑥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𝑡</m:t>
                    </m:r>
                    <m:d>
                      <m:dPr>
                        <m:ctrlPr>
                          <a:rPr lang="en-US" sz="1400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400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1+</m:t>
                        </m:r>
                        <m:r>
                          <a:rPr lang="en-US" sz="1400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𝑡</m:t>
                        </m:r>
                      </m:e>
                    </m:d>
                    <m:r>
                      <a:rPr lang="en-US" sz="1400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,   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𝑦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f>
                      <m:fPr>
                        <m:ctrlPr>
                          <a:rPr lang="en-US" sz="1400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fPr>
                      <m:num>
                        <m:r>
                          <a:rPr lang="en-US" sz="1400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1</m:t>
                        </m:r>
                      </m:num>
                      <m:den>
                        <m:r>
                          <a:rPr lang="en-US" sz="1400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1+</m:t>
                        </m:r>
                        <m:r>
                          <a:rPr lang="en-US" sz="1400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𝑡</m:t>
                        </m:r>
                      </m:den>
                    </m:f>
                    <m:r>
                      <a:rPr lang="en-US" sz="1400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,  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𝑡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Wingdings" panose="05000000000000000000" pitchFamily="2" charset="2"/>
                      </a:rPr>
                      <m:t>≥0</m:t>
                    </m:r>
                  </m:oMath>
                </a14:m>
                <a:endParaRPr lang="en-GB" sz="14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anose="030F0702030302020204" pitchFamily="66" charset="0"/>
                  </a:rPr>
                  <a:t>The region </a:t>
                </a:r>
                <a14:m>
                  <m:oMath xmlns:m="http://schemas.openxmlformats.org/officeDocument/2006/math">
                    <m:r>
                      <a:rPr lang="en-GB" sz="1400" i="1" dirty="0" smtClean="0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 is bounded by the curve, the x-axis and the lines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=2</m:t>
                    </m:r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. Find the exact volume of the solid formed when </a:t>
                </a:r>
                <a14:m>
                  <m:oMath xmlns:m="http://schemas.openxmlformats.org/officeDocument/2006/math">
                    <m:r>
                      <a:rPr lang="en-GB" sz="1400" i="1" dirty="0" smtClean="0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 is rotated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 radians about the x-axis.</a:t>
                </a:r>
              </a:p>
              <a:p>
                <a:pPr marL="0" indent="0" algn="ctr">
                  <a:buNone/>
                </a:pPr>
                <a:endParaRPr lang="en-GB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2875" y="1400175"/>
                <a:ext cx="3552825" cy="5343525"/>
              </a:xfrm>
              <a:blipFill>
                <a:blip r:embed="rId2"/>
                <a:stretch>
                  <a:fillRect t="-685" r="-120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9954" y="6488668"/>
            <a:ext cx="4651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4C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4BE57715-21A0-48B0-9A91-50438738CCB1}"/>
                  </a:ext>
                </a:extLst>
              </p:cNvPr>
              <p:cNvSpPr txBox="1"/>
              <p:nvPr/>
            </p:nvSpPr>
            <p:spPr>
              <a:xfrm>
                <a:off x="0" y="0"/>
                <a:ext cx="1227323" cy="48866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𝑑𝑥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4BE57715-21A0-48B0-9A91-50438738CCB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1227323" cy="48866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テキスト ボックス 5">
                <a:extLst>
                  <a:ext uri="{FF2B5EF4-FFF2-40B4-BE49-F238E27FC236}">
                    <a16:creationId xmlns:a16="http://schemas.microsoft.com/office/drawing/2014/main" id="{E8E65B25-C6E7-4BFC-BFFF-8EE945487A51}"/>
                  </a:ext>
                </a:extLst>
              </p:cNvPr>
              <p:cNvSpPr txBox="1"/>
              <p:nvPr/>
            </p:nvSpPr>
            <p:spPr>
              <a:xfrm>
                <a:off x="0" y="485775"/>
                <a:ext cx="1270861" cy="48866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𝑑𝑦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" name="テキスト ボックス 5">
                <a:extLst>
                  <a:ext uri="{FF2B5EF4-FFF2-40B4-BE49-F238E27FC236}">
                    <a16:creationId xmlns:a16="http://schemas.microsoft.com/office/drawing/2014/main" id="{E8E65B25-C6E7-4BFC-BFFF-8EE945487A5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485775"/>
                <a:ext cx="1270861" cy="48866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テキスト ボックス 7">
                <a:extLst>
                  <a:ext uri="{FF2B5EF4-FFF2-40B4-BE49-F238E27FC236}">
                    <a16:creationId xmlns:a16="http://schemas.microsoft.com/office/drawing/2014/main" id="{B9C8CF69-F3B3-4285-B811-CEA0D68D3B18}"/>
                  </a:ext>
                </a:extLst>
              </p:cNvPr>
              <p:cNvSpPr txBox="1"/>
              <p:nvPr/>
            </p:nvSpPr>
            <p:spPr>
              <a:xfrm>
                <a:off x="7550551" y="0"/>
                <a:ext cx="1593449" cy="505267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𝑞</m:t>
                          </m:r>
                        </m:sub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</m:sup>
                        <m:e>
                          <m:sSup>
                            <m:sSup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𝑑𝑡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8" name="テキスト ボックス 7">
                <a:extLst>
                  <a:ext uri="{FF2B5EF4-FFF2-40B4-BE49-F238E27FC236}">
                    <a16:creationId xmlns:a16="http://schemas.microsoft.com/office/drawing/2014/main" id="{B9C8CF69-F3B3-4285-B811-CEA0D68D3B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0551" y="0"/>
                <a:ext cx="1593449" cy="50526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テキスト ボックス 21">
                <a:extLst>
                  <a:ext uri="{FF2B5EF4-FFF2-40B4-BE49-F238E27FC236}">
                    <a16:creationId xmlns:a16="http://schemas.microsoft.com/office/drawing/2014/main" id="{F547C1C7-2082-4578-9386-D99DCAB566CF}"/>
                  </a:ext>
                </a:extLst>
              </p:cNvPr>
              <p:cNvSpPr txBox="1"/>
              <p:nvPr/>
            </p:nvSpPr>
            <p:spPr>
              <a:xfrm>
                <a:off x="7551897" y="505485"/>
                <a:ext cx="1592103" cy="505267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𝑞</m:t>
                          </m:r>
                        </m:sub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</m:sup>
                        <m:e>
                          <m:sSup>
                            <m:sSup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𝑑𝑡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2" name="テキスト ボックス 21">
                <a:extLst>
                  <a:ext uri="{FF2B5EF4-FFF2-40B4-BE49-F238E27FC236}">
                    <a16:creationId xmlns:a16="http://schemas.microsoft.com/office/drawing/2014/main" id="{F547C1C7-2082-4578-9386-D99DCAB566C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1897" y="505485"/>
                <a:ext cx="1592103" cy="50526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テキスト ボックス 57">
                <a:extLst>
                  <a:ext uri="{FF2B5EF4-FFF2-40B4-BE49-F238E27FC236}">
                    <a16:creationId xmlns:a16="http://schemas.microsoft.com/office/drawing/2014/main" id="{F7917B94-729A-489F-8CBB-C2ACCE3A8E7D}"/>
                  </a:ext>
                </a:extLst>
              </p:cNvPr>
              <p:cNvSpPr txBox="1"/>
              <p:nvPr/>
            </p:nvSpPr>
            <p:spPr>
              <a:xfrm>
                <a:off x="1431130" y="4811196"/>
                <a:ext cx="1131095" cy="50135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  <m:t>𝑑𝑥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  <m:t>𝑑𝑡</m:t>
                          </m:r>
                        </m:den>
                      </m:f>
                      <m:r>
                        <a:rPr lang="en-US" sz="1400" b="0" i="1" smtClean="0">
                          <a:latin typeface="Cambria Math" panose="02040503050406030204" pitchFamily="18" charset="0"/>
                          <a:sym typeface="Wingdings" panose="05000000000000000000" pitchFamily="2" charset="2"/>
                        </a:rPr>
                        <m:t>=1+2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sym typeface="Wingdings" panose="05000000000000000000" pitchFamily="2" charset="2"/>
                        </a:rPr>
                        <m:t>𝑡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58" name="テキスト ボックス 57">
                <a:extLst>
                  <a:ext uri="{FF2B5EF4-FFF2-40B4-BE49-F238E27FC236}">
                    <a16:creationId xmlns:a16="http://schemas.microsoft.com/office/drawing/2014/main" id="{F7917B94-729A-489F-8CBB-C2ACCE3A8E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31130" y="4811196"/>
                <a:ext cx="1131095" cy="501356"/>
              </a:xfrm>
              <a:prstGeom prst="rect">
                <a:avLst/>
              </a:prstGeom>
              <a:blipFill>
                <a:blip r:embed="rId7"/>
                <a:stretch>
                  <a:fillRect b="-243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テキスト ボックス 52">
                <a:extLst>
                  <a:ext uri="{FF2B5EF4-FFF2-40B4-BE49-F238E27FC236}">
                    <a16:creationId xmlns:a16="http://schemas.microsoft.com/office/drawing/2014/main" id="{90BE0CF1-4DAF-4A46-83B4-CA5128D75676}"/>
                  </a:ext>
                </a:extLst>
              </p:cNvPr>
              <p:cNvSpPr txBox="1"/>
              <p:nvPr/>
            </p:nvSpPr>
            <p:spPr>
              <a:xfrm>
                <a:off x="1135855" y="4496871"/>
                <a:ext cx="1883570" cy="30777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1400" dirty="0">
                    <a:latin typeface="Comic Sans MS" panose="030F0702030302020204" pitchFamily="66" charset="0"/>
                  </a:rPr>
                  <a:t>Interval is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sz="1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0,1</m:t>
                        </m:r>
                      </m:e>
                    </m:d>
                  </m:oMath>
                </a14:m>
                <a:endParaRPr lang="en-GB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3" name="テキスト ボックス 52">
                <a:extLst>
                  <a:ext uri="{FF2B5EF4-FFF2-40B4-BE49-F238E27FC236}">
                    <a16:creationId xmlns:a16="http://schemas.microsoft.com/office/drawing/2014/main" id="{90BE0CF1-4DAF-4A46-83B4-CA5128D7567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5855" y="4496871"/>
                <a:ext cx="1883570" cy="307777"/>
              </a:xfrm>
              <a:prstGeom prst="rect">
                <a:avLst/>
              </a:prstGeom>
              <a:blipFill>
                <a:blip r:embed="rId8"/>
                <a:stretch>
                  <a:fillRect l="-971" t="-4000" b="-20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テキスト ボックス 62">
                <a:extLst>
                  <a:ext uri="{FF2B5EF4-FFF2-40B4-BE49-F238E27FC236}">
                    <a16:creationId xmlns:a16="http://schemas.microsoft.com/office/drawing/2014/main" id="{3AE424B7-1D0B-4636-B5C8-E9FE0D66CD74}"/>
                  </a:ext>
                </a:extLst>
              </p:cNvPr>
              <p:cNvSpPr txBox="1"/>
              <p:nvPr/>
            </p:nvSpPr>
            <p:spPr>
              <a:xfrm>
                <a:off x="4340626" y="1400175"/>
                <a:ext cx="1593449" cy="505267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𝑞</m:t>
                          </m:r>
                        </m:sub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</m:sup>
                        <m:e>
                          <m:sSup>
                            <m:sSup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𝑑𝑡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3" name="テキスト ボックス 62">
                <a:extLst>
                  <a:ext uri="{FF2B5EF4-FFF2-40B4-BE49-F238E27FC236}">
                    <a16:creationId xmlns:a16="http://schemas.microsoft.com/office/drawing/2014/main" id="{3AE424B7-1D0B-4636-B5C8-E9FE0D66CD7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0626" y="1400175"/>
                <a:ext cx="1593449" cy="50526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テキスト ボックス 63">
                <a:extLst>
                  <a:ext uri="{FF2B5EF4-FFF2-40B4-BE49-F238E27FC236}">
                    <a16:creationId xmlns:a16="http://schemas.microsoft.com/office/drawing/2014/main" id="{945038CC-8D7B-4DF3-B146-39AC94E2329D}"/>
                  </a:ext>
                </a:extLst>
              </p:cNvPr>
              <p:cNvSpPr txBox="1"/>
              <p:nvPr/>
            </p:nvSpPr>
            <p:spPr>
              <a:xfrm>
                <a:off x="4473976" y="2095500"/>
                <a:ext cx="2207912" cy="526554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p>
                        <m:e>
                          <m:sSup>
                            <m:sSup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1400" i="1">
                                          <a:latin typeface="Cambria Math" panose="02040503050406030204" pitchFamily="18" charset="0"/>
                                          <a:sym typeface="Wingdings" panose="05000000000000000000" pitchFamily="2" charset="2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1400" i="1">
                                          <a:latin typeface="Cambria Math" panose="02040503050406030204" pitchFamily="18" charset="0"/>
                                          <a:sym typeface="Wingdings" panose="05000000000000000000" pitchFamily="2" charset="2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en-US" sz="1400" i="1">
                                          <a:latin typeface="Cambria Math" panose="02040503050406030204" pitchFamily="18" charset="0"/>
                                          <a:sym typeface="Wingdings" panose="05000000000000000000" pitchFamily="2" charset="2"/>
                                        </a:rPr>
                                        <m:t>1+</m:t>
                                      </m:r>
                                      <m:r>
                                        <a:rPr lang="en-US" sz="1400" i="1">
                                          <a:latin typeface="Cambria Math" panose="02040503050406030204" pitchFamily="18" charset="0"/>
                                          <a:sym typeface="Wingdings" panose="05000000000000000000" pitchFamily="2" charset="2"/>
                                        </a:rPr>
                                        <m:t>𝑡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d>
                            <m:d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  <a:sym typeface="Wingdings" panose="05000000000000000000" pitchFamily="2" charset="2"/>
                                </a:rPr>
                                <m:t>1+2</m:t>
                              </m:r>
                              <m:r>
                                <a:rPr lang="en-US" sz="1400" i="1">
                                  <a:latin typeface="Cambria Math" panose="02040503050406030204" pitchFamily="18" charset="0"/>
                                  <a:sym typeface="Wingdings" panose="05000000000000000000" pitchFamily="2" charset="2"/>
                                </a:rPr>
                                <m:t>𝑡</m:t>
                              </m:r>
                            </m:e>
                          </m:d>
                        </m:e>
                      </m:nary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𝑑𝑡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4" name="テキスト ボックス 63">
                <a:extLst>
                  <a:ext uri="{FF2B5EF4-FFF2-40B4-BE49-F238E27FC236}">
                    <a16:creationId xmlns:a16="http://schemas.microsoft.com/office/drawing/2014/main" id="{945038CC-8D7B-4DF3-B146-39AC94E232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3976" y="2095500"/>
                <a:ext cx="2207912" cy="526554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テキスト ボックス 64">
                <a:extLst>
                  <a:ext uri="{FF2B5EF4-FFF2-40B4-BE49-F238E27FC236}">
                    <a16:creationId xmlns:a16="http://schemas.microsoft.com/office/drawing/2014/main" id="{EFD7AD62-459A-41D3-A89C-014AA4531AD8}"/>
                  </a:ext>
                </a:extLst>
              </p:cNvPr>
              <p:cNvSpPr txBox="1"/>
              <p:nvPr/>
            </p:nvSpPr>
            <p:spPr>
              <a:xfrm>
                <a:off x="4473976" y="2857500"/>
                <a:ext cx="1488741" cy="483915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p>
                        <m:e>
                          <m:f>
                            <m:f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1+2</m:t>
                              </m:r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𝑡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US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14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14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1+</m:t>
                                      </m:r>
                                      <m:r>
                                        <a:rPr lang="en-US" sz="14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𝑡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</m:e>
                      </m:nary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𝑑𝑡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5" name="テキスト ボックス 64">
                <a:extLst>
                  <a:ext uri="{FF2B5EF4-FFF2-40B4-BE49-F238E27FC236}">
                    <a16:creationId xmlns:a16="http://schemas.microsoft.com/office/drawing/2014/main" id="{EFD7AD62-459A-41D3-A89C-014AA4531AD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3976" y="2857500"/>
                <a:ext cx="1488741" cy="483915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6" name="テキスト ボックス 65">
            <a:extLst>
              <a:ext uri="{FF2B5EF4-FFF2-40B4-BE49-F238E27FC236}">
                <a16:creationId xmlns:a16="http://schemas.microsoft.com/office/drawing/2014/main" id="{CFF667E1-FB9A-466C-95C1-39854C0E470A}"/>
              </a:ext>
            </a:extLst>
          </p:cNvPr>
          <p:cNvSpPr txBox="1"/>
          <p:nvPr/>
        </p:nvSpPr>
        <p:spPr>
          <a:xfrm>
            <a:off x="6708469" y="1747235"/>
            <a:ext cx="14501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Replace terms and limits</a:t>
            </a:r>
            <a:endParaRPr lang="en-GB" sz="12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67" name="円弧 66">
            <a:extLst>
              <a:ext uri="{FF2B5EF4-FFF2-40B4-BE49-F238E27FC236}">
                <a16:creationId xmlns:a16="http://schemas.microsoft.com/office/drawing/2014/main" id="{19BFEECB-8239-44D5-A666-0893709FA182}"/>
              </a:ext>
            </a:extLst>
          </p:cNvPr>
          <p:cNvSpPr/>
          <p:nvPr/>
        </p:nvSpPr>
        <p:spPr>
          <a:xfrm>
            <a:off x="6621449" y="1660124"/>
            <a:ext cx="205480" cy="705405"/>
          </a:xfrm>
          <a:prstGeom prst="arc">
            <a:avLst>
              <a:gd name="adj1" fmla="val 16200000"/>
              <a:gd name="adj2" fmla="val 5588182"/>
            </a:avLst>
          </a:prstGeom>
          <a:ln w="254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72000B82-3BB8-4A18-BC11-539448001007}"/>
              </a:ext>
            </a:extLst>
          </p:cNvPr>
          <p:cNvCxnSpPr/>
          <p:nvPr/>
        </p:nvCxnSpPr>
        <p:spPr>
          <a:xfrm>
            <a:off x="4238625" y="3432266"/>
            <a:ext cx="459105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8" name="テキスト ボックス 67">
                <a:extLst>
                  <a:ext uri="{FF2B5EF4-FFF2-40B4-BE49-F238E27FC236}">
                    <a16:creationId xmlns:a16="http://schemas.microsoft.com/office/drawing/2014/main" id="{7D2DF352-4BD6-47B8-9378-159E6C7477E0}"/>
                  </a:ext>
                </a:extLst>
              </p:cNvPr>
              <p:cNvSpPr txBox="1"/>
              <p:nvPr/>
            </p:nvSpPr>
            <p:spPr>
              <a:xfrm>
                <a:off x="5244669" y="3800476"/>
                <a:ext cx="2118593" cy="435184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1+2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num>
                        <m:den>
                          <m:sSup>
                            <m:sSupPr>
                              <m:ctrlP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1+</m:t>
                                  </m:r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1+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den>
                      </m:f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num>
                        <m:den>
                          <m:sSup>
                            <m:sSupPr>
                              <m:ctrlP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1+</m:t>
                                  </m:r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8" name="テキスト ボックス 67">
                <a:extLst>
                  <a:ext uri="{FF2B5EF4-FFF2-40B4-BE49-F238E27FC236}">
                    <a16:creationId xmlns:a16="http://schemas.microsoft.com/office/drawing/2014/main" id="{7D2DF352-4BD6-47B8-9378-159E6C7477E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44669" y="3800476"/>
                <a:ext cx="2118593" cy="435184"/>
              </a:xfrm>
              <a:prstGeom prst="rect">
                <a:avLst/>
              </a:prstGeom>
              <a:blipFill>
                <a:blip r:embed="rId12"/>
                <a:stretch>
                  <a:fillRect b="-5556"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テキスト ボックス 68">
                <a:extLst>
                  <a:ext uri="{FF2B5EF4-FFF2-40B4-BE49-F238E27FC236}">
                    <a16:creationId xmlns:a16="http://schemas.microsoft.com/office/drawing/2014/main" id="{B62AC2F9-3639-4C04-BEAC-10AE2EB0D336}"/>
                  </a:ext>
                </a:extLst>
              </p:cNvPr>
              <p:cNvSpPr txBox="1"/>
              <p:nvPr/>
            </p:nvSpPr>
            <p:spPr>
              <a:xfrm>
                <a:off x="5378019" y="4476751"/>
                <a:ext cx="1752146" cy="215444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1+2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</m:t>
                      </m:r>
                      <m:r>
                        <a:rPr lang="en-US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(1+</m:t>
                      </m:r>
                      <m:r>
                        <a:rPr lang="en-US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</m:t>
                      </m:r>
                      <m:r>
                        <a:rPr lang="en-US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)+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𝐵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9" name="テキスト ボックス 68">
                <a:extLst>
                  <a:ext uri="{FF2B5EF4-FFF2-40B4-BE49-F238E27FC236}">
                    <a16:creationId xmlns:a16="http://schemas.microsoft.com/office/drawing/2014/main" id="{B62AC2F9-3639-4C04-BEAC-10AE2EB0D3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78019" y="4476751"/>
                <a:ext cx="1752146" cy="215444"/>
              </a:xfrm>
              <a:prstGeom prst="rect">
                <a:avLst/>
              </a:prstGeom>
              <a:blipFill>
                <a:blip r:embed="rId13"/>
                <a:stretch>
                  <a:fillRect l="-1736" r="-1389" b="-30556"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テキスト ボックス 69">
                <a:extLst>
                  <a:ext uri="{FF2B5EF4-FFF2-40B4-BE49-F238E27FC236}">
                    <a16:creationId xmlns:a16="http://schemas.microsoft.com/office/drawing/2014/main" id="{2627C2BF-EAB4-40F4-AB58-80418AE39665}"/>
                  </a:ext>
                </a:extLst>
              </p:cNvPr>
              <p:cNvSpPr txBox="1"/>
              <p:nvPr/>
            </p:nvSpPr>
            <p:spPr>
              <a:xfrm>
                <a:off x="5101794" y="5232401"/>
                <a:ext cx="631968" cy="215444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−1=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𝐵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70" name="テキスト ボックス 69">
                <a:extLst>
                  <a:ext uri="{FF2B5EF4-FFF2-40B4-BE49-F238E27FC236}">
                    <a16:creationId xmlns:a16="http://schemas.microsoft.com/office/drawing/2014/main" id="{2627C2BF-EAB4-40F4-AB58-80418AE396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01794" y="5232401"/>
                <a:ext cx="631968" cy="215444"/>
              </a:xfrm>
              <a:prstGeom prst="rect">
                <a:avLst/>
              </a:prstGeom>
              <a:blipFill>
                <a:blip r:embed="rId14"/>
                <a:stretch>
                  <a:fillRect l="-962" r="-4808" b="-2778"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テキスト ボックス 70">
                <a:extLst>
                  <a:ext uri="{FF2B5EF4-FFF2-40B4-BE49-F238E27FC236}">
                    <a16:creationId xmlns:a16="http://schemas.microsoft.com/office/drawing/2014/main" id="{AD8E4476-492E-4380-9319-E7CC71DEF722}"/>
                  </a:ext>
                </a:extLst>
              </p:cNvPr>
              <p:cNvSpPr txBox="1"/>
              <p:nvPr/>
            </p:nvSpPr>
            <p:spPr>
              <a:xfrm>
                <a:off x="6120969" y="5229226"/>
                <a:ext cx="827278" cy="215444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𝐵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71" name="テキスト ボックス 70">
                <a:extLst>
                  <a:ext uri="{FF2B5EF4-FFF2-40B4-BE49-F238E27FC236}">
                    <a16:creationId xmlns:a16="http://schemas.microsoft.com/office/drawing/2014/main" id="{AD8E4476-492E-4380-9319-E7CC71DEF7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20969" y="5229226"/>
                <a:ext cx="827278" cy="215444"/>
              </a:xfrm>
              <a:prstGeom prst="rect">
                <a:avLst/>
              </a:prstGeom>
              <a:blipFill>
                <a:blip r:embed="rId15"/>
                <a:stretch>
                  <a:fillRect l="-4412" r="-3676" b="-5714"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6" name="直線矢印コネクタ 75">
            <a:extLst>
              <a:ext uri="{FF2B5EF4-FFF2-40B4-BE49-F238E27FC236}">
                <a16:creationId xmlns:a16="http://schemas.microsoft.com/office/drawing/2014/main" id="{8183BBDD-ACCD-4D68-AEE8-CD51C4A599D2}"/>
              </a:ext>
            </a:extLst>
          </p:cNvPr>
          <p:cNvCxnSpPr>
            <a:cxnSpLocks/>
          </p:cNvCxnSpPr>
          <p:nvPr/>
        </p:nvCxnSpPr>
        <p:spPr>
          <a:xfrm flipH="1">
            <a:off x="5552243" y="4786637"/>
            <a:ext cx="442774" cy="404489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7" name="テキスト ボックス 76">
                <a:extLst>
                  <a:ext uri="{FF2B5EF4-FFF2-40B4-BE49-F238E27FC236}">
                    <a16:creationId xmlns:a16="http://schemas.microsoft.com/office/drawing/2014/main" id="{AFDE804E-E387-4F2B-A3A6-07611804851D}"/>
                  </a:ext>
                </a:extLst>
              </p:cNvPr>
              <p:cNvSpPr txBox="1"/>
              <p:nvPr/>
            </p:nvSpPr>
            <p:spPr>
              <a:xfrm>
                <a:off x="5157926" y="4773599"/>
                <a:ext cx="68358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sz="120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200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−1</m:t>
                      </m:r>
                    </m:oMath>
                  </m:oMathPara>
                </a14:m>
                <a:endParaRPr lang="en-GB" sz="1200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7" name="テキスト ボックス 76">
                <a:extLst>
                  <a:ext uri="{FF2B5EF4-FFF2-40B4-BE49-F238E27FC236}">
                    <a16:creationId xmlns:a16="http://schemas.microsoft.com/office/drawing/2014/main" id="{AFDE804E-E387-4F2B-A3A6-07611804851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57926" y="4773599"/>
                <a:ext cx="683581" cy="276999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8" name="直線矢印コネクタ 77">
            <a:extLst>
              <a:ext uri="{FF2B5EF4-FFF2-40B4-BE49-F238E27FC236}">
                <a16:creationId xmlns:a16="http://schemas.microsoft.com/office/drawing/2014/main" id="{162DC080-1D1C-48A5-A2EE-C00CE4441B7A}"/>
              </a:ext>
            </a:extLst>
          </p:cNvPr>
          <p:cNvCxnSpPr>
            <a:cxnSpLocks/>
          </p:cNvCxnSpPr>
          <p:nvPr/>
        </p:nvCxnSpPr>
        <p:spPr>
          <a:xfrm>
            <a:off x="6161843" y="4777112"/>
            <a:ext cx="442774" cy="404489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9" name="テキスト ボックス 78">
                <a:extLst>
                  <a:ext uri="{FF2B5EF4-FFF2-40B4-BE49-F238E27FC236}">
                    <a16:creationId xmlns:a16="http://schemas.microsoft.com/office/drawing/2014/main" id="{F9265FFB-312B-4989-AD32-5F61A939BE91}"/>
                  </a:ext>
                </a:extLst>
              </p:cNvPr>
              <p:cNvSpPr txBox="1"/>
              <p:nvPr/>
            </p:nvSpPr>
            <p:spPr>
              <a:xfrm>
                <a:off x="6371855" y="4764074"/>
                <a:ext cx="561513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sz="120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200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GB" sz="1200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9" name="テキスト ボックス 78">
                <a:extLst>
                  <a:ext uri="{FF2B5EF4-FFF2-40B4-BE49-F238E27FC236}">
                    <a16:creationId xmlns:a16="http://schemas.microsoft.com/office/drawing/2014/main" id="{F9265FFB-312B-4989-AD32-5F61A939BE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71855" y="4764074"/>
                <a:ext cx="561513" cy="276999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0" name="テキスト ボックス 79">
                <a:extLst>
                  <a:ext uri="{FF2B5EF4-FFF2-40B4-BE49-F238E27FC236}">
                    <a16:creationId xmlns:a16="http://schemas.microsoft.com/office/drawing/2014/main" id="{D98592F9-2112-40A9-B094-7FCAADF9324B}"/>
                  </a:ext>
                </a:extLst>
              </p:cNvPr>
              <p:cNvSpPr txBox="1"/>
              <p:nvPr/>
            </p:nvSpPr>
            <p:spPr>
              <a:xfrm>
                <a:off x="6131327" y="5541424"/>
                <a:ext cx="497316" cy="215444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80" name="テキスト ボックス 79">
                <a:extLst>
                  <a:ext uri="{FF2B5EF4-FFF2-40B4-BE49-F238E27FC236}">
                    <a16:creationId xmlns:a16="http://schemas.microsoft.com/office/drawing/2014/main" id="{D98592F9-2112-40A9-B094-7FCAADF932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31327" y="5541424"/>
                <a:ext cx="497316" cy="215444"/>
              </a:xfrm>
              <a:prstGeom prst="rect">
                <a:avLst/>
              </a:prstGeom>
              <a:blipFill>
                <a:blip r:embed="rId18"/>
                <a:stretch>
                  <a:fillRect l="-7407" r="-6173" b="-5714"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1" name="テキスト ボックス 80">
                <a:extLst>
                  <a:ext uri="{FF2B5EF4-FFF2-40B4-BE49-F238E27FC236}">
                    <a16:creationId xmlns:a16="http://schemas.microsoft.com/office/drawing/2014/main" id="{26609D1D-7148-408E-941B-5338D8ADBFC6}"/>
                  </a:ext>
                </a:extLst>
              </p:cNvPr>
              <p:cNvSpPr txBox="1"/>
              <p:nvPr/>
            </p:nvSpPr>
            <p:spPr>
              <a:xfrm>
                <a:off x="7063576" y="5253917"/>
                <a:ext cx="784285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1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We know </a:t>
                </a:r>
                <a14:m>
                  <m:oMath xmlns:m="http://schemas.openxmlformats.org/officeDocument/2006/math">
                    <m:r>
                      <a:rPr lang="en-US" sz="11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sz="11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=−1</m:t>
                    </m:r>
                  </m:oMath>
                </a14:m>
                <a:endParaRPr lang="en-GB" sz="1100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81" name="テキスト ボックス 80">
                <a:extLst>
                  <a:ext uri="{FF2B5EF4-FFF2-40B4-BE49-F238E27FC236}">
                    <a16:creationId xmlns:a16="http://schemas.microsoft.com/office/drawing/2014/main" id="{26609D1D-7148-408E-941B-5338D8ADBF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63576" y="5253917"/>
                <a:ext cx="784285" cy="430887"/>
              </a:xfrm>
              <a:prstGeom prst="rect">
                <a:avLst/>
              </a:prstGeom>
              <a:blipFill>
                <a:blip r:embed="rId19"/>
                <a:stretch>
                  <a:fillRect r="-312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2" name="円弧 81">
            <a:extLst>
              <a:ext uri="{FF2B5EF4-FFF2-40B4-BE49-F238E27FC236}">
                <a16:creationId xmlns:a16="http://schemas.microsoft.com/office/drawing/2014/main" id="{AAE2AEF5-A91A-4417-AD81-E796A1F371C4}"/>
              </a:ext>
            </a:extLst>
          </p:cNvPr>
          <p:cNvSpPr/>
          <p:nvPr/>
        </p:nvSpPr>
        <p:spPr>
          <a:xfrm>
            <a:off x="6887780" y="5342047"/>
            <a:ext cx="187723" cy="313029"/>
          </a:xfrm>
          <a:prstGeom prst="arc">
            <a:avLst>
              <a:gd name="adj1" fmla="val 16200000"/>
              <a:gd name="adj2" fmla="val 5588182"/>
            </a:avLst>
          </a:prstGeom>
          <a:ln w="254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3" name="テキスト ボックス 82">
                <a:extLst>
                  <a:ext uri="{FF2B5EF4-FFF2-40B4-BE49-F238E27FC236}">
                    <a16:creationId xmlns:a16="http://schemas.microsoft.com/office/drawing/2014/main" id="{A0A1C739-D0F9-462D-914A-E3BE891FC7C1}"/>
                  </a:ext>
                </a:extLst>
              </p:cNvPr>
              <p:cNvSpPr txBox="1"/>
              <p:nvPr/>
            </p:nvSpPr>
            <p:spPr>
              <a:xfrm>
                <a:off x="5255026" y="6181171"/>
                <a:ext cx="2118592" cy="435184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1+2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num>
                        <m:den>
                          <m:sSup>
                            <m:sSupPr>
                              <m:ctrlP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1+</m:t>
                                  </m:r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1+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den>
                      </m:f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1+</m:t>
                                  </m:r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83" name="テキスト ボックス 82">
                <a:extLst>
                  <a:ext uri="{FF2B5EF4-FFF2-40B4-BE49-F238E27FC236}">
                    <a16:creationId xmlns:a16="http://schemas.microsoft.com/office/drawing/2014/main" id="{A0A1C739-D0F9-462D-914A-E3BE891FC7C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5026" y="6181171"/>
                <a:ext cx="2118592" cy="435184"/>
              </a:xfrm>
              <a:prstGeom prst="rect">
                <a:avLst/>
              </a:prstGeom>
              <a:blipFill>
                <a:blip r:embed="rId20"/>
                <a:stretch>
                  <a:fillRect b="-5634"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4" name="テキスト ボックス 83">
            <a:extLst>
              <a:ext uri="{FF2B5EF4-FFF2-40B4-BE49-F238E27FC236}">
                <a16:creationId xmlns:a16="http://schemas.microsoft.com/office/drawing/2014/main" id="{B6289C63-C2EC-4DB8-84B6-FDD063041506}"/>
              </a:ext>
            </a:extLst>
          </p:cNvPr>
          <p:cNvSpPr txBox="1"/>
          <p:nvPr/>
        </p:nvSpPr>
        <p:spPr>
          <a:xfrm>
            <a:off x="4820575" y="5830966"/>
            <a:ext cx="302710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So the partial fractions will be:</a:t>
            </a:r>
            <a:endParaRPr lang="en-GB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85" name="正方形/長方形 84">
            <a:extLst>
              <a:ext uri="{FF2B5EF4-FFF2-40B4-BE49-F238E27FC236}">
                <a16:creationId xmlns:a16="http://schemas.microsoft.com/office/drawing/2014/main" id="{3D32BD45-FF1D-4D06-89D7-F77C0C34F69E}"/>
              </a:ext>
            </a:extLst>
          </p:cNvPr>
          <p:cNvSpPr/>
          <p:nvPr/>
        </p:nvSpPr>
        <p:spPr>
          <a:xfrm>
            <a:off x="5202777" y="3777727"/>
            <a:ext cx="2156811" cy="519066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" name="正方形/長方形 85">
            <a:extLst>
              <a:ext uri="{FF2B5EF4-FFF2-40B4-BE49-F238E27FC236}">
                <a16:creationId xmlns:a16="http://schemas.microsoft.com/office/drawing/2014/main" id="{1D061FE7-9C41-4534-AC56-5914D69E6FC0}"/>
              </a:ext>
            </a:extLst>
          </p:cNvPr>
          <p:cNvSpPr/>
          <p:nvPr/>
        </p:nvSpPr>
        <p:spPr>
          <a:xfrm>
            <a:off x="5248645" y="6149544"/>
            <a:ext cx="2156811" cy="519066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7" name="テキスト ボックス 86">
            <a:extLst>
              <a:ext uri="{FF2B5EF4-FFF2-40B4-BE49-F238E27FC236}">
                <a16:creationId xmlns:a16="http://schemas.microsoft.com/office/drawing/2014/main" id="{1C4A4EBB-7AA6-4E0B-B64B-6CB16BAAE48B}"/>
              </a:ext>
            </a:extLst>
          </p:cNvPr>
          <p:cNvSpPr txBox="1"/>
          <p:nvPr/>
        </p:nvSpPr>
        <p:spPr>
          <a:xfrm>
            <a:off x="4802821" y="3469505"/>
            <a:ext cx="302710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We need to use partial fractions…</a:t>
            </a:r>
            <a:endParaRPr lang="en-GB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88" name="円弧 87">
            <a:extLst>
              <a:ext uri="{FF2B5EF4-FFF2-40B4-BE49-F238E27FC236}">
                <a16:creationId xmlns:a16="http://schemas.microsoft.com/office/drawing/2014/main" id="{85DA0519-D367-492C-9F43-7435278F829C}"/>
              </a:ext>
            </a:extLst>
          </p:cNvPr>
          <p:cNvSpPr/>
          <p:nvPr/>
        </p:nvSpPr>
        <p:spPr>
          <a:xfrm>
            <a:off x="6569663" y="2398450"/>
            <a:ext cx="205480" cy="705405"/>
          </a:xfrm>
          <a:prstGeom prst="arc">
            <a:avLst>
              <a:gd name="adj1" fmla="val 16200000"/>
              <a:gd name="adj2" fmla="val 5588182"/>
            </a:avLst>
          </a:prstGeom>
          <a:ln w="254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9" name="テキスト ボックス 88">
            <a:extLst>
              <a:ext uri="{FF2B5EF4-FFF2-40B4-BE49-F238E27FC236}">
                <a16:creationId xmlns:a16="http://schemas.microsoft.com/office/drawing/2014/main" id="{533B15A7-5E2B-49BB-A402-21B2E35C25AF}"/>
              </a:ext>
            </a:extLst>
          </p:cNvPr>
          <p:cNvSpPr txBox="1"/>
          <p:nvPr/>
        </p:nvSpPr>
        <p:spPr>
          <a:xfrm>
            <a:off x="6779491" y="2608370"/>
            <a:ext cx="8109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Group up</a:t>
            </a:r>
            <a:endParaRPr lang="en-GB" sz="12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90" name="正方形/長方形 89">
            <a:extLst>
              <a:ext uri="{FF2B5EF4-FFF2-40B4-BE49-F238E27FC236}">
                <a16:creationId xmlns:a16="http://schemas.microsoft.com/office/drawing/2014/main" id="{46C0287F-6787-49BD-AE5D-7AD9F3FD63D7}"/>
              </a:ext>
            </a:extLst>
          </p:cNvPr>
          <p:cNvSpPr/>
          <p:nvPr/>
        </p:nvSpPr>
        <p:spPr>
          <a:xfrm>
            <a:off x="4893538" y="1408869"/>
            <a:ext cx="353165" cy="519066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1" name="正方形/長方形 90">
            <a:extLst>
              <a:ext uri="{FF2B5EF4-FFF2-40B4-BE49-F238E27FC236}">
                <a16:creationId xmlns:a16="http://schemas.microsoft.com/office/drawing/2014/main" id="{949CDEFB-1707-46F1-A937-070C2F7B1372}"/>
              </a:ext>
            </a:extLst>
          </p:cNvPr>
          <p:cNvSpPr/>
          <p:nvPr/>
        </p:nvSpPr>
        <p:spPr>
          <a:xfrm>
            <a:off x="1198486" y="4509855"/>
            <a:ext cx="1661604" cy="313679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2" name="正方形/長方形 91">
            <a:extLst>
              <a:ext uri="{FF2B5EF4-FFF2-40B4-BE49-F238E27FC236}">
                <a16:creationId xmlns:a16="http://schemas.microsoft.com/office/drawing/2014/main" id="{3E408ED7-78E0-4566-83AD-FF5AE500C864}"/>
              </a:ext>
            </a:extLst>
          </p:cNvPr>
          <p:cNvSpPr/>
          <p:nvPr/>
        </p:nvSpPr>
        <p:spPr>
          <a:xfrm>
            <a:off x="4884198" y="2105487"/>
            <a:ext cx="193829" cy="531181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4" name="正方形/長方形 93">
            <a:extLst>
              <a:ext uri="{FF2B5EF4-FFF2-40B4-BE49-F238E27FC236}">
                <a16:creationId xmlns:a16="http://schemas.microsoft.com/office/drawing/2014/main" id="{932BC13A-DD38-4DAD-B2DE-84703B157A50}"/>
              </a:ext>
            </a:extLst>
          </p:cNvPr>
          <p:cNvSpPr/>
          <p:nvPr/>
        </p:nvSpPr>
        <p:spPr>
          <a:xfrm>
            <a:off x="5134251" y="2098089"/>
            <a:ext cx="636233" cy="531181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5" name="正方形/長方形 94">
            <a:extLst>
              <a:ext uri="{FF2B5EF4-FFF2-40B4-BE49-F238E27FC236}">
                <a16:creationId xmlns:a16="http://schemas.microsoft.com/office/drawing/2014/main" id="{A0E537A5-FCBD-41C7-862D-E95CF86C22DC}"/>
              </a:ext>
            </a:extLst>
          </p:cNvPr>
          <p:cNvSpPr/>
          <p:nvPr/>
        </p:nvSpPr>
        <p:spPr>
          <a:xfrm>
            <a:off x="5215630" y="1522521"/>
            <a:ext cx="226382" cy="253014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6" name="正方形/長方形 95">
            <a:extLst>
              <a:ext uri="{FF2B5EF4-FFF2-40B4-BE49-F238E27FC236}">
                <a16:creationId xmlns:a16="http://schemas.microsoft.com/office/drawing/2014/main" id="{A6CD6ED3-32FD-49EA-B4BA-1BF1B9A9B217}"/>
              </a:ext>
            </a:extLst>
          </p:cNvPr>
          <p:cNvSpPr/>
          <p:nvPr/>
        </p:nvSpPr>
        <p:spPr>
          <a:xfrm>
            <a:off x="5801556" y="2290439"/>
            <a:ext cx="625877" cy="224901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7" name="正方形/長方形 96">
            <a:extLst>
              <a:ext uri="{FF2B5EF4-FFF2-40B4-BE49-F238E27FC236}">
                <a16:creationId xmlns:a16="http://schemas.microsoft.com/office/drawing/2014/main" id="{2DB21668-05DC-41DD-A698-5BC2D851A231}"/>
              </a:ext>
            </a:extLst>
          </p:cNvPr>
          <p:cNvSpPr/>
          <p:nvPr/>
        </p:nvSpPr>
        <p:spPr>
          <a:xfrm>
            <a:off x="5447928" y="1430785"/>
            <a:ext cx="269291" cy="433526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8" name="正方形/長方形 97">
            <a:extLst>
              <a:ext uri="{FF2B5EF4-FFF2-40B4-BE49-F238E27FC236}">
                <a16:creationId xmlns:a16="http://schemas.microsoft.com/office/drawing/2014/main" id="{13DBA4D1-75AA-475F-8FEF-5A8E602F02D6}"/>
              </a:ext>
            </a:extLst>
          </p:cNvPr>
          <p:cNvSpPr/>
          <p:nvPr/>
        </p:nvSpPr>
        <p:spPr>
          <a:xfrm>
            <a:off x="1913136" y="2947386"/>
            <a:ext cx="696899" cy="340312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9" name="正方形/長方形 98">
            <a:extLst>
              <a:ext uri="{FF2B5EF4-FFF2-40B4-BE49-F238E27FC236}">
                <a16:creationId xmlns:a16="http://schemas.microsoft.com/office/drawing/2014/main" id="{54193B3B-4E8F-4A44-889B-17304DB48F85}"/>
              </a:ext>
            </a:extLst>
          </p:cNvPr>
          <p:cNvSpPr/>
          <p:nvPr/>
        </p:nvSpPr>
        <p:spPr>
          <a:xfrm>
            <a:off x="1515120" y="4848687"/>
            <a:ext cx="952872" cy="460160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0" name="円弧 99">
            <a:extLst>
              <a:ext uri="{FF2B5EF4-FFF2-40B4-BE49-F238E27FC236}">
                <a16:creationId xmlns:a16="http://schemas.microsoft.com/office/drawing/2014/main" id="{2B540657-033C-4B77-8024-45A3B83BFBEF}"/>
              </a:ext>
            </a:extLst>
          </p:cNvPr>
          <p:cNvSpPr/>
          <p:nvPr/>
        </p:nvSpPr>
        <p:spPr>
          <a:xfrm>
            <a:off x="7343500" y="4060054"/>
            <a:ext cx="175886" cy="494191"/>
          </a:xfrm>
          <a:prstGeom prst="arc">
            <a:avLst>
              <a:gd name="adj1" fmla="val 16200000"/>
              <a:gd name="adj2" fmla="val 5588182"/>
            </a:avLst>
          </a:prstGeom>
          <a:ln w="254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1" name="テキスト ボックス 100">
                <a:extLst>
                  <a:ext uri="{FF2B5EF4-FFF2-40B4-BE49-F238E27FC236}">
                    <a16:creationId xmlns:a16="http://schemas.microsoft.com/office/drawing/2014/main" id="{127F1C5B-9052-4B0E-9B4F-234C13FFE8AA}"/>
                  </a:ext>
                </a:extLst>
              </p:cNvPr>
              <p:cNvSpPr txBox="1"/>
              <p:nvPr/>
            </p:nvSpPr>
            <p:spPr>
              <a:xfrm>
                <a:off x="7455673" y="4048032"/>
                <a:ext cx="114678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Multiply all by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2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12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2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1+</m:t>
                            </m:r>
                            <m:r>
                              <a:rPr lang="en-US" sz="12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</m:e>
                      <m:sup>
                        <m:r>
                          <a:rPr lang="en-US" sz="1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GB" sz="1200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01" name="テキスト ボックス 100">
                <a:extLst>
                  <a:ext uri="{FF2B5EF4-FFF2-40B4-BE49-F238E27FC236}">
                    <a16:creationId xmlns:a16="http://schemas.microsoft.com/office/drawing/2014/main" id="{127F1C5B-9052-4B0E-9B4F-234C13FFE8A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55673" y="4048032"/>
                <a:ext cx="1146789" cy="461665"/>
              </a:xfrm>
              <a:prstGeom prst="rect">
                <a:avLst/>
              </a:prstGeom>
              <a:blipFill>
                <a:blip r:embed="rId21"/>
                <a:stretch>
                  <a:fillRect b="-921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26152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1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4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0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3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3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6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9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0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5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5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0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5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0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5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0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5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8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2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5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/>
      <p:bldP spid="64" grpId="0"/>
      <p:bldP spid="65" grpId="0"/>
      <p:bldP spid="66" grpId="0"/>
      <p:bldP spid="67" grpId="0" animBg="1"/>
      <p:bldP spid="68" grpId="0"/>
      <p:bldP spid="69" grpId="0"/>
      <p:bldP spid="70" grpId="0"/>
      <p:bldP spid="71" grpId="0"/>
      <p:bldP spid="77" grpId="0"/>
      <p:bldP spid="79" grpId="0"/>
      <p:bldP spid="80" grpId="0"/>
      <p:bldP spid="81" grpId="0"/>
      <p:bldP spid="82" grpId="0" animBg="1"/>
      <p:bldP spid="83" grpId="0"/>
      <p:bldP spid="84" grpId="0"/>
      <p:bldP spid="85" grpId="0" animBg="1"/>
      <p:bldP spid="85" grpId="1" animBg="1"/>
      <p:bldP spid="86" grpId="0" animBg="1"/>
      <p:bldP spid="86" grpId="1" animBg="1"/>
      <p:bldP spid="87" grpId="0"/>
      <p:bldP spid="88" grpId="0" animBg="1"/>
      <p:bldP spid="89" grpId="0"/>
      <p:bldP spid="90" grpId="0" animBg="1"/>
      <p:bldP spid="90" grpId="1" animBg="1"/>
      <p:bldP spid="91" grpId="0" animBg="1"/>
      <p:bldP spid="91" grpId="1" animBg="1"/>
      <p:bldP spid="92" grpId="0" animBg="1"/>
      <p:bldP spid="92" grpId="1" animBg="1"/>
      <p:bldP spid="94" grpId="0" animBg="1"/>
      <p:bldP spid="94" grpId="1" animBg="1"/>
      <p:bldP spid="95" grpId="0" animBg="1"/>
      <p:bldP spid="95" grpId="1" animBg="1"/>
      <p:bldP spid="96" grpId="0" animBg="1"/>
      <p:bldP spid="96" grpId="1" animBg="1"/>
      <p:bldP spid="97" grpId="0" animBg="1"/>
      <p:bldP spid="97" grpId="1" animBg="1"/>
      <p:bldP spid="98" grpId="0" animBg="1"/>
      <p:bldP spid="98" grpId="1" animBg="1"/>
      <p:bldP spid="99" grpId="0" animBg="1"/>
      <p:bldP spid="99" grpId="1" animBg="1"/>
      <p:bldP spid="100" grpId="0" animBg="1"/>
      <p:bldP spid="10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Volumes of Revolution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9954" y="6488668"/>
            <a:ext cx="4651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4C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4BE57715-21A0-48B0-9A91-50438738CCB1}"/>
                  </a:ext>
                </a:extLst>
              </p:cNvPr>
              <p:cNvSpPr txBox="1"/>
              <p:nvPr/>
            </p:nvSpPr>
            <p:spPr>
              <a:xfrm>
                <a:off x="0" y="0"/>
                <a:ext cx="1227323" cy="48866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𝑑𝑥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4BE57715-21A0-48B0-9A91-50438738CCB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1227323" cy="48866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テキスト ボックス 5">
                <a:extLst>
                  <a:ext uri="{FF2B5EF4-FFF2-40B4-BE49-F238E27FC236}">
                    <a16:creationId xmlns:a16="http://schemas.microsoft.com/office/drawing/2014/main" id="{E8E65B25-C6E7-4BFC-BFFF-8EE945487A51}"/>
                  </a:ext>
                </a:extLst>
              </p:cNvPr>
              <p:cNvSpPr txBox="1"/>
              <p:nvPr/>
            </p:nvSpPr>
            <p:spPr>
              <a:xfrm>
                <a:off x="0" y="485775"/>
                <a:ext cx="1270861" cy="48866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𝑑𝑦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" name="テキスト ボックス 5">
                <a:extLst>
                  <a:ext uri="{FF2B5EF4-FFF2-40B4-BE49-F238E27FC236}">
                    <a16:creationId xmlns:a16="http://schemas.microsoft.com/office/drawing/2014/main" id="{E8E65B25-C6E7-4BFC-BFFF-8EE945487A5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485775"/>
                <a:ext cx="1270861" cy="48866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テキスト ボックス 7">
                <a:extLst>
                  <a:ext uri="{FF2B5EF4-FFF2-40B4-BE49-F238E27FC236}">
                    <a16:creationId xmlns:a16="http://schemas.microsoft.com/office/drawing/2014/main" id="{B9C8CF69-F3B3-4285-B811-CEA0D68D3B18}"/>
                  </a:ext>
                </a:extLst>
              </p:cNvPr>
              <p:cNvSpPr txBox="1"/>
              <p:nvPr/>
            </p:nvSpPr>
            <p:spPr>
              <a:xfrm>
                <a:off x="7550551" y="0"/>
                <a:ext cx="1593449" cy="505267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𝑞</m:t>
                          </m:r>
                        </m:sub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</m:sup>
                        <m:e>
                          <m:sSup>
                            <m:sSup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𝑑𝑡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8" name="テキスト ボックス 7">
                <a:extLst>
                  <a:ext uri="{FF2B5EF4-FFF2-40B4-BE49-F238E27FC236}">
                    <a16:creationId xmlns:a16="http://schemas.microsoft.com/office/drawing/2014/main" id="{B9C8CF69-F3B3-4285-B811-CEA0D68D3B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0551" y="0"/>
                <a:ext cx="1593449" cy="50526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テキスト ボックス 21">
                <a:extLst>
                  <a:ext uri="{FF2B5EF4-FFF2-40B4-BE49-F238E27FC236}">
                    <a16:creationId xmlns:a16="http://schemas.microsoft.com/office/drawing/2014/main" id="{F547C1C7-2082-4578-9386-D99DCAB566CF}"/>
                  </a:ext>
                </a:extLst>
              </p:cNvPr>
              <p:cNvSpPr txBox="1"/>
              <p:nvPr/>
            </p:nvSpPr>
            <p:spPr>
              <a:xfrm>
                <a:off x="7551897" y="505485"/>
                <a:ext cx="1592103" cy="505267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𝑞</m:t>
                          </m:r>
                        </m:sub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</m:sup>
                        <m:e>
                          <m:sSup>
                            <m:sSup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𝑑𝑡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2" name="テキスト ボックス 21">
                <a:extLst>
                  <a:ext uri="{FF2B5EF4-FFF2-40B4-BE49-F238E27FC236}">
                    <a16:creationId xmlns:a16="http://schemas.microsoft.com/office/drawing/2014/main" id="{F547C1C7-2082-4578-9386-D99DCAB566C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1897" y="505485"/>
                <a:ext cx="1592103" cy="50526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テキスト ボックス 62">
                <a:extLst>
                  <a:ext uri="{FF2B5EF4-FFF2-40B4-BE49-F238E27FC236}">
                    <a16:creationId xmlns:a16="http://schemas.microsoft.com/office/drawing/2014/main" id="{3AE424B7-1D0B-4636-B5C8-E9FE0D66CD74}"/>
                  </a:ext>
                </a:extLst>
              </p:cNvPr>
              <p:cNvSpPr txBox="1"/>
              <p:nvPr/>
            </p:nvSpPr>
            <p:spPr>
              <a:xfrm>
                <a:off x="4340626" y="1400175"/>
                <a:ext cx="1593449" cy="505267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𝑞</m:t>
                          </m:r>
                        </m:sub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</m:sup>
                        <m:e>
                          <m:sSup>
                            <m:sSup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𝑑𝑡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3" name="テキスト ボックス 62">
                <a:extLst>
                  <a:ext uri="{FF2B5EF4-FFF2-40B4-BE49-F238E27FC236}">
                    <a16:creationId xmlns:a16="http://schemas.microsoft.com/office/drawing/2014/main" id="{3AE424B7-1D0B-4636-B5C8-E9FE0D66CD7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0626" y="1400175"/>
                <a:ext cx="1593449" cy="50526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テキスト ボックス 63">
                <a:extLst>
                  <a:ext uri="{FF2B5EF4-FFF2-40B4-BE49-F238E27FC236}">
                    <a16:creationId xmlns:a16="http://schemas.microsoft.com/office/drawing/2014/main" id="{945038CC-8D7B-4DF3-B146-39AC94E2329D}"/>
                  </a:ext>
                </a:extLst>
              </p:cNvPr>
              <p:cNvSpPr txBox="1"/>
              <p:nvPr/>
            </p:nvSpPr>
            <p:spPr>
              <a:xfrm>
                <a:off x="4473976" y="2095500"/>
                <a:ext cx="2207912" cy="526554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p>
                        <m:e>
                          <m:sSup>
                            <m:sSup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1400" i="1">
                                          <a:latin typeface="Cambria Math" panose="02040503050406030204" pitchFamily="18" charset="0"/>
                                          <a:sym typeface="Wingdings" panose="05000000000000000000" pitchFamily="2" charset="2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1400" i="1">
                                          <a:latin typeface="Cambria Math" panose="02040503050406030204" pitchFamily="18" charset="0"/>
                                          <a:sym typeface="Wingdings" panose="05000000000000000000" pitchFamily="2" charset="2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en-US" sz="1400" i="1">
                                          <a:latin typeface="Cambria Math" panose="02040503050406030204" pitchFamily="18" charset="0"/>
                                          <a:sym typeface="Wingdings" panose="05000000000000000000" pitchFamily="2" charset="2"/>
                                        </a:rPr>
                                        <m:t>1+</m:t>
                                      </m:r>
                                      <m:r>
                                        <a:rPr lang="en-US" sz="1400" i="1">
                                          <a:latin typeface="Cambria Math" panose="02040503050406030204" pitchFamily="18" charset="0"/>
                                          <a:sym typeface="Wingdings" panose="05000000000000000000" pitchFamily="2" charset="2"/>
                                        </a:rPr>
                                        <m:t>𝑡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d>
                            <m:d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  <a:sym typeface="Wingdings" panose="05000000000000000000" pitchFamily="2" charset="2"/>
                                </a:rPr>
                                <m:t>1+2</m:t>
                              </m:r>
                              <m:r>
                                <a:rPr lang="en-US" sz="1400" i="1">
                                  <a:latin typeface="Cambria Math" panose="02040503050406030204" pitchFamily="18" charset="0"/>
                                  <a:sym typeface="Wingdings" panose="05000000000000000000" pitchFamily="2" charset="2"/>
                                </a:rPr>
                                <m:t>𝑡</m:t>
                              </m:r>
                            </m:e>
                          </m:d>
                        </m:e>
                      </m:nary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𝑑𝑡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4" name="テキスト ボックス 63">
                <a:extLst>
                  <a:ext uri="{FF2B5EF4-FFF2-40B4-BE49-F238E27FC236}">
                    <a16:creationId xmlns:a16="http://schemas.microsoft.com/office/drawing/2014/main" id="{945038CC-8D7B-4DF3-B146-39AC94E232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3976" y="2095500"/>
                <a:ext cx="2207912" cy="52655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テキスト ボックス 64">
                <a:extLst>
                  <a:ext uri="{FF2B5EF4-FFF2-40B4-BE49-F238E27FC236}">
                    <a16:creationId xmlns:a16="http://schemas.microsoft.com/office/drawing/2014/main" id="{EFD7AD62-459A-41D3-A89C-014AA4531AD8}"/>
                  </a:ext>
                </a:extLst>
              </p:cNvPr>
              <p:cNvSpPr txBox="1"/>
              <p:nvPr/>
            </p:nvSpPr>
            <p:spPr>
              <a:xfrm>
                <a:off x="4473976" y="2857500"/>
                <a:ext cx="1488741" cy="483915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p>
                        <m:e>
                          <m:f>
                            <m:f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1+2</m:t>
                              </m:r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𝑡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US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14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14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1+</m:t>
                                      </m:r>
                                      <m:r>
                                        <a:rPr lang="en-US" sz="14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𝑡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</m:e>
                      </m:nary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𝑑𝑡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5" name="テキスト ボックス 64">
                <a:extLst>
                  <a:ext uri="{FF2B5EF4-FFF2-40B4-BE49-F238E27FC236}">
                    <a16:creationId xmlns:a16="http://schemas.microsoft.com/office/drawing/2014/main" id="{EFD7AD62-459A-41D3-A89C-014AA4531AD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3976" y="2857500"/>
                <a:ext cx="1488741" cy="48391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6" name="テキスト ボックス 65">
            <a:extLst>
              <a:ext uri="{FF2B5EF4-FFF2-40B4-BE49-F238E27FC236}">
                <a16:creationId xmlns:a16="http://schemas.microsoft.com/office/drawing/2014/main" id="{CFF667E1-FB9A-466C-95C1-39854C0E470A}"/>
              </a:ext>
            </a:extLst>
          </p:cNvPr>
          <p:cNvSpPr txBox="1"/>
          <p:nvPr/>
        </p:nvSpPr>
        <p:spPr>
          <a:xfrm>
            <a:off x="6708469" y="1747235"/>
            <a:ext cx="14501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Replace terms and limits</a:t>
            </a:r>
            <a:endParaRPr lang="en-GB" sz="12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67" name="円弧 66">
            <a:extLst>
              <a:ext uri="{FF2B5EF4-FFF2-40B4-BE49-F238E27FC236}">
                <a16:creationId xmlns:a16="http://schemas.microsoft.com/office/drawing/2014/main" id="{19BFEECB-8239-44D5-A666-0893709FA182}"/>
              </a:ext>
            </a:extLst>
          </p:cNvPr>
          <p:cNvSpPr/>
          <p:nvPr/>
        </p:nvSpPr>
        <p:spPr>
          <a:xfrm>
            <a:off x="6621449" y="1660124"/>
            <a:ext cx="205480" cy="705405"/>
          </a:xfrm>
          <a:prstGeom prst="arc">
            <a:avLst>
              <a:gd name="adj1" fmla="val 16200000"/>
              <a:gd name="adj2" fmla="val 5588182"/>
            </a:avLst>
          </a:prstGeom>
          <a:ln w="254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8" name="円弧 87">
            <a:extLst>
              <a:ext uri="{FF2B5EF4-FFF2-40B4-BE49-F238E27FC236}">
                <a16:creationId xmlns:a16="http://schemas.microsoft.com/office/drawing/2014/main" id="{85DA0519-D367-492C-9F43-7435278F829C}"/>
              </a:ext>
            </a:extLst>
          </p:cNvPr>
          <p:cNvSpPr/>
          <p:nvPr/>
        </p:nvSpPr>
        <p:spPr>
          <a:xfrm>
            <a:off x="6569663" y="2398450"/>
            <a:ext cx="205480" cy="705405"/>
          </a:xfrm>
          <a:prstGeom prst="arc">
            <a:avLst>
              <a:gd name="adj1" fmla="val 16200000"/>
              <a:gd name="adj2" fmla="val 5588182"/>
            </a:avLst>
          </a:prstGeom>
          <a:ln w="254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9" name="テキスト ボックス 88">
            <a:extLst>
              <a:ext uri="{FF2B5EF4-FFF2-40B4-BE49-F238E27FC236}">
                <a16:creationId xmlns:a16="http://schemas.microsoft.com/office/drawing/2014/main" id="{533B15A7-5E2B-49BB-A402-21B2E35C25AF}"/>
              </a:ext>
            </a:extLst>
          </p:cNvPr>
          <p:cNvSpPr txBox="1"/>
          <p:nvPr/>
        </p:nvSpPr>
        <p:spPr>
          <a:xfrm>
            <a:off x="6779491" y="2608370"/>
            <a:ext cx="8109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Group up</a:t>
            </a:r>
            <a:endParaRPr lang="en-GB" sz="12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テキスト ボックス 45">
                <a:extLst>
                  <a:ext uri="{FF2B5EF4-FFF2-40B4-BE49-F238E27FC236}">
                    <a16:creationId xmlns:a16="http://schemas.microsoft.com/office/drawing/2014/main" id="{EC029A0E-281F-4F9D-A9BE-B16A6AC7B726}"/>
                  </a:ext>
                </a:extLst>
              </p:cNvPr>
              <p:cNvSpPr txBox="1"/>
              <p:nvPr/>
            </p:nvSpPr>
            <p:spPr>
              <a:xfrm>
                <a:off x="4500609" y="3567714"/>
                <a:ext cx="2252924" cy="490327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p>
                        <m:e>
                          <m:d>
                            <m:d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1+</m:t>
                                  </m:r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𝑡</m:t>
                                  </m:r>
                                </m:den>
                              </m:f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sSup>
                                    <m:sSupPr>
                                      <m:ctrlPr>
                                        <a:rPr lang="en-US" sz="14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lang="en-US" sz="14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sz="14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1+</m:t>
                                          </m:r>
                                          <m:r>
                                            <a:rPr lang="en-US" sz="14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𝑡</m:t>
                                          </m:r>
                                        </m:e>
                                      </m:d>
                                    </m:e>
                                    <m:sup>
                                      <m:r>
                                        <a:rPr lang="en-US" sz="14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den>
                              </m:f>
                            </m:e>
                          </m:d>
                        </m:e>
                      </m:nary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𝑑𝑡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46" name="テキスト ボックス 45">
                <a:extLst>
                  <a:ext uri="{FF2B5EF4-FFF2-40B4-BE49-F238E27FC236}">
                    <a16:creationId xmlns:a16="http://schemas.microsoft.com/office/drawing/2014/main" id="{EC029A0E-281F-4F9D-A9BE-B16A6AC7B7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0609" y="3567714"/>
                <a:ext cx="2252924" cy="49032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7" name="円弧 46">
            <a:extLst>
              <a:ext uri="{FF2B5EF4-FFF2-40B4-BE49-F238E27FC236}">
                <a16:creationId xmlns:a16="http://schemas.microsoft.com/office/drawing/2014/main" id="{F9432BCE-36B5-438D-B984-77AE7A2B59EB}"/>
              </a:ext>
            </a:extLst>
          </p:cNvPr>
          <p:cNvSpPr/>
          <p:nvPr/>
        </p:nvSpPr>
        <p:spPr>
          <a:xfrm>
            <a:off x="6810840" y="3127899"/>
            <a:ext cx="205480" cy="705405"/>
          </a:xfrm>
          <a:prstGeom prst="arc">
            <a:avLst>
              <a:gd name="adj1" fmla="val 16200000"/>
              <a:gd name="adj2" fmla="val 5588182"/>
            </a:avLst>
          </a:prstGeom>
          <a:ln w="254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F895FDC0-0F61-4ADE-B37D-FC91E8335E39}"/>
              </a:ext>
            </a:extLst>
          </p:cNvPr>
          <p:cNvSpPr txBox="1"/>
          <p:nvPr/>
        </p:nvSpPr>
        <p:spPr>
          <a:xfrm>
            <a:off x="6974800" y="3194296"/>
            <a:ext cx="13968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Write using partial fractions</a:t>
            </a:r>
            <a:endParaRPr lang="en-GB" sz="12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テキスト ボックス 48">
                <a:extLst>
                  <a:ext uri="{FF2B5EF4-FFF2-40B4-BE49-F238E27FC236}">
                    <a16:creationId xmlns:a16="http://schemas.microsoft.com/office/drawing/2014/main" id="{FD85FDBE-4ED2-46CD-91DF-E0790D933274}"/>
                  </a:ext>
                </a:extLst>
              </p:cNvPr>
              <p:cNvSpPr txBox="1"/>
              <p:nvPr/>
            </p:nvSpPr>
            <p:spPr>
              <a:xfrm>
                <a:off x="4484333" y="4199508"/>
                <a:ext cx="1994520" cy="500202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sSubSup>
                        <m:sSubSup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𝑙𝑛</m:t>
                              </m:r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1+</m:t>
                                  </m:r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</m:d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1+</m:t>
                                  </m:r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𝑡</m:t>
                                  </m:r>
                                </m:den>
                              </m:f>
                            </m:e>
                          </m:d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p>
                      </m:sSubSup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49" name="テキスト ボックス 48">
                <a:extLst>
                  <a:ext uri="{FF2B5EF4-FFF2-40B4-BE49-F238E27FC236}">
                    <a16:creationId xmlns:a16="http://schemas.microsoft.com/office/drawing/2014/main" id="{FD85FDBE-4ED2-46CD-91DF-E0790D93327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84333" y="4199508"/>
                <a:ext cx="1994520" cy="50020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0" name="円弧 49">
            <a:extLst>
              <a:ext uri="{FF2B5EF4-FFF2-40B4-BE49-F238E27FC236}">
                <a16:creationId xmlns:a16="http://schemas.microsoft.com/office/drawing/2014/main" id="{070898B4-3EC1-4CBD-8BA0-4C6F4F6F9C1E}"/>
              </a:ext>
            </a:extLst>
          </p:cNvPr>
          <p:cNvSpPr/>
          <p:nvPr/>
        </p:nvSpPr>
        <p:spPr>
          <a:xfrm>
            <a:off x="6679154" y="3848470"/>
            <a:ext cx="209917" cy="652509"/>
          </a:xfrm>
          <a:prstGeom prst="arc">
            <a:avLst>
              <a:gd name="adj1" fmla="val 16200000"/>
              <a:gd name="adj2" fmla="val 5588182"/>
            </a:avLst>
          </a:prstGeom>
          <a:ln w="254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B6E4831D-02A8-45D6-ABC0-9B350F362494}"/>
              </a:ext>
            </a:extLst>
          </p:cNvPr>
          <p:cNvSpPr txBox="1"/>
          <p:nvPr/>
        </p:nvSpPr>
        <p:spPr>
          <a:xfrm>
            <a:off x="6886023" y="3931142"/>
            <a:ext cx="12725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Integrate each term</a:t>
            </a:r>
            <a:endParaRPr lang="en-GB" sz="12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05AA4553-E677-4C5F-BD2F-3DF602966C58}"/>
              </a:ext>
            </a:extLst>
          </p:cNvPr>
          <p:cNvSpPr/>
          <p:nvPr/>
        </p:nvSpPr>
        <p:spPr>
          <a:xfrm>
            <a:off x="5175681" y="3588058"/>
            <a:ext cx="435005" cy="460160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3EBED78C-215A-4C51-85DE-C6347F6276F8}"/>
              </a:ext>
            </a:extLst>
          </p:cNvPr>
          <p:cNvSpPr/>
          <p:nvPr/>
        </p:nvSpPr>
        <p:spPr>
          <a:xfrm>
            <a:off x="4890113" y="4326384"/>
            <a:ext cx="773839" cy="263371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5" name="テキスト ボックス 54">
                <a:extLst>
                  <a:ext uri="{FF2B5EF4-FFF2-40B4-BE49-F238E27FC236}">
                    <a16:creationId xmlns:a16="http://schemas.microsoft.com/office/drawing/2014/main" id="{C12CF742-BC1A-4C3A-8E2C-CE7A9C85D152}"/>
                  </a:ext>
                </a:extLst>
              </p:cNvPr>
              <p:cNvSpPr txBox="1"/>
              <p:nvPr/>
            </p:nvSpPr>
            <p:spPr>
              <a:xfrm>
                <a:off x="792660" y="4574906"/>
                <a:ext cx="1042658" cy="215444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𝑙𝑛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55" name="テキスト ボックス 54">
                <a:extLst>
                  <a:ext uri="{FF2B5EF4-FFF2-40B4-BE49-F238E27FC236}">
                    <a16:creationId xmlns:a16="http://schemas.microsoft.com/office/drawing/2014/main" id="{C12CF742-BC1A-4C3A-8E2C-CE7A9C85D15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2660" y="4574906"/>
                <a:ext cx="1042658" cy="215444"/>
              </a:xfrm>
              <a:prstGeom prst="rect">
                <a:avLst/>
              </a:prstGeom>
              <a:blipFill>
                <a:blip r:embed="rId11"/>
                <a:stretch>
                  <a:fillRect l="-3509" b="-22222"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テキスト ボックス 55">
                <a:extLst>
                  <a:ext uri="{FF2B5EF4-FFF2-40B4-BE49-F238E27FC236}">
                    <a16:creationId xmlns:a16="http://schemas.microsoft.com/office/drawing/2014/main" id="{A7242E6B-1FED-4B71-BA03-BB9236C41B51}"/>
                  </a:ext>
                </a:extLst>
              </p:cNvPr>
              <p:cNvSpPr txBox="1"/>
              <p:nvPr/>
            </p:nvSpPr>
            <p:spPr>
              <a:xfrm>
                <a:off x="703883" y="4974402"/>
                <a:ext cx="869020" cy="412613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56" name="テキスト ボックス 55">
                <a:extLst>
                  <a:ext uri="{FF2B5EF4-FFF2-40B4-BE49-F238E27FC236}">
                    <a16:creationId xmlns:a16="http://schemas.microsoft.com/office/drawing/2014/main" id="{A7242E6B-1FED-4B71-BA03-BB9236C41B5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3883" y="4974402"/>
                <a:ext cx="869020" cy="412613"/>
              </a:xfrm>
              <a:prstGeom prst="rect">
                <a:avLst/>
              </a:prstGeom>
              <a:blipFill>
                <a:blip r:embed="rId12"/>
                <a:stretch>
                  <a:fillRect l="-6294" t="-2941" r="-3497" b="-13235"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7" name="円弧 56">
            <a:extLst>
              <a:ext uri="{FF2B5EF4-FFF2-40B4-BE49-F238E27FC236}">
                <a16:creationId xmlns:a16="http://schemas.microsoft.com/office/drawing/2014/main" id="{F90B18CC-05B7-413B-9E89-EFC51A5283E3}"/>
              </a:ext>
            </a:extLst>
          </p:cNvPr>
          <p:cNvSpPr/>
          <p:nvPr/>
        </p:nvSpPr>
        <p:spPr>
          <a:xfrm>
            <a:off x="1799353" y="4686987"/>
            <a:ext cx="190682" cy="526742"/>
          </a:xfrm>
          <a:prstGeom prst="arc">
            <a:avLst>
              <a:gd name="adj1" fmla="val 16200000"/>
              <a:gd name="adj2" fmla="val 5588182"/>
            </a:avLst>
          </a:prstGeom>
          <a:ln w="254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490B35F0-F4C8-4852-BEAA-A8CFB3257B09}"/>
              </a:ext>
            </a:extLst>
          </p:cNvPr>
          <p:cNvSpPr txBox="1"/>
          <p:nvPr/>
        </p:nvSpPr>
        <p:spPr>
          <a:xfrm>
            <a:off x="1926322" y="4831802"/>
            <a:ext cx="12725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Differentiate</a:t>
            </a:r>
            <a:endParaRPr lang="en-GB" sz="12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3B3D1136-B2E6-4E66-AB60-C5E908EE7DAB}"/>
              </a:ext>
            </a:extLst>
          </p:cNvPr>
          <p:cNvSpPr txBox="1"/>
          <p:nvPr/>
        </p:nvSpPr>
        <p:spPr>
          <a:xfrm>
            <a:off x="239564" y="5595281"/>
            <a:ext cx="26116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This is half of what we want, so double the original ‘guess’</a:t>
            </a:r>
            <a:endParaRPr lang="en-GB" sz="12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61" name="正方形/長方形 60">
            <a:extLst>
              <a:ext uri="{FF2B5EF4-FFF2-40B4-BE49-F238E27FC236}">
                <a16:creationId xmlns:a16="http://schemas.microsoft.com/office/drawing/2014/main" id="{37F6230B-FB3A-4D73-BBCB-0971450989DC}"/>
              </a:ext>
            </a:extLst>
          </p:cNvPr>
          <p:cNvSpPr/>
          <p:nvPr/>
        </p:nvSpPr>
        <p:spPr>
          <a:xfrm>
            <a:off x="1109662" y="4559740"/>
            <a:ext cx="773839" cy="263371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正方形/長方形 61">
            <a:extLst>
              <a:ext uri="{FF2B5EF4-FFF2-40B4-BE49-F238E27FC236}">
                <a16:creationId xmlns:a16="http://schemas.microsoft.com/office/drawing/2014/main" id="{E1D77393-218D-4B23-9CA6-D566AEBD1AF1}"/>
              </a:ext>
            </a:extLst>
          </p:cNvPr>
          <p:cNvSpPr/>
          <p:nvPr/>
        </p:nvSpPr>
        <p:spPr>
          <a:xfrm>
            <a:off x="1136295" y="4968113"/>
            <a:ext cx="463123" cy="432046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2" name="コンテンツ プレースホルダー 2">
                <a:extLst>
                  <a:ext uri="{FF2B5EF4-FFF2-40B4-BE49-F238E27FC236}">
                    <a16:creationId xmlns:a16="http://schemas.microsoft.com/office/drawing/2014/main" id="{9E3386BB-DE1F-46B6-93C2-B2201C81D90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42875" y="1400175"/>
                <a:ext cx="3552825" cy="5343525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US" sz="1400" b="1" dirty="0">
                    <a:latin typeface="Comic Sans MS" panose="030F0702030302020204" pitchFamily="66" charset="0"/>
                  </a:rPr>
                  <a:t>You can find the volumes of even more solids when the curves are defined parametrically</a:t>
                </a:r>
                <a:endParaRPr lang="en-US" sz="14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4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The curve </a:t>
                </a:r>
                <a14:m>
                  <m:oMath xmlns:m="http://schemas.openxmlformats.org/officeDocument/2006/math">
                    <m:r>
                      <a:rPr lang="en-US" sz="1400" i="1" dirty="0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𝐶</m:t>
                    </m:r>
                  </m:oMath>
                </a14:m>
                <a:r>
                  <a:rPr lang="en-US" sz="14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 shown to the right has parametric equations:</a:t>
                </a: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𝑥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𝑡</m:t>
                    </m:r>
                    <m:d>
                      <m:dPr>
                        <m:ctrlPr>
                          <a:rPr lang="en-US" sz="1400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1400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1+</m:t>
                        </m:r>
                        <m:r>
                          <a:rPr lang="en-US" sz="1400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𝑡</m:t>
                        </m:r>
                      </m:e>
                    </m:d>
                    <m:r>
                      <a:rPr lang="en-US" sz="1400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,   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𝑦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f>
                      <m:fPr>
                        <m:ctrlPr>
                          <a:rPr lang="en-US" sz="1400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fPr>
                      <m:num>
                        <m:r>
                          <a:rPr lang="en-US" sz="1400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1</m:t>
                        </m:r>
                      </m:num>
                      <m:den>
                        <m:r>
                          <a:rPr lang="en-US" sz="1400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1+</m:t>
                        </m:r>
                        <m:r>
                          <a:rPr lang="en-US" sz="1400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𝑡</m:t>
                        </m:r>
                      </m:den>
                    </m:f>
                    <m:r>
                      <a:rPr lang="en-US" sz="1400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,  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𝑡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Wingdings" panose="05000000000000000000" pitchFamily="2" charset="2"/>
                      </a:rPr>
                      <m:t>≥0</m:t>
                    </m:r>
                  </m:oMath>
                </a14:m>
                <a:endParaRPr lang="en-GB" sz="14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anose="030F0702030302020204" pitchFamily="66" charset="0"/>
                  </a:rPr>
                  <a:t>The region </a:t>
                </a:r>
                <a14:m>
                  <m:oMath xmlns:m="http://schemas.openxmlformats.org/officeDocument/2006/math">
                    <m:r>
                      <a:rPr lang="en-GB" sz="1400" i="1" dirty="0" smtClean="0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 is bounded by the curve, the x-axis and the lines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=2</m:t>
                    </m:r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. Find the exact volume of the solid formed when </a:t>
                </a:r>
                <a14:m>
                  <m:oMath xmlns:m="http://schemas.openxmlformats.org/officeDocument/2006/math">
                    <m:r>
                      <a:rPr lang="en-GB" sz="1400" i="1" dirty="0" smtClean="0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 is rotated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en-GB" sz="1400" dirty="0">
                    <a:latin typeface="Comic Sans MS" panose="030F0702030302020204" pitchFamily="66" charset="0"/>
                  </a:rPr>
                  <a:t> radians about the x-axis.</a:t>
                </a:r>
              </a:p>
              <a:p>
                <a:pPr marL="0" indent="0" algn="ctr">
                  <a:buNone/>
                </a:pPr>
                <a:endParaRPr lang="en-GB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2" name="コンテンツ プレースホルダー 2">
                <a:extLst>
                  <a:ext uri="{FF2B5EF4-FFF2-40B4-BE49-F238E27FC236}">
                    <a16:creationId xmlns:a16="http://schemas.microsoft.com/office/drawing/2014/main" id="{9E3386BB-DE1F-46B6-93C2-B2201C81D90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2875" y="1400175"/>
                <a:ext cx="3552825" cy="5343525"/>
              </a:xfrm>
              <a:blipFill>
                <a:blip r:embed="rId13"/>
                <a:stretch>
                  <a:fillRect t="-685" r="-120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3" name="正方形/長方形 72">
            <a:extLst>
              <a:ext uri="{FF2B5EF4-FFF2-40B4-BE49-F238E27FC236}">
                <a16:creationId xmlns:a16="http://schemas.microsoft.com/office/drawing/2014/main" id="{9C43CB6B-F952-4141-B79C-114EC8E3EAD5}"/>
              </a:ext>
            </a:extLst>
          </p:cNvPr>
          <p:cNvSpPr/>
          <p:nvPr/>
        </p:nvSpPr>
        <p:spPr>
          <a:xfrm>
            <a:off x="5617029" y="3573261"/>
            <a:ext cx="819283" cy="483834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4" name="正方形/長方形 73">
            <a:extLst>
              <a:ext uri="{FF2B5EF4-FFF2-40B4-BE49-F238E27FC236}">
                <a16:creationId xmlns:a16="http://schemas.microsoft.com/office/drawing/2014/main" id="{1ECA3987-B1E8-4D53-9245-A41C9D0CC3C5}"/>
              </a:ext>
            </a:extLst>
          </p:cNvPr>
          <p:cNvSpPr/>
          <p:nvPr/>
        </p:nvSpPr>
        <p:spPr>
          <a:xfrm>
            <a:off x="5869617" y="4234648"/>
            <a:ext cx="442406" cy="445363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5" name="テキスト ボックス 74">
                <a:extLst>
                  <a:ext uri="{FF2B5EF4-FFF2-40B4-BE49-F238E27FC236}">
                    <a16:creationId xmlns:a16="http://schemas.microsoft.com/office/drawing/2014/main" id="{E4C5CCEB-A407-4B7E-80BE-13660811B5FA}"/>
                  </a:ext>
                </a:extLst>
              </p:cNvPr>
              <p:cNvSpPr txBox="1"/>
              <p:nvPr/>
            </p:nvSpPr>
            <p:spPr>
              <a:xfrm>
                <a:off x="794731" y="4557869"/>
                <a:ext cx="1093633" cy="215444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</m:e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75" name="テキスト ボックス 74">
                <a:extLst>
                  <a:ext uri="{FF2B5EF4-FFF2-40B4-BE49-F238E27FC236}">
                    <a16:creationId xmlns:a16="http://schemas.microsoft.com/office/drawing/2014/main" id="{E4C5CCEB-A407-4B7E-80BE-13660811B5F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4731" y="4557869"/>
                <a:ext cx="1093633" cy="215444"/>
              </a:xfrm>
              <a:prstGeom prst="rect">
                <a:avLst/>
              </a:prstGeom>
              <a:blipFill>
                <a:blip r:embed="rId14"/>
                <a:stretch>
                  <a:fillRect l="-3333" r="-556" b="-25714"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3" name="テキスト ボックス 92">
                <a:extLst>
                  <a:ext uri="{FF2B5EF4-FFF2-40B4-BE49-F238E27FC236}">
                    <a16:creationId xmlns:a16="http://schemas.microsoft.com/office/drawing/2014/main" id="{6E48A08A-21B8-43C7-957F-7ABC43C53BBA}"/>
                  </a:ext>
                </a:extLst>
              </p:cNvPr>
              <p:cNvSpPr txBox="1"/>
              <p:nvPr/>
            </p:nvSpPr>
            <p:spPr>
              <a:xfrm>
                <a:off x="705954" y="4957365"/>
                <a:ext cx="1678729" cy="409023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  <m:d>
                            <m:d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</m:e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−2</m:t>
                          </m:r>
                        </m:sup>
                      </m:sSup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(1)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93" name="テキスト ボックス 92">
                <a:extLst>
                  <a:ext uri="{FF2B5EF4-FFF2-40B4-BE49-F238E27FC236}">
                    <a16:creationId xmlns:a16="http://schemas.microsoft.com/office/drawing/2014/main" id="{6E48A08A-21B8-43C7-957F-7ABC43C53B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5954" y="4957365"/>
                <a:ext cx="1678729" cy="409023"/>
              </a:xfrm>
              <a:prstGeom prst="rect">
                <a:avLst/>
              </a:prstGeom>
              <a:blipFill>
                <a:blip r:embed="rId15"/>
                <a:stretch>
                  <a:fillRect l="-3273" t="-2985" r="-3273" b="-14925"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2" name="円弧 101">
            <a:extLst>
              <a:ext uri="{FF2B5EF4-FFF2-40B4-BE49-F238E27FC236}">
                <a16:creationId xmlns:a16="http://schemas.microsoft.com/office/drawing/2014/main" id="{95B659E2-C3C7-4475-9731-BE2AE38DD8F3}"/>
              </a:ext>
            </a:extLst>
          </p:cNvPr>
          <p:cNvSpPr/>
          <p:nvPr/>
        </p:nvSpPr>
        <p:spPr>
          <a:xfrm>
            <a:off x="2341355" y="4669950"/>
            <a:ext cx="190682" cy="526742"/>
          </a:xfrm>
          <a:prstGeom prst="arc">
            <a:avLst>
              <a:gd name="adj1" fmla="val 16200000"/>
              <a:gd name="adj2" fmla="val 5588182"/>
            </a:avLst>
          </a:prstGeom>
          <a:ln w="254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3" name="テキスト ボックス 102">
            <a:extLst>
              <a:ext uri="{FF2B5EF4-FFF2-40B4-BE49-F238E27FC236}">
                <a16:creationId xmlns:a16="http://schemas.microsoft.com/office/drawing/2014/main" id="{D2887B9D-F9D0-4D6C-8B6A-E90E6E7B99A8}"/>
              </a:ext>
            </a:extLst>
          </p:cNvPr>
          <p:cNvSpPr txBox="1"/>
          <p:nvPr/>
        </p:nvSpPr>
        <p:spPr>
          <a:xfrm>
            <a:off x="2503158" y="4762513"/>
            <a:ext cx="12725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Differentiate</a:t>
            </a:r>
            <a:endParaRPr lang="en-GB" sz="12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04" name="テキスト ボックス 103">
            <a:extLst>
              <a:ext uri="{FF2B5EF4-FFF2-40B4-BE49-F238E27FC236}">
                <a16:creationId xmlns:a16="http://schemas.microsoft.com/office/drawing/2014/main" id="{A25727F9-3251-46FD-88A1-8AE0B6075AFF}"/>
              </a:ext>
            </a:extLst>
          </p:cNvPr>
          <p:cNvSpPr txBox="1"/>
          <p:nvPr/>
        </p:nvSpPr>
        <p:spPr>
          <a:xfrm>
            <a:off x="354847" y="6078526"/>
            <a:ext cx="26116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This is the exactly what we want!</a:t>
            </a:r>
          </a:p>
          <a:p>
            <a:pPr algn="ctr"/>
            <a:r>
              <a:rPr lang="en-US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(be careful with the negatives)</a:t>
            </a:r>
            <a:endParaRPr lang="en-GB" sz="12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05" name="正方形/長方形 104">
            <a:extLst>
              <a:ext uri="{FF2B5EF4-FFF2-40B4-BE49-F238E27FC236}">
                <a16:creationId xmlns:a16="http://schemas.microsoft.com/office/drawing/2014/main" id="{C74EF9D3-329A-4671-B91F-BE084660E788}"/>
              </a:ext>
            </a:extLst>
          </p:cNvPr>
          <p:cNvSpPr/>
          <p:nvPr/>
        </p:nvSpPr>
        <p:spPr>
          <a:xfrm>
            <a:off x="1111733" y="4542703"/>
            <a:ext cx="773839" cy="263371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6" name="正方形/長方形 105">
            <a:extLst>
              <a:ext uri="{FF2B5EF4-FFF2-40B4-BE49-F238E27FC236}">
                <a16:creationId xmlns:a16="http://schemas.microsoft.com/office/drawing/2014/main" id="{BDDA4A3D-13E5-4CA2-B9D8-837D2EE12700}"/>
              </a:ext>
            </a:extLst>
          </p:cNvPr>
          <p:cNvSpPr/>
          <p:nvPr/>
        </p:nvSpPr>
        <p:spPr>
          <a:xfrm>
            <a:off x="1129658" y="5456173"/>
            <a:ext cx="855896" cy="544032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テキスト ボックス 39">
                <a:extLst>
                  <a:ext uri="{FF2B5EF4-FFF2-40B4-BE49-F238E27FC236}">
                    <a16:creationId xmlns:a16="http://schemas.microsoft.com/office/drawing/2014/main" id="{2D0BB166-D64B-4954-87BB-CD5FBD1B6F5B}"/>
                  </a:ext>
                </a:extLst>
              </p:cNvPr>
              <p:cNvSpPr txBox="1"/>
              <p:nvPr/>
            </p:nvSpPr>
            <p:spPr>
              <a:xfrm>
                <a:off x="684183" y="5484234"/>
                <a:ext cx="1312732" cy="452560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1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</a:rPr>
                                    <m:t>1+</m:t>
                                  </m:r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40" name="テキスト ボックス 39">
                <a:extLst>
                  <a:ext uri="{FF2B5EF4-FFF2-40B4-BE49-F238E27FC236}">
                    <a16:creationId xmlns:a16="http://schemas.microsoft.com/office/drawing/2014/main" id="{2D0BB166-D64B-4954-87BB-CD5FBD1B6F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4183" y="5484234"/>
                <a:ext cx="1312732" cy="452560"/>
              </a:xfrm>
              <a:prstGeom prst="rect">
                <a:avLst/>
              </a:prstGeom>
              <a:blipFill>
                <a:blip r:embed="rId16"/>
                <a:stretch>
                  <a:fillRect l="-2315" t="-2703" b="-2703"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円弧 40">
            <a:extLst>
              <a:ext uri="{FF2B5EF4-FFF2-40B4-BE49-F238E27FC236}">
                <a16:creationId xmlns:a16="http://schemas.microsoft.com/office/drawing/2014/main" id="{6F5D99C8-EE78-413A-9832-A85EEA4615E5}"/>
              </a:ext>
            </a:extLst>
          </p:cNvPr>
          <p:cNvSpPr/>
          <p:nvPr/>
        </p:nvSpPr>
        <p:spPr>
          <a:xfrm>
            <a:off x="2310875" y="5205527"/>
            <a:ext cx="190682" cy="526742"/>
          </a:xfrm>
          <a:prstGeom prst="arc">
            <a:avLst>
              <a:gd name="adj1" fmla="val 16200000"/>
              <a:gd name="adj2" fmla="val 5588182"/>
            </a:avLst>
          </a:prstGeom>
          <a:ln w="254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E4A3B69F-C7FF-4650-A4AA-9CB9A1A2ACAB}"/>
              </a:ext>
            </a:extLst>
          </p:cNvPr>
          <p:cNvSpPr txBox="1"/>
          <p:nvPr/>
        </p:nvSpPr>
        <p:spPr>
          <a:xfrm>
            <a:off x="2503159" y="5311153"/>
            <a:ext cx="7538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Rewrite</a:t>
            </a:r>
            <a:endParaRPr lang="en-GB" sz="12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43" name="円弧 42">
            <a:extLst>
              <a:ext uri="{FF2B5EF4-FFF2-40B4-BE49-F238E27FC236}">
                <a16:creationId xmlns:a16="http://schemas.microsoft.com/office/drawing/2014/main" id="{428F4E28-D8B9-4777-8250-52E8BF3FCA2C}"/>
              </a:ext>
            </a:extLst>
          </p:cNvPr>
          <p:cNvSpPr/>
          <p:nvPr/>
        </p:nvSpPr>
        <p:spPr>
          <a:xfrm>
            <a:off x="8399096" y="4497259"/>
            <a:ext cx="209917" cy="652509"/>
          </a:xfrm>
          <a:prstGeom prst="arc">
            <a:avLst>
              <a:gd name="adj1" fmla="val 16200000"/>
              <a:gd name="adj2" fmla="val 5588182"/>
            </a:avLst>
          </a:prstGeom>
          <a:ln w="254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6122DD0A-C665-45AD-A76C-B3F9496C9BE2}"/>
              </a:ext>
            </a:extLst>
          </p:cNvPr>
          <p:cNvSpPr txBox="1"/>
          <p:nvPr/>
        </p:nvSpPr>
        <p:spPr>
          <a:xfrm>
            <a:off x="8525691" y="4427531"/>
            <a:ext cx="7053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rgbClr val="FF0000"/>
                </a:solidFill>
                <a:latin typeface="Comic Sans MS" panose="030F0702030302020204" pitchFamily="66" charset="0"/>
              </a:rPr>
              <a:t>Sub in limits and subtract</a:t>
            </a:r>
            <a:endParaRPr lang="en-GB" sz="10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テキスト ボックス 44">
                <a:extLst>
                  <a:ext uri="{FF2B5EF4-FFF2-40B4-BE49-F238E27FC236}">
                    <a16:creationId xmlns:a16="http://schemas.microsoft.com/office/drawing/2014/main" id="{B03F2D3F-9E39-4FCA-8CC8-B195AC44DBAA}"/>
                  </a:ext>
                </a:extLst>
              </p:cNvPr>
              <p:cNvSpPr txBox="1"/>
              <p:nvPr/>
            </p:nvSpPr>
            <p:spPr>
              <a:xfrm>
                <a:off x="4497395" y="4848296"/>
                <a:ext cx="4040465" cy="556819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𝑙𝑛</m:t>
                              </m:r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1+</m:t>
                                  </m:r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e>
                              </m:d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1+</m:t>
                                  </m:r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den>
                              </m:f>
                            </m:e>
                          </m:d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d>
                            <m:dPr>
                              <m:ctrlP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𝑙𝑛</m:t>
                              </m:r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1+</m:t>
                                  </m:r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0</m:t>
                                  </m:r>
                                </m:e>
                              </m:d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1+</m:t>
                                  </m:r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0</m:t>
                                  </m:r>
                                </m:den>
                              </m:f>
                            </m:e>
                          </m:d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45" name="テキスト ボックス 44">
                <a:extLst>
                  <a:ext uri="{FF2B5EF4-FFF2-40B4-BE49-F238E27FC236}">
                    <a16:creationId xmlns:a16="http://schemas.microsoft.com/office/drawing/2014/main" id="{B03F2D3F-9E39-4FCA-8CC8-B195AC44DBA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7395" y="4848296"/>
                <a:ext cx="4040465" cy="556819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テキスト ボックス 52">
                <a:extLst>
                  <a:ext uri="{FF2B5EF4-FFF2-40B4-BE49-F238E27FC236}">
                    <a16:creationId xmlns:a16="http://schemas.microsoft.com/office/drawing/2014/main" id="{12BF2726-F0A0-47F2-A1E0-56CFFC6B8986}"/>
                  </a:ext>
                </a:extLst>
              </p:cNvPr>
              <p:cNvSpPr txBox="1"/>
              <p:nvPr/>
            </p:nvSpPr>
            <p:spPr>
              <a:xfrm>
                <a:off x="4501749" y="5505793"/>
                <a:ext cx="2236831" cy="556819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𝑙𝑛</m:t>
                              </m:r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d>
                            <m:dPr>
                              <m:ctrlP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0+</m:t>
                              </m:r>
                              <m:r>
                                <a:rPr lang="en-US" sz="14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53" name="テキスト ボックス 52">
                <a:extLst>
                  <a:ext uri="{FF2B5EF4-FFF2-40B4-BE49-F238E27FC236}">
                    <a16:creationId xmlns:a16="http://schemas.microsoft.com/office/drawing/2014/main" id="{12BF2726-F0A0-47F2-A1E0-56CFFC6B89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1749" y="5505793"/>
                <a:ext cx="2236831" cy="556819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テキスト ボックス 57">
                <a:extLst>
                  <a:ext uri="{FF2B5EF4-FFF2-40B4-BE49-F238E27FC236}">
                    <a16:creationId xmlns:a16="http://schemas.microsoft.com/office/drawing/2014/main" id="{C0BD34DE-4222-4B08-B864-17CD0B410B09}"/>
                  </a:ext>
                </a:extLst>
              </p:cNvPr>
              <p:cNvSpPr txBox="1"/>
              <p:nvPr/>
            </p:nvSpPr>
            <p:spPr>
              <a:xfrm>
                <a:off x="4514812" y="6154582"/>
                <a:ext cx="1241430" cy="484043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𝑙𝑛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2−</m:t>
                          </m:r>
                          <m:f>
                            <m:fPr>
                              <m:ctrlP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58" name="テキスト ボックス 57">
                <a:extLst>
                  <a:ext uri="{FF2B5EF4-FFF2-40B4-BE49-F238E27FC236}">
                    <a16:creationId xmlns:a16="http://schemas.microsoft.com/office/drawing/2014/main" id="{C0BD34DE-4222-4B08-B864-17CD0B410B0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14812" y="6154582"/>
                <a:ext cx="1241430" cy="484043"/>
              </a:xfrm>
              <a:prstGeom prst="rect">
                <a:avLst/>
              </a:prstGeom>
              <a:blipFill>
                <a:blip r:embed="rId19"/>
                <a:stretch>
                  <a:fillRect l="-1478"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8" name="円弧 67">
            <a:extLst>
              <a:ext uri="{FF2B5EF4-FFF2-40B4-BE49-F238E27FC236}">
                <a16:creationId xmlns:a16="http://schemas.microsoft.com/office/drawing/2014/main" id="{BE03F1E2-47FD-40C4-9592-52E2124BD094}"/>
              </a:ext>
            </a:extLst>
          </p:cNvPr>
          <p:cNvSpPr/>
          <p:nvPr/>
        </p:nvSpPr>
        <p:spPr>
          <a:xfrm>
            <a:off x="8386034" y="5198299"/>
            <a:ext cx="191909" cy="558068"/>
          </a:xfrm>
          <a:prstGeom prst="arc">
            <a:avLst>
              <a:gd name="adj1" fmla="val 16200000"/>
              <a:gd name="adj2" fmla="val 5588182"/>
            </a:avLst>
          </a:prstGeom>
          <a:ln w="254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円弧 68">
            <a:extLst>
              <a:ext uri="{FF2B5EF4-FFF2-40B4-BE49-F238E27FC236}">
                <a16:creationId xmlns:a16="http://schemas.microsoft.com/office/drawing/2014/main" id="{9E5D16C8-0E4A-49FA-9D80-CE586AA76DC0}"/>
              </a:ext>
            </a:extLst>
          </p:cNvPr>
          <p:cNvSpPr/>
          <p:nvPr/>
        </p:nvSpPr>
        <p:spPr>
          <a:xfrm>
            <a:off x="6661737" y="5799190"/>
            <a:ext cx="191909" cy="558068"/>
          </a:xfrm>
          <a:prstGeom prst="arc">
            <a:avLst>
              <a:gd name="adj1" fmla="val 16200000"/>
              <a:gd name="adj2" fmla="val 5588182"/>
            </a:avLst>
          </a:prstGeom>
          <a:ln w="254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" name="テキスト ボックス 69">
            <a:extLst>
              <a:ext uri="{FF2B5EF4-FFF2-40B4-BE49-F238E27FC236}">
                <a16:creationId xmlns:a16="http://schemas.microsoft.com/office/drawing/2014/main" id="{319C7D8A-EF0E-419F-9B51-8171CAAED4B1}"/>
              </a:ext>
            </a:extLst>
          </p:cNvPr>
          <p:cNvSpPr txBox="1"/>
          <p:nvPr/>
        </p:nvSpPr>
        <p:spPr>
          <a:xfrm>
            <a:off x="8525691" y="5333222"/>
            <a:ext cx="70539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rgbClr val="FF0000"/>
                </a:solidFill>
                <a:latin typeface="Comic Sans MS" panose="030F0702030302020204" pitchFamily="66" charset="0"/>
              </a:rPr>
              <a:t>Simplify</a:t>
            </a:r>
            <a:endParaRPr lang="en-GB" sz="10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71" name="テキスト ボックス 70">
            <a:extLst>
              <a:ext uri="{FF2B5EF4-FFF2-40B4-BE49-F238E27FC236}">
                <a16:creationId xmlns:a16="http://schemas.microsoft.com/office/drawing/2014/main" id="{AAC41182-0D8D-40CC-B5CE-E59C12FDE1DF}"/>
              </a:ext>
            </a:extLst>
          </p:cNvPr>
          <p:cNvSpPr txBox="1"/>
          <p:nvPr/>
        </p:nvSpPr>
        <p:spPr>
          <a:xfrm>
            <a:off x="6766560" y="5829610"/>
            <a:ext cx="80989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rgbClr val="FF0000"/>
                </a:solidFill>
                <a:latin typeface="Comic Sans MS" panose="030F0702030302020204" pitchFamily="66" charset="0"/>
              </a:rPr>
              <a:t>Simplify more</a:t>
            </a:r>
            <a:endParaRPr lang="en-GB" sz="11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3124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8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3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8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3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8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5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8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1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6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9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2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5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7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>
                      <p:stCondLst>
                        <p:cond delay="indefinite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8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>
                      <p:stCondLst>
                        <p:cond delay="indefinite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3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4" fill="hold">
                      <p:stCondLst>
                        <p:cond delay="indefinite"/>
                      </p:stCondLst>
                      <p:childTnLst>
                        <p:par>
                          <p:cTn id="245" fill="hold">
                            <p:stCondLst>
                              <p:cond delay="0"/>
                            </p:stCondLst>
                            <p:childTnLst>
                              <p:par>
                                <p:cTn id="2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47" grpId="0" animBg="1"/>
      <p:bldP spid="48" grpId="0"/>
      <p:bldP spid="49" grpId="0"/>
      <p:bldP spid="50" grpId="0" animBg="1"/>
      <p:bldP spid="51" grpId="0"/>
      <p:bldP spid="52" grpId="0" animBg="1"/>
      <p:bldP spid="52" grpId="1" animBg="1"/>
      <p:bldP spid="54" grpId="0" animBg="1"/>
      <p:bldP spid="54" grpId="1" animBg="1"/>
      <p:bldP spid="55" grpId="0"/>
      <p:bldP spid="55" grpId="1"/>
      <p:bldP spid="56" grpId="0"/>
      <p:bldP spid="56" grpId="1"/>
      <p:bldP spid="57" grpId="0" animBg="1"/>
      <p:bldP spid="57" grpId="1" animBg="1"/>
      <p:bldP spid="59" grpId="0"/>
      <p:bldP spid="59" grpId="1"/>
      <p:bldP spid="60" grpId="0"/>
      <p:bldP spid="60" grpId="1"/>
      <p:bldP spid="61" grpId="0" animBg="1"/>
      <p:bldP spid="61" grpId="1" animBg="1"/>
      <p:bldP spid="62" grpId="0" animBg="1"/>
      <p:bldP spid="62" grpId="1" animBg="1"/>
      <p:bldP spid="73" grpId="0" animBg="1"/>
      <p:bldP spid="73" grpId="1" animBg="1"/>
      <p:bldP spid="74" grpId="0" animBg="1"/>
      <p:bldP spid="74" grpId="1" animBg="1"/>
      <p:bldP spid="75" grpId="0"/>
      <p:bldP spid="75" grpId="1"/>
      <p:bldP spid="93" grpId="0"/>
      <p:bldP spid="93" grpId="1"/>
      <p:bldP spid="102" grpId="0" animBg="1"/>
      <p:bldP spid="102" grpId="1" animBg="1"/>
      <p:bldP spid="103" grpId="0"/>
      <p:bldP spid="103" grpId="1"/>
      <p:bldP spid="104" grpId="0"/>
      <p:bldP spid="104" grpId="1"/>
      <p:bldP spid="105" grpId="0" animBg="1"/>
      <p:bldP spid="105" grpId="1" animBg="1"/>
      <p:bldP spid="106" grpId="0" animBg="1"/>
      <p:bldP spid="106" grpId="1" animBg="1"/>
      <p:bldP spid="40" grpId="0"/>
      <p:bldP spid="40" grpId="1"/>
      <p:bldP spid="41" grpId="0" animBg="1"/>
      <p:bldP spid="41" grpId="1" animBg="1"/>
      <p:bldP spid="42" grpId="0"/>
      <p:bldP spid="42" grpId="1"/>
      <p:bldP spid="43" grpId="0" animBg="1"/>
      <p:bldP spid="44" grpId="0"/>
      <p:bldP spid="45" grpId="0"/>
      <p:bldP spid="53" grpId="0"/>
      <p:bldP spid="58" grpId="0"/>
      <p:bldP spid="68" grpId="0" animBg="1"/>
      <p:bldP spid="69" grpId="0" animBg="1"/>
      <p:bldP spid="70" grpId="0"/>
      <p:bldP spid="7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B38A01E-7DA4-41D7-9E3C-DDAA32F18184}"/>
              </a:ext>
            </a:extLst>
          </p:cNvPr>
          <p:cNvSpPr/>
          <p:nvPr/>
        </p:nvSpPr>
        <p:spPr>
          <a:xfrm>
            <a:off x="1278333" y="2035187"/>
            <a:ext cx="6587381" cy="2285241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en-US" altLang="ja-JP" sz="7200" b="1" dirty="0">
                <a:ln w="38100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Teachings for </a:t>
            </a:r>
          </a:p>
          <a:p>
            <a:pPr algn="ctr"/>
            <a:r>
              <a:rPr lang="en-US" altLang="ja-JP" sz="7200" b="1" dirty="0">
                <a:ln w="38100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Exercise 4D</a:t>
            </a:r>
            <a:endParaRPr lang="ja-JP" altLang="en-US" sz="7200" b="1" dirty="0">
              <a:ln w="38100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solidFill>
                <a:schemeClr val="accent6">
                  <a:lumMod val="75000"/>
                </a:schemeClr>
              </a:solidFill>
              <a:latin typeface="Segoe UI Black" panose="020B0A02040204020203" pitchFamily="34" charset="0"/>
              <a:cs typeface="Segoe UI Black" panose="020B0A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74277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Volumes of Revolution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42875" y="1400175"/>
                <a:ext cx="3619500" cy="5200922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US" sz="1400" b="1" dirty="0">
                    <a:latin typeface="Comic Sans MS" panose="030F0702030302020204" pitchFamily="66" charset="0"/>
                  </a:rPr>
                  <a:t>You need to be able to use volumes of revolution in order to model real life situations</a:t>
                </a:r>
                <a:endParaRPr lang="en-US" sz="14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4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anose="030F0702030302020204" pitchFamily="66" charset="0"/>
                  </a:rPr>
                  <a:t>The diagram to the right shows a model of a goldfish bowl. The cross section of the bowl is described by the curve with parametric equations:</a:t>
                </a:r>
              </a:p>
              <a:p>
                <a:pPr marL="0" indent="0" algn="ctr">
                  <a:buNone/>
                </a:pPr>
                <a:endParaRPr lang="en-US" sz="14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4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anose="030F0702030302020204" pitchFamily="66" charset="0"/>
                  </a:rPr>
                  <a:t>Where the units of </a:t>
                </a:r>
                <a14:m>
                  <m:oMath xmlns:m="http://schemas.openxmlformats.org/officeDocument/2006/math">
                    <m:r>
                      <a:rPr lang="en-US" sz="1400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14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1400" i="1" dirty="0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sz="1400" dirty="0">
                    <a:latin typeface="Comic Sans MS" panose="030F0702030302020204" pitchFamily="66" charset="0"/>
                  </a:rPr>
                  <a:t> are in cm. The bowl is formed by rotating this curve about the y-axis to form a solid of revolution.</a:t>
                </a:r>
              </a:p>
              <a:p>
                <a:pPr marL="0" indent="0" algn="ctr">
                  <a:buNone/>
                </a:pPr>
                <a:endParaRPr lang="en-US" sz="1400" dirty="0">
                  <a:latin typeface="Comic Sans MS" panose="030F0702030302020204" pitchFamily="66" charset="0"/>
                </a:endParaRPr>
              </a:p>
              <a:p>
                <a:pPr marL="342900" indent="-342900" algn="ctr">
                  <a:buAutoNum type="alphaLcParenR"/>
                </a:pPr>
                <a:r>
                  <a:rPr lang="en-US" sz="1400" dirty="0">
                    <a:latin typeface="Comic Sans MS" panose="030F0702030302020204" pitchFamily="66" charset="0"/>
                  </a:rPr>
                  <a:t>Find the volume of water required to fill the model to a height of 3cm.</a:t>
                </a:r>
              </a:p>
              <a:p>
                <a:pPr marL="342900" indent="-342900" algn="ctr">
                  <a:buAutoNum type="alphaLcParenR"/>
                </a:pPr>
                <a:endParaRPr lang="en-US" sz="14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 So the limits for </a:t>
                </a:r>
                <a14:m>
                  <m:oMath xmlns:m="http://schemas.openxmlformats.org/officeDocument/2006/math">
                    <m:r>
                      <a:rPr lang="en-US" sz="1400" i="1" dirty="0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𝑦</m:t>
                    </m:r>
                  </m:oMath>
                </a14:m>
                <a:r>
                  <a:rPr lang="en-US" sz="14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 will be 0 and 3</a:t>
                </a:r>
                <a:endParaRPr lang="en-US" sz="14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GB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2875" y="1400175"/>
                <a:ext cx="3619500" cy="5200922"/>
              </a:xfrm>
              <a:blipFill>
                <a:blip r:embed="rId2"/>
                <a:stretch>
                  <a:fillRect l="-337" t="-703" r="-151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9954" y="6488668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4D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4BC99B92-856D-4B55-9E97-1A419FBEB188}"/>
                  </a:ext>
                </a:extLst>
              </p:cNvPr>
              <p:cNvSpPr txBox="1"/>
              <p:nvPr/>
            </p:nvSpPr>
            <p:spPr>
              <a:xfrm>
                <a:off x="405493" y="3442334"/>
                <a:ext cx="2957092" cy="30553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=2</m:t>
                    </m:r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𝑠𝑖𝑛𝑡</m:t>
                    </m:r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GB" sz="1400" dirty="0"/>
                  <a:t>  </a:t>
                </a:r>
                <a14:m>
                  <m:oMath xmlns:m="http://schemas.openxmlformats.org/officeDocument/2006/math">
                    <m:r>
                      <a:rPr lang="en-US" sz="1400" b="0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1400" b="0" i="1" dirty="0" smtClean="0">
                        <a:latin typeface="Cambria Math" panose="02040503050406030204" pitchFamily="18" charset="0"/>
                      </a:rPr>
                      <m:t>=2</m:t>
                    </m:r>
                    <m:r>
                      <a:rPr lang="en-US" sz="1400" b="0" i="1" dirty="0" smtClean="0">
                        <a:latin typeface="Cambria Math" panose="02040503050406030204" pitchFamily="18" charset="0"/>
                      </a:rPr>
                      <m:t>𝑐𝑜𝑠𝑡</m:t>
                    </m:r>
                    <m:r>
                      <a:rPr lang="en-US" sz="1400" b="0" i="1" dirty="0" smtClean="0">
                        <a:latin typeface="Cambria Math" panose="02040503050406030204" pitchFamily="18" charset="0"/>
                      </a:rPr>
                      <m:t>+2</m:t>
                    </m:r>
                  </m:oMath>
                </a14:m>
                <a:r>
                  <a:rPr lang="en-GB" sz="1400" dirty="0"/>
                  <a:t>,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1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  <m:r>
                      <a:rPr lang="en-GB" sz="1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en-US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11</m:t>
                        </m:r>
                        <m:r>
                          <a:rPr lang="en-US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en-US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endParaRPr lang="en-GB" sz="1400" dirty="0"/>
              </a:p>
            </p:txBody>
          </p:sp>
        </mc:Choice>
        <mc:Fallback xmlns=""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4BC99B92-856D-4B55-9E97-1A419FBEB1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5493" y="3442334"/>
                <a:ext cx="2957092" cy="305533"/>
              </a:xfrm>
              <a:prstGeom prst="rect">
                <a:avLst/>
              </a:prstGeom>
              <a:blipFill>
                <a:blip r:embed="rId3"/>
                <a:stretch>
                  <a:fillRect l="-1649" t="-4000" b="-22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直線矢印コネクタ 5">
            <a:extLst>
              <a:ext uri="{FF2B5EF4-FFF2-40B4-BE49-F238E27FC236}">
                <a16:creationId xmlns:a16="http://schemas.microsoft.com/office/drawing/2014/main" id="{3670E1E7-7DC6-47DD-B9EE-23A16CC8EF9C}"/>
              </a:ext>
            </a:extLst>
          </p:cNvPr>
          <p:cNvCxnSpPr>
            <a:cxnSpLocks/>
          </p:cNvCxnSpPr>
          <p:nvPr/>
        </p:nvCxnSpPr>
        <p:spPr>
          <a:xfrm rot="5400000" flipV="1">
            <a:off x="7740826" y="2285411"/>
            <a:ext cx="0" cy="2050742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テキスト ボックス 6">
                <a:extLst>
                  <a:ext uri="{FF2B5EF4-FFF2-40B4-BE49-F238E27FC236}">
                    <a16:creationId xmlns:a16="http://schemas.microsoft.com/office/drawing/2014/main" id="{8C1BA3BB-B975-48CB-B26C-F4259DB6843B}"/>
                  </a:ext>
                </a:extLst>
              </p:cNvPr>
              <p:cNvSpPr txBox="1"/>
              <p:nvPr/>
            </p:nvSpPr>
            <p:spPr>
              <a:xfrm>
                <a:off x="7622034" y="1292718"/>
                <a:ext cx="113043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00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GB" sz="1100" dirty="0"/>
              </a:p>
            </p:txBody>
          </p:sp>
        </mc:Choice>
        <mc:Fallback xmlns="">
          <p:sp>
            <p:nvSpPr>
              <p:cNvPr id="7" name="テキスト ボックス 6">
                <a:extLst>
                  <a:ext uri="{FF2B5EF4-FFF2-40B4-BE49-F238E27FC236}">
                    <a16:creationId xmlns:a16="http://schemas.microsoft.com/office/drawing/2014/main" id="{8C1BA3BB-B975-48CB-B26C-F4259DB6843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2034" y="1292718"/>
                <a:ext cx="113043" cy="169277"/>
              </a:xfrm>
              <a:prstGeom prst="rect">
                <a:avLst/>
              </a:prstGeom>
              <a:blipFill>
                <a:blip r:embed="rId4"/>
                <a:stretch>
                  <a:fillRect l="-26316" r="-31579" b="-2857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テキスト ボックス 7">
                <a:extLst>
                  <a:ext uri="{FF2B5EF4-FFF2-40B4-BE49-F238E27FC236}">
                    <a16:creationId xmlns:a16="http://schemas.microsoft.com/office/drawing/2014/main" id="{825620A9-DBFE-4810-BE4B-658FDA8B0E54}"/>
                  </a:ext>
                </a:extLst>
              </p:cNvPr>
              <p:cNvSpPr txBox="1"/>
              <p:nvPr/>
            </p:nvSpPr>
            <p:spPr>
              <a:xfrm>
                <a:off x="8808937" y="3220526"/>
                <a:ext cx="113043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sz="1100" dirty="0"/>
              </a:p>
            </p:txBody>
          </p:sp>
        </mc:Choice>
        <mc:Fallback xmlns="">
          <p:sp>
            <p:nvSpPr>
              <p:cNvPr id="8" name="テキスト ボックス 7">
                <a:extLst>
                  <a:ext uri="{FF2B5EF4-FFF2-40B4-BE49-F238E27FC236}">
                    <a16:creationId xmlns:a16="http://schemas.microsoft.com/office/drawing/2014/main" id="{825620A9-DBFE-4810-BE4B-658FDA8B0E5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08937" y="3220526"/>
                <a:ext cx="113043" cy="169277"/>
              </a:xfrm>
              <a:prstGeom prst="rect">
                <a:avLst/>
              </a:prstGeom>
              <a:blipFill>
                <a:blip r:embed="rId5"/>
                <a:stretch>
                  <a:fillRect l="-15789" r="-1052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テキスト ボックス 8">
                <a:extLst>
                  <a:ext uri="{FF2B5EF4-FFF2-40B4-BE49-F238E27FC236}">
                    <a16:creationId xmlns:a16="http://schemas.microsoft.com/office/drawing/2014/main" id="{47D43847-AD83-4A58-82BC-0AA4FA0A5861}"/>
                  </a:ext>
                </a:extLst>
              </p:cNvPr>
              <p:cNvSpPr txBox="1"/>
              <p:nvPr/>
            </p:nvSpPr>
            <p:spPr>
              <a:xfrm>
                <a:off x="7515502" y="3318180"/>
                <a:ext cx="131703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00" b="0" i="1" smtClean="0">
                          <a:latin typeface="Cambria Math" panose="02040503050406030204" pitchFamily="18" charset="0"/>
                        </a:rPr>
                        <m:t>𝑂</m:t>
                      </m:r>
                    </m:oMath>
                  </m:oMathPara>
                </a14:m>
                <a:endParaRPr lang="en-GB" sz="1100" dirty="0"/>
              </a:p>
            </p:txBody>
          </p:sp>
        </mc:Choice>
        <mc:Fallback xmlns="">
          <p:sp>
            <p:nvSpPr>
              <p:cNvPr id="9" name="テキスト ボックス 8">
                <a:extLst>
                  <a:ext uri="{FF2B5EF4-FFF2-40B4-BE49-F238E27FC236}">
                    <a16:creationId xmlns:a16="http://schemas.microsoft.com/office/drawing/2014/main" id="{47D43847-AD83-4A58-82BC-0AA4FA0A58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15502" y="3318180"/>
                <a:ext cx="131703" cy="169277"/>
              </a:xfrm>
              <a:prstGeom prst="rect">
                <a:avLst/>
              </a:prstGeom>
              <a:blipFill>
                <a:blip r:embed="rId6"/>
                <a:stretch>
                  <a:fillRect l="-23810" r="-28571" b="-714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直線矢印コネクタ 9">
            <a:extLst>
              <a:ext uri="{FF2B5EF4-FFF2-40B4-BE49-F238E27FC236}">
                <a16:creationId xmlns:a16="http://schemas.microsoft.com/office/drawing/2014/main" id="{69747700-A201-4CC3-870C-75C279B68241}"/>
              </a:ext>
            </a:extLst>
          </p:cNvPr>
          <p:cNvCxnSpPr>
            <a:cxnSpLocks/>
          </p:cNvCxnSpPr>
          <p:nvPr/>
        </p:nvCxnSpPr>
        <p:spPr>
          <a:xfrm flipV="1">
            <a:off x="7661983" y="1483588"/>
            <a:ext cx="0" cy="2050742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円弧 10">
            <a:extLst>
              <a:ext uri="{FF2B5EF4-FFF2-40B4-BE49-F238E27FC236}">
                <a16:creationId xmlns:a16="http://schemas.microsoft.com/office/drawing/2014/main" id="{C3E7E64A-960A-4EE8-939A-7A40AF2A5671}"/>
              </a:ext>
            </a:extLst>
          </p:cNvPr>
          <p:cNvSpPr>
            <a:spLocks noChangeAspect="1"/>
          </p:cNvSpPr>
          <p:nvPr/>
        </p:nvSpPr>
        <p:spPr>
          <a:xfrm rot="2696034">
            <a:off x="6891708" y="1755882"/>
            <a:ext cx="1544810" cy="1544810"/>
          </a:xfrm>
          <a:prstGeom prst="arc">
            <a:avLst>
              <a:gd name="adj1" fmla="val 16463533"/>
              <a:gd name="adj2" fmla="val 10530617"/>
            </a:avLst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3" name="直線矢印コネクタ 12">
            <a:extLst>
              <a:ext uri="{FF2B5EF4-FFF2-40B4-BE49-F238E27FC236}">
                <a16:creationId xmlns:a16="http://schemas.microsoft.com/office/drawing/2014/main" id="{46C7650C-53E9-4D90-95B4-ED049A2966AF}"/>
              </a:ext>
            </a:extLst>
          </p:cNvPr>
          <p:cNvCxnSpPr/>
          <p:nvPr/>
        </p:nvCxnSpPr>
        <p:spPr>
          <a:xfrm>
            <a:off x="6924675" y="3577003"/>
            <a:ext cx="1494692" cy="0"/>
          </a:xfrm>
          <a:prstGeom prst="straightConnector1">
            <a:avLst/>
          </a:prstGeom>
          <a:ln w="254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64889E16-B6BB-4115-A204-F11938FE3921}"/>
              </a:ext>
            </a:extLst>
          </p:cNvPr>
          <p:cNvSpPr txBox="1"/>
          <p:nvPr/>
        </p:nvSpPr>
        <p:spPr>
          <a:xfrm>
            <a:off x="7452213" y="3577004"/>
            <a:ext cx="47801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4cm</a:t>
            </a:r>
            <a:endParaRPr lang="en-GB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15" name="直線矢印コネクタ 14">
            <a:extLst>
              <a:ext uri="{FF2B5EF4-FFF2-40B4-BE49-F238E27FC236}">
                <a16:creationId xmlns:a16="http://schemas.microsoft.com/office/drawing/2014/main" id="{6C0C6FB5-ADBD-49C2-B623-E9BBA67660D8}"/>
              </a:ext>
            </a:extLst>
          </p:cNvPr>
          <p:cNvCxnSpPr>
            <a:cxnSpLocks/>
          </p:cNvCxnSpPr>
          <p:nvPr/>
        </p:nvCxnSpPr>
        <p:spPr>
          <a:xfrm rot="5400000" flipV="1">
            <a:off x="7655835" y="1321187"/>
            <a:ext cx="0" cy="2050742"/>
          </a:xfrm>
          <a:prstGeom prst="straightConnector1">
            <a:avLst/>
          </a:prstGeom>
          <a:ln w="15875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矢印コネクタ 15">
            <a:extLst>
              <a:ext uri="{FF2B5EF4-FFF2-40B4-BE49-F238E27FC236}">
                <a16:creationId xmlns:a16="http://schemas.microsoft.com/office/drawing/2014/main" id="{48A77DE5-A17B-4736-BD29-E6196288A606}"/>
              </a:ext>
            </a:extLst>
          </p:cNvPr>
          <p:cNvCxnSpPr>
            <a:cxnSpLocks/>
          </p:cNvCxnSpPr>
          <p:nvPr/>
        </p:nvCxnSpPr>
        <p:spPr>
          <a:xfrm>
            <a:off x="6575914" y="2337288"/>
            <a:ext cx="0" cy="978876"/>
          </a:xfrm>
          <a:prstGeom prst="straightConnector1">
            <a:avLst/>
          </a:prstGeom>
          <a:ln w="254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64A26D15-5F63-4F8F-90CD-16A4419F8337}"/>
              </a:ext>
            </a:extLst>
          </p:cNvPr>
          <p:cNvSpPr txBox="1"/>
          <p:nvPr/>
        </p:nvSpPr>
        <p:spPr>
          <a:xfrm>
            <a:off x="6124575" y="2680188"/>
            <a:ext cx="47801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3cm</a:t>
            </a:r>
            <a:endParaRPr lang="en-GB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テキスト ボックス 19">
                <a:extLst>
                  <a:ext uri="{FF2B5EF4-FFF2-40B4-BE49-F238E27FC236}">
                    <a16:creationId xmlns:a16="http://schemas.microsoft.com/office/drawing/2014/main" id="{BDC73263-0D68-4756-B971-B66862C0BBDA}"/>
                  </a:ext>
                </a:extLst>
              </p:cNvPr>
              <p:cNvSpPr txBox="1"/>
              <p:nvPr/>
            </p:nvSpPr>
            <p:spPr>
              <a:xfrm>
                <a:off x="7686511" y="2148503"/>
                <a:ext cx="113043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00" b="0" i="1" smtClean="0"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GB" sz="1100" dirty="0"/>
              </a:p>
            </p:txBody>
          </p:sp>
        </mc:Choice>
        <mc:Fallback xmlns="">
          <p:sp>
            <p:nvSpPr>
              <p:cNvPr id="20" name="テキスト ボックス 19">
                <a:extLst>
                  <a:ext uri="{FF2B5EF4-FFF2-40B4-BE49-F238E27FC236}">
                    <a16:creationId xmlns:a16="http://schemas.microsoft.com/office/drawing/2014/main" id="{BDC73263-0D68-4756-B971-B66862C0BBD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6511" y="2148503"/>
                <a:ext cx="113043" cy="169277"/>
              </a:xfrm>
              <a:prstGeom prst="rect">
                <a:avLst/>
              </a:prstGeom>
              <a:blipFill>
                <a:blip r:embed="rId7"/>
                <a:stretch>
                  <a:fillRect l="-27778" r="-33333" b="-714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テキスト ボックス 20">
                <a:extLst>
                  <a:ext uri="{FF2B5EF4-FFF2-40B4-BE49-F238E27FC236}">
                    <a16:creationId xmlns:a16="http://schemas.microsoft.com/office/drawing/2014/main" id="{3C405F61-2FE7-45F4-91C6-57ACFFD837B4}"/>
                  </a:ext>
                </a:extLst>
              </p:cNvPr>
              <p:cNvSpPr txBox="1"/>
              <p:nvPr/>
            </p:nvSpPr>
            <p:spPr>
              <a:xfrm>
                <a:off x="0" y="0"/>
                <a:ext cx="1227323" cy="48866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𝑑𝑥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1" name="テキスト ボックス 20">
                <a:extLst>
                  <a:ext uri="{FF2B5EF4-FFF2-40B4-BE49-F238E27FC236}">
                    <a16:creationId xmlns:a16="http://schemas.microsoft.com/office/drawing/2014/main" id="{3C405F61-2FE7-45F4-91C6-57ACFFD837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1227323" cy="48866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テキスト ボックス 21">
                <a:extLst>
                  <a:ext uri="{FF2B5EF4-FFF2-40B4-BE49-F238E27FC236}">
                    <a16:creationId xmlns:a16="http://schemas.microsoft.com/office/drawing/2014/main" id="{888C935A-A285-4321-9A98-869F9DB728B7}"/>
                  </a:ext>
                </a:extLst>
              </p:cNvPr>
              <p:cNvSpPr txBox="1"/>
              <p:nvPr/>
            </p:nvSpPr>
            <p:spPr>
              <a:xfrm>
                <a:off x="0" y="485775"/>
                <a:ext cx="1270861" cy="48866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𝑑𝑦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2" name="テキスト ボックス 21">
                <a:extLst>
                  <a:ext uri="{FF2B5EF4-FFF2-40B4-BE49-F238E27FC236}">
                    <a16:creationId xmlns:a16="http://schemas.microsoft.com/office/drawing/2014/main" id="{888C935A-A285-4321-9A98-869F9DB728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485775"/>
                <a:ext cx="1270861" cy="48866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テキスト ボックス 22">
                <a:extLst>
                  <a:ext uri="{FF2B5EF4-FFF2-40B4-BE49-F238E27FC236}">
                    <a16:creationId xmlns:a16="http://schemas.microsoft.com/office/drawing/2014/main" id="{8F5C7A2B-70B1-4772-B57D-392C4468D7E9}"/>
                  </a:ext>
                </a:extLst>
              </p:cNvPr>
              <p:cNvSpPr txBox="1"/>
              <p:nvPr/>
            </p:nvSpPr>
            <p:spPr>
              <a:xfrm>
                <a:off x="7550551" y="0"/>
                <a:ext cx="1593449" cy="505267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𝑞</m:t>
                          </m:r>
                        </m:sub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</m:sup>
                        <m:e>
                          <m:sSup>
                            <m:sSup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𝑑𝑡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3" name="テキスト ボックス 22">
                <a:extLst>
                  <a:ext uri="{FF2B5EF4-FFF2-40B4-BE49-F238E27FC236}">
                    <a16:creationId xmlns:a16="http://schemas.microsoft.com/office/drawing/2014/main" id="{8F5C7A2B-70B1-4772-B57D-392C4468D7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0551" y="0"/>
                <a:ext cx="1593449" cy="50526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テキスト ボックス 23">
                <a:extLst>
                  <a:ext uri="{FF2B5EF4-FFF2-40B4-BE49-F238E27FC236}">
                    <a16:creationId xmlns:a16="http://schemas.microsoft.com/office/drawing/2014/main" id="{9198FC89-9340-4978-8796-04CE66586699}"/>
                  </a:ext>
                </a:extLst>
              </p:cNvPr>
              <p:cNvSpPr txBox="1"/>
              <p:nvPr/>
            </p:nvSpPr>
            <p:spPr>
              <a:xfrm>
                <a:off x="7551897" y="505485"/>
                <a:ext cx="1592103" cy="505267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𝑞</m:t>
                          </m:r>
                        </m:sub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</m:sup>
                        <m:e>
                          <m:sSup>
                            <m:sSup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𝑑𝑡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4" name="テキスト ボックス 23">
                <a:extLst>
                  <a:ext uri="{FF2B5EF4-FFF2-40B4-BE49-F238E27FC236}">
                    <a16:creationId xmlns:a16="http://schemas.microsoft.com/office/drawing/2014/main" id="{9198FC89-9340-4978-8796-04CE6658669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1897" y="505485"/>
                <a:ext cx="1592103" cy="505267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82018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8" grpId="1"/>
      <p:bldP spid="2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フリーフォーム: 図形 73">
            <a:extLst>
              <a:ext uri="{FF2B5EF4-FFF2-40B4-BE49-F238E27FC236}">
                <a16:creationId xmlns:a16="http://schemas.microsoft.com/office/drawing/2014/main" id="{52A4DBE8-E8C6-4E78-B267-8C4A1518DEF7}"/>
              </a:ext>
            </a:extLst>
          </p:cNvPr>
          <p:cNvSpPr/>
          <p:nvPr/>
        </p:nvSpPr>
        <p:spPr>
          <a:xfrm>
            <a:off x="7662863" y="2345531"/>
            <a:ext cx="776287" cy="957263"/>
          </a:xfrm>
          <a:custGeom>
            <a:avLst/>
            <a:gdLst>
              <a:gd name="connsiteX0" fmla="*/ 750093 w 776287"/>
              <a:gd name="connsiteY0" fmla="*/ 0 h 957263"/>
              <a:gd name="connsiteX1" fmla="*/ 0 w 776287"/>
              <a:gd name="connsiteY1" fmla="*/ 0 h 957263"/>
              <a:gd name="connsiteX2" fmla="*/ 2381 w 776287"/>
              <a:gd name="connsiteY2" fmla="*/ 957263 h 957263"/>
              <a:gd name="connsiteX3" fmla="*/ 88106 w 776287"/>
              <a:gd name="connsiteY3" fmla="*/ 947738 h 957263"/>
              <a:gd name="connsiteX4" fmla="*/ 242887 w 776287"/>
              <a:gd name="connsiteY4" fmla="*/ 916782 h 957263"/>
              <a:gd name="connsiteX5" fmla="*/ 409575 w 776287"/>
              <a:gd name="connsiteY5" fmla="*/ 845344 h 957263"/>
              <a:gd name="connsiteX6" fmla="*/ 507206 w 776287"/>
              <a:gd name="connsiteY6" fmla="*/ 762000 h 957263"/>
              <a:gd name="connsiteX7" fmla="*/ 604837 w 776287"/>
              <a:gd name="connsiteY7" fmla="*/ 666750 h 957263"/>
              <a:gd name="connsiteX8" fmla="*/ 683418 w 776287"/>
              <a:gd name="connsiteY8" fmla="*/ 528638 h 957263"/>
              <a:gd name="connsiteX9" fmla="*/ 738187 w 776287"/>
              <a:gd name="connsiteY9" fmla="*/ 414338 h 957263"/>
              <a:gd name="connsiteX10" fmla="*/ 776287 w 776287"/>
              <a:gd name="connsiteY10" fmla="*/ 223838 h 957263"/>
              <a:gd name="connsiteX11" fmla="*/ 769143 w 776287"/>
              <a:gd name="connsiteY11" fmla="*/ 95250 h 957263"/>
              <a:gd name="connsiteX12" fmla="*/ 750093 w 776287"/>
              <a:gd name="connsiteY12" fmla="*/ 0 h 957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76287" h="957263">
                <a:moveTo>
                  <a:pt x="750093" y="0"/>
                </a:moveTo>
                <a:lnTo>
                  <a:pt x="0" y="0"/>
                </a:lnTo>
                <a:cubicBezTo>
                  <a:pt x="794" y="319088"/>
                  <a:pt x="1587" y="638175"/>
                  <a:pt x="2381" y="957263"/>
                </a:cubicBezTo>
                <a:lnTo>
                  <a:pt x="88106" y="947738"/>
                </a:lnTo>
                <a:lnTo>
                  <a:pt x="242887" y="916782"/>
                </a:lnTo>
                <a:lnTo>
                  <a:pt x="409575" y="845344"/>
                </a:lnTo>
                <a:lnTo>
                  <a:pt x="507206" y="762000"/>
                </a:lnTo>
                <a:lnTo>
                  <a:pt x="604837" y="666750"/>
                </a:lnTo>
                <a:lnTo>
                  <a:pt x="683418" y="528638"/>
                </a:lnTo>
                <a:lnTo>
                  <a:pt x="738187" y="414338"/>
                </a:lnTo>
                <a:lnTo>
                  <a:pt x="776287" y="223838"/>
                </a:lnTo>
                <a:lnTo>
                  <a:pt x="769143" y="95250"/>
                </a:lnTo>
                <a:lnTo>
                  <a:pt x="750093" y="0"/>
                </a:lnTo>
                <a:close/>
              </a:path>
            </a:pathLst>
          </a:custGeom>
          <a:solidFill>
            <a:srgbClr val="FFC000">
              <a:alpha val="2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Volumes of Revolution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9954" y="6488668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4D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テキスト ボックス 20">
                <a:extLst>
                  <a:ext uri="{FF2B5EF4-FFF2-40B4-BE49-F238E27FC236}">
                    <a16:creationId xmlns:a16="http://schemas.microsoft.com/office/drawing/2014/main" id="{3C405F61-2FE7-45F4-91C6-57ACFFD837B4}"/>
                  </a:ext>
                </a:extLst>
              </p:cNvPr>
              <p:cNvSpPr txBox="1"/>
              <p:nvPr/>
            </p:nvSpPr>
            <p:spPr>
              <a:xfrm>
                <a:off x="0" y="0"/>
                <a:ext cx="1227323" cy="48866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𝑑𝑥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1" name="テキスト ボックス 20">
                <a:extLst>
                  <a:ext uri="{FF2B5EF4-FFF2-40B4-BE49-F238E27FC236}">
                    <a16:creationId xmlns:a16="http://schemas.microsoft.com/office/drawing/2014/main" id="{3C405F61-2FE7-45F4-91C6-57ACFFD837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1227323" cy="48866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テキスト ボックス 21">
                <a:extLst>
                  <a:ext uri="{FF2B5EF4-FFF2-40B4-BE49-F238E27FC236}">
                    <a16:creationId xmlns:a16="http://schemas.microsoft.com/office/drawing/2014/main" id="{888C935A-A285-4321-9A98-869F9DB728B7}"/>
                  </a:ext>
                </a:extLst>
              </p:cNvPr>
              <p:cNvSpPr txBox="1"/>
              <p:nvPr/>
            </p:nvSpPr>
            <p:spPr>
              <a:xfrm>
                <a:off x="0" y="485775"/>
                <a:ext cx="1270861" cy="48866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𝑑𝑦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2" name="テキスト ボックス 21">
                <a:extLst>
                  <a:ext uri="{FF2B5EF4-FFF2-40B4-BE49-F238E27FC236}">
                    <a16:creationId xmlns:a16="http://schemas.microsoft.com/office/drawing/2014/main" id="{888C935A-A285-4321-9A98-869F9DB728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485775"/>
                <a:ext cx="1270861" cy="48866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テキスト ボックス 22">
                <a:extLst>
                  <a:ext uri="{FF2B5EF4-FFF2-40B4-BE49-F238E27FC236}">
                    <a16:creationId xmlns:a16="http://schemas.microsoft.com/office/drawing/2014/main" id="{8F5C7A2B-70B1-4772-B57D-392C4468D7E9}"/>
                  </a:ext>
                </a:extLst>
              </p:cNvPr>
              <p:cNvSpPr txBox="1"/>
              <p:nvPr/>
            </p:nvSpPr>
            <p:spPr>
              <a:xfrm>
                <a:off x="7550551" y="0"/>
                <a:ext cx="1593449" cy="505267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𝑞</m:t>
                          </m:r>
                        </m:sub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</m:sup>
                        <m:e>
                          <m:sSup>
                            <m:sSup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𝑑𝑡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3" name="テキスト ボックス 22">
                <a:extLst>
                  <a:ext uri="{FF2B5EF4-FFF2-40B4-BE49-F238E27FC236}">
                    <a16:creationId xmlns:a16="http://schemas.microsoft.com/office/drawing/2014/main" id="{8F5C7A2B-70B1-4772-B57D-392C4468D7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0551" y="0"/>
                <a:ext cx="1593449" cy="50526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テキスト ボックス 23">
                <a:extLst>
                  <a:ext uri="{FF2B5EF4-FFF2-40B4-BE49-F238E27FC236}">
                    <a16:creationId xmlns:a16="http://schemas.microsoft.com/office/drawing/2014/main" id="{9198FC89-9340-4978-8796-04CE66586699}"/>
                  </a:ext>
                </a:extLst>
              </p:cNvPr>
              <p:cNvSpPr txBox="1"/>
              <p:nvPr/>
            </p:nvSpPr>
            <p:spPr>
              <a:xfrm>
                <a:off x="7551897" y="505485"/>
                <a:ext cx="1592103" cy="505267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𝑞</m:t>
                          </m:r>
                        </m:sub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</m:sup>
                        <m:e>
                          <m:sSup>
                            <m:sSup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𝑑𝑡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4" name="テキスト ボックス 23">
                <a:extLst>
                  <a:ext uri="{FF2B5EF4-FFF2-40B4-BE49-F238E27FC236}">
                    <a16:creationId xmlns:a16="http://schemas.microsoft.com/office/drawing/2014/main" id="{9198FC89-9340-4978-8796-04CE6658669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1897" y="505485"/>
                <a:ext cx="1592103" cy="50526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コンテンツ プレースホルダー 2">
                <a:extLst>
                  <a:ext uri="{FF2B5EF4-FFF2-40B4-BE49-F238E27FC236}">
                    <a16:creationId xmlns:a16="http://schemas.microsoft.com/office/drawing/2014/main" id="{8E2EE4B0-E40F-45C9-9502-F2CB3EADFE8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42875" y="1400175"/>
                <a:ext cx="3619500" cy="5200922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US" sz="1400" b="1" dirty="0">
                    <a:latin typeface="Comic Sans MS" panose="030F0702030302020204" pitchFamily="66" charset="0"/>
                  </a:rPr>
                  <a:t>You need to be able to use volumes of revolution in order to model real life situations</a:t>
                </a:r>
                <a:endParaRPr lang="en-US" sz="14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4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anose="030F0702030302020204" pitchFamily="66" charset="0"/>
                  </a:rPr>
                  <a:t>The diagram to the right shows a model of a goldfish bowl. The cross section of the bowl is described by the curve with parametric equations:</a:t>
                </a:r>
              </a:p>
              <a:p>
                <a:pPr marL="0" indent="0" algn="ctr">
                  <a:buNone/>
                </a:pPr>
                <a:endParaRPr lang="en-US" sz="14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4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anose="030F0702030302020204" pitchFamily="66" charset="0"/>
                  </a:rPr>
                  <a:t>Where the units of </a:t>
                </a:r>
                <a14:m>
                  <m:oMath xmlns:m="http://schemas.openxmlformats.org/officeDocument/2006/math">
                    <m:r>
                      <a:rPr lang="en-US" sz="1400" i="1" dirty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14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1400" i="1" dirty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sz="1400" dirty="0">
                    <a:latin typeface="Comic Sans MS" panose="030F0702030302020204" pitchFamily="66" charset="0"/>
                  </a:rPr>
                  <a:t> are in cm. The bowl is formed by rotating this curve about the y-axis to form a solid of revolution.</a:t>
                </a:r>
              </a:p>
              <a:p>
                <a:pPr marL="0" indent="0" algn="ctr">
                  <a:buNone/>
                </a:pPr>
                <a:endParaRPr lang="en-US" sz="1400" dirty="0">
                  <a:latin typeface="Comic Sans MS" panose="030F0702030302020204" pitchFamily="66" charset="0"/>
                </a:endParaRPr>
              </a:p>
              <a:p>
                <a:pPr marL="342900" indent="-342900" algn="ctr">
                  <a:buAutoNum type="alphaLcParenR"/>
                </a:pPr>
                <a:r>
                  <a:rPr lang="en-US" sz="1400" dirty="0">
                    <a:latin typeface="Comic Sans MS" panose="030F0702030302020204" pitchFamily="66" charset="0"/>
                  </a:rPr>
                  <a:t>Find the volume of water required to fill the model to a height of 3cm.</a:t>
                </a:r>
              </a:p>
              <a:p>
                <a:pPr marL="0" indent="0" algn="ctr">
                  <a:buNone/>
                </a:pPr>
                <a:endParaRPr lang="en-US" sz="14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 We need to find the limits for </a:t>
                </a:r>
                <a14:m>
                  <m:oMath xmlns:m="http://schemas.openxmlformats.org/officeDocument/2006/math">
                    <m:r>
                      <a:rPr lang="en-US" sz="1400" i="1" dirty="0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𝑡</m:t>
                    </m:r>
                  </m:oMath>
                </a14:m>
                <a:r>
                  <a:rPr lang="en-US" sz="14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, as well as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fPr>
                      <m:num>
                        <m:r>
                          <a:rPr lang="en-US" sz="14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𝑑𝑦</m:t>
                        </m:r>
                      </m:num>
                      <m:den>
                        <m:r>
                          <a:rPr lang="en-US" sz="14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𝑑𝑡</m:t>
                        </m:r>
                      </m:den>
                    </m:f>
                  </m:oMath>
                </a14:m>
                <a:r>
                  <a:rPr lang="en-US" sz="1400" dirty="0">
                    <a:latin typeface="Comic Sans MS" panose="030F0702030302020204" pitchFamily="66" charset="0"/>
                  </a:rPr>
                  <a:t> (since this is about the y-axis)</a:t>
                </a:r>
              </a:p>
              <a:p>
                <a:pPr marL="0" indent="0" algn="ctr">
                  <a:buNone/>
                </a:pPr>
                <a:endParaRPr lang="en-GB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6" name="コンテンツ プレースホルダー 2">
                <a:extLst>
                  <a:ext uri="{FF2B5EF4-FFF2-40B4-BE49-F238E27FC236}">
                    <a16:creationId xmlns:a16="http://schemas.microsoft.com/office/drawing/2014/main" id="{8E2EE4B0-E40F-45C9-9502-F2CB3EADFE8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2875" y="1400175"/>
                <a:ext cx="3619500" cy="5200922"/>
              </a:xfrm>
              <a:blipFill>
                <a:blip r:embed="rId6"/>
                <a:stretch>
                  <a:fillRect l="-337" t="-703" r="-151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テキスト ボックス 26">
                <a:extLst>
                  <a:ext uri="{FF2B5EF4-FFF2-40B4-BE49-F238E27FC236}">
                    <a16:creationId xmlns:a16="http://schemas.microsoft.com/office/drawing/2014/main" id="{8DF4E6A8-65C3-44CE-B181-CC446A156D73}"/>
                  </a:ext>
                </a:extLst>
              </p:cNvPr>
              <p:cNvSpPr txBox="1"/>
              <p:nvPr/>
            </p:nvSpPr>
            <p:spPr>
              <a:xfrm>
                <a:off x="405493" y="3442334"/>
                <a:ext cx="2957092" cy="30553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=2</m:t>
                    </m:r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𝑠𝑖𝑛𝑡</m:t>
                    </m:r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GB" sz="1400" dirty="0"/>
                  <a:t>  </a:t>
                </a:r>
                <a14:m>
                  <m:oMath xmlns:m="http://schemas.openxmlformats.org/officeDocument/2006/math">
                    <m:r>
                      <a:rPr lang="en-US" sz="1400" b="0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1400" b="0" i="1" dirty="0" smtClean="0">
                        <a:latin typeface="Cambria Math" panose="02040503050406030204" pitchFamily="18" charset="0"/>
                      </a:rPr>
                      <m:t>=2</m:t>
                    </m:r>
                    <m:r>
                      <a:rPr lang="en-US" sz="1400" b="0" i="1" dirty="0" smtClean="0">
                        <a:latin typeface="Cambria Math" panose="02040503050406030204" pitchFamily="18" charset="0"/>
                      </a:rPr>
                      <m:t>𝑐𝑜𝑠𝑡</m:t>
                    </m:r>
                    <m:r>
                      <a:rPr lang="en-US" sz="1400" b="0" i="1" dirty="0" smtClean="0">
                        <a:latin typeface="Cambria Math" panose="02040503050406030204" pitchFamily="18" charset="0"/>
                      </a:rPr>
                      <m:t>+2</m:t>
                    </m:r>
                  </m:oMath>
                </a14:m>
                <a:r>
                  <a:rPr lang="en-GB" sz="1400" dirty="0"/>
                  <a:t>,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1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  <m:r>
                      <a:rPr lang="en-GB" sz="1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en-US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11</m:t>
                        </m:r>
                        <m:r>
                          <a:rPr lang="en-US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en-US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endParaRPr lang="en-GB" sz="1400" dirty="0"/>
              </a:p>
            </p:txBody>
          </p:sp>
        </mc:Choice>
        <mc:Fallback xmlns="">
          <p:sp>
            <p:nvSpPr>
              <p:cNvPr id="27" name="テキスト ボックス 26">
                <a:extLst>
                  <a:ext uri="{FF2B5EF4-FFF2-40B4-BE49-F238E27FC236}">
                    <a16:creationId xmlns:a16="http://schemas.microsoft.com/office/drawing/2014/main" id="{8DF4E6A8-65C3-44CE-B181-CC446A156D7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5493" y="3442334"/>
                <a:ext cx="2957092" cy="305533"/>
              </a:xfrm>
              <a:prstGeom prst="rect">
                <a:avLst/>
              </a:prstGeom>
              <a:blipFill>
                <a:blip r:embed="rId7"/>
                <a:stretch>
                  <a:fillRect l="-1649" t="-4000" b="-22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8" name="直線矢印コネクタ 27">
            <a:extLst>
              <a:ext uri="{FF2B5EF4-FFF2-40B4-BE49-F238E27FC236}">
                <a16:creationId xmlns:a16="http://schemas.microsoft.com/office/drawing/2014/main" id="{514B8929-9CF8-4BB4-B7AD-DA05319A81E0}"/>
              </a:ext>
            </a:extLst>
          </p:cNvPr>
          <p:cNvCxnSpPr>
            <a:cxnSpLocks/>
          </p:cNvCxnSpPr>
          <p:nvPr/>
        </p:nvCxnSpPr>
        <p:spPr>
          <a:xfrm rot="5400000" flipV="1">
            <a:off x="7740826" y="2285411"/>
            <a:ext cx="0" cy="2050742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テキスト ボックス 28">
                <a:extLst>
                  <a:ext uri="{FF2B5EF4-FFF2-40B4-BE49-F238E27FC236}">
                    <a16:creationId xmlns:a16="http://schemas.microsoft.com/office/drawing/2014/main" id="{6A719E80-A24E-4FAD-AA2A-DF08BAEE0B5B}"/>
                  </a:ext>
                </a:extLst>
              </p:cNvPr>
              <p:cNvSpPr txBox="1"/>
              <p:nvPr/>
            </p:nvSpPr>
            <p:spPr>
              <a:xfrm>
                <a:off x="7622034" y="1292718"/>
                <a:ext cx="113043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00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GB" sz="1100" dirty="0"/>
              </a:p>
            </p:txBody>
          </p:sp>
        </mc:Choice>
        <mc:Fallback xmlns="">
          <p:sp>
            <p:nvSpPr>
              <p:cNvPr id="29" name="テキスト ボックス 28">
                <a:extLst>
                  <a:ext uri="{FF2B5EF4-FFF2-40B4-BE49-F238E27FC236}">
                    <a16:creationId xmlns:a16="http://schemas.microsoft.com/office/drawing/2014/main" id="{6A719E80-A24E-4FAD-AA2A-DF08BAEE0B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2034" y="1292718"/>
                <a:ext cx="113043" cy="169277"/>
              </a:xfrm>
              <a:prstGeom prst="rect">
                <a:avLst/>
              </a:prstGeom>
              <a:blipFill>
                <a:blip r:embed="rId8"/>
                <a:stretch>
                  <a:fillRect l="-26316" r="-31579" b="-2857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テキスト ボックス 29">
                <a:extLst>
                  <a:ext uri="{FF2B5EF4-FFF2-40B4-BE49-F238E27FC236}">
                    <a16:creationId xmlns:a16="http://schemas.microsoft.com/office/drawing/2014/main" id="{4C4A3A70-ADDC-4239-A44B-71A23FEE2BB0}"/>
                  </a:ext>
                </a:extLst>
              </p:cNvPr>
              <p:cNvSpPr txBox="1"/>
              <p:nvPr/>
            </p:nvSpPr>
            <p:spPr>
              <a:xfrm>
                <a:off x="8808937" y="3220526"/>
                <a:ext cx="113043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sz="1100" dirty="0"/>
              </a:p>
            </p:txBody>
          </p:sp>
        </mc:Choice>
        <mc:Fallback xmlns="">
          <p:sp>
            <p:nvSpPr>
              <p:cNvPr id="30" name="テキスト ボックス 29">
                <a:extLst>
                  <a:ext uri="{FF2B5EF4-FFF2-40B4-BE49-F238E27FC236}">
                    <a16:creationId xmlns:a16="http://schemas.microsoft.com/office/drawing/2014/main" id="{4C4A3A70-ADDC-4239-A44B-71A23FEE2B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08937" y="3220526"/>
                <a:ext cx="113043" cy="169277"/>
              </a:xfrm>
              <a:prstGeom prst="rect">
                <a:avLst/>
              </a:prstGeom>
              <a:blipFill>
                <a:blip r:embed="rId9"/>
                <a:stretch>
                  <a:fillRect l="-15789" r="-1052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テキスト ボックス 30">
                <a:extLst>
                  <a:ext uri="{FF2B5EF4-FFF2-40B4-BE49-F238E27FC236}">
                    <a16:creationId xmlns:a16="http://schemas.microsoft.com/office/drawing/2014/main" id="{7C58CEE7-CB7E-4676-A3B8-9B6127B0339F}"/>
                  </a:ext>
                </a:extLst>
              </p:cNvPr>
              <p:cNvSpPr txBox="1"/>
              <p:nvPr/>
            </p:nvSpPr>
            <p:spPr>
              <a:xfrm>
                <a:off x="7515502" y="3318180"/>
                <a:ext cx="131703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00" b="0" i="1" smtClean="0">
                          <a:latin typeface="Cambria Math" panose="02040503050406030204" pitchFamily="18" charset="0"/>
                        </a:rPr>
                        <m:t>𝑂</m:t>
                      </m:r>
                    </m:oMath>
                  </m:oMathPara>
                </a14:m>
                <a:endParaRPr lang="en-GB" sz="1100" dirty="0"/>
              </a:p>
            </p:txBody>
          </p:sp>
        </mc:Choice>
        <mc:Fallback xmlns="">
          <p:sp>
            <p:nvSpPr>
              <p:cNvPr id="31" name="テキスト ボックス 30">
                <a:extLst>
                  <a:ext uri="{FF2B5EF4-FFF2-40B4-BE49-F238E27FC236}">
                    <a16:creationId xmlns:a16="http://schemas.microsoft.com/office/drawing/2014/main" id="{7C58CEE7-CB7E-4676-A3B8-9B6127B033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15502" y="3318180"/>
                <a:ext cx="131703" cy="169277"/>
              </a:xfrm>
              <a:prstGeom prst="rect">
                <a:avLst/>
              </a:prstGeom>
              <a:blipFill>
                <a:blip r:embed="rId10"/>
                <a:stretch>
                  <a:fillRect l="-23810" r="-28571" b="-714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2" name="直線矢印コネクタ 31">
            <a:extLst>
              <a:ext uri="{FF2B5EF4-FFF2-40B4-BE49-F238E27FC236}">
                <a16:creationId xmlns:a16="http://schemas.microsoft.com/office/drawing/2014/main" id="{1D470BC7-C316-4042-823A-C86D9A0632F9}"/>
              </a:ext>
            </a:extLst>
          </p:cNvPr>
          <p:cNvCxnSpPr>
            <a:cxnSpLocks/>
          </p:cNvCxnSpPr>
          <p:nvPr/>
        </p:nvCxnSpPr>
        <p:spPr>
          <a:xfrm flipV="1">
            <a:off x="7661983" y="1483588"/>
            <a:ext cx="0" cy="2050742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円弧 32">
            <a:extLst>
              <a:ext uri="{FF2B5EF4-FFF2-40B4-BE49-F238E27FC236}">
                <a16:creationId xmlns:a16="http://schemas.microsoft.com/office/drawing/2014/main" id="{0B660754-BCAC-4807-83E1-145EEC45F56C}"/>
              </a:ext>
            </a:extLst>
          </p:cNvPr>
          <p:cNvSpPr>
            <a:spLocks noChangeAspect="1"/>
          </p:cNvSpPr>
          <p:nvPr/>
        </p:nvSpPr>
        <p:spPr>
          <a:xfrm rot="2696034">
            <a:off x="6891708" y="1755882"/>
            <a:ext cx="1544810" cy="1544810"/>
          </a:xfrm>
          <a:prstGeom prst="arc">
            <a:avLst>
              <a:gd name="adj1" fmla="val 16463533"/>
              <a:gd name="adj2" fmla="val 10530617"/>
            </a:avLst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4" name="直線矢印コネクタ 33">
            <a:extLst>
              <a:ext uri="{FF2B5EF4-FFF2-40B4-BE49-F238E27FC236}">
                <a16:creationId xmlns:a16="http://schemas.microsoft.com/office/drawing/2014/main" id="{48AE8D3A-417E-4331-8BF3-70D2C11F7A59}"/>
              </a:ext>
            </a:extLst>
          </p:cNvPr>
          <p:cNvCxnSpPr/>
          <p:nvPr/>
        </p:nvCxnSpPr>
        <p:spPr>
          <a:xfrm>
            <a:off x="6924675" y="3577003"/>
            <a:ext cx="1494692" cy="0"/>
          </a:xfrm>
          <a:prstGeom prst="straightConnector1">
            <a:avLst/>
          </a:prstGeom>
          <a:ln w="254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A7AD2E2A-71A2-4AE0-B90D-E0FD633AB43B}"/>
              </a:ext>
            </a:extLst>
          </p:cNvPr>
          <p:cNvSpPr txBox="1"/>
          <p:nvPr/>
        </p:nvSpPr>
        <p:spPr>
          <a:xfrm>
            <a:off x="7452213" y="3577004"/>
            <a:ext cx="47801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4cm</a:t>
            </a:r>
            <a:endParaRPr lang="en-GB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36" name="直線矢印コネクタ 35">
            <a:extLst>
              <a:ext uri="{FF2B5EF4-FFF2-40B4-BE49-F238E27FC236}">
                <a16:creationId xmlns:a16="http://schemas.microsoft.com/office/drawing/2014/main" id="{425193D7-6D8A-453C-A583-E63858E97F57}"/>
              </a:ext>
            </a:extLst>
          </p:cNvPr>
          <p:cNvCxnSpPr>
            <a:cxnSpLocks/>
          </p:cNvCxnSpPr>
          <p:nvPr/>
        </p:nvCxnSpPr>
        <p:spPr>
          <a:xfrm rot="5400000" flipV="1">
            <a:off x="7655835" y="1321187"/>
            <a:ext cx="0" cy="2050742"/>
          </a:xfrm>
          <a:prstGeom prst="straightConnector1">
            <a:avLst/>
          </a:prstGeom>
          <a:ln w="15875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テキスト ボックス 38">
                <a:extLst>
                  <a:ext uri="{FF2B5EF4-FFF2-40B4-BE49-F238E27FC236}">
                    <a16:creationId xmlns:a16="http://schemas.microsoft.com/office/drawing/2014/main" id="{AC98D577-9D3C-4758-885F-34273F2932C4}"/>
                  </a:ext>
                </a:extLst>
              </p:cNvPr>
              <p:cNvSpPr txBox="1"/>
              <p:nvPr/>
            </p:nvSpPr>
            <p:spPr>
              <a:xfrm>
                <a:off x="7686511" y="2148503"/>
                <a:ext cx="113043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00" b="0" i="1" smtClean="0"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GB" sz="1100" dirty="0"/>
              </a:p>
            </p:txBody>
          </p:sp>
        </mc:Choice>
        <mc:Fallback xmlns="">
          <p:sp>
            <p:nvSpPr>
              <p:cNvPr id="39" name="テキスト ボックス 38">
                <a:extLst>
                  <a:ext uri="{FF2B5EF4-FFF2-40B4-BE49-F238E27FC236}">
                    <a16:creationId xmlns:a16="http://schemas.microsoft.com/office/drawing/2014/main" id="{AC98D577-9D3C-4758-885F-34273F2932C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6511" y="2148503"/>
                <a:ext cx="113043" cy="169277"/>
              </a:xfrm>
              <a:prstGeom prst="rect">
                <a:avLst/>
              </a:prstGeom>
              <a:blipFill>
                <a:blip r:embed="rId11"/>
                <a:stretch>
                  <a:fillRect l="-27778" r="-33333" b="-714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テキスト ボックス 39">
                <a:extLst>
                  <a:ext uri="{FF2B5EF4-FFF2-40B4-BE49-F238E27FC236}">
                    <a16:creationId xmlns:a16="http://schemas.microsoft.com/office/drawing/2014/main" id="{43137F0E-A00D-41B4-BC79-0EF4609B6F2C}"/>
                  </a:ext>
                </a:extLst>
              </p:cNvPr>
              <p:cNvSpPr txBox="1"/>
              <p:nvPr/>
            </p:nvSpPr>
            <p:spPr>
              <a:xfrm>
                <a:off x="4545805" y="1848921"/>
                <a:ext cx="1131095" cy="27699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i="1" dirty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1200" i="1" dirty="0">
                          <a:latin typeface="Cambria Math" panose="02040503050406030204" pitchFamily="18" charset="0"/>
                        </a:rPr>
                        <m:t>=2</m:t>
                      </m:r>
                      <m:r>
                        <a:rPr lang="en-US" sz="1200" i="1" dirty="0">
                          <a:latin typeface="Cambria Math" panose="02040503050406030204" pitchFamily="18" charset="0"/>
                        </a:rPr>
                        <m:t>𝑐𝑜𝑠𝑡</m:t>
                      </m:r>
                      <m:r>
                        <a:rPr lang="en-US" sz="1200" i="1" dirty="0">
                          <a:latin typeface="Cambria Math" panose="02040503050406030204" pitchFamily="18" charset="0"/>
                        </a:rPr>
                        <m:t>+2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0" name="テキスト ボックス 39">
                <a:extLst>
                  <a:ext uri="{FF2B5EF4-FFF2-40B4-BE49-F238E27FC236}">
                    <a16:creationId xmlns:a16="http://schemas.microsoft.com/office/drawing/2014/main" id="{43137F0E-A00D-41B4-BC79-0EF4609B6F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45805" y="1848921"/>
                <a:ext cx="1131095" cy="276999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1" name="直線矢印コネクタ 40">
            <a:extLst>
              <a:ext uri="{FF2B5EF4-FFF2-40B4-BE49-F238E27FC236}">
                <a16:creationId xmlns:a16="http://schemas.microsoft.com/office/drawing/2014/main" id="{AB2F37D9-28D9-4DC4-BE21-835FCA170A43}"/>
              </a:ext>
            </a:extLst>
          </p:cNvPr>
          <p:cNvCxnSpPr>
            <a:cxnSpLocks/>
          </p:cNvCxnSpPr>
          <p:nvPr/>
        </p:nvCxnSpPr>
        <p:spPr>
          <a:xfrm flipH="1">
            <a:off x="4591050" y="2205361"/>
            <a:ext cx="442774" cy="404489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テキスト ボックス 41">
                <a:extLst>
                  <a:ext uri="{FF2B5EF4-FFF2-40B4-BE49-F238E27FC236}">
                    <a16:creationId xmlns:a16="http://schemas.microsoft.com/office/drawing/2014/main" id="{E4464D83-9E50-45D0-9F19-3653605B257F}"/>
                  </a:ext>
                </a:extLst>
              </p:cNvPr>
              <p:cNvSpPr txBox="1"/>
              <p:nvPr/>
            </p:nvSpPr>
            <p:spPr>
              <a:xfrm>
                <a:off x="4267662" y="2192323"/>
                <a:ext cx="561513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120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GB" sz="1200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2" name="テキスト ボックス 41">
                <a:extLst>
                  <a:ext uri="{FF2B5EF4-FFF2-40B4-BE49-F238E27FC236}">
                    <a16:creationId xmlns:a16="http://schemas.microsoft.com/office/drawing/2014/main" id="{E4464D83-9E50-45D0-9F19-3653605B25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662" y="2192323"/>
                <a:ext cx="561513" cy="276999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3" name="直線矢印コネクタ 42">
            <a:extLst>
              <a:ext uri="{FF2B5EF4-FFF2-40B4-BE49-F238E27FC236}">
                <a16:creationId xmlns:a16="http://schemas.microsoft.com/office/drawing/2014/main" id="{E1BA78F7-C6B8-4A82-A1C4-B81F64EC3936}"/>
              </a:ext>
            </a:extLst>
          </p:cNvPr>
          <p:cNvCxnSpPr>
            <a:cxnSpLocks/>
          </p:cNvCxnSpPr>
          <p:nvPr/>
        </p:nvCxnSpPr>
        <p:spPr>
          <a:xfrm>
            <a:off x="5200650" y="2195836"/>
            <a:ext cx="442774" cy="404489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テキスト ボックス 43">
                <a:extLst>
                  <a:ext uri="{FF2B5EF4-FFF2-40B4-BE49-F238E27FC236}">
                    <a16:creationId xmlns:a16="http://schemas.microsoft.com/office/drawing/2014/main" id="{86C0E78E-0C5C-4096-BB00-0743E3ECA57C}"/>
                  </a:ext>
                </a:extLst>
              </p:cNvPr>
              <p:cNvSpPr txBox="1"/>
              <p:nvPr/>
            </p:nvSpPr>
            <p:spPr>
              <a:xfrm>
                <a:off x="5410662" y="2182798"/>
                <a:ext cx="561513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120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200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GB" sz="1200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4" name="テキスト ボックス 43">
                <a:extLst>
                  <a:ext uri="{FF2B5EF4-FFF2-40B4-BE49-F238E27FC236}">
                    <a16:creationId xmlns:a16="http://schemas.microsoft.com/office/drawing/2014/main" id="{86C0E78E-0C5C-4096-BB00-0743E3ECA57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0662" y="2182798"/>
                <a:ext cx="561513" cy="276999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テキスト ボックス 44">
                <a:extLst>
                  <a:ext uri="{FF2B5EF4-FFF2-40B4-BE49-F238E27FC236}">
                    <a16:creationId xmlns:a16="http://schemas.microsoft.com/office/drawing/2014/main" id="{E3678136-603F-49ED-BA66-D581636FEBB7}"/>
                  </a:ext>
                </a:extLst>
              </p:cNvPr>
              <p:cNvSpPr txBox="1"/>
              <p:nvPr/>
            </p:nvSpPr>
            <p:spPr>
              <a:xfrm>
                <a:off x="3688555" y="2649021"/>
                <a:ext cx="1131095" cy="27699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 panose="02040503050406030204" pitchFamily="18" charset="0"/>
                          <a:sym typeface="Wingdings" panose="05000000000000000000" pitchFamily="2" charset="2"/>
                        </a:rPr>
                        <m:t>𝑐𝑜𝑠𝑡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  <a:sym typeface="Wingdings" panose="05000000000000000000" pitchFamily="2" charset="2"/>
                        </a:rPr>
                        <m:t>=−1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5" name="テキスト ボックス 44">
                <a:extLst>
                  <a:ext uri="{FF2B5EF4-FFF2-40B4-BE49-F238E27FC236}">
                    <a16:creationId xmlns:a16="http://schemas.microsoft.com/office/drawing/2014/main" id="{E3678136-603F-49ED-BA66-D581636FEB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88555" y="2649021"/>
                <a:ext cx="1131095" cy="276999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テキスト ボックス 45">
                <a:extLst>
                  <a:ext uri="{FF2B5EF4-FFF2-40B4-BE49-F238E27FC236}">
                    <a16:creationId xmlns:a16="http://schemas.microsoft.com/office/drawing/2014/main" id="{98D57E80-D59C-411E-BA23-03A3EDBF357F}"/>
                  </a:ext>
                </a:extLst>
              </p:cNvPr>
              <p:cNvSpPr txBox="1"/>
              <p:nvPr/>
            </p:nvSpPr>
            <p:spPr>
              <a:xfrm>
                <a:off x="4002881" y="2991921"/>
                <a:ext cx="607220" cy="27699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6" name="テキスト ボックス 45">
                <a:extLst>
                  <a:ext uri="{FF2B5EF4-FFF2-40B4-BE49-F238E27FC236}">
                    <a16:creationId xmlns:a16="http://schemas.microsoft.com/office/drawing/2014/main" id="{98D57E80-D59C-411E-BA23-03A3EDBF35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02881" y="2991921"/>
                <a:ext cx="607220" cy="276999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テキスト ボックス 46">
                <a:extLst>
                  <a:ext uri="{FF2B5EF4-FFF2-40B4-BE49-F238E27FC236}">
                    <a16:creationId xmlns:a16="http://schemas.microsoft.com/office/drawing/2014/main" id="{D96D4840-2B1C-4EF5-ADD2-6BE6B06C3A8B}"/>
                  </a:ext>
                </a:extLst>
              </p:cNvPr>
              <p:cNvSpPr txBox="1"/>
              <p:nvPr/>
            </p:nvSpPr>
            <p:spPr>
              <a:xfrm>
                <a:off x="5174455" y="2553771"/>
                <a:ext cx="1131095" cy="45397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𝑐𝑜𝑠𝑡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7" name="テキスト ボックス 46">
                <a:extLst>
                  <a:ext uri="{FF2B5EF4-FFF2-40B4-BE49-F238E27FC236}">
                    <a16:creationId xmlns:a16="http://schemas.microsoft.com/office/drawing/2014/main" id="{D96D4840-2B1C-4EF5-ADD2-6BE6B06C3A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74455" y="2553771"/>
                <a:ext cx="1131095" cy="453970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テキスト ボックス 47">
                <a:extLst>
                  <a:ext uri="{FF2B5EF4-FFF2-40B4-BE49-F238E27FC236}">
                    <a16:creationId xmlns:a16="http://schemas.microsoft.com/office/drawing/2014/main" id="{7311ECD6-EA05-4ECB-9D75-448FE6AC656C}"/>
                  </a:ext>
                </a:extLst>
              </p:cNvPr>
              <p:cNvSpPr txBox="1"/>
              <p:nvPr/>
            </p:nvSpPr>
            <p:spPr>
              <a:xfrm>
                <a:off x="5050630" y="3010971"/>
                <a:ext cx="1321595" cy="40729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8" name="テキスト ボックス 47">
                <a:extLst>
                  <a:ext uri="{FF2B5EF4-FFF2-40B4-BE49-F238E27FC236}">
                    <a16:creationId xmlns:a16="http://schemas.microsoft.com/office/drawing/2014/main" id="{7311ECD6-EA05-4ECB-9D75-448FE6AC65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50630" y="3010971"/>
                <a:ext cx="1321595" cy="407291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2BFD5840-93D5-4F8E-AE5E-DA963B1B25AE}"/>
              </a:ext>
            </a:extLst>
          </p:cNvPr>
          <p:cNvSpPr txBox="1"/>
          <p:nvPr/>
        </p:nvSpPr>
        <p:spPr>
          <a:xfrm>
            <a:off x="4202904" y="1344096"/>
            <a:ext cx="181689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400" u="sng" dirty="0">
                <a:latin typeface="Comic Sans MS" panose="030F0702030302020204" pitchFamily="66" charset="0"/>
              </a:rPr>
              <a:t>Finding the limits</a:t>
            </a:r>
            <a:endParaRPr lang="en-GB" sz="1400" u="sng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テキスト ボックス 62">
                <a:extLst>
                  <a:ext uri="{FF2B5EF4-FFF2-40B4-BE49-F238E27FC236}">
                    <a16:creationId xmlns:a16="http://schemas.microsoft.com/office/drawing/2014/main" id="{060FF12C-B6E3-49F6-9067-13328BEEAAD7}"/>
                  </a:ext>
                </a:extLst>
              </p:cNvPr>
              <p:cNvSpPr txBox="1"/>
              <p:nvPr/>
            </p:nvSpPr>
            <p:spPr>
              <a:xfrm>
                <a:off x="3848101" y="3573448"/>
                <a:ext cx="28575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Remember to check for other values for </a:t>
                </a:r>
                <a14:m>
                  <m:oMath xmlns:m="http://schemas.openxmlformats.org/officeDocument/2006/math">
                    <m:r>
                      <a:rPr lang="en-US" sz="12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n-US" sz="12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 within the range given…</a:t>
                </a:r>
                <a:endParaRPr lang="en-GB" sz="1200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63" name="テキスト ボックス 62">
                <a:extLst>
                  <a:ext uri="{FF2B5EF4-FFF2-40B4-BE49-F238E27FC236}">
                    <a16:creationId xmlns:a16="http://schemas.microsoft.com/office/drawing/2014/main" id="{060FF12C-B6E3-49F6-9067-13328BEEAAD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48101" y="3573448"/>
                <a:ext cx="2857500" cy="461665"/>
              </a:xfrm>
              <a:prstGeom prst="rect">
                <a:avLst/>
              </a:prstGeom>
              <a:blipFill>
                <a:blip r:embed="rId19"/>
                <a:stretch>
                  <a:fillRect r="-426" b="-921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テキスト ボックス 63">
                <a:extLst>
                  <a:ext uri="{FF2B5EF4-FFF2-40B4-BE49-F238E27FC236}">
                    <a16:creationId xmlns:a16="http://schemas.microsoft.com/office/drawing/2014/main" id="{F20A2057-2053-46C1-8028-58DD13592EE5}"/>
                  </a:ext>
                </a:extLst>
              </p:cNvPr>
              <p:cNvSpPr txBox="1"/>
              <p:nvPr/>
            </p:nvSpPr>
            <p:spPr>
              <a:xfrm>
                <a:off x="5841205" y="2972871"/>
                <a:ext cx="445295" cy="44300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,</m:t>
                      </m:r>
                      <m:f>
                        <m:f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200" i="1"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en-US" sz="1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en-US" sz="1200" i="1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64" name="テキスト ボックス 63">
                <a:extLst>
                  <a:ext uri="{FF2B5EF4-FFF2-40B4-BE49-F238E27FC236}">
                    <a16:creationId xmlns:a16="http://schemas.microsoft.com/office/drawing/2014/main" id="{F20A2057-2053-46C1-8028-58DD13592EE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1205" y="2972871"/>
                <a:ext cx="445295" cy="443006"/>
              </a:xfrm>
              <a:prstGeom prst="rect">
                <a:avLst/>
              </a:prstGeom>
              <a:blipFill>
                <a:blip r:embed="rId20"/>
                <a:stretch>
                  <a:fillRect b="-13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5" name="正方形/長方形 64">
            <a:extLst>
              <a:ext uri="{FF2B5EF4-FFF2-40B4-BE49-F238E27FC236}">
                <a16:creationId xmlns:a16="http://schemas.microsoft.com/office/drawing/2014/main" id="{2CC87135-F50B-451D-9916-9CB591C5145C}"/>
              </a:ext>
            </a:extLst>
          </p:cNvPr>
          <p:cNvSpPr/>
          <p:nvPr/>
        </p:nvSpPr>
        <p:spPr>
          <a:xfrm>
            <a:off x="2447925" y="3362325"/>
            <a:ext cx="952500" cy="438150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6" name="直線矢印コネクタ 65">
            <a:extLst>
              <a:ext uri="{FF2B5EF4-FFF2-40B4-BE49-F238E27FC236}">
                <a16:creationId xmlns:a16="http://schemas.microsoft.com/office/drawing/2014/main" id="{8F4110B7-C8D5-4D4A-8CFA-8D911E61196B}"/>
              </a:ext>
            </a:extLst>
          </p:cNvPr>
          <p:cNvCxnSpPr>
            <a:cxnSpLocks/>
          </p:cNvCxnSpPr>
          <p:nvPr/>
        </p:nvCxnSpPr>
        <p:spPr>
          <a:xfrm flipH="1" flipV="1">
            <a:off x="6953250" y="2419350"/>
            <a:ext cx="676275" cy="2228850"/>
          </a:xfrm>
          <a:prstGeom prst="straightConnector1">
            <a:avLst/>
          </a:prstGeom>
          <a:ln w="2540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0" name="テキスト ボックス 69">
                <a:extLst>
                  <a:ext uri="{FF2B5EF4-FFF2-40B4-BE49-F238E27FC236}">
                    <a16:creationId xmlns:a16="http://schemas.microsoft.com/office/drawing/2014/main" id="{C5B00192-4EA0-4B52-BB10-49985BE9EBCC}"/>
                  </a:ext>
                </a:extLst>
              </p:cNvPr>
              <p:cNvSpPr txBox="1"/>
              <p:nvPr/>
            </p:nvSpPr>
            <p:spPr>
              <a:xfrm>
                <a:off x="6457950" y="4668823"/>
                <a:ext cx="2514599" cy="17543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rgbClr val="0000FF"/>
                    </a:solidFill>
                    <a:latin typeface="Comic Sans MS" panose="030F0702030302020204" pitchFamily="66" charset="0"/>
                  </a:rPr>
                  <a:t>The two values for </a:t>
                </a:r>
                <a14:m>
                  <m:oMath xmlns:m="http://schemas.openxmlformats.org/officeDocument/2006/math">
                    <m:r>
                      <a:rPr lang="en-US" sz="1200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n-US" sz="1200" dirty="0">
                    <a:solidFill>
                      <a:srgbClr val="0000FF"/>
                    </a:solidFill>
                    <a:latin typeface="Comic Sans MS" panose="030F0702030302020204" pitchFamily="66" charset="0"/>
                  </a:rPr>
                  <a:t> for the second equation correspond to the two positions on the diagram where </a:t>
                </a:r>
                <a14:m>
                  <m:oMath xmlns:m="http://schemas.openxmlformats.org/officeDocument/2006/math">
                    <m:r>
                      <a:rPr lang="en-US" sz="1200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1200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=3</m:t>
                    </m:r>
                  </m:oMath>
                </a14:m>
                <a:endParaRPr lang="en-GB" sz="1200" dirty="0">
                  <a:solidFill>
                    <a:srgbClr val="0000FF"/>
                  </a:solidFill>
                  <a:latin typeface="Comic Sans MS" panose="030F0702030302020204" pitchFamily="66" charset="0"/>
                </a:endParaRPr>
              </a:p>
              <a:p>
                <a:pPr algn="ctr"/>
                <a:endParaRPr lang="en-GB" sz="1200" dirty="0">
                  <a:solidFill>
                    <a:srgbClr val="0000FF"/>
                  </a:solidFill>
                  <a:latin typeface="Comic Sans MS" panose="030F0702030302020204" pitchFamily="66" charset="0"/>
                </a:endParaRPr>
              </a:p>
              <a:p>
                <a:pPr algn="ctr"/>
                <a:r>
                  <a:rPr lang="en-GB" sz="1200" dirty="0">
                    <a:solidFill>
                      <a:srgbClr val="0000FF"/>
                    </a:solidFill>
                    <a:latin typeface="Comic Sans MS" panose="030F0702030302020204" pitchFamily="66" charset="0"/>
                    <a:sym typeface="Wingdings" panose="05000000000000000000" pitchFamily="2" charset="2"/>
                  </a:rPr>
                  <a:t> We only need to rotate one side of the bowl about the y-axis to create the solid, so just choose one of these values…</a:t>
                </a:r>
                <a:endParaRPr lang="en-GB" sz="1200" dirty="0">
                  <a:solidFill>
                    <a:srgbClr val="0000FF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0" name="テキスト ボックス 69">
                <a:extLst>
                  <a:ext uri="{FF2B5EF4-FFF2-40B4-BE49-F238E27FC236}">
                    <a16:creationId xmlns:a16="http://schemas.microsoft.com/office/drawing/2014/main" id="{C5B00192-4EA0-4B52-BB10-49985BE9EB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57950" y="4668823"/>
                <a:ext cx="2514599" cy="1754326"/>
              </a:xfrm>
              <a:prstGeom prst="rect">
                <a:avLst/>
              </a:prstGeom>
              <a:blipFill>
                <a:blip r:embed="rId21"/>
                <a:stretch>
                  <a:fillRect t="-347" r="-1453" b="-173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3" name="直線矢印コネクタ 72">
            <a:extLst>
              <a:ext uri="{FF2B5EF4-FFF2-40B4-BE49-F238E27FC236}">
                <a16:creationId xmlns:a16="http://schemas.microsoft.com/office/drawing/2014/main" id="{2B11F680-ED76-471A-89AE-DBF4C1DBC119}"/>
              </a:ext>
            </a:extLst>
          </p:cNvPr>
          <p:cNvCxnSpPr>
            <a:cxnSpLocks/>
          </p:cNvCxnSpPr>
          <p:nvPr/>
        </p:nvCxnSpPr>
        <p:spPr>
          <a:xfrm flipV="1">
            <a:off x="7686675" y="2419350"/>
            <a:ext cx="676275" cy="2228850"/>
          </a:xfrm>
          <a:prstGeom prst="straightConnector1">
            <a:avLst/>
          </a:prstGeom>
          <a:ln w="2540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直線矢印コネクタ 74">
            <a:extLst>
              <a:ext uri="{FF2B5EF4-FFF2-40B4-BE49-F238E27FC236}">
                <a16:creationId xmlns:a16="http://schemas.microsoft.com/office/drawing/2014/main" id="{B7EB37D6-2A1F-4938-94BF-9762529404F7}"/>
              </a:ext>
            </a:extLst>
          </p:cNvPr>
          <p:cNvCxnSpPr>
            <a:cxnSpLocks/>
          </p:cNvCxnSpPr>
          <p:nvPr/>
        </p:nvCxnSpPr>
        <p:spPr>
          <a:xfrm flipH="1">
            <a:off x="8458200" y="1924050"/>
            <a:ext cx="190500" cy="36195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7" name="テキスト ボックス 76">
                <a:extLst>
                  <a:ext uri="{FF2B5EF4-FFF2-40B4-BE49-F238E27FC236}">
                    <a16:creationId xmlns:a16="http://schemas.microsoft.com/office/drawing/2014/main" id="{F8DBB11C-D98C-4C83-8E45-B1939A368288}"/>
                  </a:ext>
                </a:extLst>
              </p:cNvPr>
              <p:cNvSpPr txBox="1"/>
              <p:nvPr/>
            </p:nvSpPr>
            <p:spPr>
              <a:xfrm>
                <a:off x="8391527" y="1458898"/>
                <a:ext cx="638174" cy="5228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When </a:t>
                </a:r>
                <a14:m>
                  <m:oMath xmlns:m="http://schemas.openxmlformats.org/officeDocument/2006/math">
                    <m:r>
                      <a:rPr lang="en-US" sz="1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1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1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en-US" sz="1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en-GB" sz="1200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7" name="テキスト ボックス 76">
                <a:extLst>
                  <a:ext uri="{FF2B5EF4-FFF2-40B4-BE49-F238E27FC236}">
                    <a16:creationId xmlns:a16="http://schemas.microsoft.com/office/drawing/2014/main" id="{F8DBB11C-D98C-4C83-8E45-B1939A3682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91527" y="1458898"/>
                <a:ext cx="638174" cy="522835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8" name="直線矢印コネクタ 77">
            <a:extLst>
              <a:ext uri="{FF2B5EF4-FFF2-40B4-BE49-F238E27FC236}">
                <a16:creationId xmlns:a16="http://schemas.microsoft.com/office/drawing/2014/main" id="{A4CD933E-65CC-4586-952C-1176F726397A}"/>
              </a:ext>
            </a:extLst>
          </p:cNvPr>
          <p:cNvCxnSpPr>
            <a:cxnSpLocks/>
          </p:cNvCxnSpPr>
          <p:nvPr/>
        </p:nvCxnSpPr>
        <p:spPr>
          <a:xfrm>
            <a:off x="6677025" y="1924050"/>
            <a:ext cx="190500" cy="36195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9" name="テキスト ボックス 78">
                <a:extLst>
                  <a:ext uri="{FF2B5EF4-FFF2-40B4-BE49-F238E27FC236}">
                    <a16:creationId xmlns:a16="http://schemas.microsoft.com/office/drawing/2014/main" id="{A2F2FA45-4335-4A46-B59F-9D18786F4DD4}"/>
                  </a:ext>
                </a:extLst>
              </p:cNvPr>
              <p:cNvSpPr txBox="1"/>
              <p:nvPr/>
            </p:nvSpPr>
            <p:spPr>
              <a:xfrm>
                <a:off x="6257927" y="1382698"/>
                <a:ext cx="638174" cy="5416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When </a:t>
                </a:r>
                <a14:m>
                  <m:oMath xmlns:m="http://schemas.openxmlformats.org/officeDocument/2006/math">
                    <m:r>
                      <a:rPr lang="en-US" sz="1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1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1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n-US" sz="1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en-US" sz="1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en-GB" sz="1200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9" name="テキスト ボックス 78">
                <a:extLst>
                  <a:ext uri="{FF2B5EF4-FFF2-40B4-BE49-F238E27FC236}">
                    <a16:creationId xmlns:a16="http://schemas.microsoft.com/office/drawing/2014/main" id="{A2F2FA45-4335-4A46-B59F-9D18786F4DD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57927" y="1382698"/>
                <a:ext cx="638174" cy="541687"/>
              </a:xfrm>
              <a:prstGeom prst="rect">
                <a:avLst/>
              </a:prstGeom>
              <a:blipFill>
                <a:blip r:embed="rId23"/>
                <a:stretch>
                  <a:fillRect t="-112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0" name="テキスト ボックス 79">
                <a:extLst>
                  <a:ext uri="{FF2B5EF4-FFF2-40B4-BE49-F238E27FC236}">
                    <a16:creationId xmlns:a16="http://schemas.microsoft.com/office/drawing/2014/main" id="{54093220-0D8C-4E6C-ACD6-8F03050B7C38}"/>
                  </a:ext>
                </a:extLst>
              </p:cNvPr>
              <p:cNvSpPr txBox="1"/>
              <p:nvPr/>
            </p:nvSpPr>
            <p:spPr>
              <a:xfrm>
                <a:off x="466725" y="5624512"/>
                <a:ext cx="1539396" cy="32085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400" b="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Limits of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1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14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4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𝜋</m:t>
                            </m:r>
                          </m:num>
                          <m:den>
                            <m:r>
                              <a:rPr lang="en-US" sz="14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  <m:r>
                          <a:rPr lang="en-US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e>
                    </m:d>
                  </m:oMath>
                </a14:m>
                <a:endParaRPr lang="en-GB" sz="1400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80" name="テキスト ボックス 79">
                <a:extLst>
                  <a:ext uri="{FF2B5EF4-FFF2-40B4-BE49-F238E27FC236}">
                    <a16:creationId xmlns:a16="http://schemas.microsoft.com/office/drawing/2014/main" id="{54093220-0D8C-4E6C-ACD6-8F03050B7C3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6725" y="5624512"/>
                <a:ext cx="1539396" cy="320857"/>
              </a:xfrm>
              <a:prstGeom prst="rect">
                <a:avLst/>
              </a:prstGeom>
              <a:blipFill>
                <a:blip r:embed="rId24"/>
                <a:stretch>
                  <a:fillRect l="-7143" t="-1923" b="-1923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18172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7" dur="500"/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0" dur="500"/>
                                        <p:tgtEl>
                                          <p:spTgt spid="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6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9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8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 animBg="1"/>
      <p:bldP spid="40" grpId="0"/>
      <p:bldP spid="42" grpId="0"/>
      <p:bldP spid="44" grpId="0"/>
      <p:bldP spid="45" grpId="0"/>
      <p:bldP spid="46" grpId="0"/>
      <p:bldP spid="47" grpId="0"/>
      <p:bldP spid="48" grpId="0"/>
      <p:bldP spid="53" grpId="0"/>
      <p:bldP spid="63" grpId="0"/>
      <p:bldP spid="64" grpId="0"/>
      <p:bldP spid="64" grpId="1"/>
      <p:bldP spid="65" grpId="0" animBg="1"/>
      <p:bldP spid="65" grpId="1" animBg="1"/>
      <p:bldP spid="70" grpId="0" build="allAtOnce"/>
      <p:bldP spid="77" grpId="0"/>
      <p:bldP spid="79" grpId="0"/>
      <p:bldP spid="79" grpId="1"/>
      <p:bldP spid="8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フリーフォーム: 図形 73">
            <a:extLst>
              <a:ext uri="{FF2B5EF4-FFF2-40B4-BE49-F238E27FC236}">
                <a16:creationId xmlns:a16="http://schemas.microsoft.com/office/drawing/2014/main" id="{52A4DBE8-E8C6-4E78-B267-8C4A1518DEF7}"/>
              </a:ext>
            </a:extLst>
          </p:cNvPr>
          <p:cNvSpPr/>
          <p:nvPr/>
        </p:nvSpPr>
        <p:spPr>
          <a:xfrm>
            <a:off x="7662863" y="2345531"/>
            <a:ext cx="776287" cy="957263"/>
          </a:xfrm>
          <a:custGeom>
            <a:avLst/>
            <a:gdLst>
              <a:gd name="connsiteX0" fmla="*/ 750093 w 776287"/>
              <a:gd name="connsiteY0" fmla="*/ 0 h 957263"/>
              <a:gd name="connsiteX1" fmla="*/ 0 w 776287"/>
              <a:gd name="connsiteY1" fmla="*/ 0 h 957263"/>
              <a:gd name="connsiteX2" fmla="*/ 2381 w 776287"/>
              <a:gd name="connsiteY2" fmla="*/ 957263 h 957263"/>
              <a:gd name="connsiteX3" fmla="*/ 88106 w 776287"/>
              <a:gd name="connsiteY3" fmla="*/ 947738 h 957263"/>
              <a:gd name="connsiteX4" fmla="*/ 242887 w 776287"/>
              <a:gd name="connsiteY4" fmla="*/ 916782 h 957263"/>
              <a:gd name="connsiteX5" fmla="*/ 409575 w 776287"/>
              <a:gd name="connsiteY5" fmla="*/ 845344 h 957263"/>
              <a:gd name="connsiteX6" fmla="*/ 507206 w 776287"/>
              <a:gd name="connsiteY6" fmla="*/ 762000 h 957263"/>
              <a:gd name="connsiteX7" fmla="*/ 604837 w 776287"/>
              <a:gd name="connsiteY7" fmla="*/ 666750 h 957263"/>
              <a:gd name="connsiteX8" fmla="*/ 683418 w 776287"/>
              <a:gd name="connsiteY8" fmla="*/ 528638 h 957263"/>
              <a:gd name="connsiteX9" fmla="*/ 738187 w 776287"/>
              <a:gd name="connsiteY9" fmla="*/ 414338 h 957263"/>
              <a:gd name="connsiteX10" fmla="*/ 776287 w 776287"/>
              <a:gd name="connsiteY10" fmla="*/ 223838 h 957263"/>
              <a:gd name="connsiteX11" fmla="*/ 769143 w 776287"/>
              <a:gd name="connsiteY11" fmla="*/ 95250 h 957263"/>
              <a:gd name="connsiteX12" fmla="*/ 750093 w 776287"/>
              <a:gd name="connsiteY12" fmla="*/ 0 h 957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76287" h="957263">
                <a:moveTo>
                  <a:pt x="750093" y="0"/>
                </a:moveTo>
                <a:lnTo>
                  <a:pt x="0" y="0"/>
                </a:lnTo>
                <a:cubicBezTo>
                  <a:pt x="794" y="319088"/>
                  <a:pt x="1587" y="638175"/>
                  <a:pt x="2381" y="957263"/>
                </a:cubicBezTo>
                <a:lnTo>
                  <a:pt x="88106" y="947738"/>
                </a:lnTo>
                <a:lnTo>
                  <a:pt x="242887" y="916782"/>
                </a:lnTo>
                <a:lnTo>
                  <a:pt x="409575" y="845344"/>
                </a:lnTo>
                <a:lnTo>
                  <a:pt x="507206" y="762000"/>
                </a:lnTo>
                <a:lnTo>
                  <a:pt x="604837" y="666750"/>
                </a:lnTo>
                <a:lnTo>
                  <a:pt x="683418" y="528638"/>
                </a:lnTo>
                <a:lnTo>
                  <a:pt x="738187" y="414338"/>
                </a:lnTo>
                <a:lnTo>
                  <a:pt x="776287" y="223838"/>
                </a:lnTo>
                <a:lnTo>
                  <a:pt x="769143" y="95250"/>
                </a:lnTo>
                <a:lnTo>
                  <a:pt x="750093" y="0"/>
                </a:lnTo>
                <a:close/>
              </a:path>
            </a:pathLst>
          </a:custGeom>
          <a:solidFill>
            <a:srgbClr val="FFC000">
              <a:alpha val="2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Volumes of Revolution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9954" y="6488668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4D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テキスト ボックス 20">
                <a:extLst>
                  <a:ext uri="{FF2B5EF4-FFF2-40B4-BE49-F238E27FC236}">
                    <a16:creationId xmlns:a16="http://schemas.microsoft.com/office/drawing/2014/main" id="{3C405F61-2FE7-45F4-91C6-57ACFFD837B4}"/>
                  </a:ext>
                </a:extLst>
              </p:cNvPr>
              <p:cNvSpPr txBox="1"/>
              <p:nvPr/>
            </p:nvSpPr>
            <p:spPr>
              <a:xfrm>
                <a:off x="0" y="0"/>
                <a:ext cx="1227323" cy="48866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𝑑𝑥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1" name="テキスト ボックス 20">
                <a:extLst>
                  <a:ext uri="{FF2B5EF4-FFF2-40B4-BE49-F238E27FC236}">
                    <a16:creationId xmlns:a16="http://schemas.microsoft.com/office/drawing/2014/main" id="{3C405F61-2FE7-45F4-91C6-57ACFFD837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1227323" cy="48866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テキスト ボックス 21">
                <a:extLst>
                  <a:ext uri="{FF2B5EF4-FFF2-40B4-BE49-F238E27FC236}">
                    <a16:creationId xmlns:a16="http://schemas.microsoft.com/office/drawing/2014/main" id="{888C935A-A285-4321-9A98-869F9DB728B7}"/>
                  </a:ext>
                </a:extLst>
              </p:cNvPr>
              <p:cNvSpPr txBox="1"/>
              <p:nvPr/>
            </p:nvSpPr>
            <p:spPr>
              <a:xfrm>
                <a:off x="0" y="485775"/>
                <a:ext cx="1270861" cy="48866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𝑑𝑦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2" name="テキスト ボックス 21">
                <a:extLst>
                  <a:ext uri="{FF2B5EF4-FFF2-40B4-BE49-F238E27FC236}">
                    <a16:creationId xmlns:a16="http://schemas.microsoft.com/office/drawing/2014/main" id="{888C935A-A285-4321-9A98-869F9DB728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485775"/>
                <a:ext cx="1270861" cy="48866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テキスト ボックス 22">
                <a:extLst>
                  <a:ext uri="{FF2B5EF4-FFF2-40B4-BE49-F238E27FC236}">
                    <a16:creationId xmlns:a16="http://schemas.microsoft.com/office/drawing/2014/main" id="{8F5C7A2B-70B1-4772-B57D-392C4468D7E9}"/>
                  </a:ext>
                </a:extLst>
              </p:cNvPr>
              <p:cNvSpPr txBox="1"/>
              <p:nvPr/>
            </p:nvSpPr>
            <p:spPr>
              <a:xfrm>
                <a:off x="7550551" y="0"/>
                <a:ext cx="1593449" cy="505267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𝑞</m:t>
                          </m:r>
                        </m:sub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</m:sup>
                        <m:e>
                          <m:sSup>
                            <m:sSup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𝑑𝑡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3" name="テキスト ボックス 22">
                <a:extLst>
                  <a:ext uri="{FF2B5EF4-FFF2-40B4-BE49-F238E27FC236}">
                    <a16:creationId xmlns:a16="http://schemas.microsoft.com/office/drawing/2014/main" id="{8F5C7A2B-70B1-4772-B57D-392C4468D7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0551" y="0"/>
                <a:ext cx="1593449" cy="50526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テキスト ボックス 23">
                <a:extLst>
                  <a:ext uri="{FF2B5EF4-FFF2-40B4-BE49-F238E27FC236}">
                    <a16:creationId xmlns:a16="http://schemas.microsoft.com/office/drawing/2014/main" id="{9198FC89-9340-4978-8796-04CE66586699}"/>
                  </a:ext>
                </a:extLst>
              </p:cNvPr>
              <p:cNvSpPr txBox="1"/>
              <p:nvPr/>
            </p:nvSpPr>
            <p:spPr>
              <a:xfrm>
                <a:off x="7551897" y="505485"/>
                <a:ext cx="1592103" cy="505267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𝑞</m:t>
                          </m:r>
                        </m:sub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</m:sup>
                        <m:e>
                          <m:sSup>
                            <m:sSup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𝑑𝑡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4" name="テキスト ボックス 23">
                <a:extLst>
                  <a:ext uri="{FF2B5EF4-FFF2-40B4-BE49-F238E27FC236}">
                    <a16:creationId xmlns:a16="http://schemas.microsoft.com/office/drawing/2014/main" id="{9198FC89-9340-4978-8796-04CE6658669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1897" y="505485"/>
                <a:ext cx="1592103" cy="50526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コンテンツ プレースホルダー 2">
                <a:extLst>
                  <a:ext uri="{FF2B5EF4-FFF2-40B4-BE49-F238E27FC236}">
                    <a16:creationId xmlns:a16="http://schemas.microsoft.com/office/drawing/2014/main" id="{8E2EE4B0-E40F-45C9-9502-F2CB3EADFE8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42875" y="1400175"/>
                <a:ext cx="3619500" cy="5200922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US" sz="1400" b="1" dirty="0">
                    <a:latin typeface="Comic Sans MS" panose="030F0702030302020204" pitchFamily="66" charset="0"/>
                  </a:rPr>
                  <a:t>You need to be able to use volumes of revolution in order to model real life situations</a:t>
                </a:r>
                <a:endParaRPr lang="en-US" sz="14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4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anose="030F0702030302020204" pitchFamily="66" charset="0"/>
                  </a:rPr>
                  <a:t>The diagram to the right shows a model of a goldfish bowl. The cross section of the bowl is described by the curve with parametric equations:</a:t>
                </a:r>
              </a:p>
              <a:p>
                <a:pPr marL="0" indent="0" algn="ctr">
                  <a:buNone/>
                </a:pPr>
                <a:endParaRPr lang="en-US" sz="14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4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anose="030F0702030302020204" pitchFamily="66" charset="0"/>
                  </a:rPr>
                  <a:t>Where the units of </a:t>
                </a:r>
                <a14:m>
                  <m:oMath xmlns:m="http://schemas.openxmlformats.org/officeDocument/2006/math">
                    <m:r>
                      <a:rPr lang="en-US" sz="1400" i="1" dirty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14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1400" i="1" dirty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sz="1400" dirty="0">
                    <a:latin typeface="Comic Sans MS" panose="030F0702030302020204" pitchFamily="66" charset="0"/>
                  </a:rPr>
                  <a:t> are in cm. The bowl is formed by rotating this curve about the y-axis to form a solid of revolution.</a:t>
                </a:r>
              </a:p>
              <a:p>
                <a:pPr marL="0" indent="0" algn="ctr">
                  <a:buNone/>
                </a:pPr>
                <a:endParaRPr lang="en-US" sz="1400" dirty="0">
                  <a:latin typeface="Comic Sans MS" panose="030F0702030302020204" pitchFamily="66" charset="0"/>
                </a:endParaRPr>
              </a:p>
              <a:p>
                <a:pPr marL="342900" indent="-342900" algn="ctr">
                  <a:buAutoNum type="alphaLcParenR"/>
                </a:pPr>
                <a:r>
                  <a:rPr lang="en-US" sz="1400" dirty="0">
                    <a:latin typeface="Comic Sans MS" panose="030F0702030302020204" pitchFamily="66" charset="0"/>
                  </a:rPr>
                  <a:t>Find the volume of water required to fill the model to a height of 3cm.</a:t>
                </a:r>
              </a:p>
              <a:p>
                <a:pPr marL="0" indent="0" algn="ctr">
                  <a:buNone/>
                </a:pPr>
                <a:endParaRPr lang="en-US" sz="14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 We need to find the limits for </a:t>
                </a:r>
                <a14:m>
                  <m:oMath xmlns:m="http://schemas.openxmlformats.org/officeDocument/2006/math">
                    <m:r>
                      <a:rPr lang="en-US" sz="1400" i="1" dirty="0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𝑡</m:t>
                    </m:r>
                  </m:oMath>
                </a14:m>
                <a:r>
                  <a:rPr lang="en-US" sz="14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, as well as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fPr>
                      <m:num>
                        <m:r>
                          <a:rPr lang="en-US" sz="14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𝑑𝑦</m:t>
                        </m:r>
                      </m:num>
                      <m:den>
                        <m:r>
                          <a:rPr lang="en-US" sz="14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𝑑𝑡</m:t>
                        </m:r>
                      </m:den>
                    </m:f>
                  </m:oMath>
                </a14:m>
                <a:r>
                  <a:rPr lang="en-US" sz="1400" dirty="0">
                    <a:latin typeface="Comic Sans MS" panose="030F0702030302020204" pitchFamily="66" charset="0"/>
                  </a:rPr>
                  <a:t> (since this is about the y-axis)</a:t>
                </a:r>
              </a:p>
              <a:p>
                <a:pPr marL="0" indent="0" algn="ctr">
                  <a:buNone/>
                </a:pPr>
                <a:endParaRPr lang="en-GB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6" name="コンテンツ プレースホルダー 2">
                <a:extLst>
                  <a:ext uri="{FF2B5EF4-FFF2-40B4-BE49-F238E27FC236}">
                    <a16:creationId xmlns:a16="http://schemas.microsoft.com/office/drawing/2014/main" id="{8E2EE4B0-E40F-45C9-9502-F2CB3EADFE8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2875" y="1400175"/>
                <a:ext cx="3619500" cy="5200922"/>
              </a:xfrm>
              <a:blipFill>
                <a:blip r:embed="rId6"/>
                <a:stretch>
                  <a:fillRect l="-337" t="-703" r="-151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テキスト ボックス 26">
                <a:extLst>
                  <a:ext uri="{FF2B5EF4-FFF2-40B4-BE49-F238E27FC236}">
                    <a16:creationId xmlns:a16="http://schemas.microsoft.com/office/drawing/2014/main" id="{8DF4E6A8-65C3-44CE-B181-CC446A156D73}"/>
                  </a:ext>
                </a:extLst>
              </p:cNvPr>
              <p:cNvSpPr txBox="1"/>
              <p:nvPr/>
            </p:nvSpPr>
            <p:spPr>
              <a:xfrm>
                <a:off x="405493" y="3442334"/>
                <a:ext cx="2957092" cy="30553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=2</m:t>
                    </m:r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𝑠𝑖𝑛𝑡</m:t>
                    </m:r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GB" sz="1400" dirty="0"/>
                  <a:t>  </a:t>
                </a:r>
                <a14:m>
                  <m:oMath xmlns:m="http://schemas.openxmlformats.org/officeDocument/2006/math">
                    <m:r>
                      <a:rPr lang="en-US" sz="1400" b="0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1400" b="0" i="1" dirty="0" smtClean="0">
                        <a:latin typeface="Cambria Math" panose="02040503050406030204" pitchFamily="18" charset="0"/>
                      </a:rPr>
                      <m:t>=2</m:t>
                    </m:r>
                    <m:r>
                      <a:rPr lang="en-US" sz="1400" b="0" i="1" dirty="0" smtClean="0">
                        <a:latin typeface="Cambria Math" panose="02040503050406030204" pitchFamily="18" charset="0"/>
                      </a:rPr>
                      <m:t>𝑐𝑜𝑠𝑡</m:t>
                    </m:r>
                    <m:r>
                      <a:rPr lang="en-US" sz="1400" b="0" i="1" dirty="0" smtClean="0">
                        <a:latin typeface="Cambria Math" panose="02040503050406030204" pitchFamily="18" charset="0"/>
                      </a:rPr>
                      <m:t>+2</m:t>
                    </m:r>
                  </m:oMath>
                </a14:m>
                <a:r>
                  <a:rPr lang="en-GB" sz="1400" dirty="0"/>
                  <a:t>,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1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  <m:r>
                      <a:rPr lang="en-GB" sz="1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en-US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11</m:t>
                        </m:r>
                        <m:r>
                          <a:rPr lang="en-US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en-US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endParaRPr lang="en-GB" sz="1400" dirty="0"/>
              </a:p>
            </p:txBody>
          </p:sp>
        </mc:Choice>
        <mc:Fallback xmlns="">
          <p:sp>
            <p:nvSpPr>
              <p:cNvPr id="27" name="テキスト ボックス 26">
                <a:extLst>
                  <a:ext uri="{FF2B5EF4-FFF2-40B4-BE49-F238E27FC236}">
                    <a16:creationId xmlns:a16="http://schemas.microsoft.com/office/drawing/2014/main" id="{8DF4E6A8-65C3-44CE-B181-CC446A156D7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5493" y="3442334"/>
                <a:ext cx="2957092" cy="305533"/>
              </a:xfrm>
              <a:prstGeom prst="rect">
                <a:avLst/>
              </a:prstGeom>
              <a:blipFill>
                <a:blip r:embed="rId7"/>
                <a:stretch>
                  <a:fillRect l="-1649" t="-4000" b="-22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8" name="直線矢印コネクタ 27">
            <a:extLst>
              <a:ext uri="{FF2B5EF4-FFF2-40B4-BE49-F238E27FC236}">
                <a16:creationId xmlns:a16="http://schemas.microsoft.com/office/drawing/2014/main" id="{514B8929-9CF8-4BB4-B7AD-DA05319A81E0}"/>
              </a:ext>
            </a:extLst>
          </p:cNvPr>
          <p:cNvCxnSpPr>
            <a:cxnSpLocks/>
          </p:cNvCxnSpPr>
          <p:nvPr/>
        </p:nvCxnSpPr>
        <p:spPr>
          <a:xfrm rot="5400000" flipV="1">
            <a:off x="7740826" y="2285411"/>
            <a:ext cx="0" cy="2050742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テキスト ボックス 28">
                <a:extLst>
                  <a:ext uri="{FF2B5EF4-FFF2-40B4-BE49-F238E27FC236}">
                    <a16:creationId xmlns:a16="http://schemas.microsoft.com/office/drawing/2014/main" id="{6A719E80-A24E-4FAD-AA2A-DF08BAEE0B5B}"/>
                  </a:ext>
                </a:extLst>
              </p:cNvPr>
              <p:cNvSpPr txBox="1"/>
              <p:nvPr/>
            </p:nvSpPr>
            <p:spPr>
              <a:xfrm>
                <a:off x="7622034" y="1292718"/>
                <a:ext cx="113043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00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GB" sz="1100" dirty="0"/>
              </a:p>
            </p:txBody>
          </p:sp>
        </mc:Choice>
        <mc:Fallback xmlns="">
          <p:sp>
            <p:nvSpPr>
              <p:cNvPr id="29" name="テキスト ボックス 28">
                <a:extLst>
                  <a:ext uri="{FF2B5EF4-FFF2-40B4-BE49-F238E27FC236}">
                    <a16:creationId xmlns:a16="http://schemas.microsoft.com/office/drawing/2014/main" id="{6A719E80-A24E-4FAD-AA2A-DF08BAEE0B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2034" y="1292718"/>
                <a:ext cx="113043" cy="169277"/>
              </a:xfrm>
              <a:prstGeom prst="rect">
                <a:avLst/>
              </a:prstGeom>
              <a:blipFill>
                <a:blip r:embed="rId8"/>
                <a:stretch>
                  <a:fillRect l="-26316" r="-31579" b="-2857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テキスト ボックス 29">
                <a:extLst>
                  <a:ext uri="{FF2B5EF4-FFF2-40B4-BE49-F238E27FC236}">
                    <a16:creationId xmlns:a16="http://schemas.microsoft.com/office/drawing/2014/main" id="{4C4A3A70-ADDC-4239-A44B-71A23FEE2BB0}"/>
                  </a:ext>
                </a:extLst>
              </p:cNvPr>
              <p:cNvSpPr txBox="1"/>
              <p:nvPr/>
            </p:nvSpPr>
            <p:spPr>
              <a:xfrm>
                <a:off x="8808937" y="3220526"/>
                <a:ext cx="113043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sz="1100" dirty="0"/>
              </a:p>
            </p:txBody>
          </p:sp>
        </mc:Choice>
        <mc:Fallback xmlns="">
          <p:sp>
            <p:nvSpPr>
              <p:cNvPr id="30" name="テキスト ボックス 29">
                <a:extLst>
                  <a:ext uri="{FF2B5EF4-FFF2-40B4-BE49-F238E27FC236}">
                    <a16:creationId xmlns:a16="http://schemas.microsoft.com/office/drawing/2014/main" id="{4C4A3A70-ADDC-4239-A44B-71A23FEE2B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08937" y="3220526"/>
                <a:ext cx="113043" cy="169277"/>
              </a:xfrm>
              <a:prstGeom prst="rect">
                <a:avLst/>
              </a:prstGeom>
              <a:blipFill>
                <a:blip r:embed="rId9"/>
                <a:stretch>
                  <a:fillRect l="-15789" r="-1052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テキスト ボックス 30">
                <a:extLst>
                  <a:ext uri="{FF2B5EF4-FFF2-40B4-BE49-F238E27FC236}">
                    <a16:creationId xmlns:a16="http://schemas.microsoft.com/office/drawing/2014/main" id="{7C58CEE7-CB7E-4676-A3B8-9B6127B0339F}"/>
                  </a:ext>
                </a:extLst>
              </p:cNvPr>
              <p:cNvSpPr txBox="1"/>
              <p:nvPr/>
            </p:nvSpPr>
            <p:spPr>
              <a:xfrm>
                <a:off x="7515502" y="3318180"/>
                <a:ext cx="131703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00" b="0" i="1" smtClean="0">
                          <a:latin typeface="Cambria Math" panose="02040503050406030204" pitchFamily="18" charset="0"/>
                        </a:rPr>
                        <m:t>𝑂</m:t>
                      </m:r>
                    </m:oMath>
                  </m:oMathPara>
                </a14:m>
                <a:endParaRPr lang="en-GB" sz="1100" dirty="0"/>
              </a:p>
            </p:txBody>
          </p:sp>
        </mc:Choice>
        <mc:Fallback xmlns="">
          <p:sp>
            <p:nvSpPr>
              <p:cNvPr id="31" name="テキスト ボックス 30">
                <a:extLst>
                  <a:ext uri="{FF2B5EF4-FFF2-40B4-BE49-F238E27FC236}">
                    <a16:creationId xmlns:a16="http://schemas.microsoft.com/office/drawing/2014/main" id="{7C58CEE7-CB7E-4676-A3B8-9B6127B033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15502" y="3318180"/>
                <a:ext cx="131703" cy="169277"/>
              </a:xfrm>
              <a:prstGeom prst="rect">
                <a:avLst/>
              </a:prstGeom>
              <a:blipFill>
                <a:blip r:embed="rId10"/>
                <a:stretch>
                  <a:fillRect l="-23810" r="-28571" b="-714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2" name="直線矢印コネクタ 31">
            <a:extLst>
              <a:ext uri="{FF2B5EF4-FFF2-40B4-BE49-F238E27FC236}">
                <a16:creationId xmlns:a16="http://schemas.microsoft.com/office/drawing/2014/main" id="{1D470BC7-C316-4042-823A-C86D9A0632F9}"/>
              </a:ext>
            </a:extLst>
          </p:cNvPr>
          <p:cNvCxnSpPr>
            <a:cxnSpLocks/>
          </p:cNvCxnSpPr>
          <p:nvPr/>
        </p:nvCxnSpPr>
        <p:spPr>
          <a:xfrm flipV="1">
            <a:off x="7661983" y="1483588"/>
            <a:ext cx="0" cy="2050742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円弧 32">
            <a:extLst>
              <a:ext uri="{FF2B5EF4-FFF2-40B4-BE49-F238E27FC236}">
                <a16:creationId xmlns:a16="http://schemas.microsoft.com/office/drawing/2014/main" id="{0B660754-BCAC-4807-83E1-145EEC45F56C}"/>
              </a:ext>
            </a:extLst>
          </p:cNvPr>
          <p:cNvSpPr>
            <a:spLocks noChangeAspect="1"/>
          </p:cNvSpPr>
          <p:nvPr/>
        </p:nvSpPr>
        <p:spPr>
          <a:xfrm rot="2696034">
            <a:off x="6891708" y="1755882"/>
            <a:ext cx="1544810" cy="1544810"/>
          </a:xfrm>
          <a:prstGeom prst="arc">
            <a:avLst>
              <a:gd name="adj1" fmla="val 16463533"/>
              <a:gd name="adj2" fmla="val 10530617"/>
            </a:avLst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4" name="直線矢印コネクタ 33">
            <a:extLst>
              <a:ext uri="{FF2B5EF4-FFF2-40B4-BE49-F238E27FC236}">
                <a16:creationId xmlns:a16="http://schemas.microsoft.com/office/drawing/2014/main" id="{48AE8D3A-417E-4331-8BF3-70D2C11F7A59}"/>
              </a:ext>
            </a:extLst>
          </p:cNvPr>
          <p:cNvCxnSpPr/>
          <p:nvPr/>
        </p:nvCxnSpPr>
        <p:spPr>
          <a:xfrm>
            <a:off x="6924675" y="3577003"/>
            <a:ext cx="1494692" cy="0"/>
          </a:xfrm>
          <a:prstGeom prst="straightConnector1">
            <a:avLst/>
          </a:prstGeom>
          <a:ln w="254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A7AD2E2A-71A2-4AE0-B90D-E0FD633AB43B}"/>
              </a:ext>
            </a:extLst>
          </p:cNvPr>
          <p:cNvSpPr txBox="1"/>
          <p:nvPr/>
        </p:nvSpPr>
        <p:spPr>
          <a:xfrm>
            <a:off x="7452213" y="3577004"/>
            <a:ext cx="47801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4cm</a:t>
            </a:r>
            <a:endParaRPr lang="en-GB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36" name="直線矢印コネクタ 35">
            <a:extLst>
              <a:ext uri="{FF2B5EF4-FFF2-40B4-BE49-F238E27FC236}">
                <a16:creationId xmlns:a16="http://schemas.microsoft.com/office/drawing/2014/main" id="{425193D7-6D8A-453C-A583-E63858E97F57}"/>
              </a:ext>
            </a:extLst>
          </p:cNvPr>
          <p:cNvCxnSpPr>
            <a:cxnSpLocks/>
          </p:cNvCxnSpPr>
          <p:nvPr/>
        </p:nvCxnSpPr>
        <p:spPr>
          <a:xfrm rot="5400000" flipV="1">
            <a:off x="7655835" y="1321187"/>
            <a:ext cx="0" cy="2050742"/>
          </a:xfrm>
          <a:prstGeom prst="straightConnector1">
            <a:avLst/>
          </a:prstGeom>
          <a:ln w="15875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テキスト ボックス 38">
                <a:extLst>
                  <a:ext uri="{FF2B5EF4-FFF2-40B4-BE49-F238E27FC236}">
                    <a16:creationId xmlns:a16="http://schemas.microsoft.com/office/drawing/2014/main" id="{AC98D577-9D3C-4758-885F-34273F2932C4}"/>
                  </a:ext>
                </a:extLst>
              </p:cNvPr>
              <p:cNvSpPr txBox="1"/>
              <p:nvPr/>
            </p:nvSpPr>
            <p:spPr>
              <a:xfrm>
                <a:off x="7686511" y="2148503"/>
                <a:ext cx="113043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00" b="0" i="1" smtClean="0"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GB" sz="1100" dirty="0"/>
              </a:p>
            </p:txBody>
          </p:sp>
        </mc:Choice>
        <mc:Fallback xmlns="">
          <p:sp>
            <p:nvSpPr>
              <p:cNvPr id="39" name="テキスト ボックス 38">
                <a:extLst>
                  <a:ext uri="{FF2B5EF4-FFF2-40B4-BE49-F238E27FC236}">
                    <a16:creationId xmlns:a16="http://schemas.microsoft.com/office/drawing/2014/main" id="{AC98D577-9D3C-4758-885F-34273F2932C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6511" y="2148503"/>
                <a:ext cx="113043" cy="169277"/>
              </a:xfrm>
              <a:prstGeom prst="rect">
                <a:avLst/>
              </a:prstGeom>
              <a:blipFill>
                <a:blip r:embed="rId11"/>
                <a:stretch>
                  <a:fillRect l="-27778" r="-33333" b="-714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5" name="直線矢印コネクタ 74">
            <a:extLst>
              <a:ext uri="{FF2B5EF4-FFF2-40B4-BE49-F238E27FC236}">
                <a16:creationId xmlns:a16="http://schemas.microsoft.com/office/drawing/2014/main" id="{B7EB37D6-2A1F-4938-94BF-9762529404F7}"/>
              </a:ext>
            </a:extLst>
          </p:cNvPr>
          <p:cNvCxnSpPr>
            <a:cxnSpLocks/>
          </p:cNvCxnSpPr>
          <p:nvPr/>
        </p:nvCxnSpPr>
        <p:spPr>
          <a:xfrm flipH="1">
            <a:off x="8458200" y="1924050"/>
            <a:ext cx="190500" cy="36195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7" name="テキスト ボックス 76">
                <a:extLst>
                  <a:ext uri="{FF2B5EF4-FFF2-40B4-BE49-F238E27FC236}">
                    <a16:creationId xmlns:a16="http://schemas.microsoft.com/office/drawing/2014/main" id="{F8DBB11C-D98C-4C83-8E45-B1939A368288}"/>
                  </a:ext>
                </a:extLst>
              </p:cNvPr>
              <p:cNvSpPr txBox="1"/>
              <p:nvPr/>
            </p:nvSpPr>
            <p:spPr>
              <a:xfrm>
                <a:off x="8391527" y="1458898"/>
                <a:ext cx="638174" cy="5228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When </a:t>
                </a:r>
                <a14:m>
                  <m:oMath xmlns:m="http://schemas.openxmlformats.org/officeDocument/2006/math">
                    <m:r>
                      <a:rPr lang="en-US" sz="1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1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1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en-US" sz="1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en-GB" sz="1200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7" name="テキスト ボックス 76">
                <a:extLst>
                  <a:ext uri="{FF2B5EF4-FFF2-40B4-BE49-F238E27FC236}">
                    <a16:creationId xmlns:a16="http://schemas.microsoft.com/office/drawing/2014/main" id="{F8DBB11C-D98C-4C83-8E45-B1939A3682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91527" y="1458898"/>
                <a:ext cx="638174" cy="522835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テキスト ボックス 2">
                <a:extLst>
                  <a:ext uri="{FF2B5EF4-FFF2-40B4-BE49-F238E27FC236}">
                    <a16:creationId xmlns:a16="http://schemas.microsoft.com/office/drawing/2014/main" id="{343544BC-3337-494E-B62F-D87CEF5776CB}"/>
                  </a:ext>
                </a:extLst>
              </p:cNvPr>
              <p:cNvSpPr txBox="1"/>
              <p:nvPr/>
            </p:nvSpPr>
            <p:spPr>
              <a:xfrm>
                <a:off x="466725" y="5624512"/>
                <a:ext cx="1539396" cy="32085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400" b="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Limits of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1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14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4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𝜋</m:t>
                            </m:r>
                          </m:num>
                          <m:den>
                            <m:r>
                              <a:rPr lang="en-US" sz="14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  <m:r>
                          <a:rPr lang="en-US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e>
                    </m:d>
                  </m:oMath>
                </a14:m>
                <a:endParaRPr lang="en-GB" sz="1400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" name="テキスト ボックス 2">
                <a:extLst>
                  <a:ext uri="{FF2B5EF4-FFF2-40B4-BE49-F238E27FC236}">
                    <a16:creationId xmlns:a16="http://schemas.microsoft.com/office/drawing/2014/main" id="{343544BC-3337-494E-B62F-D87CEF5776C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6725" y="5624512"/>
                <a:ext cx="1539396" cy="320857"/>
              </a:xfrm>
              <a:prstGeom prst="rect">
                <a:avLst/>
              </a:prstGeom>
              <a:blipFill>
                <a:blip r:embed="rId13"/>
                <a:stretch>
                  <a:fillRect l="-7143" t="-1923" b="-1923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テキスト ボックス 48">
                <a:extLst>
                  <a:ext uri="{FF2B5EF4-FFF2-40B4-BE49-F238E27FC236}">
                    <a16:creationId xmlns:a16="http://schemas.microsoft.com/office/drawing/2014/main" id="{3040D2DC-1984-4DCB-AF3E-0EED11693E45}"/>
                  </a:ext>
                </a:extLst>
              </p:cNvPr>
              <p:cNvSpPr txBox="1"/>
              <p:nvPr/>
            </p:nvSpPr>
            <p:spPr>
              <a:xfrm>
                <a:off x="3831430" y="1858446"/>
                <a:ext cx="1131095" cy="27699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 panose="02040503050406030204" pitchFamily="18" charset="0"/>
                          <a:sym typeface="Wingdings" panose="05000000000000000000" pitchFamily="2" charset="2"/>
                        </a:rPr>
                        <m:t>𝑦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  <a:sym typeface="Wingdings" panose="05000000000000000000" pitchFamily="2" charset="2"/>
                        </a:rPr>
                        <m:t>=2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  <a:sym typeface="Wingdings" panose="05000000000000000000" pitchFamily="2" charset="2"/>
                        </a:rPr>
                        <m:t>𝑐𝑜𝑠𝑡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  <a:sym typeface="Wingdings" panose="05000000000000000000" pitchFamily="2" charset="2"/>
                        </a:rPr>
                        <m:t>+2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9" name="テキスト ボックス 48">
                <a:extLst>
                  <a:ext uri="{FF2B5EF4-FFF2-40B4-BE49-F238E27FC236}">
                    <a16:creationId xmlns:a16="http://schemas.microsoft.com/office/drawing/2014/main" id="{3040D2DC-1984-4DCB-AF3E-0EED11693E4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1430" y="1858446"/>
                <a:ext cx="1131095" cy="276999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テキスト ボックス 49">
                <a:extLst>
                  <a:ext uri="{FF2B5EF4-FFF2-40B4-BE49-F238E27FC236}">
                    <a16:creationId xmlns:a16="http://schemas.microsoft.com/office/drawing/2014/main" id="{E5C57224-3B08-4BC8-A5EB-D574092C6E9B}"/>
                  </a:ext>
                </a:extLst>
              </p:cNvPr>
              <p:cNvSpPr txBox="1"/>
              <p:nvPr/>
            </p:nvSpPr>
            <p:spPr>
              <a:xfrm>
                <a:off x="4307679" y="1305996"/>
                <a:ext cx="1178721" cy="41607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400" u="sng" dirty="0">
                    <a:latin typeface="Comic Sans MS" panose="030F0702030302020204" pitchFamily="66" charset="0"/>
                  </a:rPr>
                  <a:t>Finding</a:t>
                </a:r>
                <a:r>
                  <a:rPr lang="en-US" sz="14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𝑑𝑦</m:t>
                        </m:r>
                      </m:num>
                      <m:den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𝑑𝑡</m:t>
                        </m:r>
                      </m:den>
                    </m:f>
                  </m:oMath>
                </a14:m>
                <a:endParaRPr lang="en-GB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0" name="テキスト ボックス 49">
                <a:extLst>
                  <a:ext uri="{FF2B5EF4-FFF2-40B4-BE49-F238E27FC236}">
                    <a16:creationId xmlns:a16="http://schemas.microsoft.com/office/drawing/2014/main" id="{E5C57224-3B08-4BC8-A5EB-D574092C6E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7679" y="1305996"/>
                <a:ext cx="1178721" cy="416076"/>
              </a:xfrm>
              <a:prstGeom prst="rect">
                <a:avLst/>
              </a:prstGeom>
              <a:blipFill>
                <a:blip r:embed="rId15"/>
                <a:stretch>
                  <a:fillRect b="-147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1" name="円弧 50">
            <a:extLst>
              <a:ext uri="{FF2B5EF4-FFF2-40B4-BE49-F238E27FC236}">
                <a16:creationId xmlns:a16="http://schemas.microsoft.com/office/drawing/2014/main" id="{5393A880-8EDD-46E4-A854-6D9CD27EC346}"/>
              </a:ext>
            </a:extLst>
          </p:cNvPr>
          <p:cNvSpPr/>
          <p:nvPr/>
        </p:nvSpPr>
        <p:spPr>
          <a:xfrm>
            <a:off x="4819652" y="1981201"/>
            <a:ext cx="180974" cy="457199"/>
          </a:xfrm>
          <a:prstGeom prst="arc">
            <a:avLst>
              <a:gd name="adj1" fmla="val 16200000"/>
              <a:gd name="adj2" fmla="val 5588182"/>
            </a:avLst>
          </a:prstGeom>
          <a:ln w="254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5EF71A6C-8693-4F57-A8BA-6823E8EFC3C9}"/>
              </a:ext>
            </a:extLst>
          </p:cNvPr>
          <p:cNvSpPr txBox="1"/>
          <p:nvPr/>
        </p:nvSpPr>
        <p:spPr>
          <a:xfrm>
            <a:off x="4943475" y="2028825"/>
            <a:ext cx="137159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rgbClr val="FF0000"/>
                </a:solidFill>
                <a:latin typeface="Comic Sans MS" panose="030F0702030302020204" pitchFamily="66" charset="0"/>
              </a:rPr>
              <a:t>Expand bracket</a:t>
            </a:r>
            <a:endParaRPr lang="en-GB" sz="11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テキスト ボックス 53">
                <a:extLst>
                  <a:ext uri="{FF2B5EF4-FFF2-40B4-BE49-F238E27FC236}">
                    <a16:creationId xmlns:a16="http://schemas.microsoft.com/office/drawing/2014/main" id="{24B4D2A7-F9F1-4FE5-9C86-7CFDDD2EC190}"/>
                  </a:ext>
                </a:extLst>
              </p:cNvPr>
              <p:cNvSpPr txBox="1"/>
              <p:nvPr/>
            </p:nvSpPr>
            <p:spPr>
              <a:xfrm>
                <a:off x="3745705" y="2220396"/>
                <a:ext cx="1064420" cy="44294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200" b="0" i="1" smtClean="0"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</m:ctrlPr>
                        </m:fPr>
                        <m:num>
                          <m:r>
                            <a:rPr lang="en-US" sz="1200" b="0" i="1" smtClean="0"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  <m:t>𝑑𝑦</m:t>
                          </m:r>
                        </m:num>
                        <m:den>
                          <m:r>
                            <a:rPr lang="en-US" sz="1200" b="0" i="1" smtClean="0"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  <m:t>𝑑𝑡</m:t>
                          </m:r>
                        </m:den>
                      </m:f>
                      <m:r>
                        <a:rPr lang="en-US" sz="1200" b="0" i="1" smtClean="0">
                          <a:latin typeface="Cambria Math" panose="02040503050406030204" pitchFamily="18" charset="0"/>
                          <a:sym typeface="Wingdings" panose="05000000000000000000" pitchFamily="2" charset="2"/>
                        </a:rPr>
                        <m:t>=−2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  <a:sym typeface="Wingdings" panose="05000000000000000000" pitchFamily="2" charset="2"/>
                        </a:rPr>
                        <m:t>𝑠𝑖𝑛𝑡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4" name="テキスト ボックス 53">
                <a:extLst>
                  <a:ext uri="{FF2B5EF4-FFF2-40B4-BE49-F238E27FC236}">
                    <a16:creationId xmlns:a16="http://schemas.microsoft.com/office/drawing/2014/main" id="{24B4D2A7-F9F1-4FE5-9C86-7CFDDD2EC1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5705" y="2220396"/>
                <a:ext cx="1064420" cy="442942"/>
              </a:xfrm>
              <a:prstGeom prst="rect">
                <a:avLst/>
              </a:prstGeom>
              <a:blipFill>
                <a:blip r:embed="rId16"/>
                <a:stretch>
                  <a:fillRect b="-137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テキスト ボックス 54">
                <a:extLst>
                  <a:ext uri="{FF2B5EF4-FFF2-40B4-BE49-F238E27FC236}">
                    <a16:creationId xmlns:a16="http://schemas.microsoft.com/office/drawing/2014/main" id="{3F0012BC-ED7F-402A-8202-8318E561200A}"/>
                  </a:ext>
                </a:extLst>
              </p:cNvPr>
              <p:cNvSpPr txBox="1"/>
              <p:nvPr/>
            </p:nvSpPr>
            <p:spPr>
              <a:xfrm>
                <a:off x="2126455" y="5525571"/>
                <a:ext cx="1312070" cy="50135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  <m:t>𝑑𝑦</m:t>
                          </m:r>
                        </m:num>
                        <m:den>
                          <m: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  <m:t>𝑑𝑡</m:t>
                          </m:r>
                        </m:den>
                      </m:f>
                      <m:r>
                        <a:rPr lang="en-US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sym typeface="Wingdings" panose="05000000000000000000" pitchFamily="2" charset="2"/>
                        </a:rPr>
                        <m:t>=−2</m:t>
                      </m:r>
                      <m:r>
                        <a:rPr lang="en-US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sym typeface="Wingdings" panose="05000000000000000000" pitchFamily="2" charset="2"/>
                        </a:rPr>
                        <m:t>𝑠𝑖𝑛𝑡</m:t>
                      </m:r>
                    </m:oMath>
                  </m:oMathPara>
                </a14:m>
                <a:endParaRPr lang="en-GB" sz="1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5" name="テキスト ボックス 54">
                <a:extLst>
                  <a:ext uri="{FF2B5EF4-FFF2-40B4-BE49-F238E27FC236}">
                    <a16:creationId xmlns:a16="http://schemas.microsoft.com/office/drawing/2014/main" id="{3F0012BC-ED7F-402A-8202-8318E56120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6455" y="5525571"/>
                <a:ext cx="1312070" cy="501356"/>
              </a:xfrm>
              <a:prstGeom prst="rect">
                <a:avLst/>
              </a:prstGeom>
              <a:blipFill>
                <a:blip r:embed="rId17"/>
                <a:stretch>
                  <a:fillRect b="-120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80166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50" grpId="0"/>
      <p:bldP spid="51" grpId="0" animBg="1"/>
      <p:bldP spid="52" grpId="0"/>
      <p:bldP spid="54" grpId="0"/>
      <p:bldP spid="5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Prior Knowledge Check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77B27685-B151-4840-9B2F-8C3E632E36C2}"/>
              </a:ext>
            </a:extLst>
          </p:cNvPr>
          <p:cNvSpPr txBox="1"/>
          <p:nvPr/>
        </p:nvSpPr>
        <p:spPr>
          <a:xfrm>
            <a:off x="550416" y="1325563"/>
            <a:ext cx="1511952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arenR"/>
            </a:pPr>
            <a:r>
              <a:rPr lang="en-US" dirty="0">
                <a:latin typeface="Comic Sans MS" panose="030F0702030302020204" pitchFamily="66" charset="0"/>
              </a:rPr>
              <a:t>Evaluate:</a:t>
            </a:r>
          </a:p>
          <a:p>
            <a:endParaRPr lang="en-US" dirty="0">
              <a:latin typeface="Comic Sans MS" panose="030F0702030302020204" pitchFamily="66" charset="0"/>
            </a:endParaRPr>
          </a:p>
          <a:p>
            <a:r>
              <a:rPr lang="en-US" dirty="0">
                <a:latin typeface="Comic Sans MS" panose="030F0702030302020204" pitchFamily="66" charset="0"/>
              </a:rPr>
              <a:t>a)</a:t>
            </a:r>
          </a:p>
          <a:p>
            <a:endParaRPr lang="en-US" dirty="0">
              <a:latin typeface="Comic Sans MS" panose="030F0702030302020204" pitchFamily="66" charset="0"/>
            </a:endParaRPr>
          </a:p>
          <a:p>
            <a:endParaRPr lang="en-US" dirty="0">
              <a:latin typeface="Comic Sans MS" panose="030F0702030302020204" pitchFamily="66" charset="0"/>
            </a:endParaRPr>
          </a:p>
          <a:p>
            <a:r>
              <a:rPr lang="en-US" dirty="0">
                <a:latin typeface="Comic Sans MS" panose="030F0702030302020204" pitchFamily="66" charset="0"/>
              </a:rPr>
              <a:t>b)</a:t>
            </a:r>
          </a:p>
          <a:p>
            <a:endParaRPr lang="en-US" dirty="0">
              <a:latin typeface="Comic Sans MS" panose="030F0702030302020204" pitchFamily="66" charset="0"/>
            </a:endParaRPr>
          </a:p>
          <a:p>
            <a:endParaRPr lang="en-US" dirty="0">
              <a:latin typeface="Comic Sans MS" panose="030F0702030302020204" pitchFamily="66" charset="0"/>
            </a:endParaRPr>
          </a:p>
          <a:p>
            <a:r>
              <a:rPr lang="en-US" dirty="0">
                <a:latin typeface="Comic Sans MS" panose="030F0702030302020204" pitchFamily="66" charset="0"/>
              </a:rPr>
              <a:t>c)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テキスト ボックス 3">
                <a:extLst>
                  <a:ext uri="{FF2B5EF4-FFF2-40B4-BE49-F238E27FC236}">
                    <a16:creationId xmlns:a16="http://schemas.microsoft.com/office/drawing/2014/main" id="{14A46C50-E8A4-42CE-AE23-DB4498BC75E7}"/>
                  </a:ext>
                </a:extLst>
              </p:cNvPr>
              <p:cNvSpPr txBox="1"/>
              <p:nvPr/>
            </p:nvSpPr>
            <p:spPr>
              <a:xfrm>
                <a:off x="1043126" y="1832448"/>
                <a:ext cx="1528687" cy="48436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  <m:e>
                          <m:sSup>
                            <m:sSupPr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1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lang="en-GB" sz="14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1400" b="0" i="1" smtClean="0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  <m:r>
                                        <a:rPr lang="en-US" sz="1400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US" sz="1400" b="0" i="1" smtClean="0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sup>
                                  </m:sSup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</a:rPr>
                                    <m:t>−6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4" name="テキスト ボックス 3">
                <a:extLst>
                  <a:ext uri="{FF2B5EF4-FFF2-40B4-BE49-F238E27FC236}">
                    <a16:creationId xmlns:a16="http://schemas.microsoft.com/office/drawing/2014/main" id="{14A46C50-E8A4-42CE-AE23-DB4498BC75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126" y="1832448"/>
                <a:ext cx="1528687" cy="48436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FFB5B4B5-E8E7-48B9-BC93-F3FF37606537}"/>
                  </a:ext>
                </a:extLst>
              </p:cNvPr>
              <p:cNvSpPr txBox="1"/>
              <p:nvPr/>
            </p:nvSpPr>
            <p:spPr>
              <a:xfrm>
                <a:off x="1043126" y="2519734"/>
                <a:ext cx="1005916" cy="60792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f>
                            <m:fPr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4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den>
                          </m:f>
                        </m:sub>
                        <m:sup>
                          <m:f>
                            <m:fPr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4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p>
                        <m:e>
                          <m:sSup>
                            <m:sSupPr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𝑐𝑜𝑠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FFB5B4B5-E8E7-48B9-BC93-F3FF376065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126" y="2519734"/>
                <a:ext cx="1005916" cy="60792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テキスト ボックス 7">
                <a:extLst>
                  <a:ext uri="{FF2B5EF4-FFF2-40B4-BE49-F238E27FC236}">
                    <a16:creationId xmlns:a16="http://schemas.microsoft.com/office/drawing/2014/main" id="{01665B43-4B90-49A7-BBE5-B5E63270CC6A}"/>
                  </a:ext>
                </a:extLst>
              </p:cNvPr>
              <p:cNvSpPr txBox="1"/>
              <p:nvPr/>
            </p:nvSpPr>
            <p:spPr>
              <a:xfrm>
                <a:off x="1043126" y="3426523"/>
                <a:ext cx="1052211" cy="48436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140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en-US" sz="140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  <m:e>
                          <m:sSup>
                            <m:sSupPr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GB" sz="14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p>
                          </m:sSup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8" name="テキスト ボックス 7">
                <a:extLst>
                  <a:ext uri="{FF2B5EF4-FFF2-40B4-BE49-F238E27FC236}">
                    <a16:creationId xmlns:a16="http://schemas.microsoft.com/office/drawing/2014/main" id="{01665B43-4B90-49A7-BBE5-B5E63270CC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126" y="3426523"/>
                <a:ext cx="1052211" cy="48436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テキスト ボックス 8">
                <a:extLst>
                  <a:ext uri="{FF2B5EF4-FFF2-40B4-BE49-F238E27FC236}">
                    <a16:creationId xmlns:a16="http://schemas.microsoft.com/office/drawing/2014/main" id="{4BCE8DF9-E6FA-435A-82A2-9F734E6E7653}"/>
                  </a:ext>
                </a:extLst>
              </p:cNvPr>
              <p:cNvSpPr txBox="1"/>
              <p:nvPr/>
            </p:nvSpPr>
            <p:spPr>
              <a:xfrm>
                <a:off x="550416" y="4590770"/>
                <a:ext cx="2717885" cy="15914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latin typeface="Comic Sans MS" panose="030F0702030302020204" pitchFamily="66" charset="0"/>
                  </a:rPr>
                  <a:t>2) Find the area of the region bounded by the curve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𝑠𝑒𝑐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, the x-axis, the y-axis and the line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9" name="テキスト ボックス 8">
                <a:extLst>
                  <a:ext uri="{FF2B5EF4-FFF2-40B4-BE49-F238E27FC236}">
                    <a16:creationId xmlns:a16="http://schemas.microsoft.com/office/drawing/2014/main" id="{4BCE8DF9-E6FA-435A-82A2-9F734E6E765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16" y="4590770"/>
                <a:ext cx="2717885" cy="1591461"/>
              </a:xfrm>
              <a:prstGeom prst="rect">
                <a:avLst/>
              </a:prstGeom>
              <a:blipFill>
                <a:blip r:embed="rId5"/>
                <a:stretch>
                  <a:fillRect l="-1794" t="-1533" r="-1570" b="-536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テキスト ボックス 9">
                <a:extLst>
                  <a:ext uri="{FF2B5EF4-FFF2-40B4-BE49-F238E27FC236}">
                    <a16:creationId xmlns:a16="http://schemas.microsoft.com/office/drawing/2014/main" id="{F32E2AEC-42C1-44F4-9F2A-C51DC1AC65D1}"/>
                  </a:ext>
                </a:extLst>
              </p:cNvPr>
              <p:cNvSpPr txBox="1"/>
              <p:nvPr/>
            </p:nvSpPr>
            <p:spPr>
              <a:xfrm>
                <a:off x="4180700" y="1325563"/>
                <a:ext cx="3865829" cy="17543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latin typeface="Comic Sans MS" panose="030F0702030302020204" pitchFamily="66" charset="0"/>
                  </a:rPr>
                  <a:t>3) The region R is bounded by the curve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+5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, the x-axis and the lines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=2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=4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 The region is rotated through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radians about the x-axis. Find the volume of the object generated.</a:t>
                </a:r>
              </a:p>
            </p:txBody>
          </p:sp>
        </mc:Choice>
        <mc:Fallback xmlns="">
          <p:sp>
            <p:nvSpPr>
              <p:cNvPr id="10" name="テキスト ボックス 9">
                <a:extLst>
                  <a:ext uri="{FF2B5EF4-FFF2-40B4-BE49-F238E27FC236}">
                    <a16:creationId xmlns:a16="http://schemas.microsoft.com/office/drawing/2014/main" id="{F32E2AEC-42C1-44F4-9F2A-C51DC1AC65D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80700" y="1325563"/>
                <a:ext cx="3865829" cy="1754326"/>
              </a:xfrm>
              <a:prstGeom prst="rect">
                <a:avLst/>
              </a:prstGeom>
              <a:blipFill>
                <a:blip r:embed="rId6"/>
                <a:stretch>
                  <a:fillRect l="-1420" t="-1389" r="-1262" b="-486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テキスト ボックス 10">
                <a:extLst>
                  <a:ext uri="{FF2B5EF4-FFF2-40B4-BE49-F238E27FC236}">
                    <a16:creationId xmlns:a16="http://schemas.microsoft.com/office/drawing/2014/main" id="{1A27821B-4B47-4778-8E93-20480F344415}"/>
                  </a:ext>
                </a:extLst>
              </p:cNvPr>
              <p:cNvSpPr txBox="1"/>
              <p:nvPr/>
            </p:nvSpPr>
            <p:spPr>
              <a:xfrm>
                <a:off x="2774483" y="1920745"/>
                <a:ext cx="694101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15633</m:t>
                      </m:r>
                    </m:oMath>
                  </m:oMathPara>
                </a14:m>
                <a:endParaRPr lang="en-GB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1" name="テキスト ボックス 10">
                <a:extLst>
                  <a:ext uri="{FF2B5EF4-FFF2-40B4-BE49-F238E27FC236}">
                    <a16:creationId xmlns:a16="http://schemas.microsoft.com/office/drawing/2014/main" id="{1A27821B-4B47-4778-8E93-20480F34441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4483" y="1920745"/>
                <a:ext cx="694101" cy="276999"/>
              </a:xfrm>
              <a:prstGeom prst="rect">
                <a:avLst/>
              </a:prstGeom>
              <a:blipFill>
                <a:blip r:embed="rId7"/>
                <a:stretch>
                  <a:fillRect l="-7895" r="-8772" b="-65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テキスト ボックス 11">
                <a:extLst>
                  <a:ext uri="{FF2B5EF4-FFF2-40B4-BE49-F238E27FC236}">
                    <a16:creationId xmlns:a16="http://schemas.microsoft.com/office/drawing/2014/main" id="{6F0EE322-F611-4AD3-8CBF-94D43E64E991}"/>
                  </a:ext>
                </a:extLst>
              </p:cNvPr>
              <p:cNvSpPr txBox="1"/>
              <p:nvPr/>
            </p:nvSpPr>
            <p:spPr>
              <a:xfrm>
                <a:off x="2280784" y="2463884"/>
                <a:ext cx="749628" cy="58272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</m:num>
                        <m:den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en-GB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2" name="テキスト ボックス 11">
                <a:extLst>
                  <a:ext uri="{FF2B5EF4-FFF2-40B4-BE49-F238E27FC236}">
                    <a16:creationId xmlns:a16="http://schemas.microsoft.com/office/drawing/2014/main" id="{6F0EE322-F611-4AD3-8CBF-94D43E64E9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0784" y="2463884"/>
                <a:ext cx="749628" cy="582724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テキスト ボックス 12">
                <a:extLst>
                  <a:ext uri="{FF2B5EF4-FFF2-40B4-BE49-F238E27FC236}">
                    <a16:creationId xmlns:a16="http://schemas.microsoft.com/office/drawing/2014/main" id="{467AAFD5-8532-4AC9-9201-51140E4629D5}"/>
                  </a:ext>
                </a:extLst>
              </p:cNvPr>
              <p:cNvSpPr txBox="1"/>
              <p:nvPr/>
            </p:nvSpPr>
            <p:spPr>
              <a:xfrm>
                <a:off x="2353211" y="3442622"/>
                <a:ext cx="1068690" cy="5528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1−13</m:t>
                          </m:r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−4</m:t>
                              </m:r>
                            </m:sup>
                          </m:sSup>
                        </m:num>
                        <m:den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3" name="テキスト ボックス 12">
                <a:extLst>
                  <a:ext uri="{FF2B5EF4-FFF2-40B4-BE49-F238E27FC236}">
                    <a16:creationId xmlns:a16="http://schemas.microsoft.com/office/drawing/2014/main" id="{467AAFD5-8532-4AC9-9201-51140E4629D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53211" y="3442622"/>
                <a:ext cx="1068690" cy="552844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テキスト ボックス 13">
                <a:extLst>
                  <a:ext uri="{FF2B5EF4-FFF2-40B4-BE49-F238E27FC236}">
                    <a16:creationId xmlns:a16="http://schemas.microsoft.com/office/drawing/2014/main" id="{0702F40B-9015-4865-96DC-A01FE3704678}"/>
                  </a:ext>
                </a:extLst>
              </p:cNvPr>
              <p:cNvSpPr txBox="1"/>
              <p:nvPr/>
            </p:nvSpPr>
            <p:spPr>
              <a:xfrm>
                <a:off x="2530668" y="6043731"/>
                <a:ext cx="48571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1.41</m:t>
                      </m:r>
                    </m:oMath>
                  </m:oMathPara>
                </a14:m>
                <a:endParaRPr lang="en-GB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4" name="テキスト ボックス 13">
                <a:extLst>
                  <a:ext uri="{FF2B5EF4-FFF2-40B4-BE49-F238E27FC236}">
                    <a16:creationId xmlns:a16="http://schemas.microsoft.com/office/drawing/2014/main" id="{0702F40B-9015-4865-96DC-A01FE370467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0668" y="6043731"/>
                <a:ext cx="485710" cy="276999"/>
              </a:xfrm>
              <a:prstGeom prst="rect">
                <a:avLst/>
              </a:prstGeom>
              <a:blipFill>
                <a:blip r:embed="rId10"/>
                <a:stretch>
                  <a:fillRect l="-10000" r="-12500" b="-65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テキスト ボックス 14">
                <a:extLst>
                  <a:ext uri="{FF2B5EF4-FFF2-40B4-BE49-F238E27FC236}">
                    <a16:creationId xmlns:a16="http://schemas.microsoft.com/office/drawing/2014/main" id="{26AD544C-271C-4535-BB01-089C94FBB332}"/>
                  </a:ext>
                </a:extLst>
              </p:cNvPr>
              <p:cNvSpPr txBox="1"/>
              <p:nvPr/>
            </p:nvSpPr>
            <p:spPr>
              <a:xfrm>
                <a:off x="5822066" y="3274265"/>
                <a:ext cx="835293" cy="52418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59566</m:t>
                          </m:r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15</m:t>
                          </m:r>
                        </m:den>
                      </m:f>
                    </m:oMath>
                  </m:oMathPara>
                </a14:m>
                <a:endParaRPr lang="en-GB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5" name="テキスト ボックス 14">
                <a:extLst>
                  <a:ext uri="{FF2B5EF4-FFF2-40B4-BE49-F238E27FC236}">
                    <a16:creationId xmlns:a16="http://schemas.microsoft.com/office/drawing/2014/main" id="{26AD544C-271C-4535-BB01-089C94FBB33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22066" y="3274265"/>
                <a:ext cx="835293" cy="52418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89593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Volumes of Revolution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9954" y="6488668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4D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テキスト ボックス 20">
                <a:extLst>
                  <a:ext uri="{FF2B5EF4-FFF2-40B4-BE49-F238E27FC236}">
                    <a16:creationId xmlns:a16="http://schemas.microsoft.com/office/drawing/2014/main" id="{3C405F61-2FE7-45F4-91C6-57ACFFD837B4}"/>
                  </a:ext>
                </a:extLst>
              </p:cNvPr>
              <p:cNvSpPr txBox="1"/>
              <p:nvPr/>
            </p:nvSpPr>
            <p:spPr>
              <a:xfrm>
                <a:off x="0" y="0"/>
                <a:ext cx="1227323" cy="48866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𝑑𝑥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1" name="テキスト ボックス 20">
                <a:extLst>
                  <a:ext uri="{FF2B5EF4-FFF2-40B4-BE49-F238E27FC236}">
                    <a16:creationId xmlns:a16="http://schemas.microsoft.com/office/drawing/2014/main" id="{3C405F61-2FE7-45F4-91C6-57ACFFD837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1227323" cy="48866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テキスト ボックス 21">
                <a:extLst>
                  <a:ext uri="{FF2B5EF4-FFF2-40B4-BE49-F238E27FC236}">
                    <a16:creationId xmlns:a16="http://schemas.microsoft.com/office/drawing/2014/main" id="{888C935A-A285-4321-9A98-869F9DB728B7}"/>
                  </a:ext>
                </a:extLst>
              </p:cNvPr>
              <p:cNvSpPr txBox="1"/>
              <p:nvPr/>
            </p:nvSpPr>
            <p:spPr>
              <a:xfrm>
                <a:off x="0" y="485775"/>
                <a:ext cx="1270861" cy="48866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𝑑𝑦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2" name="テキスト ボックス 21">
                <a:extLst>
                  <a:ext uri="{FF2B5EF4-FFF2-40B4-BE49-F238E27FC236}">
                    <a16:creationId xmlns:a16="http://schemas.microsoft.com/office/drawing/2014/main" id="{888C935A-A285-4321-9A98-869F9DB728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485775"/>
                <a:ext cx="1270861" cy="48866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テキスト ボックス 22">
                <a:extLst>
                  <a:ext uri="{FF2B5EF4-FFF2-40B4-BE49-F238E27FC236}">
                    <a16:creationId xmlns:a16="http://schemas.microsoft.com/office/drawing/2014/main" id="{8F5C7A2B-70B1-4772-B57D-392C4468D7E9}"/>
                  </a:ext>
                </a:extLst>
              </p:cNvPr>
              <p:cNvSpPr txBox="1"/>
              <p:nvPr/>
            </p:nvSpPr>
            <p:spPr>
              <a:xfrm>
                <a:off x="7550551" y="0"/>
                <a:ext cx="1593449" cy="505267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𝑞</m:t>
                          </m:r>
                        </m:sub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</m:sup>
                        <m:e>
                          <m:sSup>
                            <m:sSup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𝑑𝑡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3" name="テキスト ボックス 22">
                <a:extLst>
                  <a:ext uri="{FF2B5EF4-FFF2-40B4-BE49-F238E27FC236}">
                    <a16:creationId xmlns:a16="http://schemas.microsoft.com/office/drawing/2014/main" id="{8F5C7A2B-70B1-4772-B57D-392C4468D7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0551" y="0"/>
                <a:ext cx="1593449" cy="50526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テキスト ボックス 23">
                <a:extLst>
                  <a:ext uri="{FF2B5EF4-FFF2-40B4-BE49-F238E27FC236}">
                    <a16:creationId xmlns:a16="http://schemas.microsoft.com/office/drawing/2014/main" id="{9198FC89-9340-4978-8796-04CE66586699}"/>
                  </a:ext>
                </a:extLst>
              </p:cNvPr>
              <p:cNvSpPr txBox="1"/>
              <p:nvPr/>
            </p:nvSpPr>
            <p:spPr>
              <a:xfrm>
                <a:off x="7551897" y="505485"/>
                <a:ext cx="1592103" cy="505267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𝑞</m:t>
                          </m:r>
                        </m:sub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</m:sup>
                        <m:e>
                          <m:sSup>
                            <m:sSup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𝑑𝑡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4" name="テキスト ボックス 23">
                <a:extLst>
                  <a:ext uri="{FF2B5EF4-FFF2-40B4-BE49-F238E27FC236}">
                    <a16:creationId xmlns:a16="http://schemas.microsoft.com/office/drawing/2014/main" id="{9198FC89-9340-4978-8796-04CE6658669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1897" y="505485"/>
                <a:ext cx="1592103" cy="50526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コンテンツ プレースホルダー 2">
                <a:extLst>
                  <a:ext uri="{FF2B5EF4-FFF2-40B4-BE49-F238E27FC236}">
                    <a16:creationId xmlns:a16="http://schemas.microsoft.com/office/drawing/2014/main" id="{8E2EE4B0-E40F-45C9-9502-F2CB3EADFE8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42875" y="1400175"/>
                <a:ext cx="3619500" cy="5200922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US" sz="1400" b="1" dirty="0">
                    <a:latin typeface="Comic Sans MS" panose="030F0702030302020204" pitchFamily="66" charset="0"/>
                  </a:rPr>
                  <a:t>You need to be able to use volumes of revolution in order to model real life situations</a:t>
                </a:r>
                <a:endParaRPr lang="en-US" sz="14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4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anose="030F0702030302020204" pitchFamily="66" charset="0"/>
                  </a:rPr>
                  <a:t>The diagram to the right shows a model of a goldfish bowl. The cross section of the bowl is described by the curve with parametric equations:</a:t>
                </a:r>
              </a:p>
              <a:p>
                <a:pPr marL="0" indent="0" algn="ctr">
                  <a:buNone/>
                </a:pPr>
                <a:endParaRPr lang="en-US" sz="14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4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anose="030F0702030302020204" pitchFamily="66" charset="0"/>
                  </a:rPr>
                  <a:t>Where the units of </a:t>
                </a:r>
                <a14:m>
                  <m:oMath xmlns:m="http://schemas.openxmlformats.org/officeDocument/2006/math">
                    <m:r>
                      <a:rPr lang="en-US" sz="1400" i="1" dirty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14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1400" i="1" dirty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sz="1400" dirty="0">
                    <a:latin typeface="Comic Sans MS" panose="030F0702030302020204" pitchFamily="66" charset="0"/>
                  </a:rPr>
                  <a:t> are in cm. The bowl is formed by rotating this curve about the y-axis to form a solid of revolution.</a:t>
                </a:r>
              </a:p>
              <a:p>
                <a:pPr marL="0" indent="0" algn="ctr">
                  <a:buNone/>
                </a:pPr>
                <a:endParaRPr lang="en-US" sz="1400" dirty="0">
                  <a:latin typeface="Comic Sans MS" panose="030F0702030302020204" pitchFamily="66" charset="0"/>
                </a:endParaRPr>
              </a:p>
              <a:p>
                <a:pPr marL="342900" indent="-342900" algn="ctr">
                  <a:buAutoNum type="alphaLcParenR"/>
                </a:pPr>
                <a:r>
                  <a:rPr lang="en-US" sz="1400" dirty="0">
                    <a:latin typeface="Comic Sans MS" panose="030F0702030302020204" pitchFamily="66" charset="0"/>
                  </a:rPr>
                  <a:t>Find the volume of water required to fill the model to a height of 3cm.</a:t>
                </a:r>
              </a:p>
              <a:p>
                <a:pPr marL="0" indent="0" algn="ctr">
                  <a:buNone/>
                </a:pPr>
                <a:endParaRPr lang="en-GB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6" name="コンテンツ プレースホルダー 2">
                <a:extLst>
                  <a:ext uri="{FF2B5EF4-FFF2-40B4-BE49-F238E27FC236}">
                    <a16:creationId xmlns:a16="http://schemas.microsoft.com/office/drawing/2014/main" id="{8E2EE4B0-E40F-45C9-9502-F2CB3EADFE8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2875" y="1400175"/>
                <a:ext cx="3619500" cy="5200922"/>
              </a:xfrm>
              <a:blipFill>
                <a:blip r:embed="rId6"/>
                <a:stretch>
                  <a:fillRect l="-337" t="-703" r="-151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テキスト ボックス 26">
                <a:extLst>
                  <a:ext uri="{FF2B5EF4-FFF2-40B4-BE49-F238E27FC236}">
                    <a16:creationId xmlns:a16="http://schemas.microsoft.com/office/drawing/2014/main" id="{8DF4E6A8-65C3-44CE-B181-CC446A156D73}"/>
                  </a:ext>
                </a:extLst>
              </p:cNvPr>
              <p:cNvSpPr txBox="1"/>
              <p:nvPr/>
            </p:nvSpPr>
            <p:spPr>
              <a:xfrm>
                <a:off x="405493" y="3442334"/>
                <a:ext cx="2957092" cy="30553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=2</m:t>
                    </m:r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𝑠𝑖𝑛𝑡</m:t>
                    </m:r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GB" sz="1400" dirty="0"/>
                  <a:t>  </a:t>
                </a:r>
                <a14:m>
                  <m:oMath xmlns:m="http://schemas.openxmlformats.org/officeDocument/2006/math">
                    <m:r>
                      <a:rPr lang="en-US" sz="1400" b="0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1400" b="0" i="1" dirty="0" smtClean="0">
                        <a:latin typeface="Cambria Math" panose="02040503050406030204" pitchFamily="18" charset="0"/>
                      </a:rPr>
                      <m:t>=2</m:t>
                    </m:r>
                    <m:r>
                      <a:rPr lang="en-US" sz="1400" b="0" i="1" dirty="0" smtClean="0">
                        <a:latin typeface="Cambria Math" panose="02040503050406030204" pitchFamily="18" charset="0"/>
                      </a:rPr>
                      <m:t>𝑐𝑜𝑠𝑡</m:t>
                    </m:r>
                    <m:r>
                      <a:rPr lang="en-US" sz="1400" b="0" i="1" dirty="0" smtClean="0">
                        <a:latin typeface="Cambria Math" panose="02040503050406030204" pitchFamily="18" charset="0"/>
                      </a:rPr>
                      <m:t>+2</m:t>
                    </m:r>
                  </m:oMath>
                </a14:m>
                <a:r>
                  <a:rPr lang="en-GB" sz="1400" dirty="0"/>
                  <a:t>,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1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  <m:r>
                      <a:rPr lang="en-GB" sz="1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en-US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11</m:t>
                        </m:r>
                        <m:r>
                          <a:rPr lang="en-US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en-US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endParaRPr lang="en-GB" sz="1400" dirty="0"/>
              </a:p>
            </p:txBody>
          </p:sp>
        </mc:Choice>
        <mc:Fallback xmlns="">
          <p:sp>
            <p:nvSpPr>
              <p:cNvPr id="27" name="テキスト ボックス 26">
                <a:extLst>
                  <a:ext uri="{FF2B5EF4-FFF2-40B4-BE49-F238E27FC236}">
                    <a16:creationId xmlns:a16="http://schemas.microsoft.com/office/drawing/2014/main" id="{8DF4E6A8-65C3-44CE-B181-CC446A156D7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5493" y="3442334"/>
                <a:ext cx="2957092" cy="305533"/>
              </a:xfrm>
              <a:prstGeom prst="rect">
                <a:avLst/>
              </a:prstGeom>
              <a:blipFill>
                <a:blip r:embed="rId7"/>
                <a:stretch>
                  <a:fillRect l="-1649" t="-4000" b="-22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テキスト ボックス 2">
                <a:extLst>
                  <a:ext uri="{FF2B5EF4-FFF2-40B4-BE49-F238E27FC236}">
                    <a16:creationId xmlns:a16="http://schemas.microsoft.com/office/drawing/2014/main" id="{343544BC-3337-494E-B62F-D87CEF5776CB}"/>
                  </a:ext>
                </a:extLst>
              </p:cNvPr>
              <p:cNvSpPr txBox="1"/>
              <p:nvPr/>
            </p:nvSpPr>
            <p:spPr>
              <a:xfrm>
                <a:off x="466725" y="5624512"/>
                <a:ext cx="1539396" cy="32085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400" b="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Limits of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1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14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4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𝜋</m:t>
                            </m:r>
                          </m:num>
                          <m:den>
                            <m:r>
                              <a:rPr lang="en-US" sz="14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  <m:r>
                          <a:rPr lang="en-US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e>
                    </m:d>
                  </m:oMath>
                </a14:m>
                <a:endParaRPr lang="en-GB" sz="1400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" name="テキスト ボックス 2">
                <a:extLst>
                  <a:ext uri="{FF2B5EF4-FFF2-40B4-BE49-F238E27FC236}">
                    <a16:creationId xmlns:a16="http://schemas.microsoft.com/office/drawing/2014/main" id="{343544BC-3337-494E-B62F-D87CEF5776C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6725" y="5624512"/>
                <a:ext cx="1539396" cy="320857"/>
              </a:xfrm>
              <a:prstGeom prst="rect">
                <a:avLst/>
              </a:prstGeom>
              <a:blipFill>
                <a:blip r:embed="rId8"/>
                <a:stretch>
                  <a:fillRect l="-7143" t="-1923" b="-1923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テキスト ボックス 54">
                <a:extLst>
                  <a:ext uri="{FF2B5EF4-FFF2-40B4-BE49-F238E27FC236}">
                    <a16:creationId xmlns:a16="http://schemas.microsoft.com/office/drawing/2014/main" id="{3F0012BC-ED7F-402A-8202-8318E561200A}"/>
                  </a:ext>
                </a:extLst>
              </p:cNvPr>
              <p:cNvSpPr txBox="1"/>
              <p:nvPr/>
            </p:nvSpPr>
            <p:spPr>
              <a:xfrm>
                <a:off x="2126455" y="5525571"/>
                <a:ext cx="1312070" cy="50135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  <m:t>𝑑𝑦</m:t>
                          </m:r>
                        </m:num>
                        <m:den>
                          <m: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  <m:t>𝑑𝑡</m:t>
                          </m:r>
                        </m:den>
                      </m:f>
                      <m:r>
                        <a:rPr lang="en-US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sym typeface="Wingdings" panose="05000000000000000000" pitchFamily="2" charset="2"/>
                        </a:rPr>
                        <m:t>=−2</m:t>
                      </m:r>
                      <m:r>
                        <a:rPr lang="en-US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sym typeface="Wingdings" panose="05000000000000000000" pitchFamily="2" charset="2"/>
                        </a:rPr>
                        <m:t>𝑠𝑖𝑛𝑡</m:t>
                      </m:r>
                    </m:oMath>
                  </m:oMathPara>
                </a14:m>
                <a:endParaRPr lang="en-GB" sz="1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5" name="テキスト ボックス 54">
                <a:extLst>
                  <a:ext uri="{FF2B5EF4-FFF2-40B4-BE49-F238E27FC236}">
                    <a16:creationId xmlns:a16="http://schemas.microsoft.com/office/drawing/2014/main" id="{3F0012BC-ED7F-402A-8202-8318E56120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6455" y="5525571"/>
                <a:ext cx="1312070" cy="501356"/>
              </a:xfrm>
              <a:prstGeom prst="rect">
                <a:avLst/>
              </a:prstGeom>
              <a:blipFill>
                <a:blip r:embed="rId9"/>
                <a:stretch>
                  <a:fillRect b="-120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テキスト ボックス 36">
                <a:extLst>
                  <a:ext uri="{FF2B5EF4-FFF2-40B4-BE49-F238E27FC236}">
                    <a16:creationId xmlns:a16="http://schemas.microsoft.com/office/drawing/2014/main" id="{12D9DDA6-0BC6-42EE-8865-75C93ECEB273}"/>
                  </a:ext>
                </a:extLst>
              </p:cNvPr>
              <p:cNvSpPr txBox="1"/>
              <p:nvPr/>
            </p:nvSpPr>
            <p:spPr>
              <a:xfrm>
                <a:off x="4208622" y="1343685"/>
                <a:ext cx="1592103" cy="505267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𝑞</m:t>
                          </m:r>
                        </m:sub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</m:sup>
                        <m:e>
                          <m:sSup>
                            <m:sSup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𝑑𝑡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7" name="テキスト ボックス 36">
                <a:extLst>
                  <a:ext uri="{FF2B5EF4-FFF2-40B4-BE49-F238E27FC236}">
                    <a16:creationId xmlns:a16="http://schemas.microsoft.com/office/drawing/2014/main" id="{12D9DDA6-0BC6-42EE-8865-75C93ECEB27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8622" y="1343685"/>
                <a:ext cx="1592103" cy="50526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テキスト ボックス 37">
                <a:extLst>
                  <a:ext uri="{FF2B5EF4-FFF2-40B4-BE49-F238E27FC236}">
                    <a16:creationId xmlns:a16="http://schemas.microsoft.com/office/drawing/2014/main" id="{67E64BF1-AE03-4CAA-B8DA-3ECCA556A2D0}"/>
                  </a:ext>
                </a:extLst>
              </p:cNvPr>
              <p:cNvSpPr txBox="1"/>
              <p:nvPr/>
            </p:nvSpPr>
            <p:spPr>
              <a:xfrm>
                <a:off x="4370547" y="2048535"/>
                <a:ext cx="2155590" cy="531043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f>
                            <m:f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</m:den>
                          </m:f>
                        </m:sub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sup>
                        <m:e>
                          <m:sSup>
                            <m:sSup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𝑠𝑖𝑛𝑡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−2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𝑠𝑖𝑛𝑡</m:t>
                          </m:r>
                        </m:e>
                      </m:d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𝑑𝑡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8" name="テキスト ボックス 37">
                <a:extLst>
                  <a:ext uri="{FF2B5EF4-FFF2-40B4-BE49-F238E27FC236}">
                    <a16:creationId xmlns:a16="http://schemas.microsoft.com/office/drawing/2014/main" id="{67E64BF1-AE03-4CAA-B8DA-3ECCA556A2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0547" y="2048535"/>
                <a:ext cx="2155590" cy="531043"/>
              </a:xfrm>
              <a:prstGeom prst="rect">
                <a:avLst/>
              </a:prstGeom>
              <a:blipFill>
                <a:blip r:embed="rId11"/>
                <a:stretch>
                  <a:fillRect l="-18927" t="-167816" r="-847" b="-232184"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テキスト ボックス 39">
                <a:extLst>
                  <a:ext uri="{FF2B5EF4-FFF2-40B4-BE49-F238E27FC236}">
                    <a16:creationId xmlns:a16="http://schemas.microsoft.com/office/drawing/2014/main" id="{8F47789A-998A-48D0-885B-969FEA11642A}"/>
                  </a:ext>
                </a:extLst>
              </p:cNvPr>
              <p:cNvSpPr txBox="1"/>
              <p:nvPr/>
            </p:nvSpPr>
            <p:spPr>
              <a:xfrm>
                <a:off x="4370547" y="2772435"/>
                <a:ext cx="1484381" cy="531043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f>
                            <m:f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</m:den>
                          </m:f>
                        </m:sub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sup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−8</m:t>
                          </m:r>
                          <m:sSup>
                            <m:sSup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𝑠𝑖𝑛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e>
                      </m:nary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𝑑𝑡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40" name="テキスト ボックス 39">
                <a:extLst>
                  <a:ext uri="{FF2B5EF4-FFF2-40B4-BE49-F238E27FC236}">
                    <a16:creationId xmlns:a16="http://schemas.microsoft.com/office/drawing/2014/main" id="{8F47789A-998A-48D0-885B-969FEA1164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0547" y="2772435"/>
                <a:ext cx="1484381" cy="531043"/>
              </a:xfrm>
              <a:prstGeom prst="rect">
                <a:avLst/>
              </a:prstGeom>
              <a:blipFill>
                <a:blip r:embed="rId12"/>
                <a:stretch>
                  <a:fillRect l="-27984" t="-168966" r="-7407" b="-231034"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テキスト ボックス 40">
                <a:extLst>
                  <a:ext uri="{FF2B5EF4-FFF2-40B4-BE49-F238E27FC236}">
                    <a16:creationId xmlns:a16="http://schemas.microsoft.com/office/drawing/2014/main" id="{932F842A-43C5-4F06-886B-222A6E8DD880}"/>
                  </a:ext>
                </a:extLst>
              </p:cNvPr>
              <p:cNvSpPr txBox="1"/>
              <p:nvPr/>
            </p:nvSpPr>
            <p:spPr>
              <a:xfrm>
                <a:off x="4380072" y="3448710"/>
                <a:ext cx="2302618" cy="531043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=−8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f>
                            <m:f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</m:den>
                          </m:f>
                        </m:sub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sup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𝑠𝑖𝑛𝑡</m:t>
                          </m:r>
                          <m:d>
                            <m:d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1−</m:t>
                              </m:r>
                              <m:sSup>
                                <m:sSupPr>
                                  <m:ctrlPr>
                                    <a:rPr lang="en-US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𝑐𝑜𝑠</m:t>
                                  </m:r>
                                </m:e>
                                <m:sup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</m:e>
                      </m:nary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𝑑𝑡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41" name="テキスト ボックス 40">
                <a:extLst>
                  <a:ext uri="{FF2B5EF4-FFF2-40B4-BE49-F238E27FC236}">
                    <a16:creationId xmlns:a16="http://schemas.microsoft.com/office/drawing/2014/main" id="{932F842A-43C5-4F06-886B-222A6E8DD88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0072" y="3448710"/>
                <a:ext cx="2302618" cy="531043"/>
              </a:xfrm>
              <a:prstGeom prst="rect">
                <a:avLst/>
              </a:prstGeom>
              <a:blipFill>
                <a:blip r:embed="rId13"/>
                <a:stretch>
                  <a:fillRect l="-8223" t="-168966" r="-1592" b="-231034"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テキスト ボックス 41">
                <a:extLst>
                  <a:ext uri="{FF2B5EF4-FFF2-40B4-BE49-F238E27FC236}">
                    <a16:creationId xmlns:a16="http://schemas.microsoft.com/office/drawing/2014/main" id="{66E82A64-6B54-42C7-8C04-72C25FF30341}"/>
                  </a:ext>
                </a:extLst>
              </p:cNvPr>
              <p:cNvSpPr txBox="1"/>
              <p:nvPr/>
            </p:nvSpPr>
            <p:spPr>
              <a:xfrm>
                <a:off x="4370547" y="4163085"/>
                <a:ext cx="2507931" cy="531043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=−8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f>
                            <m:f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</m:den>
                          </m:f>
                        </m:sub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sup>
                        <m:e>
                          <m:d>
                            <m:d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𝑠𝑖𝑛𝑡</m:t>
                              </m:r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𝑠𝑖𝑛𝑡</m:t>
                              </m:r>
                              <m:sSup>
                                <m:sSupPr>
                                  <m:ctrlPr>
                                    <a:rPr lang="en-US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𝑐𝑜𝑠</m:t>
                                  </m:r>
                                </m:e>
                                <m:sup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</m:e>
                      </m:nary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𝑑𝑡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42" name="テキスト ボックス 41">
                <a:extLst>
                  <a:ext uri="{FF2B5EF4-FFF2-40B4-BE49-F238E27FC236}">
                    <a16:creationId xmlns:a16="http://schemas.microsoft.com/office/drawing/2014/main" id="{66E82A64-6B54-42C7-8C04-72C25FF303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0547" y="4163085"/>
                <a:ext cx="2507931" cy="531043"/>
              </a:xfrm>
              <a:prstGeom prst="rect">
                <a:avLst/>
              </a:prstGeom>
              <a:blipFill>
                <a:blip r:embed="rId14"/>
                <a:stretch>
                  <a:fillRect l="-7056" t="-168966" r="-973" b="-231034"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4" name="円弧 43">
            <a:extLst>
              <a:ext uri="{FF2B5EF4-FFF2-40B4-BE49-F238E27FC236}">
                <a16:creationId xmlns:a16="http://schemas.microsoft.com/office/drawing/2014/main" id="{60E3FA0F-DF3B-4898-9400-E02CCC0EA2A8}"/>
              </a:ext>
            </a:extLst>
          </p:cNvPr>
          <p:cNvSpPr/>
          <p:nvPr/>
        </p:nvSpPr>
        <p:spPr>
          <a:xfrm>
            <a:off x="6457952" y="1685925"/>
            <a:ext cx="247648" cy="619125"/>
          </a:xfrm>
          <a:prstGeom prst="arc">
            <a:avLst>
              <a:gd name="adj1" fmla="val 16200000"/>
              <a:gd name="adj2" fmla="val 5588182"/>
            </a:avLst>
          </a:prstGeom>
          <a:ln w="254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2DA30EA7-4F23-4F80-B12A-D54ACD6E979C}"/>
              </a:ext>
            </a:extLst>
          </p:cNvPr>
          <p:cNvSpPr txBox="1"/>
          <p:nvPr/>
        </p:nvSpPr>
        <p:spPr>
          <a:xfrm>
            <a:off x="6685734" y="1699532"/>
            <a:ext cx="13715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Sub in limits and expressions</a:t>
            </a:r>
            <a:endParaRPr lang="en-GB" sz="12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46" name="円弧 45">
            <a:extLst>
              <a:ext uri="{FF2B5EF4-FFF2-40B4-BE49-F238E27FC236}">
                <a16:creationId xmlns:a16="http://schemas.microsoft.com/office/drawing/2014/main" id="{61AFC20C-51FA-4A12-BDC3-3C94131EB769}"/>
              </a:ext>
            </a:extLst>
          </p:cNvPr>
          <p:cNvSpPr/>
          <p:nvPr/>
        </p:nvSpPr>
        <p:spPr>
          <a:xfrm>
            <a:off x="6438902" y="2343150"/>
            <a:ext cx="247648" cy="619125"/>
          </a:xfrm>
          <a:prstGeom prst="arc">
            <a:avLst>
              <a:gd name="adj1" fmla="val 16200000"/>
              <a:gd name="adj2" fmla="val 5588182"/>
            </a:avLst>
          </a:prstGeom>
          <a:ln w="254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円弧 46">
            <a:extLst>
              <a:ext uri="{FF2B5EF4-FFF2-40B4-BE49-F238E27FC236}">
                <a16:creationId xmlns:a16="http://schemas.microsoft.com/office/drawing/2014/main" id="{3D906387-06E3-471F-8BF6-A69DFD0ACF5C}"/>
              </a:ext>
            </a:extLst>
          </p:cNvPr>
          <p:cNvSpPr/>
          <p:nvPr/>
        </p:nvSpPr>
        <p:spPr>
          <a:xfrm>
            <a:off x="6619877" y="3019425"/>
            <a:ext cx="247648" cy="619125"/>
          </a:xfrm>
          <a:prstGeom prst="arc">
            <a:avLst>
              <a:gd name="adj1" fmla="val 16200000"/>
              <a:gd name="adj2" fmla="val 5588182"/>
            </a:avLst>
          </a:prstGeom>
          <a:ln w="254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円弧 47">
            <a:extLst>
              <a:ext uri="{FF2B5EF4-FFF2-40B4-BE49-F238E27FC236}">
                <a16:creationId xmlns:a16="http://schemas.microsoft.com/office/drawing/2014/main" id="{8659B5D7-4868-4708-9D06-66CA7F1E6163}"/>
              </a:ext>
            </a:extLst>
          </p:cNvPr>
          <p:cNvSpPr/>
          <p:nvPr/>
        </p:nvSpPr>
        <p:spPr>
          <a:xfrm>
            <a:off x="6858002" y="3705225"/>
            <a:ext cx="247648" cy="619125"/>
          </a:xfrm>
          <a:prstGeom prst="arc">
            <a:avLst>
              <a:gd name="adj1" fmla="val 16200000"/>
              <a:gd name="adj2" fmla="val 5588182"/>
            </a:avLst>
          </a:prstGeom>
          <a:ln w="254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72346208-3E4D-4C2C-8F13-5AFEF4F331EB}"/>
              </a:ext>
            </a:extLst>
          </p:cNvPr>
          <p:cNvSpPr txBox="1"/>
          <p:nvPr/>
        </p:nvSpPr>
        <p:spPr>
          <a:xfrm>
            <a:off x="6711859" y="2457178"/>
            <a:ext cx="8123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Simplify</a:t>
            </a:r>
            <a:endParaRPr lang="en-GB" sz="12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12CF53DF-DB27-4F67-850F-F0B0B90C633D}"/>
              </a:ext>
            </a:extLst>
          </p:cNvPr>
          <p:cNvSpPr txBox="1"/>
          <p:nvPr/>
        </p:nvSpPr>
        <p:spPr>
          <a:xfrm>
            <a:off x="6783977" y="2822937"/>
            <a:ext cx="22990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We need to find a way to integrate this – try writing using identities we know (experience helps with this)</a:t>
            </a:r>
            <a:endParaRPr lang="en-GB" sz="12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063AFE0C-FD69-4996-A818-A70950EE40BA}"/>
              </a:ext>
            </a:extLst>
          </p:cNvPr>
          <p:cNvSpPr txBox="1"/>
          <p:nvPr/>
        </p:nvSpPr>
        <p:spPr>
          <a:xfrm>
            <a:off x="7045235" y="3867965"/>
            <a:ext cx="8186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Expand</a:t>
            </a:r>
            <a:endParaRPr lang="en-GB" sz="12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A4A8C6A0-44A2-4C18-8B70-E5E42E38A319}"/>
              </a:ext>
            </a:extLst>
          </p:cNvPr>
          <p:cNvSpPr/>
          <p:nvPr/>
        </p:nvSpPr>
        <p:spPr>
          <a:xfrm>
            <a:off x="4772298" y="1324520"/>
            <a:ext cx="339634" cy="530406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444225D2-94EA-4BAD-9714-5BACD87E5302}"/>
              </a:ext>
            </a:extLst>
          </p:cNvPr>
          <p:cNvSpPr/>
          <p:nvPr/>
        </p:nvSpPr>
        <p:spPr>
          <a:xfrm>
            <a:off x="4733110" y="2020389"/>
            <a:ext cx="248193" cy="570411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EAEAEAD9-870B-46EE-8D6F-284E6B6E0F99}"/>
              </a:ext>
            </a:extLst>
          </p:cNvPr>
          <p:cNvSpPr/>
          <p:nvPr/>
        </p:nvSpPr>
        <p:spPr>
          <a:xfrm>
            <a:off x="4972595" y="2133600"/>
            <a:ext cx="635725" cy="278674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3C1796B8-F0BF-439D-A0B2-379D9865E3FE}"/>
              </a:ext>
            </a:extLst>
          </p:cNvPr>
          <p:cNvSpPr/>
          <p:nvPr/>
        </p:nvSpPr>
        <p:spPr>
          <a:xfrm>
            <a:off x="5090162" y="1458686"/>
            <a:ext cx="222068" cy="256903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F732B447-4FBC-439D-8D93-9D63A83AC7FD}"/>
              </a:ext>
            </a:extLst>
          </p:cNvPr>
          <p:cNvSpPr/>
          <p:nvPr/>
        </p:nvSpPr>
        <p:spPr>
          <a:xfrm>
            <a:off x="5320938" y="1358537"/>
            <a:ext cx="269965" cy="435429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0FD6DB23-2749-4BB3-91D1-39959951BA80}"/>
              </a:ext>
            </a:extLst>
          </p:cNvPr>
          <p:cNvSpPr/>
          <p:nvPr/>
        </p:nvSpPr>
        <p:spPr>
          <a:xfrm>
            <a:off x="5630092" y="2151017"/>
            <a:ext cx="692331" cy="248194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E7172D4C-F214-4D89-A7CE-993BC6AD45CA}"/>
              </a:ext>
            </a:extLst>
          </p:cNvPr>
          <p:cNvSpPr/>
          <p:nvPr/>
        </p:nvSpPr>
        <p:spPr>
          <a:xfrm>
            <a:off x="426722" y="5582194"/>
            <a:ext cx="1558832" cy="452846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id="{C9FF74B5-903A-4D18-B069-975D5A283FBD}"/>
              </a:ext>
            </a:extLst>
          </p:cNvPr>
          <p:cNvSpPr/>
          <p:nvPr/>
        </p:nvSpPr>
        <p:spPr>
          <a:xfrm>
            <a:off x="2233751" y="5577840"/>
            <a:ext cx="1101632" cy="452846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正方形/長方形 49">
            <a:extLst>
              <a:ext uri="{FF2B5EF4-FFF2-40B4-BE49-F238E27FC236}">
                <a16:creationId xmlns:a16="http://schemas.microsoft.com/office/drawing/2014/main" id="{E153A7AD-5A8A-4482-9ABC-D742692A5E48}"/>
              </a:ext>
            </a:extLst>
          </p:cNvPr>
          <p:cNvSpPr/>
          <p:nvPr/>
        </p:nvSpPr>
        <p:spPr>
          <a:xfrm>
            <a:off x="391888" y="3474720"/>
            <a:ext cx="792478" cy="235131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5158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8" grpId="0"/>
      <p:bldP spid="40" grpId="0"/>
      <p:bldP spid="41" grpId="0"/>
      <p:bldP spid="42" grpId="0"/>
      <p:bldP spid="44" grpId="0" animBg="1"/>
      <p:bldP spid="45" grpId="0"/>
      <p:bldP spid="46" grpId="0" animBg="1"/>
      <p:bldP spid="47" grpId="0" animBg="1"/>
      <p:bldP spid="48" grpId="0" animBg="1"/>
      <p:bldP spid="25" grpId="0"/>
      <p:bldP spid="28" grpId="0"/>
      <p:bldP spid="29" grpId="0"/>
      <p:bldP spid="31" grpId="0" animBg="1"/>
      <p:bldP spid="31" grpId="1" animBg="1"/>
      <p:bldP spid="32" grpId="0" animBg="1"/>
      <p:bldP spid="32" grpId="1" animBg="1"/>
      <p:bldP spid="33" grpId="0" animBg="1"/>
      <p:bldP spid="33" grpId="1" animBg="1"/>
      <p:bldP spid="34" grpId="0" animBg="1"/>
      <p:bldP spid="34" grpId="1" animBg="1"/>
      <p:bldP spid="35" grpId="0" animBg="1"/>
      <p:bldP spid="35" grpId="1" animBg="1"/>
      <p:bldP spid="36" grpId="0" animBg="1"/>
      <p:bldP spid="36" grpId="1" animBg="1"/>
      <p:bldP spid="39" grpId="0" animBg="1"/>
      <p:bldP spid="39" grpId="1" animBg="1"/>
      <p:bldP spid="49" grpId="0" animBg="1"/>
      <p:bldP spid="49" grpId="1" animBg="1"/>
      <p:bldP spid="50" grpId="0" animBg="1"/>
      <p:bldP spid="50" grpId="1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Volumes of Revolution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9954" y="6488668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4D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テキスト ボックス 20">
                <a:extLst>
                  <a:ext uri="{FF2B5EF4-FFF2-40B4-BE49-F238E27FC236}">
                    <a16:creationId xmlns:a16="http://schemas.microsoft.com/office/drawing/2014/main" id="{3C405F61-2FE7-45F4-91C6-57ACFFD837B4}"/>
                  </a:ext>
                </a:extLst>
              </p:cNvPr>
              <p:cNvSpPr txBox="1"/>
              <p:nvPr/>
            </p:nvSpPr>
            <p:spPr>
              <a:xfrm>
                <a:off x="0" y="0"/>
                <a:ext cx="1227323" cy="48866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𝑑𝑥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1" name="テキスト ボックス 20">
                <a:extLst>
                  <a:ext uri="{FF2B5EF4-FFF2-40B4-BE49-F238E27FC236}">
                    <a16:creationId xmlns:a16="http://schemas.microsoft.com/office/drawing/2014/main" id="{3C405F61-2FE7-45F4-91C6-57ACFFD837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1227323" cy="48866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テキスト ボックス 21">
                <a:extLst>
                  <a:ext uri="{FF2B5EF4-FFF2-40B4-BE49-F238E27FC236}">
                    <a16:creationId xmlns:a16="http://schemas.microsoft.com/office/drawing/2014/main" id="{888C935A-A285-4321-9A98-869F9DB728B7}"/>
                  </a:ext>
                </a:extLst>
              </p:cNvPr>
              <p:cNvSpPr txBox="1"/>
              <p:nvPr/>
            </p:nvSpPr>
            <p:spPr>
              <a:xfrm>
                <a:off x="0" y="485775"/>
                <a:ext cx="1270861" cy="48866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𝑑𝑦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2" name="テキスト ボックス 21">
                <a:extLst>
                  <a:ext uri="{FF2B5EF4-FFF2-40B4-BE49-F238E27FC236}">
                    <a16:creationId xmlns:a16="http://schemas.microsoft.com/office/drawing/2014/main" id="{888C935A-A285-4321-9A98-869F9DB728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485775"/>
                <a:ext cx="1270861" cy="48866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テキスト ボックス 22">
                <a:extLst>
                  <a:ext uri="{FF2B5EF4-FFF2-40B4-BE49-F238E27FC236}">
                    <a16:creationId xmlns:a16="http://schemas.microsoft.com/office/drawing/2014/main" id="{8F5C7A2B-70B1-4772-B57D-392C4468D7E9}"/>
                  </a:ext>
                </a:extLst>
              </p:cNvPr>
              <p:cNvSpPr txBox="1"/>
              <p:nvPr/>
            </p:nvSpPr>
            <p:spPr>
              <a:xfrm>
                <a:off x="7550551" y="0"/>
                <a:ext cx="1593449" cy="505267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𝑞</m:t>
                          </m:r>
                        </m:sub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</m:sup>
                        <m:e>
                          <m:sSup>
                            <m:sSup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𝑑𝑡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3" name="テキスト ボックス 22">
                <a:extLst>
                  <a:ext uri="{FF2B5EF4-FFF2-40B4-BE49-F238E27FC236}">
                    <a16:creationId xmlns:a16="http://schemas.microsoft.com/office/drawing/2014/main" id="{8F5C7A2B-70B1-4772-B57D-392C4468D7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0551" y="0"/>
                <a:ext cx="1593449" cy="50526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テキスト ボックス 23">
                <a:extLst>
                  <a:ext uri="{FF2B5EF4-FFF2-40B4-BE49-F238E27FC236}">
                    <a16:creationId xmlns:a16="http://schemas.microsoft.com/office/drawing/2014/main" id="{9198FC89-9340-4978-8796-04CE66586699}"/>
                  </a:ext>
                </a:extLst>
              </p:cNvPr>
              <p:cNvSpPr txBox="1"/>
              <p:nvPr/>
            </p:nvSpPr>
            <p:spPr>
              <a:xfrm>
                <a:off x="7551897" y="505485"/>
                <a:ext cx="1592103" cy="505267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𝑞</m:t>
                          </m:r>
                        </m:sub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</m:sup>
                        <m:e>
                          <m:sSup>
                            <m:sSup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𝑑𝑡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4" name="テキスト ボックス 23">
                <a:extLst>
                  <a:ext uri="{FF2B5EF4-FFF2-40B4-BE49-F238E27FC236}">
                    <a16:creationId xmlns:a16="http://schemas.microsoft.com/office/drawing/2014/main" id="{9198FC89-9340-4978-8796-04CE6658669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1897" y="505485"/>
                <a:ext cx="1592103" cy="50526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コンテンツ プレースホルダー 2">
                <a:extLst>
                  <a:ext uri="{FF2B5EF4-FFF2-40B4-BE49-F238E27FC236}">
                    <a16:creationId xmlns:a16="http://schemas.microsoft.com/office/drawing/2014/main" id="{8E2EE4B0-E40F-45C9-9502-F2CB3EADFE8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42875" y="1400175"/>
                <a:ext cx="3619500" cy="5200922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US" sz="1400" b="1" dirty="0">
                    <a:latin typeface="Comic Sans MS" panose="030F0702030302020204" pitchFamily="66" charset="0"/>
                  </a:rPr>
                  <a:t>You need to be able to use volumes of revolution in order to model real life situations</a:t>
                </a:r>
                <a:endParaRPr lang="en-US" sz="14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4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anose="030F0702030302020204" pitchFamily="66" charset="0"/>
                  </a:rPr>
                  <a:t>The diagram to the right shows a model of a goldfish bowl. The cross section of the bowl is described by the curve with parametric equations:</a:t>
                </a:r>
              </a:p>
              <a:p>
                <a:pPr marL="0" indent="0" algn="ctr">
                  <a:buNone/>
                </a:pPr>
                <a:endParaRPr lang="en-US" sz="14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4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anose="030F0702030302020204" pitchFamily="66" charset="0"/>
                  </a:rPr>
                  <a:t>Where the units of </a:t>
                </a:r>
                <a14:m>
                  <m:oMath xmlns:m="http://schemas.openxmlformats.org/officeDocument/2006/math">
                    <m:r>
                      <a:rPr lang="en-US" sz="1400" i="1" dirty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14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1400" i="1" dirty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sz="1400" dirty="0">
                    <a:latin typeface="Comic Sans MS" panose="030F0702030302020204" pitchFamily="66" charset="0"/>
                  </a:rPr>
                  <a:t> are in cm. The bowl is formed by rotating this curve about the y-axis to form a solid of revolution.</a:t>
                </a:r>
              </a:p>
              <a:p>
                <a:pPr marL="0" indent="0" algn="ctr">
                  <a:buNone/>
                </a:pPr>
                <a:endParaRPr lang="en-US" sz="1400" dirty="0">
                  <a:latin typeface="Comic Sans MS" panose="030F0702030302020204" pitchFamily="66" charset="0"/>
                </a:endParaRPr>
              </a:p>
              <a:p>
                <a:pPr marL="342900" indent="-342900" algn="ctr">
                  <a:buAutoNum type="alphaLcParenR"/>
                </a:pPr>
                <a:r>
                  <a:rPr lang="en-US" sz="1400" dirty="0">
                    <a:latin typeface="Comic Sans MS" panose="030F0702030302020204" pitchFamily="66" charset="0"/>
                  </a:rPr>
                  <a:t>Find the volume of water required to fill the model to a height of 3cm.</a:t>
                </a:r>
              </a:p>
              <a:p>
                <a:pPr marL="0" indent="0" algn="ctr">
                  <a:buNone/>
                </a:pPr>
                <a:endParaRPr lang="en-GB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6" name="コンテンツ プレースホルダー 2">
                <a:extLst>
                  <a:ext uri="{FF2B5EF4-FFF2-40B4-BE49-F238E27FC236}">
                    <a16:creationId xmlns:a16="http://schemas.microsoft.com/office/drawing/2014/main" id="{8E2EE4B0-E40F-45C9-9502-F2CB3EADFE8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2875" y="1400175"/>
                <a:ext cx="3619500" cy="5200922"/>
              </a:xfrm>
              <a:blipFill>
                <a:blip r:embed="rId6"/>
                <a:stretch>
                  <a:fillRect l="-337" t="-703" r="-151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テキスト ボックス 26">
                <a:extLst>
                  <a:ext uri="{FF2B5EF4-FFF2-40B4-BE49-F238E27FC236}">
                    <a16:creationId xmlns:a16="http://schemas.microsoft.com/office/drawing/2014/main" id="{8DF4E6A8-65C3-44CE-B181-CC446A156D73}"/>
                  </a:ext>
                </a:extLst>
              </p:cNvPr>
              <p:cNvSpPr txBox="1"/>
              <p:nvPr/>
            </p:nvSpPr>
            <p:spPr>
              <a:xfrm>
                <a:off x="405493" y="3442334"/>
                <a:ext cx="2957092" cy="30553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=2</m:t>
                    </m:r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𝑠𝑖𝑛𝑡</m:t>
                    </m:r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GB" sz="1400" dirty="0"/>
                  <a:t>  </a:t>
                </a:r>
                <a14:m>
                  <m:oMath xmlns:m="http://schemas.openxmlformats.org/officeDocument/2006/math">
                    <m:r>
                      <a:rPr lang="en-US" sz="1400" b="0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1400" b="0" i="1" dirty="0" smtClean="0">
                        <a:latin typeface="Cambria Math" panose="02040503050406030204" pitchFamily="18" charset="0"/>
                      </a:rPr>
                      <m:t>=2</m:t>
                    </m:r>
                    <m:r>
                      <a:rPr lang="en-US" sz="1400" b="0" i="1" dirty="0" smtClean="0">
                        <a:latin typeface="Cambria Math" panose="02040503050406030204" pitchFamily="18" charset="0"/>
                      </a:rPr>
                      <m:t>𝑐𝑜𝑠𝑡</m:t>
                    </m:r>
                    <m:r>
                      <a:rPr lang="en-US" sz="1400" b="0" i="1" dirty="0" smtClean="0">
                        <a:latin typeface="Cambria Math" panose="02040503050406030204" pitchFamily="18" charset="0"/>
                      </a:rPr>
                      <m:t>+2</m:t>
                    </m:r>
                  </m:oMath>
                </a14:m>
                <a:r>
                  <a:rPr lang="en-GB" sz="1400" dirty="0"/>
                  <a:t>,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1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  <m:r>
                      <a:rPr lang="en-GB" sz="1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en-US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11</m:t>
                        </m:r>
                        <m:r>
                          <a:rPr lang="en-US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en-US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endParaRPr lang="en-GB" sz="1400" dirty="0"/>
              </a:p>
            </p:txBody>
          </p:sp>
        </mc:Choice>
        <mc:Fallback xmlns="">
          <p:sp>
            <p:nvSpPr>
              <p:cNvPr id="27" name="テキスト ボックス 26">
                <a:extLst>
                  <a:ext uri="{FF2B5EF4-FFF2-40B4-BE49-F238E27FC236}">
                    <a16:creationId xmlns:a16="http://schemas.microsoft.com/office/drawing/2014/main" id="{8DF4E6A8-65C3-44CE-B181-CC446A156D7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5493" y="3442334"/>
                <a:ext cx="2957092" cy="305533"/>
              </a:xfrm>
              <a:prstGeom prst="rect">
                <a:avLst/>
              </a:prstGeom>
              <a:blipFill>
                <a:blip r:embed="rId7"/>
                <a:stretch>
                  <a:fillRect l="-1649" t="-4000" b="-22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テキスト ボックス 2">
                <a:extLst>
                  <a:ext uri="{FF2B5EF4-FFF2-40B4-BE49-F238E27FC236}">
                    <a16:creationId xmlns:a16="http://schemas.microsoft.com/office/drawing/2014/main" id="{343544BC-3337-494E-B62F-D87CEF5776CB}"/>
                  </a:ext>
                </a:extLst>
              </p:cNvPr>
              <p:cNvSpPr txBox="1"/>
              <p:nvPr/>
            </p:nvSpPr>
            <p:spPr>
              <a:xfrm>
                <a:off x="466725" y="5624512"/>
                <a:ext cx="1539396" cy="32085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400" b="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Limits of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1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14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4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𝜋</m:t>
                            </m:r>
                          </m:num>
                          <m:den>
                            <m:r>
                              <a:rPr lang="en-US" sz="14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  <m:r>
                          <a:rPr lang="en-US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e>
                    </m:d>
                  </m:oMath>
                </a14:m>
                <a:endParaRPr lang="en-GB" sz="1400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" name="テキスト ボックス 2">
                <a:extLst>
                  <a:ext uri="{FF2B5EF4-FFF2-40B4-BE49-F238E27FC236}">
                    <a16:creationId xmlns:a16="http://schemas.microsoft.com/office/drawing/2014/main" id="{343544BC-3337-494E-B62F-D87CEF5776C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6725" y="5624512"/>
                <a:ext cx="1539396" cy="320857"/>
              </a:xfrm>
              <a:prstGeom prst="rect">
                <a:avLst/>
              </a:prstGeom>
              <a:blipFill>
                <a:blip r:embed="rId8"/>
                <a:stretch>
                  <a:fillRect l="-7143" t="-1923" b="-1923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テキスト ボックス 54">
                <a:extLst>
                  <a:ext uri="{FF2B5EF4-FFF2-40B4-BE49-F238E27FC236}">
                    <a16:creationId xmlns:a16="http://schemas.microsoft.com/office/drawing/2014/main" id="{3F0012BC-ED7F-402A-8202-8318E561200A}"/>
                  </a:ext>
                </a:extLst>
              </p:cNvPr>
              <p:cNvSpPr txBox="1"/>
              <p:nvPr/>
            </p:nvSpPr>
            <p:spPr>
              <a:xfrm>
                <a:off x="2126455" y="5525571"/>
                <a:ext cx="1312070" cy="50135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  <m:t>𝑑𝑦</m:t>
                          </m:r>
                        </m:num>
                        <m:den>
                          <m: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  <m:t>𝑑𝑡</m:t>
                          </m:r>
                        </m:den>
                      </m:f>
                      <m:r>
                        <a:rPr lang="en-US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sym typeface="Wingdings" panose="05000000000000000000" pitchFamily="2" charset="2"/>
                        </a:rPr>
                        <m:t>=−2</m:t>
                      </m:r>
                      <m:r>
                        <a:rPr lang="en-US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sym typeface="Wingdings" panose="05000000000000000000" pitchFamily="2" charset="2"/>
                        </a:rPr>
                        <m:t>𝑠𝑖𝑛𝑡</m:t>
                      </m:r>
                    </m:oMath>
                  </m:oMathPara>
                </a14:m>
                <a:endParaRPr lang="en-GB" sz="1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5" name="テキスト ボックス 54">
                <a:extLst>
                  <a:ext uri="{FF2B5EF4-FFF2-40B4-BE49-F238E27FC236}">
                    <a16:creationId xmlns:a16="http://schemas.microsoft.com/office/drawing/2014/main" id="{3F0012BC-ED7F-402A-8202-8318E56120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6455" y="5525571"/>
                <a:ext cx="1312070" cy="501356"/>
              </a:xfrm>
              <a:prstGeom prst="rect">
                <a:avLst/>
              </a:prstGeom>
              <a:blipFill>
                <a:blip r:embed="rId9"/>
                <a:stretch>
                  <a:fillRect b="-120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2" name="テキスト ボックス 41">
                <a:extLst>
                  <a:ext uri="{FF2B5EF4-FFF2-40B4-BE49-F238E27FC236}">
                    <a16:creationId xmlns:a16="http://schemas.microsoft.com/office/drawing/2014/main" id="{66E82A64-6B54-42C7-8C04-72C25FF30341}"/>
                  </a:ext>
                </a:extLst>
              </p:cNvPr>
              <p:cNvSpPr txBox="1"/>
              <p:nvPr/>
            </p:nvSpPr>
            <p:spPr>
              <a:xfrm>
                <a:off x="4596970" y="1393759"/>
                <a:ext cx="2507931" cy="531043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=−8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f>
                            <m:f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</m:den>
                          </m:f>
                        </m:sub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sup>
                        <m:e>
                          <m:d>
                            <m:d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𝑠𝑖𝑛𝑡</m:t>
                              </m:r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𝑠𝑖𝑛𝑡</m:t>
                              </m:r>
                              <m:sSup>
                                <m:sSupPr>
                                  <m:ctrlPr>
                                    <a:rPr lang="en-US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𝑐𝑜𝑠</m:t>
                                  </m:r>
                                </m:e>
                                <m:sup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</m:e>
                      </m:nary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𝑑𝑡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>
          <p:sp>
            <p:nvSpPr>
              <p:cNvPr id="42" name="テキスト ボックス 41">
                <a:extLst>
                  <a:ext uri="{FF2B5EF4-FFF2-40B4-BE49-F238E27FC236}">
                    <a16:creationId xmlns:a16="http://schemas.microsoft.com/office/drawing/2014/main" id="{66E82A64-6B54-42C7-8C04-72C25FF303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96970" y="1393759"/>
                <a:ext cx="2507931" cy="531043"/>
              </a:xfrm>
              <a:prstGeom prst="rect">
                <a:avLst/>
              </a:prstGeom>
              <a:blipFill>
                <a:blip r:embed="rId10"/>
                <a:stretch>
                  <a:fillRect l="-6796" t="-168966" r="-971" b="-231034"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円弧 47">
            <a:extLst>
              <a:ext uri="{FF2B5EF4-FFF2-40B4-BE49-F238E27FC236}">
                <a16:creationId xmlns:a16="http://schemas.microsoft.com/office/drawing/2014/main" id="{8659B5D7-4868-4708-9D06-66CA7F1E6163}"/>
              </a:ext>
            </a:extLst>
          </p:cNvPr>
          <p:cNvSpPr/>
          <p:nvPr/>
        </p:nvSpPr>
        <p:spPr>
          <a:xfrm>
            <a:off x="7023465" y="1641294"/>
            <a:ext cx="247648" cy="619125"/>
          </a:xfrm>
          <a:prstGeom prst="arc">
            <a:avLst>
              <a:gd name="adj1" fmla="val 16200000"/>
              <a:gd name="adj2" fmla="val 5588182"/>
            </a:avLst>
          </a:prstGeom>
          <a:ln w="254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063AFE0C-FD69-4996-A818-A70950EE40BA}"/>
              </a:ext>
            </a:extLst>
          </p:cNvPr>
          <p:cNvSpPr txBox="1"/>
          <p:nvPr/>
        </p:nvSpPr>
        <p:spPr>
          <a:xfrm>
            <a:off x="7210699" y="1682114"/>
            <a:ext cx="16807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Both terms can now be integrated!</a:t>
            </a:r>
            <a:endParaRPr lang="en-GB" sz="12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1" name="テキスト ボックス 30">
                <a:extLst>
                  <a:ext uri="{FF2B5EF4-FFF2-40B4-BE49-F238E27FC236}">
                    <a16:creationId xmlns:a16="http://schemas.microsoft.com/office/drawing/2014/main" id="{CBAA0005-91CA-444A-9FC7-291A072ABFD5}"/>
                  </a:ext>
                </a:extLst>
              </p:cNvPr>
              <p:cNvSpPr txBox="1"/>
              <p:nvPr/>
            </p:nvSpPr>
            <p:spPr>
              <a:xfrm>
                <a:off x="4614387" y="2027308"/>
                <a:ext cx="2076338" cy="529119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=−8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sSubSup>
                        <m:sSubSup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𝑐𝑜𝑠𝑡</m:t>
                              </m:r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f>
                                    <m:fPr>
                                      <m:ctrlPr>
                                        <a:rPr lang="en-US" sz="14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14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en-US" sz="14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3</m:t>
                                      </m:r>
                                    </m:den>
                                  </m:f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𝑐𝑜𝑠</m:t>
                                  </m:r>
                                </m:e>
                                <m:sup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</m:e>
                        <m:sub>
                          <m:f>
                            <m:f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</m:den>
                          </m:f>
                        </m:sub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sup>
                      </m:sSubSup>
                    </m:oMath>
                  </m:oMathPara>
                </a14:m>
                <a:endParaRPr lang="en-GB" sz="1400" dirty="0"/>
              </a:p>
            </p:txBody>
          </p:sp>
        </mc:Choice>
        <mc:Fallback>
          <p:sp>
            <p:nvSpPr>
              <p:cNvPr id="31" name="テキスト ボックス 30">
                <a:extLst>
                  <a:ext uri="{FF2B5EF4-FFF2-40B4-BE49-F238E27FC236}">
                    <a16:creationId xmlns:a16="http://schemas.microsoft.com/office/drawing/2014/main" id="{CBAA0005-91CA-444A-9FC7-291A072ABFD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14387" y="2027308"/>
                <a:ext cx="2076338" cy="529119"/>
              </a:xfrm>
              <a:prstGeom prst="rect">
                <a:avLst/>
              </a:prstGeom>
              <a:blipFill>
                <a:blip r:embed="rId11"/>
                <a:stretch>
                  <a:fillRect l="-587" b="-9302"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0E30EA24-9A39-4713-B2BA-02DB0FB25D2C}"/>
              </a:ext>
            </a:extLst>
          </p:cNvPr>
          <p:cNvSpPr/>
          <p:nvPr/>
        </p:nvSpPr>
        <p:spPr>
          <a:xfrm>
            <a:off x="5843451" y="1454332"/>
            <a:ext cx="949235" cy="296091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83890150-FEC0-4A6D-AF06-829A2C2CCA3A}"/>
              </a:ext>
            </a:extLst>
          </p:cNvPr>
          <p:cNvSpPr/>
          <p:nvPr/>
        </p:nvSpPr>
        <p:spPr>
          <a:xfrm>
            <a:off x="5869579" y="2016035"/>
            <a:ext cx="653141" cy="500742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02136F41-A679-4DF7-9996-7F55DEC1432D}"/>
                  </a:ext>
                </a:extLst>
              </p:cNvPr>
              <p:cNvSpPr txBox="1"/>
              <p:nvPr/>
            </p:nvSpPr>
            <p:spPr>
              <a:xfrm>
                <a:off x="5329645" y="3039293"/>
                <a:ext cx="807592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𝑐𝑜𝑠</m:t>
                          </m:r>
                        </m:e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𝑡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02136F41-A679-4DF7-9996-7F55DEC1432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29645" y="3039293"/>
                <a:ext cx="807592" cy="215444"/>
              </a:xfrm>
              <a:prstGeom prst="rect">
                <a:avLst/>
              </a:prstGeom>
              <a:blipFill>
                <a:blip r:embed="rId12"/>
                <a:stretch>
                  <a:fillRect l="-4511" r="-3008" b="-2571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4" name="テキスト ボックス 33">
                <a:extLst>
                  <a:ext uri="{FF2B5EF4-FFF2-40B4-BE49-F238E27FC236}">
                    <a16:creationId xmlns:a16="http://schemas.microsoft.com/office/drawing/2014/main" id="{574CF041-9040-449D-A7E0-063B29EEAEBA}"/>
                  </a:ext>
                </a:extLst>
              </p:cNvPr>
              <p:cNvSpPr txBox="1"/>
              <p:nvPr/>
            </p:nvSpPr>
            <p:spPr>
              <a:xfrm>
                <a:off x="5329645" y="3474721"/>
                <a:ext cx="948144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𝑐𝑜𝑠𝑡</m:t>
                              </m:r>
                            </m:e>
                          </m:d>
                        </m:e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GB" sz="1400" dirty="0"/>
              </a:p>
            </p:txBody>
          </p:sp>
        </mc:Choice>
        <mc:Fallback>
          <p:sp>
            <p:nvSpPr>
              <p:cNvPr id="34" name="テキスト ボックス 33">
                <a:extLst>
                  <a:ext uri="{FF2B5EF4-FFF2-40B4-BE49-F238E27FC236}">
                    <a16:creationId xmlns:a16="http://schemas.microsoft.com/office/drawing/2014/main" id="{574CF041-9040-449D-A7E0-063B29EEAE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29645" y="3474721"/>
                <a:ext cx="948144" cy="215444"/>
              </a:xfrm>
              <a:prstGeom prst="rect">
                <a:avLst/>
              </a:prstGeom>
              <a:blipFill>
                <a:blip r:embed="rId13"/>
                <a:stretch>
                  <a:fillRect l="-3846" r="-641" b="-2571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5" name="テキスト ボックス 34">
                <a:extLst>
                  <a:ext uri="{FF2B5EF4-FFF2-40B4-BE49-F238E27FC236}">
                    <a16:creationId xmlns:a16="http://schemas.microsoft.com/office/drawing/2014/main" id="{0BA8FA4C-194A-4E1C-B725-6D477FAE2AFC}"/>
                  </a:ext>
                </a:extLst>
              </p:cNvPr>
              <p:cNvSpPr txBox="1"/>
              <p:nvPr/>
            </p:nvSpPr>
            <p:spPr>
              <a:xfrm>
                <a:off x="5190308" y="3823064"/>
                <a:ext cx="1818896" cy="40902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d>
                            <m:d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𝑐𝑜𝑠𝑡</m:t>
                              </m:r>
                            </m:e>
                          </m:d>
                        </m:e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(−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𝑠𝑖𝑛𝑡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>
          <p:sp>
            <p:nvSpPr>
              <p:cNvPr id="35" name="テキスト ボックス 34">
                <a:extLst>
                  <a:ext uri="{FF2B5EF4-FFF2-40B4-BE49-F238E27FC236}">
                    <a16:creationId xmlns:a16="http://schemas.microsoft.com/office/drawing/2014/main" id="{0BA8FA4C-194A-4E1C-B725-6D477FAE2AF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90308" y="3823064"/>
                <a:ext cx="1818896" cy="409023"/>
              </a:xfrm>
              <a:prstGeom prst="rect">
                <a:avLst/>
              </a:prstGeom>
              <a:blipFill>
                <a:blip r:embed="rId14"/>
                <a:stretch>
                  <a:fillRect l="-1003" t="-2985" r="-1003" b="-1492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6" name="テキスト ボックス 35">
                <a:extLst>
                  <a:ext uri="{FF2B5EF4-FFF2-40B4-BE49-F238E27FC236}">
                    <a16:creationId xmlns:a16="http://schemas.microsoft.com/office/drawing/2014/main" id="{037FA1C2-C0D6-41C9-8185-D4B25D961772}"/>
                  </a:ext>
                </a:extLst>
              </p:cNvPr>
              <p:cNvSpPr txBox="1"/>
              <p:nvPr/>
            </p:nvSpPr>
            <p:spPr>
              <a:xfrm>
                <a:off x="5229497" y="4393475"/>
                <a:ext cx="1462772" cy="40902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=−3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𝑠𝑖𝑛𝑡</m:t>
                      </m:r>
                      <m:sSup>
                        <m:sSup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𝑐𝑜𝑠</m:t>
                          </m:r>
                        </m:e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𝑡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>
          <p:sp>
            <p:nvSpPr>
              <p:cNvPr id="36" name="テキスト ボックス 35">
                <a:extLst>
                  <a:ext uri="{FF2B5EF4-FFF2-40B4-BE49-F238E27FC236}">
                    <a16:creationId xmlns:a16="http://schemas.microsoft.com/office/drawing/2014/main" id="{037FA1C2-C0D6-41C9-8185-D4B25D9617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9497" y="4393475"/>
                <a:ext cx="1462772" cy="409023"/>
              </a:xfrm>
              <a:prstGeom prst="rect">
                <a:avLst/>
              </a:prstGeom>
              <a:blipFill>
                <a:blip r:embed="rId15"/>
                <a:stretch>
                  <a:fillRect l="-4167" t="-2985" r="-1250" b="-134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円弧 38">
            <a:extLst>
              <a:ext uri="{FF2B5EF4-FFF2-40B4-BE49-F238E27FC236}">
                <a16:creationId xmlns:a16="http://schemas.microsoft.com/office/drawing/2014/main" id="{810723AF-7A94-428B-B0BC-C13EF5E02318}"/>
              </a:ext>
            </a:extLst>
          </p:cNvPr>
          <p:cNvSpPr/>
          <p:nvPr/>
        </p:nvSpPr>
        <p:spPr>
          <a:xfrm>
            <a:off x="6213569" y="3152503"/>
            <a:ext cx="283026" cy="449036"/>
          </a:xfrm>
          <a:prstGeom prst="arc">
            <a:avLst>
              <a:gd name="adj1" fmla="val 16200000"/>
              <a:gd name="adj2" fmla="val 5588182"/>
            </a:avLst>
          </a:prstGeom>
          <a:ln w="254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円弧 48">
            <a:extLst>
              <a:ext uri="{FF2B5EF4-FFF2-40B4-BE49-F238E27FC236}">
                <a16:creationId xmlns:a16="http://schemas.microsoft.com/office/drawing/2014/main" id="{3AF684CB-33C5-43A1-BB67-DF3A7EDBD233}"/>
              </a:ext>
            </a:extLst>
          </p:cNvPr>
          <p:cNvSpPr/>
          <p:nvPr/>
        </p:nvSpPr>
        <p:spPr>
          <a:xfrm>
            <a:off x="6827523" y="3583577"/>
            <a:ext cx="283026" cy="449036"/>
          </a:xfrm>
          <a:prstGeom prst="arc">
            <a:avLst>
              <a:gd name="adj1" fmla="val 16200000"/>
              <a:gd name="adj2" fmla="val 5588182"/>
            </a:avLst>
          </a:prstGeom>
          <a:ln w="254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円弧 49">
            <a:extLst>
              <a:ext uri="{FF2B5EF4-FFF2-40B4-BE49-F238E27FC236}">
                <a16:creationId xmlns:a16="http://schemas.microsoft.com/office/drawing/2014/main" id="{E45F4A0F-47D2-4EFC-A936-8506FDB7FAB4}"/>
              </a:ext>
            </a:extLst>
          </p:cNvPr>
          <p:cNvSpPr/>
          <p:nvPr/>
        </p:nvSpPr>
        <p:spPr>
          <a:xfrm>
            <a:off x="6823169" y="4110446"/>
            <a:ext cx="283026" cy="449036"/>
          </a:xfrm>
          <a:prstGeom prst="arc">
            <a:avLst>
              <a:gd name="adj1" fmla="val 16200000"/>
              <a:gd name="adj2" fmla="val 5588182"/>
            </a:avLst>
          </a:prstGeom>
          <a:ln w="254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03FBE14E-6E03-4E5E-AC64-27220F537D2A}"/>
              </a:ext>
            </a:extLst>
          </p:cNvPr>
          <p:cNvSpPr txBox="1"/>
          <p:nvPr/>
        </p:nvSpPr>
        <p:spPr>
          <a:xfrm>
            <a:off x="6400803" y="3232239"/>
            <a:ext cx="168075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Rewrite if it helps</a:t>
            </a:r>
            <a:endParaRPr lang="en-GB" sz="12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6A552AAC-71E5-47C3-9A2A-F424DBB50BE7}"/>
              </a:ext>
            </a:extLst>
          </p:cNvPr>
          <p:cNvSpPr txBox="1"/>
          <p:nvPr/>
        </p:nvSpPr>
        <p:spPr>
          <a:xfrm>
            <a:off x="7053946" y="3667668"/>
            <a:ext cx="120178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Differentiate</a:t>
            </a:r>
            <a:endParaRPr lang="en-GB" sz="12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30CD1AE5-C015-4417-9A16-ACE84D72B5A3}"/>
              </a:ext>
            </a:extLst>
          </p:cNvPr>
          <p:cNvSpPr txBox="1"/>
          <p:nvPr/>
        </p:nvSpPr>
        <p:spPr>
          <a:xfrm>
            <a:off x="7080071" y="4198891"/>
            <a:ext cx="83602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Rewrite</a:t>
            </a:r>
            <a:endParaRPr lang="en-GB" sz="12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397E4447-2A2D-49F6-B865-E4F94624E078}"/>
              </a:ext>
            </a:extLst>
          </p:cNvPr>
          <p:cNvSpPr txBox="1"/>
          <p:nvPr/>
        </p:nvSpPr>
        <p:spPr>
          <a:xfrm>
            <a:off x="4624252" y="5104582"/>
            <a:ext cx="29173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This is 3 times what we want, so we need to divide the original ’guess’ by 3</a:t>
            </a:r>
            <a:endParaRPr lang="en-GB" sz="12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57" name="正方形/長方形 56">
            <a:extLst>
              <a:ext uri="{FF2B5EF4-FFF2-40B4-BE49-F238E27FC236}">
                <a16:creationId xmlns:a16="http://schemas.microsoft.com/office/drawing/2014/main" id="{605548A7-1EF6-4F38-AF91-6BC164C46A89}"/>
              </a:ext>
            </a:extLst>
          </p:cNvPr>
          <p:cNvSpPr/>
          <p:nvPr/>
        </p:nvSpPr>
        <p:spPr>
          <a:xfrm>
            <a:off x="5277395" y="2995749"/>
            <a:ext cx="901337" cy="283028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正方形/長方形 57">
            <a:extLst>
              <a:ext uri="{FF2B5EF4-FFF2-40B4-BE49-F238E27FC236}">
                <a16:creationId xmlns:a16="http://schemas.microsoft.com/office/drawing/2014/main" id="{08453FCF-F758-4002-97B2-86AD062CF310}"/>
              </a:ext>
            </a:extLst>
          </p:cNvPr>
          <p:cNvSpPr/>
          <p:nvPr/>
        </p:nvSpPr>
        <p:spPr>
          <a:xfrm>
            <a:off x="5185955" y="4345576"/>
            <a:ext cx="1537063" cy="531223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9" name="直線コネクタ 58">
            <a:extLst>
              <a:ext uri="{FF2B5EF4-FFF2-40B4-BE49-F238E27FC236}">
                <a16:creationId xmlns:a16="http://schemas.microsoft.com/office/drawing/2014/main" id="{5655127A-7031-4F49-968E-F1A49B970DAC}"/>
              </a:ext>
            </a:extLst>
          </p:cNvPr>
          <p:cNvCxnSpPr/>
          <p:nvPr/>
        </p:nvCxnSpPr>
        <p:spPr>
          <a:xfrm>
            <a:off x="4203791" y="2752997"/>
            <a:ext cx="459105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4190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29" grpId="0"/>
      <p:bldP spid="31" grpId="0"/>
      <p:bldP spid="32" grpId="0" animBg="1"/>
      <p:bldP spid="32" grpId="1" animBg="1"/>
      <p:bldP spid="33" grpId="0" animBg="1"/>
      <p:bldP spid="33" grpId="1" animBg="1"/>
      <p:bldP spid="5" grpId="0"/>
      <p:bldP spid="5" grpId="1"/>
      <p:bldP spid="34" grpId="0"/>
      <p:bldP spid="34" grpId="1"/>
      <p:bldP spid="35" grpId="0"/>
      <p:bldP spid="35" grpId="1"/>
      <p:bldP spid="36" grpId="0"/>
      <p:bldP spid="36" grpId="1"/>
      <p:bldP spid="39" grpId="0" animBg="1"/>
      <p:bldP spid="39" grpId="1" animBg="1"/>
      <p:bldP spid="49" grpId="0" animBg="1"/>
      <p:bldP spid="49" grpId="1" animBg="1"/>
      <p:bldP spid="50" grpId="0" animBg="1"/>
      <p:bldP spid="50" grpId="1" animBg="1"/>
      <p:bldP spid="51" grpId="0"/>
      <p:bldP spid="51" grpId="1"/>
      <p:bldP spid="52" grpId="0"/>
      <p:bldP spid="52" grpId="1"/>
      <p:bldP spid="54" grpId="0"/>
      <p:bldP spid="54" grpId="1"/>
      <p:bldP spid="56" grpId="0"/>
      <p:bldP spid="56" grpId="1"/>
      <p:bldP spid="57" grpId="0" animBg="1"/>
      <p:bldP spid="57" grpId="1" animBg="1"/>
      <p:bldP spid="58" grpId="0" animBg="1"/>
      <p:bldP spid="58" grpId="1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Volumes of Revolution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9954" y="6488668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4D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テキスト ボックス 20">
                <a:extLst>
                  <a:ext uri="{FF2B5EF4-FFF2-40B4-BE49-F238E27FC236}">
                    <a16:creationId xmlns:a16="http://schemas.microsoft.com/office/drawing/2014/main" id="{3C405F61-2FE7-45F4-91C6-57ACFFD837B4}"/>
                  </a:ext>
                </a:extLst>
              </p:cNvPr>
              <p:cNvSpPr txBox="1"/>
              <p:nvPr/>
            </p:nvSpPr>
            <p:spPr>
              <a:xfrm>
                <a:off x="0" y="0"/>
                <a:ext cx="1227323" cy="48866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𝑑𝑥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1" name="テキスト ボックス 20">
                <a:extLst>
                  <a:ext uri="{FF2B5EF4-FFF2-40B4-BE49-F238E27FC236}">
                    <a16:creationId xmlns:a16="http://schemas.microsoft.com/office/drawing/2014/main" id="{3C405F61-2FE7-45F4-91C6-57ACFFD837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1227323" cy="48866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テキスト ボックス 21">
                <a:extLst>
                  <a:ext uri="{FF2B5EF4-FFF2-40B4-BE49-F238E27FC236}">
                    <a16:creationId xmlns:a16="http://schemas.microsoft.com/office/drawing/2014/main" id="{888C935A-A285-4321-9A98-869F9DB728B7}"/>
                  </a:ext>
                </a:extLst>
              </p:cNvPr>
              <p:cNvSpPr txBox="1"/>
              <p:nvPr/>
            </p:nvSpPr>
            <p:spPr>
              <a:xfrm>
                <a:off x="0" y="485775"/>
                <a:ext cx="1270861" cy="48866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𝑑𝑦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2" name="テキスト ボックス 21">
                <a:extLst>
                  <a:ext uri="{FF2B5EF4-FFF2-40B4-BE49-F238E27FC236}">
                    <a16:creationId xmlns:a16="http://schemas.microsoft.com/office/drawing/2014/main" id="{888C935A-A285-4321-9A98-869F9DB728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485775"/>
                <a:ext cx="1270861" cy="48866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テキスト ボックス 22">
                <a:extLst>
                  <a:ext uri="{FF2B5EF4-FFF2-40B4-BE49-F238E27FC236}">
                    <a16:creationId xmlns:a16="http://schemas.microsoft.com/office/drawing/2014/main" id="{8F5C7A2B-70B1-4772-B57D-392C4468D7E9}"/>
                  </a:ext>
                </a:extLst>
              </p:cNvPr>
              <p:cNvSpPr txBox="1"/>
              <p:nvPr/>
            </p:nvSpPr>
            <p:spPr>
              <a:xfrm>
                <a:off x="7550551" y="0"/>
                <a:ext cx="1593449" cy="505267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𝑞</m:t>
                          </m:r>
                        </m:sub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</m:sup>
                        <m:e>
                          <m:sSup>
                            <m:sSup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𝑑𝑡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3" name="テキスト ボックス 22">
                <a:extLst>
                  <a:ext uri="{FF2B5EF4-FFF2-40B4-BE49-F238E27FC236}">
                    <a16:creationId xmlns:a16="http://schemas.microsoft.com/office/drawing/2014/main" id="{8F5C7A2B-70B1-4772-B57D-392C4468D7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0551" y="0"/>
                <a:ext cx="1593449" cy="50526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テキスト ボックス 23">
                <a:extLst>
                  <a:ext uri="{FF2B5EF4-FFF2-40B4-BE49-F238E27FC236}">
                    <a16:creationId xmlns:a16="http://schemas.microsoft.com/office/drawing/2014/main" id="{9198FC89-9340-4978-8796-04CE66586699}"/>
                  </a:ext>
                </a:extLst>
              </p:cNvPr>
              <p:cNvSpPr txBox="1"/>
              <p:nvPr/>
            </p:nvSpPr>
            <p:spPr>
              <a:xfrm>
                <a:off x="7551897" y="505485"/>
                <a:ext cx="1592103" cy="505267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𝑞</m:t>
                          </m:r>
                        </m:sub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</m:sup>
                        <m:e>
                          <m:sSup>
                            <m:sSup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𝑑𝑡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4" name="テキスト ボックス 23">
                <a:extLst>
                  <a:ext uri="{FF2B5EF4-FFF2-40B4-BE49-F238E27FC236}">
                    <a16:creationId xmlns:a16="http://schemas.microsoft.com/office/drawing/2014/main" id="{9198FC89-9340-4978-8796-04CE6658669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1897" y="505485"/>
                <a:ext cx="1592103" cy="50526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コンテンツ プレースホルダー 2">
                <a:extLst>
                  <a:ext uri="{FF2B5EF4-FFF2-40B4-BE49-F238E27FC236}">
                    <a16:creationId xmlns:a16="http://schemas.microsoft.com/office/drawing/2014/main" id="{8E2EE4B0-E40F-45C9-9502-F2CB3EADFE8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42875" y="1400175"/>
                <a:ext cx="3619500" cy="5200922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US" sz="1400" b="1" dirty="0">
                    <a:latin typeface="Comic Sans MS" panose="030F0702030302020204" pitchFamily="66" charset="0"/>
                  </a:rPr>
                  <a:t>You need to be able to use volumes of revolution in order to model real life situations</a:t>
                </a:r>
                <a:endParaRPr lang="en-US" sz="14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4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anose="030F0702030302020204" pitchFamily="66" charset="0"/>
                  </a:rPr>
                  <a:t>The diagram to the right shows a model of a goldfish bowl. The cross section of the bowl is described by the curve with parametric equations:</a:t>
                </a:r>
              </a:p>
              <a:p>
                <a:pPr marL="0" indent="0" algn="ctr">
                  <a:buNone/>
                </a:pPr>
                <a:endParaRPr lang="en-US" sz="14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4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anose="030F0702030302020204" pitchFamily="66" charset="0"/>
                  </a:rPr>
                  <a:t>Where the units of </a:t>
                </a:r>
                <a14:m>
                  <m:oMath xmlns:m="http://schemas.openxmlformats.org/officeDocument/2006/math">
                    <m:r>
                      <a:rPr lang="en-US" sz="1400" i="1" dirty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14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1400" i="1" dirty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sz="1400" dirty="0">
                    <a:latin typeface="Comic Sans MS" panose="030F0702030302020204" pitchFamily="66" charset="0"/>
                  </a:rPr>
                  <a:t> are in cm. The bowl is formed by rotating this curve about the y-axis to form a solid of revolution.</a:t>
                </a:r>
              </a:p>
              <a:p>
                <a:pPr marL="0" indent="0" algn="ctr">
                  <a:buNone/>
                </a:pPr>
                <a:endParaRPr lang="en-US" sz="1400" dirty="0">
                  <a:latin typeface="Comic Sans MS" panose="030F0702030302020204" pitchFamily="66" charset="0"/>
                </a:endParaRPr>
              </a:p>
              <a:p>
                <a:pPr marL="342900" indent="-342900" algn="ctr">
                  <a:buAutoNum type="alphaLcParenR"/>
                </a:pPr>
                <a:r>
                  <a:rPr lang="en-US" sz="1400" dirty="0">
                    <a:latin typeface="Comic Sans MS" panose="030F0702030302020204" pitchFamily="66" charset="0"/>
                  </a:rPr>
                  <a:t>Find the volume of water required to fill the model to a height of 3cm.</a:t>
                </a:r>
              </a:p>
              <a:p>
                <a:pPr marL="0" indent="0" algn="ctr">
                  <a:buNone/>
                </a:pPr>
                <a:endParaRPr lang="en-GB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6" name="コンテンツ プレースホルダー 2">
                <a:extLst>
                  <a:ext uri="{FF2B5EF4-FFF2-40B4-BE49-F238E27FC236}">
                    <a16:creationId xmlns:a16="http://schemas.microsoft.com/office/drawing/2014/main" id="{8E2EE4B0-E40F-45C9-9502-F2CB3EADFE8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2875" y="1400175"/>
                <a:ext cx="3619500" cy="5200922"/>
              </a:xfrm>
              <a:blipFill>
                <a:blip r:embed="rId6"/>
                <a:stretch>
                  <a:fillRect l="-337" t="-703" r="-151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テキスト ボックス 26">
                <a:extLst>
                  <a:ext uri="{FF2B5EF4-FFF2-40B4-BE49-F238E27FC236}">
                    <a16:creationId xmlns:a16="http://schemas.microsoft.com/office/drawing/2014/main" id="{8DF4E6A8-65C3-44CE-B181-CC446A156D73}"/>
                  </a:ext>
                </a:extLst>
              </p:cNvPr>
              <p:cNvSpPr txBox="1"/>
              <p:nvPr/>
            </p:nvSpPr>
            <p:spPr>
              <a:xfrm>
                <a:off x="405493" y="3442334"/>
                <a:ext cx="2957092" cy="30553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=2</m:t>
                    </m:r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𝑠𝑖𝑛𝑡</m:t>
                    </m:r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GB" sz="1400" dirty="0"/>
                  <a:t>  </a:t>
                </a:r>
                <a14:m>
                  <m:oMath xmlns:m="http://schemas.openxmlformats.org/officeDocument/2006/math">
                    <m:r>
                      <a:rPr lang="en-US" sz="1400" b="0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1400" b="0" i="1" dirty="0" smtClean="0">
                        <a:latin typeface="Cambria Math" panose="02040503050406030204" pitchFamily="18" charset="0"/>
                      </a:rPr>
                      <m:t>=2</m:t>
                    </m:r>
                    <m:r>
                      <a:rPr lang="en-US" sz="1400" b="0" i="1" dirty="0" smtClean="0">
                        <a:latin typeface="Cambria Math" panose="02040503050406030204" pitchFamily="18" charset="0"/>
                      </a:rPr>
                      <m:t>𝑐𝑜𝑠𝑡</m:t>
                    </m:r>
                    <m:r>
                      <a:rPr lang="en-US" sz="1400" b="0" i="1" dirty="0" smtClean="0">
                        <a:latin typeface="Cambria Math" panose="02040503050406030204" pitchFamily="18" charset="0"/>
                      </a:rPr>
                      <m:t>+2</m:t>
                    </m:r>
                  </m:oMath>
                </a14:m>
                <a:r>
                  <a:rPr lang="en-GB" sz="1400" dirty="0"/>
                  <a:t>,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1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  <m:r>
                      <a:rPr lang="en-GB" sz="1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en-US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11</m:t>
                        </m:r>
                        <m:r>
                          <a:rPr lang="en-US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en-US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endParaRPr lang="en-GB" sz="1400" dirty="0"/>
              </a:p>
            </p:txBody>
          </p:sp>
        </mc:Choice>
        <mc:Fallback xmlns="">
          <p:sp>
            <p:nvSpPr>
              <p:cNvPr id="27" name="テキスト ボックス 26">
                <a:extLst>
                  <a:ext uri="{FF2B5EF4-FFF2-40B4-BE49-F238E27FC236}">
                    <a16:creationId xmlns:a16="http://schemas.microsoft.com/office/drawing/2014/main" id="{8DF4E6A8-65C3-44CE-B181-CC446A156D7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5493" y="3442334"/>
                <a:ext cx="2957092" cy="305533"/>
              </a:xfrm>
              <a:prstGeom prst="rect">
                <a:avLst/>
              </a:prstGeom>
              <a:blipFill>
                <a:blip r:embed="rId7"/>
                <a:stretch>
                  <a:fillRect l="-1649" t="-4000" b="-22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テキスト ボックス 2">
                <a:extLst>
                  <a:ext uri="{FF2B5EF4-FFF2-40B4-BE49-F238E27FC236}">
                    <a16:creationId xmlns:a16="http://schemas.microsoft.com/office/drawing/2014/main" id="{343544BC-3337-494E-B62F-D87CEF5776CB}"/>
                  </a:ext>
                </a:extLst>
              </p:cNvPr>
              <p:cNvSpPr txBox="1"/>
              <p:nvPr/>
            </p:nvSpPr>
            <p:spPr>
              <a:xfrm>
                <a:off x="466725" y="5624512"/>
                <a:ext cx="1539396" cy="32085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400" b="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Limits of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1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14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4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𝜋</m:t>
                            </m:r>
                          </m:num>
                          <m:den>
                            <m:r>
                              <a:rPr lang="en-US" sz="14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  <m:r>
                          <a:rPr lang="en-US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e>
                    </m:d>
                  </m:oMath>
                </a14:m>
                <a:endParaRPr lang="en-GB" sz="1400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" name="テキスト ボックス 2">
                <a:extLst>
                  <a:ext uri="{FF2B5EF4-FFF2-40B4-BE49-F238E27FC236}">
                    <a16:creationId xmlns:a16="http://schemas.microsoft.com/office/drawing/2014/main" id="{343544BC-3337-494E-B62F-D87CEF5776C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6725" y="5624512"/>
                <a:ext cx="1539396" cy="320857"/>
              </a:xfrm>
              <a:prstGeom prst="rect">
                <a:avLst/>
              </a:prstGeom>
              <a:blipFill>
                <a:blip r:embed="rId8"/>
                <a:stretch>
                  <a:fillRect l="-7143" t="-1923" b="-1923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テキスト ボックス 54">
                <a:extLst>
                  <a:ext uri="{FF2B5EF4-FFF2-40B4-BE49-F238E27FC236}">
                    <a16:creationId xmlns:a16="http://schemas.microsoft.com/office/drawing/2014/main" id="{3F0012BC-ED7F-402A-8202-8318E561200A}"/>
                  </a:ext>
                </a:extLst>
              </p:cNvPr>
              <p:cNvSpPr txBox="1"/>
              <p:nvPr/>
            </p:nvSpPr>
            <p:spPr>
              <a:xfrm>
                <a:off x="2126455" y="5525571"/>
                <a:ext cx="1312070" cy="50135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  <m:t>𝑑𝑦</m:t>
                          </m:r>
                        </m:num>
                        <m:den>
                          <m: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  <m:t>𝑑𝑡</m:t>
                          </m:r>
                        </m:den>
                      </m:f>
                      <m:r>
                        <a:rPr lang="en-US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sym typeface="Wingdings" panose="05000000000000000000" pitchFamily="2" charset="2"/>
                        </a:rPr>
                        <m:t>=−2</m:t>
                      </m:r>
                      <m:r>
                        <a:rPr lang="en-US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sym typeface="Wingdings" panose="05000000000000000000" pitchFamily="2" charset="2"/>
                        </a:rPr>
                        <m:t>𝑠𝑖𝑛𝑡</m:t>
                      </m:r>
                    </m:oMath>
                  </m:oMathPara>
                </a14:m>
                <a:endParaRPr lang="en-GB" sz="1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5" name="テキスト ボックス 54">
                <a:extLst>
                  <a:ext uri="{FF2B5EF4-FFF2-40B4-BE49-F238E27FC236}">
                    <a16:creationId xmlns:a16="http://schemas.microsoft.com/office/drawing/2014/main" id="{3F0012BC-ED7F-402A-8202-8318E56120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6455" y="5525571"/>
                <a:ext cx="1312070" cy="501356"/>
              </a:xfrm>
              <a:prstGeom prst="rect">
                <a:avLst/>
              </a:prstGeom>
              <a:blipFill>
                <a:blip r:embed="rId9"/>
                <a:stretch>
                  <a:fillRect b="-120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2" name="テキスト ボックス 41">
                <a:extLst>
                  <a:ext uri="{FF2B5EF4-FFF2-40B4-BE49-F238E27FC236}">
                    <a16:creationId xmlns:a16="http://schemas.microsoft.com/office/drawing/2014/main" id="{66E82A64-6B54-42C7-8C04-72C25FF30341}"/>
                  </a:ext>
                </a:extLst>
              </p:cNvPr>
              <p:cNvSpPr txBox="1"/>
              <p:nvPr/>
            </p:nvSpPr>
            <p:spPr>
              <a:xfrm>
                <a:off x="4596970" y="1393759"/>
                <a:ext cx="2507931" cy="531043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=−8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f>
                            <m:f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</m:den>
                          </m:f>
                        </m:sub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sup>
                        <m:e>
                          <m:d>
                            <m:d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𝑠𝑖𝑛𝑡</m:t>
                              </m:r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𝑠𝑖𝑛𝑡</m:t>
                              </m:r>
                              <m:sSup>
                                <m:sSupPr>
                                  <m:ctrlPr>
                                    <a:rPr lang="en-US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𝑐𝑜𝑠</m:t>
                                  </m:r>
                                </m:e>
                                <m:sup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</m:e>
                      </m:nary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𝑑𝑡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>
          <p:sp>
            <p:nvSpPr>
              <p:cNvPr id="42" name="テキスト ボックス 41">
                <a:extLst>
                  <a:ext uri="{FF2B5EF4-FFF2-40B4-BE49-F238E27FC236}">
                    <a16:creationId xmlns:a16="http://schemas.microsoft.com/office/drawing/2014/main" id="{66E82A64-6B54-42C7-8C04-72C25FF303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96970" y="1393759"/>
                <a:ext cx="2507931" cy="531043"/>
              </a:xfrm>
              <a:prstGeom prst="rect">
                <a:avLst/>
              </a:prstGeom>
              <a:blipFill>
                <a:blip r:embed="rId10"/>
                <a:stretch>
                  <a:fillRect l="-6796" t="-168966" r="-971" b="-231034"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円弧 47">
            <a:extLst>
              <a:ext uri="{FF2B5EF4-FFF2-40B4-BE49-F238E27FC236}">
                <a16:creationId xmlns:a16="http://schemas.microsoft.com/office/drawing/2014/main" id="{8659B5D7-4868-4708-9D06-66CA7F1E6163}"/>
              </a:ext>
            </a:extLst>
          </p:cNvPr>
          <p:cNvSpPr/>
          <p:nvPr/>
        </p:nvSpPr>
        <p:spPr>
          <a:xfrm>
            <a:off x="7023465" y="1641294"/>
            <a:ext cx="247648" cy="619125"/>
          </a:xfrm>
          <a:prstGeom prst="arc">
            <a:avLst>
              <a:gd name="adj1" fmla="val 16200000"/>
              <a:gd name="adj2" fmla="val 5588182"/>
            </a:avLst>
          </a:prstGeom>
          <a:ln w="254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063AFE0C-FD69-4996-A818-A70950EE40BA}"/>
              </a:ext>
            </a:extLst>
          </p:cNvPr>
          <p:cNvSpPr txBox="1"/>
          <p:nvPr/>
        </p:nvSpPr>
        <p:spPr>
          <a:xfrm>
            <a:off x="7210699" y="1682114"/>
            <a:ext cx="16807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Both terms can now be integrated!</a:t>
            </a:r>
            <a:endParaRPr lang="en-GB" sz="12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1" name="テキスト ボックス 30">
                <a:extLst>
                  <a:ext uri="{FF2B5EF4-FFF2-40B4-BE49-F238E27FC236}">
                    <a16:creationId xmlns:a16="http://schemas.microsoft.com/office/drawing/2014/main" id="{CBAA0005-91CA-444A-9FC7-291A072ABFD5}"/>
                  </a:ext>
                </a:extLst>
              </p:cNvPr>
              <p:cNvSpPr txBox="1"/>
              <p:nvPr/>
            </p:nvSpPr>
            <p:spPr>
              <a:xfrm>
                <a:off x="4614387" y="2027308"/>
                <a:ext cx="2076338" cy="529119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=−8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sSubSup>
                        <m:sSubSup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𝑐𝑜𝑠𝑡</m:t>
                              </m:r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f>
                                    <m:fPr>
                                      <m:ctrlPr>
                                        <a:rPr lang="en-US" sz="14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14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en-US" sz="14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3</m:t>
                                      </m:r>
                                    </m:den>
                                  </m:f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𝑐𝑜𝑠</m:t>
                                  </m:r>
                                </m:e>
                                <m:sup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</m:e>
                        <m:sub>
                          <m:f>
                            <m:f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</m:den>
                          </m:f>
                        </m:sub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sup>
                      </m:sSubSup>
                    </m:oMath>
                  </m:oMathPara>
                </a14:m>
                <a:endParaRPr lang="en-GB" sz="1400" dirty="0"/>
              </a:p>
            </p:txBody>
          </p:sp>
        </mc:Choice>
        <mc:Fallback>
          <p:sp>
            <p:nvSpPr>
              <p:cNvPr id="31" name="テキスト ボックス 30">
                <a:extLst>
                  <a:ext uri="{FF2B5EF4-FFF2-40B4-BE49-F238E27FC236}">
                    <a16:creationId xmlns:a16="http://schemas.microsoft.com/office/drawing/2014/main" id="{CBAA0005-91CA-444A-9FC7-291A072ABFD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14387" y="2027308"/>
                <a:ext cx="2076338" cy="529119"/>
              </a:xfrm>
              <a:prstGeom prst="rect">
                <a:avLst/>
              </a:prstGeom>
              <a:blipFill>
                <a:blip r:embed="rId11"/>
                <a:stretch>
                  <a:fillRect l="-587" b="-9302"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7" name="テキスト ボックス 36">
                <a:extLst>
                  <a:ext uri="{FF2B5EF4-FFF2-40B4-BE49-F238E27FC236}">
                    <a16:creationId xmlns:a16="http://schemas.microsoft.com/office/drawing/2014/main" id="{CB6A2719-EB60-43C3-8494-5C73EFA66700}"/>
                  </a:ext>
                </a:extLst>
              </p:cNvPr>
              <p:cNvSpPr txBox="1"/>
              <p:nvPr/>
            </p:nvSpPr>
            <p:spPr>
              <a:xfrm>
                <a:off x="4557781" y="2693513"/>
                <a:ext cx="4264002" cy="556819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=−8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𝑐𝑜𝑠</m:t>
                              </m:r>
                              <m:r>
                                <a:rPr lang="en-US" sz="14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f>
                                    <m:fPr>
                                      <m:ctrlPr>
                                        <a:rPr lang="en-US" sz="14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14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en-US" sz="14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3</m:t>
                                      </m:r>
                                    </m:den>
                                  </m:f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𝑐𝑜𝑠</m:t>
                                  </m:r>
                                </m:e>
                                <m:sup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lang="en-US" sz="14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</m:e>
                          </m:d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d>
                            <m:d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𝑐𝑜𝑠</m:t>
                              </m:r>
                              <m:f>
                                <m:fPr>
                                  <m:ctrlPr>
                                    <a:rPr lang="en-US" sz="14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f>
                                    <m:fPr>
                                      <m:ctrlPr>
                                        <a:rPr lang="en-US" sz="14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14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en-US" sz="14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3</m:t>
                                      </m:r>
                                    </m:den>
                                  </m:f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𝑐𝑜𝑠</m:t>
                                  </m:r>
                                </m:e>
                                <m:sup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  <m:f>
                                <m:fPr>
                                  <m:ctrlPr>
                                    <a:rPr lang="en-US" sz="14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e>
                          </m:d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>
          <p:sp>
            <p:nvSpPr>
              <p:cNvPr id="37" name="テキスト ボックス 36">
                <a:extLst>
                  <a:ext uri="{FF2B5EF4-FFF2-40B4-BE49-F238E27FC236}">
                    <a16:creationId xmlns:a16="http://schemas.microsoft.com/office/drawing/2014/main" id="{CB6A2719-EB60-43C3-8494-5C73EFA667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57781" y="2693513"/>
                <a:ext cx="4264002" cy="556819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円弧 37">
            <a:extLst>
              <a:ext uri="{FF2B5EF4-FFF2-40B4-BE49-F238E27FC236}">
                <a16:creationId xmlns:a16="http://schemas.microsoft.com/office/drawing/2014/main" id="{51D41D34-1E01-4B44-AD2F-739AD3020C6F}"/>
              </a:ext>
            </a:extLst>
          </p:cNvPr>
          <p:cNvSpPr/>
          <p:nvPr/>
        </p:nvSpPr>
        <p:spPr>
          <a:xfrm flipH="1">
            <a:off x="4371703" y="2351042"/>
            <a:ext cx="357053" cy="619125"/>
          </a:xfrm>
          <a:prstGeom prst="arc">
            <a:avLst>
              <a:gd name="adj1" fmla="val 16200000"/>
              <a:gd name="adj2" fmla="val 5588182"/>
            </a:avLst>
          </a:prstGeom>
          <a:ln w="254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3CEE0A09-731B-4D78-87C4-6C0FA20D23A6}"/>
              </a:ext>
            </a:extLst>
          </p:cNvPr>
          <p:cNvSpPr txBox="1"/>
          <p:nvPr/>
        </p:nvSpPr>
        <p:spPr>
          <a:xfrm>
            <a:off x="3683728" y="2274297"/>
            <a:ext cx="8098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Sub in limits and subtract</a:t>
            </a:r>
            <a:endParaRPr lang="en-GB" sz="12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1" name="テキスト ボックス 40">
                <a:extLst>
                  <a:ext uri="{FF2B5EF4-FFF2-40B4-BE49-F238E27FC236}">
                    <a16:creationId xmlns:a16="http://schemas.microsoft.com/office/drawing/2014/main" id="{69D9A981-A6B5-4D9C-8481-24DC13384697}"/>
                  </a:ext>
                </a:extLst>
              </p:cNvPr>
              <p:cNvSpPr txBox="1"/>
              <p:nvPr/>
            </p:nvSpPr>
            <p:spPr>
              <a:xfrm>
                <a:off x="4605678" y="3429388"/>
                <a:ext cx="2570185" cy="556819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=−8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1−</m:t>
                              </m:r>
                              <m:f>
                                <m:fPr>
                                  <m:ctrlPr>
                                    <a:rPr lang="en-US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e>
                          </m:d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d>
                            <m:d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24</m:t>
                                  </m:r>
                                </m:den>
                              </m:f>
                            </m:e>
                          </m:d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>
          <p:sp>
            <p:nvSpPr>
              <p:cNvPr id="41" name="テキスト ボックス 40">
                <a:extLst>
                  <a:ext uri="{FF2B5EF4-FFF2-40B4-BE49-F238E27FC236}">
                    <a16:creationId xmlns:a16="http://schemas.microsoft.com/office/drawing/2014/main" id="{69D9A981-A6B5-4D9C-8481-24DC133846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05678" y="3429388"/>
                <a:ext cx="2570185" cy="556819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3" name="テキスト ボックス 42">
                <a:extLst>
                  <a:ext uri="{FF2B5EF4-FFF2-40B4-BE49-F238E27FC236}">
                    <a16:creationId xmlns:a16="http://schemas.microsoft.com/office/drawing/2014/main" id="{E44A4A2D-0F2C-497A-BA6F-B39ACC92373E}"/>
                  </a:ext>
                </a:extLst>
              </p:cNvPr>
              <p:cNvSpPr txBox="1"/>
              <p:nvPr/>
            </p:nvSpPr>
            <p:spPr>
              <a:xfrm>
                <a:off x="4575197" y="4165262"/>
                <a:ext cx="1041831" cy="484043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=−8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9</m:t>
                              </m:r>
                            </m:num>
                            <m:den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8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>
          <p:sp>
            <p:nvSpPr>
              <p:cNvPr id="43" name="テキスト ボックス 42">
                <a:extLst>
                  <a:ext uri="{FF2B5EF4-FFF2-40B4-BE49-F238E27FC236}">
                    <a16:creationId xmlns:a16="http://schemas.microsoft.com/office/drawing/2014/main" id="{E44A4A2D-0F2C-497A-BA6F-B39ACC92373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5197" y="4165262"/>
                <a:ext cx="1041831" cy="484043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4" name="テキスト ボックス 43">
                <a:extLst>
                  <a:ext uri="{FF2B5EF4-FFF2-40B4-BE49-F238E27FC236}">
                    <a16:creationId xmlns:a16="http://schemas.microsoft.com/office/drawing/2014/main" id="{69533A7D-5D81-4434-A57C-B8607D1CB9F4}"/>
                  </a:ext>
                </a:extLst>
              </p:cNvPr>
              <p:cNvSpPr txBox="1"/>
              <p:nvPr/>
            </p:nvSpPr>
            <p:spPr>
              <a:xfrm>
                <a:off x="4653575" y="4896782"/>
                <a:ext cx="562860" cy="215444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=−9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>
          <p:sp>
            <p:nvSpPr>
              <p:cNvPr id="44" name="テキスト ボックス 43">
                <a:extLst>
                  <a:ext uri="{FF2B5EF4-FFF2-40B4-BE49-F238E27FC236}">
                    <a16:creationId xmlns:a16="http://schemas.microsoft.com/office/drawing/2014/main" id="{69533A7D-5D81-4434-A57C-B8607D1CB9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3575" y="4896782"/>
                <a:ext cx="562860" cy="215444"/>
              </a:xfrm>
              <a:prstGeom prst="rect">
                <a:avLst/>
              </a:prstGeom>
              <a:blipFill>
                <a:blip r:embed="rId15"/>
                <a:stretch>
                  <a:fillRect l="-3226" r="-3226" b="-2778"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5" name="テキスト ボックス 44">
                <a:extLst>
                  <a:ext uri="{FF2B5EF4-FFF2-40B4-BE49-F238E27FC236}">
                    <a16:creationId xmlns:a16="http://schemas.microsoft.com/office/drawing/2014/main" id="{A05BD679-8F20-477E-A305-DA0046DF720F}"/>
                  </a:ext>
                </a:extLst>
              </p:cNvPr>
              <p:cNvSpPr txBox="1"/>
              <p:nvPr/>
            </p:nvSpPr>
            <p:spPr>
              <a:xfrm>
                <a:off x="4623095" y="5475902"/>
                <a:ext cx="854596" cy="215444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=9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𝑐𝑚</m:t>
                          </m:r>
                        </m:e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GB" sz="1400" dirty="0"/>
              </a:p>
            </p:txBody>
          </p:sp>
        </mc:Choice>
        <mc:Fallback>
          <p:sp>
            <p:nvSpPr>
              <p:cNvPr id="45" name="テキスト ボックス 44">
                <a:extLst>
                  <a:ext uri="{FF2B5EF4-FFF2-40B4-BE49-F238E27FC236}">
                    <a16:creationId xmlns:a16="http://schemas.microsoft.com/office/drawing/2014/main" id="{A05BD679-8F20-477E-A305-DA0046DF72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23095" y="5475902"/>
                <a:ext cx="854596" cy="215444"/>
              </a:xfrm>
              <a:prstGeom prst="rect">
                <a:avLst/>
              </a:prstGeom>
              <a:blipFill>
                <a:blip r:embed="rId16"/>
                <a:stretch>
                  <a:fillRect b="-5556"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円弧 45">
            <a:extLst>
              <a:ext uri="{FF2B5EF4-FFF2-40B4-BE49-F238E27FC236}">
                <a16:creationId xmlns:a16="http://schemas.microsoft.com/office/drawing/2014/main" id="{E812EC16-24CC-4378-9FCB-863CDFA9EC98}"/>
              </a:ext>
            </a:extLst>
          </p:cNvPr>
          <p:cNvSpPr/>
          <p:nvPr/>
        </p:nvSpPr>
        <p:spPr>
          <a:xfrm flipH="1">
            <a:off x="4423954" y="3065145"/>
            <a:ext cx="357053" cy="619125"/>
          </a:xfrm>
          <a:prstGeom prst="arc">
            <a:avLst>
              <a:gd name="adj1" fmla="val 16200000"/>
              <a:gd name="adj2" fmla="val 5588182"/>
            </a:avLst>
          </a:prstGeom>
          <a:ln w="254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67581291-7D86-4FD6-927F-4C5C58DC1BBD}"/>
              </a:ext>
            </a:extLst>
          </p:cNvPr>
          <p:cNvSpPr txBox="1"/>
          <p:nvPr/>
        </p:nvSpPr>
        <p:spPr>
          <a:xfrm>
            <a:off x="3735979" y="3084194"/>
            <a:ext cx="809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Work out terms</a:t>
            </a:r>
            <a:endParaRPr lang="en-GB" sz="12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53" name="円弧 52">
            <a:extLst>
              <a:ext uri="{FF2B5EF4-FFF2-40B4-BE49-F238E27FC236}">
                <a16:creationId xmlns:a16="http://schemas.microsoft.com/office/drawing/2014/main" id="{23DA1E3F-79AE-4DD5-AA26-B831BA255C4A}"/>
              </a:ext>
            </a:extLst>
          </p:cNvPr>
          <p:cNvSpPr/>
          <p:nvPr/>
        </p:nvSpPr>
        <p:spPr>
          <a:xfrm>
            <a:off x="7080071" y="3770540"/>
            <a:ext cx="247648" cy="619125"/>
          </a:xfrm>
          <a:prstGeom prst="arc">
            <a:avLst>
              <a:gd name="adj1" fmla="val 16200000"/>
              <a:gd name="adj2" fmla="val 5588182"/>
            </a:avLst>
          </a:prstGeom>
          <a:ln w="254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43D8D428-F27D-4B2D-9D09-CDB36B286250}"/>
              </a:ext>
            </a:extLst>
          </p:cNvPr>
          <p:cNvSpPr txBox="1"/>
          <p:nvPr/>
        </p:nvSpPr>
        <p:spPr>
          <a:xfrm>
            <a:off x="7249888" y="3872320"/>
            <a:ext cx="16807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Work out the inner part</a:t>
            </a:r>
            <a:endParaRPr lang="en-GB" sz="12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61" name="円弧 60">
            <a:extLst>
              <a:ext uri="{FF2B5EF4-FFF2-40B4-BE49-F238E27FC236}">
                <a16:creationId xmlns:a16="http://schemas.microsoft.com/office/drawing/2014/main" id="{FF9CBF28-411D-4BC4-A60F-E34708A34C85}"/>
              </a:ext>
            </a:extLst>
          </p:cNvPr>
          <p:cNvSpPr/>
          <p:nvPr/>
        </p:nvSpPr>
        <p:spPr>
          <a:xfrm>
            <a:off x="5547362" y="4397557"/>
            <a:ext cx="247648" cy="619125"/>
          </a:xfrm>
          <a:prstGeom prst="arc">
            <a:avLst>
              <a:gd name="adj1" fmla="val 16200000"/>
              <a:gd name="adj2" fmla="val 5588182"/>
            </a:avLst>
          </a:prstGeom>
          <a:ln w="254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988B0769-E891-43BF-B424-3FFB0CDA5810}"/>
              </a:ext>
            </a:extLst>
          </p:cNvPr>
          <p:cNvSpPr txBox="1"/>
          <p:nvPr/>
        </p:nvSpPr>
        <p:spPr>
          <a:xfrm>
            <a:off x="5734596" y="4438377"/>
            <a:ext cx="1119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The 8s cancel out</a:t>
            </a:r>
            <a:endParaRPr lang="en-GB" sz="12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63" name="円弧 62">
            <a:extLst>
              <a:ext uri="{FF2B5EF4-FFF2-40B4-BE49-F238E27FC236}">
                <a16:creationId xmlns:a16="http://schemas.microsoft.com/office/drawing/2014/main" id="{56053676-C983-4183-B637-25F77D9DE0EE}"/>
              </a:ext>
            </a:extLst>
          </p:cNvPr>
          <p:cNvSpPr/>
          <p:nvPr/>
        </p:nvSpPr>
        <p:spPr>
          <a:xfrm>
            <a:off x="5416733" y="4998448"/>
            <a:ext cx="247648" cy="619125"/>
          </a:xfrm>
          <a:prstGeom prst="arc">
            <a:avLst>
              <a:gd name="adj1" fmla="val 16200000"/>
              <a:gd name="adj2" fmla="val 5588182"/>
            </a:avLst>
          </a:prstGeom>
          <a:ln w="254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テキスト ボックス 63">
            <a:extLst>
              <a:ext uri="{FF2B5EF4-FFF2-40B4-BE49-F238E27FC236}">
                <a16:creationId xmlns:a16="http://schemas.microsoft.com/office/drawing/2014/main" id="{7A4CC5CB-88A3-4822-AAB8-F57E303AD225}"/>
              </a:ext>
            </a:extLst>
          </p:cNvPr>
          <p:cNvSpPr txBox="1"/>
          <p:nvPr/>
        </p:nvSpPr>
        <p:spPr>
          <a:xfrm>
            <a:off x="5551716" y="5056685"/>
            <a:ext cx="14325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We want the absolute value</a:t>
            </a:r>
            <a:endParaRPr lang="en-GB" sz="12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6729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8" grpId="0" animBg="1"/>
      <p:bldP spid="40" grpId="0"/>
      <p:bldP spid="41" grpId="0"/>
      <p:bldP spid="43" grpId="0"/>
      <p:bldP spid="44" grpId="0"/>
      <p:bldP spid="45" grpId="0"/>
      <p:bldP spid="46" grpId="0" animBg="1"/>
      <p:bldP spid="47" grpId="0"/>
      <p:bldP spid="53" grpId="0" animBg="1"/>
      <p:bldP spid="60" grpId="0"/>
      <p:bldP spid="61" grpId="0" animBg="1"/>
      <p:bldP spid="62" grpId="0"/>
      <p:bldP spid="63" grpId="0" animBg="1"/>
      <p:bldP spid="6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Volumes of Revolution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9954" y="6488668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4D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テキスト ボックス 20">
                <a:extLst>
                  <a:ext uri="{FF2B5EF4-FFF2-40B4-BE49-F238E27FC236}">
                    <a16:creationId xmlns:a16="http://schemas.microsoft.com/office/drawing/2014/main" id="{3C405F61-2FE7-45F4-91C6-57ACFFD837B4}"/>
                  </a:ext>
                </a:extLst>
              </p:cNvPr>
              <p:cNvSpPr txBox="1"/>
              <p:nvPr/>
            </p:nvSpPr>
            <p:spPr>
              <a:xfrm>
                <a:off x="0" y="0"/>
                <a:ext cx="1227323" cy="48866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𝑑𝑥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1" name="テキスト ボックス 20">
                <a:extLst>
                  <a:ext uri="{FF2B5EF4-FFF2-40B4-BE49-F238E27FC236}">
                    <a16:creationId xmlns:a16="http://schemas.microsoft.com/office/drawing/2014/main" id="{3C405F61-2FE7-45F4-91C6-57ACFFD837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1227323" cy="48866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テキスト ボックス 21">
                <a:extLst>
                  <a:ext uri="{FF2B5EF4-FFF2-40B4-BE49-F238E27FC236}">
                    <a16:creationId xmlns:a16="http://schemas.microsoft.com/office/drawing/2014/main" id="{888C935A-A285-4321-9A98-869F9DB728B7}"/>
                  </a:ext>
                </a:extLst>
              </p:cNvPr>
              <p:cNvSpPr txBox="1"/>
              <p:nvPr/>
            </p:nvSpPr>
            <p:spPr>
              <a:xfrm>
                <a:off x="0" y="485775"/>
                <a:ext cx="1270861" cy="48866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𝑑𝑦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2" name="テキスト ボックス 21">
                <a:extLst>
                  <a:ext uri="{FF2B5EF4-FFF2-40B4-BE49-F238E27FC236}">
                    <a16:creationId xmlns:a16="http://schemas.microsoft.com/office/drawing/2014/main" id="{888C935A-A285-4321-9A98-869F9DB728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485775"/>
                <a:ext cx="1270861" cy="48866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テキスト ボックス 22">
                <a:extLst>
                  <a:ext uri="{FF2B5EF4-FFF2-40B4-BE49-F238E27FC236}">
                    <a16:creationId xmlns:a16="http://schemas.microsoft.com/office/drawing/2014/main" id="{8F5C7A2B-70B1-4772-B57D-392C4468D7E9}"/>
                  </a:ext>
                </a:extLst>
              </p:cNvPr>
              <p:cNvSpPr txBox="1"/>
              <p:nvPr/>
            </p:nvSpPr>
            <p:spPr>
              <a:xfrm>
                <a:off x="7550551" y="0"/>
                <a:ext cx="1593449" cy="505267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𝑞</m:t>
                          </m:r>
                        </m:sub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</m:sup>
                        <m:e>
                          <m:sSup>
                            <m:sSup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𝑑𝑡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3" name="テキスト ボックス 22">
                <a:extLst>
                  <a:ext uri="{FF2B5EF4-FFF2-40B4-BE49-F238E27FC236}">
                    <a16:creationId xmlns:a16="http://schemas.microsoft.com/office/drawing/2014/main" id="{8F5C7A2B-70B1-4772-B57D-392C4468D7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0551" y="0"/>
                <a:ext cx="1593449" cy="50526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テキスト ボックス 23">
                <a:extLst>
                  <a:ext uri="{FF2B5EF4-FFF2-40B4-BE49-F238E27FC236}">
                    <a16:creationId xmlns:a16="http://schemas.microsoft.com/office/drawing/2014/main" id="{9198FC89-9340-4978-8796-04CE66586699}"/>
                  </a:ext>
                </a:extLst>
              </p:cNvPr>
              <p:cNvSpPr txBox="1"/>
              <p:nvPr/>
            </p:nvSpPr>
            <p:spPr>
              <a:xfrm>
                <a:off x="7551897" y="505485"/>
                <a:ext cx="1592103" cy="505267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𝑞</m:t>
                          </m:r>
                        </m:sub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</m:sup>
                        <m:e>
                          <m:sSup>
                            <m:sSup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𝑑𝑡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4" name="テキスト ボックス 23">
                <a:extLst>
                  <a:ext uri="{FF2B5EF4-FFF2-40B4-BE49-F238E27FC236}">
                    <a16:creationId xmlns:a16="http://schemas.microsoft.com/office/drawing/2014/main" id="{9198FC89-9340-4978-8796-04CE6658669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1897" y="505485"/>
                <a:ext cx="1592103" cy="50526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6" name="コンテンツ プレースホルダー 2">
                <a:extLst>
                  <a:ext uri="{FF2B5EF4-FFF2-40B4-BE49-F238E27FC236}">
                    <a16:creationId xmlns:a16="http://schemas.microsoft.com/office/drawing/2014/main" id="{8E2EE4B0-E40F-45C9-9502-F2CB3EADFE8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42875" y="1400174"/>
                <a:ext cx="3619500" cy="5457825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US" sz="1400" b="1" dirty="0">
                    <a:latin typeface="Comic Sans MS" panose="030F0702030302020204" pitchFamily="66" charset="0"/>
                  </a:rPr>
                  <a:t>You need to be able to use volumes of revolution in order to model real life situations</a:t>
                </a:r>
                <a:endParaRPr lang="en-US" sz="14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4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anose="030F0702030302020204" pitchFamily="66" charset="0"/>
                  </a:rPr>
                  <a:t>The diagram to the right shows a model of a goldfish bowl. The cross section of the bowl is described by the curve with parametric equations:</a:t>
                </a:r>
              </a:p>
              <a:p>
                <a:pPr marL="0" indent="0" algn="ctr">
                  <a:buNone/>
                </a:pPr>
                <a:endParaRPr lang="en-US" sz="14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4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anose="030F0702030302020204" pitchFamily="66" charset="0"/>
                  </a:rPr>
                  <a:t>Where the units of </a:t>
                </a:r>
                <a14:m>
                  <m:oMath xmlns:m="http://schemas.openxmlformats.org/officeDocument/2006/math">
                    <m:r>
                      <a:rPr lang="en-US" sz="1400" i="1" dirty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14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1400" i="1" dirty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sz="1400" dirty="0">
                    <a:latin typeface="Comic Sans MS" panose="030F0702030302020204" pitchFamily="66" charset="0"/>
                  </a:rPr>
                  <a:t> are in cm. The bowl is formed by rotating this curve about the y-axis to form a solid of revolution.</a:t>
                </a:r>
              </a:p>
              <a:p>
                <a:pPr marL="0" indent="0" algn="ctr">
                  <a:buNone/>
                </a:pPr>
                <a:endParaRPr lang="en-US" sz="1400" dirty="0">
                  <a:latin typeface="Comic Sans MS" panose="030F0702030302020204" pitchFamily="66" charset="0"/>
                </a:endParaRPr>
              </a:p>
              <a:p>
                <a:pPr marL="342900" indent="-342900" algn="ctr">
                  <a:buAutoNum type="alphaLcParenR"/>
                </a:pPr>
                <a:r>
                  <a:rPr lang="en-US" sz="1400" dirty="0">
                    <a:latin typeface="Comic Sans MS" panose="030F0702030302020204" pitchFamily="66" charset="0"/>
                  </a:rPr>
                  <a:t>Find the volume of water required to fill the model to a height of 3cm.</a:t>
                </a:r>
              </a:p>
              <a:p>
                <a:pPr marL="342900" indent="-342900" algn="ctr">
                  <a:buAutoNum type="alphaLcParenR"/>
                </a:pPr>
                <a:endParaRPr lang="en-US" sz="14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GB" sz="1400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26" name="コンテンツ プレースホルダー 2">
                <a:extLst>
                  <a:ext uri="{FF2B5EF4-FFF2-40B4-BE49-F238E27FC236}">
                    <a16:creationId xmlns:a16="http://schemas.microsoft.com/office/drawing/2014/main" id="{8E2EE4B0-E40F-45C9-9502-F2CB3EADFE8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2875" y="1400174"/>
                <a:ext cx="3619500" cy="5457825"/>
              </a:xfrm>
              <a:blipFill>
                <a:blip r:embed="rId6"/>
                <a:stretch>
                  <a:fillRect l="-337" t="-670" r="-151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テキスト ボックス 26">
                <a:extLst>
                  <a:ext uri="{FF2B5EF4-FFF2-40B4-BE49-F238E27FC236}">
                    <a16:creationId xmlns:a16="http://schemas.microsoft.com/office/drawing/2014/main" id="{8DF4E6A8-65C3-44CE-B181-CC446A156D73}"/>
                  </a:ext>
                </a:extLst>
              </p:cNvPr>
              <p:cNvSpPr txBox="1"/>
              <p:nvPr/>
            </p:nvSpPr>
            <p:spPr>
              <a:xfrm>
                <a:off x="405493" y="3442334"/>
                <a:ext cx="2957092" cy="30553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=2</m:t>
                    </m:r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𝑠𝑖𝑛𝑡</m:t>
                    </m:r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GB" sz="1400" dirty="0"/>
                  <a:t>  </a:t>
                </a:r>
                <a14:m>
                  <m:oMath xmlns:m="http://schemas.openxmlformats.org/officeDocument/2006/math">
                    <m:r>
                      <a:rPr lang="en-US" sz="1400" b="0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1400" b="0" i="1" dirty="0" smtClean="0">
                        <a:latin typeface="Cambria Math" panose="02040503050406030204" pitchFamily="18" charset="0"/>
                      </a:rPr>
                      <m:t>=2</m:t>
                    </m:r>
                    <m:r>
                      <a:rPr lang="en-US" sz="1400" b="0" i="1" dirty="0" smtClean="0">
                        <a:latin typeface="Cambria Math" panose="02040503050406030204" pitchFamily="18" charset="0"/>
                      </a:rPr>
                      <m:t>𝑐𝑜𝑠𝑡</m:t>
                    </m:r>
                    <m:r>
                      <a:rPr lang="en-US" sz="1400" b="0" i="1" dirty="0" smtClean="0">
                        <a:latin typeface="Cambria Math" panose="02040503050406030204" pitchFamily="18" charset="0"/>
                      </a:rPr>
                      <m:t>+2</m:t>
                    </m:r>
                  </m:oMath>
                </a14:m>
                <a:r>
                  <a:rPr lang="en-GB" sz="1400" dirty="0"/>
                  <a:t>,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1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  <m:r>
                      <a:rPr lang="en-GB" sz="1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en-US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11</m:t>
                        </m:r>
                        <m:r>
                          <a:rPr lang="en-US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en-US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endParaRPr lang="en-GB" sz="1400" dirty="0"/>
              </a:p>
            </p:txBody>
          </p:sp>
        </mc:Choice>
        <mc:Fallback xmlns="">
          <p:sp>
            <p:nvSpPr>
              <p:cNvPr id="27" name="テキスト ボックス 26">
                <a:extLst>
                  <a:ext uri="{FF2B5EF4-FFF2-40B4-BE49-F238E27FC236}">
                    <a16:creationId xmlns:a16="http://schemas.microsoft.com/office/drawing/2014/main" id="{8DF4E6A8-65C3-44CE-B181-CC446A156D7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5493" y="3442334"/>
                <a:ext cx="2957092" cy="305533"/>
              </a:xfrm>
              <a:prstGeom prst="rect">
                <a:avLst/>
              </a:prstGeom>
              <a:blipFill>
                <a:blip r:embed="rId7"/>
                <a:stretch>
                  <a:fillRect l="-1649" t="-4000" b="-22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2" name="テキスト ボックス 31">
                <a:extLst>
                  <a:ext uri="{FF2B5EF4-FFF2-40B4-BE49-F238E27FC236}">
                    <a16:creationId xmlns:a16="http://schemas.microsoft.com/office/drawing/2014/main" id="{BF28A2AD-6F86-4277-8CE9-ACD6C7F0F833}"/>
                  </a:ext>
                </a:extLst>
              </p:cNvPr>
              <p:cNvSpPr txBox="1"/>
              <p:nvPr/>
            </p:nvSpPr>
            <p:spPr>
              <a:xfrm>
                <a:off x="1583804" y="5641365"/>
                <a:ext cx="854596" cy="215444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=9</m:t>
                      </m:r>
                      <m:r>
                        <a:rPr lang="en-US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en-US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𝑐𝑚</m:t>
                          </m:r>
                        </m:e>
                        <m:sup>
                          <m: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GB" sz="14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32" name="テキスト ボックス 31">
                <a:extLst>
                  <a:ext uri="{FF2B5EF4-FFF2-40B4-BE49-F238E27FC236}">
                    <a16:creationId xmlns:a16="http://schemas.microsoft.com/office/drawing/2014/main" id="{BF28A2AD-6F86-4277-8CE9-ACD6C7F0F83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83804" y="5641365"/>
                <a:ext cx="854596" cy="215444"/>
              </a:xfrm>
              <a:prstGeom prst="rect">
                <a:avLst/>
              </a:prstGeom>
              <a:blipFill>
                <a:blip r:embed="rId8"/>
                <a:stretch>
                  <a:fillRect b="-5556"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フリーフォーム: 図形 32">
            <a:extLst>
              <a:ext uri="{FF2B5EF4-FFF2-40B4-BE49-F238E27FC236}">
                <a16:creationId xmlns:a16="http://schemas.microsoft.com/office/drawing/2014/main" id="{28E4C0F0-0388-479A-8249-3144DC6D7036}"/>
              </a:ext>
            </a:extLst>
          </p:cNvPr>
          <p:cNvSpPr/>
          <p:nvPr/>
        </p:nvSpPr>
        <p:spPr>
          <a:xfrm>
            <a:off x="7662863" y="2345531"/>
            <a:ext cx="776287" cy="957263"/>
          </a:xfrm>
          <a:custGeom>
            <a:avLst/>
            <a:gdLst>
              <a:gd name="connsiteX0" fmla="*/ 750093 w 776287"/>
              <a:gd name="connsiteY0" fmla="*/ 0 h 957263"/>
              <a:gd name="connsiteX1" fmla="*/ 0 w 776287"/>
              <a:gd name="connsiteY1" fmla="*/ 0 h 957263"/>
              <a:gd name="connsiteX2" fmla="*/ 2381 w 776287"/>
              <a:gd name="connsiteY2" fmla="*/ 957263 h 957263"/>
              <a:gd name="connsiteX3" fmla="*/ 88106 w 776287"/>
              <a:gd name="connsiteY3" fmla="*/ 947738 h 957263"/>
              <a:gd name="connsiteX4" fmla="*/ 242887 w 776287"/>
              <a:gd name="connsiteY4" fmla="*/ 916782 h 957263"/>
              <a:gd name="connsiteX5" fmla="*/ 409575 w 776287"/>
              <a:gd name="connsiteY5" fmla="*/ 845344 h 957263"/>
              <a:gd name="connsiteX6" fmla="*/ 507206 w 776287"/>
              <a:gd name="connsiteY6" fmla="*/ 762000 h 957263"/>
              <a:gd name="connsiteX7" fmla="*/ 604837 w 776287"/>
              <a:gd name="connsiteY7" fmla="*/ 666750 h 957263"/>
              <a:gd name="connsiteX8" fmla="*/ 683418 w 776287"/>
              <a:gd name="connsiteY8" fmla="*/ 528638 h 957263"/>
              <a:gd name="connsiteX9" fmla="*/ 738187 w 776287"/>
              <a:gd name="connsiteY9" fmla="*/ 414338 h 957263"/>
              <a:gd name="connsiteX10" fmla="*/ 776287 w 776287"/>
              <a:gd name="connsiteY10" fmla="*/ 223838 h 957263"/>
              <a:gd name="connsiteX11" fmla="*/ 769143 w 776287"/>
              <a:gd name="connsiteY11" fmla="*/ 95250 h 957263"/>
              <a:gd name="connsiteX12" fmla="*/ 750093 w 776287"/>
              <a:gd name="connsiteY12" fmla="*/ 0 h 957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76287" h="957263">
                <a:moveTo>
                  <a:pt x="750093" y="0"/>
                </a:moveTo>
                <a:lnTo>
                  <a:pt x="0" y="0"/>
                </a:lnTo>
                <a:cubicBezTo>
                  <a:pt x="794" y="319088"/>
                  <a:pt x="1587" y="638175"/>
                  <a:pt x="2381" y="957263"/>
                </a:cubicBezTo>
                <a:lnTo>
                  <a:pt x="88106" y="947738"/>
                </a:lnTo>
                <a:lnTo>
                  <a:pt x="242887" y="916782"/>
                </a:lnTo>
                <a:lnTo>
                  <a:pt x="409575" y="845344"/>
                </a:lnTo>
                <a:lnTo>
                  <a:pt x="507206" y="762000"/>
                </a:lnTo>
                <a:lnTo>
                  <a:pt x="604837" y="666750"/>
                </a:lnTo>
                <a:lnTo>
                  <a:pt x="683418" y="528638"/>
                </a:lnTo>
                <a:lnTo>
                  <a:pt x="738187" y="414338"/>
                </a:lnTo>
                <a:lnTo>
                  <a:pt x="776287" y="223838"/>
                </a:lnTo>
                <a:lnTo>
                  <a:pt x="769143" y="95250"/>
                </a:lnTo>
                <a:lnTo>
                  <a:pt x="750093" y="0"/>
                </a:lnTo>
                <a:close/>
              </a:path>
            </a:pathLst>
          </a:custGeom>
          <a:solidFill>
            <a:srgbClr val="FFC000">
              <a:alpha val="2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4" name="直線矢印コネクタ 33">
            <a:extLst>
              <a:ext uri="{FF2B5EF4-FFF2-40B4-BE49-F238E27FC236}">
                <a16:creationId xmlns:a16="http://schemas.microsoft.com/office/drawing/2014/main" id="{FC924773-D346-4CC8-B7FE-452DD54CC8F3}"/>
              </a:ext>
            </a:extLst>
          </p:cNvPr>
          <p:cNvCxnSpPr>
            <a:cxnSpLocks/>
          </p:cNvCxnSpPr>
          <p:nvPr/>
        </p:nvCxnSpPr>
        <p:spPr>
          <a:xfrm rot="5400000" flipV="1">
            <a:off x="7740826" y="2285411"/>
            <a:ext cx="0" cy="2050742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35" name="テキスト ボックス 34">
                <a:extLst>
                  <a:ext uri="{FF2B5EF4-FFF2-40B4-BE49-F238E27FC236}">
                    <a16:creationId xmlns:a16="http://schemas.microsoft.com/office/drawing/2014/main" id="{19E0CD95-C949-4AC1-8BA5-0F1516A61644}"/>
                  </a:ext>
                </a:extLst>
              </p:cNvPr>
              <p:cNvSpPr txBox="1"/>
              <p:nvPr/>
            </p:nvSpPr>
            <p:spPr>
              <a:xfrm>
                <a:off x="7622034" y="1292718"/>
                <a:ext cx="113043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00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GB" sz="1100" dirty="0"/>
              </a:p>
            </p:txBody>
          </p:sp>
        </mc:Choice>
        <mc:Fallback>
          <p:sp>
            <p:nvSpPr>
              <p:cNvPr id="35" name="テキスト ボックス 34">
                <a:extLst>
                  <a:ext uri="{FF2B5EF4-FFF2-40B4-BE49-F238E27FC236}">
                    <a16:creationId xmlns:a16="http://schemas.microsoft.com/office/drawing/2014/main" id="{19E0CD95-C949-4AC1-8BA5-0F1516A616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2034" y="1292718"/>
                <a:ext cx="113043" cy="169277"/>
              </a:xfrm>
              <a:prstGeom prst="rect">
                <a:avLst/>
              </a:prstGeom>
              <a:blipFill>
                <a:blip r:embed="rId9"/>
                <a:stretch>
                  <a:fillRect l="-26316" r="-31579" b="-2857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6" name="テキスト ボックス 35">
                <a:extLst>
                  <a:ext uri="{FF2B5EF4-FFF2-40B4-BE49-F238E27FC236}">
                    <a16:creationId xmlns:a16="http://schemas.microsoft.com/office/drawing/2014/main" id="{6BF7065A-F8F0-4692-99C0-E865899438CB}"/>
                  </a:ext>
                </a:extLst>
              </p:cNvPr>
              <p:cNvSpPr txBox="1"/>
              <p:nvPr/>
            </p:nvSpPr>
            <p:spPr>
              <a:xfrm>
                <a:off x="8808937" y="3220526"/>
                <a:ext cx="113043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sz="1100" dirty="0"/>
              </a:p>
            </p:txBody>
          </p:sp>
        </mc:Choice>
        <mc:Fallback>
          <p:sp>
            <p:nvSpPr>
              <p:cNvPr id="36" name="テキスト ボックス 35">
                <a:extLst>
                  <a:ext uri="{FF2B5EF4-FFF2-40B4-BE49-F238E27FC236}">
                    <a16:creationId xmlns:a16="http://schemas.microsoft.com/office/drawing/2014/main" id="{6BF7065A-F8F0-4692-99C0-E865899438C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08937" y="3220526"/>
                <a:ext cx="113043" cy="169277"/>
              </a:xfrm>
              <a:prstGeom prst="rect">
                <a:avLst/>
              </a:prstGeom>
              <a:blipFill>
                <a:blip r:embed="rId10"/>
                <a:stretch>
                  <a:fillRect l="-15789" r="-1052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9" name="テキスト ボックス 38">
                <a:extLst>
                  <a:ext uri="{FF2B5EF4-FFF2-40B4-BE49-F238E27FC236}">
                    <a16:creationId xmlns:a16="http://schemas.microsoft.com/office/drawing/2014/main" id="{F9770A18-92F6-4C08-ABB4-6EB4091727CE}"/>
                  </a:ext>
                </a:extLst>
              </p:cNvPr>
              <p:cNvSpPr txBox="1"/>
              <p:nvPr/>
            </p:nvSpPr>
            <p:spPr>
              <a:xfrm>
                <a:off x="7515502" y="3318180"/>
                <a:ext cx="131703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00" b="0" i="1" smtClean="0">
                          <a:latin typeface="Cambria Math" panose="02040503050406030204" pitchFamily="18" charset="0"/>
                        </a:rPr>
                        <m:t>𝑂</m:t>
                      </m:r>
                    </m:oMath>
                  </m:oMathPara>
                </a14:m>
                <a:endParaRPr lang="en-GB" sz="1100" dirty="0"/>
              </a:p>
            </p:txBody>
          </p:sp>
        </mc:Choice>
        <mc:Fallback>
          <p:sp>
            <p:nvSpPr>
              <p:cNvPr id="39" name="テキスト ボックス 38">
                <a:extLst>
                  <a:ext uri="{FF2B5EF4-FFF2-40B4-BE49-F238E27FC236}">
                    <a16:creationId xmlns:a16="http://schemas.microsoft.com/office/drawing/2014/main" id="{F9770A18-92F6-4C08-ABB4-6EB4091727C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15502" y="3318180"/>
                <a:ext cx="131703" cy="169277"/>
              </a:xfrm>
              <a:prstGeom prst="rect">
                <a:avLst/>
              </a:prstGeom>
              <a:blipFill>
                <a:blip r:embed="rId11"/>
                <a:stretch>
                  <a:fillRect l="-23810" r="-28571" b="-714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9" name="直線矢印コネクタ 48">
            <a:extLst>
              <a:ext uri="{FF2B5EF4-FFF2-40B4-BE49-F238E27FC236}">
                <a16:creationId xmlns:a16="http://schemas.microsoft.com/office/drawing/2014/main" id="{72EFD566-D985-400A-A1D6-A07F379012FD}"/>
              </a:ext>
            </a:extLst>
          </p:cNvPr>
          <p:cNvCxnSpPr>
            <a:cxnSpLocks/>
          </p:cNvCxnSpPr>
          <p:nvPr/>
        </p:nvCxnSpPr>
        <p:spPr>
          <a:xfrm flipV="1">
            <a:off x="7661983" y="1483588"/>
            <a:ext cx="0" cy="2050742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円弧 49">
            <a:extLst>
              <a:ext uri="{FF2B5EF4-FFF2-40B4-BE49-F238E27FC236}">
                <a16:creationId xmlns:a16="http://schemas.microsoft.com/office/drawing/2014/main" id="{34329578-2DAA-4F4A-9184-3ED4CDAF3EED}"/>
              </a:ext>
            </a:extLst>
          </p:cNvPr>
          <p:cNvSpPr>
            <a:spLocks noChangeAspect="1"/>
          </p:cNvSpPr>
          <p:nvPr/>
        </p:nvSpPr>
        <p:spPr>
          <a:xfrm rot="2696034">
            <a:off x="6891708" y="1755882"/>
            <a:ext cx="1544810" cy="1544810"/>
          </a:xfrm>
          <a:prstGeom prst="arc">
            <a:avLst>
              <a:gd name="adj1" fmla="val 16463533"/>
              <a:gd name="adj2" fmla="val 10530617"/>
            </a:avLst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1" name="直線矢印コネクタ 50">
            <a:extLst>
              <a:ext uri="{FF2B5EF4-FFF2-40B4-BE49-F238E27FC236}">
                <a16:creationId xmlns:a16="http://schemas.microsoft.com/office/drawing/2014/main" id="{D9FB509A-8B3F-469B-AA75-DB779096A2C9}"/>
              </a:ext>
            </a:extLst>
          </p:cNvPr>
          <p:cNvCxnSpPr/>
          <p:nvPr/>
        </p:nvCxnSpPr>
        <p:spPr>
          <a:xfrm>
            <a:off x="6924675" y="3577003"/>
            <a:ext cx="1494692" cy="0"/>
          </a:xfrm>
          <a:prstGeom prst="straightConnector1">
            <a:avLst/>
          </a:prstGeom>
          <a:ln w="254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F7674C84-5B14-4320-8B87-F13B5D021BF1}"/>
              </a:ext>
            </a:extLst>
          </p:cNvPr>
          <p:cNvSpPr txBox="1"/>
          <p:nvPr/>
        </p:nvSpPr>
        <p:spPr>
          <a:xfrm>
            <a:off x="7452213" y="3577004"/>
            <a:ext cx="47801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4cm</a:t>
            </a:r>
            <a:endParaRPr lang="en-GB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54" name="直線矢印コネクタ 53">
            <a:extLst>
              <a:ext uri="{FF2B5EF4-FFF2-40B4-BE49-F238E27FC236}">
                <a16:creationId xmlns:a16="http://schemas.microsoft.com/office/drawing/2014/main" id="{60BE3377-690D-49C2-AC87-BE799F03ADCD}"/>
              </a:ext>
            </a:extLst>
          </p:cNvPr>
          <p:cNvCxnSpPr>
            <a:cxnSpLocks/>
          </p:cNvCxnSpPr>
          <p:nvPr/>
        </p:nvCxnSpPr>
        <p:spPr>
          <a:xfrm rot="5400000" flipV="1">
            <a:off x="7655835" y="1321187"/>
            <a:ext cx="0" cy="2050742"/>
          </a:xfrm>
          <a:prstGeom prst="straightConnector1">
            <a:avLst/>
          </a:prstGeom>
          <a:ln w="15875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56" name="テキスト ボックス 55">
                <a:extLst>
                  <a:ext uri="{FF2B5EF4-FFF2-40B4-BE49-F238E27FC236}">
                    <a16:creationId xmlns:a16="http://schemas.microsoft.com/office/drawing/2014/main" id="{BCDF74AC-5E55-4094-87C5-09087C9EFC8A}"/>
                  </a:ext>
                </a:extLst>
              </p:cNvPr>
              <p:cNvSpPr txBox="1"/>
              <p:nvPr/>
            </p:nvSpPr>
            <p:spPr>
              <a:xfrm>
                <a:off x="7686511" y="2148503"/>
                <a:ext cx="113043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00" b="0" i="1" smtClean="0"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GB" sz="1100" dirty="0"/>
              </a:p>
            </p:txBody>
          </p:sp>
        </mc:Choice>
        <mc:Fallback>
          <p:sp>
            <p:nvSpPr>
              <p:cNvPr id="56" name="テキスト ボックス 55">
                <a:extLst>
                  <a:ext uri="{FF2B5EF4-FFF2-40B4-BE49-F238E27FC236}">
                    <a16:creationId xmlns:a16="http://schemas.microsoft.com/office/drawing/2014/main" id="{BCDF74AC-5E55-4094-87C5-09087C9EFC8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6511" y="2148503"/>
                <a:ext cx="113043" cy="169277"/>
              </a:xfrm>
              <a:prstGeom prst="rect">
                <a:avLst/>
              </a:prstGeom>
              <a:blipFill>
                <a:blip r:embed="rId12"/>
                <a:stretch>
                  <a:fillRect l="-27778" r="-33333" b="-714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7" name="直線矢印コネクタ 56">
            <a:extLst>
              <a:ext uri="{FF2B5EF4-FFF2-40B4-BE49-F238E27FC236}">
                <a16:creationId xmlns:a16="http://schemas.microsoft.com/office/drawing/2014/main" id="{09B5C9D9-25C9-4DA0-9A20-9BF69238350C}"/>
              </a:ext>
            </a:extLst>
          </p:cNvPr>
          <p:cNvCxnSpPr>
            <a:cxnSpLocks/>
          </p:cNvCxnSpPr>
          <p:nvPr/>
        </p:nvCxnSpPr>
        <p:spPr>
          <a:xfrm flipH="1">
            <a:off x="8458200" y="1924050"/>
            <a:ext cx="190500" cy="36195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58" name="テキスト ボックス 57">
                <a:extLst>
                  <a:ext uri="{FF2B5EF4-FFF2-40B4-BE49-F238E27FC236}">
                    <a16:creationId xmlns:a16="http://schemas.microsoft.com/office/drawing/2014/main" id="{5250224D-C295-4799-8700-67AA5E26BE5B}"/>
                  </a:ext>
                </a:extLst>
              </p:cNvPr>
              <p:cNvSpPr txBox="1"/>
              <p:nvPr/>
            </p:nvSpPr>
            <p:spPr>
              <a:xfrm>
                <a:off x="8391527" y="1458898"/>
                <a:ext cx="638174" cy="5228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When </a:t>
                </a:r>
                <a14:m>
                  <m:oMath xmlns:m="http://schemas.openxmlformats.org/officeDocument/2006/math">
                    <m:r>
                      <a:rPr lang="en-US" sz="1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1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1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en-US" sz="1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en-GB" sz="1200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58" name="テキスト ボックス 57">
                <a:extLst>
                  <a:ext uri="{FF2B5EF4-FFF2-40B4-BE49-F238E27FC236}">
                    <a16:creationId xmlns:a16="http://schemas.microsoft.com/office/drawing/2014/main" id="{5250224D-C295-4799-8700-67AA5E26BE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91527" y="1458898"/>
                <a:ext cx="638174" cy="522835"/>
              </a:xfrm>
              <a:prstGeom prst="rect">
                <a:avLst/>
              </a:prstGeom>
              <a:blipFill>
                <a:blip r:embed="rId13"/>
                <a:stretch>
                  <a:fillRect r="-384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FCBAD4A0-BB97-45D8-A884-2CADAC0100B3}"/>
              </a:ext>
            </a:extLst>
          </p:cNvPr>
          <p:cNvSpPr txBox="1"/>
          <p:nvPr/>
        </p:nvSpPr>
        <p:spPr>
          <a:xfrm>
            <a:off x="232954" y="5865112"/>
            <a:ext cx="3572691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latin typeface="Comic Sans MS" panose="030F0702030302020204" pitchFamily="66" charset="0"/>
              </a:rPr>
              <a:t>b) The real bowl has a diameter of 48cm. Find the volume of water needed to fill it to the corresponding height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E9D3C2D-8A78-419B-992F-33BC4A4E57CF}"/>
              </a:ext>
            </a:extLst>
          </p:cNvPr>
          <p:cNvSpPr txBox="1"/>
          <p:nvPr/>
        </p:nvSpPr>
        <p:spPr>
          <a:xfrm>
            <a:off x="4946468" y="4119154"/>
            <a:ext cx="366478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You can use volume scale factor here:</a:t>
            </a:r>
          </a:p>
          <a:p>
            <a:endParaRPr lang="en-US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en-US" sz="1400" dirty="0">
                <a:solidFill>
                  <a:srgbClr val="FF0000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The diameter will be multiplied by 12</a:t>
            </a: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en-US" sz="1400" dirty="0">
                <a:solidFill>
                  <a:srgbClr val="FF0000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So the volume will be multiplied by 12</a:t>
            </a:r>
            <a:r>
              <a:rPr lang="en-US" sz="1400" baseline="30000" dirty="0">
                <a:solidFill>
                  <a:srgbClr val="FF0000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3</a:t>
            </a:r>
            <a:endParaRPr lang="en-US" sz="1400" dirty="0">
              <a:solidFill>
                <a:srgbClr val="FF0000"/>
              </a:solidFill>
              <a:latin typeface="Comic Sans MS" panose="030F0702030302020204" pitchFamily="66" charset="0"/>
              <a:sym typeface="Wingdings" panose="05000000000000000000" pitchFamily="2" charset="2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5" name="テキスト ボックス 64">
                <a:extLst>
                  <a:ext uri="{FF2B5EF4-FFF2-40B4-BE49-F238E27FC236}">
                    <a16:creationId xmlns:a16="http://schemas.microsoft.com/office/drawing/2014/main" id="{3F38E502-3E11-406C-BBBE-7629712E87BB}"/>
                  </a:ext>
                </a:extLst>
              </p:cNvPr>
              <p:cNvSpPr txBox="1"/>
              <p:nvPr/>
            </p:nvSpPr>
            <p:spPr>
              <a:xfrm>
                <a:off x="6156960" y="5199016"/>
                <a:ext cx="112069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=9</m:t>
                      </m:r>
                      <m:r>
                        <a:rPr lang="en-US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en-US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12</m:t>
                          </m:r>
                        </m:e>
                        <m:sup>
                          <m: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US" sz="1400" dirty="0">
                  <a:solidFill>
                    <a:srgbClr val="FF0000"/>
                  </a:solidFill>
                  <a:latin typeface="Comic Sans MS" panose="030F0702030302020204" pitchFamily="66" charset="0"/>
                  <a:sym typeface="Wingdings" panose="05000000000000000000" pitchFamily="2" charset="2"/>
                </a:endParaRPr>
              </a:p>
            </p:txBody>
          </p:sp>
        </mc:Choice>
        <mc:Fallback>
          <p:sp>
            <p:nvSpPr>
              <p:cNvPr id="65" name="テキスト ボックス 64">
                <a:extLst>
                  <a:ext uri="{FF2B5EF4-FFF2-40B4-BE49-F238E27FC236}">
                    <a16:creationId xmlns:a16="http://schemas.microsoft.com/office/drawing/2014/main" id="{3F38E502-3E11-406C-BBBE-7629712E87B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6960" y="5199016"/>
                <a:ext cx="1120691" cy="307777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6" name="テキスト ボックス 65">
                <a:extLst>
                  <a:ext uri="{FF2B5EF4-FFF2-40B4-BE49-F238E27FC236}">
                    <a16:creationId xmlns:a16="http://schemas.microsoft.com/office/drawing/2014/main" id="{43FCDDFE-6C18-49D9-B854-C10E3B8B288A}"/>
                  </a:ext>
                </a:extLst>
              </p:cNvPr>
              <p:cNvSpPr txBox="1"/>
              <p:nvPr/>
            </p:nvSpPr>
            <p:spPr>
              <a:xfrm>
                <a:off x="5921829" y="5590902"/>
                <a:ext cx="1704697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=48900 </m:t>
                    </m:r>
                    <m:r>
                      <a:rPr lang="en-US" sz="1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𝑐</m:t>
                    </m:r>
                    <m:sSup>
                      <m:sSupPr>
                        <m:ctrlPr>
                          <a:rPr lang="en-US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sSupPr>
                      <m:e>
                        <m:r>
                          <a:rPr lang="en-US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𝑚</m:t>
                        </m:r>
                      </m:e>
                      <m:sup>
                        <m:r>
                          <a:rPr lang="en-US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1400" dirty="0">
                    <a:solidFill>
                      <a:srgbClr val="FF0000"/>
                    </a:solidFill>
                    <a:latin typeface="Comic Sans MS" panose="030F0702030302020204" pitchFamily="66" charset="0"/>
                    <a:sym typeface="Wingdings" panose="05000000000000000000" pitchFamily="2" charset="2"/>
                  </a:rPr>
                  <a:t> (3sf)</a:t>
                </a:r>
              </a:p>
            </p:txBody>
          </p:sp>
        </mc:Choice>
        <mc:Fallback>
          <p:sp>
            <p:nvSpPr>
              <p:cNvPr id="66" name="テキスト ボックス 65">
                <a:extLst>
                  <a:ext uri="{FF2B5EF4-FFF2-40B4-BE49-F238E27FC236}">
                    <a16:creationId xmlns:a16="http://schemas.microsoft.com/office/drawing/2014/main" id="{43FCDDFE-6C18-49D9-B854-C10E3B8B288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21829" y="5590902"/>
                <a:ext cx="1704697" cy="307777"/>
              </a:xfrm>
              <a:prstGeom prst="rect">
                <a:avLst/>
              </a:prstGeom>
              <a:blipFill>
                <a:blip r:embed="rId15"/>
                <a:stretch>
                  <a:fillRect t="-3922" r="-357" b="-1960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35565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/>
      <p:bldP spid="6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B38A01E-7DA4-41D7-9E3C-DDAA32F18184}"/>
              </a:ext>
            </a:extLst>
          </p:cNvPr>
          <p:cNvSpPr/>
          <p:nvPr/>
        </p:nvSpPr>
        <p:spPr>
          <a:xfrm>
            <a:off x="1278333" y="2035187"/>
            <a:ext cx="6587381" cy="2285241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en-US" altLang="ja-JP" sz="7200" b="1" dirty="0">
                <a:ln w="38100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Teachings for </a:t>
            </a:r>
          </a:p>
          <a:p>
            <a:pPr algn="ctr"/>
            <a:r>
              <a:rPr lang="en-US" altLang="ja-JP" sz="7200" b="1" dirty="0">
                <a:ln w="38100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Exercise 4A</a:t>
            </a:r>
            <a:endParaRPr lang="ja-JP" altLang="en-US" sz="7200" b="1" dirty="0">
              <a:ln w="38100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solidFill>
                <a:schemeClr val="accent6">
                  <a:lumMod val="75000"/>
                </a:schemeClr>
              </a:solidFill>
              <a:latin typeface="Segoe UI Black" panose="020B0A02040204020203" pitchFamily="34" charset="0"/>
              <a:cs typeface="Segoe UI Black" panose="020B0A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31226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Volumes of Revolution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42875" y="1400175"/>
                <a:ext cx="3337171" cy="4776787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US" sz="1400" b="1" dirty="0">
                    <a:latin typeface="Comic Sans MS" panose="030F0702030302020204" pitchFamily="66" charset="0"/>
                  </a:rPr>
                  <a:t>You need to be able to calculate volumes of revolution of solids rotated </a:t>
                </a:r>
                <a14:m>
                  <m:oMath xmlns:m="http://schemas.openxmlformats.org/officeDocument/2006/math">
                    <m:r>
                      <a:rPr lang="en-US" sz="1400" b="1" i="1" smtClean="0"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1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𝝅</m:t>
                    </m:r>
                  </m:oMath>
                </a14:m>
                <a:r>
                  <a:rPr lang="en-US" sz="1400" b="1" dirty="0">
                    <a:latin typeface="Comic Sans MS" panose="030F0702030302020204" pitchFamily="66" charset="0"/>
                  </a:rPr>
                  <a:t> radians about the x-axis</a:t>
                </a:r>
                <a:endParaRPr lang="en-US" sz="14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400" dirty="0">
                  <a:latin typeface="Comic Sans MS" panose="030F0702030302020204" pitchFamily="66" charset="0"/>
                </a:endParaRPr>
              </a:p>
              <a:p>
                <a:pPr algn="ctr">
                  <a:buFont typeface="Wingdings" panose="05000000000000000000" pitchFamily="2" charset="2"/>
                  <a:buChar char="à"/>
                </a:pPr>
                <a:r>
                  <a:rPr lang="en-US" sz="14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You have already learned about this in Core Pure 1!</a:t>
                </a:r>
              </a:p>
              <a:p>
                <a:pPr algn="ctr">
                  <a:buFont typeface="Wingdings" panose="05000000000000000000" pitchFamily="2" charset="2"/>
                  <a:buChar char="à"/>
                </a:pPr>
                <a:endParaRPr lang="en-US" sz="1400" b="1" dirty="0">
                  <a:latin typeface="Comic Sans MS" panose="030F0702030302020204" pitchFamily="66" charset="0"/>
                  <a:sym typeface="Wingdings" panose="05000000000000000000" pitchFamily="2" charset="2"/>
                </a:endParaRPr>
              </a:p>
              <a:p>
                <a:pPr algn="ctr">
                  <a:buFont typeface="Wingdings" panose="05000000000000000000" pitchFamily="2" charset="2"/>
                  <a:buChar char="à"/>
                </a:pPr>
                <a:r>
                  <a:rPr lang="en-US" sz="14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This section is essentially a reminder, but you may need to apply a wider variety of techniques in order to perform the integrals themselves…</a:t>
                </a:r>
                <a:r>
                  <a:rPr lang="en-US" sz="1400" b="1" dirty="0">
                    <a:latin typeface="Comic Sans MS" panose="030F0702030302020204" pitchFamily="66" charset="0"/>
                  </a:rPr>
                  <a:t> </a:t>
                </a:r>
                <a:endParaRPr lang="en-GB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2875" y="1400175"/>
                <a:ext cx="3337171" cy="4776787"/>
              </a:xfrm>
              <a:blipFill>
                <a:blip r:embed="rId2"/>
                <a:stretch>
                  <a:fillRect t="-766" r="-182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9954" y="6488668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4A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986875CE-8440-4562-868C-520F45CAE762}"/>
                  </a:ext>
                </a:extLst>
              </p:cNvPr>
              <p:cNvSpPr txBox="1"/>
              <p:nvPr/>
            </p:nvSpPr>
            <p:spPr>
              <a:xfrm>
                <a:off x="0" y="0"/>
                <a:ext cx="1227323" cy="48866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𝑑𝑥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986875CE-8440-4562-868C-520F45CAE76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1227323" cy="48866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80627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Volumes of Revolution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42875" y="1400175"/>
                <a:ext cx="3337171" cy="4776787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US" sz="1400" b="1" dirty="0">
                    <a:latin typeface="Comic Sans MS" panose="030F0702030302020204" pitchFamily="66" charset="0"/>
                  </a:rPr>
                  <a:t>You need to be able to calculate volumes of revolution of solids rotated </a:t>
                </a:r>
                <a14:m>
                  <m:oMath xmlns:m="http://schemas.openxmlformats.org/officeDocument/2006/math">
                    <m:r>
                      <a:rPr lang="en-US" sz="1400" b="1" i="1" smtClean="0"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1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𝝅</m:t>
                    </m:r>
                  </m:oMath>
                </a14:m>
                <a:r>
                  <a:rPr lang="en-US" sz="1400" b="1" dirty="0">
                    <a:latin typeface="Comic Sans MS" panose="030F0702030302020204" pitchFamily="66" charset="0"/>
                  </a:rPr>
                  <a:t> radians about the x-axis</a:t>
                </a:r>
                <a:endParaRPr lang="en-US" sz="14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4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anose="030F0702030302020204" pitchFamily="66" charset="0"/>
                  </a:rPr>
                  <a:t>The region R is bounded by the curve with equation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𝑠𝑖𝑛</m:t>
                    </m:r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1400" dirty="0">
                    <a:latin typeface="Comic Sans MS" panose="030F0702030302020204" pitchFamily="66" charset="0"/>
                  </a:rPr>
                  <a:t>, the x-axis and the lines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US" sz="14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1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1400" dirty="0">
                    <a:latin typeface="Comic Sans MS" panose="030F0702030302020204" pitchFamily="66" charset="0"/>
                  </a:rPr>
                  <a:t>. </a:t>
                </a:r>
              </a:p>
              <a:p>
                <a:pPr marL="0" indent="0" algn="ctr">
                  <a:buNone/>
                </a:pPr>
                <a:endParaRPr lang="en-US" sz="14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anose="030F0702030302020204" pitchFamily="66" charset="0"/>
                  </a:rPr>
                  <a:t>Find the volume of the solid formed when region </a:t>
                </a:r>
                <a14:m>
                  <m:oMath xmlns:m="http://schemas.openxmlformats.org/officeDocument/2006/math">
                    <m:r>
                      <a:rPr lang="en-US" sz="1400" i="1" dirty="0" smtClean="0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US" sz="1400" dirty="0">
                    <a:latin typeface="Comic Sans MS" panose="030F0702030302020204" pitchFamily="66" charset="0"/>
                  </a:rPr>
                  <a:t> is rotated through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en-US" sz="1400" dirty="0">
                    <a:latin typeface="Comic Sans MS" panose="030F0702030302020204" pitchFamily="66" charset="0"/>
                  </a:rPr>
                  <a:t> radians about the x-axis.</a:t>
                </a:r>
              </a:p>
            </p:txBody>
          </p:sp>
        </mc:Choice>
        <mc:Fallback xmlns="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2875" y="1400175"/>
                <a:ext cx="3337171" cy="4776787"/>
              </a:xfrm>
              <a:blipFill>
                <a:blip r:embed="rId2"/>
                <a:stretch>
                  <a:fillRect t="-766" r="-73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9954" y="6488668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4A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986875CE-8440-4562-868C-520F45CAE762}"/>
                  </a:ext>
                </a:extLst>
              </p:cNvPr>
              <p:cNvSpPr txBox="1"/>
              <p:nvPr/>
            </p:nvSpPr>
            <p:spPr>
              <a:xfrm>
                <a:off x="0" y="0"/>
                <a:ext cx="1227323" cy="48866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𝑑𝑥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986875CE-8440-4562-868C-520F45CAE76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1227323" cy="48866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テキスト ボックス 5">
                <a:extLst>
                  <a:ext uri="{FF2B5EF4-FFF2-40B4-BE49-F238E27FC236}">
                    <a16:creationId xmlns:a16="http://schemas.microsoft.com/office/drawing/2014/main" id="{358B4B40-5C7A-499F-8086-24E6F0EF79A9}"/>
                  </a:ext>
                </a:extLst>
              </p:cNvPr>
              <p:cNvSpPr txBox="1"/>
              <p:nvPr/>
            </p:nvSpPr>
            <p:spPr>
              <a:xfrm>
                <a:off x="4095750" y="1390650"/>
                <a:ext cx="1227323" cy="48866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𝑑𝑥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" name="テキスト ボックス 5">
                <a:extLst>
                  <a:ext uri="{FF2B5EF4-FFF2-40B4-BE49-F238E27FC236}">
                    <a16:creationId xmlns:a16="http://schemas.microsoft.com/office/drawing/2014/main" id="{358B4B40-5C7A-499F-8086-24E6F0EF79A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95750" y="1390650"/>
                <a:ext cx="1227323" cy="488660"/>
              </a:xfrm>
              <a:prstGeom prst="rect">
                <a:avLst/>
              </a:prstGeom>
              <a:blipFill>
                <a:blip r:embed="rId4"/>
                <a:stretch>
                  <a:fillRect b="-125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テキスト ボックス 6">
                <a:extLst>
                  <a:ext uri="{FF2B5EF4-FFF2-40B4-BE49-F238E27FC236}">
                    <a16:creationId xmlns:a16="http://schemas.microsoft.com/office/drawing/2014/main" id="{45F37A2B-3F9D-4175-8B2E-57F29AD35188}"/>
                  </a:ext>
                </a:extLst>
              </p:cNvPr>
              <p:cNvSpPr txBox="1"/>
              <p:nvPr/>
            </p:nvSpPr>
            <p:spPr>
              <a:xfrm>
                <a:off x="4267200" y="1981200"/>
                <a:ext cx="1549142" cy="54213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f>
                            <m:fPr>
                              <m:ctrlPr>
                                <a:rPr lang="en-US" sz="14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p>
                        <m:e>
                          <m:sSup>
                            <m:sSupPr>
                              <m:ctrlPr>
                                <a:rPr lang="en-US" sz="14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14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𝑠𝑖𝑛</m:t>
                                  </m:r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𝑑𝑥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7" name="テキスト ボックス 6">
                <a:extLst>
                  <a:ext uri="{FF2B5EF4-FFF2-40B4-BE49-F238E27FC236}">
                    <a16:creationId xmlns:a16="http://schemas.microsoft.com/office/drawing/2014/main" id="{45F37A2B-3F9D-4175-8B2E-57F29AD351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1981200"/>
                <a:ext cx="1549142" cy="54213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テキスト ボックス 7">
                <a:extLst>
                  <a:ext uri="{FF2B5EF4-FFF2-40B4-BE49-F238E27FC236}">
                    <a16:creationId xmlns:a16="http://schemas.microsoft.com/office/drawing/2014/main" id="{E081AC09-D5B5-4063-8E67-B567EBE4A6F9}"/>
                  </a:ext>
                </a:extLst>
              </p:cNvPr>
              <p:cNvSpPr txBox="1"/>
              <p:nvPr/>
            </p:nvSpPr>
            <p:spPr>
              <a:xfrm>
                <a:off x="4286250" y="2647950"/>
                <a:ext cx="1433149" cy="54213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f>
                            <m:fPr>
                              <m:ctrlPr>
                                <a:rPr lang="en-US" sz="14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p>
                        <m:e>
                          <m:sSup>
                            <m:sSupPr>
                              <m:ctrlPr>
                                <a:rPr lang="en-US" sz="14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𝑠𝑖𝑛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𝑑𝑥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8" name="テキスト ボックス 7">
                <a:extLst>
                  <a:ext uri="{FF2B5EF4-FFF2-40B4-BE49-F238E27FC236}">
                    <a16:creationId xmlns:a16="http://schemas.microsoft.com/office/drawing/2014/main" id="{E081AC09-D5B5-4063-8E67-B567EBE4A6F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6250" y="2647950"/>
                <a:ext cx="1433149" cy="54213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円弧 8">
            <a:extLst>
              <a:ext uri="{FF2B5EF4-FFF2-40B4-BE49-F238E27FC236}">
                <a16:creationId xmlns:a16="http://schemas.microsoft.com/office/drawing/2014/main" id="{5F9CDEB9-5531-47C9-A798-13BC28FCC1B2}"/>
              </a:ext>
            </a:extLst>
          </p:cNvPr>
          <p:cNvSpPr/>
          <p:nvPr/>
        </p:nvSpPr>
        <p:spPr>
          <a:xfrm>
            <a:off x="5743575" y="1647825"/>
            <a:ext cx="381000" cy="638175"/>
          </a:xfrm>
          <a:prstGeom prst="arc">
            <a:avLst>
              <a:gd name="adj1" fmla="val 16200000"/>
              <a:gd name="adj2" fmla="val 5588182"/>
            </a:avLst>
          </a:prstGeom>
          <a:ln w="254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円弧 9">
            <a:extLst>
              <a:ext uri="{FF2B5EF4-FFF2-40B4-BE49-F238E27FC236}">
                <a16:creationId xmlns:a16="http://schemas.microsoft.com/office/drawing/2014/main" id="{B1232DA5-B054-4C95-B500-7325B3B466CF}"/>
              </a:ext>
            </a:extLst>
          </p:cNvPr>
          <p:cNvSpPr/>
          <p:nvPr/>
        </p:nvSpPr>
        <p:spPr>
          <a:xfrm>
            <a:off x="5715000" y="2324100"/>
            <a:ext cx="381000" cy="638175"/>
          </a:xfrm>
          <a:prstGeom prst="arc">
            <a:avLst>
              <a:gd name="adj1" fmla="val 16200000"/>
              <a:gd name="adj2" fmla="val 5588182"/>
            </a:avLst>
          </a:prstGeom>
          <a:ln w="254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DA89D1CE-3893-4BF3-B31F-05BF26B02386}"/>
              </a:ext>
            </a:extLst>
          </p:cNvPr>
          <p:cNvSpPr txBox="1"/>
          <p:nvPr/>
        </p:nvSpPr>
        <p:spPr>
          <a:xfrm>
            <a:off x="6086475" y="1533525"/>
            <a:ext cx="284797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Sub in the limits and the function. Remember the whole function needs to be squared!</a:t>
            </a:r>
            <a:endParaRPr lang="en-GB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39A6B346-D2BB-486E-804B-9606ABD452B5}"/>
              </a:ext>
            </a:extLst>
          </p:cNvPr>
          <p:cNvSpPr txBox="1"/>
          <p:nvPr/>
        </p:nvSpPr>
        <p:spPr>
          <a:xfrm>
            <a:off x="6076950" y="2362200"/>
            <a:ext cx="2847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Square the bracket (there will often be more to do than this!)</a:t>
            </a:r>
            <a:endParaRPr lang="en-GB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テキスト ボックス 12">
                <a:extLst>
                  <a:ext uri="{FF2B5EF4-FFF2-40B4-BE49-F238E27FC236}">
                    <a16:creationId xmlns:a16="http://schemas.microsoft.com/office/drawing/2014/main" id="{F9CC3F3E-3B76-469E-A597-AC2BB27D44E5}"/>
                  </a:ext>
                </a:extLst>
              </p:cNvPr>
              <p:cNvSpPr txBox="1"/>
              <p:nvPr/>
            </p:nvSpPr>
            <p:spPr>
              <a:xfrm>
                <a:off x="4295775" y="3333750"/>
                <a:ext cx="1960280" cy="54213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f>
                            <m:fPr>
                              <m:ctrlPr>
                                <a:rPr lang="en-US" sz="14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p>
                        <m:e>
                          <m:f>
                            <m:fPr>
                              <m:ctrlPr>
                                <a:rPr lang="en-US" sz="14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d>
                            <m:dPr>
                              <m:ctrlPr>
                                <a:rPr lang="en-US" sz="14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1−</m:t>
                              </m:r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𝑐𝑜𝑠</m:t>
                              </m:r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nary>
                      <m:r>
                        <a:rPr lang="en-US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𝑑𝑥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3" name="テキスト ボックス 12">
                <a:extLst>
                  <a:ext uri="{FF2B5EF4-FFF2-40B4-BE49-F238E27FC236}">
                    <a16:creationId xmlns:a16="http://schemas.microsoft.com/office/drawing/2014/main" id="{F9CC3F3E-3B76-469E-A597-AC2BB27D44E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5775" y="3333750"/>
                <a:ext cx="1960280" cy="54213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円弧 13">
            <a:extLst>
              <a:ext uri="{FF2B5EF4-FFF2-40B4-BE49-F238E27FC236}">
                <a16:creationId xmlns:a16="http://schemas.microsoft.com/office/drawing/2014/main" id="{6AE8BE41-1F1E-4465-A217-9925AF9FD30C}"/>
              </a:ext>
            </a:extLst>
          </p:cNvPr>
          <p:cNvSpPr/>
          <p:nvPr/>
        </p:nvSpPr>
        <p:spPr>
          <a:xfrm>
            <a:off x="6143625" y="3000375"/>
            <a:ext cx="381000" cy="638175"/>
          </a:xfrm>
          <a:prstGeom prst="arc">
            <a:avLst>
              <a:gd name="adj1" fmla="val 16200000"/>
              <a:gd name="adj2" fmla="val 5588182"/>
            </a:avLst>
          </a:prstGeom>
          <a:ln w="254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43E83D4-1BCB-4BD0-B243-5B79B45D2142}"/>
              </a:ext>
            </a:extLst>
          </p:cNvPr>
          <p:cNvSpPr txBox="1"/>
          <p:nvPr/>
        </p:nvSpPr>
        <p:spPr>
          <a:xfrm>
            <a:off x="6419850" y="2943225"/>
            <a:ext cx="284797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If it cannot be integrated easily, find a way to change it using rules you know…</a:t>
            </a:r>
            <a:endParaRPr lang="en-GB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テキスト ボックス 15">
                <a:extLst>
                  <a:ext uri="{FF2B5EF4-FFF2-40B4-BE49-F238E27FC236}">
                    <a16:creationId xmlns:a16="http://schemas.microsoft.com/office/drawing/2014/main" id="{8B6E518F-2CE8-49D3-8605-BA6C8864F0DE}"/>
                  </a:ext>
                </a:extLst>
              </p:cNvPr>
              <p:cNvSpPr txBox="1"/>
              <p:nvPr/>
            </p:nvSpPr>
            <p:spPr>
              <a:xfrm>
                <a:off x="561975" y="4552950"/>
                <a:ext cx="1581138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𝑐𝑜𝑠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=1−2</m:t>
                      </m:r>
                      <m:sSup>
                        <m:sSup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𝑠𝑖𝑛</m:t>
                          </m:r>
                        </m:e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6" name="テキスト ボックス 15">
                <a:extLst>
                  <a:ext uri="{FF2B5EF4-FFF2-40B4-BE49-F238E27FC236}">
                    <a16:creationId xmlns:a16="http://schemas.microsoft.com/office/drawing/2014/main" id="{8B6E518F-2CE8-49D3-8605-BA6C8864F0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1975" y="4552950"/>
                <a:ext cx="1581138" cy="215444"/>
              </a:xfrm>
              <a:prstGeom prst="rect">
                <a:avLst/>
              </a:prstGeom>
              <a:blipFill>
                <a:blip r:embed="rId8"/>
                <a:stretch>
                  <a:fillRect l="-2308" r="-385" b="-857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テキスト ボックス 16">
                <a:extLst>
                  <a:ext uri="{FF2B5EF4-FFF2-40B4-BE49-F238E27FC236}">
                    <a16:creationId xmlns:a16="http://schemas.microsoft.com/office/drawing/2014/main" id="{AC420E61-6FCD-4CED-AD3A-CA6ECBCDB793}"/>
                  </a:ext>
                </a:extLst>
              </p:cNvPr>
              <p:cNvSpPr txBox="1"/>
              <p:nvPr/>
            </p:nvSpPr>
            <p:spPr>
              <a:xfrm>
                <a:off x="504825" y="5105400"/>
                <a:ext cx="1581138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latin typeface="Cambria Math" panose="02040503050406030204" pitchFamily="18" charset="0"/>
                        </a:rPr>
                        <m:t>2</m:t>
                      </m:r>
                      <m:sSup>
                        <m:sSup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𝑠𝑖𝑛</m:t>
                          </m:r>
                        </m:e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1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=1−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𝑐𝑜𝑠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7" name="テキスト ボックス 16">
                <a:extLst>
                  <a:ext uri="{FF2B5EF4-FFF2-40B4-BE49-F238E27FC236}">
                    <a16:creationId xmlns:a16="http://schemas.microsoft.com/office/drawing/2014/main" id="{AC420E61-6FCD-4CED-AD3A-CA6ECBCDB7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4825" y="5105400"/>
                <a:ext cx="1581138" cy="215444"/>
              </a:xfrm>
              <a:prstGeom prst="rect">
                <a:avLst/>
              </a:prstGeom>
              <a:blipFill>
                <a:blip r:embed="rId9"/>
                <a:stretch>
                  <a:fillRect l="-2317" r="-1544" b="-857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テキスト ボックス 17">
                <a:extLst>
                  <a:ext uri="{FF2B5EF4-FFF2-40B4-BE49-F238E27FC236}">
                    <a16:creationId xmlns:a16="http://schemas.microsoft.com/office/drawing/2014/main" id="{FEEC92D8-D875-4F81-9C5F-E3C53372DE3F}"/>
                  </a:ext>
                </a:extLst>
              </p:cNvPr>
              <p:cNvSpPr txBox="1"/>
              <p:nvPr/>
            </p:nvSpPr>
            <p:spPr>
              <a:xfrm>
                <a:off x="609600" y="5524500"/>
                <a:ext cx="1760097" cy="40331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𝑠𝑖𝑛</m:t>
                          </m:r>
                        </m:e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1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1−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𝑐𝑜𝑠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8" name="テキスト ボックス 17">
                <a:extLst>
                  <a:ext uri="{FF2B5EF4-FFF2-40B4-BE49-F238E27FC236}">
                    <a16:creationId xmlns:a16="http://schemas.microsoft.com/office/drawing/2014/main" id="{FEEC92D8-D875-4F81-9C5F-E3C53372DE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" y="5524500"/>
                <a:ext cx="1760097" cy="403316"/>
              </a:xfrm>
              <a:prstGeom prst="rect">
                <a:avLst/>
              </a:prstGeom>
              <a:blipFill>
                <a:blip r:embed="rId10"/>
                <a:stretch>
                  <a:fillRect l="-1730" b="-1363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テキスト ボックス 18">
                <a:extLst>
                  <a:ext uri="{FF2B5EF4-FFF2-40B4-BE49-F238E27FC236}">
                    <a16:creationId xmlns:a16="http://schemas.microsoft.com/office/drawing/2014/main" id="{1337063D-BCB8-4697-BA28-924CA9DF037D}"/>
                  </a:ext>
                </a:extLst>
              </p:cNvPr>
              <p:cNvSpPr txBox="1"/>
              <p:nvPr/>
            </p:nvSpPr>
            <p:spPr>
              <a:xfrm>
                <a:off x="514350" y="6038850"/>
                <a:ext cx="1859483" cy="40331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𝑠𝑖𝑛</m:t>
                          </m:r>
                        </m:e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1−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𝑐𝑜𝑠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9" name="テキスト ボックス 18">
                <a:extLst>
                  <a:ext uri="{FF2B5EF4-FFF2-40B4-BE49-F238E27FC236}">
                    <a16:creationId xmlns:a16="http://schemas.microsoft.com/office/drawing/2014/main" id="{1337063D-BCB8-4697-BA28-924CA9DF03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350" y="6038850"/>
                <a:ext cx="1859483" cy="403316"/>
              </a:xfrm>
              <a:prstGeom prst="rect">
                <a:avLst/>
              </a:prstGeom>
              <a:blipFill>
                <a:blip r:embed="rId11"/>
                <a:stretch>
                  <a:fillRect l="-1639" t="-1515" b="-1363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円弧 19">
            <a:extLst>
              <a:ext uri="{FF2B5EF4-FFF2-40B4-BE49-F238E27FC236}">
                <a16:creationId xmlns:a16="http://schemas.microsoft.com/office/drawing/2014/main" id="{4A77CB3D-6BCA-4914-AE19-73C065927B9B}"/>
              </a:ext>
            </a:extLst>
          </p:cNvPr>
          <p:cNvSpPr/>
          <p:nvPr/>
        </p:nvSpPr>
        <p:spPr>
          <a:xfrm>
            <a:off x="2095500" y="4695825"/>
            <a:ext cx="314325" cy="485775"/>
          </a:xfrm>
          <a:prstGeom prst="arc">
            <a:avLst>
              <a:gd name="adj1" fmla="val 16200000"/>
              <a:gd name="adj2" fmla="val 5588182"/>
            </a:avLst>
          </a:prstGeom>
          <a:ln w="25400">
            <a:solidFill>
              <a:srgbClr val="0000FF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円弧 20">
            <a:extLst>
              <a:ext uri="{FF2B5EF4-FFF2-40B4-BE49-F238E27FC236}">
                <a16:creationId xmlns:a16="http://schemas.microsoft.com/office/drawing/2014/main" id="{7598B46F-D8E8-4041-B6EC-68892FC0FEE0}"/>
              </a:ext>
            </a:extLst>
          </p:cNvPr>
          <p:cNvSpPr/>
          <p:nvPr/>
        </p:nvSpPr>
        <p:spPr>
          <a:xfrm>
            <a:off x="2266950" y="5238750"/>
            <a:ext cx="314325" cy="485775"/>
          </a:xfrm>
          <a:prstGeom prst="arc">
            <a:avLst>
              <a:gd name="adj1" fmla="val 16200000"/>
              <a:gd name="adj2" fmla="val 5588182"/>
            </a:avLst>
          </a:prstGeom>
          <a:ln w="25400">
            <a:solidFill>
              <a:srgbClr val="0000FF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円弧 21">
            <a:extLst>
              <a:ext uri="{FF2B5EF4-FFF2-40B4-BE49-F238E27FC236}">
                <a16:creationId xmlns:a16="http://schemas.microsoft.com/office/drawing/2014/main" id="{7A551EC8-12AD-49C7-A33C-70BD45B465F1}"/>
              </a:ext>
            </a:extLst>
          </p:cNvPr>
          <p:cNvSpPr/>
          <p:nvPr/>
        </p:nvSpPr>
        <p:spPr>
          <a:xfrm>
            <a:off x="2286000" y="5791200"/>
            <a:ext cx="314325" cy="485775"/>
          </a:xfrm>
          <a:prstGeom prst="arc">
            <a:avLst>
              <a:gd name="adj1" fmla="val 16200000"/>
              <a:gd name="adj2" fmla="val 5588182"/>
            </a:avLst>
          </a:prstGeom>
          <a:ln w="25400">
            <a:solidFill>
              <a:srgbClr val="0000FF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テキスト ボックス 22">
                <a:extLst>
                  <a:ext uri="{FF2B5EF4-FFF2-40B4-BE49-F238E27FC236}">
                    <a16:creationId xmlns:a16="http://schemas.microsoft.com/office/drawing/2014/main" id="{61B8F92A-0E2C-4A34-9C06-D19332287F22}"/>
                  </a:ext>
                </a:extLst>
              </p:cNvPr>
              <p:cNvSpPr txBox="1"/>
              <p:nvPr/>
            </p:nvSpPr>
            <p:spPr>
              <a:xfrm>
                <a:off x="2343151" y="4695825"/>
                <a:ext cx="135254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rgbClr val="0000FF"/>
                    </a:solidFill>
                    <a:latin typeface="Comic Sans MS" panose="030F0702030302020204" pitchFamily="66" charset="0"/>
                  </a:rPr>
                  <a:t>Add </a:t>
                </a:r>
                <a14:m>
                  <m:oMath xmlns:m="http://schemas.openxmlformats.org/officeDocument/2006/math">
                    <m:r>
                      <a:rPr lang="en-US" sz="1200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2</m:t>
                    </m:r>
                    <m:sSup>
                      <m:sSupPr>
                        <m:ctrlPr>
                          <a:rPr lang="en-US" sz="12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2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𝑠𝑖𝑛</m:t>
                        </m:r>
                      </m:e>
                      <m:sup>
                        <m:r>
                          <a:rPr lang="en-US" sz="12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1200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sz="1200" dirty="0">
                    <a:solidFill>
                      <a:srgbClr val="0000FF"/>
                    </a:solidFill>
                    <a:latin typeface="Comic Sans MS" panose="030F0702030302020204" pitchFamily="66" charset="0"/>
                  </a:rPr>
                  <a:t>, subtract </a:t>
                </a:r>
                <a14:m>
                  <m:oMath xmlns:m="http://schemas.openxmlformats.org/officeDocument/2006/math">
                    <m:r>
                      <a:rPr lang="en-US" sz="1200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𝑐𝑜𝑠</m:t>
                    </m:r>
                    <m:r>
                      <a:rPr lang="en-US" sz="1200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1200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n-GB" sz="1200" dirty="0">
                  <a:solidFill>
                    <a:srgbClr val="0000FF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3" name="テキスト ボックス 22">
                <a:extLst>
                  <a:ext uri="{FF2B5EF4-FFF2-40B4-BE49-F238E27FC236}">
                    <a16:creationId xmlns:a16="http://schemas.microsoft.com/office/drawing/2014/main" id="{61B8F92A-0E2C-4A34-9C06-D19332287F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43151" y="4695825"/>
                <a:ext cx="1352549" cy="461665"/>
              </a:xfrm>
              <a:prstGeom prst="rect">
                <a:avLst/>
              </a:prstGeom>
              <a:blipFill>
                <a:blip r:embed="rId12"/>
                <a:stretch>
                  <a:fillRect b="-921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418066E1-051E-4C30-8933-8169F091C739}"/>
              </a:ext>
            </a:extLst>
          </p:cNvPr>
          <p:cNvSpPr txBox="1"/>
          <p:nvPr/>
        </p:nvSpPr>
        <p:spPr>
          <a:xfrm>
            <a:off x="2533651" y="5353050"/>
            <a:ext cx="10286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0000FF"/>
                </a:solidFill>
                <a:latin typeface="Comic Sans MS" panose="030F0702030302020204" pitchFamily="66" charset="0"/>
              </a:rPr>
              <a:t>Divide by 2</a:t>
            </a:r>
            <a:endParaRPr lang="en-GB" sz="1200" dirty="0">
              <a:solidFill>
                <a:srgbClr val="0000FF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524689BD-3AF6-415C-A1F5-C09BDD362933}"/>
              </a:ext>
            </a:extLst>
          </p:cNvPr>
          <p:cNvSpPr txBox="1"/>
          <p:nvPr/>
        </p:nvSpPr>
        <p:spPr>
          <a:xfrm>
            <a:off x="2466976" y="5848350"/>
            <a:ext cx="1142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0000FF"/>
                </a:solidFill>
                <a:latin typeface="Comic Sans MS" panose="030F0702030302020204" pitchFamily="66" charset="0"/>
              </a:rPr>
              <a:t>Double the angles</a:t>
            </a:r>
            <a:endParaRPr lang="en-GB" sz="1200" dirty="0">
              <a:solidFill>
                <a:srgbClr val="0000FF"/>
              </a:solidFill>
              <a:latin typeface="Comic Sans MS" panose="030F0702030302020204" pitchFamily="66" charset="0"/>
            </a:endParaRP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38F48DBF-0789-4C1C-B8CF-72216553ED3B}"/>
              </a:ext>
            </a:extLst>
          </p:cNvPr>
          <p:cNvSpPr/>
          <p:nvPr/>
        </p:nvSpPr>
        <p:spPr>
          <a:xfrm>
            <a:off x="4857750" y="2790825"/>
            <a:ext cx="600075" cy="314325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648729D1-61D7-47B0-B878-5AA1EFA4078C}"/>
              </a:ext>
            </a:extLst>
          </p:cNvPr>
          <p:cNvSpPr/>
          <p:nvPr/>
        </p:nvSpPr>
        <p:spPr>
          <a:xfrm>
            <a:off x="4886325" y="3381375"/>
            <a:ext cx="1047750" cy="476250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DF215056-2EC1-4588-A8F9-E2BF31E8A847}"/>
              </a:ext>
            </a:extLst>
          </p:cNvPr>
          <p:cNvSpPr/>
          <p:nvPr/>
        </p:nvSpPr>
        <p:spPr>
          <a:xfrm>
            <a:off x="504825" y="6000751"/>
            <a:ext cx="1838325" cy="495300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テキスト ボックス 28">
                <a:extLst>
                  <a:ext uri="{FF2B5EF4-FFF2-40B4-BE49-F238E27FC236}">
                    <a16:creationId xmlns:a16="http://schemas.microsoft.com/office/drawing/2014/main" id="{B2EBD9E3-09CA-4EE6-A76B-DF2D52529FB7}"/>
                  </a:ext>
                </a:extLst>
              </p:cNvPr>
              <p:cNvSpPr txBox="1"/>
              <p:nvPr/>
            </p:nvSpPr>
            <p:spPr>
              <a:xfrm>
                <a:off x="4286250" y="3990975"/>
                <a:ext cx="1955985" cy="54213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f>
                            <m:fPr>
                              <m:ctrlPr>
                                <a:rPr lang="en-US" sz="14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p>
                        <m:e>
                          <m:d>
                            <m:dPr>
                              <m:ctrlPr>
                                <a:rPr lang="en-US" sz="14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1−</m:t>
                              </m:r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𝑐𝑜𝑠</m:t>
                              </m:r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nary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𝑑𝑥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9" name="テキスト ボックス 28">
                <a:extLst>
                  <a:ext uri="{FF2B5EF4-FFF2-40B4-BE49-F238E27FC236}">
                    <a16:creationId xmlns:a16="http://schemas.microsoft.com/office/drawing/2014/main" id="{B2EBD9E3-09CA-4EE6-A76B-DF2D52529F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6250" y="3990975"/>
                <a:ext cx="1955985" cy="542136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テキスト ボックス 29">
                <a:extLst>
                  <a:ext uri="{FF2B5EF4-FFF2-40B4-BE49-F238E27FC236}">
                    <a16:creationId xmlns:a16="http://schemas.microsoft.com/office/drawing/2014/main" id="{ABE13E54-C199-48F9-8851-C48C98A73729}"/>
                  </a:ext>
                </a:extLst>
              </p:cNvPr>
              <p:cNvSpPr txBox="1"/>
              <p:nvPr/>
            </p:nvSpPr>
            <p:spPr>
              <a:xfrm>
                <a:off x="4324350" y="4657725"/>
                <a:ext cx="1614866" cy="54021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sSubSup>
                        <m:sSubSupPr>
                          <m:ctrlPr>
                            <a:rPr lang="en-US" sz="1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14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𝑠𝑖𝑛</m:t>
                              </m:r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f>
                            <m:fPr>
                              <m:ctrlPr>
                                <a:rPr lang="en-US" sz="14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p>
                      </m:sSubSup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0" name="テキスト ボックス 29">
                <a:extLst>
                  <a:ext uri="{FF2B5EF4-FFF2-40B4-BE49-F238E27FC236}">
                    <a16:creationId xmlns:a16="http://schemas.microsoft.com/office/drawing/2014/main" id="{ABE13E54-C199-48F9-8851-C48C98A7372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24350" y="4657725"/>
                <a:ext cx="1614866" cy="54021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円弧 30">
            <a:extLst>
              <a:ext uri="{FF2B5EF4-FFF2-40B4-BE49-F238E27FC236}">
                <a16:creationId xmlns:a16="http://schemas.microsoft.com/office/drawing/2014/main" id="{8BD10245-F55F-4E17-88A5-92E73995C323}"/>
              </a:ext>
            </a:extLst>
          </p:cNvPr>
          <p:cNvSpPr/>
          <p:nvPr/>
        </p:nvSpPr>
        <p:spPr>
          <a:xfrm>
            <a:off x="6105525" y="3686175"/>
            <a:ext cx="381000" cy="638175"/>
          </a:xfrm>
          <a:prstGeom prst="arc">
            <a:avLst>
              <a:gd name="adj1" fmla="val 16200000"/>
              <a:gd name="adj2" fmla="val 5588182"/>
            </a:avLst>
          </a:prstGeom>
          <a:ln w="254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円弧 31">
            <a:extLst>
              <a:ext uri="{FF2B5EF4-FFF2-40B4-BE49-F238E27FC236}">
                <a16:creationId xmlns:a16="http://schemas.microsoft.com/office/drawing/2014/main" id="{FB357C76-5140-473A-9B29-E0808D87C79D}"/>
              </a:ext>
            </a:extLst>
          </p:cNvPr>
          <p:cNvSpPr/>
          <p:nvPr/>
        </p:nvSpPr>
        <p:spPr>
          <a:xfrm>
            <a:off x="6029325" y="4352925"/>
            <a:ext cx="381000" cy="638175"/>
          </a:xfrm>
          <a:prstGeom prst="arc">
            <a:avLst>
              <a:gd name="adj1" fmla="val 16200000"/>
              <a:gd name="adj2" fmla="val 5588182"/>
            </a:avLst>
          </a:prstGeom>
          <a:ln w="254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テキスト ボックス 32">
                <a:extLst>
                  <a:ext uri="{FF2B5EF4-FFF2-40B4-BE49-F238E27FC236}">
                    <a16:creationId xmlns:a16="http://schemas.microsoft.com/office/drawing/2014/main" id="{63C0F7B1-F68F-43F1-AB47-B720BA2D1BCE}"/>
                  </a:ext>
                </a:extLst>
              </p:cNvPr>
              <p:cNvSpPr txBox="1"/>
              <p:nvPr/>
            </p:nvSpPr>
            <p:spPr>
              <a:xfrm>
                <a:off x="6381751" y="3790950"/>
                <a:ext cx="2647950" cy="3965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Take out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GB" sz="14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 from the integral</a:t>
                </a:r>
              </a:p>
            </p:txBody>
          </p:sp>
        </mc:Choice>
        <mc:Fallback xmlns="">
          <p:sp>
            <p:nvSpPr>
              <p:cNvPr id="33" name="テキスト ボックス 32">
                <a:extLst>
                  <a:ext uri="{FF2B5EF4-FFF2-40B4-BE49-F238E27FC236}">
                    <a16:creationId xmlns:a16="http://schemas.microsoft.com/office/drawing/2014/main" id="{63C0F7B1-F68F-43F1-AB47-B720BA2D1BC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81751" y="3790950"/>
                <a:ext cx="2647950" cy="396519"/>
              </a:xfrm>
              <a:prstGeom prst="rect">
                <a:avLst/>
              </a:prstGeom>
              <a:blipFill>
                <a:blip r:embed="rId15"/>
                <a:stretch>
                  <a:fillRect b="-307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B1BB9EEE-294B-42BC-A18B-32CE7CC2739C}"/>
              </a:ext>
            </a:extLst>
          </p:cNvPr>
          <p:cNvSpPr txBox="1"/>
          <p:nvPr/>
        </p:nvSpPr>
        <p:spPr>
          <a:xfrm>
            <a:off x="6257926" y="4352925"/>
            <a:ext cx="20478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Integrate and use a square bracket</a:t>
            </a:r>
            <a:endParaRPr lang="en-GB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テキスト ボックス 34">
                <a:extLst>
                  <a:ext uri="{FF2B5EF4-FFF2-40B4-BE49-F238E27FC236}">
                    <a16:creationId xmlns:a16="http://schemas.microsoft.com/office/drawing/2014/main" id="{D48B22D9-422C-40CC-A84C-0605A290E8A9}"/>
                  </a:ext>
                </a:extLst>
              </p:cNvPr>
              <p:cNvSpPr txBox="1"/>
              <p:nvPr/>
            </p:nvSpPr>
            <p:spPr>
              <a:xfrm>
                <a:off x="4276725" y="5353050"/>
                <a:ext cx="3911776" cy="55681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d>
                        <m:dPr>
                          <m:ctrlPr>
                            <a:rPr lang="en-US" sz="1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US" sz="14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d>
                                <m:dPr>
                                  <m:ctrlPr>
                                    <a:rPr lang="en-US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14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14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𝜋</m:t>
                                      </m:r>
                                    </m:num>
                                    <m:den>
                                      <m:r>
                                        <a:rPr lang="en-US" sz="14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den>
                                  </m:f>
                                </m:e>
                              </m:d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𝑠𝑖𝑛</m:t>
                              </m:r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  <m:d>
                                <m:dPr>
                                  <m:ctrlPr>
                                    <a:rPr lang="en-US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14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14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𝜋</m:t>
                                      </m:r>
                                    </m:num>
                                    <m:den>
                                      <m:r>
                                        <a:rPr lang="en-US" sz="14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den>
                                  </m:f>
                                </m:e>
                              </m:d>
                            </m:e>
                          </m:d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d>
                            <m:d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d>
                                <m:dPr>
                                  <m:ctrlPr>
                                    <a:rPr lang="en-US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0</m:t>
                                  </m:r>
                                </m:e>
                              </m:d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𝑠𝑖𝑛</m:t>
                              </m:r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  <m:d>
                                <m:dPr>
                                  <m:ctrlPr>
                                    <a:rPr lang="en-US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0</m:t>
                                  </m:r>
                                </m:e>
                              </m:d>
                            </m:e>
                          </m:d>
                        </m:e>
                      </m: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5" name="テキスト ボックス 34">
                <a:extLst>
                  <a:ext uri="{FF2B5EF4-FFF2-40B4-BE49-F238E27FC236}">
                    <a16:creationId xmlns:a16="http://schemas.microsoft.com/office/drawing/2014/main" id="{D48B22D9-422C-40CC-A84C-0605A290E8A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6725" y="5353050"/>
                <a:ext cx="3911776" cy="556819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テキスト ボックス 35">
                <a:extLst>
                  <a:ext uri="{FF2B5EF4-FFF2-40B4-BE49-F238E27FC236}">
                    <a16:creationId xmlns:a16="http://schemas.microsoft.com/office/drawing/2014/main" id="{B31ADF44-0B90-40A5-BB04-7CCA6309CE66}"/>
                  </a:ext>
                </a:extLst>
              </p:cNvPr>
              <p:cNvSpPr txBox="1"/>
              <p:nvPr/>
            </p:nvSpPr>
            <p:spPr>
              <a:xfrm>
                <a:off x="4362450" y="6000750"/>
                <a:ext cx="423193" cy="43082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6" name="テキスト ボックス 35">
                <a:extLst>
                  <a:ext uri="{FF2B5EF4-FFF2-40B4-BE49-F238E27FC236}">
                    <a16:creationId xmlns:a16="http://schemas.microsoft.com/office/drawing/2014/main" id="{B31ADF44-0B90-40A5-BB04-7CCA6309CE6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2450" y="6000750"/>
                <a:ext cx="423193" cy="430824"/>
              </a:xfrm>
              <a:prstGeom prst="rect">
                <a:avLst/>
              </a:prstGeom>
              <a:blipFill>
                <a:blip r:embed="rId17"/>
                <a:stretch>
                  <a:fillRect l="-4348" r="-2899" b="-1126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円弧 36">
            <a:extLst>
              <a:ext uri="{FF2B5EF4-FFF2-40B4-BE49-F238E27FC236}">
                <a16:creationId xmlns:a16="http://schemas.microsoft.com/office/drawing/2014/main" id="{959DD2DD-11B6-4B15-BA8D-2F0C085DCE8C}"/>
              </a:ext>
            </a:extLst>
          </p:cNvPr>
          <p:cNvSpPr/>
          <p:nvPr/>
        </p:nvSpPr>
        <p:spPr>
          <a:xfrm>
            <a:off x="8010525" y="5019676"/>
            <a:ext cx="238125" cy="590550"/>
          </a:xfrm>
          <a:prstGeom prst="arc">
            <a:avLst>
              <a:gd name="adj1" fmla="val 16200000"/>
              <a:gd name="adj2" fmla="val 5588182"/>
            </a:avLst>
          </a:prstGeom>
          <a:ln w="254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円弧 38">
            <a:extLst>
              <a:ext uri="{FF2B5EF4-FFF2-40B4-BE49-F238E27FC236}">
                <a16:creationId xmlns:a16="http://schemas.microsoft.com/office/drawing/2014/main" id="{D5BE96AD-69D8-4A98-AAC4-7461F2AD0D33}"/>
              </a:ext>
            </a:extLst>
          </p:cNvPr>
          <p:cNvSpPr/>
          <p:nvPr/>
        </p:nvSpPr>
        <p:spPr>
          <a:xfrm>
            <a:off x="7991475" y="5629276"/>
            <a:ext cx="238125" cy="590550"/>
          </a:xfrm>
          <a:prstGeom prst="arc">
            <a:avLst>
              <a:gd name="adj1" fmla="val 16200000"/>
              <a:gd name="adj2" fmla="val 5588182"/>
            </a:avLst>
          </a:prstGeom>
          <a:ln w="254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8AE01F76-16D1-4EB3-9058-C6C03065E640}"/>
              </a:ext>
            </a:extLst>
          </p:cNvPr>
          <p:cNvSpPr txBox="1"/>
          <p:nvPr/>
        </p:nvSpPr>
        <p:spPr>
          <a:xfrm>
            <a:off x="8134351" y="4886325"/>
            <a:ext cx="112394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Sub in limits and subtract</a:t>
            </a:r>
            <a:endParaRPr lang="en-GB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E690F7A5-D965-41AB-ACDF-2E299F40D768}"/>
              </a:ext>
            </a:extLst>
          </p:cNvPr>
          <p:cNvSpPr txBox="1"/>
          <p:nvPr/>
        </p:nvSpPr>
        <p:spPr>
          <a:xfrm>
            <a:off x="8124826" y="5757386"/>
            <a:ext cx="11239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Calculate</a:t>
            </a:r>
            <a:endParaRPr lang="en-GB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6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 animBg="1"/>
      <p:bldP spid="10" grpId="0" animBg="1"/>
      <p:bldP spid="11" grpId="0"/>
      <p:bldP spid="12" grpId="0"/>
      <p:bldP spid="13" grpId="0"/>
      <p:bldP spid="14" grpId="0" animBg="1"/>
      <p:bldP spid="15" grpId="0"/>
      <p:bldP spid="16" grpId="0"/>
      <p:bldP spid="16" grpId="1"/>
      <p:bldP spid="17" grpId="0"/>
      <p:bldP spid="17" grpId="1"/>
      <p:bldP spid="18" grpId="0"/>
      <p:bldP spid="18" grpId="1"/>
      <p:bldP spid="19" grpId="0"/>
      <p:bldP spid="19" grpId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3" grpId="0"/>
      <p:bldP spid="23" grpId="1"/>
      <p:bldP spid="24" grpId="0"/>
      <p:bldP spid="24" grpId="1"/>
      <p:bldP spid="25" grpId="0"/>
      <p:bldP spid="25" grpId="1"/>
      <p:bldP spid="26" grpId="0" animBg="1"/>
      <p:bldP spid="26" grpId="1" animBg="1"/>
      <p:bldP spid="27" grpId="0" animBg="1"/>
      <p:bldP spid="27" grpId="1" animBg="1"/>
      <p:bldP spid="28" grpId="0" animBg="1"/>
      <p:bldP spid="28" grpId="1" animBg="1"/>
      <p:bldP spid="29" grpId="0"/>
      <p:bldP spid="30" grpId="0"/>
      <p:bldP spid="31" grpId="0" animBg="1"/>
      <p:bldP spid="32" grpId="0" animBg="1"/>
      <p:bldP spid="33" grpId="0"/>
      <p:bldP spid="34" grpId="0"/>
      <p:bldP spid="35" grpId="0"/>
      <p:bldP spid="36" grpId="0"/>
      <p:bldP spid="37" grpId="0" animBg="1"/>
      <p:bldP spid="39" grpId="0" animBg="1"/>
      <p:bldP spid="40" grpId="0"/>
      <p:bldP spid="4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Volumes of Revolution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42875" y="1400175"/>
                <a:ext cx="3337171" cy="4776787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US" sz="1400" b="1" dirty="0">
                    <a:latin typeface="Comic Sans MS" panose="030F0702030302020204" pitchFamily="66" charset="0"/>
                  </a:rPr>
                  <a:t>You need to be able to calculate volumes of revolution of solids rotated </a:t>
                </a:r>
                <a14:m>
                  <m:oMath xmlns:m="http://schemas.openxmlformats.org/officeDocument/2006/math">
                    <m:r>
                      <a:rPr lang="en-US" sz="1400" b="1" i="1" smtClean="0"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1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𝝅</m:t>
                    </m:r>
                  </m:oMath>
                </a14:m>
                <a:r>
                  <a:rPr lang="en-US" sz="1400" b="1" dirty="0">
                    <a:latin typeface="Comic Sans MS" panose="030F0702030302020204" pitchFamily="66" charset="0"/>
                  </a:rPr>
                  <a:t> radians about the x-axis</a:t>
                </a:r>
                <a:endParaRPr lang="en-US" sz="14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400" dirty="0">
                  <a:latin typeface="Comic Sans MS" panose="030F0702030302020204" pitchFamily="66" charset="0"/>
                </a:endParaRPr>
              </a:p>
              <a:p>
                <a:pPr algn="ctr">
                  <a:buFont typeface="Wingdings" panose="05000000000000000000" pitchFamily="2" charset="2"/>
                  <a:buChar char="à"/>
                </a:pPr>
                <a:r>
                  <a:rPr lang="en-US" sz="14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Look out for situations where you are given the equation with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40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sSupPr>
                      <m:e>
                        <m:r>
                          <a:rPr lang="en-US" sz="1400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𝑦</m:t>
                        </m:r>
                      </m:e>
                      <m:sup>
                        <m:r>
                          <a:rPr lang="en-US" sz="1400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1400" dirty="0">
                    <a:latin typeface="Comic Sans MS" panose="030F0702030302020204" pitchFamily="66" charset="0"/>
                  </a:rPr>
                  <a:t> as the subject</a:t>
                </a:r>
              </a:p>
              <a:p>
                <a:pPr algn="ctr">
                  <a:buFont typeface="Wingdings" panose="05000000000000000000" pitchFamily="2" charset="2"/>
                  <a:buChar char="à"/>
                </a:pPr>
                <a:endParaRPr lang="en-US" sz="1400" dirty="0">
                  <a:latin typeface="Comic Sans MS" panose="030F0702030302020204" pitchFamily="66" charset="0"/>
                </a:endParaRPr>
              </a:p>
              <a:p>
                <a:pPr algn="ctr">
                  <a:buFont typeface="Wingdings" panose="05000000000000000000" pitchFamily="2" charset="2"/>
                  <a:buChar char="à"/>
                </a:pPr>
                <a:r>
                  <a:rPr lang="en-US" sz="1400" dirty="0">
                    <a:latin typeface="Comic Sans MS" panose="030F0702030302020204" pitchFamily="66" charset="0"/>
                  </a:rPr>
                  <a:t>In this case you can substitute the expression directly without needing to square it!</a:t>
                </a:r>
              </a:p>
              <a:p>
                <a:pPr algn="ctr">
                  <a:buFont typeface="Wingdings" panose="05000000000000000000" pitchFamily="2" charset="2"/>
                  <a:buChar char="à"/>
                </a:pPr>
                <a:endParaRPr lang="en-US" sz="14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anose="030F0702030302020204" pitchFamily="66" charset="0"/>
                  </a:rPr>
                  <a:t>(</a:t>
                </a:r>
                <a:r>
                  <a:rPr lang="en-US" sz="1400" dirty="0" err="1">
                    <a:latin typeface="Comic Sans MS" panose="030F0702030302020204" pitchFamily="66" charset="0"/>
                  </a:rPr>
                  <a:t>eg</a:t>
                </a:r>
                <a:r>
                  <a:rPr lang="en-US" sz="1400" dirty="0">
                    <a:latin typeface="Comic Sans MS" panose="030F0702030302020204" pitchFamily="66" charset="0"/>
                  </a:rPr>
                  <a:t> Exercise 4A Question 5)</a:t>
                </a:r>
              </a:p>
            </p:txBody>
          </p:sp>
        </mc:Choice>
        <mc:Fallback xmlns="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2875" y="1400175"/>
                <a:ext cx="3337171" cy="4776787"/>
              </a:xfrm>
              <a:blipFill>
                <a:blip r:embed="rId2"/>
                <a:stretch>
                  <a:fillRect t="-766" r="-182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9954" y="6488668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4A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986875CE-8440-4562-868C-520F45CAE762}"/>
                  </a:ext>
                </a:extLst>
              </p:cNvPr>
              <p:cNvSpPr txBox="1"/>
              <p:nvPr/>
            </p:nvSpPr>
            <p:spPr>
              <a:xfrm>
                <a:off x="0" y="0"/>
                <a:ext cx="1227323" cy="48866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𝑑𝑥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986875CE-8440-4562-868C-520F45CAE76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1227323" cy="48866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05153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B38A01E-7DA4-41D7-9E3C-DDAA32F18184}"/>
              </a:ext>
            </a:extLst>
          </p:cNvPr>
          <p:cNvSpPr/>
          <p:nvPr/>
        </p:nvSpPr>
        <p:spPr>
          <a:xfrm>
            <a:off x="1278333" y="2035187"/>
            <a:ext cx="6587381" cy="2285241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en-US" altLang="ja-JP" sz="7200" b="1" dirty="0">
                <a:ln w="38100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Teachings for </a:t>
            </a:r>
          </a:p>
          <a:p>
            <a:pPr algn="ctr"/>
            <a:r>
              <a:rPr lang="en-US" altLang="ja-JP" sz="7200" b="1" dirty="0">
                <a:ln w="38100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Exercise 4B</a:t>
            </a:r>
            <a:endParaRPr lang="ja-JP" altLang="en-US" sz="7200" b="1" dirty="0">
              <a:ln w="38100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solidFill>
                <a:schemeClr val="accent6">
                  <a:lumMod val="75000"/>
                </a:schemeClr>
              </a:solidFill>
              <a:latin typeface="Segoe UI Black" panose="020B0A02040204020203" pitchFamily="34" charset="0"/>
              <a:cs typeface="Segoe UI Black" panose="020B0A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07072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Volumes of Revolution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42876" y="1400175"/>
                <a:ext cx="3159618" cy="4776787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US" sz="1400" b="1" dirty="0">
                    <a:latin typeface="Comic Sans MS" panose="030F0702030302020204" pitchFamily="66" charset="0"/>
                  </a:rPr>
                  <a:t>You need to be able to calculate volumes of revolution of solids rotated </a:t>
                </a:r>
                <a14:m>
                  <m:oMath xmlns:m="http://schemas.openxmlformats.org/officeDocument/2006/math">
                    <m:r>
                      <a:rPr lang="en-US" sz="1400" b="1" i="1" smtClean="0"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1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𝝅</m:t>
                    </m:r>
                  </m:oMath>
                </a14:m>
                <a:r>
                  <a:rPr lang="en-US" sz="1400" b="1" dirty="0">
                    <a:latin typeface="Comic Sans MS" panose="030F0702030302020204" pitchFamily="66" charset="0"/>
                  </a:rPr>
                  <a:t> radians about the y-axis</a:t>
                </a:r>
                <a:endParaRPr lang="en-US" sz="14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400" dirty="0">
                  <a:latin typeface="Comic Sans MS" panose="030F0702030302020204" pitchFamily="66" charset="0"/>
                </a:endParaRPr>
              </a:p>
              <a:p>
                <a:pPr algn="ctr">
                  <a:buFont typeface="Wingdings" panose="05000000000000000000" pitchFamily="2" charset="2"/>
                  <a:buChar char="à"/>
                </a:pPr>
                <a:r>
                  <a:rPr lang="en-US" sz="14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You learned about this in Core Pure 1 as well!</a:t>
                </a:r>
              </a:p>
              <a:p>
                <a:pPr algn="ctr">
                  <a:buFont typeface="Wingdings" panose="05000000000000000000" pitchFamily="2" charset="2"/>
                  <a:buChar char="à"/>
                </a:pPr>
                <a:endParaRPr lang="en-US" sz="1400" b="1" dirty="0">
                  <a:latin typeface="Comic Sans MS" panose="030F0702030302020204" pitchFamily="66" charset="0"/>
                  <a:sym typeface="Wingdings" panose="05000000000000000000" pitchFamily="2" charset="2"/>
                </a:endParaRPr>
              </a:p>
              <a:p>
                <a:pPr algn="ctr">
                  <a:buFont typeface="Wingdings" panose="05000000000000000000" pitchFamily="2" charset="2"/>
                  <a:buChar char="à"/>
                </a:pPr>
                <a:r>
                  <a:rPr lang="en-US" sz="14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Something to watch out for here is that you are often given curves with </a:t>
                </a:r>
                <a14:m>
                  <m:oMath xmlns:m="http://schemas.openxmlformats.org/officeDocument/2006/math">
                    <m:r>
                      <a:rPr lang="en-US" sz="1400" i="1" dirty="0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𝑦</m:t>
                    </m:r>
                  </m:oMath>
                </a14:m>
                <a:r>
                  <a:rPr lang="en-US" sz="14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 as the subject</a:t>
                </a:r>
              </a:p>
              <a:p>
                <a:pPr algn="ctr">
                  <a:buFont typeface="Wingdings" panose="05000000000000000000" pitchFamily="2" charset="2"/>
                  <a:buChar char="à"/>
                </a:pPr>
                <a:endParaRPr lang="en-US" sz="1400" dirty="0">
                  <a:latin typeface="Comic Sans MS" panose="030F0702030302020204" pitchFamily="66" charset="0"/>
                  <a:sym typeface="Wingdings" panose="05000000000000000000" pitchFamily="2" charset="2"/>
                </a:endParaRPr>
              </a:p>
              <a:p>
                <a:pPr algn="ctr">
                  <a:buFont typeface="Wingdings" panose="05000000000000000000" pitchFamily="2" charset="2"/>
                  <a:buChar char="à"/>
                </a:pPr>
                <a:r>
                  <a:rPr lang="en-US" sz="14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When rotating about the y-axis, you need the equation to have </a:t>
                </a:r>
                <a14:m>
                  <m:oMath xmlns:m="http://schemas.openxmlformats.org/officeDocument/2006/math">
                    <m:r>
                      <a:rPr lang="en-US" sz="1400" i="1" dirty="0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𝑥</m:t>
                    </m:r>
                  </m:oMath>
                </a14:m>
                <a:r>
                  <a:rPr lang="en-US" sz="14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 as the subject first…</a:t>
                </a:r>
                <a:endParaRPr lang="en-GB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2876" y="1400175"/>
                <a:ext cx="3159618" cy="4776787"/>
              </a:xfrm>
              <a:blipFill>
                <a:blip r:embed="rId2"/>
                <a:stretch>
                  <a:fillRect t="-766" r="-192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9954" y="6488668"/>
            <a:ext cx="4716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4B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25FB24ED-1492-4C58-A5D6-CD9672C3A09B}"/>
                  </a:ext>
                </a:extLst>
              </p:cNvPr>
              <p:cNvSpPr txBox="1"/>
              <p:nvPr/>
            </p:nvSpPr>
            <p:spPr>
              <a:xfrm>
                <a:off x="0" y="0"/>
                <a:ext cx="1227323" cy="48866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𝑑𝑥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25FB24ED-1492-4C58-A5D6-CD9672C3A0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1227323" cy="48866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テキスト ボックス 5">
                <a:extLst>
                  <a:ext uri="{FF2B5EF4-FFF2-40B4-BE49-F238E27FC236}">
                    <a16:creationId xmlns:a16="http://schemas.microsoft.com/office/drawing/2014/main" id="{743DC0F3-3736-4D61-B7F1-94598D7D5F69}"/>
                  </a:ext>
                </a:extLst>
              </p:cNvPr>
              <p:cNvSpPr txBox="1"/>
              <p:nvPr/>
            </p:nvSpPr>
            <p:spPr>
              <a:xfrm>
                <a:off x="0" y="485775"/>
                <a:ext cx="1270861" cy="48866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𝑑𝑦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" name="テキスト ボックス 5">
                <a:extLst>
                  <a:ext uri="{FF2B5EF4-FFF2-40B4-BE49-F238E27FC236}">
                    <a16:creationId xmlns:a16="http://schemas.microsoft.com/office/drawing/2014/main" id="{743DC0F3-3736-4D61-B7F1-94598D7D5F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485775"/>
                <a:ext cx="1270861" cy="48866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43621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フリーフォーム: 図形 19">
            <a:extLst>
              <a:ext uri="{FF2B5EF4-FFF2-40B4-BE49-F238E27FC236}">
                <a16:creationId xmlns:a16="http://schemas.microsoft.com/office/drawing/2014/main" id="{613F0361-10F7-48A1-840E-97627F8DEF9E}"/>
              </a:ext>
            </a:extLst>
          </p:cNvPr>
          <p:cNvSpPr/>
          <p:nvPr/>
        </p:nvSpPr>
        <p:spPr>
          <a:xfrm>
            <a:off x="6162675" y="1790700"/>
            <a:ext cx="1123950" cy="1555750"/>
          </a:xfrm>
          <a:custGeom>
            <a:avLst/>
            <a:gdLst>
              <a:gd name="connsiteX0" fmla="*/ 0 w 1123950"/>
              <a:gd name="connsiteY0" fmla="*/ 1555750 h 1555750"/>
              <a:gd name="connsiteX1" fmla="*/ 476250 w 1123950"/>
              <a:gd name="connsiteY1" fmla="*/ 1555750 h 1555750"/>
              <a:gd name="connsiteX2" fmla="*/ 476250 w 1123950"/>
              <a:gd name="connsiteY2" fmla="*/ 1397000 h 1555750"/>
              <a:gd name="connsiteX3" fmla="*/ 514350 w 1123950"/>
              <a:gd name="connsiteY3" fmla="*/ 1155700 h 1555750"/>
              <a:gd name="connsiteX4" fmla="*/ 552450 w 1123950"/>
              <a:gd name="connsiteY4" fmla="*/ 958850 h 1555750"/>
              <a:gd name="connsiteX5" fmla="*/ 635000 w 1123950"/>
              <a:gd name="connsiteY5" fmla="*/ 742950 h 1555750"/>
              <a:gd name="connsiteX6" fmla="*/ 742950 w 1123950"/>
              <a:gd name="connsiteY6" fmla="*/ 488950 h 1555750"/>
              <a:gd name="connsiteX7" fmla="*/ 850900 w 1123950"/>
              <a:gd name="connsiteY7" fmla="*/ 330200 h 1555750"/>
              <a:gd name="connsiteX8" fmla="*/ 971550 w 1123950"/>
              <a:gd name="connsiteY8" fmla="*/ 184150 h 1555750"/>
              <a:gd name="connsiteX9" fmla="*/ 1123950 w 1123950"/>
              <a:gd name="connsiteY9" fmla="*/ 0 h 1555750"/>
              <a:gd name="connsiteX10" fmla="*/ 19050 w 1123950"/>
              <a:gd name="connsiteY10" fmla="*/ 0 h 1555750"/>
              <a:gd name="connsiteX11" fmla="*/ 0 w 1123950"/>
              <a:gd name="connsiteY11" fmla="*/ 1555750 h 1555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123950" h="1555750">
                <a:moveTo>
                  <a:pt x="0" y="1555750"/>
                </a:moveTo>
                <a:lnTo>
                  <a:pt x="476250" y="1555750"/>
                </a:lnTo>
                <a:lnTo>
                  <a:pt x="476250" y="1397000"/>
                </a:lnTo>
                <a:lnTo>
                  <a:pt x="514350" y="1155700"/>
                </a:lnTo>
                <a:lnTo>
                  <a:pt x="552450" y="958850"/>
                </a:lnTo>
                <a:lnTo>
                  <a:pt x="635000" y="742950"/>
                </a:lnTo>
                <a:lnTo>
                  <a:pt x="742950" y="488950"/>
                </a:lnTo>
                <a:lnTo>
                  <a:pt x="850900" y="330200"/>
                </a:lnTo>
                <a:lnTo>
                  <a:pt x="971550" y="184150"/>
                </a:lnTo>
                <a:lnTo>
                  <a:pt x="1123950" y="0"/>
                </a:lnTo>
                <a:lnTo>
                  <a:pt x="19050" y="0"/>
                </a:lnTo>
                <a:lnTo>
                  <a:pt x="0" y="1555750"/>
                </a:lnTo>
                <a:close/>
              </a:path>
            </a:pathLst>
          </a:custGeom>
          <a:solidFill>
            <a:srgbClr val="FFC000">
              <a:alpha val="2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Volumes of Revolution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42876" y="1400175"/>
                <a:ext cx="3159618" cy="5172075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US" sz="1400" b="1" dirty="0">
                    <a:latin typeface="Comic Sans MS" panose="030F0702030302020204" pitchFamily="66" charset="0"/>
                  </a:rPr>
                  <a:t>You need to be able to calculate volumes of revolution of solids rotated </a:t>
                </a:r>
                <a14:m>
                  <m:oMath xmlns:m="http://schemas.openxmlformats.org/officeDocument/2006/math">
                    <m:r>
                      <a:rPr lang="en-US" sz="1400" b="1" i="1" smtClean="0"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1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𝝅</m:t>
                    </m:r>
                  </m:oMath>
                </a14:m>
                <a:r>
                  <a:rPr lang="en-US" sz="1400" b="1" dirty="0">
                    <a:latin typeface="Comic Sans MS" panose="030F0702030302020204" pitchFamily="66" charset="0"/>
                  </a:rPr>
                  <a:t> radians about the y-axis</a:t>
                </a:r>
                <a:endParaRPr lang="en-US" sz="14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4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anose="030F0702030302020204" pitchFamily="66" charset="0"/>
                  </a:rPr>
                  <a:t>The diagram to the left shows the curve with equation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=4</m:t>
                    </m:r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𝑙𝑛𝑥</m:t>
                    </m:r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r>
                  <a:rPr lang="en-US" sz="1400" dirty="0">
                    <a:latin typeface="Comic Sans MS" panose="030F0702030302020204" pitchFamily="66" charset="0"/>
                  </a:rPr>
                  <a:t>.</a:t>
                </a:r>
              </a:p>
              <a:p>
                <a:pPr marL="0" indent="0" algn="ctr">
                  <a:buNone/>
                </a:pPr>
                <a:endParaRPr lang="en-US" sz="14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anose="030F0702030302020204" pitchFamily="66" charset="0"/>
                  </a:rPr>
                  <a:t>The finite region </a:t>
                </a:r>
                <a14:m>
                  <m:oMath xmlns:m="http://schemas.openxmlformats.org/officeDocument/2006/math">
                    <m:r>
                      <a:rPr lang="en-US" sz="1400" i="1" dirty="0" smtClean="0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US" sz="1400" dirty="0">
                    <a:latin typeface="Comic Sans MS" panose="030F0702030302020204" pitchFamily="66" charset="0"/>
                  </a:rPr>
                  <a:t>, shown in the diagram, is bounded by the curve, the x-axis, the y-axis, and the line </a:t>
                </a:r>
                <a14:m>
                  <m:oMath xmlns:m="http://schemas.openxmlformats.org/officeDocument/2006/math">
                    <m:r>
                      <a:rPr lang="en-US" sz="1400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1400" i="1" dirty="0" smtClean="0">
                        <a:latin typeface="Cambria Math" panose="02040503050406030204" pitchFamily="18" charset="0"/>
                      </a:rPr>
                      <m:t>=4</m:t>
                    </m:r>
                  </m:oMath>
                </a14:m>
                <a:r>
                  <a:rPr lang="en-US" sz="1400" dirty="0">
                    <a:latin typeface="Comic Sans MS" panose="030F0702030302020204" pitchFamily="66" charset="0"/>
                  </a:rPr>
                  <a:t>.</a:t>
                </a:r>
              </a:p>
              <a:p>
                <a:pPr marL="0" indent="0" algn="ctr">
                  <a:buNone/>
                </a:pPr>
                <a:endParaRPr lang="en-US" sz="14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anose="030F0702030302020204" pitchFamily="66" charset="0"/>
                  </a:rPr>
                  <a:t>Region </a:t>
                </a:r>
                <a14:m>
                  <m:oMath xmlns:m="http://schemas.openxmlformats.org/officeDocument/2006/math">
                    <m:r>
                      <a:rPr lang="en-US" sz="1400" i="1" dirty="0" smtClean="0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US" sz="1400" dirty="0">
                    <a:latin typeface="Comic Sans MS" panose="030F0702030302020204" pitchFamily="66" charset="0"/>
                  </a:rPr>
                  <a:t> is rotated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en-US" sz="1400" dirty="0">
                    <a:latin typeface="Comic Sans MS" panose="030F0702030302020204" pitchFamily="66" charset="0"/>
                  </a:rPr>
                  <a:t> radians about the y-axis. Use integration to show that the exact volume of the solid generated is: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ad>
                        <m:radPr>
                          <m:degHide m:val="on"/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𝑒</m:t>
                          </m:r>
                        </m:e>
                      </m:rad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</m:oMath>
                  </m:oMathPara>
                </a14:m>
                <a:endParaRPr lang="en-US" sz="14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4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4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 First, we will need to change the subject of the equation to </a:t>
                </a:r>
                <a14:m>
                  <m:oMath xmlns:m="http://schemas.openxmlformats.org/officeDocument/2006/math">
                    <m:r>
                      <a:rPr lang="en-US" sz="1400" i="1" dirty="0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𝑥</m:t>
                    </m:r>
                  </m:oMath>
                </a14:m>
                <a:endParaRPr lang="en-US" sz="1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2876" y="1400175"/>
                <a:ext cx="3159618" cy="5172075"/>
              </a:xfrm>
              <a:blipFill>
                <a:blip r:embed="rId2"/>
                <a:stretch>
                  <a:fillRect l="-385" t="-708" r="-1927" b="-5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9954" y="6488668"/>
            <a:ext cx="4716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4B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25FB24ED-1492-4C58-A5D6-CD9672C3A09B}"/>
                  </a:ext>
                </a:extLst>
              </p:cNvPr>
              <p:cNvSpPr txBox="1"/>
              <p:nvPr/>
            </p:nvSpPr>
            <p:spPr>
              <a:xfrm>
                <a:off x="0" y="0"/>
                <a:ext cx="1227323" cy="48866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𝑑𝑥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25FB24ED-1492-4C58-A5D6-CD9672C3A0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1227323" cy="48866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テキスト ボックス 5">
                <a:extLst>
                  <a:ext uri="{FF2B5EF4-FFF2-40B4-BE49-F238E27FC236}">
                    <a16:creationId xmlns:a16="http://schemas.microsoft.com/office/drawing/2014/main" id="{743DC0F3-3736-4D61-B7F1-94598D7D5F69}"/>
                  </a:ext>
                </a:extLst>
              </p:cNvPr>
              <p:cNvSpPr txBox="1"/>
              <p:nvPr/>
            </p:nvSpPr>
            <p:spPr>
              <a:xfrm>
                <a:off x="0" y="485775"/>
                <a:ext cx="1270861" cy="48866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𝑑𝑦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" name="テキスト ボックス 5">
                <a:extLst>
                  <a:ext uri="{FF2B5EF4-FFF2-40B4-BE49-F238E27FC236}">
                    <a16:creationId xmlns:a16="http://schemas.microsoft.com/office/drawing/2014/main" id="{743DC0F3-3736-4D61-B7F1-94598D7D5F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485775"/>
                <a:ext cx="1270861" cy="48866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直線矢印コネクタ 7">
            <a:extLst>
              <a:ext uri="{FF2B5EF4-FFF2-40B4-BE49-F238E27FC236}">
                <a16:creationId xmlns:a16="http://schemas.microsoft.com/office/drawing/2014/main" id="{C373D631-BABC-42ED-B151-6D69F7A7083C}"/>
              </a:ext>
            </a:extLst>
          </p:cNvPr>
          <p:cNvCxnSpPr>
            <a:cxnSpLocks/>
          </p:cNvCxnSpPr>
          <p:nvPr/>
        </p:nvCxnSpPr>
        <p:spPr>
          <a:xfrm flipV="1">
            <a:off x="6166558" y="1455013"/>
            <a:ext cx="0" cy="2050742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矢印コネクタ 10">
            <a:extLst>
              <a:ext uri="{FF2B5EF4-FFF2-40B4-BE49-F238E27FC236}">
                <a16:creationId xmlns:a16="http://schemas.microsoft.com/office/drawing/2014/main" id="{CAC4BB23-2704-4F5A-BD0A-46189FC26C41}"/>
              </a:ext>
            </a:extLst>
          </p:cNvPr>
          <p:cNvCxnSpPr>
            <a:cxnSpLocks/>
          </p:cNvCxnSpPr>
          <p:nvPr/>
        </p:nvCxnSpPr>
        <p:spPr>
          <a:xfrm rot="5400000" flipV="1">
            <a:off x="7029172" y="2326504"/>
            <a:ext cx="0" cy="2050742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テキスト ボックス 12">
                <a:extLst>
                  <a:ext uri="{FF2B5EF4-FFF2-40B4-BE49-F238E27FC236}">
                    <a16:creationId xmlns:a16="http://schemas.microsoft.com/office/drawing/2014/main" id="{15867FAB-1BE8-4182-BF38-0A0799EB1A31}"/>
                  </a:ext>
                </a:extLst>
              </p:cNvPr>
              <p:cNvSpPr txBox="1"/>
              <p:nvPr/>
            </p:nvSpPr>
            <p:spPr>
              <a:xfrm>
                <a:off x="7689079" y="1308531"/>
                <a:ext cx="901785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1200" i="1">
                          <a:latin typeface="Cambria Math" panose="02040503050406030204" pitchFamily="18" charset="0"/>
                        </a:rPr>
                        <m:t>=4</m:t>
                      </m:r>
                      <m:r>
                        <a:rPr lang="en-US" sz="1200" i="1">
                          <a:latin typeface="Cambria Math" panose="02040503050406030204" pitchFamily="18" charset="0"/>
                        </a:rPr>
                        <m:t>𝑙𝑛𝑥</m:t>
                      </m:r>
                      <m:r>
                        <a:rPr lang="en-US" sz="1200" i="1">
                          <a:latin typeface="Cambria Math" panose="02040503050406030204" pitchFamily="18" charset="0"/>
                        </a:rPr>
                        <m:t>−1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3" name="テキスト ボックス 12">
                <a:extLst>
                  <a:ext uri="{FF2B5EF4-FFF2-40B4-BE49-F238E27FC236}">
                    <a16:creationId xmlns:a16="http://schemas.microsoft.com/office/drawing/2014/main" id="{15867FAB-1BE8-4182-BF38-0A0799EB1A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9079" y="1308531"/>
                <a:ext cx="901785" cy="184666"/>
              </a:xfrm>
              <a:prstGeom prst="rect">
                <a:avLst/>
              </a:prstGeom>
              <a:blipFill>
                <a:blip r:embed="rId5"/>
                <a:stretch>
                  <a:fillRect l="-3378" r="-4054" b="-2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テキスト ボックス 13">
                <a:extLst>
                  <a:ext uri="{FF2B5EF4-FFF2-40B4-BE49-F238E27FC236}">
                    <a16:creationId xmlns:a16="http://schemas.microsoft.com/office/drawing/2014/main" id="{70FAAB57-8A07-4D4E-8C14-F83014CA8DE3}"/>
                  </a:ext>
                </a:extLst>
              </p:cNvPr>
              <p:cNvSpPr txBox="1"/>
              <p:nvPr/>
            </p:nvSpPr>
            <p:spPr>
              <a:xfrm>
                <a:off x="6126609" y="1264143"/>
                <a:ext cx="113043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00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GB" sz="1100" dirty="0"/>
              </a:p>
            </p:txBody>
          </p:sp>
        </mc:Choice>
        <mc:Fallback xmlns="">
          <p:sp>
            <p:nvSpPr>
              <p:cNvPr id="14" name="テキスト ボックス 13">
                <a:extLst>
                  <a:ext uri="{FF2B5EF4-FFF2-40B4-BE49-F238E27FC236}">
                    <a16:creationId xmlns:a16="http://schemas.microsoft.com/office/drawing/2014/main" id="{70FAAB57-8A07-4D4E-8C14-F83014CA8DE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26609" y="1264143"/>
                <a:ext cx="113043" cy="169277"/>
              </a:xfrm>
              <a:prstGeom prst="rect">
                <a:avLst/>
              </a:prstGeom>
              <a:blipFill>
                <a:blip r:embed="rId6"/>
                <a:stretch>
                  <a:fillRect l="-26316" r="-31579" b="-2857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テキスト ボックス 14">
                <a:extLst>
                  <a:ext uri="{FF2B5EF4-FFF2-40B4-BE49-F238E27FC236}">
                    <a16:creationId xmlns:a16="http://schemas.microsoft.com/office/drawing/2014/main" id="{69A58330-9BA5-444E-AD96-BA7998D61603}"/>
                  </a:ext>
                </a:extLst>
              </p:cNvPr>
              <p:cNvSpPr txBox="1"/>
              <p:nvPr/>
            </p:nvSpPr>
            <p:spPr>
              <a:xfrm>
                <a:off x="8088574" y="3261619"/>
                <a:ext cx="113043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sz="1100" dirty="0"/>
              </a:p>
            </p:txBody>
          </p:sp>
        </mc:Choice>
        <mc:Fallback xmlns="">
          <p:sp>
            <p:nvSpPr>
              <p:cNvPr id="15" name="テキスト ボックス 14">
                <a:extLst>
                  <a:ext uri="{FF2B5EF4-FFF2-40B4-BE49-F238E27FC236}">
                    <a16:creationId xmlns:a16="http://schemas.microsoft.com/office/drawing/2014/main" id="{69A58330-9BA5-444E-AD96-BA7998D6160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88574" y="3261619"/>
                <a:ext cx="113043" cy="169277"/>
              </a:xfrm>
              <a:prstGeom prst="rect">
                <a:avLst/>
              </a:prstGeom>
              <a:blipFill>
                <a:blip r:embed="rId7"/>
                <a:stretch>
                  <a:fillRect l="-16667" r="-1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テキスト ボックス 15">
                <a:extLst>
                  <a:ext uri="{FF2B5EF4-FFF2-40B4-BE49-F238E27FC236}">
                    <a16:creationId xmlns:a16="http://schemas.microsoft.com/office/drawing/2014/main" id="{5DC7E438-6BF6-4BD1-8BE0-565725610AEC}"/>
                  </a:ext>
                </a:extLst>
              </p:cNvPr>
              <p:cNvSpPr txBox="1"/>
              <p:nvPr/>
            </p:nvSpPr>
            <p:spPr>
              <a:xfrm>
                <a:off x="6020077" y="3359274"/>
                <a:ext cx="131703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00" b="0" i="1" smtClean="0">
                          <a:latin typeface="Cambria Math" panose="02040503050406030204" pitchFamily="18" charset="0"/>
                        </a:rPr>
                        <m:t>𝑂</m:t>
                      </m:r>
                    </m:oMath>
                  </m:oMathPara>
                </a14:m>
                <a:endParaRPr lang="en-GB" sz="1100" dirty="0"/>
              </a:p>
            </p:txBody>
          </p:sp>
        </mc:Choice>
        <mc:Fallback xmlns="">
          <p:sp>
            <p:nvSpPr>
              <p:cNvPr id="16" name="テキスト ボックス 15">
                <a:extLst>
                  <a:ext uri="{FF2B5EF4-FFF2-40B4-BE49-F238E27FC236}">
                    <a16:creationId xmlns:a16="http://schemas.microsoft.com/office/drawing/2014/main" id="{5DC7E438-6BF6-4BD1-8BE0-565725610AE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20077" y="3359274"/>
                <a:ext cx="131703" cy="169277"/>
              </a:xfrm>
              <a:prstGeom prst="rect">
                <a:avLst/>
              </a:prstGeom>
              <a:blipFill>
                <a:blip r:embed="rId8"/>
                <a:stretch>
                  <a:fillRect l="-23810" r="-28571" b="-714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" name="直線矢印コネクタ 16">
            <a:extLst>
              <a:ext uri="{FF2B5EF4-FFF2-40B4-BE49-F238E27FC236}">
                <a16:creationId xmlns:a16="http://schemas.microsoft.com/office/drawing/2014/main" id="{7E17C566-360C-48B0-A9AA-362F92961DC2}"/>
              </a:ext>
            </a:extLst>
          </p:cNvPr>
          <p:cNvCxnSpPr>
            <a:cxnSpLocks/>
          </p:cNvCxnSpPr>
          <p:nvPr/>
        </p:nvCxnSpPr>
        <p:spPr>
          <a:xfrm>
            <a:off x="6157248" y="1785583"/>
            <a:ext cx="1121547" cy="0"/>
          </a:xfrm>
          <a:prstGeom prst="straightConnector1">
            <a:avLst/>
          </a:prstGeom>
          <a:ln w="15875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円弧 11">
            <a:extLst>
              <a:ext uri="{FF2B5EF4-FFF2-40B4-BE49-F238E27FC236}">
                <a16:creationId xmlns:a16="http://schemas.microsoft.com/office/drawing/2014/main" id="{FD100B9D-5497-4126-9329-C3482AE371F6}"/>
              </a:ext>
            </a:extLst>
          </p:cNvPr>
          <p:cNvSpPr/>
          <p:nvPr/>
        </p:nvSpPr>
        <p:spPr>
          <a:xfrm rot="16200000">
            <a:off x="6681463" y="1099908"/>
            <a:ext cx="4394447" cy="4483222"/>
          </a:xfrm>
          <a:prstGeom prst="arc">
            <a:avLst>
              <a:gd name="adj1" fmla="val 16200000"/>
              <a:gd name="adj2" fmla="val 19508270"/>
            </a:avLst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テキスト ボックス 18">
                <a:extLst>
                  <a:ext uri="{FF2B5EF4-FFF2-40B4-BE49-F238E27FC236}">
                    <a16:creationId xmlns:a16="http://schemas.microsoft.com/office/drawing/2014/main" id="{F00D82F8-2789-482B-9F77-4950F2AAD591}"/>
                  </a:ext>
                </a:extLst>
              </p:cNvPr>
              <p:cNvSpPr txBox="1"/>
              <p:nvPr/>
            </p:nvSpPr>
            <p:spPr>
              <a:xfrm>
                <a:off x="6368279" y="2381681"/>
                <a:ext cx="159146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𝑅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9" name="テキスト ボックス 18">
                <a:extLst>
                  <a:ext uri="{FF2B5EF4-FFF2-40B4-BE49-F238E27FC236}">
                    <a16:creationId xmlns:a16="http://schemas.microsoft.com/office/drawing/2014/main" id="{F00D82F8-2789-482B-9F77-4950F2AAD5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68279" y="2381681"/>
                <a:ext cx="159146" cy="215444"/>
              </a:xfrm>
              <a:prstGeom prst="rect">
                <a:avLst/>
              </a:prstGeom>
              <a:blipFill>
                <a:blip r:embed="rId9"/>
                <a:stretch>
                  <a:fillRect l="-26923" r="-19231" b="-571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テキスト ボックス 21">
                <a:extLst>
                  <a:ext uri="{FF2B5EF4-FFF2-40B4-BE49-F238E27FC236}">
                    <a16:creationId xmlns:a16="http://schemas.microsoft.com/office/drawing/2014/main" id="{15FCBF4F-3629-44B4-8D1A-33D42C35A0F8}"/>
                  </a:ext>
                </a:extLst>
              </p:cNvPr>
              <p:cNvSpPr txBox="1"/>
              <p:nvPr/>
            </p:nvSpPr>
            <p:spPr>
              <a:xfrm>
                <a:off x="6035660" y="1709969"/>
                <a:ext cx="113043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00" b="0" i="1" smtClean="0"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GB" sz="1100" dirty="0"/>
              </a:p>
            </p:txBody>
          </p:sp>
        </mc:Choice>
        <mc:Fallback xmlns="">
          <p:sp>
            <p:nvSpPr>
              <p:cNvPr id="22" name="テキスト ボックス 21">
                <a:extLst>
                  <a:ext uri="{FF2B5EF4-FFF2-40B4-BE49-F238E27FC236}">
                    <a16:creationId xmlns:a16="http://schemas.microsoft.com/office/drawing/2014/main" id="{15FCBF4F-3629-44B4-8D1A-33D42C35A0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35660" y="1709969"/>
                <a:ext cx="113043" cy="169277"/>
              </a:xfrm>
              <a:prstGeom prst="rect">
                <a:avLst/>
              </a:prstGeom>
              <a:blipFill>
                <a:blip r:embed="rId10"/>
                <a:stretch>
                  <a:fillRect l="-26316" r="-26316" b="-1111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テキスト ボックス 22">
                <a:extLst>
                  <a:ext uri="{FF2B5EF4-FFF2-40B4-BE49-F238E27FC236}">
                    <a16:creationId xmlns:a16="http://schemas.microsoft.com/office/drawing/2014/main" id="{CA2B918F-A861-4E52-8257-FCB7325EAB22}"/>
                  </a:ext>
                </a:extLst>
              </p:cNvPr>
              <p:cNvSpPr txBox="1"/>
              <p:nvPr/>
            </p:nvSpPr>
            <p:spPr>
              <a:xfrm>
                <a:off x="3886200" y="1371600"/>
                <a:ext cx="1052083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=4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𝑙𝑛𝑥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−1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3" name="テキスト ボックス 22">
                <a:extLst>
                  <a:ext uri="{FF2B5EF4-FFF2-40B4-BE49-F238E27FC236}">
                    <a16:creationId xmlns:a16="http://schemas.microsoft.com/office/drawing/2014/main" id="{CA2B918F-A861-4E52-8257-FCB7325EAB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1371600"/>
                <a:ext cx="1052083" cy="215444"/>
              </a:xfrm>
              <a:prstGeom prst="rect">
                <a:avLst/>
              </a:prstGeom>
              <a:blipFill>
                <a:blip r:embed="rId11"/>
                <a:stretch>
                  <a:fillRect l="-4070" r="-2907" b="-2285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テキスト ボックス 23">
                <a:extLst>
                  <a:ext uri="{FF2B5EF4-FFF2-40B4-BE49-F238E27FC236}">
                    <a16:creationId xmlns:a16="http://schemas.microsoft.com/office/drawing/2014/main" id="{38DBE9AE-F3E2-48AC-8B05-3EB2D0AB333B}"/>
                  </a:ext>
                </a:extLst>
              </p:cNvPr>
              <p:cNvSpPr txBox="1"/>
              <p:nvPr/>
            </p:nvSpPr>
            <p:spPr>
              <a:xfrm>
                <a:off x="3571875" y="1752600"/>
                <a:ext cx="952697" cy="40331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𝑙𝑛𝑥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4" name="テキスト ボックス 23">
                <a:extLst>
                  <a:ext uri="{FF2B5EF4-FFF2-40B4-BE49-F238E27FC236}">
                    <a16:creationId xmlns:a16="http://schemas.microsoft.com/office/drawing/2014/main" id="{38DBE9AE-F3E2-48AC-8B05-3EB2D0AB333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71875" y="1752600"/>
                <a:ext cx="952697" cy="403316"/>
              </a:xfrm>
              <a:prstGeom prst="rect">
                <a:avLst/>
              </a:prstGeom>
              <a:blipFill>
                <a:blip r:embed="rId12"/>
                <a:stretch>
                  <a:fillRect l="-4487" t="-1515" r="-3205" b="-1212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テキスト ボックス 24">
                <a:extLst>
                  <a:ext uri="{FF2B5EF4-FFF2-40B4-BE49-F238E27FC236}">
                    <a16:creationId xmlns:a16="http://schemas.microsoft.com/office/drawing/2014/main" id="{AFC99C9E-1387-4D62-AEC6-5FAB3875F2C1}"/>
                  </a:ext>
                </a:extLst>
              </p:cNvPr>
              <p:cNvSpPr txBox="1"/>
              <p:nvPr/>
            </p:nvSpPr>
            <p:spPr>
              <a:xfrm>
                <a:off x="3629025" y="2295525"/>
                <a:ext cx="739498" cy="31194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f>
                            <m:f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num>
                            <m:den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den>
                          </m:f>
                        </m:sup>
                      </m:sSup>
                      <m:r>
                        <a:rPr lang="en-US" sz="1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5" name="テキスト ボックス 24">
                <a:extLst>
                  <a:ext uri="{FF2B5EF4-FFF2-40B4-BE49-F238E27FC236}">
                    <a16:creationId xmlns:a16="http://schemas.microsoft.com/office/drawing/2014/main" id="{AFC99C9E-1387-4D62-AEC6-5FAB3875F2C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29025" y="2295525"/>
                <a:ext cx="739498" cy="311945"/>
              </a:xfrm>
              <a:prstGeom prst="rect">
                <a:avLst/>
              </a:prstGeom>
              <a:blipFill>
                <a:blip r:embed="rId13"/>
                <a:stretch>
                  <a:fillRect l="-2459" r="-163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円弧 25">
            <a:extLst>
              <a:ext uri="{FF2B5EF4-FFF2-40B4-BE49-F238E27FC236}">
                <a16:creationId xmlns:a16="http://schemas.microsoft.com/office/drawing/2014/main" id="{D80D4E09-C4DD-4315-AA54-A34C90197F3F}"/>
              </a:ext>
            </a:extLst>
          </p:cNvPr>
          <p:cNvSpPr/>
          <p:nvPr/>
        </p:nvSpPr>
        <p:spPr>
          <a:xfrm>
            <a:off x="4857750" y="1495426"/>
            <a:ext cx="238125" cy="476249"/>
          </a:xfrm>
          <a:prstGeom prst="arc">
            <a:avLst>
              <a:gd name="adj1" fmla="val 16200000"/>
              <a:gd name="adj2" fmla="val 5588182"/>
            </a:avLst>
          </a:prstGeom>
          <a:ln w="254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BEC90E79-A0CC-4E82-9502-0EECFD6313B5}"/>
              </a:ext>
            </a:extLst>
          </p:cNvPr>
          <p:cNvSpPr txBox="1"/>
          <p:nvPr/>
        </p:nvSpPr>
        <p:spPr>
          <a:xfrm>
            <a:off x="4572001" y="2009775"/>
            <a:ext cx="129539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rgbClr val="FF0000"/>
                </a:solidFill>
                <a:latin typeface="Comic Sans MS" panose="030F0702030302020204" pitchFamily="66" charset="0"/>
              </a:rPr>
              <a:t>Inverse natural logarithm</a:t>
            </a:r>
            <a:endParaRPr lang="en-GB" sz="11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28" name="円弧 27">
            <a:extLst>
              <a:ext uri="{FF2B5EF4-FFF2-40B4-BE49-F238E27FC236}">
                <a16:creationId xmlns:a16="http://schemas.microsoft.com/office/drawing/2014/main" id="{96C23DA8-DD10-4CFA-AE05-194C16E159E9}"/>
              </a:ext>
            </a:extLst>
          </p:cNvPr>
          <p:cNvSpPr/>
          <p:nvPr/>
        </p:nvSpPr>
        <p:spPr>
          <a:xfrm>
            <a:off x="4438650" y="2019301"/>
            <a:ext cx="238125" cy="476249"/>
          </a:xfrm>
          <a:prstGeom prst="arc">
            <a:avLst>
              <a:gd name="adj1" fmla="val 16200000"/>
              <a:gd name="adj2" fmla="val 5588182"/>
            </a:avLst>
          </a:prstGeom>
          <a:ln w="254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997E7755-327C-4163-8A2E-E1328A87D99B}"/>
              </a:ext>
            </a:extLst>
          </p:cNvPr>
          <p:cNvSpPr txBox="1"/>
          <p:nvPr/>
        </p:nvSpPr>
        <p:spPr>
          <a:xfrm>
            <a:off x="5038726" y="1571625"/>
            <a:ext cx="87629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rgbClr val="FF0000"/>
                </a:solidFill>
                <a:latin typeface="Comic Sans MS" panose="030F0702030302020204" pitchFamily="66" charset="0"/>
              </a:rPr>
              <a:t>Rearrange</a:t>
            </a:r>
            <a:endParaRPr lang="en-GB" sz="11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テキスト ボックス 29">
                <a:extLst>
                  <a:ext uri="{FF2B5EF4-FFF2-40B4-BE49-F238E27FC236}">
                    <a16:creationId xmlns:a16="http://schemas.microsoft.com/office/drawing/2014/main" id="{8BA34537-DBF5-46CE-AEE4-35361EC6B17F}"/>
                  </a:ext>
                </a:extLst>
              </p:cNvPr>
              <p:cNvSpPr txBox="1"/>
              <p:nvPr/>
            </p:nvSpPr>
            <p:spPr>
              <a:xfrm>
                <a:off x="3857625" y="3790950"/>
                <a:ext cx="1052724" cy="418961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sz="1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𝑑𝑦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0" name="テキスト ボックス 29">
                <a:extLst>
                  <a:ext uri="{FF2B5EF4-FFF2-40B4-BE49-F238E27FC236}">
                    <a16:creationId xmlns:a16="http://schemas.microsoft.com/office/drawing/2014/main" id="{8BA34537-DBF5-46CE-AEE4-35361EC6B1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57625" y="3790950"/>
                <a:ext cx="1052724" cy="418961"/>
              </a:xfrm>
              <a:prstGeom prst="rect">
                <a:avLst/>
              </a:prstGeom>
              <a:blipFill>
                <a:blip r:embed="rId14"/>
                <a:stretch>
                  <a:fillRect l="-21387" t="-182609" r="-43353" b="-266667"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テキスト ボックス 30">
                <a:extLst>
                  <a:ext uri="{FF2B5EF4-FFF2-40B4-BE49-F238E27FC236}">
                    <a16:creationId xmlns:a16="http://schemas.microsoft.com/office/drawing/2014/main" id="{E86833D9-D40C-4D50-9BAE-B4390B060E8C}"/>
                  </a:ext>
                </a:extLst>
              </p:cNvPr>
              <p:cNvSpPr txBox="1"/>
              <p:nvPr/>
            </p:nvSpPr>
            <p:spPr>
              <a:xfrm>
                <a:off x="3990975" y="4352925"/>
                <a:ext cx="1264705" cy="416524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sup>
                        <m:e>
                          <m:sSup>
                            <m:sSup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𝑒</m:t>
                                      </m:r>
                                    </m:e>
                                    <m:sup>
                                      <m:f>
                                        <m:fPr>
                                          <m:ctrlPr>
                                            <a:rPr lang="en-US" sz="1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n-US" sz="1200" i="1">
                                              <a:latin typeface="Cambria Math" panose="02040503050406030204" pitchFamily="18" charset="0"/>
                                            </a:rPr>
                                            <m:t>𝑦</m:t>
                                          </m:r>
                                          <m:r>
                                            <a:rPr lang="en-US" sz="1200" i="1">
                                              <a:latin typeface="Cambria Math" panose="02040503050406030204" pitchFamily="18" charset="0"/>
                                            </a:rPr>
                                            <m:t>+1</m:t>
                                          </m:r>
                                        </m:num>
                                        <m:den>
                                          <m:r>
                                            <a:rPr lang="en-US" sz="1200" i="1">
                                              <a:latin typeface="Cambria Math" panose="02040503050406030204" pitchFamily="18" charset="0"/>
                                            </a:rPr>
                                            <m:t>4</m:t>
                                          </m:r>
                                        </m:den>
                                      </m:f>
                                    </m:sup>
                                  </m:sSup>
                                </m:e>
                              </m:d>
                            </m:e>
                            <m:sup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sz="1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𝑑𝑦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1" name="テキスト ボックス 30">
                <a:extLst>
                  <a:ext uri="{FF2B5EF4-FFF2-40B4-BE49-F238E27FC236}">
                    <a16:creationId xmlns:a16="http://schemas.microsoft.com/office/drawing/2014/main" id="{E86833D9-D40C-4D50-9BAE-B4390B060E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0975" y="4352925"/>
                <a:ext cx="1264705" cy="416524"/>
              </a:xfrm>
              <a:prstGeom prst="rect">
                <a:avLst/>
              </a:prstGeom>
              <a:blipFill>
                <a:blip r:embed="rId15"/>
                <a:stretch>
                  <a:fillRect l="-28986" t="-183824" r="-8696" b="-273529"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テキスト ボックス 31">
                <a:extLst>
                  <a:ext uri="{FF2B5EF4-FFF2-40B4-BE49-F238E27FC236}">
                    <a16:creationId xmlns:a16="http://schemas.microsoft.com/office/drawing/2014/main" id="{5C367919-A7C1-44AF-8BE9-D4EF0009719E}"/>
                  </a:ext>
                </a:extLst>
              </p:cNvPr>
              <p:cNvSpPr txBox="1"/>
              <p:nvPr/>
            </p:nvSpPr>
            <p:spPr>
              <a:xfrm>
                <a:off x="4000500" y="4905375"/>
                <a:ext cx="1079976" cy="414472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sup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f>
                                <m:f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+1</m:t>
                                  </m:r>
                                </m:num>
                                <m:den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sup>
                          </m:sSup>
                        </m:e>
                      </m:nary>
                      <m:r>
                        <a:rPr lang="en-US" sz="1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𝑑𝑦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2" name="テキスト ボックス 31">
                <a:extLst>
                  <a:ext uri="{FF2B5EF4-FFF2-40B4-BE49-F238E27FC236}">
                    <a16:creationId xmlns:a16="http://schemas.microsoft.com/office/drawing/2014/main" id="{5C367919-A7C1-44AF-8BE9-D4EF000971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00500" y="4905375"/>
                <a:ext cx="1079976" cy="414472"/>
              </a:xfrm>
              <a:prstGeom prst="rect">
                <a:avLst/>
              </a:prstGeom>
              <a:blipFill>
                <a:blip r:embed="rId16"/>
                <a:stretch>
                  <a:fillRect l="-33333" t="-185294" r="-27684" b="-272059"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テキスト ボックス 32">
                <a:extLst>
                  <a:ext uri="{FF2B5EF4-FFF2-40B4-BE49-F238E27FC236}">
                    <a16:creationId xmlns:a16="http://schemas.microsoft.com/office/drawing/2014/main" id="{F07C1BBB-742B-447D-9881-D2F432B25E17}"/>
                  </a:ext>
                </a:extLst>
              </p:cNvPr>
              <p:cNvSpPr txBox="1"/>
              <p:nvPr/>
            </p:nvSpPr>
            <p:spPr>
              <a:xfrm>
                <a:off x="3981450" y="5495925"/>
                <a:ext cx="1126719" cy="414472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sup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f>
                                <m:fPr>
                                  <m:ctrlPr>
                                    <a:rPr lang="en-US" sz="12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num>
                                <m:den>
                                  <m: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sup>
                          </m:sSup>
                          <m:sSup>
                            <m:sSupPr>
                              <m:ctrlPr>
                                <a:rPr lang="en-US" sz="12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f>
                                <m:fPr>
                                  <m:ctrlPr>
                                    <a:rPr lang="en-US" sz="12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sup>
                          </m:sSup>
                        </m:e>
                      </m:nary>
                      <m:r>
                        <a:rPr lang="en-US" sz="1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𝑑𝑦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3" name="テキスト ボックス 32">
                <a:extLst>
                  <a:ext uri="{FF2B5EF4-FFF2-40B4-BE49-F238E27FC236}">
                    <a16:creationId xmlns:a16="http://schemas.microsoft.com/office/drawing/2014/main" id="{F07C1BBB-742B-447D-9881-D2F432B25E1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1450" y="5495925"/>
                <a:ext cx="1126719" cy="414472"/>
              </a:xfrm>
              <a:prstGeom prst="rect">
                <a:avLst/>
              </a:prstGeom>
              <a:blipFill>
                <a:blip r:embed="rId17"/>
                <a:stretch>
                  <a:fillRect l="-30270" t="-185294" r="-23784" b="-272059"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テキスト ボックス 33">
                <a:extLst>
                  <a:ext uri="{FF2B5EF4-FFF2-40B4-BE49-F238E27FC236}">
                    <a16:creationId xmlns:a16="http://schemas.microsoft.com/office/drawing/2014/main" id="{5FD32947-6727-4BBC-BCAE-A3F1146DD9A7}"/>
                  </a:ext>
                </a:extLst>
              </p:cNvPr>
              <p:cNvSpPr txBox="1"/>
              <p:nvPr/>
            </p:nvSpPr>
            <p:spPr>
              <a:xfrm>
                <a:off x="4010025" y="6029325"/>
                <a:ext cx="1089850" cy="414472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sSup>
                        <m:s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f>
                            <m:f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  <m:nary>
                        <m:naryPr>
                          <m:ctrlPr>
                            <a:rPr lang="en-US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sup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f>
                                <m:fPr>
                                  <m:ctrlPr>
                                    <a:rPr lang="en-US" sz="12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num>
                                <m:den>
                                  <m: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sup>
                          </m:sSup>
                        </m:e>
                      </m:nary>
                      <m:r>
                        <a:rPr lang="en-US" sz="1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𝑑𝑦</m:t>
                      </m:r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4" name="テキスト ボックス 33">
                <a:extLst>
                  <a:ext uri="{FF2B5EF4-FFF2-40B4-BE49-F238E27FC236}">
                    <a16:creationId xmlns:a16="http://schemas.microsoft.com/office/drawing/2014/main" id="{5FD32947-6727-4BBC-BCAE-A3F1146DD9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10025" y="6029325"/>
                <a:ext cx="1089850" cy="414472"/>
              </a:xfrm>
              <a:prstGeom prst="rect">
                <a:avLst/>
              </a:prstGeom>
              <a:blipFill>
                <a:blip r:embed="rId18"/>
                <a:stretch>
                  <a:fillRect l="-19553" t="-183824" r="-39665" b="-273529"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テキスト ボックス 34">
                <a:extLst>
                  <a:ext uri="{FF2B5EF4-FFF2-40B4-BE49-F238E27FC236}">
                    <a16:creationId xmlns:a16="http://schemas.microsoft.com/office/drawing/2014/main" id="{56422428-4EA7-4C5E-842C-0C1096A25B47}"/>
                  </a:ext>
                </a:extLst>
              </p:cNvPr>
              <p:cNvSpPr txBox="1"/>
              <p:nvPr/>
            </p:nvSpPr>
            <p:spPr>
              <a:xfrm>
                <a:off x="5448301" y="4019550"/>
                <a:ext cx="1295399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1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Sub in our expression for </a:t>
                </a:r>
                <a14:m>
                  <m:oMath xmlns:m="http://schemas.openxmlformats.org/officeDocument/2006/math">
                    <m:r>
                      <a:rPr lang="en-US" sz="11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n-GB" sz="1100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5" name="テキスト ボックス 34">
                <a:extLst>
                  <a:ext uri="{FF2B5EF4-FFF2-40B4-BE49-F238E27FC236}">
                    <a16:creationId xmlns:a16="http://schemas.microsoft.com/office/drawing/2014/main" id="{56422428-4EA7-4C5E-842C-0C1096A25B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48301" y="4019550"/>
                <a:ext cx="1295399" cy="430887"/>
              </a:xfrm>
              <a:prstGeom prst="rect">
                <a:avLst/>
              </a:prstGeom>
              <a:blipFill>
                <a:blip r:embed="rId19"/>
                <a:stretch>
                  <a:fillRect b="-845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円弧 35">
            <a:extLst>
              <a:ext uri="{FF2B5EF4-FFF2-40B4-BE49-F238E27FC236}">
                <a16:creationId xmlns:a16="http://schemas.microsoft.com/office/drawing/2014/main" id="{E2C0D6B3-2FB1-40E5-A421-D8E1E71A75B4}"/>
              </a:ext>
            </a:extLst>
          </p:cNvPr>
          <p:cNvSpPr/>
          <p:nvPr/>
        </p:nvSpPr>
        <p:spPr>
          <a:xfrm>
            <a:off x="5238751" y="4029076"/>
            <a:ext cx="228600" cy="542924"/>
          </a:xfrm>
          <a:prstGeom prst="arc">
            <a:avLst>
              <a:gd name="adj1" fmla="val 16200000"/>
              <a:gd name="adj2" fmla="val 5588182"/>
            </a:avLst>
          </a:prstGeom>
          <a:ln w="254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円弧 36">
            <a:extLst>
              <a:ext uri="{FF2B5EF4-FFF2-40B4-BE49-F238E27FC236}">
                <a16:creationId xmlns:a16="http://schemas.microsoft.com/office/drawing/2014/main" id="{EFE7E287-DDB8-4CF2-9648-C89B644A57AE}"/>
              </a:ext>
            </a:extLst>
          </p:cNvPr>
          <p:cNvSpPr/>
          <p:nvPr/>
        </p:nvSpPr>
        <p:spPr>
          <a:xfrm>
            <a:off x="5172076" y="4562476"/>
            <a:ext cx="228600" cy="542924"/>
          </a:xfrm>
          <a:prstGeom prst="arc">
            <a:avLst>
              <a:gd name="adj1" fmla="val 16200000"/>
              <a:gd name="adj2" fmla="val 5588182"/>
            </a:avLst>
          </a:prstGeom>
          <a:ln w="254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円弧 37">
            <a:extLst>
              <a:ext uri="{FF2B5EF4-FFF2-40B4-BE49-F238E27FC236}">
                <a16:creationId xmlns:a16="http://schemas.microsoft.com/office/drawing/2014/main" id="{ACAC46EB-8731-4DD7-A9C1-9C8293B96B3F}"/>
              </a:ext>
            </a:extLst>
          </p:cNvPr>
          <p:cNvSpPr/>
          <p:nvPr/>
        </p:nvSpPr>
        <p:spPr>
          <a:xfrm>
            <a:off x="5067301" y="5143501"/>
            <a:ext cx="228600" cy="542924"/>
          </a:xfrm>
          <a:prstGeom prst="arc">
            <a:avLst>
              <a:gd name="adj1" fmla="val 16200000"/>
              <a:gd name="adj2" fmla="val 5588182"/>
            </a:avLst>
          </a:prstGeom>
          <a:ln w="254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円弧 38">
            <a:extLst>
              <a:ext uri="{FF2B5EF4-FFF2-40B4-BE49-F238E27FC236}">
                <a16:creationId xmlns:a16="http://schemas.microsoft.com/office/drawing/2014/main" id="{5D116877-4223-41C5-AB8D-3FE7B4DF2C8E}"/>
              </a:ext>
            </a:extLst>
          </p:cNvPr>
          <p:cNvSpPr/>
          <p:nvPr/>
        </p:nvSpPr>
        <p:spPr>
          <a:xfrm>
            <a:off x="5076826" y="5724526"/>
            <a:ext cx="228600" cy="542924"/>
          </a:xfrm>
          <a:prstGeom prst="arc">
            <a:avLst>
              <a:gd name="adj1" fmla="val 16200000"/>
              <a:gd name="adj2" fmla="val 5588182"/>
            </a:avLst>
          </a:prstGeom>
          <a:ln w="254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テキスト ボックス 39">
                <a:extLst>
                  <a:ext uri="{FF2B5EF4-FFF2-40B4-BE49-F238E27FC236}">
                    <a16:creationId xmlns:a16="http://schemas.microsoft.com/office/drawing/2014/main" id="{9A43DA26-CB32-4EB7-96E3-24718DBB1BD6}"/>
                  </a:ext>
                </a:extLst>
              </p:cNvPr>
              <p:cNvSpPr txBox="1"/>
              <p:nvPr/>
            </p:nvSpPr>
            <p:spPr>
              <a:xfrm>
                <a:off x="5276851" y="4686300"/>
                <a:ext cx="2124074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1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Square using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1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11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110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11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sz="11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a:rPr lang="en-US" sz="11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sup>
                    </m:sSup>
                    <m:r>
                      <a:rPr lang="en-US" sz="11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11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1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11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𝑛𝑚</m:t>
                        </m:r>
                      </m:sup>
                    </m:sSup>
                  </m:oMath>
                </a14:m>
                <a:endParaRPr lang="en-GB" sz="1100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0" name="テキスト ボックス 39">
                <a:extLst>
                  <a:ext uri="{FF2B5EF4-FFF2-40B4-BE49-F238E27FC236}">
                    <a16:creationId xmlns:a16="http://schemas.microsoft.com/office/drawing/2014/main" id="{9A43DA26-CB32-4EB7-96E3-24718DBB1BD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76851" y="4686300"/>
                <a:ext cx="2124074" cy="261610"/>
              </a:xfrm>
              <a:prstGeom prst="rect">
                <a:avLst/>
              </a:prstGeom>
              <a:blipFill>
                <a:blip r:embed="rId20"/>
                <a:stretch>
                  <a:fillRect b="-1627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テキスト ボックス 40">
                <a:extLst>
                  <a:ext uri="{FF2B5EF4-FFF2-40B4-BE49-F238E27FC236}">
                    <a16:creationId xmlns:a16="http://schemas.microsoft.com/office/drawing/2014/main" id="{418F7333-A97D-4020-873A-E3678026E482}"/>
                  </a:ext>
                </a:extLst>
              </p:cNvPr>
              <p:cNvSpPr txBox="1"/>
              <p:nvPr/>
            </p:nvSpPr>
            <p:spPr>
              <a:xfrm>
                <a:off x="5257800" y="5257800"/>
                <a:ext cx="2285999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1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Write as separate powers of </a:t>
                </a:r>
                <a14:m>
                  <m:oMath xmlns:m="http://schemas.openxmlformats.org/officeDocument/2006/math">
                    <m:r>
                      <a:rPr lang="en-US" sz="11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endParaRPr lang="en-GB" sz="1100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1" name="テキスト ボックス 40">
                <a:extLst>
                  <a:ext uri="{FF2B5EF4-FFF2-40B4-BE49-F238E27FC236}">
                    <a16:creationId xmlns:a16="http://schemas.microsoft.com/office/drawing/2014/main" id="{418F7333-A97D-4020-873A-E3678026E48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7800" y="5257800"/>
                <a:ext cx="2285999" cy="261610"/>
              </a:xfrm>
              <a:prstGeom prst="rect">
                <a:avLst/>
              </a:prstGeom>
              <a:blipFill>
                <a:blip r:embed="rId21"/>
                <a:stretch>
                  <a:fillRect b="-1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テキスト ボックス 41">
                <a:extLst>
                  <a:ext uri="{FF2B5EF4-FFF2-40B4-BE49-F238E27FC236}">
                    <a16:creationId xmlns:a16="http://schemas.microsoft.com/office/drawing/2014/main" id="{15D10D28-565A-47BC-B14C-23D71C281D14}"/>
                  </a:ext>
                </a:extLst>
              </p:cNvPr>
              <p:cNvSpPr txBox="1"/>
              <p:nvPr/>
            </p:nvSpPr>
            <p:spPr>
              <a:xfrm>
                <a:off x="5295900" y="5724525"/>
                <a:ext cx="2285999" cy="4926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1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Since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1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1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f>
                          <m:fPr>
                            <m:ctrlPr>
                              <a:rPr lang="en-US" sz="11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1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11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sup>
                    </m:sSup>
                  </m:oMath>
                </a14:m>
                <a:r>
                  <a:rPr lang="en-GB" sz="11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 is a constant, it can be factored out</a:t>
                </a:r>
              </a:p>
            </p:txBody>
          </p:sp>
        </mc:Choice>
        <mc:Fallback xmlns="">
          <p:sp>
            <p:nvSpPr>
              <p:cNvPr id="42" name="テキスト ボックス 41">
                <a:extLst>
                  <a:ext uri="{FF2B5EF4-FFF2-40B4-BE49-F238E27FC236}">
                    <a16:creationId xmlns:a16="http://schemas.microsoft.com/office/drawing/2014/main" id="{15D10D28-565A-47BC-B14C-23D71C281D1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5900" y="5724525"/>
                <a:ext cx="2285999" cy="492635"/>
              </a:xfrm>
              <a:prstGeom prst="rect">
                <a:avLst/>
              </a:prstGeom>
              <a:blipFill>
                <a:blip r:embed="rId22"/>
                <a:stretch>
                  <a:fillRect b="-740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C56BC5A5-1910-49BE-ACA5-392004444ABA}"/>
              </a:ext>
            </a:extLst>
          </p:cNvPr>
          <p:cNvSpPr/>
          <p:nvPr/>
        </p:nvSpPr>
        <p:spPr>
          <a:xfrm>
            <a:off x="4438651" y="3857626"/>
            <a:ext cx="228600" cy="276224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1DC8C1A6-0045-45AB-BF24-5873A64F3C25}"/>
              </a:ext>
            </a:extLst>
          </p:cNvPr>
          <p:cNvSpPr/>
          <p:nvPr/>
        </p:nvSpPr>
        <p:spPr>
          <a:xfrm>
            <a:off x="4457700" y="4314826"/>
            <a:ext cx="571499" cy="352424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1A098016-37F0-40CF-8B9E-C55A62856FD5}"/>
              </a:ext>
            </a:extLst>
          </p:cNvPr>
          <p:cNvSpPr/>
          <p:nvPr/>
        </p:nvSpPr>
        <p:spPr>
          <a:xfrm>
            <a:off x="3581400" y="2276476"/>
            <a:ext cx="790575" cy="352424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7329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5" grpId="0"/>
      <p:bldP spid="26" grpId="0" animBg="1"/>
      <p:bldP spid="27" grpId="0"/>
      <p:bldP spid="28" grpId="0" animBg="1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 animBg="1"/>
      <p:bldP spid="37" grpId="0" animBg="1"/>
      <p:bldP spid="38" grpId="0" animBg="1"/>
      <p:bldP spid="39" grpId="0" animBg="1"/>
      <p:bldP spid="40" grpId="0"/>
      <p:bldP spid="41" grpId="0"/>
      <p:bldP spid="42" grpId="0"/>
      <p:bldP spid="43" grpId="0" animBg="1"/>
      <p:bldP spid="43" grpId="1" animBg="1"/>
      <p:bldP spid="44" grpId="0" animBg="1"/>
      <p:bldP spid="44" grpId="1" animBg="1"/>
      <p:bldP spid="45" grpId="0" animBg="1"/>
      <p:bldP spid="45" grpId="1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1539</TotalTime>
  <Words>3066</Words>
  <Application>Microsoft Office PowerPoint</Application>
  <PresentationFormat>画面に合わせる (4:3)</PresentationFormat>
  <Paragraphs>480</Paragraphs>
  <Slides>23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23</vt:i4>
      </vt:variant>
    </vt:vector>
  </HeadingPairs>
  <TitlesOfParts>
    <vt:vector size="32" baseType="lpstr">
      <vt:lpstr>Arial</vt:lpstr>
      <vt:lpstr>Arial Black</vt:lpstr>
      <vt:lpstr>Calibri</vt:lpstr>
      <vt:lpstr>Calibri Light</vt:lpstr>
      <vt:lpstr>Cambria Math</vt:lpstr>
      <vt:lpstr>Comic Sans MS</vt:lpstr>
      <vt:lpstr>Segoe UI Black</vt:lpstr>
      <vt:lpstr>Wingdings</vt:lpstr>
      <vt:lpstr>Office テーマ</vt:lpstr>
      <vt:lpstr>PowerPoint プレゼンテーション</vt:lpstr>
      <vt:lpstr>Prior Knowledge Check</vt:lpstr>
      <vt:lpstr>PowerPoint プレゼンテーション</vt:lpstr>
      <vt:lpstr>Volumes of Revolution</vt:lpstr>
      <vt:lpstr>Volumes of Revolution</vt:lpstr>
      <vt:lpstr>Volumes of Revolution</vt:lpstr>
      <vt:lpstr>PowerPoint プレゼンテーション</vt:lpstr>
      <vt:lpstr>Volumes of Revolution</vt:lpstr>
      <vt:lpstr>Volumes of Revolution</vt:lpstr>
      <vt:lpstr>Volumes of Revolution</vt:lpstr>
      <vt:lpstr>PowerPoint プレゼンテーション</vt:lpstr>
      <vt:lpstr>Volumes of Revolution</vt:lpstr>
      <vt:lpstr>Volumes of Revolution</vt:lpstr>
      <vt:lpstr>Volumes of Revolution</vt:lpstr>
      <vt:lpstr>Volumes of Revolution</vt:lpstr>
      <vt:lpstr>PowerPoint プレゼンテーション</vt:lpstr>
      <vt:lpstr>Volumes of Revolution</vt:lpstr>
      <vt:lpstr>Volumes of Revolution</vt:lpstr>
      <vt:lpstr>Volumes of Revolution</vt:lpstr>
      <vt:lpstr>Volumes of Revolution</vt:lpstr>
      <vt:lpstr>Volumes of Revolution</vt:lpstr>
      <vt:lpstr>Volumes of Revolution</vt:lpstr>
      <vt:lpstr>Volumes of Revolution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Mike Pye</dc:creator>
  <cp:lastModifiedBy>Mike Pye</cp:lastModifiedBy>
  <cp:revision>216</cp:revision>
  <dcterms:created xsi:type="dcterms:W3CDTF">2017-08-14T15:35:38Z</dcterms:created>
  <dcterms:modified xsi:type="dcterms:W3CDTF">2020-07-17T05:47:35Z</dcterms:modified>
</cp:coreProperties>
</file>