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7" r:id="rId13"/>
    <p:sldId id="264" r:id="rId14"/>
    <p:sldId id="265" r:id="rId15"/>
    <p:sldId id="266"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AECA4D-A966-49C6-824D-895778D7716D}" v="24" dt="2022-01-20T12:16:49.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72"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29721-97A2-44F3-8B47-7D81821DDE79}" type="doc">
      <dgm:prSet loTypeId="urn:microsoft.com/office/officeart/2005/8/layout/default" loCatId="list" qsTypeId="urn:microsoft.com/office/officeart/2005/8/quickstyle/simple1" qsCatId="simple" csTypeId="urn:microsoft.com/office/officeart/2005/8/colors/colorful5" csCatId="colorful"/>
      <dgm:spPr/>
      <dgm:t>
        <a:bodyPr/>
        <a:lstStyle/>
        <a:p>
          <a:endParaRPr lang="en-US"/>
        </a:p>
      </dgm:t>
    </dgm:pt>
    <dgm:pt modelId="{6CC5B77A-6D18-4400-8889-824C09EEAEA4}">
      <dgm:prSet/>
      <dgm:spPr/>
      <dgm:t>
        <a:bodyPr/>
        <a:lstStyle/>
        <a:p>
          <a:r>
            <a:rPr lang="en-GB"/>
            <a:t>Mode of production</a:t>
          </a:r>
          <a:endParaRPr lang="en-US"/>
        </a:p>
      </dgm:t>
    </dgm:pt>
    <dgm:pt modelId="{6373A47F-F961-48C6-A2E4-43109D870311}" type="parTrans" cxnId="{32785B54-6CFD-4567-87E6-497B9203F66D}">
      <dgm:prSet/>
      <dgm:spPr/>
      <dgm:t>
        <a:bodyPr/>
        <a:lstStyle/>
        <a:p>
          <a:endParaRPr lang="en-US"/>
        </a:p>
      </dgm:t>
    </dgm:pt>
    <dgm:pt modelId="{F2632FFC-A3AB-45AF-AE39-515B675487C9}" type="sibTrans" cxnId="{32785B54-6CFD-4567-87E6-497B9203F66D}">
      <dgm:prSet/>
      <dgm:spPr/>
      <dgm:t>
        <a:bodyPr/>
        <a:lstStyle/>
        <a:p>
          <a:endParaRPr lang="en-US"/>
        </a:p>
      </dgm:t>
    </dgm:pt>
    <dgm:pt modelId="{A37B2302-192E-4293-84DB-2B677F02128C}">
      <dgm:prSet/>
      <dgm:spPr/>
      <dgm:t>
        <a:bodyPr/>
        <a:lstStyle/>
        <a:p>
          <a:r>
            <a:rPr lang="en-GB"/>
            <a:t>Economic base</a:t>
          </a:r>
          <a:endParaRPr lang="en-US"/>
        </a:p>
      </dgm:t>
    </dgm:pt>
    <dgm:pt modelId="{C91DAC92-4084-4BF5-B3CC-3D61695F45C6}" type="parTrans" cxnId="{C2CC15DC-3A4D-4FD3-B2EA-17841206020B}">
      <dgm:prSet/>
      <dgm:spPr/>
      <dgm:t>
        <a:bodyPr/>
        <a:lstStyle/>
        <a:p>
          <a:endParaRPr lang="en-US"/>
        </a:p>
      </dgm:t>
    </dgm:pt>
    <dgm:pt modelId="{2F9B3D80-2173-462E-A0B8-688DCE118D0A}" type="sibTrans" cxnId="{C2CC15DC-3A4D-4FD3-B2EA-17841206020B}">
      <dgm:prSet/>
      <dgm:spPr/>
      <dgm:t>
        <a:bodyPr/>
        <a:lstStyle/>
        <a:p>
          <a:endParaRPr lang="en-US"/>
        </a:p>
      </dgm:t>
    </dgm:pt>
    <dgm:pt modelId="{FD0399CD-69B2-4F20-8F94-D2EBF784E1C4}">
      <dgm:prSet/>
      <dgm:spPr/>
      <dgm:t>
        <a:bodyPr/>
        <a:lstStyle/>
        <a:p>
          <a:r>
            <a:rPr lang="en-GB"/>
            <a:t>Superstructure</a:t>
          </a:r>
          <a:endParaRPr lang="en-US"/>
        </a:p>
      </dgm:t>
    </dgm:pt>
    <dgm:pt modelId="{F51911BF-1F1C-4924-AAEB-BFE1AEEB68DE}" type="parTrans" cxnId="{C59A86EB-B42F-436E-B43A-2B6E7837F67C}">
      <dgm:prSet/>
      <dgm:spPr/>
      <dgm:t>
        <a:bodyPr/>
        <a:lstStyle/>
        <a:p>
          <a:endParaRPr lang="en-US"/>
        </a:p>
      </dgm:t>
    </dgm:pt>
    <dgm:pt modelId="{96FEBE80-3320-4E13-87BC-6C1F6BFA3398}" type="sibTrans" cxnId="{C59A86EB-B42F-436E-B43A-2B6E7837F67C}">
      <dgm:prSet/>
      <dgm:spPr/>
      <dgm:t>
        <a:bodyPr/>
        <a:lstStyle/>
        <a:p>
          <a:endParaRPr lang="en-US"/>
        </a:p>
      </dgm:t>
    </dgm:pt>
    <dgm:pt modelId="{08F8ED69-DE1A-4C29-AF60-C8075691C4BC}">
      <dgm:prSet/>
      <dgm:spPr/>
      <dgm:t>
        <a:bodyPr/>
        <a:lstStyle/>
        <a:p>
          <a:r>
            <a:rPr lang="en-GB"/>
            <a:t>How capitalism works through class consciousness, alienation and ideology.</a:t>
          </a:r>
          <a:endParaRPr lang="en-US"/>
        </a:p>
      </dgm:t>
    </dgm:pt>
    <dgm:pt modelId="{8871AE23-EED2-4CA2-B909-D11E8DA4A6B1}" type="parTrans" cxnId="{FFD58094-370D-4F18-8AAA-49A65164ED3B}">
      <dgm:prSet/>
      <dgm:spPr/>
      <dgm:t>
        <a:bodyPr/>
        <a:lstStyle/>
        <a:p>
          <a:endParaRPr lang="en-US"/>
        </a:p>
      </dgm:t>
    </dgm:pt>
    <dgm:pt modelId="{4CFA0BDC-092F-44D7-A884-8A47403FEB41}" type="sibTrans" cxnId="{FFD58094-370D-4F18-8AAA-49A65164ED3B}">
      <dgm:prSet/>
      <dgm:spPr/>
      <dgm:t>
        <a:bodyPr/>
        <a:lstStyle/>
        <a:p>
          <a:endParaRPr lang="en-US"/>
        </a:p>
      </dgm:t>
    </dgm:pt>
    <dgm:pt modelId="{CA5668EB-1408-4107-A5C2-15C4B3F02001}">
      <dgm:prSet/>
      <dgm:spPr/>
      <dgm:t>
        <a:bodyPr/>
        <a:lstStyle/>
        <a:p>
          <a:r>
            <a:rPr lang="en-GB"/>
            <a:t>Links to communism. </a:t>
          </a:r>
          <a:endParaRPr lang="en-US"/>
        </a:p>
      </dgm:t>
    </dgm:pt>
    <dgm:pt modelId="{6071E855-3689-4627-BC3D-5B86693A096B}" type="parTrans" cxnId="{6A0CEFB9-DB74-4BE5-9DD8-09351E31A1C3}">
      <dgm:prSet/>
      <dgm:spPr/>
      <dgm:t>
        <a:bodyPr/>
        <a:lstStyle/>
        <a:p>
          <a:endParaRPr lang="en-US"/>
        </a:p>
      </dgm:t>
    </dgm:pt>
    <dgm:pt modelId="{3C317979-A565-4D9F-8FC9-73B415802559}" type="sibTrans" cxnId="{6A0CEFB9-DB74-4BE5-9DD8-09351E31A1C3}">
      <dgm:prSet/>
      <dgm:spPr/>
      <dgm:t>
        <a:bodyPr/>
        <a:lstStyle/>
        <a:p>
          <a:endParaRPr lang="en-US"/>
        </a:p>
      </dgm:t>
    </dgm:pt>
    <dgm:pt modelId="{5177AB79-9D50-4958-9E7D-C311EB9A66D6}">
      <dgm:prSet/>
      <dgm:spPr/>
      <dgm:t>
        <a:bodyPr/>
        <a:lstStyle/>
        <a:p>
          <a:r>
            <a:rPr lang="en-GB"/>
            <a:t>Criticisms of Marx</a:t>
          </a:r>
          <a:endParaRPr lang="en-US"/>
        </a:p>
      </dgm:t>
    </dgm:pt>
    <dgm:pt modelId="{62CBB01D-944F-41B7-A495-880A316E316E}" type="parTrans" cxnId="{8D15C7E4-DA33-4ACE-843C-FBB95031B64C}">
      <dgm:prSet/>
      <dgm:spPr/>
      <dgm:t>
        <a:bodyPr/>
        <a:lstStyle/>
        <a:p>
          <a:endParaRPr lang="en-US"/>
        </a:p>
      </dgm:t>
    </dgm:pt>
    <dgm:pt modelId="{1B1CB3A7-BF19-42B1-A7C5-B0D708329DBB}" type="sibTrans" cxnId="{8D15C7E4-DA33-4ACE-843C-FBB95031B64C}">
      <dgm:prSet/>
      <dgm:spPr/>
      <dgm:t>
        <a:bodyPr/>
        <a:lstStyle/>
        <a:p>
          <a:endParaRPr lang="en-US"/>
        </a:p>
      </dgm:t>
    </dgm:pt>
    <dgm:pt modelId="{ED10E933-671A-4AFD-BAB6-9AC25FCD6719}" type="pres">
      <dgm:prSet presAssocID="{34C29721-97A2-44F3-8B47-7D81821DDE79}" presName="diagram" presStyleCnt="0">
        <dgm:presLayoutVars>
          <dgm:dir/>
          <dgm:resizeHandles val="exact"/>
        </dgm:presLayoutVars>
      </dgm:prSet>
      <dgm:spPr/>
    </dgm:pt>
    <dgm:pt modelId="{FF9FA670-A4E0-4754-9E32-C498D80B5175}" type="pres">
      <dgm:prSet presAssocID="{6CC5B77A-6D18-4400-8889-824C09EEAEA4}" presName="node" presStyleLbl="node1" presStyleIdx="0" presStyleCnt="6">
        <dgm:presLayoutVars>
          <dgm:bulletEnabled val="1"/>
        </dgm:presLayoutVars>
      </dgm:prSet>
      <dgm:spPr/>
    </dgm:pt>
    <dgm:pt modelId="{35D629A8-08EB-487F-B4B2-02CF4FF54089}" type="pres">
      <dgm:prSet presAssocID="{F2632FFC-A3AB-45AF-AE39-515B675487C9}" presName="sibTrans" presStyleCnt="0"/>
      <dgm:spPr/>
    </dgm:pt>
    <dgm:pt modelId="{4430A582-C6B5-43DE-BEFF-BBB330385F11}" type="pres">
      <dgm:prSet presAssocID="{A37B2302-192E-4293-84DB-2B677F02128C}" presName="node" presStyleLbl="node1" presStyleIdx="1" presStyleCnt="6">
        <dgm:presLayoutVars>
          <dgm:bulletEnabled val="1"/>
        </dgm:presLayoutVars>
      </dgm:prSet>
      <dgm:spPr/>
    </dgm:pt>
    <dgm:pt modelId="{75CFD54D-41CF-429F-9D1F-A69EFB17BA79}" type="pres">
      <dgm:prSet presAssocID="{2F9B3D80-2173-462E-A0B8-688DCE118D0A}" presName="sibTrans" presStyleCnt="0"/>
      <dgm:spPr/>
    </dgm:pt>
    <dgm:pt modelId="{D2EC5753-8110-4FD0-A700-B9E288ED167A}" type="pres">
      <dgm:prSet presAssocID="{FD0399CD-69B2-4F20-8F94-D2EBF784E1C4}" presName="node" presStyleLbl="node1" presStyleIdx="2" presStyleCnt="6">
        <dgm:presLayoutVars>
          <dgm:bulletEnabled val="1"/>
        </dgm:presLayoutVars>
      </dgm:prSet>
      <dgm:spPr/>
    </dgm:pt>
    <dgm:pt modelId="{3E6E1345-1678-4E68-9785-73ADBFB622EE}" type="pres">
      <dgm:prSet presAssocID="{96FEBE80-3320-4E13-87BC-6C1F6BFA3398}" presName="sibTrans" presStyleCnt="0"/>
      <dgm:spPr/>
    </dgm:pt>
    <dgm:pt modelId="{861E943C-89B8-47CF-A074-806E56929AF1}" type="pres">
      <dgm:prSet presAssocID="{08F8ED69-DE1A-4C29-AF60-C8075691C4BC}" presName="node" presStyleLbl="node1" presStyleIdx="3" presStyleCnt="6">
        <dgm:presLayoutVars>
          <dgm:bulletEnabled val="1"/>
        </dgm:presLayoutVars>
      </dgm:prSet>
      <dgm:spPr/>
    </dgm:pt>
    <dgm:pt modelId="{0D859AEE-5C00-46D6-96DA-FBD4157060CB}" type="pres">
      <dgm:prSet presAssocID="{4CFA0BDC-092F-44D7-A884-8A47403FEB41}" presName="sibTrans" presStyleCnt="0"/>
      <dgm:spPr/>
    </dgm:pt>
    <dgm:pt modelId="{D41B6700-07C1-4978-B7DE-4A408EC6E542}" type="pres">
      <dgm:prSet presAssocID="{CA5668EB-1408-4107-A5C2-15C4B3F02001}" presName="node" presStyleLbl="node1" presStyleIdx="4" presStyleCnt="6">
        <dgm:presLayoutVars>
          <dgm:bulletEnabled val="1"/>
        </dgm:presLayoutVars>
      </dgm:prSet>
      <dgm:spPr/>
    </dgm:pt>
    <dgm:pt modelId="{6F43A2F7-0B3A-49DF-A5B2-D2957ABBF519}" type="pres">
      <dgm:prSet presAssocID="{3C317979-A565-4D9F-8FC9-73B415802559}" presName="sibTrans" presStyleCnt="0"/>
      <dgm:spPr/>
    </dgm:pt>
    <dgm:pt modelId="{A076F4C3-D450-4682-BBBE-00AC5A34CE6B}" type="pres">
      <dgm:prSet presAssocID="{5177AB79-9D50-4958-9E7D-C311EB9A66D6}" presName="node" presStyleLbl="node1" presStyleIdx="5" presStyleCnt="6">
        <dgm:presLayoutVars>
          <dgm:bulletEnabled val="1"/>
        </dgm:presLayoutVars>
      </dgm:prSet>
      <dgm:spPr/>
    </dgm:pt>
  </dgm:ptLst>
  <dgm:cxnLst>
    <dgm:cxn modelId="{ED05371D-A3D9-4EC6-8E91-F96BB8ECCFF2}" type="presOf" srcId="{08F8ED69-DE1A-4C29-AF60-C8075691C4BC}" destId="{861E943C-89B8-47CF-A074-806E56929AF1}" srcOrd="0" destOrd="0" presId="urn:microsoft.com/office/officeart/2005/8/layout/default"/>
    <dgm:cxn modelId="{DC9E6525-7680-4DF3-BF6C-B06ECBFDD64D}" type="presOf" srcId="{6CC5B77A-6D18-4400-8889-824C09EEAEA4}" destId="{FF9FA670-A4E0-4754-9E32-C498D80B5175}" srcOrd="0" destOrd="0" presId="urn:microsoft.com/office/officeart/2005/8/layout/default"/>
    <dgm:cxn modelId="{C466662E-6DE0-42FE-B8B2-9433A4C37329}" type="presOf" srcId="{CA5668EB-1408-4107-A5C2-15C4B3F02001}" destId="{D41B6700-07C1-4978-B7DE-4A408EC6E542}" srcOrd="0" destOrd="0" presId="urn:microsoft.com/office/officeart/2005/8/layout/default"/>
    <dgm:cxn modelId="{8DE7AF35-9A03-4307-A9B7-C9E83953B1CE}" type="presOf" srcId="{34C29721-97A2-44F3-8B47-7D81821DDE79}" destId="{ED10E933-671A-4AFD-BAB6-9AC25FCD6719}" srcOrd="0" destOrd="0" presId="urn:microsoft.com/office/officeart/2005/8/layout/default"/>
    <dgm:cxn modelId="{32785B54-6CFD-4567-87E6-497B9203F66D}" srcId="{34C29721-97A2-44F3-8B47-7D81821DDE79}" destId="{6CC5B77A-6D18-4400-8889-824C09EEAEA4}" srcOrd="0" destOrd="0" parTransId="{6373A47F-F961-48C6-A2E4-43109D870311}" sibTransId="{F2632FFC-A3AB-45AF-AE39-515B675487C9}"/>
    <dgm:cxn modelId="{FFD58094-370D-4F18-8AAA-49A65164ED3B}" srcId="{34C29721-97A2-44F3-8B47-7D81821DDE79}" destId="{08F8ED69-DE1A-4C29-AF60-C8075691C4BC}" srcOrd="3" destOrd="0" parTransId="{8871AE23-EED2-4CA2-B909-D11E8DA4A6B1}" sibTransId="{4CFA0BDC-092F-44D7-A884-8A47403FEB41}"/>
    <dgm:cxn modelId="{FED30998-EE1D-4664-92DA-10401CA7D323}" type="presOf" srcId="{FD0399CD-69B2-4F20-8F94-D2EBF784E1C4}" destId="{D2EC5753-8110-4FD0-A700-B9E288ED167A}" srcOrd="0" destOrd="0" presId="urn:microsoft.com/office/officeart/2005/8/layout/default"/>
    <dgm:cxn modelId="{6A0CEFB9-DB74-4BE5-9DD8-09351E31A1C3}" srcId="{34C29721-97A2-44F3-8B47-7D81821DDE79}" destId="{CA5668EB-1408-4107-A5C2-15C4B3F02001}" srcOrd="4" destOrd="0" parTransId="{6071E855-3689-4627-BC3D-5B86693A096B}" sibTransId="{3C317979-A565-4D9F-8FC9-73B415802559}"/>
    <dgm:cxn modelId="{08B4CDC5-966F-452B-8AD8-7F881AE1CABF}" type="presOf" srcId="{A37B2302-192E-4293-84DB-2B677F02128C}" destId="{4430A582-C6B5-43DE-BEFF-BBB330385F11}" srcOrd="0" destOrd="0" presId="urn:microsoft.com/office/officeart/2005/8/layout/default"/>
    <dgm:cxn modelId="{967078D5-1356-43CE-9091-8034AADC5676}" type="presOf" srcId="{5177AB79-9D50-4958-9E7D-C311EB9A66D6}" destId="{A076F4C3-D450-4682-BBBE-00AC5A34CE6B}" srcOrd="0" destOrd="0" presId="urn:microsoft.com/office/officeart/2005/8/layout/default"/>
    <dgm:cxn modelId="{C2CC15DC-3A4D-4FD3-B2EA-17841206020B}" srcId="{34C29721-97A2-44F3-8B47-7D81821DDE79}" destId="{A37B2302-192E-4293-84DB-2B677F02128C}" srcOrd="1" destOrd="0" parTransId="{C91DAC92-4084-4BF5-B3CC-3D61695F45C6}" sibTransId="{2F9B3D80-2173-462E-A0B8-688DCE118D0A}"/>
    <dgm:cxn modelId="{8D15C7E4-DA33-4ACE-843C-FBB95031B64C}" srcId="{34C29721-97A2-44F3-8B47-7D81821DDE79}" destId="{5177AB79-9D50-4958-9E7D-C311EB9A66D6}" srcOrd="5" destOrd="0" parTransId="{62CBB01D-944F-41B7-A495-880A316E316E}" sibTransId="{1B1CB3A7-BF19-42B1-A7C5-B0D708329DBB}"/>
    <dgm:cxn modelId="{C59A86EB-B42F-436E-B43A-2B6E7837F67C}" srcId="{34C29721-97A2-44F3-8B47-7D81821DDE79}" destId="{FD0399CD-69B2-4F20-8F94-D2EBF784E1C4}" srcOrd="2" destOrd="0" parTransId="{F51911BF-1F1C-4924-AAEB-BFE1AEEB68DE}" sibTransId="{96FEBE80-3320-4E13-87BC-6C1F6BFA3398}"/>
    <dgm:cxn modelId="{9D831407-B39F-47DD-96F9-E5F69DF6A6D8}" type="presParOf" srcId="{ED10E933-671A-4AFD-BAB6-9AC25FCD6719}" destId="{FF9FA670-A4E0-4754-9E32-C498D80B5175}" srcOrd="0" destOrd="0" presId="urn:microsoft.com/office/officeart/2005/8/layout/default"/>
    <dgm:cxn modelId="{6C83887D-CFD1-4C27-9EF9-40C3F427AA17}" type="presParOf" srcId="{ED10E933-671A-4AFD-BAB6-9AC25FCD6719}" destId="{35D629A8-08EB-487F-B4B2-02CF4FF54089}" srcOrd="1" destOrd="0" presId="urn:microsoft.com/office/officeart/2005/8/layout/default"/>
    <dgm:cxn modelId="{1789A259-E92F-417B-8C36-ACC0559C2279}" type="presParOf" srcId="{ED10E933-671A-4AFD-BAB6-9AC25FCD6719}" destId="{4430A582-C6B5-43DE-BEFF-BBB330385F11}" srcOrd="2" destOrd="0" presId="urn:microsoft.com/office/officeart/2005/8/layout/default"/>
    <dgm:cxn modelId="{EA61D63B-CEC2-44D3-B8AC-42857E566B29}" type="presParOf" srcId="{ED10E933-671A-4AFD-BAB6-9AC25FCD6719}" destId="{75CFD54D-41CF-429F-9D1F-A69EFB17BA79}" srcOrd="3" destOrd="0" presId="urn:microsoft.com/office/officeart/2005/8/layout/default"/>
    <dgm:cxn modelId="{C2C3592F-5E58-4138-96A4-4577EABEEB16}" type="presParOf" srcId="{ED10E933-671A-4AFD-BAB6-9AC25FCD6719}" destId="{D2EC5753-8110-4FD0-A700-B9E288ED167A}" srcOrd="4" destOrd="0" presId="urn:microsoft.com/office/officeart/2005/8/layout/default"/>
    <dgm:cxn modelId="{F3FC497E-DD43-4AE8-A978-B55D36F7E07B}" type="presParOf" srcId="{ED10E933-671A-4AFD-BAB6-9AC25FCD6719}" destId="{3E6E1345-1678-4E68-9785-73ADBFB622EE}" srcOrd="5" destOrd="0" presId="urn:microsoft.com/office/officeart/2005/8/layout/default"/>
    <dgm:cxn modelId="{1DC582BB-B13F-4529-88D6-64163F3B7A93}" type="presParOf" srcId="{ED10E933-671A-4AFD-BAB6-9AC25FCD6719}" destId="{861E943C-89B8-47CF-A074-806E56929AF1}" srcOrd="6" destOrd="0" presId="urn:microsoft.com/office/officeart/2005/8/layout/default"/>
    <dgm:cxn modelId="{21C793EF-8050-4246-B49C-DF50A58F68A5}" type="presParOf" srcId="{ED10E933-671A-4AFD-BAB6-9AC25FCD6719}" destId="{0D859AEE-5C00-46D6-96DA-FBD4157060CB}" srcOrd="7" destOrd="0" presId="urn:microsoft.com/office/officeart/2005/8/layout/default"/>
    <dgm:cxn modelId="{E64BC441-43DE-4347-8900-55356B15F506}" type="presParOf" srcId="{ED10E933-671A-4AFD-BAB6-9AC25FCD6719}" destId="{D41B6700-07C1-4978-B7DE-4A408EC6E542}" srcOrd="8" destOrd="0" presId="urn:microsoft.com/office/officeart/2005/8/layout/default"/>
    <dgm:cxn modelId="{8415A561-EA4B-4106-9EF4-378A7B686288}" type="presParOf" srcId="{ED10E933-671A-4AFD-BAB6-9AC25FCD6719}" destId="{6F43A2F7-0B3A-49DF-A5B2-D2957ABBF519}" srcOrd="9" destOrd="0" presId="urn:microsoft.com/office/officeart/2005/8/layout/default"/>
    <dgm:cxn modelId="{F7724BF8-C5B5-4D05-AC16-8F3E641C9EC2}" type="presParOf" srcId="{ED10E933-671A-4AFD-BAB6-9AC25FCD6719}" destId="{A076F4C3-D450-4682-BBBE-00AC5A34CE6B}"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596FF7-2288-40C1-8653-E097CD2756D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B205079-6FCA-47B8-AB14-2AB0DC8167E5}">
      <dgm:prSet/>
      <dgm:spPr/>
      <dgm:t>
        <a:bodyPr/>
        <a:lstStyle/>
        <a:p>
          <a:r>
            <a:rPr lang="en-GB" b="1" u="sng" dirty="0"/>
            <a:t>Comparison to Functionalism</a:t>
          </a:r>
          <a:endParaRPr lang="en-US" dirty="0"/>
        </a:p>
      </dgm:t>
    </dgm:pt>
    <dgm:pt modelId="{BB70FDD4-7845-497D-B9EA-30714DD553BE}" type="parTrans" cxnId="{6A037F73-743F-4347-B6C1-1C00457D7EB7}">
      <dgm:prSet/>
      <dgm:spPr/>
      <dgm:t>
        <a:bodyPr/>
        <a:lstStyle/>
        <a:p>
          <a:endParaRPr lang="en-US"/>
        </a:p>
      </dgm:t>
    </dgm:pt>
    <dgm:pt modelId="{C972DECE-1931-4AC4-AA25-DB1D2C29E85A}" type="sibTrans" cxnId="{6A037F73-743F-4347-B6C1-1C00457D7EB7}">
      <dgm:prSet/>
      <dgm:spPr/>
      <dgm:t>
        <a:bodyPr/>
        <a:lstStyle/>
        <a:p>
          <a:endParaRPr lang="en-US"/>
        </a:p>
      </dgm:t>
    </dgm:pt>
    <dgm:pt modelId="{8A657EE2-19F7-4D09-B941-A01D4A3CD46D}">
      <dgm:prSet/>
      <dgm:spPr/>
      <dgm:t>
        <a:bodyPr/>
        <a:lstStyle/>
        <a:p>
          <a:r>
            <a:rPr lang="en-GB"/>
            <a:t>Similar to Durkheim  - both could see harm caused my modern Industrial Society.  Both believed that you could understand society scientifically.</a:t>
          </a:r>
          <a:endParaRPr lang="en-US"/>
        </a:p>
      </dgm:t>
    </dgm:pt>
    <dgm:pt modelId="{08B7441E-9B8E-4B51-B4A2-74A8F363E781}" type="parTrans" cxnId="{80FA58F3-D015-441E-A017-9AD70021DD1D}">
      <dgm:prSet/>
      <dgm:spPr/>
      <dgm:t>
        <a:bodyPr/>
        <a:lstStyle/>
        <a:p>
          <a:endParaRPr lang="en-US"/>
        </a:p>
      </dgm:t>
    </dgm:pt>
    <dgm:pt modelId="{CE656DA1-0F47-4D70-A13D-6A3A59D04277}" type="sibTrans" cxnId="{80FA58F3-D015-441E-A017-9AD70021DD1D}">
      <dgm:prSet/>
      <dgm:spPr/>
      <dgm:t>
        <a:bodyPr/>
        <a:lstStyle/>
        <a:p>
          <a:endParaRPr lang="en-US"/>
        </a:p>
      </dgm:t>
    </dgm:pt>
    <dgm:pt modelId="{B2244643-4885-4389-AA5C-58729B58EB3D}">
      <dgm:prSet/>
      <dgm:spPr/>
      <dgm:t>
        <a:bodyPr/>
        <a:lstStyle/>
        <a:p>
          <a:r>
            <a:rPr lang="en-GB"/>
            <a:t>Different because Marx did not see progress as smooth and gradual.  Saw historical change as a process where capitalism would increase human misery before giving may to a classless society where humans would be free.</a:t>
          </a:r>
          <a:endParaRPr lang="en-US"/>
        </a:p>
      </dgm:t>
    </dgm:pt>
    <dgm:pt modelId="{58AC414F-7A29-4CE3-A178-EA0C9E33D538}" type="parTrans" cxnId="{3E605277-5421-4B5F-A990-8227D616BEC1}">
      <dgm:prSet/>
      <dgm:spPr/>
      <dgm:t>
        <a:bodyPr/>
        <a:lstStyle/>
        <a:p>
          <a:endParaRPr lang="en-US"/>
        </a:p>
      </dgm:t>
    </dgm:pt>
    <dgm:pt modelId="{112391DF-F466-4AFC-97E5-498AF2B5CE30}" type="sibTrans" cxnId="{3E605277-5421-4B5F-A990-8227D616BEC1}">
      <dgm:prSet/>
      <dgm:spPr/>
      <dgm:t>
        <a:bodyPr/>
        <a:lstStyle/>
        <a:p>
          <a:endParaRPr lang="en-US"/>
        </a:p>
      </dgm:t>
    </dgm:pt>
    <dgm:pt modelId="{F929F766-0DB8-4E3E-BD6B-8C57E6684081}" type="pres">
      <dgm:prSet presAssocID="{7A596FF7-2288-40C1-8653-E097CD2756D4}" presName="linear" presStyleCnt="0">
        <dgm:presLayoutVars>
          <dgm:animLvl val="lvl"/>
          <dgm:resizeHandles val="exact"/>
        </dgm:presLayoutVars>
      </dgm:prSet>
      <dgm:spPr/>
    </dgm:pt>
    <dgm:pt modelId="{A383AAE9-7177-4A79-A719-F3EE11922E9B}" type="pres">
      <dgm:prSet presAssocID="{0B205079-6FCA-47B8-AB14-2AB0DC8167E5}" presName="parentText" presStyleLbl="node1" presStyleIdx="0" presStyleCnt="3">
        <dgm:presLayoutVars>
          <dgm:chMax val="0"/>
          <dgm:bulletEnabled val="1"/>
        </dgm:presLayoutVars>
      </dgm:prSet>
      <dgm:spPr/>
    </dgm:pt>
    <dgm:pt modelId="{3CCC3295-3020-4EBE-ACBC-154844D57C47}" type="pres">
      <dgm:prSet presAssocID="{C972DECE-1931-4AC4-AA25-DB1D2C29E85A}" presName="spacer" presStyleCnt="0"/>
      <dgm:spPr/>
    </dgm:pt>
    <dgm:pt modelId="{E627BDA7-610F-4A05-9635-285006B8D23A}" type="pres">
      <dgm:prSet presAssocID="{8A657EE2-19F7-4D09-B941-A01D4A3CD46D}" presName="parentText" presStyleLbl="node1" presStyleIdx="1" presStyleCnt="3">
        <dgm:presLayoutVars>
          <dgm:chMax val="0"/>
          <dgm:bulletEnabled val="1"/>
        </dgm:presLayoutVars>
      </dgm:prSet>
      <dgm:spPr/>
    </dgm:pt>
    <dgm:pt modelId="{86E8D299-B1DA-45D2-893A-74391EF32466}" type="pres">
      <dgm:prSet presAssocID="{CE656DA1-0F47-4D70-A13D-6A3A59D04277}" presName="spacer" presStyleCnt="0"/>
      <dgm:spPr/>
    </dgm:pt>
    <dgm:pt modelId="{BC6FA781-EED5-4CAB-B297-BC7D88A78055}" type="pres">
      <dgm:prSet presAssocID="{B2244643-4885-4389-AA5C-58729B58EB3D}" presName="parentText" presStyleLbl="node1" presStyleIdx="2" presStyleCnt="3">
        <dgm:presLayoutVars>
          <dgm:chMax val="0"/>
          <dgm:bulletEnabled val="1"/>
        </dgm:presLayoutVars>
      </dgm:prSet>
      <dgm:spPr/>
    </dgm:pt>
  </dgm:ptLst>
  <dgm:cxnLst>
    <dgm:cxn modelId="{6A037F73-743F-4347-B6C1-1C00457D7EB7}" srcId="{7A596FF7-2288-40C1-8653-E097CD2756D4}" destId="{0B205079-6FCA-47B8-AB14-2AB0DC8167E5}" srcOrd="0" destOrd="0" parTransId="{BB70FDD4-7845-497D-B9EA-30714DD553BE}" sibTransId="{C972DECE-1931-4AC4-AA25-DB1D2C29E85A}"/>
    <dgm:cxn modelId="{3E605277-5421-4B5F-A990-8227D616BEC1}" srcId="{7A596FF7-2288-40C1-8653-E097CD2756D4}" destId="{B2244643-4885-4389-AA5C-58729B58EB3D}" srcOrd="2" destOrd="0" parTransId="{58AC414F-7A29-4CE3-A178-EA0C9E33D538}" sibTransId="{112391DF-F466-4AFC-97E5-498AF2B5CE30}"/>
    <dgm:cxn modelId="{547DB9A5-49A9-43F8-9E48-6A8EE7D32DC1}" type="presOf" srcId="{0B205079-6FCA-47B8-AB14-2AB0DC8167E5}" destId="{A383AAE9-7177-4A79-A719-F3EE11922E9B}" srcOrd="0" destOrd="0" presId="urn:microsoft.com/office/officeart/2005/8/layout/vList2"/>
    <dgm:cxn modelId="{AB25D6AB-17D2-49AA-999D-88E9568713D8}" type="presOf" srcId="{8A657EE2-19F7-4D09-B941-A01D4A3CD46D}" destId="{E627BDA7-610F-4A05-9635-285006B8D23A}" srcOrd="0" destOrd="0" presId="urn:microsoft.com/office/officeart/2005/8/layout/vList2"/>
    <dgm:cxn modelId="{012C58E3-8FAF-45E2-A5D1-946EABA8FE5E}" type="presOf" srcId="{7A596FF7-2288-40C1-8653-E097CD2756D4}" destId="{F929F766-0DB8-4E3E-BD6B-8C57E6684081}" srcOrd="0" destOrd="0" presId="urn:microsoft.com/office/officeart/2005/8/layout/vList2"/>
    <dgm:cxn modelId="{80FA58F3-D015-441E-A017-9AD70021DD1D}" srcId="{7A596FF7-2288-40C1-8653-E097CD2756D4}" destId="{8A657EE2-19F7-4D09-B941-A01D4A3CD46D}" srcOrd="1" destOrd="0" parTransId="{08B7441E-9B8E-4B51-B4A2-74A8F363E781}" sibTransId="{CE656DA1-0F47-4D70-A13D-6A3A59D04277}"/>
    <dgm:cxn modelId="{A4C569F9-C999-4AE0-BDCE-ED8D2EC0A9E8}" type="presOf" srcId="{B2244643-4885-4389-AA5C-58729B58EB3D}" destId="{BC6FA781-EED5-4CAB-B297-BC7D88A78055}" srcOrd="0" destOrd="0" presId="urn:microsoft.com/office/officeart/2005/8/layout/vList2"/>
    <dgm:cxn modelId="{49C7C8BB-B6E9-4CE0-A602-6A807C086E6A}" type="presParOf" srcId="{F929F766-0DB8-4E3E-BD6B-8C57E6684081}" destId="{A383AAE9-7177-4A79-A719-F3EE11922E9B}" srcOrd="0" destOrd="0" presId="urn:microsoft.com/office/officeart/2005/8/layout/vList2"/>
    <dgm:cxn modelId="{610E79FE-D987-4684-AAF7-6E92AB3E7075}" type="presParOf" srcId="{F929F766-0DB8-4E3E-BD6B-8C57E6684081}" destId="{3CCC3295-3020-4EBE-ACBC-154844D57C47}" srcOrd="1" destOrd="0" presId="urn:microsoft.com/office/officeart/2005/8/layout/vList2"/>
    <dgm:cxn modelId="{1900086D-57F8-4F96-8270-6EF9B5291E19}" type="presParOf" srcId="{F929F766-0DB8-4E3E-BD6B-8C57E6684081}" destId="{E627BDA7-610F-4A05-9635-285006B8D23A}" srcOrd="2" destOrd="0" presId="urn:microsoft.com/office/officeart/2005/8/layout/vList2"/>
    <dgm:cxn modelId="{1124AD85-7F17-4C6C-9B76-5219A00B7F55}" type="presParOf" srcId="{F929F766-0DB8-4E3E-BD6B-8C57E6684081}" destId="{86E8D299-B1DA-45D2-893A-74391EF32466}" srcOrd="3" destOrd="0" presId="urn:microsoft.com/office/officeart/2005/8/layout/vList2"/>
    <dgm:cxn modelId="{F0F09A08-D377-4A86-9C6F-336CDB9C8049}" type="presParOf" srcId="{F929F766-0DB8-4E3E-BD6B-8C57E6684081}" destId="{BC6FA781-EED5-4CAB-B297-BC7D88A7805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EF24BC-1867-46F2-A293-6369FA2A80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3A0C9F9A-FE3E-453A-A7D2-D11EE3A0AE84}">
      <dgm:prSet/>
      <dgm:spPr/>
      <dgm:t>
        <a:bodyPr/>
        <a:lstStyle/>
        <a:p>
          <a:r>
            <a:rPr lang="en-GB" dirty="0"/>
            <a:t>Materialism = idea that humans are beings with needs</a:t>
          </a:r>
          <a:endParaRPr lang="en-US" dirty="0"/>
        </a:p>
      </dgm:t>
    </dgm:pt>
    <dgm:pt modelId="{DC25B604-CFF4-469C-BF7D-A1C6F6541BC0}" type="parTrans" cxnId="{8D072469-CE24-476F-8FEB-21F35450D4AC}">
      <dgm:prSet/>
      <dgm:spPr/>
      <dgm:t>
        <a:bodyPr/>
        <a:lstStyle/>
        <a:p>
          <a:endParaRPr lang="en-US"/>
        </a:p>
      </dgm:t>
    </dgm:pt>
    <dgm:pt modelId="{8D1498FC-037D-4132-AA8E-67FA91817418}" type="sibTrans" cxnId="{8D072469-CE24-476F-8FEB-21F35450D4AC}">
      <dgm:prSet/>
      <dgm:spPr/>
      <dgm:t>
        <a:bodyPr/>
        <a:lstStyle/>
        <a:p>
          <a:endParaRPr lang="en-US"/>
        </a:p>
      </dgm:t>
    </dgm:pt>
    <dgm:pt modelId="{781B81E0-45BD-4A77-A6B3-F545CE692FB4}">
      <dgm:prSet/>
      <dgm:spPr/>
      <dgm:t>
        <a:bodyPr/>
        <a:lstStyle/>
        <a:p>
          <a:r>
            <a:rPr lang="en-GB"/>
            <a:t>How are these met?</a:t>
          </a:r>
          <a:endParaRPr lang="en-US"/>
        </a:p>
      </dgm:t>
    </dgm:pt>
    <dgm:pt modelId="{F07FF92B-69A5-4923-8681-35E44DA8689D}" type="parTrans" cxnId="{E5B939A5-40B7-4B5F-8FD5-4677333173EA}">
      <dgm:prSet/>
      <dgm:spPr/>
      <dgm:t>
        <a:bodyPr/>
        <a:lstStyle/>
        <a:p>
          <a:endParaRPr lang="en-US"/>
        </a:p>
      </dgm:t>
    </dgm:pt>
    <dgm:pt modelId="{5BFF3DAD-0295-4940-B68B-5E798E3357C4}" type="sibTrans" cxnId="{E5B939A5-40B7-4B5F-8FD5-4677333173EA}">
      <dgm:prSet/>
      <dgm:spPr/>
      <dgm:t>
        <a:bodyPr/>
        <a:lstStyle/>
        <a:p>
          <a:endParaRPr lang="en-US"/>
        </a:p>
      </dgm:t>
    </dgm:pt>
    <dgm:pt modelId="{7AA855FC-1244-4EF6-8DB8-7DC01B3F2449}">
      <dgm:prSet/>
      <dgm:spPr/>
      <dgm:t>
        <a:bodyPr/>
        <a:lstStyle/>
        <a:p>
          <a:r>
            <a:rPr lang="en-GB"/>
            <a:t>Through history….unaided human labour, then tools, machines, human co-operation and social relations of production.</a:t>
          </a:r>
          <a:endParaRPr lang="en-US"/>
        </a:p>
      </dgm:t>
    </dgm:pt>
    <dgm:pt modelId="{79A77600-3D40-4DB1-B1FD-FF0220D71386}" type="parTrans" cxnId="{CD4BC713-A7B6-41A7-B178-B1FD3AB356E6}">
      <dgm:prSet/>
      <dgm:spPr/>
      <dgm:t>
        <a:bodyPr/>
        <a:lstStyle/>
        <a:p>
          <a:endParaRPr lang="en-US"/>
        </a:p>
      </dgm:t>
    </dgm:pt>
    <dgm:pt modelId="{E30844C0-CEAD-414C-AE4B-AA2E7A739B20}" type="sibTrans" cxnId="{CD4BC713-A7B6-41A7-B178-B1FD3AB356E6}">
      <dgm:prSet/>
      <dgm:spPr/>
      <dgm:t>
        <a:bodyPr/>
        <a:lstStyle/>
        <a:p>
          <a:endParaRPr lang="en-US"/>
        </a:p>
      </dgm:t>
    </dgm:pt>
    <dgm:pt modelId="{8C948200-2D2B-40D5-9B75-A7CE1348E2FF}">
      <dgm:prSet/>
      <dgm:spPr/>
      <dgm:t>
        <a:bodyPr/>
        <a:lstStyle/>
        <a:p>
          <a:r>
            <a:rPr lang="en-GB" dirty="0"/>
            <a:t>This creates  - 	1. A class who owns means of production</a:t>
          </a:r>
        </a:p>
        <a:p>
          <a:r>
            <a:rPr lang="en-GB" dirty="0"/>
            <a:t>		2. A class of labourers</a:t>
          </a:r>
          <a:endParaRPr lang="en-US" dirty="0"/>
        </a:p>
      </dgm:t>
    </dgm:pt>
    <dgm:pt modelId="{30C52193-89BC-47EC-978E-35C36606AFF1}" type="parTrans" cxnId="{CCD5C6CB-0AE8-4782-8424-4E3907ABF4E9}">
      <dgm:prSet/>
      <dgm:spPr/>
      <dgm:t>
        <a:bodyPr/>
        <a:lstStyle/>
        <a:p>
          <a:endParaRPr lang="en-US"/>
        </a:p>
      </dgm:t>
    </dgm:pt>
    <dgm:pt modelId="{099C6A09-47E5-49F9-BEFA-4EE6F4A39E40}" type="sibTrans" cxnId="{CCD5C6CB-0AE8-4782-8424-4E3907ABF4E9}">
      <dgm:prSet/>
      <dgm:spPr/>
      <dgm:t>
        <a:bodyPr/>
        <a:lstStyle/>
        <a:p>
          <a:endParaRPr lang="en-US"/>
        </a:p>
      </dgm:t>
    </dgm:pt>
    <dgm:pt modelId="{B357EABC-53CD-49C0-9BC8-C3E81A4A077F}">
      <dgm:prSet/>
      <dgm:spPr/>
      <dgm:t>
        <a:bodyPr/>
        <a:lstStyle/>
        <a:p>
          <a:r>
            <a:rPr lang="en-GB" dirty="0"/>
            <a:t>. </a:t>
          </a:r>
          <a:endParaRPr lang="en-US" dirty="0"/>
        </a:p>
      </dgm:t>
    </dgm:pt>
    <dgm:pt modelId="{D9267A89-DEC3-4A4D-8991-BAFB79B38DD2}" type="parTrans" cxnId="{983490A9-684B-4316-B31C-1D33EE781126}">
      <dgm:prSet/>
      <dgm:spPr/>
      <dgm:t>
        <a:bodyPr/>
        <a:lstStyle/>
        <a:p>
          <a:endParaRPr lang="en-US"/>
        </a:p>
      </dgm:t>
    </dgm:pt>
    <dgm:pt modelId="{AF7887A7-E4A5-421D-A88B-D5C60E83714E}" type="sibTrans" cxnId="{983490A9-684B-4316-B31C-1D33EE781126}">
      <dgm:prSet/>
      <dgm:spPr/>
      <dgm:t>
        <a:bodyPr/>
        <a:lstStyle/>
        <a:p>
          <a:endParaRPr lang="en-US"/>
        </a:p>
      </dgm:t>
    </dgm:pt>
    <dgm:pt modelId="{3CD97844-2EA8-4FE5-8650-B456CD1C0474}" type="pres">
      <dgm:prSet presAssocID="{93EF24BC-1867-46F2-A293-6369FA2A8022}" presName="linear" presStyleCnt="0">
        <dgm:presLayoutVars>
          <dgm:animLvl val="lvl"/>
          <dgm:resizeHandles val="exact"/>
        </dgm:presLayoutVars>
      </dgm:prSet>
      <dgm:spPr/>
    </dgm:pt>
    <dgm:pt modelId="{8F7934AC-70C6-481A-9391-228CC23C8D8A}" type="pres">
      <dgm:prSet presAssocID="{3A0C9F9A-FE3E-453A-A7D2-D11EE3A0AE84}" presName="parentText" presStyleLbl="node1" presStyleIdx="0" presStyleCnt="4">
        <dgm:presLayoutVars>
          <dgm:chMax val="0"/>
          <dgm:bulletEnabled val="1"/>
        </dgm:presLayoutVars>
      </dgm:prSet>
      <dgm:spPr/>
    </dgm:pt>
    <dgm:pt modelId="{436F1316-940B-4896-B652-D7CA054DFB40}" type="pres">
      <dgm:prSet presAssocID="{8D1498FC-037D-4132-AA8E-67FA91817418}" presName="spacer" presStyleCnt="0"/>
      <dgm:spPr/>
    </dgm:pt>
    <dgm:pt modelId="{CD535800-7AB6-45CD-ADA7-BEE416166B96}" type="pres">
      <dgm:prSet presAssocID="{781B81E0-45BD-4A77-A6B3-F545CE692FB4}" presName="parentText" presStyleLbl="node1" presStyleIdx="1" presStyleCnt="4">
        <dgm:presLayoutVars>
          <dgm:chMax val="0"/>
          <dgm:bulletEnabled val="1"/>
        </dgm:presLayoutVars>
      </dgm:prSet>
      <dgm:spPr/>
    </dgm:pt>
    <dgm:pt modelId="{1A290CF5-FC7C-4EC7-AFA4-A4BA7A68A6F4}" type="pres">
      <dgm:prSet presAssocID="{5BFF3DAD-0295-4940-B68B-5E798E3357C4}" presName="spacer" presStyleCnt="0"/>
      <dgm:spPr/>
    </dgm:pt>
    <dgm:pt modelId="{60B878BD-0141-4C0F-907F-BC06F522470E}" type="pres">
      <dgm:prSet presAssocID="{7AA855FC-1244-4EF6-8DB8-7DC01B3F2449}" presName="parentText" presStyleLbl="node1" presStyleIdx="2" presStyleCnt="4">
        <dgm:presLayoutVars>
          <dgm:chMax val="0"/>
          <dgm:bulletEnabled val="1"/>
        </dgm:presLayoutVars>
      </dgm:prSet>
      <dgm:spPr/>
    </dgm:pt>
    <dgm:pt modelId="{5237E30A-14E5-4588-949A-13074A197106}" type="pres">
      <dgm:prSet presAssocID="{E30844C0-CEAD-414C-AE4B-AA2E7A739B20}" presName="spacer" presStyleCnt="0"/>
      <dgm:spPr/>
    </dgm:pt>
    <dgm:pt modelId="{1CF6AFFD-45DC-4204-99E8-736A696A6121}" type="pres">
      <dgm:prSet presAssocID="{8C948200-2D2B-40D5-9B75-A7CE1348E2FF}" presName="parentText" presStyleLbl="node1" presStyleIdx="3" presStyleCnt="4">
        <dgm:presLayoutVars>
          <dgm:chMax val="0"/>
          <dgm:bulletEnabled val="1"/>
        </dgm:presLayoutVars>
      </dgm:prSet>
      <dgm:spPr/>
    </dgm:pt>
    <dgm:pt modelId="{5430882C-4CE2-4B5B-A69B-DA8AB3CDF5D4}" type="pres">
      <dgm:prSet presAssocID="{8C948200-2D2B-40D5-9B75-A7CE1348E2FF}" presName="childText" presStyleLbl="revTx" presStyleIdx="0" presStyleCnt="1">
        <dgm:presLayoutVars>
          <dgm:bulletEnabled val="1"/>
        </dgm:presLayoutVars>
      </dgm:prSet>
      <dgm:spPr/>
    </dgm:pt>
  </dgm:ptLst>
  <dgm:cxnLst>
    <dgm:cxn modelId="{CD4BC713-A7B6-41A7-B178-B1FD3AB356E6}" srcId="{93EF24BC-1867-46F2-A293-6369FA2A8022}" destId="{7AA855FC-1244-4EF6-8DB8-7DC01B3F2449}" srcOrd="2" destOrd="0" parTransId="{79A77600-3D40-4DB1-B1FD-FF0220D71386}" sibTransId="{E30844C0-CEAD-414C-AE4B-AA2E7A739B20}"/>
    <dgm:cxn modelId="{52B83E1C-508F-498A-BCC7-1434319DC675}" type="presOf" srcId="{7AA855FC-1244-4EF6-8DB8-7DC01B3F2449}" destId="{60B878BD-0141-4C0F-907F-BC06F522470E}" srcOrd="0" destOrd="0" presId="urn:microsoft.com/office/officeart/2005/8/layout/vList2"/>
    <dgm:cxn modelId="{6C7E4E22-2939-452F-91DD-2D7B24F6E44E}" type="presOf" srcId="{3A0C9F9A-FE3E-453A-A7D2-D11EE3A0AE84}" destId="{8F7934AC-70C6-481A-9391-228CC23C8D8A}" srcOrd="0" destOrd="0" presId="urn:microsoft.com/office/officeart/2005/8/layout/vList2"/>
    <dgm:cxn modelId="{F69E9E42-30FB-4653-AF19-8A39F2BDE35F}" type="presOf" srcId="{93EF24BC-1867-46F2-A293-6369FA2A8022}" destId="{3CD97844-2EA8-4FE5-8650-B456CD1C0474}" srcOrd="0" destOrd="0" presId="urn:microsoft.com/office/officeart/2005/8/layout/vList2"/>
    <dgm:cxn modelId="{8D072469-CE24-476F-8FEB-21F35450D4AC}" srcId="{93EF24BC-1867-46F2-A293-6369FA2A8022}" destId="{3A0C9F9A-FE3E-453A-A7D2-D11EE3A0AE84}" srcOrd="0" destOrd="0" parTransId="{DC25B604-CFF4-469C-BF7D-A1C6F6541BC0}" sibTransId="{8D1498FC-037D-4132-AA8E-67FA91817418}"/>
    <dgm:cxn modelId="{C31FAD7A-1145-4D26-BAF9-5A001C3DEB02}" type="presOf" srcId="{B357EABC-53CD-49C0-9BC8-C3E81A4A077F}" destId="{5430882C-4CE2-4B5B-A69B-DA8AB3CDF5D4}" srcOrd="0" destOrd="0" presId="urn:microsoft.com/office/officeart/2005/8/layout/vList2"/>
    <dgm:cxn modelId="{E5B939A5-40B7-4B5F-8FD5-4677333173EA}" srcId="{93EF24BC-1867-46F2-A293-6369FA2A8022}" destId="{781B81E0-45BD-4A77-A6B3-F545CE692FB4}" srcOrd="1" destOrd="0" parTransId="{F07FF92B-69A5-4923-8681-35E44DA8689D}" sibTransId="{5BFF3DAD-0295-4940-B68B-5E798E3357C4}"/>
    <dgm:cxn modelId="{983490A9-684B-4316-B31C-1D33EE781126}" srcId="{8C948200-2D2B-40D5-9B75-A7CE1348E2FF}" destId="{B357EABC-53CD-49C0-9BC8-C3E81A4A077F}" srcOrd="0" destOrd="0" parTransId="{D9267A89-DEC3-4A4D-8991-BAFB79B38DD2}" sibTransId="{AF7887A7-E4A5-421D-A88B-D5C60E83714E}"/>
    <dgm:cxn modelId="{4BB331B8-3A71-477A-ADD8-790620718C3B}" type="presOf" srcId="{781B81E0-45BD-4A77-A6B3-F545CE692FB4}" destId="{CD535800-7AB6-45CD-ADA7-BEE416166B96}" srcOrd="0" destOrd="0" presId="urn:microsoft.com/office/officeart/2005/8/layout/vList2"/>
    <dgm:cxn modelId="{CCD5C6CB-0AE8-4782-8424-4E3907ABF4E9}" srcId="{93EF24BC-1867-46F2-A293-6369FA2A8022}" destId="{8C948200-2D2B-40D5-9B75-A7CE1348E2FF}" srcOrd="3" destOrd="0" parTransId="{30C52193-89BC-47EC-978E-35C36606AFF1}" sibTransId="{099C6A09-47E5-49F9-BEFA-4EE6F4A39E40}"/>
    <dgm:cxn modelId="{2D7BBFE2-2076-41D5-88CC-9CD8E63DBE0F}" type="presOf" srcId="{8C948200-2D2B-40D5-9B75-A7CE1348E2FF}" destId="{1CF6AFFD-45DC-4204-99E8-736A696A6121}" srcOrd="0" destOrd="0" presId="urn:microsoft.com/office/officeart/2005/8/layout/vList2"/>
    <dgm:cxn modelId="{BC10C1CB-C574-43CE-AC38-DD31B721C0A5}" type="presParOf" srcId="{3CD97844-2EA8-4FE5-8650-B456CD1C0474}" destId="{8F7934AC-70C6-481A-9391-228CC23C8D8A}" srcOrd="0" destOrd="0" presId="urn:microsoft.com/office/officeart/2005/8/layout/vList2"/>
    <dgm:cxn modelId="{BCDAC596-2A1B-45C0-8EBA-7999800BE5FE}" type="presParOf" srcId="{3CD97844-2EA8-4FE5-8650-B456CD1C0474}" destId="{436F1316-940B-4896-B652-D7CA054DFB40}" srcOrd="1" destOrd="0" presId="urn:microsoft.com/office/officeart/2005/8/layout/vList2"/>
    <dgm:cxn modelId="{0A9C96C3-DC01-4FC9-BA6E-7F764FE0685F}" type="presParOf" srcId="{3CD97844-2EA8-4FE5-8650-B456CD1C0474}" destId="{CD535800-7AB6-45CD-ADA7-BEE416166B96}" srcOrd="2" destOrd="0" presId="urn:microsoft.com/office/officeart/2005/8/layout/vList2"/>
    <dgm:cxn modelId="{8668DEB2-B625-4F6C-A752-16CA5BB89C34}" type="presParOf" srcId="{3CD97844-2EA8-4FE5-8650-B456CD1C0474}" destId="{1A290CF5-FC7C-4EC7-AFA4-A4BA7A68A6F4}" srcOrd="3" destOrd="0" presId="urn:microsoft.com/office/officeart/2005/8/layout/vList2"/>
    <dgm:cxn modelId="{92791827-4E48-4C2C-AA4A-C4848F916ECE}" type="presParOf" srcId="{3CD97844-2EA8-4FE5-8650-B456CD1C0474}" destId="{60B878BD-0141-4C0F-907F-BC06F522470E}" srcOrd="4" destOrd="0" presId="urn:microsoft.com/office/officeart/2005/8/layout/vList2"/>
    <dgm:cxn modelId="{F6645379-385D-42C1-8471-F11068647649}" type="presParOf" srcId="{3CD97844-2EA8-4FE5-8650-B456CD1C0474}" destId="{5237E30A-14E5-4588-949A-13074A197106}" srcOrd="5" destOrd="0" presId="urn:microsoft.com/office/officeart/2005/8/layout/vList2"/>
    <dgm:cxn modelId="{8DAF8AEA-49C7-47D4-810B-DB0871FAE1C6}" type="presParOf" srcId="{3CD97844-2EA8-4FE5-8650-B456CD1C0474}" destId="{1CF6AFFD-45DC-4204-99E8-736A696A6121}" srcOrd="6" destOrd="0" presId="urn:microsoft.com/office/officeart/2005/8/layout/vList2"/>
    <dgm:cxn modelId="{39FAF57F-C1F0-4E7F-A775-B5A8D2F6A746}" type="presParOf" srcId="{3CD97844-2EA8-4FE5-8650-B456CD1C0474}" destId="{5430882C-4CE2-4B5B-A69B-DA8AB3CDF5D4}"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9AEBA3-71FC-4B24-9261-93BD3EBA8F16}"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350A79D-323B-429C-9875-0C56DC2A9F19}">
      <dgm:prSet/>
      <dgm:spPr/>
      <dgm:t>
        <a:bodyPr/>
        <a:lstStyle/>
        <a:p>
          <a:r>
            <a:rPr lang="en-GB" dirty="0"/>
            <a:t>Since Marx’s death two types of Marxism have emerged.</a:t>
          </a:r>
          <a:endParaRPr lang="en-US" dirty="0"/>
        </a:p>
      </dgm:t>
    </dgm:pt>
    <dgm:pt modelId="{339072EA-9F73-4855-B2CA-27356DD503C3}" type="parTrans" cxnId="{496A9900-0FE3-4D0F-9CD5-E6DAA07DE5BC}">
      <dgm:prSet/>
      <dgm:spPr/>
      <dgm:t>
        <a:bodyPr/>
        <a:lstStyle/>
        <a:p>
          <a:endParaRPr lang="en-US"/>
        </a:p>
      </dgm:t>
    </dgm:pt>
    <dgm:pt modelId="{8B265ECA-7BC2-4266-A821-0AADEE2C24D2}" type="sibTrans" cxnId="{496A9900-0FE3-4D0F-9CD5-E6DAA07DE5BC}">
      <dgm:prSet/>
      <dgm:spPr/>
      <dgm:t>
        <a:bodyPr/>
        <a:lstStyle/>
        <a:p>
          <a:endParaRPr lang="en-US"/>
        </a:p>
      </dgm:t>
    </dgm:pt>
    <dgm:pt modelId="{02BDE96F-09B2-498B-BC66-9D3DF7ED5AB1}">
      <dgm:prSet/>
      <dgm:spPr/>
      <dgm:t>
        <a:bodyPr/>
        <a:lstStyle/>
        <a:p>
          <a:r>
            <a:rPr lang="en-GB"/>
            <a:t>1. Humanist Marxism – in this theory humans have free-will and are active agents in history so are central in changing the world.</a:t>
          </a:r>
          <a:endParaRPr lang="en-US"/>
        </a:p>
      </dgm:t>
    </dgm:pt>
    <dgm:pt modelId="{591E0C5D-1E34-4EB1-803F-3CA9876F67B2}" type="parTrans" cxnId="{15DCEBF0-1F7D-4C5E-895B-9ECBF5062951}">
      <dgm:prSet/>
      <dgm:spPr/>
      <dgm:t>
        <a:bodyPr/>
        <a:lstStyle/>
        <a:p>
          <a:endParaRPr lang="en-US"/>
        </a:p>
      </dgm:t>
    </dgm:pt>
    <dgm:pt modelId="{A7B2E998-C6C2-41C1-83E1-9AB63E2D51D0}" type="sibTrans" cxnId="{15DCEBF0-1F7D-4C5E-895B-9ECBF5062951}">
      <dgm:prSet/>
      <dgm:spPr/>
      <dgm:t>
        <a:bodyPr/>
        <a:lstStyle/>
        <a:p>
          <a:endParaRPr lang="en-US"/>
        </a:p>
      </dgm:t>
    </dgm:pt>
    <dgm:pt modelId="{A3E6285F-1CE1-4343-8F8F-81309AF728FC}">
      <dgm:prSet/>
      <dgm:spPr/>
      <dgm:t>
        <a:bodyPr/>
        <a:lstStyle/>
        <a:p>
          <a:r>
            <a:rPr lang="en-GB"/>
            <a:t>2. Structuralist Marxism – this looks at Marxism as a science.  Structural factors determine the cause of history not humans.</a:t>
          </a:r>
          <a:endParaRPr lang="en-US"/>
        </a:p>
      </dgm:t>
    </dgm:pt>
    <dgm:pt modelId="{81892569-E970-4BC2-98CB-8E3F828F0526}" type="parTrans" cxnId="{36FBBBB3-2559-4910-9B56-0FBC0E32E40E}">
      <dgm:prSet/>
      <dgm:spPr/>
      <dgm:t>
        <a:bodyPr/>
        <a:lstStyle/>
        <a:p>
          <a:endParaRPr lang="en-US"/>
        </a:p>
      </dgm:t>
    </dgm:pt>
    <dgm:pt modelId="{5AB22BAE-90B1-481C-B637-96328E517FAE}" type="sibTrans" cxnId="{36FBBBB3-2559-4910-9B56-0FBC0E32E40E}">
      <dgm:prSet/>
      <dgm:spPr/>
      <dgm:t>
        <a:bodyPr/>
        <a:lstStyle/>
        <a:p>
          <a:endParaRPr lang="en-US"/>
        </a:p>
      </dgm:t>
    </dgm:pt>
    <dgm:pt modelId="{51102E30-33EA-45D0-BF8B-002806580354}" type="pres">
      <dgm:prSet presAssocID="{019AEBA3-71FC-4B24-9261-93BD3EBA8F16}" presName="linear" presStyleCnt="0">
        <dgm:presLayoutVars>
          <dgm:animLvl val="lvl"/>
          <dgm:resizeHandles val="exact"/>
        </dgm:presLayoutVars>
      </dgm:prSet>
      <dgm:spPr/>
    </dgm:pt>
    <dgm:pt modelId="{58CC629B-251E-4FA5-9605-BC9266FC3700}" type="pres">
      <dgm:prSet presAssocID="{F350A79D-323B-429C-9875-0C56DC2A9F19}" presName="parentText" presStyleLbl="node1" presStyleIdx="0" presStyleCnt="3">
        <dgm:presLayoutVars>
          <dgm:chMax val="0"/>
          <dgm:bulletEnabled val="1"/>
        </dgm:presLayoutVars>
      </dgm:prSet>
      <dgm:spPr/>
    </dgm:pt>
    <dgm:pt modelId="{941E09DD-E598-4D44-8238-517159206D04}" type="pres">
      <dgm:prSet presAssocID="{8B265ECA-7BC2-4266-A821-0AADEE2C24D2}" presName="spacer" presStyleCnt="0"/>
      <dgm:spPr/>
    </dgm:pt>
    <dgm:pt modelId="{51801D90-090E-4E64-9CF5-68BE32DB0019}" type="pres">
      <dgm:prSet presAssocID="{02BDE96F-09B2-498B-BC66-9D3DF7ED5AB1}" presName="parentText" presStyleLbl="node1" presStyleIdx="1" presStyleCnt="3">
        <dgm:presLayoutVars>
          <dgm:chMax val="0"/>
          <dgm:bulletEnabled val="1"/>
        </dgm:presLayoutVars>
      </dgm:prSet>
      <dgm:spPr/>
    </dgm:pt>
    <dgm:pt modelId="{76A5C12C-B57D-4D01-A536-ADAF6C248D58}" type="pres">
      <dgm:prSet presAssocID="{A7B2E998-C6C2-41C1-83E1-9AB63E2D51D0}" presName="spacer" presStyleCnt="0"/>
      <dgm:spPr/>
    </dgm:pt>
    <dgm:pt modelId="{B550A99F-4424-4857-A936-9699DEB3C1CC}" type="pres">
      <dgm:prSet presAssocID="{A3E6285F-1CE1-4343-8F8F-81309AF728FC}" presName="parentText" presStyleLbl="node1" presStyleIdx="2" presStyleCnt="3">
        <dgm:presLayoutVars>
          <dgm:chMax val="0"/>
          <dgm:bulletEnabled val="1"/>
        </dgm:presLayoutVars>
      </dgm:prSet>
      <dgm:spPr/>
    </dgm:pt>
  </dgm:ptLst>
  <dgm:cxnLst>
    <dgm:cxn modelId="{496A9900-0FE3-4D0F-9CD5-E6DAA07DE5BC}" srcId="{019AEBA3-71FC-4B24-9261-93BD3EBA8F16}" destId="{F350A79D-323B-429C-9875-0C56DC2A9F19}" srcOrd="0" destOrd="0" parTransId="{339072EA-9F73-4855-B2CA-27356DD503C3}" sibTransId="{8B265ECA-7BC2-4266-A821-0AADEE2C24D2}"/>
    <dgm:cxn modelId="{9FD90209-B67C-4D1B-97B4-160C63D22757}" type="presOf" srcId="{A3E6285F-1CE1-4343-8F8F-81309AF728FC}" destId="{B550A99F-4424-4857-A936-9699DEB3C1CC}" srcOrd="0" destOrd="0" presId="urn:microsoft.com/office/officeart/2005/8/layout/vList2"/>
    <dgm:cxn modelId="{B8189648-1381-4728-8CFB-4313FE86F1A2}" type="presOf" srcId="{019AEBA3-71FC-4B24-9261-93BD3EBA8F16}" destId="{51102E30-33EA-45D0-BF8B-002806580354}" srcOrd="0" destOrd="0" presId="urn:microsoft.com/office/officeart/2005/8/layout/vList2"/>
    <dgm:cxn modelId="{E151F1B1-2506-444E-86B7-7A7142584540}" type="presOf" srcId="{F350A79D-323B-429C-9875-0C56DC2A9F19}" destId="{58CC629B-251E-4FA5-9605-BC9266FC3700}" srcOrd="0" destOrd="0" presId="urn:microsoft.com/office/officeart/2005/8/layout/vList2"/>
    <dgm:cxn modelId="{36FBBBB3-2559-4910-9B56-0FBC0E32E40E}" srcId="{019AEBA3-71FC-4B24-9261-93BD3EBA8F16}" destId="{A3E6285F-1CE1-4343-8F8F-81309AF728FC}" srcOrd="2" destOrd="0" parTransId="{81892569-E970-4BC2-98CB-8E3F828F0526}" sibTransId="{5AB22BAE-90B1-481C-B637-96328E517FAE}"/>
    <dgm:cxn modelId="{D35292EA-C23C-43BF-BF82-95BADBF7136D}" type="presOf" srcId="{02BDE96F-09B2-498B-BC66-9D3DF7ED5AB1}" destId="{51801D90-090E-4E64-9CF5-68BE32DB0019}" srcOrd="0" destOrd="0" presId="urn:microsoft.com/office/officeart/2005/8/layout/vList2"/>
    <dgm:cxn modelId="{15DCEBF0-1F7D-4C5E-895B-9ECBF5062951}" srcId="{019AEBA3-71FC-4B24-9261-93BD3EBA8F16}" destId="{02BDE96F-09B2-498B-BC66-9D3DF7ED5AB1}" srcOrd="1" destOrd="0" parTransId="{591E0C5D-1E34-4EB1-803F-3CA9876F67B2}" sibTransId="{A7B2E998-C6C2-41C1-83E1-9AB63E2D51D0}"/>
    <dgm:cxn modelId="{F0D46D80-BBFE-48C4-8E83-364AA8BF4B2A}" type="presParOf" srcId="{51102E30-33EA-45D0-BF8B-002806580354}" destId="{58CC629B-251E-4FA5-9605-BC9266FC3700}" srcOrd="0" destOrd="0" presId="urn:microsoft.com/office/officeart/2005/8/layout/vList2"/>
    <dgm:cxn modelId="{AF646281-DA95-4265-B936-1B73E0B36E6D}" type="presParOf" srcId="{51102E30-33EA-45D0-BF8B-002806580354}" destId="{941E09DD-E598-4D44-8238-517159206D04}" srcOrd="1" destOrd="0" presId="urn:microsoft.com/office/officeart/2005/8/layout/vList2"/>
    <dgm:cxn modelId="{70566503-8A9F-4D0C-9B86-E49FF43C40A3}" type="presParOf" srcId="{51102E30-33EA-45D0-BF8B-002806580354}" destId="{51801D90-090E-4E64-9CF5-68BE32DB0019}" srcOrd="2" destOrd="0" presId="urn:microsoft.com/office/officeart/2005/8/layout/vList2"/>
    <dgm:cxn modelId="{95AA9AE5-92F2-43CE-BE64-4DE5F085394B}" type="presParOf" srcId="{51102E30-33EA-45D0-BF8B-002806580354}" destId="{76A5C12C-B57D-4D01-A536-ADAF6C248D58}" srcOrd="3" destOrd="0" presId="urn:microsoft.com/office/officeart/2005/8/layout/vList2"/>
    <dgm:cxn modelId="{62365389-91DA-4BAE-8ED1-67A891B7F8C1}" type="presParOf" srcId="{51102E30-33EA-45D0-BF8B-002806580354}" destId="{B550A99F-4424-4857-A936-9699DEB3C1C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0958AD9-3C49-4BE5-B1DE-AEEBBB882F4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BC715D9-2815-4A51-A4A9-305CC776CEAE}">
      <dgm:prSet/>
      <dgm:spPr/>
      <dgm:t>
        <a:bodyPr/>
        <a:lstStyle/>
        <a:p>
          <a:r>
            <a:rPr lang="en-GB" dirty="0"/>
            <a:t>Marxism as a structural perspective based on conflict.  </a:t>
          </a:r>
          <a:endParaRPr lang="en-US" dirty="0"/>
        </a:p>
      </dgm:t>
    </dgm:pt>
    <dgm:pt modelId="{EE42CC67-1A40-42B8-8C25-F03F5A617944}" type="parTrans" cxnId="{6A3FF3C0-3E02-419C-8686-323752D21B63}">
      <dgm:prSet/>
      <dgm:spPr/>
      <dgm:t>
        <a:bodyPr/>
        <a:lstStyle/>
        <a:p>
          <a:endParaRPr lang="en-US"/>
        </a:p>
      </dgm:t>
    </dgm:pt>
    <dgm:pt modelId="{A3CB7271-A625-4FDA-95C4-5F03F4CCDE2E}" type="sibTrans" cxnId="{6A3FF3C0-3E02-419C-8686-323752D21B63}">
      <dgm:prSet/>
      <dgm:spPr/>
      <dgm:t>
        <a:bodyPr/>
        <a:lstStyle/>
        <a:p>
          <a:endParaRPr lang="en-US"/>
        </a:p>
      </dgm:t>
    </dgm:pt>
    <dgm:pt modelId="{7D92BBE2-85E5-4003-8AC4-D5617FC4D372}">
      <dgm:prSet/>
      <dgm:spPr/>
      <dgm:t>
        <a:bodyPr/>
        <a:lstStyle/>
        <a:p>
          <a:r>
            <a:rPr lang="en-GB"/>
            <a:t>Bourgeoisie exploit the proletariat.  This is through repressive state apparatus and through ideology.  </a:t>
          </a:r>
          <a:endParaRPr lang="en-US"/>
        </a:p>
      </dgm:t>
    </dgm:pt>
    <dgm:pt modelId="{B73E8472-C734-44E9-B61B-83AE52DE4A64}" type="parTrans" cxnId="{3EB8722F-FFC5-42AD-87FE-B8EC37909FDA}">
      <dgm:prSet/>
      <dgm:spPr/>
      <dgm:t>
        <a:bodyPr/>
        <a:lstStyle/>
        <a:p>
          <a:endParaRPr lang="en-US"/>
        </a:p>
      </dgm:t>
    </dgm:pt>
    <dgm:pt modelId="{C78CE33B-60CC-46AC-BA78-BA5110826F65}" type="sibTrans" cxnId="{3EB8722F-FFC5-42AD-87FE-B8EC37909FDA}">
      <dgm:prSet/>
      <dgm:spPr/>
      <dgm:t>
        <a:bodyPr/>
        <a:lstStyle/>
        <a:p>
          <a:endParaRPr lang="en-US"/>
        </a:p>
      </dgm:t>
    </dgm:pt>
    <dgm:pt modelId="{6E683CFF-3BDD-4FF6-A647-A51C12127760}">
      <dgm:prSet/>
      <dgm:spPr/>
      <dgm:t>
        <a:bodyPr/>
        <a:lstStyle/>
        <a:p>
          <a:r>
            <a:rPr lang="en-GB"/>
            <a:t>Marx believed that society would eventually become classless.  </a:t>
          </a:r>
          <a:endParaRPr lang="en-US"/>
        </a:p>
      </dgm:t>
    </dgm:pt>
    <dgm:pt modelId="{F54EFD18-BF0D-414E-8ABC-D8475CE467E3}" type="parTrans" cxnId="{BE536110-B765-4E4A-A136-2EC026183299}">
      <dgm:prSet/>
      <dgm:spPr/>
      <dgm:t>
        <a:bodyPr/>
        <a:lstStyle/>
        <a:p>
          <a:endParaRPr lang="en-US"/>
        </a:p>
      </dgm:t>
    </dgm:pt>
    <dgm:pt modelId="{C2BCB818-17E5-4DE8-899F-F23B714040F3}" type="sibTrans" cxnId="{BE536110-B765-4E4A-A136-2EC026183299}">
      <dgm:prSet/>
      <dgm:spPr/>
      <dgm:t>
        <a:bodyPr/>
        <a:lstStyle/>
        <a:p>
          <a:endParaRPr lang="en-US"/>
        </a:p>
      </dgm:t>
    </dgm:pt>
    <dgm:pt modelId="{2A4028A0-11D2-43CB-AA61-3944A9AFABB6}">
      <dgm:prSet/>
      <dgm:spPr/>
      <dgm:t>
        <a:bodyPr/>
        <a:lstStyle/>
        <a:p>
          <a:r>
            <a:rPr lang="en-GB"/>
            <a:t>Critics find this too deterministic, ignores other forms of inequality and assumes a 2 class system which is not what we see in modern society.  Different views are put forwards by Gramsci who puts forward more of a humanist approach and Althusser who looks are ‘structural determinism.  </a:t>
          </a:r>
          <a:endParaRPr lang="en-US"/>
        </a:p>
      </dgm:t>
    </dgm:pt>
    <dgm:pt modelId="{C53285BB-A44A-440C-9021-91D22F7227D4}" type="parTrans" cxnId="{9BB15594-9D2F-4B3D-B5C0-3EE307A4E88B}">
      <dgm:prSet/>
      <dgm:spPr/>
      <dgm:t>
        <a:bodyPr/>
        <a:lstStyle/>
        <a:p>
          <a:endParaRPr lang="en-US"/>
        </a:p>
      </dgm:t>
    </dgm:pt>
    <dgm:pt modelId="{FD11F9A2-8487-4B48-810C-B1382D2666C0}" type="sibTrans" cxnId="{9BB15594-9D2F-4B3D-B5C0-3EE307A4E88B}">
      <dgm:prSet/>
      <dgm:spPr/>
      <dgm:t>
        <a:bodyPr/>
        <a:lstStyle/>
        <a:p>
          <a:endParaRPr lang="en-US"/>
        </a:p>
      </dgm:t>
    </dgm:pt>
    <dgm:pt modelId="{C5AC5E07-5B24-417C-9E42-AE08C24F5D9A}" type="pres">
      <dgm:prSet presAssocID="{90958AD9-3C49-4BE5-B1DE-AEEBBB882F48}" presName="linear" presStyleCnt="0">
        <dgm:presLayoutVars>
          <dgm:animLvl val="lvl"/>
          <dgm:resizeHandles val="exact"/>
        </dgm:presLayoutVars>
      </dgm:prSet>
      <dgm:spPr/>
    </dgm:pt>
    <dgm:pt modelId="{D87B47F8-5F74-48C6-898B-C7BCCA4A763B}" type="pres">
      <dgm:prSet presAssocID="{ABC715D9-2815-4A51-A4A9-305CC776CEAE}" presName="parentText" presStyleLbl="node1" presStyleIdx="0" presStyleCnt="4">
        <dgm:presLayoutVars>
          <dgm:chMax val="0"/>
          <dgm:bulletEnabled val="1"/>
        </dgm:presLayoutVars>
      </dgm:prSet>
      <dgm:spPr/>
    </dgm:pt>
    <dgm:pt modelId="{8C465375-F5C4-419F-9FD8-51ACA92299CE}" type="pres">
      <dgm:prSet presAssocID="{A3CB7271-A625-4FDA-95C4-5F03F4CCDE2E}" presName="spacer" presStyleCnt="0"/>
      <dgm:spPr/>
    </dgm:pt>
    <dgm:pt modelId="{BD83F23A-8A95-43A6-8890-217E48C050DA}" type="pres">
      <dgm:prSet presAssocID="{7D92BBE2-85E5-4003-8AC4-D5617FC4D372}" presName="parentText" presStyleLbl="node1" presStyleIdx="1" presStyleCnt="4">
        <dgm:presLayoutVars>
          <dgm:chMax val="0"/>
          <dgm:bulletEnabled val="1"/>
        </dgm:presLayoutVars>
      </dgm:prSet>
      <dgm:spPr/>
    </dgm:pt>
    <dgm:pt modelId="{500E431C-E245-49FA-844A-3D6158CA5197}" type="pres">
      <dgm:prSet presAssocID="{C78CE33B-60CC-46AC-BA78-BA5110826F65}" presName="spacer" presStyleCnt="0"/>
      <dgm:spPr/>
    </dgm:pt>
    <dgm:pt modelId="{A394EFBD-6F46-4AAC-AB5E-D05FF22087D4}" type="pres">
      <dgm:prSet presAssocID="{6E683CFF-3BDD-4FF6-A647-A51C12127760}" presName="parentText" presStyleLbl="node1" presStyleIdx="2" presStyleCnt="4">
        <dgm:presLayoutVars>
          <dgm:chMax val="0"/>
          <dgm:bulletEnabled val="1"/>
        </dgm:presLayoutVars>
      </dgm:prSet>
      <dgm:spPr/>
    </dgm:pt>
    <dgm:pt modelId="{D30B4079-1A8E-4985-8D0D-5528CE7EFFC5}" type="pres">
      <dgm:prSet presAssocID="{C2BCB818-17E5-4DE8-899F-F23B714040F3}" presName="spacer" presStyleCnt="0"/>
      <dgm:spPr/>
    </dgm:pt>
    <dgm:pt modelId="{5F5326EE-898F-45F9-B4FF-376194BB9379}" type="pres">
      <dgm:prSet presAssocID="{2A4028A0-11D2-43CB-AA61-3944A9AFABB6}" presName="parentText" presStyleLbl="node1" presStyleIdx="3" presStyleCnt="4">
        <dgm:presLayoutVars>
          <dgm:chMax val="0"/>
          <dgm:bulletEnabled val="1"/>
        </dgm:presLayoutVars>
      </dgm:prSet>
      <dgm:spPr/>
    </dgm:pt>
  </dgm:ptLst>
  <dgm:cxnLst>
    <dgm:cxn modelId="{BE536110-B765-4E4A-A136-2EC026183299}" srcId="{90958AD9-3C49-4BE5-B1DE-AEEBBB882F48}" destId="{6E683CFF-3BDD-4FF6-A647-A51C12127760}" srcOrd="2" destOrd="0" parTransId="{F54EFD18-BF0D-414E-8ABC-D8475CE467E3}" sibTransId="{C2BCB818-17E5-4DE8-899F-F23B714040F3}"/>
    <dgm:cxn modelId="{8EEC1516-BEE7-41A9-854B-8253E8E2FA42}" type="presOf" srcId="{7D92BBE2-85E5-4003-8AC4-D5617FC4D372}" destId="{BD83F23A-8A95-43A6-8890-217E48C050DA}" srcOrd="0" destOrd="0" presId="urn:microsoft.com/office/officeart/2005/8/layout/vList2"/>
    <dgm:cxn modelId="{3EB8722F-FFC5-42AD-87FE-B8EC37909FDA}" srcId="{90958AD9-3C49-4BE5-B1DE-AEEBBB882F48}" destId="{7D92BBE2-85E5-4003-8AC4-D5617FC4D372}" srcOrd="1" destOrd="0" parTransId="{B73E8472-C734-44E9-B61B-83AE52DE4A64}" sibTransId="{C78CE33B-60CC-46AC-BA78-BA5110826F65}"/>
    <dgm:cxn modelId="{9BB15594-9D2F-4B3D-B5C0-3EE307A4E88B}" srcId="{90958AD9-3C49-4BE5-B1DE-AEEBBB882F48}" destId="{2A4028A0-11D2-43CB-AA61-3944A9AFABB6}" srcOrd="3" destOrd="0" parTransId="{C53285BB-A44A-440C-9021-91D22F7227D4}" sibTransId="{FD11F9A2-8487-4B48-810C-B1382D2666C0}"/>
    <dgm:cxn modelId="{E5F59FA5-1D99-4CD1-8CFF-313252CDACB9}" type="presOf" srcId="{90958AD9-3C49-4BE5-B1DE-AEEBBB882F48}" destId="{C5AC5E07-5B24-417C-9E42-AE08C24F5D9A}" srcOrd="0" destOrd="0" presId="urn:microsoft.com/office/officeart/2005/8/layout/vList2"/>
    <dgm:cxn modelId="{6A3FF3C0-3E02-419C-8686-323752D21B63}" srcId="{90958AD9-3C49-4BE5-B1DE-AEEBBB882F48}" destId="{ABC715D9-2815-4A51-A4A9-305CC776CEAE}" srcOrd="0" destOrd="0" parTransId="{EE42CC67-1A40-42B8-8C25-F03F5A617944}" sibTransId="{A3CB7271-A625-4FDA-95C4-5F03F4CCDE2E}"/>
    <dgm:cxn modelId="{761977DA-2600-40CF-83C4-E8B2A4DFD241}" type="presOf" srcId="{6E683CFF-3BDD-4FF6-A647-A51C12127760}" destId="{A394EFBD-6F46-4AAC-AB5E-D05FF22087D4}" srcOrd="0" destOrd="0" presId="urn:microsoft.com/office/officeart/2005/8/layout/vList2"/>
    <dgm:cxn modelId="{3DE302DC-0DE8-4A96-8564-8BECC4E552B8}" type="presOf" srcId="{ABC715D9-2815-4A51-A4A9-305CC776CEAE}" destId="{D87B47F8-5F74-48C6-898B-C7BCCA4A763B}" srcOrd="0" destOrd="0" presId="urn:microsoft.com/office/officeart/2005/8/layout/vList2"/>
    <dgm:cxn modelId="{6416D7EE-7F1C-4041-9BB3-6277D3681BA5}" type="presOf" srcId="{2A4028A0-11D2-43CB-AA61-3944A9AFABB6}" destId="{5F5326EE-898F-45F9-B4FF-376194BB9379}" srcOrd="0" destOrd="0" presId="urn:microsoft.com/office/officeart/2005/8/layout/vList2"/>
    <dgm:cxn modelId="{2142D667-12CC-4392-9FA8-911B8A06B5E9}" type="presParOf" srcId="{C5AC5E07-5B24-417C-9E42-AE08C24F5D9A}" destId="{D87B47F8-5F74-48C6-898B-C7BCCA4A763B}" srcOrd="0" destOrd="0" presId="urn:microsoft.com/office/officeart/2005/8/layout/vList2"/>
    <dgm:cxn modelId="{C5AB5D2A-056A-453C-B426-219A85AC363E}" type="presParOf" srcId="{C5AC5E07-5B24-417C-9E42-AE08C24F5D9A}" destId="{8C465375-F5C4-419F-9FD8-51ACA92299CE}" srcOrd="1" destOrd="0" presId="urn:microsoft.com/office/officeart/2005/8/layout/vList2"/>
    <dgm:cxn modelId="{0C89B41C-CEDC-43CC-B6FE-21D7C476C5D2}" type="presParOf" srcId="{C5AC5E07-5B24-417C-9E42-AE08C24F5D9A}" destId="{BD83F23A-8A95-43A6-8890-217E48C050DA}" srcOrd="2" destOrd="0" presId="urn:microsoft.com/office/officeart/2005/8/layout/vList2"/>
    <dgm:cxn modelId="{D370F79A-0E16-427E-BDD1-8A95C4E0B25E}" type="presParOf" srcId="{C5AC5E07-5B24-417C-9E42-AE08C24F5D9A}" destId="{500E431C-E245-49FA-844A-3D6158CA5197}" srcOrd="3" destOrd="0" presId="urn:microsoft.com/office/officeart/2005/8/layout/vList2"/>
    <dgm:cxn modelId="{0CBC4457-83E3-49B9-AEAC-77799F90D724}" type="presParOf" srcId="{C5AC5E07-5B24-417C-9E42-AE08C24F5D9A}" destId="{A394EFBD-6F46-4AAC-AB5E-D05FF22087D4}" srcOrd="4" destOrd="0" presId="urn:microsoft.com/office/officeart/2005/8/layout/vList2"/>
    <dgm:cxn modelId="{B4B87299-ED58-46F0-8DFB-F283E33E2C54}" type="presParOf" srcId="{C5AC5E07-5B24-417C-9E42-AE08C24F5D9A}" destId="{D30B4079-1A8E-4985-8D0D-5528CE7EFFC5}" srcOrd="5" destOrd="0" presId="urn:microsoft.com/office/officeart/2005/8/layout/vList2"/>
    <dgm:cxn modelId="{8AFDAE40-524D-4BA9-A42E-33823B88402F}" type="presParOf" srcId="{C5AC5E07-5B24-417C-9E42-AE08C24F5D9A}" destId="{5F5326EE-898F-45F9-B4FF-376194BB937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9FA670-A4E0-4754-9E32-C498D80B5175}">
      <dsp:nvSpPr>
        <dsp:cNvPr id="0" name=""/>
        <dsp:cNvSpPr/>
      </dsp:nvSpPr>
      <dsp:spPr>
        <a:xfrm>
          <a:off x="671988" y="580"/>
          <a:ext cx="2742307" cy="164538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Mode of production</a:t>
          </a:r>
          <a:endParaRPr lang="en-US" sz="2100" kern="1200"/>
        </a:p>
      </dsp:txBody>
      <dsp:txXfrm>
        <a:off x="671988" y="580"/>
        <a:ext cx="2742307" cy="1645384"/>
      </dsp:txXfrm>
    </dsp:sp>
    <dsp:sp modelId="{4430A582-C6B5-43DE-BEFF-BBB330385F11}">
      <dsp:nvSpPr>
        <dsp:cNvPr id="0" name=""/>
        <dsp:cNvSpPr/>
      </dsp:nvSpPr>
      <dsp:spPr>
        <a:xfrm>
          <a:off x="3688526" y="580"/>
          <a:ext cx="2742307" cy="1645384"/>
        </a:xfrm>
        <a:prstGeom prst="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Economic base</a:t>
          </a:r>
          <a:endParaRPr lang="en-US" sz="2100" kern="1200"/>
        </a:p>
      </dsp:txBody>
      <dsp:txXfrm>
        <a:off x="3688526" y="580"/>
        <a:ext cx="2742307" cy="1645384"/>
      </dsp:txXfrm>
    </dsp:sp>
    <dsp:sp modelId="{D2EC5753-8110-4FD0-A700-B9E288ED167A}">
      <dsp:nvSpPr>
        <dsp:cNvPr id="0" name=""/>
        <dsp:cNvSpPr/>
      </dsp:nvSpPr>
      <dsp:spPr>
        <a:xfrm>
          <a:off x="6705064" y="580"/>
          <a:ext cx="2742307" cy="1645384"/>
        </a:xfrm>
        <a:prstGeom prst="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Superstructure</a:t>
          </a:r>
          <a:endParaRPr lang="en-US" sz="2100" kern="1200"/>
        </a:p>
      </dsp:txBody>
      <dsp:txXfrm>
        <a:off x="6705064" y="580"/>
        <a:ext cx="2742307" cy="1645384"/>
      </dsp:txXfrm>
    </dsp:sp>
    <dsp:sp modelId="{861E943C-89B8-47CF-A074-806E56929AF1}">
      <dsp:nvSpPr>
        <dsp:cNvPr id="0" name=""/>
        <dsp:cNvSpPr/>
      </dsp:nvSpPr>
      <dsp:spPr>
        <a:xfrm>
          <a:off x="671988" y="1920195"/>
          <a:ext cx="2742307" cy="1645384"/>
        </a:xfrm>
        <a:prstGeom prst="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How capitalism works through class consciousness, alienation and ideology.</a:t>
          </a:r>
          <a:endParaRPr lang="en-US" sz="2100" kern="1200"/>
        </a:p>
      </dsp:txBody>
      <dsp:txXfrm>
        <a:off x="671988" y="1920195"/>
        <a:ext cx="2742307" cy="1645384"/>
      </dsp:txXfrm>
    </dsp:sp>
    <dsp:sp modelId="{D41B6700-07C1-4978-B7DE-4A408EC6E542}">
      <dsp:nvSpPr>
        <dsp:cNvPr id="0" name=""/>
        <dsp:cNvSpPr/>
      </dsp:nvSpPr>
      <dsp:spPr>
        <a:xfrm>
          <a:off x="3688526" y="1920195"/>
          <a:ext cx="2742307" cy="1645384"/>
        </a:xfrm>
        <a:prstGeom prst="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Links to communism. </a:t>
          </a:r>
          <a:endParaRPr lang="en-US" sz="2100" kern="1200"/>
        </a:p>
      </dsp:txBody>
      <dsp:txXfrm>
        <a:off x="3688526" y="1920195"/>
        <a:ext cx="2742307" cy="1645384"/>
      </dsp:txXfrm>
    </dsp:sp>
    <dsp:sp modelId="{A076F4C3-D450-4682-BBBE-00AC5A34CE6B}">
      <dsp:nvSpPr>
        <dsp:cNvPr id="0" name=""/>
        <dsp:cNvSpPr/>
      </dsp:nvSpPr>
      <dsp:spPr>
        <a:xfrm>
          <a:off x="6705064" y="1920195"/>
          <a:ext cx="2742307" cy="164538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Criticisms of Marx</a:t>
          </a:r>
          <a:endParaRPr lang="en-US" sz="2100" kern="1200"/>
        </a:p>
      </dsp:txBody>
      <dsp:txXfrm>
        <a:off x="6705064" y="1920195"/>
        <a:ext cx="2742307" cy="16453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3AAE9-7177-4A79-A719-F3EE11922E9B}">
      <dsp:nvSpPr>
        <dsp:cNvPr id="0" name=""/>
        <dsp:cNvSpPr/>
      </dsp:nvSpPr>
      <dsp:spPr>
        <a:xfrm>
          <a:off x="0" y="324014"/>
          <a:ext cx="4828172" cy="163149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b="1" u="sng" kern="1200" dirty="0"/>
            <a:t>Comparison to Functionalism</a:t>
          </a:r>
          <a:endParaRPr lang="en-US" sz="1900" kern="1200" dirty="0"/>
        </a:p>
      </dsp:txBody>
      <dsp:txXfrm>
        <a:off x="79643" y="403657"/>
        <a:ext cx="4668886" cy="1472209"/>
      </dsp:txXfrm>
    </dsp:sp>
    <dsp:sp modelId="{E627BDA7-610F-4A05-9635-285006B8D23A}">
      <dsp:nvSpPr>
        <dsp:cNvPr id="0" name=""/>
        <dsp:cNvSpPr/>
      </dsp:nvSpPr>
      <dsp:spPr>
        <a:xfrm>
          <a:off x="0" y="2010229"/>
          <a:ext cx="4828172" cy="1631495"/>
        </a:xfrm>
        <a:prstGeom prst="roundRect">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Similar to Durkheim  - both could see harm caused my modern Industrial Society.  Both believed that you could understand society scientifically.</a:t>
          </a:r>
          <a:endParaRPr lang="en-US" sz="1900" kern="1200"/>
        </a:p>
      </dsp:txBody>
      <dsp:txXfrm>
        <a:off x="79643" y="2089872"/>
        <a:ext cx="4668886" cy="1472209"/>
      </dsp:txXfrm>
    </dsp:sp>
    <dsp:sp modelId="{BC6FA781-EED5-4CAB-B297-BC7D88A78055}">
      <dsp:nvSpPr>
        <dsp:cNvPr id="0" name=""/>
        <dsp:cNvSpPr/>
      </dsp:nvSpPr>
      <dsp:spPr>
        <a:xfrm>
          <a:off x="0" y="3696445"/>
          <a:ext cx="4828172" cy="1631495"/>
        </a:xfrm>
        <a:prstGeom prst="round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GB" sz="1900" kern="1200"/>
            <a:t>Different because Marx did not see progress as smooth and gradual.  Saw historical change as a process where capitalism would increase human misery before giving may to a classless society where humans would be free.</a:t>
          </a:r>
          <a:endParaRPr lang="en-US" sz="1900" kern="1200"/>
        </a:p>
      </dsp:txBody>
      <dsp:txXfrm>
        <a:off x="79643" y="3776088"/>
        <a:ext cx="4668886" cy="14722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7934AC-70C6-481A-9391-228CC23C8D8A}">
      <dsp:nvSpPr>
        <dsp:cNvPr id="0" name=""/>
        <dsp:cNvSpPr/>
      </dsp:nvSpPr>
      <dsp:spPr>
        <a:xfrm>
          <a:off x="0" y="86380"/>
          <a:ext cx="10515600" cy="9186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Materialism = idea that humans are beings with needs</a:t>
          </a:r>
          <a:endParaRPr lang="en-US" sz="2000" kern="1200" dirty="0"/>
        </a:p>
      </dsp:txBody>
      <dsp:txXfrm>
        <a:off x="44845" y="131225"/>
        <a:ext cx="10425910" cy="828954"/>
      </dsp:txXfrm>
    </dsp:sp>
    <dsp:sp modelId="{CD535800-7AB6-45CD-ADA7-BEE416166B96}">
      <dsp:nvSpPr>
        <dsp:cNvPr id="0" name=""/>
        <dsp:cNvSpPr/>
      </dsp:nvSpPr>
      <dsp:spPr>
        <a:xfrm>
          <a:off x="0" y="1062624"/>
          <a:ext cx="10515600" cy="9186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How are these met?</a:t>
          </a:r>
          <a:endParaRPr lang="en-US" sz="2000" kern="1200"/>
        </a:p>
      </dsp:txBody>
      <dsp:txXfrm>
        <a:off x="44845" y="1107469"/>
        <a:ext cx="10425910" cy="828954"/>
      </dsp:txXfrm>
    </dsp:sp>
    <dsp:sp modelId="{60B878BD-0141-4C0F-907F-BC06F522470E}">
      <dsp:nvSpPr>
        <dsp:cNvPr id="0" name=""/>
        <dsp:cNvSpPr/>
      </dsp:nvSpPr>
      <dsp:spPr>
        <a:xfrm>
          <a:off x="0" y="2038869"/>
          <a:ext cx="10515600" cy="9186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Through history….unaided human labour, then tools, machines, human co-operation and social relations of production.</a:t>
          </a:r>
          <a:endParaRPr lang="en-US" sz="2000" kern="1200"/>
        </a:p>
      </dsp:txBody>
      <dsp:txXfrm>
        <a:off x="44845" y="2083714"/>
        <a:ext cx="10425910" cy="828954"/>
      </dsp:txXfrm>
    </dsp:sp>
    <dsp:sp modelId="{1CF6AFFD-45DC-4204-99E8-736A696A6121}">
      <dsp:nvSpPr>
        <dsp:cNvPr id="0" name=""/>
        <dsp:cNvSpPr/>
      </dsp:nvSpPr>
      <dsp:spPr>
        <a:xfrm>
          <a:off x="0" y="3015113"/>
          <a:ext cx="10515600" cy="9186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This creates  - 	1. A class who owns means of production</a:t>
          </a:r>
        </a:p>
        <a:p>
          <a:pPr marL="0" lvl="0" indent="0" algn="l" defTabSz="889000">
            <a:lnSpc>
              <a:spcPct val="90000"/>
            </a:lnSpc>
            <a:spcBef>
              <a:spcPct val="0"/>
            </a:spcBef>
            <a:spcAft>
              <a:spcPct val="35000"/>
            </a:spcAft>
            <a:buNone/>
          </a:pPr>
          <a:r>
            <a:rPr lang="en-GB" sz="2000" kern="1200" dirty="0"/>
            <a:t>		2. A class of labourers</a:t>
          </a:r>
          <a:endParaRPr lang="en-US" sz="2000" kern="1200" dirty="0"/>
        </a:p>
      </dsp:txBody>
      <dsp:txXfrm>
        <a:off x="44845" y="3059958"/>
        <a:ext cx="10425910" cy="828954"/>
      </dsp:txXfrm>
    </dsp:sp>
    <dsp:sp modelId="{5430882C-4CE2-4B5B-A69B-DA8AB3CDF5D4}">
      <dsp:nvSpPr>
        <dsp:cNvPr id="0" name=""/>
        <dsp:cNvSpPr/>
      </dsp:nvSpPr>
      <dsp:spPr>
        <a:xfrm>
          <a:off x="0" y="3933757"/>
          <a:ext cx="10515600" cy="331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GB" sz="1600" kern="1200" dirty="0"/>
            <a:t>. </a:t>
          </a:r>
          <a:endParaRPr lang="en-US" sz="1600" kern="1200" dirty="0"/>
        </a:p>
      </dsp:txBody>
      <dsp:txXfrm>
        <a:off x="0" y="3933757"/>
        <a:ext cx="10515600" cy="3312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CC629B-251E-4FA5-9605-BC9266FC3700}">
      <dsp:nvSpPr>
        <dsp:cNvPr id="0" name=""/>
        <dsp:cNvSpPr/>
      </dsp:nvSpPr>
      <dsp:spPr>
        <a:xfrm>
          <a:off x="0" y="582570"/>
          <a:ext cx="6263640" cy="139851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dirty="0"/>
            <a:t>Since Marx’s death two types of Marxism have emerged.</a:t>
          </a:r>
          <a:endParaRPr lang="en-US" sz="2500" kern="1200" dirty="0"/>
        </a:p>
      </dsp:txBody>
      <dsp:txXfrm>
        <a:off x="68270" y="650840"/>
        <a:ext cx="6127100" cy="1261975"/>
      </dsp:txXfrm>
    </dsp:sp>
    <dsp:sp modelId="{51801D90-090E-4E64-9CF5-68BE32DB0019}">
      <dsp:nvSpPr>
        <dsp:cNvPr id="0" name=""/>
        <dsp:cNvSpPr/>
      </dsp:nvSpPr>
      <dsp:spPr>
        <a:xfrm>
          <a:off x="0" y="2053086"/>
          <a:ext cx="6263640" cy="1398515"/>
        </a:xfrm>
        <a:prstGeom prst="round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1. Humanist Marxism – in this theory humans have free-will and are active agents in history so are central in changing the world.</a:t>
          </a:r>
          <a:endParaRPr lang="en-US" sz="2500" kern="1200"/>
        </a:p>
      </dsp:txBody>
      <dsp:txXfrm>
        <a:off x="68270" y="2121356"/>
        <a:ext cx="6127100" cy="1261975"/>
      </dsp:txXfrm>
    </dsp:sp>
    <dsp:sp modelId="{B550A99F-4424-4857-A936-9699DEB3C1CC}">
      <dsp:nvSpPr>
        <dsp:cNvPr id="0" name=""/>
        <dsp:cNvSpPr/>
      </dsp:nvSpPr>
      <dsp:spPr>
        <a:xfrm>
          <a:off x="0" y="3523601"/>
          <a:ext cx="6263640" cy="1398515"/>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GB" sz="2500" kern="1200"/>
            <a:t>2. Structuralist Marxism – this looks at Marxism as a science.  Structural factors determine the cause of history not humans.</a:t>
          </a:r>
          <a:endParaRPr lang="en-US" sz="2500" kern="1200"/>
        </a:p>
      </dsp:txBody>
      <dsp:txXfrm>
        <a:off x="68270" y="3591871"/>
        <a:ext cx="6127100" cy="12619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7B47F8-5F74-48C6-898B-C7BCCA4A763B}">
      <dsp:nvSpPr>
        <dsp:cNvPr id="0" name=""/>
        <dsp:cNvSpPr/>
      </dsp:nvSpPr>
      <dsp:spPr>
        <a:xfrm>
          <a:off x="0" y="101157"/>
          <a:ext cx="10515600" cy="998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dirty="0"/>
            <a:t>Marxism as a structural perspective based on conflict.  </a:t>
          </a:r>
          <a:endParaRPr lang="en-US" sz="1800" kern="1200" dirty="0"/>
        </a:p>
      </dsp:txBody>
      <dsp:txXfrm>
        <a:off x="48737" y="149894"/>
        <a:ext cx="10418126" cy="900901"/>
      </dsp:txXfrm>
    </dsp:sp>
    <dsp:sp modelId="{BD83F23A-8A95-43A6-8890-217E48C050DA}">
      <dsp:nvSpPr>
        <dsp:cNvPr id="0" name=""/>
        <dsp:cNvSpPr/>
      </dsp:nvSpPr>
      <dsp:spPr>
        <a:xfrm>
          <a:off x="0" y="1151373"/>
          <a:ext cx="10515600" cy="998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Bourgeoisie exploit the proletariat.  This is through repressive state apparatus and through ideology.  </a:t>
          </a:r>
          <a:endParaRPr lang="en-US" sz="1800" kern="1200"/>
        </a:p>
      </dsp:txBody>
      <dsp:txXfrm>
        <a:off x="48737" y="1200110"/>
        <a:ext cx="10418126" cy="900901"/>
      </dsp:txXfrm>
    </dsp:sp>
    <dsp:sp modelId="{A394EFBD-6F46-4AAC-AB5E-D05FF22087D4}">
      <dsp:nvSpPr>
        <dsp:cNvPr id="0" name=""/>
        <dsp:cNvSpPr/>
      </dsp:nvSpPr>
      <dsp:spPr>
        <a:xfrm>
          <a:off x="0" y="2201589"/>
          <a:ext cx="10515600" cy="998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Marx believed that society would eventually become classless.  </a:t>
          </a:r>
          <a:endParaRPr lang="en-US" sz="1800" kern="1200"/>
        </a:p>
      </dsp:txBody>
      <dsp:txXfrm>
        <a:off x="48737" y="2250326"/>
        <a:ext cx="10418126" cy="900901"/>
      </dsp:txXfrm>
    </dsp:sp>
    <dsp:sp modelId="{5F5326EE-898F-45F9-B4FF-376194BB9379}">
      <dsp:nvSpPr>
        <dsp:cNvPr id="0" name=""/>
        <dsp:cNvSpPr/>
      </dsp:nvSpPr>
      <dsp:spPr>
        <a:xfrm>
          <a:off x="0" y="3251804"/>
          <a:ext cx="10515600" cy="99837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kern="1200"/>
            <a:t>Critics find this too deterministic, ignores other forms of inequality and assumes a 2 class system which is not what we see in modern society.  Different views are put forwards by Gramsci who puts forward more of a humanist approach and Althusser who looks are ‘structural determinism.  </a:t>
          </a:r>
          <a:endParaRPr lang="en-US" sz="1800" kern="1200"/>
        </a:p>
      </dsp:txBody>
      <dsp:txXfrm>
        <a:off x="48737" y="3300541"/>
        <a:ext cx="10418126" cy="90090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8F53-278F-4346-8F4C-E5BEB4EF75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B63CFBB-C3FD-4FDB-A029-F20517F2E4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767CB23-781E-4AB7-9E1C-230A7297CC10}"/>
              </a:ext>
            </a:extLst>
          </p:cNvPr>
          <p:cNvSpPr>
            <a:spLocks noGrp="1"/>
          </p:cNvSpPr>
          <p:nvPr>
            <p:ph type="dt" sz="half" idx="10"/>
          </p:nvPr>
        </p:nvSpPr>
        <p:spPr/>
        <p:txBody>
          <a:bodyPr/>
          <a:lstStyle/>
          <a:p>
            <a:fld id="{DBA2FA20-20B4-4A33-A45C-9563D561ACB1}" type="datetimeFigureOut">
              <a:rPr lang="en-GB" smtClean="0"/>
              <a:t>20/01/2022</a:t>
            </a:fld>
            <a:endParaRPr lang="en-GB"/>
          </a:p>
        </p:txBody>
      </p:sp>
      <p:sp>
        <p:nvSpPr>
          <p:cNvPr id="5" name="Footer Placeholder 4">
            <a:extLst>
              <a:ext uri="{FF2B5EF4-FFF2-40B4-BE49-F238E27FC236}">
                <a16:creationId xmlns:a16="http://schemas.microsoft.com/office/drawing/2014/main" id="{66829789-62F6-4905-B2EF-1752AB130D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EF7483-5F54-4BD7-A5B4-B1E631B4FED7}"/>
              </a:ext>
            </a:extLst>
          </p:cNvPr>
          <p:cNvSpPr>
            <a:spLocks noGrp="1"/>
          </p:cNvSpPr>
          <p:nvPr>
            <p:ph type="sldNum" sz="quarter" idx="12"/>
          </p:nvPr>
        </p:nvSpPr>
        <p:spPr/>
        <p:txBody>
          <a:bodyPr/>
          <a:lstStyle/>
          <a:p>
            <a:fld id="{39B0262A-F3A0-4FFE-B8B5-7DA8F930FADE}" type="slidenum">
              <a:rPr lang="en-GB" smtClean="0"/>
              <a:t>‹#›</a:t>
            </a:fld>
            <a:endParaRPr lang="en-GB"/>
          </a:p>
        </p:txBody>
      </p:sp>
    </p:spTree>
    <p:extLst>
      <p:ext uri="{BB962C8B-B14F-4D97-AF65-F5344CB8AC3E}">
        <p14:creationId xmlns:p14="http://schemas.microsoft.com/office/powerpoint/2010/main" val="2520543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2A728-2EEC-4D2E-B80E-B662FA850B2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D52A89D-0721-4E50-B079-402747213B1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1B9AB4-0FE0-4B5E-BF0D-D1BAA8C58BCA}"/>
              </a:ext>
            </a:extLst>
          </p:cNvPr>
          <p:cNvSpPr>
            <a:spLocks noGrp="1"/>
          </p:cNvSpPr>
          <p:nvPr>
            <p:ph type="dt" sz="half" idx="10"/>
          </p:nvPr>
        </p:nvSpPr>
        <p:spPr/>
        <p:txBody>
          <a:bodyPr/>
          <a:lstStyle/>
          <a:p>
            <a:fld id="{DBA2FA20-20B4-4A33-A45C-9563D561ACB1}" type="datetimeFigureOut">
              <a:rPr lang="en-GB" smtClean="0"/>
              <a:t>20/01/2022</a:t>
            </a:fld>
            <a:endParaRPr lang="en-GB"/>
          </a:p>
        </p:txBody>
      </p:sp>
      <p:sp>
        <p:nvSpPr>
          <p:cNvPr id="5" name="Footer Placeholder 4">
            <a:extLst>
              <a:ext uri="{FF2B5EF4-FFF2-40B4-BE49-F238E27FC236}">
                <a16:creationId xmlns:a16="http://schemas.microsoft.com/office/drawing/2014/main" id="{90DB4848-4720-404C-BF03-15D7041F929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6183ECA-4D2C-406A-94FC-AC74382C85E4}"/>
              </a:ext>
            </a:extLst>
          </p:cNvPr>
          <p:cNvSpPr>
            <a:spLocks noGrp="1"/>
          </p:cNvSpPr>
          <p:nvPr>
            <p:ph type="sldNum" sz="quarter" idx="12"/>
          </p:nvPr>
        </p:nvSpPr>
        <p:spPr/>
        <p:txBody>
          <a:bodyPr/>
          <a:lstStyle/>
          <a:p>
            <a:fld id="{39B0262A-F3A0-4FFE-B8B5-7DA8F930FADE}" type="slidenum">
              <a:rPr lang="en-GB" smtClean="0"/>
              <a:t>‹#›</a:t>
            </a:fld>
            <a:endParaRPr lang="en-GB"/>
          </a:p>
        </p:txBody>
      </p:sp>
    </p:spTree>
    <p:extLst>
      <p:ext uri="{BB962C8B-B14F-4D97-AF65-F5344CB8AC3E}">
        <p14:creationId xmlns:p14="http://schemas.microsoft.com/office/powerpoint/2010/main" val="1515462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0DB895-1109-44FC-B35C-2A584F8907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96DBFE5-506E-4F7C-95B8-C5E4BC61E08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3BA2C84-093E-400B-8ECE-3E39179F7756}"/>
              </a:ext>
            </a:extLst>
          </p:cNvPr>
          <p:cNvSpPr>
            <a:spLocks noGrp="1"/>
          </p:cNvSpPr>
          <p:nvPr>
            <p:ph type="dt" sz="half" idx="10"/>
          </p:nvPr>
        </p:nvSpPr>
        <p:spPr/>
        <p:txBody>
          <a:bodyPr/>
          <a:lstStyle/>
          <a:p>
            <a:fld id="{DBA2FA20-20B4-4A33-A45C-9563D561ACB1}" type="datetimeFigureOut">
              <a:rPr lang="en-GB" smtClean="0"/>
              <a:t>20/01/2022</a:t>
            </a:fld>
            <a:endParaRPr lang="en-GB"/>
          </a:p>
        </p:txBody>
      </p:sp>
      <p:sp>
        <p:nvSpPr>
          <p:cNvPr id="5" name="Footer Placeholder 4">
            <a:extLst>
              <a:ext uri="{FF2B5EF4-FFF2-40B4-BE49-F238E27FC236}">
                <a16:creationId xmlns:a16="http://schemas.microsoft.com/office/drawing/2014/main" id="{EC01BE4E-1B00-4530-8C4F-E048318CD7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9AAEEA1-BEA0-4EC7-88E1-EF01828447DA}"/>
              </a:ext>
            </a:extLst>
          </p:cNvPr>
          <p:cNvSpPr>
            <a:spLocks noGrp="1"/>
          </p:cNvSpPr>
          <p:nvPr>
            <p:ph type="sldNum" sz="quarter" idx="12"/>
          </p:nvPr>
        </p:nvSpPr>
        <p:spPr/>
        <p:txBody>
          <a:bodyPr/>
          <a:lstStyle/>
          <a:p>
            <a:fld id="{39B0262A-F3A0-4FFE-B8B5-7DA8F930FADE}" type="slidenum">
              <a:rPr lang="en-GB" smtClean="0"/>
              <a:t>‹#›</a:t>
            </a:fld>
            <a:endParaRPr lang="en-GB"/>
          </a:p>
        </p:txBody>
      </p:sp>
    </p:spTree>
    <p:extLst>
      <p:ext uri="{BB962C8B-B14F-4D97-AF65-F5344CB8AC3E}">
        <p14:creationId xmlns:p14="http://schemas.microsoft.com/office/powerpoint/2010/main" val="32665221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A0262-1741-4748-8737-1DD0B17A43A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367FA74-ED59-43D4-AB1A-660A43C19B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880C1E-42CA-44CD-84A7-296F1ED89FC8}"/>
              </a:ext>
            </a:extLst>
          </p:cNvPr>
          <p:cNvSpPr>
            <a:spLocks noGrp="1"/>
          </p:cNvSpPr>
          <p:nvPr>
            <p:ph type="dt" sz="half" idx="10"/>
          </p:nvPr>
        </p:nvSpPr>
        <p:spPr/>
        <p:txBody>
          <a:bodyPr/>
          <a:lstStyle/>
          <a:p>
            <a:fld id="{DBA2FA20-20B4-4A33-A45C-9563D561ACB1}" type="datetimeFigureOut">
              <a:rPr lang="en-GB" smtClean="0"/>
              <a:t>20/01/2022</a:t>
            </a:fld>
            <a:endParaRPr lang="en-GB"/>
          </a:p>
        </p:txBody>
      </p:sp>
      <p:sp>
        <p:nvSpPr>
          <p:cNvPr id="5" name="Footer Placeholder 4">
            <a:extLst>
              <a:ext uri="{FF2B5EF4-FFF2-40B4-BE49-F238E27FC236}">
                <a16:creationId xmlns:a16="http://schemas.microsoft.com/office/drawing/2014/main" id="{2FFFECAA-AE03-41B7-A96E-E1FAB8F5C9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CDFEF74-EB62-4430-9655-301CB6B71874}"/>
              </a:ext>
            </a:extLst>
          </p:cNvPr>
          <p:cNvSpPr>
            <a:spLocks noGrp="1"/>
          </p:cNvSpPr>
          <p:nvPr>
            <p:ph type="sldNum" sz="quarter" idx="12"/>
          </p:nvPr>
        </p:nvSpPr>
        <p:spPr/>
        <p:txBody>
          <a:bodyPr/>
          <a:lstStyle/>
          <a:p>
            <a:fld id="{39B0262A-F3A0-4FFE-B8B5-7DA8F930FADE}" type="slidenum">
              <a:rPr lang="en-GB" smtClean="0"/>
              <a:t>‹#›</a:t>
            </a:fld>
            <a:endParaRPr lang="en-GB"/>
          </a:p>
        </p:txBody>
      </p:sp>
    </p:spTree>
    <p:extLst>
      <p:ext uri="{BB962C8B-B14F-4D97-AF65-F5344CB8AC3E}">
        <p14:creationId xmlns:p14="http://schemas.microsoft.com/office/powerpoint/2010/main" val="6113949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1EAFF-DE14-4566-8B38-B9EF1BAEF48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D6B4FF4-8C79-4F7B-B189-D049E3D463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A46C8E-3FBE-45DB-9BD7-087FDAE7E931}"/>
              </a:ext>
            </a:extLst>
          </p:cNvPr>
          <p:cNvSpPr>
            <a:spLocks noGrp="1"/>
          </p:cNvSpPr>
          <p:nvPr>
            <p:ph type="dt" sz="half" idx="10"/>
          </p:nvPr>
        </p:nvSpPr>
        <p:spPr/>
        <p:txBody>
          <a:bodyPr/>
          <a:lstStyle/>
          <a:p>
            <a:fld id="{DBA2FA20-20B4-4A33-A45C-9563D561ACB1}" type="datetimeFigureOut">
              <a:rPr lang="en-GB" smtClean="0"/>
              <a:t>20/01/2022</a:t>
            </a:fld>
            <a:endParaRPr lang="en-GB"/>
          </a:p>
        </p:txBody>
      </p:sp>
      <p:sp>
        <p:nvSpPr>
          <p:cNvPr id="5" name="Footer Placeholder 4">
            <a:extLst>
              <a:ext uri="{FF2B5EF4-FFF2-40B4-BE49-F238E27FC236}">
                <a16:creationId xmlns:a16="http://schemas.microsoft.com/office/drawing/2014/main" id="{0B88DE14-9B74-4260-8429-33D7857CD31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D91B7C-8268-4DCC-91AC-2DC80BC7B3E2}"/>
              </a:ext>
            </a:extLst>
          </p:cNvPr>
          <p:cNvSpPr>
            <a:spLocks noGrp="1"/>
          </p:cNvSpPr>
          <p:nvPr>
            <p:ph type="sldNum" sz="quarter" idx="12"/>
          </p:nvPr>
        </p:nvSpPr>
        <p:spPr/>
        <p:txBody>
          <a:bodyPr/>
          <a:lstStyle/>
          <a:p>
            <a:fld id="{39B0262A-F3A0-4FFE-B8B5-7DA8F930FADE}" type="slidenum">
              <a:rPr lang="en-GB" smtClean="0"/>
              <a:t>‹#›</a:t>
            </a:fld>
            <a:endParaRPr lang="en-GB"/>
          </a:p>
        </p:txBody>
      </p:sp>
    </p:spTree>
    <p:extLst>
      <p:ext uri="{BB962C8B-B14F-4D97-AF65-F5344CB8AC3E}">
        <p14:creationId xmlns:p14="http://schemas.microsoft.com/office/powerpoint/2010/main" val="420150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8CC21-F284-4063-BC9F-404A4DB9902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DF504CF-400E-4C5C-B5D7-48104C96C2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87DCB49-97FB-407C-9C97-AAE10B4EC7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6E27B95-CCA6-4D48-8333-D4DC8BD509E4}"/>
              </a:ext>
            </a:extLst>
          </p:cNvPr>
          <p:cNvSpPr>
            <a:spLocks noGrp="1"/>
          </p:cNvSpPr>
          <p:nvPr>
            <p:ph type="dt" sz="half" idx="10"/>
          </p:nvPr>
        </p:nvSpPr>
        <p:spPr/>
        <p:txBody>
          <a:bodyPr/>
          <a:lstStyle/>
          <a:p>
            <a:fld id="{DBA2FA20-20B4-4A33-A45C-9563D561ACB1}" type="datetimeFigureOut">
              <a:rPr lang="en-GB" smtClean="0"/>
              <a:t>20/01/2022</a:t>
            </a:fld>
            <a:endParaRPr lang="en-GB"/>
          </a:p>
        </p:txBody>
      </p:sp>
      <p:sp>
        <p:nvSpPr>
          <p:cNvPr id="6" name="Footer Placeholder 5">
            <a:extLst>
              <a:ext uri="{FF2B5EF4-FFF2-40B4-BE49-F238E27FC236}">
                <a16:creationId xmlns:a16="http://schemas.microsoft.com/office/drawing/2014/main" id="{C3E0B20A-A38E-4B5A-8928-85C5AE67AD3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7273D6E-DBB0-4544-93BB-0BE5505D2622}"/>
              </a:ext>
            </a:extLst>
          </p:cNvPr>
          <p:cNvSpPr>
            <a:spLocks noGrp="1"/>
          </p:cNvSpPr>
          <p:nvPr>
            <p:ph type="sldNum" sz="quarter" idx="12"/>
          </p:nvPr>
        </p:nvSpPr>
        <p:spPr/>
        <p:txBody>
          <a:bodyPr/>
          <a:lstStyle/>
          <a:p>
            <a:fld id="{39B0262A-F3A0-4FFE-B8B5-7DA8F930FADE}" type="slidenum">
              <a:rPr lang="en-GB" smtClean="0"/>
              <a:t>‹#›</a:t>
            </a:fld>
            <a:endParaRPr lang="en-GB"/>
          </a:p>
        </p:txBody>
      </p:sp>
    </p:spTree>
    <p:extLst>
      <p:ext uri="{BB962C8B-B14F-4D97-AF65-F5344CB8AC3E}">
        <p14:creationId xmlns:p14="http://schemas.microsoft.com/office/powerpoint/2010/main" val="1458084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64211-BFCD-4634-8F33-6F62030267D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B62960E-DAE2-4399-A615-C9AC2E87DC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E289EC-5062-492A-893E-4DC68881633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33C6173-9A88-44B1-96F7-B45D614037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544BA6-589E-433C-A42C-64E6CE4DB05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4D67AD-31C0-4720-A258-EE93A140FF1A}"/>
              </a:ext>
            </a:extLst>
          </p:cNvPr>
          <p:cNvSpPr>
            <a:spLocks noGrp="1"/>
          </p:cNvSpPr>
          <p:nvPr>
            <p:ph type="dt" sz="half" idx="10"/>
          </p:nvPr>
        </p:nvSpPr>
        <p:spPr/>
        <p:txBody>
          <a:bodyPr/>
          <a:lstStyle/>
          <a:p>
            <a:fld id="{DBA2FA20-20B4-4A33-A45C-9563D561ACB1}" type="datetimeFigureOut">
              <a:rPr lang="en-GB" smtClean="0"/>
              <a:t>20/01/2022</a:t>
            </a:fld>
            <a:endParaRPr lang="en-GB"/>
          </a:p>
        </p:txBody>
      </p:sp>
      <p:sp>
        <p:nvSpPr>
          <p:cNvPr id="8" name="Footer Placeholder 7">
            <a:extLst>
              <a:ext uri="{FF2B5EF4-FFF2-40B4-BE49-F238E27FC236}">
                <a16:creationId xmlns:a16="http://schemas.microsoft.com/office/drawing/2014/main" id="{FBC11CCF-9887-43FC-8E92-390F9333F2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520C91-0360-4040-9142-E94D6DF9D1F4}"/>
              </a:ext>
            </a:extLst>
          </p:cNvPr>
          <p:cNvSpPr>
            <a:spLocks noGrp="1"/>
          </p:cNvSpPr>
          <p:nvPr>
            <p:ph type="sldNum" sz="quarter" idx="12"/>
          </p:nvPr>
        </p:nvSpPr>
        <p:spPr/>
        <p:txBody>
          <a:bodyPr/>
          <a:lstStyle/>
          <a:p>
            <a:fld id="{39B0262A-F3A0-4FFE-B8B5-7DA8F930FADE}" type="slidenum">
              <a:rPr lang="en-GB" smtClean="0"/>
              <a:t>‹#›</a:t>
            </a:fld>
            <a:endParaRPr lang="en-GB"/>
          </a:p>
        </p:txBody>
      </p:sp>
    </p:spTree>
    <p:extLst>
      <p:ext uri="{BB962C8B-B14F-4D97-AF65-F5344CB8AC3E}">
        <p14:creationId xmlns:p14="http://schemas.microsoft.com/office/powerpoint/2010/main" val="1497149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51B787-43D3-454D-8FC5-9A24CAC2BA3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E41A07-3850-4F99-B7DF-3DD6789C8124}"/>
              </a:ext>
            </a:extLst>
          </p:cNvPr>
          <p:cNvSpPr>
            <a:spLocks noGrp="1"/>
          </p:cNvSpPr>
          <p:nvPr>
            <p:ph type="dt" sz="half" idx="10"/>
          </p:nvPr>
        </p:nvSpPr>
        <p:spPr/>
        <p:txBody>
          <a:bodyPr/>
          <a:lstStyle/>
          <a:p>
            <a:fld id="{DBA2FA20-20B4-4A33-A45C-9563D561ACB1}" type="datetimeFigureOut">
              <a:rPr lang="en-GB" smtClean="0"/>
              <a:t>20/01/2022</a:t>
            </a:fld>
            <a:endParaRPr lang="en-GB"/>
          </a:p>
        </p:txBody>
      </p:sp>
      <p:sp>
        <p:nvSpPr>
          <p:cNvPr id="4" name="Footer Placeholder 3">
            <a:extLst>
              <a:ext uri="{FF2B5EF4-FFF2-40B4-BE49-F238E27FC236}">
                <a16:creationId xmlns:a16="http://schemas.microsoft.com/office/drawing/2014/main" id="{7B0891E8-78EF-4BB7-870F-6875243651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5BB7687-4766-4C19-BA31-5C42874F3022}"/>
              </a:ext>
            </a:extLst>
          </p:cNvPr>
          <p:cNvSpPr>
            <a:spLocks noGrp="1"/>
          </p:cNvSpPr>
          <p:nvPr>
            <p:ph type="sldNum" sz="quarter" idx="12"/>
          </p:nvPr>
        </p:nvSpPr>
        <p:spPr/>
        <p:txBody>
          <a:bodyPr/>
          <a:lstStyle/>
          <a:p>
            <a:fld id="{39B0262A-F3A0-4FFE-B8B5-7DA8F930FADE}" type="slidenum">
              <a:rPr lang="en-GB" smtClean="0"/>
              <a:t>‹#›</a:t>
            </a:fld>
            <a:endParaRPr lang="en-GB"/>
          </a:p>
        </p:txBody>
      </p:sp>
    </p:spTree>
    <p:extLst>
      <p:ext uri="{BB962C8B-B14F-4D97-AF65-F5344CB8AC3E}">
        <p14:creationId xmlns:p14="http://schemas.microsoft.com/office/powerpoint/2010/main" val="1741140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B76DBD-9DC6-46A7-8AEB-8CDB97946D4C}"/>
              </a:ext>
            </a:extLst>
          </p:cNvPr>
          <p:cNvSpPr>
            <a:spLocks noGrp="1"/>
          </p:cNvSpPr>
          <p:nvPr>
            <p:ph type="dt" sz="half" idx="10"/>
          </p:nvPr>
        </p:nvSpPr>
        <p:spPr/>
        <p:txBody>
          <a:bodyPr/>
          <a:lstStyle/>
          <a:p>
            <a:fld id="{DBA2FA20-20B4-4A33-A45C-9563D561ACB1}" type="datetimeFigureOut">
              <a:rPr lang="en-GB" smtClean="0"/>
              <a:t>20/01/2022</a:t>
            </a:fld>
            <a:endParaRPr lang="en-GB"/>
          </a:p>
        </p:txBody>
      </p:sp>
      <p:sp>
        <p:nvSpPr>
          <p:cNvPr id="3" name="Footer Placeholder 2">
            <a:extLst>
              <a:ext uri="{FF2B5EF4-FFF2-40B4-BE49-F238E27FC236}">
                <a16:creationId xmlns:a16="http://schemas.microsoft.com/office/drawing/2014/main" id="{39CAC705-A71C-4C42-971C-2628B2E4D27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D8EF460-E26F-4AFF-B117-5ABAEC09486C}"/>
              </a:ext>
            </a:extLst>
          </p:cNvPr>
          <p:cNvSpPr>
            <a:spLocks noGrp="1"/>
          </p:cNvSpPr>
          <p:nvPr>
            <p:ph type="sldNum" sz="quarter" idx="12"/>
          </p:nvPr>
        </p:nvSpPr>
        <p:spPr/>
        <p:txBody>
          <a:bodyPr/>
          <a:lstStyle/>
          <a:p>
            <a:fld id="{39B0262A-F3A0-4FFE-B8B5-7DA8F930FADE}" type="slidenum">
              <a:rPr lang="en-GB" smtClean="0"/>
              <a:t>‹#›</a:t>
            </a:fld>
            <a:endParaRPr lang="en-GB"/>
          </a:p>
        </p:txBody>
      </p:sp>
    </p:spTree>
    <p:extLst>
      <p:ext uri="{BB962C8B-B14F-4D97-AF65-F5344CB8AC3E}">
        <p14:creationId xmlns:p14="http://schemas.microsoft.com/office/powerpoint/2010/main" val="1749510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8DFE1-67DC-4AEA-A0BD-430D6841CC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46D4924-9922-412E-84CA-9F00E37E79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C0E7738-3DDA-4186-A672-4782C456A5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1AE1F3-C85E-4D47-852B-78FC38051FF0}"/>
              </a:ext>
            </a:extLst>
          </p:cNvPr>
          <p:cNvSpPr>
            <a:spLocks noGrp="1"/>
          </p:cNvSpPr>
          <p:nvPr>
            <p:ph type="dt" sz="half" idx="10"/>
          </p:nvPr>
        </p:nvSpPr>
        <p:spPr/>
        <p:txBody>
          <a:bodyPr/>
          <a:lstStyle/>
          <a:p>
            <a:fld id="{DBA2FA20-20B4-4A33-A45C-9563D561ACB1}" type="datetimeFigureOut">
              <a:rPr lang="en-GB" smtClean="0"/>
              <a:t>20/01/2022</a:t>
            </a:fld>
            <a:endParaRPr lang="en-GB"/>
          </a:p>
        </p:txBody>
      </p:sp>
      <p:sp>
        <p:nvSpPr>
          <p:cNvPr id="6" name="Footer Placeholder 5">
            <a:extLst>
              <a:ext uri="{FF2B5EF4-FFF2-40B4-BE49-F238E27FC236}">
                <a16:creationId xmlns:a16="http://schemas.microsoft.com/office/drawing/2014/main" id="{42C2B212-BF23-42A9-BABB-7A5370EB1C1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6BAB13D-9145-491C-AF6F-9A3AD60C069B}"/>
              </a:ext>
            </a:extLst>
          </p:cNvPr>
          <p:cNvSpPr>
            <a:spLocks noGrp="1"/>
          </p:cNvSpPr>
          <p:nvPr>
            <p:ph type="sldNum" sz="quarter" idx="12"/>
          </p:nvPr>
        </p:nvSpPr>
        <p:spPr/>
        <p:txBody>
          <a:bodyPr/>
          <a:lstStyle/>
          <a:p>
            <a:fld id="{39B0262A-F3A0-4FFE-B8B5-7DA8F930FADE}" type="slidenum">
              <a:rPr lang="en-GB" smtClean="0"/>
              <a:t>‹#›</a:t>
            </a:fld>
            <a:endParaRPr lang="en-GB"/>
          </a:p>
        </p:txBody>
      </p:sp>
    </p:spTree>
    <p:extLst>
      <p:ext uri="{BB962C8B-B14F-4D97-AF65-F5344CB8AC3E}">
        <p14:creationId xmlns:p14="http://schemas.microsoft.com/office/powerpoint/2010/main" val="677318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01B65-FD4F-400B-9C7F-E7F11BD616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F2642A8-458C-4A1D-8361-30B36E6D5A3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7A3CFA-5564-468C-97E6-0FF5628072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4EFE39-F7DA-4935-8A3F-6E0F34A87DBF}"/>
              </a:ext>
            </a:extLst>
          </p:cNvPr>
          <p:cNvSpPr>
            <a:spLocks noGrp="1"/>
          </p:cNvSpPr>
          <p:nvPr>
            <p:ph type="dt" sz="half" idx="10"/>
          </p:nvPr>
        </p:nvSpPr>
        <p:spPr/>
        <p:txBody>
          <a:bodyPr/>
          <a:lstStyle/>
          <a:p>
            <a:fld id="{DBA2FA20-20B4-4A33-A45C-9563D561ACB1}" type="datetimeFigureOut">
              <a:rPr lang="en-GB" smtClean="0"/>
              <a:t>20/01/2022</a:t>
            </a:fld>
            <a:endParaRPr lang="en-GB"/>
          </a:p>
        </p:txBody>
      </p:sp>
      <p:sp>
        <p:nvSpPr>
          <p:cNvPr id="6" name="Footer Placeholder 5">
            <a:extLst>
              <a:ext uri="{FF2B5EF4-FFF2-40B4-BE49-F238E27FC236}">
                <a16:creationId xmlns:a16="http://schemas.microsoft.com/office/drawing/2014/main" id="{1184EFD3-9635-47EE-B9B8-4D33EEB4F8D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2EFB253-C696-4FB9-ABEF-71EE54F49FCD}"/>
              </a:ext>
            </a:extLst>
          </p:cNvPr>
          <p:cNvSpPr>
            <a:spLocks noGrp="1"/>
          </p:cNvSpPr>
          <p:nvPr>
            <p:ph type="sldNum" sz="quarter" idx="12"/>
          </p:nvPr>
        </p:nvSpPr>
        <p:spPr/>
        <p:txBody>
          <a:bodyPr/>
          <a:lstStyle/>
          <a:p>
            <a:fld id="{39B0262A-F3A0-4FFE-B8B5-7DA8F930FADE}" type="slidenum">
              <a:rPr lang="en-GB" smtClean="0"/>
              <a:t>‹#›</a:t>
            </a:fld>
            <a:endParaRPr lang="en-GB"/>
          </a:p>
        </p:txBody>
      </p:sp>
    </p:spTree>
    <p:extLst>
      <p:ext uri="{BB962C8B-B14F-4D97-AF65-F5344CB8AC3E}">
        <p14:creationId xmlns:p14="http://schemas.microsoft.com/office/powerpoint/2010/main" val="1518322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0003A2-68D2-4172-B0FB-F5C434B35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55974F-A656-45CF-B184-7563C585E7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EB3746-FADE-4ECB-99C2-CD26C28650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2FA20-20B4-4A33-A45C-9563D561ACB1}" type="datetimeFigureOut">
              <a:rPr lang="en-GB" smtClean="0"/>
              <a:t>20/01/2022</a:t>
            </a:fld>
            <a:endParaRPr lang="en-GB"/>
          </a:p>
        </p:txBody>
      </p:sp>
      <p:sp>
        <p:nvSpPr>
          <p:cNvPr id="5" name="Footer Placeholder 4">
            <a:extLst>
              <a:ext uri="{FF2B5EF4-FFF2-40B4-BE49-F238E27FC236}">
                <a16:creationId xmlns:a16="http://schemas.microsoft.com/office/drawing/2014/main" id="{989BEDEC-98BA-4FD6-B765-723441CC38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F2E237B-4CCB-4899-A94D-3165854033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0262A-F3A0-4FFE-B8B5-7DA8F930FADE}" type="slidenum">
              <a:rPr lang="en-GB" smtClean="0"/>
              <a:t>‹#›</a:t>
            </a:fld>
            <a:endParaRPr lang="en-GB"/>
          </a:p>
        </p:txBody>
      </p:sp>
    </p:spTree>
    <p:extLst>
      <p:ext uri="{BB962C8B-B14F-4D97-AF65-F5344CB8AC3E}">
        <p14:creationId xmlns:p14="http://schemas.microsoft.com/office/powerpoint/2010/main" val="31666231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rewminate.com/sociological-theories-of-karl-marx/"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https://creativecommons.org/licenses/by-nc-sa/3.0/"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lacittafutura.it/unigramsci/gramsci-e-la-battaglia-delle-idee"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en.wikipedia.org/wiki/Louis_Althusser" TargetMode="External"/><Relationship Id="rId7" Type="http://schemas.openxmlformats.org/officeDocument/2006/relationships/hyperlink" Target="https://creativecommons.org/licenses/by/3.0/" TargetMode="External"/><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hyperlink" Target="https://www.flickr.com/photos/ell-r-brown/3639931902" TargetMode="External"/><Relationship Id="rId5" Type="http://schemas.openxmlformats.org/officeDocument/2006/relationships/image" Target="../media/image6.jpg"/><Relationship Id="rId4" Type="http://schemas.openxmlformats.org/officeDocument/2006/relationships/hyperlink" Target="https://creativecommons.org/licenses/by-sa/3.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9"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ith a beard&#10;&#10;Description automatically generated with medium confidence">
            <a:extLst>
              <a:ext uri="{FF2B5EF4-FFF2-40B4-BE49-F238E27FC236}">
                <a16:creationId xmlns:a16="http://schemas.microsoft.com/office/drawing/2014/main" id="{7FD78A3F-B69B-45E0-A9FC-5124395C89FF}"/>
              </a:ext>
            </a:extLst>
          </p:cNvPr>
          <p:cNvPicPr>
            <a:picLocks noChangeAspect="1"/>
          </p:cNvPicPr>
          <p:nvPr/>
        </p:nvPicPr>
        <p:blipFill rotWithShape="1">
          <a:blip r:embed="rId2">
            <a:alphaModFix amt="5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6250"/>
          <a:stretch/>
        </p:blipFill>
        <p:spPr>
          <a:xfrm>
            <a:off x="20" y="1"/>
            <a:ext cx="12191980" cy="6857999"/>
          </a:xfrm>
          <a:prstGeom prst="rect">
            <a:avLst/>
          </a:prstGeom>
        </p:spPr>
      </p:pic>
      <p:sp>
        <p:nvSpPr>
          <p:cNvPr id="2" name="Title 1">
            <a:extLst>
              <a:ext uri="{FF2B5EF4-FFF2-40B4-BE49-F238E27FC236}">
                <a16:creationId xmlns:a16="http://schemas.microsoft.com/office/drawing/2014/main" id="{9B4BACDE-28C0-4FAF-B0EE-DFDD7683FC11}"/>
              </a:ext>
            </a:extLst>
          </p:cNvPr>
          <p:cNvSpPr>
            <a:spLocks noGrp="1"/>
          </p:cNvSpPr>
          <p:nvPr>
            <p:ph type="ctrTitle"/>
          </p:nvPr>
        </p:nvSpPr>
        <p:spPr>
          <a:xfrm>
            <a:off x="1524000" y="1122362"/>
            <a:ext cx="9144000" cy="2900518"/>
          </a:xfrm>
        </p:spPr>
        <p:txBody>
          <a:bodyPr>
            <a:normAutofit/>
          </a:bodyPr>
          <a:lstStyle/>
          <a:p>
            <a:r>
              <a:rPr lang="en-GB">
                <a:solidFill>
                  <a:srgbClr val="FFFFFF"/>
                </a:solidFill>
              </a:rPr>
              <a:t>Conflict theories - Marxism</a:t>
            </a:r>
          </a:p>
        </p:txBody>
      </p:sp>
      <p:sp>
        <p:nvSpPr>
          <p:cNvPr id="3" name="Subtitle 2">
            <a:extLst>
              <a:ext uri="{FF2B5EF4-FFF2-40B4-BE49-F238E27FC236}">
                <a16:creationId xmlns:a16="http://schemas.microsoft.com/office/drawing/2014/main" id="{7D31DF64-4580-4586-A598-0FF23D37C479}"/>
              </a:ext>
            </a:extLst>
          </p:cNvPr>
          <p:cNvSpPr>
            <a:spLocks noGrp="1"/>
          </p:cNvSpPr>
          <p:nvPr>
            <p:ph type="subTitle" idx="1"/>
          </p:nvPr>
        </p:nvSpPr>
        <p:spPr>
          <a:xfrm>
            <a:off x="1524000" y="4159404"/>
            <a:ext cx="9144000" cy="1098395"/>
          </a:xfrm>
        </p:spPr>
        <p:txBody>
          <a:bodyPr>
            <a:normAutofit/>
          </a:bodyPr>
          <a:lstStyle/>
          <a:p>
            <a:endParaRPr lang="en-GB">
              <a:solidFill>
                <a:srgbClr val="FFFFFF"/>
              </a:solidFill>
            </a:endParaRPr>
          </a:p>
        </p:txBody>
      </p:sp>
      <p:sp>
        <p:nvSpPr>
          <p:cNvPr id="6" name="TextBox 5">
            <a:extLst>
              <a:ext uri="{FF2B5EF4-FFF2-40B4-BE49-F238E27FC236}">
                <a16:creationId xmlns:a16="http://schemas.microsoft.com/office/drawing/2014/main" id="{48179D74-3AB7-4054-9ADE-74FD17E6CF99}"/>
              </a:ext>
            </a:extLst>
          </p:cNvPr>
          <p:cNvSpPr txBox="1"/>
          <p:nvPr/>
        </p:nvSpPr>
        <p:spPr>
          <a:xfrm>
            <a:off x="9751909" y="6657945"/>
            <a:ext cx="2440091"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brewminate.com/sociological-theories-of-karl-marx/">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nc-sa/3.0/">
                  <a:extLst>
                    <a:ext uri="{A12FA001-AC4F-418D-AE19-62706E023703}">
                      <ahyp:hlinkClr xmlns:ahyp="http://schemas.microsoft.com/office/drawing/2018/hyperlinkcolor" val="tx"/>
                    </a:ext>
                  </a:extLst>
                </a:hlinkClick>
              </a:rPr>
              <a:t>CC BY-SA-NC</a:t>
            </a:r>
            <a:endParaRPr lang="en-GB" sz="700">
              <a:solidFill>
                <a:srgbClr val="FFFFFF"/>
              </a:solidFill>
            </a:endParaRPr>
          </a:p>
        </p:txBody>
      </p:sp>
    </p:spTree>
    <p:extLst>
      <p:ext uri="{BB962C8B-B14F-4D97-AF65-F5344CB8AC3E}">
        <p14:creationId xmlns:p14="http://schemas.microsoft.com/office/powerpoint/2010/main" val="11886969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52D7A6-3333-4F6D-9063-2BB941A2210B}"/>
              </a:ext>
            </a:extLst>
          </p:cNvPr>
          <p:cNvSpPr>
            <a:spLocks noGrp="1"/>
          </p:cNvSpPr>
          <p:nvPr>
            <p:ph type="title"/>
          </p:nvPr>
        </p:nvSpPr>
        <p:spPr>
          <a:xfrm>
            <a:off x="6513788" y="365125"/>
            <a:ext cx="4840010" cy="1807305"/>
          </a:xfrm>
        </p:spPr>
        <p:txBody>
          <a:bodyPr>
            <a:normAutofit/>
          </a:bodyPr>
          <a:lstStyle/>
          <a:p>
            <a:r>
              <a:rPr lang="en-GB" sz="3700">
                <a:latin typeface="Calibri" panose="020F0502020204030204" pitchFamily="34" charset="0"/>
                <a:ea typeface="Calibri" panose="020F0502020204030204" pitchFamily="34" charset="0"/>
                <a:cs typeface="Times New Roman" panose="02020603050405020304" pitchFamily="18" charset="0"/>
              </a:rPr>
              <a:t>Gramsci and hegemony </a:t>
            </a:r>
            <a:r>
              <a:rPr lang="en-GB" sz="3700" b="1">
                <a:latin typeface="Calibri" panose="020F0502020204030204" pitchFamily="34" charset="0"/>
                <a:ea typeface="Calibri" panose="020F0502020204030204" pitchFamily="34" charset="0"/>
                <a:cs typeface="Times New Roman" panose="02020603050405020304" pitchFamily="18" charset="0"/>
              </a:rPr>
              <a:t>humanistic Marxism</a:t>
            </a:r>
            <a:br>
              <a:rPr lang="en-GB" sz="3700">
                <a:latin typeface="Calibri" panose="020F0502020204030204" pitchFamily="34" charset="0"/>
                <a:ea typeface="Calibri" panose="020F0502020204030204" pitchFamily="34" charset="0"/>
                <a:cs typeface="Times New Roman" panose="02020603050405020304" pitchFamily="18" charset="0"/>
              </a:rPr>
            </a:br>
            <a:endParaRPr lang="en-GB" sz="3700"/>
          </a:p>
        </p:txBody>
      </p:sp>
      <p:pic>
        <p:nvPicPr>
          <p:cNvPr id="5" name="Picture 4" descr="A picture containing person, looking&#10;&#10;Description automatically generated">
            <a:extLst>
              <a:ext uri="{FF2B5EF4-FFF2-40B4-BE49-F238E27FC236}">
                <a16:creationId xmlns:a16="http://schemas.microsoft.com/office/drawing/2014/main" id="{EED72CE2-83E9-4BC7-9236-727BB1E063D4}"/>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7493" r="8994"/>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47FE6ADF-E1F3-4097-AA71-AD1CE4606C12}"/>
              </a:ext>
            </a:extLst>
          </p:cNvPr>
          <p:cNvSpPr>
            <a:spLocks noGrp="1"/>
          </p:cNvSpPr>
          <p:nvPr>
            <p:ph idx="1"/>
          </p:nvPr>
        </p:nvSpPr>
        <p:spPr>
          <a:xfrm>
            <a:off x="6513788" y="2333297"/>
            <a:ext cx="4840010" cy="3843666"/>
          </a:xfrm>
        </p:spPr>
        <p:txBody>
          <a:bodyPr>
            <a:normAutofit/>
          </a:bodyPr>
          <a:lstStyle/>
          <a:p>
            <a:pPr>
              <a:spcAft>
                <a:spcPts val="800"/>
              </a:spcAft>
            </a:pPr>
            <a:r>
              <a:rPr lang="en-GB" sz="1700" b="1" dirty="0">
                <a:effectLst/>
                <a:latin typeface="Calibri" panose="020F0502020204030204" pitchFamily="34" charset="0"/>
                <a:ea typeface="Calibri" panose="020F0502020204030204" pitchFamily="34" charset="0"/>
                <a:cs typeface="Times New Roman" panose="02020603050405020304" pitchFamily="18" charset="0"/>
              </a:rPr>
              <a:t>Hegemony</a:t>
            </a:r>
            <a:r>
              <a:rPr lang="en-GB" sz="1700" dirty="0">
                <a:effectLst/>
                <a:latin typeface="Calibri" panose="020F0502020204030204" pitchFamily="34" charset="0"/>
                <a:ea typeface="Calibri" panose="020F0502020204030204" pitchFamily="34" charset="0"/>
                <a:cs typeface="Times New Roman" panose="02020603050405020304" pitchFamily="18" charset="0"/>
              </a:rPr>
              <a:t> means ideological or moral leadership.  This idea is used to explain how the ruling class keep their position.  They use coercion (force) and </a:t>
            </a:r>
            <a:r>
              <a:rPr lang="en-GB" sz="1700" b="1" dirty="0">
                <a:effectLst/>
                <a:latin typeface="Calibri" panose="020F0502020204030204" pitchFamily="34" charset="0"/>
                <a:ea typeface="Calibri" panose="020F0502020204030204" pitchFamily="34" charset="0"/>
                <a:cs typeface="Times New Roman" panose="02020603050405020304" pitchFamily="18" charset="0"/>
              </a:rPr>
              <a:t>hegemony - </a:t>
            </a:r>
            <a:r>
              <a:rPr lang="en-GB" sz="1700" dirty="0">
                <a:effectLst/>
                <a:latin typeface="Calibri" panose="020F0502020204030204" pitchFamily="34" charset="0"/>
                <a:ea typeface="Calibri" panose="020F0502020204030204" pitchFamily="34" charset="0"/>
                <a:cs typeface="Times New Roman" panose="02020603050405020304" pitchFamily="18" charset="0"/>
              </a:rPr>
              <a:t>ideas and values to trick the weaker class into thinking their stronger class should be in power.  The working class can only win the battle by producing their own intellectuals  who would put together a different vision of how society should work.  This would be called the ‘</a:t>
            </a:r>
            <a:r>
              <a:rPr lang="en-GB" sz="1700" b="1" dirty="0">
                <a:effectLst/>
                <a:latin typeface="Calibri" panose="020F0502020204030204" pitchFamily="34" charset="0"/>
                <a:ea typeface="Calibri" panose="020F0502020204030204" pitchFamily="34" charset="0"/>
                <a:cs typeface="Times New Roman" panose="02020603050405020304" pitchFamily="18" charset="0"/>
              </a:rPr>
              <a:t>counter hegemony’ </a:t>
            </a:r>
            <a:r>
              <a:rPr lang="en-GB" sz="1700" dirty="0">
                <a:effectLst/>
                <a:latin typeface="Calibri" panose="020F0502020204030204" pitchFamily="34" charset="0"/>
                <a:ea typeface="Calibri" panose="020F0502020204030204" pitchFamily="34" charset="0"/>
                <a:cs typeface="Times New Roman" panose="02020603050405020304" pitchFamily="18" charset="0"/>
              </a:rPr>
              <a:t> it would be based on socialist rather than capitalist values.  </a:t>
            </a:r>
          </a:p>
          <a:p>
            <a:pPr>
              <a:spcAft>
                <a:spcPts val="800"/>
              </a:spcAft>
            </a:pPr>
            <a:endParaRPr lang="en-GB" sz="1700"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700" dirty="0">
                <a:effectLst/>
                <a:latin typeface="Calibri" panose="020F0502020204030204" pitchFamily="34" charset="0"/>
                <a:ea typeface="Calibri" panose="020F0502020204030204" pitchFamily="34" charset="0"/>
                <a:cs typeface="Times New Roman" panose="02020603050405020304" pitchFamily="18" charset="0"/>
              </a:rPr>
              <a:t>He is what is called a ‘Humanist Marxist’</a:t>
            </a:r>
          </a:p>
          <a:p>
            <a:endParaRPr lang="en-GB" sz="1700" dirty="0"/>
          </a:p>
        </p:txBody>
      </p:sp>
    </p:spTree>
    <p:extLst>
      <p:ext uri="{BB962C8B-B14F-4D97-AF65-F5344CB8AC3E}">
        <p14:creationId xmlns:p14="http://schemas.microsoft.com/office/powerpoint/2010/main" val="312404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ircle(in)">
                                      <p:cBhvr>
                                        <p:cTn id="12"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D78FB-EA23-4C42-BC32-EF2FD831B027}"/>
              </a:ext>
            </a:extLst>
          </p:cNvPr>
          <p:cNvSpPr>
            <a:spLocks noGrp="1"/>
          </p:cNvSpPr>
          <p:nvPr>
            <p:ph type="title"/>
          </p:nvPr>
        </p:nvSpPr>
        <p:spPr>
          <a:xfrm>
            <a:off x="5069940" y="365124"/>
            <a:ext cx="6172200" cy="1828800"/>
          </a:xfrm>
        </p:spPr>
        <p:txBody>
          <a:bodyPr>
            <a:normAutofit/>
          </a:bodyPr>
          <a:lstStyle/>
          <a:p>
            <a:r>
              <a:rPr lang="en-GB">
                <a:effectLst/>
                <a:latin typeface="Calibri" panose="020F0502020204030204" pitchFamily="34" charset="0"/>
                <a:ea typeface="Calibri" panose="020F0502020204030204" pitchFamily="34" charset="0"/>
                <a:cs typeface="Times New Roman" panose="02020603050405020304" pitchFamily="18" charset="0"/>
              </a:rPr>
              <a:t>Evaluation of Gramsci</a:t>
            </a:r>
            <a:br>
              <a:rPr lang="en-GB">
                <a:effectLst/>
                <a:latin typeface="Calibri" panose="020F0502020204030204" pitchFamily="34" charset="0"/>
                <a:ea typeface="Calibri" panose="020F0502020204030204" pitchFamily="34" charset="0"/>
                <a:cs typeface="Times New Roman" panose="02020603050405020304" pitchFamily="18" charset="0"/>
              </a:rPr>
            </a:br>
            <a:endParaRPr lang="en-GB"/>
          </a:p>
        </p:txBody>
      </p:sp>
      <p:pic>
        <p:nvPicPr>
          <p:cNvPr id="5" name="Picture 4" descr="A picture containing person, person, wall&#10;&#10;Description automatically generated">
            <a:extLst>
              <a:ext uri="{FF2B5EF4-FFF2-40B4-BE49-F238E27FC236}">
                <a16:creationId xmlns:a16="http://schemas.microsoft.com/office/drawing/2014/main" id="{036C5768-F11C-4812-9DD2-440FF5D726E1}"/>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2" b="6558"/>
          <a:stretch/>
        </p:blipFill>
        <p:spPr>
          <a:xfrm>
            <a:off x="20" y="10"/>
            <a:ext cx="2695413" cy="2634008"/>
          </a:xfrm>
          <a:prstGeom prst="rect">
            <a:avLst/>
          </a:prstGeom>
        </p:spPr>
      </p:pic>
      <p:sp>
        <p:nvSpPr>
          <p:cNvPr id="3" name="Content Placeholder 2">
            <a:extLst>
              <a:ext uri="{FF2B5EF4-FFF2-40B4-BE49-F238E27FC236}">
                <a16:creationId xmlns:a16="http://schemas.microsoft.com/office/drawing/2014/main" id="{E88512FE-189E-4695-9D1C-9D1658AF94C3}"/>
              </a:ext>
            </a:extLst>
          </p:cNvPr>
          <p:cNvSpPr>
            <a:spLocks noGrp="1"/>
          </p:cNvSpPr>
          <p:nvPr>
            <p:ph idx="1"/>
          </p:nvPr>
        </p:nvSpPr>
        <p:spPr>
          <a:xfrm>
            <a:off x="2920621" y="1405719"/>
            <a:ext cx="8321519" cy="4775625"/>
          </a:xfrm>
        </p:spPr>
        <p:txBody>
          <a:bodyPr>
            <a:normAutofit fontScale="85000" lnSpcReduction="20000"/>
          </a:bodyPr>
          <a:lstStyle/>
          <a:p>
            <a:pPr>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Althusser’s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structuralist</a:t>
            </a:r>
            <a:r>
              <a:rPr lang="en-GB" sz="1600" dirty="0">
                <a:effectLst/>
                <a:latin typeface="Calibri" panose="020F0502020204030204" pitchFamily="34" charset="0"/>
                <a:ea typeface="Calibri" panose="020F0502020204030204" pitchFamily="34" charset="0"/>
                <a:cs typeface="Times New Roman" panose="02020603050405020304" pitchFamily="18" charset="0"/>
              </a:rPr>
              <a:t> Marxism</a:t>
            </a:r>
          </a:p>
          <a:p>
            <a:pPr>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Humanist Marxists believe that humans can change the course of history.  </a:t>
            </a:r>
            <a:r>
              <a:rPr lang="en-GB" sz="1600" b="1" dirty="0">
                <a:effectLst/>
                <a:latin typeface="Calibri" panose="020F0502020204030204" pitchFamily="34" charset="0"/>
                <a:ea typeface="Calibri" panose="020F0502020204030204" pitchFamily="34" charset="0"/>
                <a:cs typeface="Times New Roman" panose="02020603050405020304" pitchFamily="18" charset="0"/>
              </a:rPr>
              <a:t>Structuralist</a:t>
            </a:r>
            <a:r>
              <a:rPr lang="en-GB" sz="1600" dirty="0">
                <a:effectLst/>
                <a:latin typeface="Calibri" panose="020F0502020204030204" pitchFamily="34" charset="0"/>
                <a:ea typeface="Calibri" panose="020F0502020204030204" pitchFamily="34" charset="0"/>
                <a:cs typeface="Times New Roman" panose="02020603050405020304" pitchFamily="18" charset="0"/>
              </a:rPr>
              <a:t> Marxists believe that social structures shape history and these could be studied scientifically.  Althusser is the most important structural Marxist.  He sees society as having 3 structures or Levels, draw these below.  Draw </a:t>
            </a:r>
            <a:r>
              <a:rPr lang="en-GB" sz="1600" dirty="0" err="1">
                <a:effectLst/>
                <a:latin typeface="Calibri" panose="020F0502020204030204" pitchFamily="34" charset="0"/>
                <a:ea typeface="Calibri" panose="020F0502020204030204" pitchFamily="34" charset="0"/>
                <a:cs typeface="Times New Roman" panose="02020603050405020304" pitchFamily="18" charset="0"/>
              </a:rPr>
              <a:t>Craib’s</a:t>
            </a:r>
            <a:r>
              <a:rPr lang="en-GB" sz="1600" dirty="0">
                <a:effectLst/>
                <a:latin typeface="Calibri" panose="020F0502020204030204" pitchFamily="34" charset="0"/>
                <a:ea typeface="Calibri" panose="020F0502020204030204" pitchFamily="34" charset="0"/>
                <a:cs typeface="Times New Roman" panose="02020603050405020304" pitchFamily="18" charset="0"/>
              </a:rPr>
              <a:t> analogy next to it and explain.</a:t>
            </a:r>
          </a:p>
          <a:p>
            <a:pPr>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latin typeface="Ink Free" panose="03080402000500000000" pitchFamily="66" charset="0"/>
                <a:ea typeface="Calibri" panose="020F0502020204030204" pitchFamily="34" charset="0"/>
                <a:cs typeface="Times New Roman" panose="02020603050405020304" pitchFamily="18" charset="0"/>
              </a:rPr>
              <a:t>Read box 3.11 on page 213 and draw the 3 storey building described.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 </a:t>
            </a:r>
            <a:r>
              <a:rPr lang="en-GB" sz="1600" b="1" dirty="0">
                <a:solidFill>
                  <a:schemeClr val="accent1">
                    <a:lumMod val="75000"/>
                  </a:schemeClr>
                </a:solidFill>
                <a:effectLst/>
                <a:latin typeface="Ink Free" panose="03080402000500000000" pitchFamily="66" charset="0"/>
                <a:ea typeface="Calibri" panose="020F0502020204030204" pitchFamily="34" charset="0"/>
                <a:cs typeface="Times New Roman" panose="02020603050405020304" pitchFamily="18" charset="0"/>
              </a:rPr>
              <a:t>economic level</a:t>
            </a:r>
          </a:p>
          <a:p>
            <a:pPr>
              <a:spcAft>
                <a:spcPts val="800"/>
              </a:spcAft>
            </a:pPr>
            <a:r>
              <a:rPr lang="en-GB" sz="1600" b="1" dirty="0">
                <a:solidFill>
                  <a:schemeClr val="accent1">
                    <a:lumMod val="75000"/>
                  </a:schemeClr>
                </a:solidFill>
                <a:effectLst/>
                <a:latin typeface="Ink Free" panose="03080402000500000000" pitchFamily="66" charset="0"/>
                <a:ea typeface="Calibri" panose="020F0502020204030204" pitchFamily="34" charset="0"/>
                <a:cs typeface="Times New Roman" panose="02020603050405020304" pitchFamily="18" charset="0"/>
              </a:rPr>
              <a:t> political level</a:t>
            </a:r>
          </a:p>
          <a:p>
            <a:pPr>
              <a:spcAft>
                <a:spcPts val="800"/>
              </a:spcAft>
            </a:pPr>
            <a:r>
              <a:rPr lang="en-GB" sz="1600" b="1" dirty="0">
                <a:solidFill>
                  <a:schemeClr val="accent1">
                    <a:lumMod val="75000"/>
                  </a:schemeClr>
                </a:solidFill>
                <a:effectLst/>
                <a:latin typeface="Ink Free" panose="03080402000500000000" pitchFamily="66" charset="0"/>
                <a:ea typeface="Calibri" panose="020F0502020204030204" pitchFamily="34" charset="0"/>
                <a:cs typeface="Times New Roman" panose="02020603050405020304" pitchFamily="18" charset="0"/>
              </a:rPr>
              <a:t> ideological level</a:t>
            </a:r>
          </a:p>
          <a:p>
            <a:pPr>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What can you remember about RSAs and ISAs?</a:t>
            </a:r>
          </a:p>
          <a:p>
            <a:pPr>
              <a:spcAft>
                <a:spcPts val="800"/>
              </a:spcAft>
            </a:pPr>
            <a:r>
              <a:rPr lang="en-GB" sz="1600" b="1" dirty="0">
                <a:solidFill>
                  <a:schemeClr val="accent1">
                    <a:lumMod val="75000"/>
                  </a:schemeClr>
                </a:solidFill>
                <a:effectLst/>
                <a:latin typeface="Ink Free" panose="03080402000500000000" pitchFamily="66" charset="0"/>
                <a:ea typeface="Calibri" panose="020F0502020204030204" pitchFamily="34" charset="0"/>
                <a:cs typeface="Times New Roman" panose="02020603050405020304" pitchFamily="18" charset="0"/>
              </a:rPr>
              <a:t> </a:t>
            </a:r>
            <a:r>
              <a:rPr lang="en-GB" sz="1600" b="1" dirty="0">
                <a:solidFill>
                  <a:schemeClr val="accent1">
                    <a:lumMod val="75000"/>
                  </a:schemeClr>
                </a:solidFill>
                <a:latin typeface="Ink Free" panose="03080402000500000000" pitchFamily="66" charset="0"/>
                <a:ea typeface="Calibri" panose="020F0502020204030204" pitchFamily="34" charset="0"/>
                <a:cs typeface="Times New Roman" panose="02020603050405020304" pitchFamily="18" charset="0"/>
              </a:rPr>
              <a:t>R</a:t>
            </a:r>
            <a:r>
              <a:rPr lang="en-GB" sz="1600" b="1" dirty="0">
                <a:solidFill>
                  <a:schemeClr val="accent1">
                    <a:lumMod val="75000"/>
                  </a:schemeClr>
                </a:solidFill>
                <a:effectLst/>
                <a:latin typeface="Ink Free" panose="03080402000500000000" pitchFamily="66" charset="0"/>
                <a:ea typeface="Calibri" panose="020F0502020204030204" pitchFamily="34" charset="0"/>
                <a:cs typeface="Times New Roman" panose="02020603050405020304" pitchFamily="18" charset="0"/>
              </a:rPr>
              <a:t>epressive state apparatuses and ideological state apparatuses.</a:t>
            </a:r>
            <a:r>
              <a:rPr lang="en-GB" sz="1600" b="1" dirty="0">
                <a:effectLst/>
                <a:latin typeface="Ink Free" panose="03080402000500000000" pitchFamily="66" charset="0"/>
                <a:ea typeface="Calibri" panose="020F0502020204030204" pitchFamily="34" charset="0"/>
                <a:cs typeface="Times New Roman" panose="02020603050405020304" pitchFamily="18" charset="0"/>
              </a:rPr>
              <a:t> </a:t>
            </a:r>
          </a:p>
          <a:p>
            <a:pPr>
              <a:spcAft>
                <a:spcPts val="800"/>
              </a:spcAft>
            </a:pPr>
            <a:r>
              <a:rPr lang="en-GB" sz="1600" dirty="0">
                <a:effectLst/>
                <a:latin typeface="Calibri" panose="020F0502020204030204" pitchFamily="34" charset="0"/>
                <a:ea typeface="Calibri" panose="020F0502020204030204" pitchFamily="34" charset="0"/>
                <a:cs typeface="Times New Roman" panose="02020603050405020304" pitchFamily="18" charset="0"/>
              </a:rPr>
              <a:t>How does Althusser criticise humanist Marxism? </a:t>
            </a:r>
          </a:p>
          <a:p>
            <a:pPr>
              <a:spcAft>
                <a:spcPts val="800"/>
              </a:spcAft>
            </a:pPr>
            <a:r>
              <a:rPr lang="en-GB" sz="1600" b="1" dirty="0">
                <a:solidFill>
                  <a:schemeClr val="accent1">
                    <a:lumMod val="75000"/>
                  </a:schemeClr>
                </a:solidFill>
                <a:latin typeface="Ink Free" panose="03080402000500000000" pitchFamily="66" charset="0"/>
                <a:ea typeface="Calibri" panose="020F0502020204030204" pitchFamily="34" charset="0"/>
                <a:cs typeface="Times New Roman" panose="02020603050405020304" pitchFamily="18" charset="0"/>
              </a:rPr>
              <a:t>Althusser believes we are not free agents and we do not possess free will.  We are products of social structures which determine everything around us and fit us into the structures of capitalism.  This is in contrast to Marx who believed that humans could bring change. </a:t>
            </a:r>
            <a:endParaRPr lang="en-GB" sz="1600" b="1" dirty="0">
              <a:solidFill>
                <a:schemeClr val="accent1">
                  <a:lumMod val="75000"/>
                </a:schemeClr>
              </a:solidFill>
              <a:effectLst/>
              <a:latin typeface="Ink Free" panose="03080402000500000000" pitchFamily="66" charset="0"/>
              <a:ea typeface="Calibri" panose="020F0502020204030204" pitchFamily="34" charset="0"/>
              <a:cs typeface="Times New Roman" panose="02020603050405020304" pitchFamily="18" charset="0"/>
            </a:endParaRPr>
          </a:p>
          <a:p>
            <a:endParaRPr lang="en-GB" sz="800" dirty="0"/>
          </a:p>
        </p:txBody>
      </p:sp>
      <p:sp>
        <p:nvSpPr>
          <p:cNvPr id="6" name="TextBox 5">
            <a:extLst>
              <a:ext uri="{FF2B5EF4-FFF2-40B4-BE49-F238E27FC236}">
                <a16:creationId xmlns:a16="http://schemas.microsoft.com/office/drawing/2014/main" id="{C8F2E5C8-0F12-4E7B-912E-40B49DD267CB}"/>
              </a:ext>
            </a:extLst>
          </p:cNvPr>
          <p:cNvSpPr txBox="1"/>
          <p:nvPr/>
        </p:nvSpPr>
        <p:spPr>
          <a:xfrm>
            <a:off x="2332691" y="6657945"/>
            <a:ext cx="2307042" cy="200055"/>
          </a:xfrm>
          <a:prstGeom prst="rect">
            <a:avLst/>
          </a:prstGeom>
          <a:solidFill>
            <a:srgbClr val="000000"/>
          </a:solidFill>
        </p:spPr>
        <p:txBody>
          <a:bodyPr wrap="none" rtlCol="0">
            <a:spAutoFit/>
          </a:bodyPr>
          <a:lstStyle/>
          <a:p>
            <a:pPr algn="r">
              <a:spcAft>
                <a:spcPts val="600"/>
              </a:spcAft>
            </a:pPr>
            <a:r>
              <a:rPr lang="en-GB" sz="700">
                <a:solidFill>
                  <a:srgbClr val="FFFFFF"/>
                </a:solidFill>
                <a:hlinkClick r:id="rId3" tooltip="https://en.wikipedia.org/wiki/Louis_Althusser">
                  <a:extLst>
                    <a:ext uri="{A12FA001-AC4F-418D-AE19-62706E023703}">
                      <ahyp:hlinkClr xmlns:ahyp="http://schemas.microsoft.com/office/drawing/2018/hyperlinkcolor" val="tx"/>
                    </a:ext>
                  </a:extLst>
                </a:hlinkClick>
              </a:rPr>
              <a:t>This Photo</a:t>
            </a:r>
            <a:r>
              <a:rPr lang="en-GB" sz="700">
                <a:solidFill>
                  <a:srgbClr val="FFFFFF"/>
                </a:solidFill>
              </a:rPr>
              <a:t> by Unknown Author is licensed under </a:t>
            </a:r>
            <a:r>
              <a:rPr lang="en-GB"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GB" sz="700">
              <a:solidFill>
                <a:srgbClr val="FFFFFF"/>
              </a:solidFill>
            </a:endParaRPr>
          </a:p>
        </p:txBody>
      </p:sp>
      <p:pic>
        <p:nvPicPr>
          <p:cNvPr id="9" name="Picture 8" descr="A picture containing text, building, outdoor, house&#10;&#10;Description automatically generated">
            <a:extLst>
              <a:ext uri="{FF2B5EF4-FFF2-40B4-BE49-F238E27FC236}">
                <a16:creationId xmlns:a16="http://schemas.microsoft.com/office/drawing/2014/main" id="{50DF58A2-3B47-4848-8CDE-26E91FEE752B}"/>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65624" y="2859986"/>
            <a:ext cx="1740595" cy="3101488"/>
          </a:xfrm>
          <a:prstGeom prst="rect">
            <a:avLst/>
          </a:prstGeom>
        </p:spPr>
      </p:pic>
      <p:sp>
        <p:nvSpPr>
          <p:cNvPr id="11" name="TextBox 10">
            <a:extLst>
              <a:ext uri="{FF2B5EF4-FFF2-40B4-BE49-F238E27FC236}">
                <a16:creationId xmlns:a16="http://schemas.microsoft.com/office/drawing/2014/main" id="{1BB8CC24-90B3-4FB5-9E8E-0B72B1B50B39}"/>
              </a:ext>
            </a:extLst>
          </p:cNvPr>
          <p:cNvSpPr txBox="1"/>
          <p:nvPr/>
        </p:nvSpPr>
        <p:spPr>
          <a:xfrm>
            <a:off x="265624" y="4511845"/>
            <a:ext cx="1740595" cy="369332"/>
          </a:xfrm>
          <a:prstGeom prst="rect">
            <a:avLst/>
          </a:prstGeom>
          <a:noFill/>
        </p:spPr>
        <p:txBody>
          <a:bodyPr wrap="square" rtlCol="0">
            <a:spAutoFit/>
          </a:bodyPr>
          <a:lstStyle/>
          <a:p>
            <a:r>
              <a:rPr lang="en-GB" sz="900">
                <a:hlinkClick r:id="rId6" tooltip="https://www.flickr.com/photos/ell-r-brown/3639931902"/>
              </a:rPr>
              <a:t>This Photo</a:t>
            </a:r>
            <a:r>
              <a:rPr lang="en-GB" sz="900"/>
              <a:t> by Unknown Author is licensed under </a:t>
            </a:r>
            <a:r>
              <a:rPr lang="en-GB" sz="900">
                <a:hlinkClick r:id="rId7" tooltip="https://creativecommons.org/licenses/by/3.0/"/>
              </a:rPr>
              <a:t>CC BY</a:t>
            </a:r>
            <a:endParaRPr lang="en-GB" sz="900"/>
          </a:p>
        </p:txBody>
      </p:sp>
    </p:spTree>
    <p:extLst>
      <p:ext uri="{BB962C8B-B14F-4D97-AF65-F5344CB8AC3E}">
        <p14:creationId xmlns:p14="http://schemas.microsoft.com/office/powerpoint/2010/main" val="271674765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arn(inVertic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arn(inVertic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arn(inVertical)">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arn(inVertical)">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7FA33FF-088D-4F16-95A2-2C64D353DE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376EFB1-01CF-419F-ABF1-2AF02BBFC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709160" cy="6858000"/>
          </a:xfrm>
          <a:prstGeom prst="rect">
            <a:avLst/>
          </a:prstGeom>
          <a:solidFill>
            <a:schemeClr val="tx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F9DEA15-78BD-4750-AA18-B9F28A6D5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284331" cy="6858000"/>
          </a:xfrm>
          <a:custGeom>
            <a:avLst/>
            <a:gdLst>
              <a:gd name="connsiteX0" fmla="*/ 0 w 4319042"/>
              <a:gd name="connsiteY0" fmla="*/ 0 h 6858000"/>
              <a:gd name="connsiteX1" fmla="*/ 1142888 w 4319042"/>
              <a:gd name="connsiteY1" fmla="*/ 0 h 6858000"/>
              <a:gd name="connsiteX2" fmla="*/ 4319042 w 4319042"/>
              <a:gd name="connsiteY2" fmla="*/ 6858000 h 6858000"/>
              <a:gd name="connsiteX3" fmla="*/ 0 w 431904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319042" h="6858000">
                <a:moveTo>
                  <a:pt x="0" y="0"/>
                </a:moveTo>
                <a:lnTo>
                  <a:pt x="1142888" y="0"/>
                </a:lnTo>
                <a:lnTo>
                  <a:pt x="4319042" y="6858000"/>
                </a:lnTo>
                <a:lnTo>
                  <a:pt x="0" y="6858000"/>
                </a:lnTo>
                <a:close/>
              </a:path>
            </a:pathLst>
          </a:custGeom>
          <a:solidFill>
            <a:schemeClr val="tx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2D6443D1-0DEF-48B6-BFAD-7DCCF05765FC}"/>
              </a:ext>
            </a:extLst>
          </p:cNvPr>
          <p:cNvSpPr>
            <a:spLocks noGrp="1"/>
          </p:cNvSpPr>
          <p:nvPr>
            <p:ph type="title"/>
          </p:nvPr>
        </p:nvSpPr>
        <p:spPr>
          <a:xfrm>
            <a:off x="804672" y="640080"/>
            <a:ext cx="3282696" cy="5257800"/>
          </a:xfrm>
        </p:spPr>
        <p:txBody>
          <a:bodyPr>
            <a:normAutofit/>
          </a:bodyPr>
          <a:lstStyle/>
          <a:p>
            <a:r>
              <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Evaluation of Althusser</a:t>
            </a:r>
            <a:br>
              <a:rPr lang="en-GB">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n-GB">
              <a:solidFill>
                <a:schemeClr val="bg1"/>
              </a:solidFill>
            </a:endParaRPr>
          </a:p>
        </p:txBody>
      </p:sp>
      <p:sp>
        <p:nvSpPr>
          <p:cNvPr id="3" name="Content Placeholder 2">
            <a:extLst>
              <a:ext uri="{FF2B5EF4-FFF2-40B4-BE49-F238E27FC236}">
                <a16:creationId xmlns:a16="http://schemas.microsoft.com/office/drawing/2014/main" id="{7C7C861D-1EAF-4716-BDE3-EEBBA1094021}"/>
              </a:ext>
            </a:extLst>
          </p:cNvPr>
          <p:cNvSpPr>
            <a:spLocks noGrp="1"/>
          </p:cNvSpPr>
          <p:nvPr>
            <p:ph idx="1"/>
          </p:nvPr>
        </p:nvSpPr>
        <p:spPr>
          <a:xfrm>
            <a:off x="5358384" y="640081"/>
            <a:ext cx="6024654" cy="5257800"/>
          </a:xfrm>
        </p:spPr>
        <p:txBody>
          <a:bodyPr anchor="ctr">
            <a:normAutofit/>
          </a:bodyPr>
          <a:lstStyle/>
          <a:p>
            <a:r>
              <a:rPr lang="en-GB" sz="2400" b="1" dirty="0">
                <a:solidFill>
                  <a:schemeClr val="accent1">
                    <a:lumMod val="75000"/>
                  </a:schemeClr>
                </a:solidFill>
                <a:latin typeface="Ink Free" panose="03080402000500000000" pitchFamily="66" charset="0"/>
              </a:rPr>
              <a:t>Althusser criticises humanism and determinism but he is particularly critical of humanism.   </a:t>
            </a:r>
          </a:p>
          <a:p>
            <a:r>
              <a:rPr lang="en-GB" sz="2400" b="1" dirty="0">
                <a:solidFill>
                  <a:schemeClr val="accent1">
                    <a:lumMod val="75000"/>
                  </a:schemeClr>
                </a:solidFill>
                <a:latin typeface="Ink Free" panose="03080402000500000000" pitchFamily="66" charset="0"/>
              </a:rPr>
              <a:t>He replaces it with structural determinism which is more complex. </a:t>
            </a:r>
          </a:p>
          <a:p>
            <a:r>
              <a:rPr lang="en-GB" sz="2400" b="1" dirty="0">
                <a:solidFill>
                  <a:schemeClr val="accent1">
                    <a:lumMod val="75000"/>
                  </a:schemeClr>
                </a:solidFill>
                <a:latin typeface="Ink Free" panose="03080402000500000000" pitchFamily="66" charset="0"/>
              </a:rPr>
              <a:t>Some Marxists criticise this scientific approach as it puts people off activism as it suggests that humans can’t make a difference. </a:t>
            </a:r>
          </a:p>
        </p:txBody>
      </p:sp>
    </p:spTree>
    <p:extLst>
      <p:ext uri="{BB962C8B-B14F-4D97-AF65-F5344CB8AC3E}">
        <p14:creationId xmlns:p14="http://schemas.microsoft.com/office/powerpoint/2010/main" val="2751454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44F2E-CBD4-4B9E-BA89-0B1325BE5E95}"/>
              </a:ext>
            </a:extLst>
          </p:cNvPr>
          <p:cNvSpPr>
            <a:spLocks noGrp="1"/>
          </p:cNvSpPr>
          <p:nvPr>
            <p:ph type="title"/>
          </p:nvPr>
        </p:nvSpPr>
        <p:spPr/>
        <p:txBody>
          <a:bodyPr/>
          <a:lstStyle/>
          <a:p>
            <a:r>
              <a:rPr lang="en-GB" dirty="0"/>
              <a:t>Summary</a:t>
            </a:r>
          </a:p>
        </p:txBody>
      </p:sp>
      <p:graphicFrame>
        <p:nvGraphicFramePr>
          <p:cNvPr id="8" name="Content Placeholder 2">
            <a:extLst>
              <a:ext uri="{FF2B5EF4-FFF2-40B4-BE49-F238E27FC236}">
                <a16:creationId xmlns:a16="http://schemas.microsoft.com/office/drawing/2014/main" id="{4D6C7C02-2740-4D12-8A4C-74313D589857}"/>
              </a:ext>
            </a:extLst>
          </p:cNvPr>
          <p:cNvGraphicFramePr>
            <a:graphicFrameLocks noGrp="1"/>
          </p:cNvGraphicFramePr>
          <p:nvPr>
            <p:ph idx="1"/>
          </p:nvPr>
        </p:nvGraphicFramePr>
        <p:xfrm>
          <a:off x="800100" y="1433739"/>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6083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45A976A-8DE3-4B67-B94B-2044FDD128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EAAA1B9-2DDB-49C9-A037-A523D2F13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Title 1">
            <a:extLst>
              <a:ext uri="{FF2B5EF4-FFF2-40B4-BE49-F238E27FC236}">
                <a16:creationId xmlns:a16="http://schemas.microsoft.com/office/drawing/2014/main" id="{95FB4FC2-8439-4FE4-82B8-0F97F0B8854D}"/>
              </a:ext>
            </a:extLst>
          </p:cNvPr>
          <p:cNvSpPr>
            <a:spLocks noGrp="1"/>
          </p:cNvSpPr>
          <p:nvPr>
            <p:ph type="title"/>
          </p:nvPr>
        </p:nvSpPr>
        <p:spPr>
          <a:xfrm>
            <a:off x="804672" y="457200"/>
            <a:ext cx="10579608" cy="1188720"/>
          </a:xfrm>
        </p:spPr>
        <p:txBody>
          <a:bodyPr>
            <a:normAutofit/>
          </a:bodyPr>
          <a:lstStyle/>
          <a:p>
            <a:r>
              <a:rPr lang="en-GB" sz="4000">
                <a:solidFill>
                  <a:schemeClr val="tx2"/>
                </a:solidFill>
              </a:rPr>
              <a:t>What can you remember? </a:t>
            </a:r>
          </a:p>
        </p:txBody>
      </p:sp>
      <p:grpSp>
        <p:nvGrpSpPr>
          <p:cNvPr id="13" name="Group 12">
            <a:extLst>
              <a:ext uri="{FF2B5EF4-FFF2-40B4-BE49-F238E27FC236}">
                <a16:creationId xmlns:a16="http://schemas.microsoft.com/office/drawing/2014/main" id="{B441F8D5-EBCE-4FB9-91A9-3425971C1F9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262397" y="134260"/>
            <a:ext cx="3142400" cy="2716805"/>
            <a:chOff x="-305" y="-4155"/>
            <a:chExt cx="2514948" cy="2174333"/>
          </a:xfrm>
        </p:grpSpPr>
        <p:sp>
          <p:nvSpPr>
            <p:cNvPr id="14" name="Freeform: Shape 13">
              <a:extLst>
                <a:ext uri="{FF2B5EF4-FFF2-40B4-BE49-F238E27FC236}">
                  <a16:creationId xmlns:a16="http://schemas.microsoft.com/office/drawing/2014/main" id="{9A5E80E2-35F9-41F3-A2B8-A2F17D956F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88BDEEE-0C30-49F3-8D05-B062EF890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21E0C27-19E6-45DC-B154-4934802074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17" name="Freeform: Shape 16">
              <a:extLst>
                <a:ext uri="{FF2B5EF4-FFF2-40B4-BE49-F238E27FC236}">
                  <a16:creationId xmlns:a16="http://schemas.microsoft.com/office/drawing/2014/main" id="{A3A55340-18E0-4A23-B406-BD1221643D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08701F99-7E4C-4B92-A4B5-307CDFB7A4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5047906"/>
            <a:ext cx="2412221" cy="1810094"/>
            <a:chOff x="-305" y="-1"/>
            <a:chExt cx="3832880" cy="2876136"/>
          </a:xfrm>
        </p:grpSpPr>
        <p:sp>
          <p:nvSpPr>
            <p:cNvPr id="20" name="Freeform: Shape 19">
              <a:extLst>
                <a:ext uri="{FF2B5EF4-FFF2-40B4-BE49-F238E27FC236}">
                  <a16:creationId xmlns:a16="http://schemas.microsoft.com/office/drawing/2014/main" id="{441E616B-C319-43C1-9A9C-A2074B2E8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CC86BD2B-CA73-48DF-9CC8-0152EA6B1B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9C1AA9D-3FCF-4B84-94D1-51F0E15171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D7CE92F-1DE7-4252-A62C-77ACF8CF26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5" name="Content Placeholder 2">
            <a:extLst>
              <a:ext uri="{FF2B5EF4-FFF2-40B4-BE49-F238E27FC236}">
                <a16:creationId xmlns:a16="http://schemas.microsoft.com/office/drawing/2014/main" id="{EFA6A45E-4A5E-416C-86D4-0CAE299DE199}"/>
              </a:ext>
            </a:extLst>
          </p:cNvPr>
          <p:cNvGraphicFramePr>
            <a:graphicFrameLocks noGrp="1"/>
          </p:cNvGraphicFramePr>
          <p:nvPr>
            <p:ph idx="1"/>
            <p:extLst>
              <p:ext uri="{D42A27DB-BD31-4B8C-83A1-F6EECF244321}">
                <p14:modId xmlns:p14="http://schemas.microsoft.com/office/powerpoint/2010/main" val="2653887437"/>
              </p:ext>
            </p:extLst>
          </p:nvPr>
        </p:nvGraphicFramePr>
        <p:xfrm>
          <a:off x="1036320" y="2543633"/>
          <a:ext cx="10119360" cy="3566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32452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8DF67618-B87B-4195-8E24-3B126F79FF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2">
            <a:extLst>
              <a:ext uri="{FF2B5EF4-FFF2-40B4-BE49-F238E27FC236}">
                <a16:creationId xmlns:a16="http://schemas.microsoft.com/office/drawing/2014/main" id="{64960379-9FF9-400A-A8A8-F5AB633FD3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2C491629-AE25-486B-9B22-2CE4EE8F7E4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6218159" cy="6858000"/>
            <a:chOff x="651279" y="598259"/>
            <a:chExt cx="10889442" cy="5680742"/>
          </a:xfrm>
        </p:grpSpPr>
        <p:sp>
          <p:nvSpPr>
            <p:cNvPr id="14" name="Color">
              <a:extLst>
                <a:ext uri="{FF2B5EF4-FFF2-40B4-BE49-F238E27FC236}">
                  <a16:creationId xmlns:a16="http://schemas.microsoft.com/office/drawing/2014/main" id="{590EB173-7DC2-4BE8-BC08-19BC09DBD9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0731E2C9-2CF0-48B4-9CEA-35B2199AF4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43F5E015-E085-4624-B431-B4241444868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4DDB60AE-8B9C-4BA0-93DC-F8C9EBF6D8B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9F247760-BE07-41A2-969E-570081E65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7A70BD2-76FC-4BDD-9E64-3B93D5EF36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ADD9643-5489-42CB-9762-FBAC2AAE9F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09A2C16E-2745-4E3D-BECC-D66755221E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2E5A063-571D-4461-9869-B3E93F6E69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366019AD-E33B-4DBF-BAD3-AE36116031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73A27C84-4A99-44DE-BC22-2A495C823351}"/>
              </a:ext>
            </a:extLst>
          </p:cNvPr>
          <p:cNvSpPr>
            <a:spLocks noGrp="1"/>
          </p:cNvSpPr>
          <p:nvPr>
            <p:ph type="title"/>
          </p:nvPr>
        </p:nvSpPr>
        <p:spPr>
          <a:xfrm>
            <a:off x="786385" y="841248"/>
            <a:ext cx="5129600" cy="5340097"/>
          </a:xfrm>
        </p:spPr>
        <p:txBody>
          <a:bodyPr anchor="ctr">
            <a:normAutofit/>
          </a:bodyPr>
          <a:lstStyle/>
          <a:p>
            <a:r>
              <a:rPr lang="en-GB" sz="5400" b="1" u="sng" dirty="0"/>
              <a:t>Comparison to Functionalism</a:t>
            </a:r>
            <a:br>
              <a:rPr lang="en-US" sz="2000" dirty="0"/>
            </a:br>
            <a:br>
              <a:rPr lang="en-US" sz="2000" dirty="0"/>
            </a:br>
            <a:endParaRPr lang="en-GB" sz="4800" dirty="0">
              <a:solidFill>
                <a:schemeClr val="bg1"/>
              </a:solidFill>
            </a:endParaRPr>
          </a:p>
        </p:txBody>
      </p:sp>
      <p:graphicFrame>
        <p:nvGraphicFramePr>
          <p:cNvPr id="5" name="Content Placeholder 2">
            <a:extLst>
              <a:ext uri="{FF2B5EF4-FFF2-40B4-BE49-F238E27FC236}">
                <a16:creationId xmlns:a16="http://schemas.microsoft.com/office/drawing/2014/main" id="{13C1E27D-C275-4885-95FE-1AAB12DB24EC}"/>
              </a:ext>
            </a:extLst>
          </p:cNvPr>
          <p:cNvGraphicFramePr>
            <a:graphicFrameLocks noGrp="1"/>
          </p:cNvGraphicFramePr>
          <p:nvPr>
            <p:ph idx="1"/>
            <p:extLst>
              <p:ext uri="{D42A27DB-BD31-4B8C-83A1-F6EECF244321}">
                <p14:modId xmlns:p14="http://schemas.microsoft.com/office/powerpoint/2010/main" val="2501291712"/>
              </p:ext>
            </p:extLst>
          </p:nvPr>
        </p:nvGraphicFramePr>
        <p:xfrm>
          <a:off x="6525628" y="529388"/>
          <a:ext cx="4828172" cy="5651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060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D0995-6457-4518-A914-32D1824EE15B}"/>
              </a:ext>
            </a:extLst>
          </p:cNvPr>
          <p:cNvSpPr>
            <a:spLocks noGrp="1"/>
          </p:cNvSpPr>
          <p:nvPr>
            <p:ph type="title"/>
          </p:nvPr>
        </p:nvSpPr>
        <p:spPr/>
        <p:txBody>
          <a:bodyPr/>
          <a:lstStyle/>
          <a:p>
            <a:endParaRPr lang="en-GB" dirty="0"/>
          </a:p>
        </p:txBody>
      </p:sp>
      <p:graphicFrame>
        <p:nvGraphicFramePr>
          <p:cNvPr id="11" name="Content Placeholder 2">
            <a:extLst>
              <a:ext uri="{FF2B5EF4-FFF2-40B4-BE49-F238E27FC236}">
                <a16:creationId xmlns:a16="http://schemas.microsoft.com/office/drawing/2014/main" id="{1EAEB442-A6AF-4E01-B96B-6BFDA7090476}"/>
              </a:ext>
            </a:extLst>
          </p:cNvPr>
          <p:cNvGraphicFramePr>
            <a:graphicFrameLocks noGrp="1"/>
          </p:cNvGraphicFramePr>
          <p:nvPr>
            <p:ph idx="1"/>
            <p:extLst>
              <p:ext uri="{D42A27DB-BD31-4B8C-83A1-F6EECF244321}">
                <p14:modId xmlns:p14="http://schemas.microsoft.com/office/powerpoint/2010/main" val="405429203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376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3A58148-D452-4F6F-A2FE-EED968DE1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386463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3894B9F-46B9-4653-AE7A-8796913F6D33}"/>
              </a:ext>
            </a:extLst>
          </p:cNvPr>
          <p:cNvSpPr>
            <a:spLocks noGrp="1"/>
          </p:cNvSpPr>
          <p:nvPr>
            <p:ph type="title"/>
          </p:nvPr>
        </p:nvSpPr>
        <p:spPr>
          <a:xfrm>
            <a:off x="312724" y="3433763"/>
            <a:ext cx="3197013" cy="2743200"/>
          </a:xfrm>
        </p:spPr>
        <p:txBody>
          <a:bodyPr anchor="t">
            <a:normAutofit/>
          </a:bodyPr>
          <a:lstStyle/>
          <a:p>
            <a:pPr algn="ctr"/>
            <a:r>
              <a:rPr lang="en-GB" sz="4800" dirty="0">
                <a:solidFill>
                  <a:schemeClr val="bg1"/>
                </a:solidFill>
                <a:latin typeface="Calibri" panose="020F0502020204030204" pitchFamily="34" charset="0"/>
                <a:ea typeface="Calibri" panose="020F0502020204030204" pitchFamily="34" charset="0"/>
                <a:cs typeface="Times New Roman" panose="02020603050405020304" pitchFamily="18" charset="0"/>
              </a:rPr>
              <a:t>Useful terms</a:t>
            </a:r>
            <a:br>
              <a:rPr lang="en-GB" sz="4800" dirty="0">
                <a:solidFill>
                  <a:schemeClr val="bg1"/>
                </a:solidFill>
                <a:latin typeface="Calibri" panose="020F0502020204030204" pitchFamily="34" charset="0"/>
                <a:ea typeface="Calibri" panose="020F0502020204030204" pitchFamily="34" charset="0"/>
                <a:cs typeface="Times New Roman" panose="02020603050405020304" pitchFamily="18" charset="0"/>
              </a:rPr>
            </a:br>
            <a:endParaRPr lang="en-GB" sz="4800" dirty="0">
              <a:solidFill>
                <a:schemeClr val="bg1"/>
              </a:solidFill>
            </a:endParaRPr>
          </a:p>
        </p:txBody>
      </p:sp>
      <p:pic>
        <p:nvPicPr>
          <p:cNvPr id="7" name="Graphic 6" descr="Social Network">
            <a:extLst>
              <a:ext uri="{FF2B5EF4-FFF2-40B4-BE49-F238E27FC236}">
                <a16:creationId xmlns:a16="http://schemas.microsoft.com/office/drawing/2014/main" id="{37C79D4E-1D2E-49AD-B56F-2F8926AC47A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402271" y="2122544"/>
            <a:ext cx="914400" cy="914400"/>
          </a:xfrm>
          <a:prstGeom prst="rect">
            <a:avLst/>
          </a:prstGeom>
        </p:spPr>
      </p:pic>
      <p:sp>
        <p:nvSpPr>
          <p:cNvPr id="3" name="Content Placeholder 2">
            <a:extLst>
              <a:ext uri="{FF2B5EF4-FFF2-40B4-BE49-F238E27FC236}">
                <a16:creationId xmlns:a16="http://schemas.microsoft.com/office/drawing/2014/main" id="{CD274779-0F89-4900-AD26-BBC0B2C09370}"/>
              </a:ext>
            </a:extLst>
          </p:cNvPr>
          <p:cNvSpPr>
            <a:spLocks noGrp="1"/>
          </p:cNvSpPr>
          <p:nvPr>
            <p:ph idx="1"/>
          </p:nvPr>
        </p:nvSpPr>
        <p:spPr>
          <a:xfrm>
            <a:off x="4330719" y="641615"/>
            <a:ext cx="7289799" cy="5533496"/>
          </a:xfrm>
        </p:spPr>
        <p:txBody>
          <a:bodyPr anchor="ctr">
            <a:normAutofit/>
          </a:bodyPr>
          <a:lstStyle/>
          <a:p>
            <a:pPr>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Mode of production </a:t>
            </a:r>
            <a:r>
              <a:rPr lang="en-GB" dirty="0">
                <a:effectLst/>
                <a:latin typeface="Calibri" panose="020F0502020204030204" pitchFamily="34" charset="0"/>
                <a:ea typeface="Calibri" panose="020F0502020204030204" pitchFamily="34" charset="0"/>
                <a:cs typeface="Times New Roman" panose="02020603050405020304" pitchFamily="18" charset="0"/>
              </a:rPr>
              <a:t>(forces and relations of production)</a:t>
            </a:r>
          </a:p>
          <a:p>
            <a:pPr>
              <a:spcAft>
                <a:spcPts val="800"/>
              </a:spcAft>
            </a:pPr>
            <a:r>
              <a:rPr lang="en-GB" b="1" dirty="0">
                <a:effectLst/>
                <a:latin typeface="Calibri" panose="020F0502020204030204" pitchFamily="34" charset="0"/>
                <a:ea typeface="Calibri" panose="020F0502020204030204" pitchFamily="34" charset="0"/>
                <a:cs typeface="Times New Roman" panose="02020603050405020304" pitchFamily="18" charset="0"/>
              </a:rPr>
              <a:t>Economic base of society – </a:t>
            </a:r>
            <a:r>
              <a:rPr lang="en-GB" dirty="0">
                <a:effectLst/>
                <a:latin typeface="Calibri" panose="020F0502020204030204" pitchFamily="34" charset="0"/>
                <a:ea typeface="Calibri" panose="020F0502020204030204" pitchFamily="34" charset="0"/>
                <a:cs typeface="Times New Roman" panose="02020603050405020304" pitchFamily="18" charset="0"/>
              </a:rPr>
              <a:t>this determines all other features of society.</a:t>
            </a:r>
          </a:p>
          <a:p>
            <a:r>
              <a:rPr lang="en-GB" b="1" dirty="0">
                <a:effectLst/>
                <a:latin typeface="Calibri" panose="020F0502020204030204" pitchFamily="34" charset="0"/>
                <a:ea typeface="Calibri" panose="020F0502020204030204" pitchFamily="34" charset="0"/>
                <a:cs typeface="Times New Roman" panose="02020603050405020304" pitchFamily="18" charset="0"/>
              </a:rPr>
              <a:t>Superstructures</a:t>
            </a:r>
            <a:r>
              <a:rPr lang="en-GB" dirty="0">
                <a:effectLst/>
                <a:latin typeface="Calibri" panose="020F0502020204030204" pitchFamily="34" charset="0"/>
                <a:ea typeface="Calibri" panose="020F0502020204030204" pitchFamily="34" charset="0"/>
                <a:cs typeface="Times New Roman" panose="02020603050405020304" pitchFamily="18" charset="0"/>
              </a:rPr>
              <a:t> all the bits of society that come from this base</a:t>
            </a:r>
            <a:endParaRPr lang="en-GB" dirty="0"/>
          </a:p>
        </p:txBody>
      </p:sp>
    </p:spTree>
    <p:extLst>
      <p:ext uri="{BB962C8B-B14F-4D97-AF65-F5344CB8AC3E}">
        <p14:creationId xmlns:p14="http://schemas.microsoft.com/office/powerpoint/2010/main" val="73817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FB159-CE4B-4702-85F6-B429B85614CC}"/>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latin typeface="Calibri" panose="020F0502020204030204" pitchFamily="34" charset="0"/>
                <a:ea typeface="Calibri" panose="020F0502020204030204" pitchFamily="34" charset="0"/>
                <a:cs typeface="Times New Roman" panose="02020603050405020304" pitchFamily="18" charset="0"/>
              </a:rPr>
              <a:t>Important concepts. </a:t>
            </a:r>
            <a:endParaRPr lang="en-GB" sz="4000" dirty="0">
              <a:solidFill>
                <a:srgbClr val="FFFFFF"/>
              </a:solidFill>
            </a:endParaRPr>
          </a:p>
        </p:txBody>
      </p:sp>
      <p:sp>
        <p:nvSpPr>
          <p:cNvPr id="29" name="Content Placeholder 2">
            <a:extLst>
              <a:ext uri="{FF2B5EF4-FFF2-40B4-BE49-F238E27FC236}">
                <a16:creationId xmlns:a16="http://schemas.microsoft.com/office/drawing/2014/main" id="{01C2A995-FF2F-420F-918E-7E4F13DEE2DF}"/>
              </a:ext>
            </a:extLst>
          </p:cNvPr>
          <p:cNvSpPr>
            <a:spLocks noGrp="1"/>
          </p:cNvSpPr>
          <p:nvPr>
            <p:ph idx="1"/>
          </p:nvPr>
        </p:nvSpPr>
        <p:spPr>
          <a:xfrm>
            <a:off x="4810259" y="649480"/>
            <a:ext cx="6555347" cy="5546047"/>
          </a:xfrm>
        </p:spPr>
        <p:txBody>
          <a:bodyPr anchor="ctr">
            <a:normAutofit/>
          </a:bodyPr>
          <a:lstStyle/>
          <a:p>
            <a:pPr>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At the beginning of human history, no classes, no private ownership so no exploitation.  Everyone works and everything is share.  As soon as someone owns production then there is exploitation.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Ancient</a:t>
            </a:r>
            <a:r>
              <a:rPr lang="en-GB" sz="1400" dirty="0">
                <a:effectLst/>
                <a:latin typeface="Calibri" panose="020F0502020204030204" pitchFamily="34" charset="0"/>
                <a:ea typeface="Calibri" panose="020F0502020204030204" pitchFamily="34" charset="0"/>
                <a:cs typeface="Times New Roman" panose="02020603050405020304" pitchFamily="18" charset="0"/>
              </a:rPr>
              <a:t> society has slaves.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Feudal</a:t>
            </a:r>
            <a:r>
              <a:rPr lang="en-GB" sz="1400" dirty="0">
                <a:effectLst/>
                <a:latin typeface="Calibri" panose="020F0502020204030204" pitchFamily="34" charset="0"/>
                <a:ea typeface="Calibri" panose="020F0502020204030204" pitchFamily="34" charset="0"/>
                <a:cs typeface="Times New Roman" panose="02020603050405020304" pitchFamily="18" charset="0"/>
              </a:rPr>
              <a:t> society has serfs tied to the land.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Capitalist</a:t>
            </a:r>
            <a:r>
              <a:rPr lang="en-GB" sz="1400" dirty="0">
                <a:effectLst/>
                <a:latin typeface="Calibri" panose="020F0502020204030204" pitchFamily="34" charset="0"/>
                <a:ea typeface="Calibri" panose="020F0502020204030204" pitchFamily="34" charset="0"/>
                <a:cs typeface="Times New Roman" panose="02020603050405020304" pitchFamily="18" charset="0"/>
              </a:rPr>
              <a:t> society has free wage labourers.  </a:t>
            </a:r>
          </a:p>
          <a:p>
            <a:pPr>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Capitalism</a:t>
            </a:r>
            <a:r>
              <a:rPr lang="en-GB" sz="1400" dirty="0">
                <a:effectLst/>
                <a:latin typeface="Calibri" panose="020F0502020204030204" pitchFamily="34" charset="0"/>
                <a:ea typeface="Calibri" panose="020F0502020204030204" pitchFamily="34" charset="0"/>
                <a:cs typeface="Times New Roman" panose="02020603050405020304" pitchFamily="18" charset="0"/>
              </a:rPr>
              <a:t> has a division between proletariat (who are legally free) and bourgeoisie.  Proletariat are not really free as have to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sell their labour power</a:t>
            </a:r>
            <a:r>
              <a:rPr lang="en-GB" sz="1400" dirty="0">
                <a:effectLst/>
                <a:latin typeface="Calibri" panose="020F0502020204030204" pitchFamily="34" charset="0"/>
                <a:ea typeface="Calibri" panose="020F0502020204030204" pitchFamily="34" charset="0"/>
                <a:cs typeface="Times New Roman" panose="02020603050405020304" pitchFamily="18" charset="0"/>
              </a:rPr>
              <a:t> to the bourgeoisie and they do not receive the profits they raise.  Competition forces low wages to raise profits.  </a:t>
            </a:r>
          </a:p>
          <a:p>
            <a:pPr>
              <a:spcAft>
                <a:spcPts val="8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The classes are polarised.  Members of the proletariat become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conscious</a:t>
            </a:r>
            <a:r>
              <a:rPr lang="en-GB" sz="1400" dirty="0">
                <a:effectLst/>
                <a:latin typeface="Calibri" panose="020F0502020204030204" pitchFamily="34" charset="0"/>
                <a:ea typeface="Calibri" panose="020F0502020204030204" pitchFamily="34" charset="0"/>
                <a:cs typeface="Times New Roman" panose="02020603050405020304" pitchFamily="18" charset="0"/>
              </a:rPr>
              <a:t> of how bad their lives are, this is called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class consciousness’</a:t>
            </a:r>
            <a:r>
              <a:rPr lang="en-GB" sz="1400" dirty="0">
                <a:effectLst/>
                <a:latin typeface="Calibri" panose="020F0502020204030204" pitchFamily="34" charset="0"/>
                <a:ea typeface="Calibri" panose="020F0502020204030204" pitchFamily="34" charset="0"/>
                <a:cs typeface="Times New Roman" panose="02020603050405020304" pitchFamily="18" charset="0"/>
              </a:rPr>
              <a:t> as they become aware of need to overthrow capitalism.  </a:t>
            </a:r>
          </a:p>
          <a:p>
            <a:pPr>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Ideology</a:t>
            </a:r>
            <a:r>
              <a:rPr lang="en-GB" sz="1400" dirty="0">
                <a:effectLst/>
                <a:latin typeface="Calibri" panose="020F0502020204030204" pitchFamily="34" charset="0"/>
                <a:ea typeface="Calibri" panose="020F0502020204030204" pitchFamily="34" charset="0"/>
                <a:cs typeface="Times New Roman" panose="02020603050405020304" pitchFamily="18" charset="0"/>
              </a:rPr>
              <a:t> – bourgeoisie aim to control the ideas of the proletariat.  Ideas in society are those of the dominant class.  This can create a </a:t>
            </a:r>
            <a:r>
              <a:rPr lang="en-GB" sz="1400" b="1" dirty="0">
                <a:effectLst/>
                <a:latin typeface="Calibri" panose="020F0502020204030204" pitchFamily="34" charset="0"/>
                <a:ea typeface="Calibri" panose="020F0502020204030204" pitchFamily="34" charset="0"/>
                <a:cs typeface="Times New Roman" panose="02020603050405020304" pitchFamily="18" charset="0"/>
              </a:rPr>
              <a:t>false consciousness</a:t>
            </a:r>
            <a:r>
              <a:rPr lang="en-GB" sz="1400" dirty="0">
                <a:effectLst/>
                <a:latin typeface="Calibri" panose="020F0502020204030204" pitchFamily="34" charset="0"/>
                <a:ea typeface="Calibri" panose="020F0502020204030204" pitchFamily="34" charset="0"/>
                <a:cs typeface="Times New Roman" panose="02020603050405020304" pitchFamily="18" charset="0"/>
              </a:rPr>
              <a:t>.</a:t>
            </a:r>
          </a:p>
          <a:p>
            <a:pPr>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Alienation</a:t>
            </a:r>
            <a:r>
              <a:rPr lang="en-GB" sz="1400" dirty="0">
                <a:effectLst/>
                <a:latin typeface="Calibri" panose="020F0502020204030204" pitchFamily="34" charset="0"/>
                <a:ea typeface="Calibri" panose="020F0502020204030204" pitchFamily="34" charset="0"/>
                <a:cs typeface="Times New Roman" panose="02020603050405020304" pitchFamily="18" charset="0"/>
              </a:rPr>
              <a:t> – this comes from loss of control and then separation from our true nature., </a:t>
            </a:r>
          </a:p>
          <a:p>
            <a:pPr>
              <a:spcAft>
                <a:spcPts val="800"/>
              </a:spcAft>
            </a:pPr>
            <a:r>
              <a:rPr lang="en-GB" sz="1400" b="1" dirty="0">
                <a:effectLst/>
                <a:latin typeface="Calibri" panose="020F0502020204030204" pitchFamily="34" charset="0"/>
                <a:ea typeface="Calibri" panose="020F0502020204030204" pitchFamily="34" charset="0"/>
                <a:cs typeface="Times New Roman" panose="02020603050405020304" pitchFamily="18" charset="0"/>
              </a:rPr>
              <a:t>Revolution and communism</a:t>
            </a:r>
            <a:r>
              <a:rPr lang="en-GB" sz="1400" dirty="0">
                <a:effectLst/>
                <a:latin typeface="Calibri" panose="020F0502020204030204" pitchFamily="34" charset="0"/>
                <a:ea typeface="Calibri" panose="020F0502020204030204" pitchFamily="34" charset="0"/>
                <a:cs typeface="Times New Roman" panose="02020603050405020304" pitchFamily="18" charset="0"/>
              </a:rPr>
              <a:t> – the state exists to protect the interests of the ruling class.  Marx thinks that the proletariat will overthrow the bourgeoisie and become the first majority to overthrow a minority.  The state and class will disappear, private ownership and exploitation will disappear.  </a:t>
            </a:r>
          </a:p>
          <a:p>
            <a:endParaRPr lang="en-GB" sz="1400" dirty="0"/>
          </a:p>
        </p:txBody>
      </p:sp>
    </p:spTree>
    <p:extLst>
      <p:ext uri="{BB962C8B-B14F-4D97-AF65-F5344CB8AC3E}">
        <p14:creationId xmlns:p14="http://schemas.microsoft.com/office/powerpoint/2010/main" val="3431433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wipe(down)">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wipe(down)">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9">
                                            <p:txEl>
                                              <p:pRg st="2" end="2"/>
                                            </p:txEl>
                                          </p:spTgt>
                                        </p:tgtEl>
                                        <p:attrNameLst>
                                          <p:attrName>style.visibility</p:attrName>
                                        </p:attrNameLst>
                                      </p:cBhvr>
                                      <p:to>
                                        <p:strVal val="visible"/>
                                      </p:to>
                                    </p:set>
                                    <p:animEffect transition="in" filter="wipe(down)">
                                      <p:cBhvr>
                                        <p:cTn id="17" dur="500"/>
                                        <p:tgtEl>
                                          <p:spTgt spid="2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9">
                                            <p:txEl>
                                              <p:pRg st="3" end="3"/>
                                            </p:txEl>
                                          </p:spTgt>
                                        </p:tgtEl>
                                        <p:attrNameLst>
                                          <p:attrName>style.visibility</p:attrName>
                                        </p:attrNameLst>
                                      </p:cBhvr>
                                      <p:to>
                                        <p:strVal val="visible"/>
                                      </p:to>
                                    </p:set>
                                    <p:animEffect transition="in" filter="wipe(down)">
                                      <p:cBhvr>
                                        <p:cTn id="22" dur="500"/>
                                        <p:tgtEl>
                                          <p:spTgt spid="2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9">
                                            <p:txEl>
                                              <p:pRg st="4" end="4"/>
                                            </p:txEl>
                                          </p:spTgt>
                                        </p:tgtEl>
                                        <p:attrNameLst>
                                          <p:attrName>style.visibility</p:attrName>
                                        </p:attrNameLst>
                                      </p:cBhvr>
                                      <p:to>
                                        <p:strVal val="visible"/>
                                      </p:to>
                                    </p:set>
                                    <p:animEffect transition="in" filter="wipe(down)">
                                      <p:cBhvr>
                                        <p:cTn id="27" dur="500"/>
                                        <p:tgtEl>
                                          <p:spTgt spid="2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9">
                                            <p:txEl>
                                              <p:pRg st="5" end="5"/>
                                            </p:txEl>
                                          </p:spTgt>
                                        </p:tgtEl>
                                        <p:attrNameLst>
                                          <p:attrName>style.visibility</p:attrName>
                                        </p:attrNameLst>
                                      </p:cBhvr>
                                      <p:to>
                                        <p:strVal val="visible"/>
                                      </p:to>
                                    </p:set>
                                    <p:animEffect transition="in" filter="wipe(down)">
                                      <p:cBhvr>
                                        <p:cTn id="32" dur="500"/>
                                        <p:tgtEl>
                                          <p:spTgt spid="2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6C55F5-B5CB-441F-9342-F6ADEAB72C5A}"/>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Evaluation – problems with Marx’s view of class</a:t>
            </a:r>
            <a:br>
              <a:rPr lang="en-GB"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GB" sz="4000" dirty="0">
              <a:solidFill>
                <a:srgbClr val="FFFFFF"/>
              </a:solidFill>
            </a:endParaRPr>
          </a:p>
        </p:txBody>
      </p:sp>
      <p:sp>
        <p:nvSpPr>
          <p:cNvPr id="3" name="Content Placeholder 2">
            <a:extLst>
              <a:ext uri="{FF2B5EF4-FFF2-40B4-BE49-F238E27FC236}">
                <a16:creationId xmlns:a16="http://schemas.microsoft.com/office/drawing/2014/main" id="{865BBC6A-CC91-44D3-A56B-B4F288F56F05}"/>
              </a:ext>
            </a:extLst>
          </p:cNvPr>
          <p:cNvSpPr>
            <a:spLocks noGrp="1"/>
          </p:cNvSpPr>
          <p:nvPr>
            <p:ph idx="1"/>
          </p:nvPr>
        </p:nvSpPr>
        <p:spPr>
          <a:xfrm>
            <a:off x="4810259" y="649480"/>
            <a:ext cx="6555347" cy="5546047"/>
          </a:xfrm>
        </p:spPr>
        <p:txBody>
          <a:bodyPr anchor="ctr">
            <a:normAutofit/>
          </a:bodyPr>
          <a:lstStyle/>
          <a:p>
            <a:r>
              <a:rPr lang="en-GB" sz="2000" b="1" dirty="0">
                <a:solidFill>
                  <a:schemeClr val="accent1">
                    <a:lumMod val="75000"/>
                  </a:schemeClr>
                </a:solidFill>
                <a:latin typeface="Ink Free" panose="03080402000500000000" pitchFamily="66" charset="0"/>
              </a:rPr>
              <a:t>It is too simplistic.  He sees class as the only important division.  Weber suggests a more complication approach where sources of inequality such as wealth can exist outside of class.  For example a ‘power elite’ can exist without actually owning the means of production.  Feminists argue that gender is more important than class. </a:t>
            </a:r>
          </a:p>
          <a:p>
            <a:r>
              <a:rPr lang="en-GB" sz="2000" b="1" dirty="0">
                <a:solidFill>
                  <a:schemeClr val="accent1">
                    <a:lumMod val="75000"/>
                  </a:schemeClr>
                </a:solidFill>
                <a:latin typeface="Ink Free" panose="03080402000500000000" pitchFamily="66" charset="0"/>
              </a:rPr>
              <a:t>The two class model is too simplistic.</a:t>
            </a:r>
          </a:p>
          <a:p>
            <a:r>
              <a:rPr lang="en-GB" sz="2000" b="1" dirty="0">
                <a:solidFill>
                  <a:schemeClr val="accent1">
                    <a:lumMod val="75000"/>
                  </a:schemeClr>
                </a:solidFill>
                <a:latin typeface="Ink Free" panose="03080402000500000000" pitchFamily="66" charset="0"/>
              </a:rPr>
              <a:t>Rather than two classes the middle class ahs grown and the industrial working class has shrunk. </a:t>
            </a:r>
          </a:p>
        </p:txBody>
      </p:sp>
    </p:spTree>
    <p:extLst>
      <p:ext uri="{BB962C8B-B14F-4D97-AF65-F5344CB8AC3E}">
        <p14:creationId xmlns:p14="http://schemas.microsoft.com/office/powerpoint/2010/main" val="252183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B697A18-C955-40D5-8CF6-F50C5AFBEC00}"/>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Evaluation problems with determinism and predictions. </a:t>
            </a:r>
            <a:br>
              <a:rPr lang="en-GB" sz="4000"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n-GB" sz="4000" dirty="0">
              <a:solidFill>
                <a:srgbClr val="FFFFFF"/>
              </a:solidFill>
            </a:endParaRPr>
          </a:p>
        </p:txBody>
      </p:sp>
      <p:sp>
        <p:nvSpPr>
          <p:cNvPr id="3" name="Content Placeholder 2">
            <a:extLst>
              <a:ext uri="{FF2B5EF4-FFF2-40B4-BE49-F238E27FC236}">
                <a16:creationId xmlns:a16="http://schemas.microsoft.com/office/drawing/2014/main" id="{059540CC-3843-426B-B0F1-4FABB3FEF2C5}"/>
              </a:ext>
            </a:extLst>
          </p:cNvPr>
          <p:cNvSpPr>
            <a:spLocks noGrp="1"/>
          </p:cNvSpPr>
          <p:nvPr>
            <p:ph idx="1"/>
          </p:nvPr>
        </p:nvSpPr>
        <p:spPr>
          <a:xfrm>
            <a:off x="4810259" y="649480"/>
            <a:ext cx="6555347" cy="5546047"/>
          </a:xfrm>
        </p:spPr>
        <p:txBody>
          <a:bodyPr anchor="ctr">
            <a:normAutofit/>
          </a:bodyPr>
          <a:lstStyle/>
          <a:p>
            <a:r>
              <a:rPr lang="en-GB" sz="2000" b="1" dirty="0">
                <a:solidFill>
                  <a:schemeClr val="accent1">
                    <a:lumMod val="75000"/>
                  </a:schemeClr>
                </a:solidFill>
                <a:latin typeface="Ink Free" panose="03080402000500000000" pitchFamily="66" charset="0"/>
              </a:rPr>
              <a:t>Marx is criticised for being too deterministic.  Economic factors do not cause everything in society.  Humans have free will</a:t>
            </a:r>
          </a:p>
          <a:p>
            <a:endParaRPr lang="en-GB" sz="2000" b="1" dirty="0">
              <a:solidFill>
                <a:schemeClr val="accent1">
                  <a:lumMod val="75000"/>
                </a:schemeClr>
              </a:solidFill>
              <a:latin typeface="Ink Free" panose="03080402000500000000" pitchFamily="66" charset="0"/>
            </a:endParaRPr>
          </a:p>
          <a:p>
            <a:r>
              <a:rPr lang="en-GB" sz="2000" b="1" dirty="0">
                <a:solidFill>
                  <a:schemeClr val="accent1">
                    <a:lumMod val="75000"/>
                  </a:schemeClr>
                </a:solidFill>
                <a:latin typeface="Ink Free" panose="03080402000500000000" pitchFamily="66" charset="0"/>
              </a:rPr>
              <a:t>Revolution has not occurred as Marx predicted.  This has only happened in economically backward countries such as Russia and not in America and Western Europe as predicted. </a:t>
            </a:r>
          </a:p>
        </p:txBody>
      </p:sp>
    </p:spTree>
    <p:extLst>
      <p:ext uri="{BB962C8B-B14F-4D97-AF65-F5344CB8AC3E}">
        <p14:creationId xmlns:p14="http://schemas.microsoft.com/office/powerpoint/2010/main" val="1064335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80F109-1B41-4575-9A13-9D4D701B8A6C}"/>
              </a:ext>
            </a:extLst>
          </p:cNvPr>
          <p:cNvSpPr>
            <a:spLocks noGrp="1"/>
          </p:cNvSpPr>
          <p:nvPr>
            <p:ph type="title"/>
          </p:nvPr>
        </p:nvSpPr>
        <p:spPr>
          <a:xfrm>
            <a:off x="524741" y="620392"/>
            <a:ext cx="3808268" cy="5504688"/>
          </a:xfrm>
        </p:spPr>
        <p:txBody>
          <a:bodyPr>
            <a:normAutofit/>
          </a:bodyPr>
          <a:lstStyle/>
          <a:p>
            <a:r>
              <a:rPr lang="en-GB" sz="6000">
                <a:solidFill>
                  <a:schemeClr val="bg1"/>
                </a:solidFill>
              </a:rPr>
              <a:t>2 types of Marxism</a:t>
            </a:r>
          </a:p>
        </p:txBody>
      </p:sp>
      <p:graphicFrame>
        <p:nvGraphicFramePr>
          <p:cNvPr id="5" name="Content Placeholder 2">
            <a:extLst>
              <a:ext uri="{FF2B5EF4-FFF2-40B4-BE49-F238E27FC236}">
                <a16:creationId xmlns:a16="http://schemas.microsoft.com/office/drawing/2014/main" id="{61BDB475-CD5B-4569-8C0C-9990322AB4C2}"/>
              </a:ext>
            </a:extLst>
          </p:cNvPr>
          <p:cNvGraphicFramePr>
            <a:graphicFrameLocks noGrp="1"/>
          </p:cNvGraphicFramePr>
          <p:nvPr>
            <p:ph idx="1"/>
            <p:extLst>
              <p:ext uri="{D42A27DB-BD31-4B8C-83A1-F6EECF244321}">
                <p14:modId xmlns:p14="http://schemas.microsoft.com/office/powerpoint/2010/main" val="1502673987"/>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6667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31B96DDB4C5E4093D9A586BF4D7B6B" ma:contentTypeVersion="13" ma:contentTypeDescription="Create a new document." ma:contentTypeScope="" ma:versionID="773117163e457925bf7e597e43deb21b">
  <xsd:schema xmlns:xsd="http://www.w3.org/2001/XMLSchema" xmlns:xs="http://www.w3.org/2001/XMLSchema" xmlns:p="http://schemas.microsoft.com/office/2006/metadata/properties" xmlns:ns3="1884b4ca-d172-48fc-934f-c211f0fc4919" xmlns:ns4="8b6cce57-5574-4c8c-bf87-bfcef3d2ded6" targetNamespace="http://schemas.microsoft.com/office/2006/metadata/properties" ma:root="true" ma:fieldsID="1b4c9f3405b88fe15d8ab67cf3ace4ae" ns3:_="" ns4:_="">
    <xsd:import namespace="1884b4ca-d172-48fc-934f-c211f0fc4919"/>
    <xsd:import namespace="8b6cce57-5574-4c8c-bf87-bfcef3d2ded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4b4ca-d172-48fc-934f-c211f0fc49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6cce57-5574-4c8c-bf87-bfcef3d2ded6"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D733F3-5D9D-4734-B00B-39EEE1EAB5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4b4ca-d172-48fc-934f-c211f0fc4919"/>
    <ds:schemaRef ds:uri="8b6cce57-5574-4c8c-bf87-bfcef3d2de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C2069F0-847B-409F-8220-8C6077B4CC0C}">
  <ds:schemaRefs>
    <ds:schemaRef ds:uri="http://schemas.microsoft.com/sharepoint/v3/contenttype/forms"/>
  </ds:schemaRefs>
</ds:datastoreItem>
</file>

<file path=customXml/itemProps3.xml><?xml version="1.0" encoding="utf-8"?>
<ds:datastoreItem xmlns:ds="http://schemas.openxmlformats.org/officeDocument/2006/customXml" ds:itemID="{F163DC71-59AB-4A60-94A5-4F0223EEB205}">
  <ds:schemaRefs>
    <ds:schemaRef ds:uri="1884b4ca-d172-48fc-934f-c211f0fc4919"/>
    <ds:schemaRef ds:uri="http://purl.org/dc/elements/1.1/"/>
    <ds:schemaRef ds:uri="http://purl.org/dc/terms/"/>
    <ds:schemaRef ds:uri="http://schemas.microsoft.com/office/2006/documentManagement/types"/>
    <ds:schemaRef ds:uri="8b6cce57-5574-4c8c-bf87-bfcef3d2ded6"/>
    <ds:schemaRef ds:uri="http://www.w3.org/XML/1998/namespace"/>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261</TotalTime>
  <Words>1082</Words>
  <Application>Microsoft Office PowerPoint</Application>
  <PresentationFormat>Widescreen</PresentationFormat>
  <Paragraphs>68</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Ink Free</vt:lpstr>
      <vt:lpstr>Office Theme</vt:lpstr>
      <vt:lpstr>Conflict theories - Marxism</vt:lpstr>
      <vt:lpstr>What can you remember? </vt:lpstr>
      <vt:lpstr>Comparison to Functionalism  </vt:lpstr>
      <vt:lpstr>PowerPoint Presentation</vt:lpstr>
      <vt:lpstr>Useful terms </vt:lpstr>
      <vt:lpstr>Important concepts. </vt:lpstr>
      <vt:lpstr>Evaluation – problems with Marx’s view of class </vt:lpstr>
      <vt:lpstr>Evaluation problems with determinism and predictions.  </vt:lpstr>
      <vt:lpstr>2 types of Marxism</vt:lpstr>
      <vt:lpstr>Gramsci and hegemony humanistic Marxism </vt:lpstr>
      <vt:lpstr>Evaluation of Gramsci </vt:lpstr>
      <vt:lpstr>Evaluation of Althusser </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Conflict theories - Marxism</dc:title>
  <dc:creator>Helen Bromley</dc:creator>
  <cp:lastModifiedBy>Helen</cp:lastModifiedBy>
  <cp:revision>4</cp:revision>
  <dcterms:created xsi:type="dcterms:W3CDTF">2022-01-19T19:21:51Z</dcterms:created>
  <dcterms:modified xsi:type="dcterms:W3CDTF">2022-01-20T12:57:10Z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0x010100C831B96DDB4C5E4093D9A586BF4D7B6B</vt:lpwstr>
  </property>
</Properties>
</file>