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83"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7E370-25C8-4383-9611-BC6AB73E3672}" v="20" dt="2021-01-25T11:01:43.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9" d="100"/>
          <a:sy n="69" d="100"/>
        </p:scale>
        <p:origin x="48" y="5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Pecentage of pupils achieving</a:t>
            </a:r>
            <a:r>
              <a:rPr lang="en-US" sz="1200" baseline="0"/>
              <a:t> </a:t>
            </a:r>
            <a:r>
              <a:rPr lang="en-US" sz="1200"/>
              <a:t>5 or more GCSE A*-C including English and</a:t>
            </a:r>
            <a:r>
              <a:rPr lang="en-US" sz="1200" baseline="0"/>
              <a:t> Maths</a:t>
            </a:r>
            <a:endParaRPr lang="en-US" sz="1200"/>
          </a:p>
        </c:rich>
      </c:tx>
      <c:overlay val="0"/>
    </c:title>
    <c:autoTitleDeleted val="0"/>
    <c:plotArea>
      <c:layout/>
      <c:barChart>
        <c:barDir val="col"/>
        <c:grouping val="clustered"/>
        <c:varyColors val="0"/>
        <c:ser>
          <c:idx val="0"/>
          <c:order val="0"/>
          <c:tx>
            <c:strRef>
              <c:f>Sheet1!$B$1</c:f>
              <c:strCache>
                <c:ptCount val="1"/>
                <c:pt idx="0">
                  <c:v>Pecentage of 5 or more GCSE A*-C</c:v>
                </c:pt>
              </c:strCache>
            </c:strRef>
          </c:tx>
          <c:invertIfNegative val="0"/>
          <c:cat>
            <c:strRef>
              <c:f>Sheet1!$A$2:$A$9</c:f>
              <c:strCache>
                <c:ptCount val="8"/>
                <c:pt idx="0">
                  <c:v>Chinese</c:v>
                </c:pt>
                <c:pt idx="1">
                  <c:v>Indian</c:v>
                </c:pt>
                <c:pt idx="2">
                  <c:v>Bangladeshi</c:v>
                </c:pt>
                <c:pt idx="3">
                  <c:v>White British</c:v>
                </c:pt>
                <c:pt idx="4">
                  <c:v>Black African</c:v>
                </c:pt>
                <c:pt idx="5">
                  <c:v>Pakistani</c:v>
                </c:pt>
                <c:pt idx="6">
                  <c:v>Black Caribbean</c:v>
                </c:pt>
                <c:pt idx="7">
                  <c:v>Gypsy/Roma</c:v>
                </c:pt>
              </c:strCache>
            </c:strRef>
          </c:cat>
          <c:val>
            <c:numRef>
              <c:f>Sheet1!$B$2:$B$9</c:f>
              <c:numCache>
                <c:formatCode>General</c:formatCode>
                <c:ptCount val="8"/>
                <c:pt idx="0">
                  <c:v>79</c:v>
                </c:pt>
                <c:pt idx="1">
                  <c:v>77</c:v>
                </c:pt>
                <c:pt idx="2">
                  <c:v>62</c:v>
                </c:pt>
                <c:pt idx="3">
                  <c:v>60</c:v>
                </c:pt>
                <c:pt idx="4">
                  <c:v>61</c:v>
                </c:pt>
                <c:pt idx="5">
                  <c:v>55</c:v>
                </c:pt>
                <c:pt idx="6">
                  <c:v>52</c:v>
                </c:pt>
                <c:pt idx="7">
                  <c:v>15</c:v>
                </c:pt>
              </c:numCache>
            </c:numRef>
          </c:val>
          <c:extLst>
            <c:ext xmlns:c16="http://schemas.microsoft.com/office/drawing/2014/chart" uri="{C3380CC4-5D6E-409C-BE32-E72D297353CC}">
              <c16:uniqueId val="{00000000-ED7A-4E75-AF02-8FB93627CF81}"/>
            </c:ext>
          </c:extLst>
        </c:ser>
        <c:dLbls>
          <c:showLegendKey val="0"/>
          <c:showVal val="0"/>
          <c:showCatName val="0"/>
          <c:showSerName val="0"/>
          <c:showPercent val="0"/>
          <c:showBubbleSize val="0"/>
        </c:dLbls>
        <c:gapWidth val="150"/>
        <c:axId val="77347840"/>
        <c:axId val="77382400"/>
      </c:barChart>
      <c:catAx>
        <c:axId val="77347840"/>
        <c:scaling>
          <c:orientation val="minMax"/>
        </c:scaling>
        <c:delete val="0"/>
        <c:axPos val="b"/>
        <c:numFmt formatCode="General" sourceLinked="0"/>
        <c:majorTickMark val="out"/>
        <c:minorTickMark val="none"/>
        <c:tickLblPos val="nextTo"/>
        <c:crossAx val="77382400"/>
        <c:crosses val="autoZero"/>
        <c:auto val="1"/>
        <c:lblAlgn val="ctr"/>
        <c:lblOffset val="100"/>
        <c:noMultiLvlLbl val="0"/>
      </c:catAx>
      <c:valAx>
        <c:axId val="77382400"/>
        <c:scaling>
          <c:orientation val="minMax"/>
        </c:scaling>
        <c:delete val="0"/>
        <c:axPos val="l"/>
        <c:majorGridlines/>
        <c:numFmt formatCode="General" sourceLinked="1"/>
        <c:majorTickMark val="out"/>
        <c:minorTickMark val="none"/>
        <c:tickLblPos val="nextTo"/>
        <c:crossAx val="7734784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0BDF5-EEED-45B2-BB6B-4AD9B9F6A63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C4A48CD-24DF-4625-9645-219C8BBB284E}">
      <dgm:prSet/>
      <dgm:spPr/>
      <dgm:t>
        <a:bodyPr/>
        <a:lstStyle/>
        <a:p>
          <a:r>
            <a:rPr lang="en-GB"/>
            <a:t>Ideal pupil</a:t>
          </a:r>
          <a:endParaRPr lang="en-US"/>
        </a:p>
      </dgm:t>
    </dgm:pt>
    <dgm:pt modelId="{E811F680-D55E-42FA-8A5D-DF7CAA55C125}" type="parTrans" cxnId="{9619CFD1-B7B3-44B2-86D1-90D6AA35A589}">
      <dgm:prSet/>
      <dgm:spPr/>
      <dgm:t>
        <a:bodyPr/>
        <a:lstStyle/>
        <a:p>
          <a:endParaRPr lang="en-US"/>
        </a:p>
      </dgm:t>
    </dgm:pt>
    <dgm:pt modelId="{EFFF47F0-07E3-40D3-BDC4-0E93344084BB}" type="sibTrans" cxnId="{9619CFD1-B7B3-44B2-86D1-90D6AA35A589}">
      <dgm:prSet/>
      <dgm:spPr/>
      <dgm:t>
        <a:bodyPr/>
        <a:lstStyle/>
        <a:p>
          <a:endParaRPr lang="en-US"/>
        </a:p>
      </dgm:t>
    </dgm:pt>
    <dgm:pt modelId="{81618B61-EA1A-47E0-AD61-D04AA7E8C15D}">
      <dgm:prSet/>
      <dgm:spPr/>
      <dgm:t>
        <a:bodyPr/>
        <a:lstStyle/>
        <a:p>
          <a:r>
            <a:rPr lang="en-GB"/>
            <a:t>Pathologised pupil identity (seen as abnormal) </a:t>
          </a:r>
          <a:endParaRPr lang="en-US"/>
        </a:p>
      </dgm:t>
    </dgm:pt>
    <dgm:pt modelId="{998ADF85-1B0D-4373-A194-7E50F9380CD1}" type="parTrans" cxnId="{860E97B5-F3EB-4136-B87F-DB23E91FF374}">
      <dgm:prSet/>
      <dgm:spPr/>
      <dgm:t>
        <a:bodyPr/>
        <a:lstStyle/>
        <a:p>
          <a:endParaRPr lang="en-US"/>
        </a:p>
      </dgm:t>
    </dgm:pt>
    <dgm:pt modelId="{4027DBDB-90A1-4967-B1E4-B35F1346A9D3}" type="sibTrans" cxnId="{860E97B5-F3EB-4136-B87F-DB23E91FF374}">
      <dgm:prSet/>
      <dgm:spPr/>
      <dgm:t>
        <a:bodyPr/>
        <a:lstStyle/>
        <a:p>
          <a:endParaRPr lang="en-US"/>
        </a:p>
      </dgm:t>
    </dgm:pt>
    <dgm:pt modelId="{73DEE3BA-8032-47A0-BDB5-0DC737F59EC5}">
      <dgm:prSet/>
      <dgm:spPr/>
      <dgm:t>
        <a:bodyPr/>
        <a:lstStyle/>
        <a:p>
          <a:r>
            <a:rPr lang="en-GB"/>
            <a:t>Demonised pupil</a:t>
          </a:r>
          <a:endParaRPr lang="en-US"/>
        </a:p>
      </dgm:t>
    </dgm:pt>
    <dgm:pt modelId="{FC277431-5DDB-4394-9B8C-1A5D2C4C5F30}" type="parTrans" cxnId="{31D24E08-216B-4C06-A595-335D8E176925}">
      <dgm:prSet/>
      <dgm:spPr/>
      <dgm:t>
        <a:bodyPr/>
        <a:lstStyle/>
        <a:p>
          <a:endParaRPr lang="en-US"/>
        </a:p>
      </dgm:t>
    </dgm:pt>
    <dgm:pt modelId="{1A47CF4F-CA55-484F-BA29-6F1CAD9B4256}" type="sibTrans" cxnId="{31D24E08-216B-4C06-A595-335D8E176925}">
      <dgm:prSet/>
      <dgm:spPr/>
      <dgm:t>
        <a:bodyPr/>
        <a:lstStyle/>
        <a:p>
          <a:endParaRPr lang="en-US"/>
        </a:p>
      </dgm:t>
    </dgm:pt>
    <dgm:pt modelId="{F7671038-C278-4970-8E55-011E59027FD8}">
      <dgm:prSet/>
      <dgm:spPr/>
      <dgm:t>
        <a:bodyPr/>
        <a:lstStyle/>
        <a:p>
          <a:r>
            <a:rPr lang="en-GB"/>
            <a:t>How do teachers respond when group 2 achieve success? </a:t>
          </a:r>
          <a:endParaRPr lang="en-US"/>
        </a:p>
      </dgm:t>
    </dgm:pt>
    <dgm:pt modelId="{BFF2C8A7-43FE-4CEF-AA64-4434C2462E93}" type="parTrans" cxnId="{678C6930-3CCC-4739-95A0-99BD9498A815}">
      <dgm:prSet/>
      <dgm:spPr/>
      <dgm:t>
        <a:bodyPr/>
        <a:lstStyle/>
        <a:p>
          <a:endParaRPr lang="en-US"/>
        </a:p>
      </dgm:t>
    </dgm:pt>
    <dgm:pt modelId="{B927CB87-944B-435A-B435-7ABDB504B963}" type="sibTrans" cxnId="{678C6930-3CCC-4739-95A0-99BD9498A815}">
      <dgm:prSet/>
      <dgm:spPr/>
      <dgm:t>
        <a:bodyPr/>
        <a:lstStyle/>
        <a:p>
          <a:endParaRPr lang="en-US"/>
        </a:p>
      </dgm:t>
    </dgm:pt>
    <dgm:pt modelId="{DB8E0A2C-D6D8-448B-9B68-96801EFA9012}" type="pres">
      <dgm:prSet presAssocID="{C470BDF5-EEED-45B2-BB6B-4AD9B9F6A634}" presName="hierChild1" presStyleCnt="0">
        <dgm:presLayoutVars>
          <dgm:chPref val="1"/>
          <dgm:dir/>
          <dgm:animOne val="branch"/>
          <dgm:animLvl val="lvl"/>
          <dgm:resizeHandles/>
        </dgm:presLayoutVars>
      </dgm:prSet>
      <dgm:spPr/>
    </dgm:pt>
    <dgm:pt modelId="{119C4E29-7595-4BAA-9CF6-4A50070E5BED}" type="pres">
      <dgm:prSet presAssocID="{CC4A48CD-24DF-4625-9645-219C8BBB284E}" presName="hierRoot1" presStyleCnt="0"/>
      <dgm:spPr/>
    </dgm:pt>
    <dgm:pt modelId="{D8D0692E-743C-4F00-BCF6-723517231B9B}" type="pres">
      <dgm:prSet presAssocID="{CC4A48CD-24DF-4625-9645-219C8BBB284E}" presName="composite" presStyleCnt="0"/>
      <dgm:spPr/>
    </dgm:pt>
    <dgm:pt modelId="{386E29EF-6B5B-4102-BA62-DE2E2844CD81}" type="pres">
      <dgm:prSet presAssocID="{CC4A48CD-24DF-4625-9645-219C8BBB284E}" presName="background" presStyleLbl="node0" presStyleIdx="0" presStyleCnt="4"/>
      <dgm:spPr/>
    </dgm:pt>
    <dgm:pt modelId="{1D57AC11-4D39-42D8-ADD2-B53D0D50DA57}" type="pres">
      <dgm:prSet presAssocID="{CC4A48CD-24DF-4625-9645-219C8BBB284E}" presName="text" presStyleLbl="fgAcc0" presStyleIdx="0" presStyleCnt="4">
        <dgm:presLayoutVars>
          <dgm:chPref val="3"/>
        </dgm:presLayoutVars>
      </dgm:prSet>
      <dgm:spPr/>
    </dgm:pt>
    <dgm:pt modelId="{E97BBE06-2260-4CD9-9459-6FACD39A0777}" type="pres">
      <dgm:prSet presAssocID="{CC4A48CD-24DF-4625-9645-219C8BBB284E}" presName="hierChild2" presStyleCnt="0"/>
      <dgm:spPr/>
    </dgm:pt>
    <dgm:pt modelId="{88240660-BA1B-4012-9F09-2A7CFFC9F60B}" type="pres">
      <dgm:prSet presAssocID="{81618B61-EA1A-47E0-AD61-D04AA7E8C15D}" presName="hierRoot1" presStyleCnt="0"/>
      <dgm:spPr/>
    </dgm:pt>
    <dgm:pt modelId="{D29EBDC8-C6A9-4E1A-B2B1-51ECA8506821}" type="pres">
      <dgm:prSet presAssocID="{81618B61-EA1A-47E0-AD61-D04AA7E8C15D}" presName="composite" presStyleCnt="0"/>
      <dgm:spPr/>
    </dgm:pt>
    <dgm:pt modelId="{88EE77AA-91C2-4092-A722-2AEC5DC64B2D}" type="pres">
      <dgm:prSet presAssocID="{81618B61-EA1A-47E0-AD61-D04AA7E8C15D}" presName="background" presStyleLbl="node0" presStyleIdx="1" presStyleCnt="4"/>
      <dgm:spPr/>
    </dgm:pt>
    <dgm:pt modelId="{0BD92E32-527F-47F4-B5DE-F5E6E024C8C9}" type="pres">
      <dgm:prSet presAssocID="{81618B61-EA1A-47E0-AD61-D04AA7E8C15D}" presName="text" presStyleLbl="fgAcc0" presStyleIdx="1" presStyleCnt="4">
        <dgm:presLayoutVars>
          <dgm:chPref val="3"/>
        </dgm:presLayoutVars>
      </dgm:prSet>
      <dgm:spPr/>
    </dgm:pt>
    <dgm:pt modelId="{61076E68-1ACD-463C-8C89-D782EB2B1FD0}" type="pres">
      <dgm:prSet presAssocID="{81618B61-EA1A-47E0-AD61-D04AA7E8C15D}" presName="hierChild2" presStyleCnt="0"/>
      <dgm:spPr/>
    </dgm:pt>
    <dgm:pt modelId="{2A220492-01FB-4F7F-AFBE-2D7DCD9B569B}" type="pres">
      <dgm:prSet presAssocID="{73DEE3BA-8032-47A0-BDB5-0DC737F59EC5}" presName="hierRoot1" presStyleCnt="0"/>
      <dgm:spPr/>
    </dgm:pt>
    <dgm:pt modelId="{586F8C93-AD91-45BC-82AC-0F91F1310148}" type="pres">
      <dgm:prSet presAssocID="{73DEE3BA-8032-47A0-BDB5-0DC737F59EC5}" presName="composite" presStyleCnt="0"/>
      <dgm:spPr/>
    </dgm:pt>
    <dgm:pt modelId="{5C976BB6-CF98-4BD2-BA59-290BEBF33E55}" type="pres">
      <dgm:prSet presAssocID="{73DEE3BA-8032-47A0-BDB5-0DC737F59EC5}" presName="background" presStyleLbl="node0" presStyleIdx="2" presStyleCnt="4"/>
      <dgm:spPr/>
    </dgm:pt>
    <dgm:pt modelId="{C7EED6F4-E544-4288-8D33-44233F42F0D2}" type="pres">
      <dgm:prSet presAssocID="{73DEE3BA-8032-47A0-BDB5-0DC737F59EC5}" presName="text" presStyleLbl="fgAcc0" presStyleIdx="2" presStyleCnt="4">
        <dgm:presLayoutVars>
          <dgm:chPref val="3"/>
        </dgm:presLayoutVars>
      </dgm:prSet>
      <dgm:spPr/>
    </dgm:pt>
    <dgm:pt modelId="{112FF1DB-2C74-4974-9103-545BB5DB55FD}" type="pres">
      <dgm:prSet presAssocID="{73DEE3BA-8032-47A0-BDB5-0DC737F59EC5}" presName="hierChild2" presStyleCnt="0"/>
      <dgm:spPr/>
    </dgm:pt>
    <dgm:pt modelId="{2EAB1A63-255E-498F-8A0D-3E5EBEC4488C}" type="pres">
      <dgm:prSet presAssocID="{F7671038-C278-4970-8E55-011E59027FD8}" presName="hierRoot1" presStyleCnt="0"/>
      <dgm:spPr/>
    </dgm:pt>
    <dgm:pt modelId="{D9BA74E5-A842-4645-906B-BA15F47A9AEB}" type="pres">
      <dgm:prSet presAssocID="{F7671038-C278-4970-8E55-011E59027FD8}" presName="composite" presStyleCnt="0"/>
      <dgm:spPr/>
    </dgm:pt>
    <dgm:pt modelId="{5F66B73D-8043-4952-8E9F-C1773260305B}" type="pres">
      <dgm:prSet presAssocID="{F7671038-C278-4970-8E55-011E59027FD8}" presName="background" presStyleLbl="node0" presStyleIdx="3" presStyleCnt="4"/>
      <dgm:spPr/>
    </dgm:pt>
    <dgm:pt modelId="{65ABBA20-C7D5-4FBA-A206-069A86C39CEA}" type="pres">
      <dgm:prSet presAssocID="{F7671038-C278-4970-8E55-011E59027FD8}" presName="text" presStyleLbl="fgAcc0" presStyleIdx="3" presStyleCnt="4">
        <dgm:presLayoutVars>
          <dgm:chPref val="3"/>
        </dgm:presLayoutVars>
      </dgm:prSet>
      <dgm:spPr/>
    </dgm:pt>
    <dgm:pt modelId="{048B6622-7627-45C5-95D7-E06078592C25}" type="pres">
      <dgm:prSet presAssocID="{F7671038-C278-4970-8E55-011E59027FD8}" presName="hierChild2" presStyleCnt="0"/>
      <dgm:spPr/>
    </dgm:pt>
  </dgm:ptLst>
  <dgm:cxnLst>
    <dgm:cxn modelId="{31D24E08-216B-4C06-A595-335D8E176925}" srcId="{C470BDF5-EEED-45B2-BB6B-4AD9B9F6A634}" destId="{73DEE3BA-8032-47A0-BDB5-0DC737F59EC5}" srcOrd="2" destOrd="0" parTransId="{FC277431-5DDB-4394-9B8C-1A5D2C4C5F30}" sibTransId="{1A47CF4F-CA55-484F-BA29-6F1CAD9B4256}"/>
    <dgm:cxn modelId="{D707B326-19F9-4C3D-A490-56FD81EE548B}" type="presOf" srcId="{C470BDF5-EEED-45B2-BB6B-4AD9B9F6A634}" destId="{DB8E0A2C-D6D8-448B-9B68-96801EFA9012}" srcOrd="0" destOrd="0" presId="urn:microsoft.com/office/officeart/2005/8/layout/hierarchy1"/>
    <dgm:cxn modelId="{A69E892F-158B-43CC-B964-3E7E0E87C273}" type="presOf" srcId="{73DEE3BA-8032-47A0-BDB5-0DC737F59EC5}" destId="{C7EED6F4-E544-4288-8D33-44233F42F0D2}" srcOrd="0" destOrd="0" presId="urn:microsoft.com/office/officeart/2005/8/layout/hierarchy1"/>
    <dgm:cxn modelId="{678C6930-3CCC-4739-95A0-99BD9498A815}" srcId="{C470BDF5-EEED-45B2-BB6B-4AD9B9F6A634}" destId="{F7671038-C278-4970-8E55-011E59027FD8}" srcOrd="3" destOrd="0" parTransId="{BFF2C8A7-43FE-4CEF-AA64-4434C2462E93}" sibTransId="{B927CB87-944B-435A-B435-7ABDB504B963}"/>
    <dgm:cxn modelId="{DCDEFC9B-9CB2-4B2D-9243-E9222D24A70C}" type="presOf" srcId="{81618B61-EA1A-47E0-AD61-D04AA7E8C15D}" destId="{0BD92E32-527F-47F4-B5DE-F5E6E024C8C9}" srcOrd="0" destOrd="0" presId="urn:microsoft.com/office/officeart/2005/8/layout/hierarchy1"/>
    <dgm:cxn modelId="{860E97B5-F3EB-4136-B87F-DB23E91FF374}" srcId="{C470BDF5-EEED-45B2-BB6B-4AD9B9F6A634}" destId="{81618B61-EA1A-47E0-AD61-D04AA7E8C15D}" srcOrd="1" destOrd="0" parTransId="{998ADF85-1B0D-4373-A194-7E50F9380CD1}" sibTransId="{4027DBDB-90A1-4967-B1E4-B35F1346A9D3}"/>
    <dgm:cxn modelId="{9619CFD1-B7B3-44B2-86D1-90D6AA35A589}" srcId="{C470BDF5-EEED-45B2-BB6B-4AD9B9F6A634}" destId="{CC4A48CD-24DF-4625-9645-219C8BBB284E}" srcOrd="0" destOrd="0" parTransId="{E811F680-D55E-42FA-8A5D-DF7CAA55C125}" sibTransId="{EFFF47F0-07E3-40D3-BDC4-0E93344084BB}"/>
    <dgm:cxn modelId="{9078E6D9-9168-4038-91DD-53B6975519AB}" type="presOf" srcId="{CC4A48CD-24DF-4625-9645-219C8BBB284E}" destId="{1D57AC11-4D39-42D8-ADD2-B53D0D50DA57}" srcOrd="0" destOrd="0" presId="urn:microsoft.com/office/officeart/2005/8/layout/hierarchy1"/>
    <dgm:cxn modelId="{0B23F9EB-B817-4067-873B-62E8704E491D}" type="presOf" srcId="{F7671038-C278-4970-8E55-011E59027FD8}" destId="{65ABBA20-C7D5-4FBA-A206-069A86C39CEA}" srcOrd="0" destOrd="0" presId="urn:microsoft.com/office/officeart/2005/8/layout/hierarchy1"/>
    <dgm:cxn modelId="{4DE4F8E1-9990-44B8-9E10-2647E27597F9}" type="presParOf" srcId="{DB8E0A2C-D6D8-448B-9B68-96801EFA9012}" destId="{119C4E29-7595-4BAA-9CF6-4A50070E5BED}" srcOrd="0" destOrd="0" presId="urn:microsoft.com/office/officeart/2005/8/layout/hierarchy1"/>
    <dgm:cxn modelId="{9B328ACB-1DFC-47B6-BA40-A845EA686760}" type="presParOf" srcId="{119C4E29-7595-4BAA-9CF6-4A50070E5BED}" destId="{D8D0692E-743C-4F00-BCF6-723517231B9B}" srcOrd="0" destOrd="0" presId="urn:microsoft.com/office/officeart/2005/8/layout/hierarchy1"/>
    <dgm:cxn modelId="{8428683C-56FE-4D13-A376-18B0DFE352AE}" type="presParOf" srcId="{D8D0692E-743C-4F00-BCF6-723517231B9B}" destId="{386E29EF-6B5B-4102-BA62-DE2E2844CD81}" srcOrd="0" destOrd="0" presId="urn:microsoft.com/office/officeart/2005/8/layout/hierarchy1"/>
    <dgm:cxn modelId="{A3207254-597C-4948-89B4-7A7DB3516ACE}" type="presParOf" srcId="{D8D0692E-743C-4F00-BCF6-723517231B9B}" destId="{1D57AC11-4D39-42D8-ADD2-B53D0D50DA57}" srcOrd="1" destOrd="0" presId="urn:microsoft.com/office/officeart/2005/8/layout/hierarchy1"/>
    <dgm:cxn modelId="{281B732A-7F0A-493A-A830-EC1244585A75}" type="presParOf" srcId="{119C4E29-7595-4BAA-9CF6-4A50070E5BED}" destId="{E97BBE06-2260-4CD9-9459-6FACD39A0777}" srcOrd="1" destOrd="0" presId="urn:microsoft.com/office/officeart/2005/8/layout/hierarchy1"/>
    <dgm:cxn modelId="{8373FA66-7B37-4704-902F-AAE5579851E1}" type="presParOf" srcId="{DB8E0A2C-D6D8-448B-9B68-96801EFA9012}" destId="{88240660-BA1B-4012-9F09-2A7CFFC9F60B}" srcOrd="1" destOrd="0" presId="urn:microsoft.com/office/officeart/2005/8/layout/hierarchy1"/>
    <dgm:cxn modelId="{8D477178-7EEF-4183-8EA7-AEF6523C4735}" type="presParOf" srcId="{88240660-BA1B-4012-9F09-2A7CFFC9F60B}" destId="{D29EBDC8-C6A9-4E1A-B2B1-51ECA8506821}" srcOrd="0" destOrd="0" presId="urn:microsoft.com/office/officeart/2005/8/layout/hierarchy1"/>
    <dgm:cxn modelId="{9DC928E8-F2EE-4C6F-AB15-7704BD72B21F}" type="presParOf" srcId="{D29EBDC8-C6A9-4E1A-B2B1-51ECA8506821}" destId="{88EE77AA-91C2-4092-A722-2AEC5DC64B2D}" srcOrd="0" destOrd="0" presId="urn:microsoft.com/office/officeart/2005/8/layout/hierarchy1"/>
    <dgm:cxn modelId="{7CE7FB79-E563-40CE-956A-C408C4249551}" type="presParOf" srcId="{D29EBDC8-C6A9-4E1A-B2B1-51ECA8506821}" destId="{0BD92E32-527F-47F4-B5DE-F5E6E024C8C9}" srcOrd="1" destOrd="0" presId="urn:microsoft.com/office/officeart/2005/8/layout/hierarchy1"/>
    <dgm:cxn modelId="{FB8F7DDF-2C54-4555-AF49-D2EFB1F6D86D}" type="presParOf" srcId="{88240660-BA1B-4012-9F09-2A7CFFC9F60B}" destId="{61076E68-1ACD-463C-8C89-D782EB2B1FD0}" srcOrd="1" destOrd="0" presId="urn:microsoft.com/office/officeart/2005/8/layout/hierarchy1"/>
    <dgm:cxn modelId="{718BF065-548E-439C-9689-0803EF1636D2}" type="presParOf" srcId="{DB8E0A2C-D6D8-448B-9B68-96801EFA9012}" destId="{2A220492-01FB-4F7F-AFBE-2D7DCD9B569B}" srcOrd="2" destOrd="0" presId="urn:microsoft.com/office/officeart/2005/8/layout/hierarchy1"/>
    <dgm:cxn modelId="{BBED8710-5F5B-4B84-A0CD-90100C3D250F}" type="presParOf" srcId="{2A220492-01FB-4F7F-AFBE-2D7DCD9B569B}" destId="{586F8C93-AD91-45BC-82AC-0F91F1310148}" srcOrd="0" destOrd="0" presId="urn:microsoft.com/office/officeart/2005/8/layout/hierarchy1"/>
    <dgm:cxn modelId="{6CC0EE85-984B-465C-BC44-60811DC403D1}" type="presParOf" srcId="{586F8C93-AD91-45BC-82AC-0F91F1310148}" destId="{5C976BB6-CF98-4BD2-BA59-290BEBF33E55}" srcOrd="0" destOrd="0" presId="urn:microsoft.com/office/officeart/2005/8/layout/hierarchy1"/>
    <dgm:cxn modelId="{BE3291B6-02D2-473D-A7E9-E39D2F0C86FF}" type="presParOf" srcId="{586F8C93-AD91-45BC-82AC-0F91F1310148}" destId="{C7EED6F4-E544-4288-8D33-44233F42F0D2}" srcOrd="1" destOrd="0" presId="urn:microsoft.com/office/officeart/2005/8/layout/hierarchy1"/>
    <dgm:cxn modelId="{BF35D98C-1194-4940-B85D-1BB4CAE82A66}" type="presParOf" srcId="{2A220492-01FB-4F7F-AFBE-2D7DCD9B569B}" destId="{112FF1DB-2C74-4974-9103-545BB5DB55FD}" srcOrd="1" destOrd="0" presId="urn:microsoft.com/office/officeart/2005/8/layout/hierarchy1"/>
    <dgm:cxn modelId="{20EAEDF9-A969-4875-9116-BF582EE4596F}" type="presParOf" srcId="{DB8E0A2C-D6D8-448B-9B68-96801EFA9012}" destId="{2EAB1A63-255E-498F-8A0D-3E5EBEC4488C}" srcOrd="3" destOrd="0" presId="urn:microsoft.com/office/officeart/2005/8/layout/hierarchy1"/>
    <dgm:cxn modelId="{AA0C38CB-08A2-4630-8574-234A5654DF24}" type="presParOf" srcId="{2EAB1A63-255E-498F-8A0D-3E5EBEC4488C}" destId="{D9BA74E5-A842-4645-906B-BA15F47A9AEB}" srcOrd="0" destOrd="0" presId="urn:microsoft.com/office/officeart/2005/8/layout/hierarchy1"/>
    <dgm:cxn modelId="{F4CC5328-401E-40C2-8F10-8F3CF483B5A5}" type="presParOf" srcId="{D9BA74E5-A842-4645-906B-BA15F47A9AEB}" destId="{5F66B73D-8043-4952-8E9F-C1773260305B}" srcOrd="0" destOrd="0" presId="urn:microsoft.com/office/officeart/2005/8/layout/hierarchy1"/>
    <dgm:cxn modelId="{ADCB23DF-9B46-4821-8333-98433EE19C2A}" type="presParOf" srcId="{D9BA74E5-A842-4645-906B-BA15F47A9AEB}" destId="{65ABBA20-C7D5-4FBA-A206-069A86C39CEA}" srcOrd="1" destOrd="0" presId="urn:microsoft.com/office/officeart/2005/8/layout/hierarchy1"/>
    <dgm:cxn modelId="{6FC65AD2-5411-401F-A5D3-BA5D680C4120}" type="presParOf" srcId="{2EAB1A63-255E-498F-8A0D-3E5EBEC4488C}" destId="{048B6622-7627-45C5-95D7-E06078592C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E29EF-6B5B-4102-BA62-DE2E2844CD81}">
      <dsp:nvSpPr>
        <dsp:cNvPr id="0" name=""/>
        <dsp:cNvSpPr/>
      </dsp:nvSpPr>
      <dsp:spPr>
        <a:xfrm>
          <a:off x="3104" y="820599"/>
          <a:ext cx="2216917" cy="1407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7AC11-4D39-42D8-ADD2-B53D0D50DA57}">
      <dsp:nvSpPr>
        <dsp:cNvPr id="0" name=""/>
        <dsp:cNvSpPr/>
      </dsp:nvSpPr>
      <dsp:spPr>
        <a:xfrm>
          <a:off x="249429" y="1054607"/>
          <a:ext cx="2216917" cy="14077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Ideal pupil</a:t>
          </a:r>
          <a:endParaRPr lang="en-US" sz="2000" kern="1200"/>
        </a:p>
      </dsp:txBody>
      <dsp:txXfrm>
        <a:off x="290660" y="1095838"/>
        <a:ext cx="2134455" cy="1325280"/>
      </dsp:txXfrm>
    </dsp:sp>
    <dsp:sp modelId="{88EE77AA-91C2-4092-A722-2AEC5DC64B2D}">
      <dsp:nvSpPr>
        <dsp:cNvPr id="0" name=""/>
        <dsp:cNvSpPr/>
      </dsp:nvSpPr>
      <dsp:spPr>
        <a:xfrm>
          <a:off x="2712671" y="820599"/>
          <a:ext cx="2216917" cy="1407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92E32-527F-47F4-B5DE-F5E6E024C8C9}">
      <dsp:nvSpPr>
        <dsp:cNvPr id="0" name=""/>
        <dsp:cNvSpPr/>
      </dsp:nvSpPr>
      <dsp:spPr>
        <a:xfrm>
          <a:off x="2958995" y="1054607"/>
          <a:ext cx="2216917" cy="14077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Pathologised pupil identity (seen as abnormal) </a:t>
          </a:r>
          <a:endParaRPr lang="en-US" sz="2000" kern="1200"/>
        </a:p>
      </dsp:txBody>
      <dsp:txXfrm>
        <a:off x="3000226" y="1095838"/>
        <a:ext cx="2134455" cy="1325280"/>
      </dsp:txXfrm>
    </dsp:sp>
    <dsp:sp modelId="{5C976BB6-CF98-4BD2-BA59-290BEBF33E55}">
      <dsp:nvSpPr>
        <dsp:cNvPr id="0" name=""/>
        <dsp:cNvSpPr/>
      </dsp:nvSpPr>
      <dsp:spPr>
        <a:xfrm>
          <a:off x="5422237" y="820599"/>
          <a:ext cx="2216917" cy="1407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ED6F4-E544-4288-8D33-44233F42F0D2}">
      <dsp:nvSpPr>
        <dsp:cNvPr id="0" name=""/>
        <dsp:cNvSpPr/>
      </dsp:nvSpPr>
      <dsp:spPr>
        <a:xfrm>
          <a:off x="5668561" y="1054607"/>
          <a:ext cx="2216917" cy="14077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Demonised pupil</a:t>
          </a:r>
          <a:endParaRPr lang="en-US" sz="2000" kern="1200"/>
        </a:p>
      </dsp:txBody>
      <dsp:txXfrm>
        <a:off x="5709792" y="1095838"/>
        <a:ext cx="2134455" cy="1325280"/>
      </dsp:txXfrm>
    </dsp:sp>
    <dsp:sp modelId="{5F66B73D-8043-4952-8E9F-C1773260305B}">
      <dsp:nvSpPr>
        <dsp:cNvPr id="0" name=""/>
        <dsp:cNvSpPr/>
      </dsp:nvSpPr>
      <dsp:spPr>
        <a:xfrm>
          <a:off x="8131803" y="820599"/>
          <a:ext cx="2216917" cy="14077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BBA20-C7D5-4FBA-A206-069A86C39CEA}">
      <dsp:nvSpPr>
        <dsp:cNvPr id="0" name=""/>
        <dsp:cNvSpPr/>
      </dsp:nvSpPr>
      <dsp:spPr>
        <a:xfrm>
          <a:off x="8378127" y="1054607"/>
          <a:ext cx="2216917" cy="14077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How do teachers respond when group 2 achieve success? </a:t>
          </a:r>
          <a:endParaRPr lang="en-US" sz="2000" kern="1200"/>
        </a:p>
      </dsp:txBody>
      <dsp:txXfrm>
        <a:off x="8419358" y="1095838"/>
        <a:ext cx="2134455" cy="13252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A9F5-18CF-4449-BE33-355E3F8ED7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2E00E1-CEC3-42F4-8C0C-9864D46EB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97AD11-DF4F-4070-BA72-B3712F00144F}"/>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64B8F246-B7E0-4EEF-AC0D-3C1B4D7E9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FC7F8-BDB5-4F2F-BF86-9F84F963BB19}"/>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31591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9512-3D95-4EA2-84D2-A707760916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2C0F77-7A5E-4D6E-A5DF-2A15DBCA8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DDDC79-69EC-4DC0-939D-AD6F824BEA22}"/>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54DEC917-7688-4388-9BF1-2DDE3BBEC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D59A9-0D30-4AD3-8FF2-A641F3049B7F}"/>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404115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2B0A4-63A0-4845-948F-0E6B22304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4E49B0-5F44-49EB-9BC5-E679443FE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BDAD07-2E4C-451C-B5A3-B6AE9011F40C}"/>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D142C58B-7D8C-4CE9-8176-A8AC22D631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77A62-710B-40BD-A492-A3490E2F0E79}"/>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343545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3EF4-5504-44FB-9904-F4657D3A00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D8D09-CD93-4766-9017-A4C75EA69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0D38B-8855-4E09-B9A2-3136977F8D10}"/>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874F444E-C8EB-4B50-904A-F58507084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E29C8F-40F8-4752-A233-FCF0FE9049AE}"/>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91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C0C2-9648-4522-8611-2DB52E0B3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37C1F-2121-418D-BB74-74259C949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3751E-BB6F-4DA2-86DC-13BD0EAB3628}"/>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11171F1A-A784-40AB-9077-5DB3AC8788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894294-6B7B-416D-A734-6A271A2B58DC}"/>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333077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68A5-862A-4DB4-AE7C-94C4C6FC5E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1B5E4-4794-4AE7-AF3A-83E06D2B27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BD1391-B4C1-4962-B7D9-6D343C15CC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7C1DA1-6277-4C8B-8208-7F2FD4421ACD}"/>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6" name="Footer Placeholder 5">
            <a:extLst>
              <a:ext uri="{FF2B5EF4-FFF2-40B4-BE49-F238E27FC236}">
                <a16:creationId xmlns:a16="http://schemas.microsoft.com/office/drawing/2014/main" id="{FB71FE24-9A34-4822-8E62-5807CB9D1F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B4430C-3679-468E-90AF-68D83D4DA427}"/>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272382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0E17-62BF-4B5C-9A23-AD26DB6FD0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926506-5097-43D9-AC92-FC8D1D3E8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BD80A-2C61-4D4F-86F8-FF6AB0778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230B28-BA97-4A04-96C9-8A61DFE31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E8571-5000-4C3B-831D-FD5D6543F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88065F-E964-464F-9647-584F6BB212D5}"/>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8" name="Footer Placeholder 7">
            <a:extLst>
              <a:ext uri="{FF2B5EF4-FFF2-40B4-BE49-F238E27FC236}">
                <a16:creationId xmlns:a16="http://schemas.microsoft.com/office/drawing/2014/main" id="{35FC0C67-06B7-4657-A4A2-A7D0CB65B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DCD7CB-2D65-4FDF-8AE7-7A7D99A29991}"/>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40585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EE4E3-02C6-4341-B071-85A4AC13F0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89C30F-2643-4D70-B1AC-AF554AE5B539}"/>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4" name="Footer Placeholder 3">
            <a:extLst>
              <a:ext uri="{FF2B5EF4-FFF2-40B4-BE49-F238E27FC236}">
                <a16:creationId xmlns:a16="http://schemas.microsoft.com/office/drawing/2014/main" id="{982D8126-9A4D-424A-A9B2-290FAFABA7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DDD17-5EE2-432A-86BC-4697A051569E}"/>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40567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CB58C-757F-464D-A222-9BF823FAF1B1}"/>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3" name="Footer Placeholder 2">
            <a:extLst>
              <a:ext uri="{FF2B5EF4-FFF2-40B4-BE49-F238E27FC236}">
                <a16:creationId xmlns:a16="http://schemas.microsoft.com/office/drawing/2014/main" id="{BA8D839B-BD17-4EE8-ACEF-6065F4B0EB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CD148D-2339-4D71-8956-16CD964C74A9}"/>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402373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A296-9EF8-4125-8FDE-AE2D42706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B42019-12F0-4F67-96DC-C51846389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07EDDD-47AA-46C7-815C-D7A1A1EE7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EAC82-10ED-4AC0-AE8E-D10DF0E6A53A}"/>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6" name="Footer Placeholder 5">
            <a:extLst>
              <a:ext uri="{FF2B5EF4-FFF2-40B4-BE49-F238E27FC236}">
                <a16:creationId xmlns:a16="http://schemas.microsoft.com/office/drawing/2014/main" id="{DC3734E9-892C-474C-B470-6D367F709E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A3DFF9-2EE4-464B-805E-B53484A1117A}"/>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94416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9DB5-86EE-451D-BAD8-FDFE09BDD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3859D7-74D2-4799-8AA9-A36BDAFCE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D31AAD-4DDD-4B30-A859-723BCD584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E514B-7222-4ADA-AF3F-B264D76F6037}"/>
              </a:ext>
            </a:extLst>
          </p:cNvPr>
          <p:cNvSpPr>
            <a:spLocks noGrp="1"/>
          </p:cNvSpPr>
          <p:nvPr>
            <p:ph type="dt" sz="half" idx="10"/>
          </p:nvPr>
        </p:nvSpPr>
        <p:spPr/>
        <p:txBody>
          <a:bodyPr/>
          <a:lstStyle/>
          <a:p>
            <a:fld id="{51EE9AEA-5A7B-413C-BAAC-45FF5BA1451D}" type="datetimeFigureOut">
              <a:rPr lang="en-GB" smtClean="0"/>
              <a:t>25/01/2021</a:t>
            </a:fld>
            <a:endParaRPr lang="en-GB"/>
          </a:p>
        </p:txBody>
      </p:sp>
      <p:sp>
        <p:nvSpPr>
          <p:cNvPr id="6" name="Footer Placeholder 5">
            <a:extLst>
              <a:ext uri="{FF2B5EF4-FFF2-40B4-BE49-F238E27FC236}">
                <a16:creationId xmlns:a16="http://schemas.microsoft.com/office/drawing/2014/main" id="{8132C221-2450-4015-B31F-512B32F3F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00D584-6F3A-486A-A80D-6C64B8A9B01F}"/>
              </a:ext>
            </a:extLst>
          </p:cNvPr>
          <p:cNvSpPr>
            <a:spLocks noGrp="1"/>
          </p:cNvSpPr>
          <p:nvPr>
            <p:ph type="sldNum" sz="quarter" idx="12"/>
          </p:nvPr>
        </p:nvSpPr>
        <p:spPr/>
        <p:txBody>
          <a:bodyPr/>
          <a:lstStyle/>
          <a:p>
            <a:fld id="{6B79CE64-4352-46CA-B3A0-F8C5FE815D00}" type="slidenum">
              <a:rPr lang="en-GB" smtClean="0"/>
              <a:t>‹#›</a:t>
            </a:fld>
            <a:endParaRPr lang="en-GB"/>
          </a:p>
        </p:txBody>
      </p:sp>
    </p:spTree>
    <p:extLst>
      <p:ext uri="{BB962C8B-B14F-4D97-AF65-F5344CB8AC3E}">
        <p14:creationId xmlns:p14="http://schemas.microsoft.com/office/powerpoint/2010/main" val="347720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E0D00-C93F-4C24-AEFC-9CDF71C7E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2C7CB-B1D7-4836-8C19-BFD5B76AD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87108-52F5-4A21-877C-83907D277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E9AEA-5A7B-413C-BAAC-45FF5BA1451D}" type="datetimeFigureOut">
              <a:rPr lang="en-GB" smtClean="0"/>
              <a:t>25/01/2021</a:t>
            </a:fld>
            <a:endParaRPr lang="en-GB"/>
          </a:p>
        </p:txBody>
      </p:sp>
      <p:sp>
        <p:nvSpPr>
          <p:cNvPr id="5" name="Footer Placeholder 4">
            <a:extLst>
              <a:ext uri="{FF2B5EF4-FFF2-40B4-BE49-F238E27FC236}">
                <a16:creationId xmlns:a16="http://schemas.microsoft.com/office/drawing/2014/main" id="{3E9D82AE-A77E-4B7D-A524-95F8CDF890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B4D3A8-8FC1-45BB-956F-5F0E8BF8C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9CE64-4352-46CA-B3A0-F8C5FE815D00}" type="slidenum">
              <a:rPr lang="en-GB" smtClean="0"/>
              <a:t>‹#›</a:t>
            </a:fld>
            <a:endParaRPr lang="en-GB"/>
          </a:p>
        </p:txBody>
      </p:sp>
    </p:spTree>
    <p:extLst>
      <p:ext uri="{BB962C8B-B14F-4D97-AF65-F5344CB8AC3E}">
        <p14:creationId xmlns:p14="http://schemas.microsoft.com/office/powerpoint/2010/main" val="195732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P.C._Goins,_section_foreman,_and_family_eat_dinner_in_kitchen_in_their_home_in_company_housing_project._Koppers_Coal..._-_NARA_-_540917.jpg"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rade_II*_listed_buildings_in_Camden"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ddleeastmonitor.com/20170815-anti-racism-demonstrators-defy-trump-and-neo-nazis/"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30413179@N04/2849431389/"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heconversation.com/why-do-fewer-black-students-get-identified-as-gifted-53791"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emarketisation.wordpress.com/2018/03/08/willetts-the-conqueror-pt-3-human-capita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www.rcfouchaux.ca/blog/2015/07/09/marketization-of-education/"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s.lse.ac.uk/lsereviewofbooks/2014/03/20/book-review-why-fight-poverty-by-julia-unwin/"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Globe_of_language.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ochamanual.com/tag/kimberly-seals-allers/"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heconversation.com/more-parents-are-choosing-to-home-school-their-children-why-60787"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96D64A-F280-4BB2-88AF-7D28B3A1C77D}"/>
              </a:ext>
            </a:extLst>
          </p:cNvPr>
          <p:cNvSpPr>
            <a:spLocks noGrp="1"/>
          </p:cNvSpPr>
          <p:nvPr>
            <p:ph type="subTitle" idx="1"/>
          </p:nvPr>
        </p:nvSpPr>
        <p:spPr>
          <a:xfrm>
            <a:off x="5971456" y="2899543"/>
            <a:ext cx="5382344" cy="911117"/>
          </a:xfrm>
        </p:spPr>
        <p:txBody>
          <a:bodyPr>
            <a:normAutofit/>
          </a:bodyPr>
          <a:lstStyle/>
          <a:p>
            <a:pPr algn="l"/>
            <a:endParaRPr lang="en-GB" sz="2000"/>
          </a:p>
        </p:txBody>
      </p:sp>
      <p:pic>
        <p:nvPicPr>
          <p:cNvPr id="4" name="Picture 3" descr="C:\Users\Helen\AppData\Local\Microsoft\Windows\INetCache\Content.MSO\17B06D48.tmp">
            <a:extLst>
              <a:ext uri="{FF2B5EF4-FFF2-40B4-BE49-F238E27FC236}">
                <a16:creationId xmlns:a16="http://schemas.microsoft.com/office/drawing/2014/main" id="{B050D3C2-205A-475E-9AB9-31D8186B6362}"/>
              </a:ext>
            </a:extLst>
          </p:cNvPr>
          <p:cNvPicPr/>
          <p:nvPr/>
        </p:nvPicPr>
        <p:blipFill rotWithShape="1">
          <a:blip r:embed="rId2">
            <a:extLst>
              <a:ext uri="{28A0092B-C50C-407E-A947-70E740481C1C}">
                <a14:useLocalDpi xmlns:a14="http://schemas.microsoft.com/office/drawing/2010/main" val="0"/>
              </a:ext>
            </a:extLst>
          </a:blip>
          <a:srcRect l="6958" r="7828" b="-1"/>
          <a:stretch/>
        </p:blipFill>
        <p:spPr bwMode="auto">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a:noFill/>
        </p:spPr>
      </p:pic>
      <p:sp>
        <p:nvSpPr>
          <p:cNvPr id="2" name="Title 1">
            <a:extLst>
              <a:ext uri="{FF2B5EF4-FFF2-40B4-BE49-F238E27FC236}">
                <a16:creationId xmlns:a16="http://schemas.microsoft.com/office/drawing/2014/main" id="{753DF047-8047-4A11-A704-73EF018C23B9}"/>
              </a:ext>
            </a:extLst>
          </p:cNvPr>
          <p:cNvSpPr>
            <a:spLocks noGrp="1"/>
          </p:cNvSpPr>
          <p:nvPr>
            <p:ph type="ctrTitle"/>
          </p:nvPr>
        </p:nvSpPr>
        <p:spPr>
          <a:xfrm>
            <a:off x="5639189" y="502128"/>
            <a:ext cx="5714611" cy="2390459"/>
          </a:xfrm>
        </p:spPr>
        <p:txBody>
          <a:bodyPr>
            <a:normAutofit/>
          </a:bodyPr>
          <a:lstStyle/>
          <a:p>
            <a:pPr algn="l"/>
            <a:r>
              <a:rPr lang="en-GB" sz="5400"/>
              <a:t>Education and Ethnic Group</a:t>
            </a: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803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438E2-AEE8-4D5F-9436-5BA5F2869E05}"/>
              </a:ext>
            </a:extLst>
          </p:cNvPr>
          <p:cNvSpPr>
            <a:spLocks noGrp="1"/>
          </p:cNvSpPr>
          <p:nvPr>
            <p:ph type="title"/>
          </p:nvPr>
        </p:nvSpPr>
        <p:spPr>
          <a:xfrm>
            <a:off x="645065" y="1463040"/>
            <a:ext cx="3796306" cy="2690949"/>
          </a:xfrm>
        </p:spPr>
        <p:txBody>
          <a:bodyPr anchor="t">
            <a:normAutofit/>
          </a:bodyPr>
          <a:lstStyle/>
          <a:p>
            <a:r>
              <a:rPr lang="en-GB" sz="4800"/>
              <a:t>Supported by?</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34AF81-FD70-4F28-B0D7-F6168297B816}"/>
              </a:ext>
            </a:extLst>
          </p:cNvPr>
          <p:cNvSpPr>
            <a:spLocks noGrp="1"/>
          </p:cNvSpPr>
          <p:nvPr>
            <p:ph idx="1"/>
          </p:nvPr>
        </p:nvSpPr>
        <p:spPr>
          <a:xfrm>
            <a:off x="5656218" y="1463039"/>
            <a:ext cx="5542387" cy="4300447"/>
          </a:xfrm>
        </p:spPr>
        <p:txBody>
          <a:bodyPr anchor="t">
            <a:normAutofit/>
          </a:bodyPr>
          <a:lstStyle/>
          <a:p>
            <a:r>
              <a:rPr lang="en-GB" sz="2200"/>
              <a:t>Sewell?</a:t>
            </a:r>
          </a:p>
          <a:p>
            <a:endParaRPr lang="en-GB" sz="2200"/>
          </a:p>
          <a:p>
            <a:endParaRPr lang="en-GB" sz="2200"/>
          </a:p>
          <a:p>
            <a:r>
              <a:rPr lang="en-GB" sz="2200"/>
              <a:t>Pryce?</a:t>
            </a:r>
          </a:p>
        </p:txBody>
      </p:sp>
    </p:spTree>
    <p:extLst>
      <p:ext uri="{BB962C8B-B14F-4D97-AF65-F5344CB8AC3E}">
        <p14:creationId xmlns:p14="http://schemas.microsoft.com/office/powerpoint/2010/main" val="16383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470788-F801-4BA5-8D2E-E52857DFFE13}"/>
              </a:ext>
            </a:extLst>
          </p:cNvPr>
          <p:cNvSpPr>
            <a:spLocks noGrp="1"/>
          </p:cNvSpPr>
          <p:nvPr>
            <p:ph type="title"/>
          </p:nvPr>
        </p:nvSpPr>
        <p:spPr>
          <a:xfrm>
            <a:off x="645065" y="1463040"/>
            <a:ext cx="3796306" cy="2690949"/>
          </a:xfrm>
        </p:spPr>
        <p:txBody>
          <a:bodyPr anchor="t">
            <a:normAutofit/>
          </a:bodyPr>
          <a:lstStyle/>
          <a:p>
            <a:r>
              <a:rPr lang="en-GB" sz="4800"/>
              <a:t>Asian families?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169F1-95FE-4936-B261-7CB84B3055BC}"/>
              </a:ext>
            </a:extLst>
          </p:cNvPr>
          <p:cNvSpPr>
            <a:spLocks noGrp="1"/>
          </p:cNvSpPr>
          <p:nvPr>
            <p:ph idx="1"/>
          </p:nvPr>
        </p:nvSpPr>
        <p:spPr>
          <a:xfrm>
            <a:off x="5656218" y="1463039"/>
            <a:ext cx="5542387" cy="4300447"/>
          </a:xfrm>
        </p:spPr>
        <p:txBody>
          <a:bodyPr anchor="t">
            <a:normAutofit/>
          </a:bodyPr>
          <a:lstStyle/>
          <a:p>
            <a:r>
              <a:rPr lang="en-GB" sz="2200" b="1"/>
              <a:t>Driver and Ballard (1981</a:t>
            </a:r>
            <a:r>
              <a:rPr lang="en-GB" sz="2200"/>
              <a:t>)</a:t>
            </a:r>
          </a:p>
          <a:p>
            <a:endParaRPr lang="en-GB" sz="2200"/>
          </a:p>
          <a:p>
            <a:r>
              <a:rPr lang="en-GB" sz="2200" b="1"/>
              <a:t>Ruth Lupton (2004)</a:t>
            </a:r>
            <a:endParaRPr lang="en-GB" sz="2200"/>
          </a:p>
        </p:txBody>
      </p:sp>
    </p:spTree>
    <p:extLst>
      <p:ext uri="{BB962C8B-B14F-4D97-AF65-F5344CB8AC3E}">
        <p14:creationId xmlns:p14="http://schemas.microsoft.com/office/powerpoint/2010/main" val="187443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87EC9-C6B3-4577-AE90-4D0CB29AE046}"/>
              </a:ext>
            </a:extLst>
          </p:cNvPr>
          <p:cNvSpPr>
            <a:spLocks noGrp="1"/>
          </p:cNvSpPr>
          <p:nvPr>
            <p:ph type="title"/>
          </p:nvPr>
        </p:nvSpPr>
        <p:spPr>
          <a:xfrm>
            <a:off x="645064" y="525982"/>
            <a:ext cx="4282983" cy="1200361"/>
          </a:xfrm>
        </p:spPr>
        <p:txBody>
          <a:bodyPr anchor="b">
            <a:normAutofit/>
          </a:bodyPr>
          <a:lstStyle/>
          <a:p>
            <a:r>
              <a:rPr lang="en-GB" sz="3600"/>
              <a:t>White working class?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755E0B-D5DD-43F9-93F4-820234D53D17}"/>
              </a:ext>
            </a:extLst>
          </p:cNvPr>
          <p:cNvSpPr>
            <a:spLocks noGrp="1"/>
          </p:cNvSpPr>
          <p:nvPr>
            <p:ph idx="1"/>
          </p:nvPr>
        </p:nvSpPr>
        <p:spPr>
          <a:xfrm>
            <a:off x="645066" y="2031101"/>
            <a:ext cx="4282984" cy="3511943"/>
          </a:xfrm>
        </p:spPr>
        <p:txBody>
          <a:bodyPr anchor="ctr">
            <a:normAutofit/>
          </a:bodyPr>
          <a:lstStyle/>
          <a:p>
            <a:r>
              <a:rPr lang="en-GB" sz="1800" b="1">
                <a:highlight>
                  <a:srgbClr val="C0C0C0"/>
                </a:highlight>
              </a:rPr>
              <a:t>Lupton (2004)</a:t>
            </a:r>
            <a:r>
              <a:rPr lang="en-GB" sz="1800">
                <a:highlight>
                  <a:srgbClr val="C0C0C0"/>
                </a:highlight>
              </a:rPr>
              <a:t> </a:t>
            </a:r>
            <a:r>
              <a:rPr lang="en-GB" sz="1800"/>
              <a:t>studied 4 mainly working class schools 2 mainly white, one serving a largely Pakistani community and the fourth very mixed.  She found the poorest levels of behaviour and discipline in the white working-class schools and blamed this on lower levels of parental support and the negative attitudes that white working-class parents had towards education. These parents had fairly indifferent or negative attitude towards learning and toward school, and low aspirations for their children.</a:t>
            </a:r>
          </a:p>
          <a:p>
            <a:endParaRPr lang="en-GB" sz="180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 person&#10;&#10;Description automatically generated">
            <a:extLst>
              <a:ext uri="{FF2B5EF4-FFF2-40B4-BE49-F238E27FC236}">
                <a16:creationId xmlns:a16="http://schemas.microsoft.com/office/drawing/2014/main" id="{E9FAE4AA-078B-4FA8-B94D-AB616FED31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61" r="6136" b="-1"/>
          <a:stretch/>
        </p:blipFill>
        <p:spPr>
          <a:xfrm>
            <a:off x="5987738" y="650494"/>
            <a:ext cx="5628018" cy="5324142"/>
          </a:xfrm>
          <a:prstGeom prst="rect">
            <a:avLst/>
          </a:prstGeom>
        </p:spPr>
      </p:pic>
      <p:sp>
        <p:nvSpPr>
          <p:cNvPr id="6" name="TextBox 5">
            <a:extLst>
              <a:ext uri="{FF2B5EF4-FFF2-40B4-BE49-F238E27FC236}">
                <a16:creationId xmlns:a16="http://schemas.microsoft.com/office/drawing/2014/main" id="{AE5FADC3-7047-49F6-9CF8-55FDDE5C3854}"/>
              </a:ext>
            </a:extLst>
          </p:cNvPr>
          <p:cNvSpPr txBox="1"/>
          <p:nvPr/>
        </p:nvSpPr>
        <p:spPr>
          <a:xfrm>
            <a:off x="9308714" y="5774581"/>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commons.wikimedia.org/wiki/File:P.C._Goins,_section_foreman,_and_family_eat_dinner_in_kitchen_in_their_home_in_company_housing_project._Koppers_Coal..._-_NARA_-_540917.jp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20511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5263F-191A-4D38-B92F-DA441C70F701}"/>
              </a:ext>
            </a:extLst>
          </p:cNvPr>
          <p:cNvSpPr>
            <a:spLocks noGrp="1"/>
          </p:cNvSpPr>
          <p:nvPr>
            <p:ph type="title"/>
          </p:nvPr>
        </p:nvSpPr>
        <p:spPr>
          <a:xfrm>
            <a:off x="645064" y="525982"/>
            <a:ext cx="4282983" cy="1200361"/>
          </a:xfrm>
        </p:spPr>
        <p:txBody>
          <a:bodyPr anchor="b">
            <a:normAutofit/>
          </a:bodyPr>
          <a:lstStyle/>
          <a:p>
            <a:endParaRPr lang="en-GB" sz="3600"/>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806DE4-6A11-4E47-962A-B74DF42D2153}"/>
              </a:ext>
            </a:extLst>
          </p:cNvPr>
          <p:cNvSpPr>
            <a:spLocks noGrp="1"/>
          </p:cNvSpPr>
          <p:nvPr>
            <p:ph idx="1"/>
          </p:nvPr>
        </p:nvSpPr>
        <p:spPr>
          <a:xfrm>
            <a:off x="645066" y="2031101"/>
            <a:ext cx="4282984" cy="3511943"/>
          </a:xfrm>
        </p:spPr>
        <p:txBody>
          <a:bodyPr anchor="ctr">
            <a:normAutofit/>
          </a:bodyPr>
          <a:lstStyle/>
          <a:p>
            <a:r>
              <a:rPr lang="en-GB" sz="1800" i="1"/>
              <a:t>What does </a:t>
            </a:r>
            <a:r>
              <a:rPr lang="en-GB" sz="1800" b="1" i="1"/>
              <a:t>Evans (2006)</a:t>
            </a:r>
            <a:r>
              <a:rPr lang="en-GB" sz="1800" i="1"/>
              <a:t> state is another reason for white working-class underachievement?</a:t>
            </a:r>
          </a:p>
          <a:p>
            <a:pPr marL="0" indent="0">
              <a:buNone/>
            </a:pPr>
            <a:endParaRPr lang="en-GB" sz="1800"/>
          </a:p>
          <a:p>
            <a:r>
              <a:rPr lang="en-GB" sz="1800"/>
              <a:t>Street culture</a:t>
            </a:r>
          </a:p>
          <a:p>
            <a:endParaRPr lang="en-GB" sz="1800"/>
          </a:p>
          <a:p>
            <a:r>
              <a:rPr lang="en-GB" sz="1800"/>
              <a:t>White working class areas are brutal (p39 of red book)</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uilding, outdoor, sky, stone&#10;&#10;Description automatically generated">
            <a:extLst>
              <a:ext uri="{FF2B5EF4-FFF2-40B4-BE49-F238E27FC236}">
                <a16:creationId xmlns:a16="http://schemas.microsoft.com/office/drawing/2014/main" id="{E8D65A1F-DCF3-420F-81DB-D2E9F3C62C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271" r="13448" b="-1"/>
          <a:stretch/>
        </p:blipFill>
        <p:spPr>
          <a:xfrm>
            <a:off x="5987738" y="650494"/>
            <a:ext cx="5628018" cy="5324142"/>
          </a:xfrm>
          <a:prstGeom prst="rect">
            <a:avLst/>
          </a:prstGeom>
        </p:spPr>
      </p:pic>
      <p:sp>
        <p:nvSpPr>
          <p:cNvPr id="6" name="TextBox 5">
            <a:extLst>
              <a:ext uri="{FF2B5EF4-FFF2-40B4-BE49-F238E27FC236}">
                <a16:creationId xmlns:a16="http://schemas.microsoft.com/office/drawing/2014/main" id="{43025EF5-4CA0-421B-8A1F-3353FA68A0E8}"/>
              </a:ext>
            </a:extLst>
          </p:cNvPr>
          <p:cNvSpPr txBox="1"/>
          <p:nvPr/>
        </p:nvSpPr>
        <p:spPr>
          <a:xfrm>
            <a:off x="9308714" y="5774581"/>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Grade_II*_listed_buildings_in_Camden">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93661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B7EC-C916-432A-97E3-EC69E4E652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CA0D74-9C1C-4B1F-9C0D-24F2FB74A410}"/>
              </a:ext>
            </a:extLst>
          </p:cNvPr>
          <p:cNvSpPr>
            <a:spLocks noGrp="1"/>
          </p:cNvSpPr>
          <p:nvPr>
            <p:ph idx="1"/>
          </p:nvPr>
        </p:nvSpPr>
        <p:spPr/>
        <p:txBody>
          <a:bodyPr>
            <a:normAutofit fontScale="77500" lnSpcReduction="20000"/>
          </a:bodyPr>
          <a:lstStyle/>
          <a:p>
            <a:r>
              <a:rPr lang="en-GB" b="1" dirty="0"/>
              <a:t>An interaction of home and school factors?</a:t>
            </a:r>
            <a:endParaRPr lang="en-GB" dirty="0"/>
          </a:p>
          <a:p>
            <a:r>
              <a:rPr lang="en-GB" b="1" dirty="0"/>
              <a:t>Bhatti (1999</a:t>
            </a:r>
            <a:r>
              <a:rPr lang="en-GB" dirty="0"/>
              <a:t>) found a relationship between home and school for Pakistani, Bangladeshi and Indian Asian pupils. They found that parents are very supportive and had a high level of interest in their child's education, though they didn't know much about the daily processes and organisation of schools, and their children's experience of schooling. Many didn't know how to approach the school or teachers, so avoided doing so unless it was essential. Many of those who did visit found school unwelcoming. Their own level of education meant they were sometimes unable to help their children with schoolwork as much as they would have liked to. </a:t>
            </a:r>
          </a:p>
          <a:p>
            <a:r>
              <a:rPr lang="en-GB" dirty="0"/>
              <a:t>Similarly, </a:t>
            </a:r>
            <a:r>
              <a:rPr lang="en-GB" b="1" dirty="0"/>
              <a:t>Vincent (2011) </a:t>
            </a:r>
            <a:r>
              <a:rPr lang="en-GB" dirty="0"/>
              <a:t>found that black middle-class parents were concerned and actively involved in their children's schooling e.g. enrolling them in extra-curricular activities and extra tutoring. However, they found teachers treated them as if they knew less about their children's education than white middle-class parents, despite having similar qualifications, and expected them to be far less interested in education than their white peers.</a:t>
            </a:r>
          </a:p>
          <a:p>
            <a:endParaRPr lang="en-GB" dirty="0"/>
          </a:p>
        </p:txBody>
      </p:sp>
    </p:spTree>
    <p:extLst>
      <p:ext uri="{BB962C8B-B14F-4D97-AF65-F5344CB8AC3E}">
        <p14:creationId xmlns:p14="http://schemas.microsoft.com/office/powerpoint/2010/main" val="37836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69D45-E470-49E4-BFED-085DE28B9C12}"/>
              </a:ext>
            </a:extLst>
          </p:cNvPr>
          <p:cNvSpPr>
            <a:spLocks noGrp="1"/>
          </p:cNvSpPr>
          <p:nvPr>
            <p:ph type="title"/>
          </p:nvPr>
        </p:nvSpPr>
        <p:spPr>
          <a:xfrm>
            <a:off x="1245072" y="1289765"/>
            <a:ext cx="3651101" cy="4270963"/>
          </a:xfrm>
        </p:spPr>
        <p:txBody>
          <a:bodyPr anchor="ctr">
            <a:normAutofit/>
          </a:bodyPr>
          <a:lstStyle/>
          <a:p>
            <a:pPr algn="ctr"/>
            <a:r>
              <a:rPr lang="en-GB" sz="4800" i="1">
                <a:solidFill>
                  <a:srgbClr val="FFFFFF"/>
                </a:solidFill>
              </a:rPr>
              <a:t>How are material deprivation and ethnicity linked?</a:t>
            </a:r>
            <a:br>
              <a:rPr lang="en-GB" sz="4800">
                <a:solidFill>
                  <a:srgbClr val="FFFFFF"/>
                </a:solidFill>
              </a:rPr>
            </a:br>
            <a:endParaRPr lang="en-GB" sz="4800">
              <a:solidFill>
                <a:srgbClr val="FFFFFF"/>
              </a:solidFill>
            </a:endParaRP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98ADAA2-5798-410F-B3E2-D5C0094D013F}"/>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Material deprivation explanations see educational failure as resulting from factors such as substandard housing and low income.  Ethnic minorities are more likely to face these problems.  For example, according to </a:t>
            </a:r>
            <a:r>
              <a:rPr lang="en-GB" sz="2000" b="1">
                <a:solidFill>
                  <a:schemeClr val="tx1">
                    <a:alpha val="80000"/>
                  </a:schemeClr>
                </a:solidFill>
              </a:rPr>
              <a:t>Flaherty (2004):</a:t>
            </a:r>
          </a:p>
          <a:p>
            <a:endParaRPr lang="en-GB" sz="2000" b="1">
              <a:solidFill>
                <a:schemeClr val="tx1">
                  <a:alpha val="80000"/>
                </a:schemeClr>
              </a:solidFill>
            </a:endParaRPr>
          </a:p>
          <a:p>
            <a:r>
              <a:rPr lang="en-GB" sz="2000" b="1">
                <a:solidFill>
                  <a:schemeClr val="tx1">
                    <a:alpha val="80000"/>
                  </a:schemeClr>
                </a:solidFill>
              </a:rPr>
              <a:t>Give me examples…..</a:t>
            </a:r>
            <a:endParaRPr lang="en-GB" sz="2000">
              <a:solidFill>
                <a:schemeClr val="tx1">
                  <a:alpha val="80000"/>
                </a:schemeClr>
              </a:solidFill>
            </a:endParaRPr>
          </a:p>
          <a:p>
            <a:endParaRPr lang="en-GB" sz="2000">
              <a:solidFill>
                <a:schemeClr val="tx1">
                  <a:alpha val="80000"/>
                </a:schemeClr>
              </a:solidFill>
            </a:endParaRP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9"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87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6EF785-FCB2-4EDA-9F19-3E9AB7C408C7}"/>
              </a:ext>
            </a:extLst>
          </p:cNvPr>
          <p:cNvSpPr>
            <a:spLocks noGrp="1"/>
          </p:cNvSpPr>
          <p:nvPr>
            <p:ph type="title"/>
          </p:nvPr>
        </p:nvSpPr>
        <p:spPr>
          <a:xfrm>
            <a:off x="645065" y="1463040"/>
            <a:ext cx="3796306" cy="2690949"/>
          </a:xfrm>
        </p:spPr>
        <p:txBody>
          <a:bodyPr anchor="t">
            <a:normAutofit/>
          </a:bodyPr>
          <a:lstStyle/>
          <a:p>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br>
              <a:rPr lang="en-GB" sz="1200" dirty="0"/>
            </a:br>
            <a:endParaRPr lang="en-GB" sz="12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E6C142-384C-4483-83E9-19C6657614E5}"/>
              </a:ext>
            </a:extLst>
          </p:cNvPr>
          <p:cNvSpPr>
            <a:spLocks noGrp="1"/>
          </p:cNvSpPr>
          <p:nvPr>
            <p:ph idx="1"/>
          </p:nvPr>
        </p:nvSpPr>
        <p:spPr>
          <a:xfrm>
            <a:off x="5656218" y="1463039"/>
            <a:ext cx="5542387" cy="4300447"/>
          </a:xfrm>
        </p:spPr>
        <p:txBody>
          <a:bodyPr anchor="t">
            <a:normAutofit/>
          </a:bodyPr>
          <a:lstStyle/>
          <a:p>
            <a:endParaRPr lang="en-GB" sz="2400" dirty="0"/>
          </a:p>
          <a:p>
            <a:endParaRPr lang="en-GB" sz="2400" dirty="0"/>
          </a:p>
          <a:p>
            <a:endParaRPr lang="en-GB" sz="2400" dirty="0"/>
          </a:p>
          <a:p>
            <a:pPr marL="0" indent="0">
              <a:buNone/>
            </a:pPr>
            <a:r>
              <a:rPr lang="en-GB" sz="2400" dirty="0"/>
              <a:t>Why is this picture complicated? See p 40 about Indian and Chinese pupils who are materially deprived and still do better than most? </a:t>
            </a:r>
            <a:endParaRPr lang="en-GB" sz="2200" dirty="0"/>
          </a:p>
        </p:txBody>
      </p:sp>
    </p:spTree>
    <p:extLst>
      <p:ext uri="{BB962C8B-B14F-4D97-AF65-F5344CB8AC3E}">
        <p14:creationId xmlns:p14="http://schemas.microsoft.com/office/powerpoint/2010/main" val="56387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AE198-6316-42D9-B237-A43D2D1671AF}"/>
              </a:ext>
            </a:extLst>
          </p:cNvPr>
          <p:cNvSpPr>
            <a:spLocks noGrp="1"/>
          </p:cNvSpPr>
          <p:nvPr>
            <p:ph type="title"/>
          </p:nvPr>
        </p:nvSpPr>
        <p:spPr>
          <a:xfrm>
            <a:off x="1043631" y="873940"/>
            <a:ext cx="4928291" cy="1035781"/>
          </a:xfrm>
        </p:spPr>
        <p:txBody>
          <a:bodyPr anchor="ctr">
            <a:normAutofit/>
          </a:bodyPr>
          <a:lstStyle/>
          <a:p>
            <a:endParaRPr lang="en-GB" sz="3600"/>
          </a:p>
        </p:txBody>
      </p:sp>
      <p:sp>
        <p:nvSpPr>
          <p:cNvPr id="3" name="Content Placeholder 2">
            <a:extLst>
              <a:ext uri="{FF2B5EF4-FFF2-40B4-BE49-F238E27FC236}">
                <a16:creationId xmlns:a16="http://schemas.microsoft.com/office/drawing/2014/main" id="{F5BAE288-4937-4BC3-BB25-085302116292}"/>
              </a:ext>
            </a:extLst>
          </p:cNvPr>
          <p:cNvSpPr>
            <a:spLocks noGrp="1"/>
          </p:cNvSpPr>
          <p:nvPr>
            <p:ph idx="1"/>
          </p:nvPr>
        </p:nvSpPr>
        <p:spPr>
          <a:xfrm>
            <a:off x="1045029" y="2524721"/>
            <a:ext cx="4991629" cy="3677123"/>
          </a:xfrm>
        </p:spPr>
        <p:txBody>
          <a:bodyPr anchor="ctr">
            <a:normAutofit/>
          </a:bodyPr>
          <a:lstStyle/>
          <a:p>
            <a:r>
              <a:rPr lang="en-GB" sz="1800"/>
              <a:t>3. Racism in wider society</a:t>
            </a:r>
          </a:p>
          <a:p>
            <a:r>
              <a:rPr lang="en-GB" sz="1800"/>
              <a:t>Chine et al (2002) found racism is common in schools and while travelling to and from school.  Traveller / Gypsy children faced the worst.  This is likely to make their experience of school more stressful.</a:t>
            </a:r>
          </a:p>
          <a:p>
            <a:endParaRPr lang="en-GB" sz="1800"/>
          </a:p>
        </p:txBody>
      </p:sp>
      <p:pic>
        <p:nvPicPr>
          <p:cNvPr id="5" name="Picture 4">
            <a:extLst>
              <a:ext uri="{FF2B5EF4-FFF2-40B4-BE49-F238E27FC236}">
                <a16:creationId xmlns:a16="http://schemas.microsoft.com/office/drawing/2014/main" id="{EF9F1D1D-5232-4152-98F9-E47DB618690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06" b="14914"/>
          <a:stretch/>
        </p:blipFill>
        <p:spPr>
          <a:xfrm>
            <a:off x="6788383" y="613147"/>
            <a:ext cx="4565417" cy="5593443"/>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7A5B24-E1C6-405A-A726-4FD053105326}"/>
              </a:ext>
            </a:extLst>
          </p:cNvPr>
          <p:cNvSpPr txBox="1"/>
          <p:nvPr/>
        </p:nvSpPr>
        <p:spPr>
          <a:xfrm>
            <a:off x="8913709" y="600653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middleeastmonitor.com/20170815-anti-racism-demonstrators-defy-trump-and-neo-nazi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44686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F2846-8D01-4A32-BBAE-C2850846C695}"/>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Teachers and labelling?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28AD5B6-92C4-43BA-B3B7-6BE7029D0C11}"/>
              </a:ext>
            </a:extLst>
          </p:cNvPr>
          <p:cNvSpPr>
            <a:spLocks noGrp="1"/>
          </p:cNvSpPr>
          <p:nvPr>
            <p:ph idx="1"/>
          </p:nvPr>
        </p:nvSpPr>
        <p:spPr>
          <a:xfrm>
            <a:off x="6297233" y="518400"/>
            <a:ext cx="4771607" cy="5837949"/>
          </a:xfrm>
        </p:spPr>
        <p:txBody>
          <a:bodyPr anchor="ctr">
            <a:normAutofit/>
          </a:bodyPr>
          <a:lstStyle/>
          <a:p>
            <a:r>
              <a:rPr lang="en-GB" sz="2000" u="sng" dirty="0">
                <a:solidFill>
                  <a:schemeClr val="tx1">
                    <a:alpha val="80000"/>
                  </a:schemeClr>
                </a:solidFill>
              </a:rPr>
              <a:t>Gillborn and Mirza (2000)</a:t>
            </a:r>
            <a:r>
              <a:rPr lang="en-GB" sz="2000" dirty="0">
                <a:solidFill>
                  <a:schemeClr val="tx1">
                    <a:alpha val="80000"/>
                  </a:schemeClr>
                </a:solidFill>
              </a:rPr>
              <a:t> have found that in one local education authority, black children were the highest achievers on entry to primary school (20% above the local average), but by GCSE, they had the worst results of any ethnic group – 21 points </a:t>
            </a:r>
            <a:r>
              <a:rPr lang="en-GB" sz="2000" i="1" dirty="0">
                <a:solidFill>
                  <a:schemeClr val="tx1">
                    <a:alpha val="80000"/>
                  </a:schemeClr>
                </a:solidFill>
              </a:rPr>
              <a:t>below</a:t>
            </a:r>
            <a:r>
              <a:rPr lang="en-GB" sz="2000" dirty="0">
                <a:solidFill>
                  <a:schemeClr val="tx1">
                    <a:alpha val="80000"/>
                  </a:schemeClr>
                </a:solidFill>
              </a:rPr>
              <a:t> the local average.</a:t>
            </a:r>
          </a:p>
          <a:p>
            <a:r>
              <a:rPr lang="en-GB" sz="2000" dirty="0">
                <a:solidFill>
                  <a:schemeClr val="tx1">
                    <a:alpha val="80000"/>
                  </a:schemeClr>
                </a:solidFill>
              </a:rPr>
              <a:t>What does this suggest?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19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3BDF9-9851-4D83-B23B-3514F115821B}"/>
              </a:ext>
            </a:extLst>
          </p:cNvPr>
          <p:cNvSpPr>
            <a:spLocks noGrp="1"/>
          </p:cNvSpPr>
          <p:nvPr>
            <p:ph type="title"/>
          </p:nvPr>
        </p:nvSpPr>
        <p:spPr>
          <a:xfrm>
            <a:off x="589560" y="856180"/>
            <a:ext cx="4560584" cy="1128068"/>
          </a:xfrm>
        </p:spPr>
        <p:txBody>
          <a:bodyPr anchor="ctr">
            <a:normAutofit/>
          </a:bodyPr>
          <a:lstStyle/>
          <a:p>
            <a:r>
              <a:rPr lang="en-GB" sz="4000"/>
              <a:t>Labelling? </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A2F93D-80A2-4D1C-9B64-E76AB7CBF9C1}"/>
              </a:ext>
            </a:extLst>
          </p:cNvPr>
          <p:cNvSpPr>
            <a:spLocks noGrp="1"/>
          </p:cNvSpPr>
          <p:nvPr>
            <p:ph idx="1"/>
          </p:nvPr>
        </p:nvSpPr>
        <p:spPr>
          <a:xfrm>
            <a:off x="590719" y="2330505"/>
            <a:ext cx="4559425" cy="3979585"/>
          </a:xfrm>
        </p:spPr>
        <p:txBody>
          <a:bodyPr anchor="ctr">
            <a:normAutofit/>
          </a:bodyPr>
          <a:lstStyle/>
          <a:p>
            <a:r>
              <a:rPr lang="en-GB" sz="2000"/>
              <a:t>When looking at ethnic differences in achievement, interactionists focus on the different labels teachers give to children from different ethnic backgrounds.  Their studies show that teachers often see black and Asian pupils as being far from the ‘ideal pupil’.  For example, black pupils are often seen as disruptive and Asians as passive.</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BBEEEA-3930-4261-B3E4-7037A685FA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631"/>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837D52C4-897F-42B3-8120-607BC07F20B1}"/>
              </a:ext>
            </a:extLst>
          </p:cNvPr>
          <p:cNvSpPr txBox="1"/>
          <p:nvPr/>
        </p:nvSpPr>
        <p:spPr>
          <a:xfrm>
            <a:off x="9216382" y="5858593"/>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flickr.com/photos/30413179@N04/2849431389/">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57764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F6781-75B9-4EE1-B9DD-45418733CF39}"/>
              </a:ext>
            </a:extLst>
          </p:cNvPr>
          <p:cNvSpPr>
            <a:spLocks noGrp="1"/>
          </p:cNvSpPr>
          <p:nvPr>
            <p:ph type="title"/>
          </p:nvPr>
        </p:nvSpPr>
        <p:spPr>
          <a:xfrm>
            <a:off x="1245072" y="1289765"/>
            <a:ext cx="3651101" cy="4270963"/>
          </a:xfrm>
        </p:spPr>
        <p:txBody>
          <a:bodyPr anchor="ctr">
            <a:normAutofit/>
          </a:bodyPr>
          <a:lstStyle/>
          <a:p>
            <a:pPr algn="ctr"/>
            <a:r>
              <a:rPr lang="en-GB" sz="4300">
                <a:solidFill>
                  <a:srgbClr val="FFFFFF"/>
                </a:solidFill>
              </a:rPr>
              <a:t>What exam board want you to know (this is your minimum by the end of today</a:t>
            </a:r>
          </a:p>
        </p:txBody>
      </p:sp>
      <p:sp>
        <p:nvSpPr>
          <p:cNvPr id="1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F50E9B07-2E67-4867-A089-E9FC77796D38}"/>
              </a:ext>
            </a:extLst>
          </p:cNvPr>
          <p:cNvSpPr>
            <a:spLocks noGrp="1"/>
          </p:cNvSpPr>
          <p:nvPr>
            <p:ph idx="1"/>
          </p:nvPr>
        </p:nvSpPr>
        <p:spPr>
          <a:xfrm>
            <a:off x="6297233" y="518400"/>
            <a:ext cx="4771607" cy="5837949"/>
          </a:xfrm>
        </p:spPr>
        <p:txBody>
          <a:bodyPr anchor="ctr">
            <a:normAutofit/>
          </a:bodyPr>
          <a:lstStyle/>
          <a:p>
            <a:pPr fontAlgn="base"/>
            <a:r>
              <a:rPr lang="en-GB" sz="2000" b="0" i="0">
                <a:solidFill>
                  <a:schemeClr val="tx1">
                    <a:alpha val="80000"/>
                  </a:schemeClr>
                </a:solidFill>
                <a:effectLst/>
                <a:latin typeface="Helvetica Neue"/>
              </a:rPr>
              <a:t>Different sociological explanations of ethnic differences in educational achievement in relation to external factors, eg cultural deprivation, material deprivation and racism in wider society.</a:t>
            </a:r>
          </a:p>
          <a:p>
            <a:pPr fontAlgn="base"/>
            <a:r>
              <a:rPr lang="en-GB" sz="2000" b="1" i="0">
                <a:solidFill>
                  <a:schemeClr val="tx1">
                    <a:alpha val="80000"/>
                  </a:schemeClr>
                </a:solidFill>
                <a:effectLst/>
                <a:latin typeface="Helvetica Neue"/>
              </a:rPr>
              <a:t>Bereiter &amp; Engelmann, Evans, Lupton</a:t>
            </a:r>
          </a:p>
          <a:p>
            <a:pPr fontAlgn="base"/>
            <a:endParaRPr lang="en-GB" sz="2000" b="1">
              <a:solidFill>
                <a:schemeClr val="tx1">
                  <a:alpha val="80000"/>
                </a:schemeClr>
              </a:solidFill>
              <a:latin typeface="Helvetica Neue"/>
            </a:endParaRPr>
          </a:p>
          <a:p>
            <a:pPr fontAlgn="base"/>
            <a:endParaRPr lang="en-GB" sz="2000" b="1" i="0">
              <a:solidFill>
                <a:schemeClr val="tx1">
                  <a:alpha val="80000"/>
                </a:schemeClr>
              </a:solidFill>
              <a:effectLst/>
              <a:latin typeface="Helvetica Neue"/>
            </a:endParaRPr>
          </a:p>
          <a:p>
            <a:pPr fontAlgn="base"/>
            <a:endParaRPr lang="en-GB" sz="2000" b="1">
              <a:solidFill>
                <a:schemeClr val="tx1">
                  <a:alpha val="80000"/>
                </a:schemeClr>
              </a:solidFill>
              <a:latin typeface="Helvetica Neue"/>
            </a:endParaRPr>
          </a:p>
          <a:p>
            <a:pPr fontAlgn="base"/>
            <a:r>
              <a:rPr lang="en-GB" sz="2000" b="1" i="0">
                <a:solidFill>
                  <a:schemeClr val="tx1">
                    <a:alpha val="80000"/>
                  </a:schemeClr>
                </a:solidFill>
                <a:effectLst/>
                <a:latin typeface="Helvetica Neue"/>
              </a:rPr>
              <a:t>Also </a:t>
            </a:r>
            <a:r>
              <a:rPr lang="en-GB" sz="2000">
                <a:solidFill>
                  <a:schemeClr val="tx1">
                    <a:alpha val="80000"/>
                  </a:schemeClr>
                </a:solidFill>
              </a:rPr>
              <a:t>Internal factors: racist labelling, self-fulfilling prophecy, pupil subcultural responses, ethnic identities, institutional racism, ethnocentric curriculum</a:t>
            </a:r>
            <a:endParaRPr lang="en-GB" sz="2000" b="0" i="0">
              <a:solidFill>
                <a:schemeClr val="tx1">
                  <a:alpha val="80000"/>
                </a:schemeClr>
              </a:solidFill>
              <a:effectLst/>
              <a:latin typeface="Helvetica Neue"/>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08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C3F0D-91F9-48AD-8A6C-F2B6A815C4CC}"/>
              </a:ext>
            </a:extLst>
          </p:cNvPr>
          <p:cNvSpPr>
            <a:spLocks noGrp="1"/>
          </p:cNvSpPr>
          <p:nvPr>
            <p:ph type="title"/>
          </p:nvPr>
        </p:nvSpPr>
        <p:spPr>
          <a:xfrm>
            <a:off x="589560" y="856180"/>
            <a:ext cx="4560584" cy="1128068"/>
          </a:xfrm>
        </p:spPr>
        <p:txBody>
          <a:bodyPr anchor="ctr">
            <a:normAutofit/>
          </a:bodyPr>
          <a:lstStyle/>
          <a:p>
            <a:endParaRPr lang="en-GB" sz="400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16FAD4-589D-424C-A5F3-0BC0189E7BD5}"/>
              </a:ext>
            </a:extLst>
          </p:cNvPr>
          <p:cNvSpPr>
            <a:spLocks noGrp="1"/>
          </p:cNvSpPr>
          <p:nvPr>
            <p:ph idx="1"/>
          </p:nvPr>
        </p:nvSpPr>
        <p:spPr>
          <a:xfrm>
            <a:off x="590719" y="2330505"/>
            <a:ext cx="4559425" cy="3979585"/>
          </a:xfrm>
        </p:spPr>
        <p:txBody>
          <a:bodyPr anchor="ctr">
            <a:normAutofit/>
          </a:bodyPr>
          <a:lstStyle/>
          <a:p>
            <a:r>
              <a:rPr lang="en-GB" sz="1700"/>
              <a:t>Teachers may not be consciously racist but the Swann report found that many are unintentionally racist so may favour pupils or give more time to some or give individual praise for example more often to white pupils than to black Caribbean girls and boys.</a:t>
            </a:r>
          </a:p>
          <a:p>
            <a:r>
              <a:rPr lang="en-GB" sz="1700"/>
              <a:t>Wright and Connolly looked at stereotypes in inner-city schools and found these stereotypes – positive impressions of Asian girls and Asians in general.  Black Caribbean pupils were seen as having low potential and being disruptive.  This means these pupils were reacted to more quickly creating conflict.</a:t>
            </a:r>
          </a:p>
          <a:p>
            <a:endParaRPr lang="en-GB" sz="17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indoor, computer&#10;&#10;Description automatically generated">
            <a:extLst>
              <a:ext uri="{FF2B5EF4-FFF2-40B4-BE49-F238E27FC236}">
                <a16:creationId xmlns:a16="http://schemas.microsoft.com/office/drawing/2014/main" id="{9D069D3F-812E-4AE5-8326-B73345E77F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64" r="11592" b="-2"/>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F0CE97C6-FE6D-4CF9-BC00-23516E344E5A}"/>
              </a:ext>
            </a:extLst>
          </p:cNvPr>
          <p:cNvSpPr txBox="1"/>
          <p:nvPr/>
        </p:nvSpPr>
        <p:spPr>
          <a:xfrm>
            <a:off x="9076919" y="5858593"/>
            <a:ext cx="2326279"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theconversation.com/why-do-fewer-black-students-get-identified-as-gifted-53791">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289143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7B22DC8-2A3B-44DD-AE3F-1B64343092D2}"/>
              </a:ext>
            </a:extLst>
          </p:cNvPr>
          <p:cNvSpPr>
            <a:spLocks noGrp="1"/>
          </p:cNvSpPr>
          <p:nvPr>
            <p:ph type="title"/>
          </p:nvPr>
        </p:nvSpPr>
        <p:spPr>
          <a:xfrm>
            <a:off x="3045213" y="731520"/>
            <a:ext cx="6089904" cy="1426464"/>
          </a:xfrm>
        </p:spPr>
        <p:txBody>
          <a:bodyPr>
            <a:normAutofit/>
          </a:bodyPr>
          <a:lstStyle/>
          <a:p>
            <a:pPr algn="ctr"/>
            <a:r>
              <a:rPr lang="en-GB">
                <a:solidFill>
                  <a:srgbClr val="FFFFFF"/>
                </a:solidFill>
              </a:rPr>
              <a:t>Archer 3 pupil identities constructed by pupils</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93C7D75-B17B-4558-A670-851BFDF01535}"/>
              </a:ext>
            </a:extLst>
          </p:cNvPr>
          <p:cNvGraphicFramePr>
            <a:graphicFrameLocks noGrp="1"/>
          </p:cNvGraphicFramePr>
          <p:nvPr>
            <p:ph idx="1"/>
            <p:extLst>
              <p:ext uri="{D42A27DB-BD31-4B8C-83A1-F6EECF244321}">
                <p14:modId xmlns:p14="http://schemas.microsoft.com/office/powerpoint/2010/main" val="3020423795"/>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49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6701F-774A-4437-81AB-DEE3D8EF4FD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Subcultures?</a:t>
            </a:r>
          </a:p>
        </p:txBody>
      </p:sp>
      <p:pic>
        <p:nvPicPr>
          <p:cNvPr id="7" name="Content Placeholder 6">
            <a:extLst>
              <a:ext uri="{FF2B5EF4-FFF2-40B4-BE49-F238E27FC236}">
                <a16:creationId xmlns:a16="http://schemas.microsoft.com/office/drawing/2014/main" id="{BD9FA279-6035-4393-B294-1B42CB2121FB}"/>
              </a:ext>
            </a:extLst>
          </p:cNvPr>
          <p:cNvPicPr>
            <a:picLocks noGrp="1" noChangeAspect="1"/>
          </p:cNvPicPr>
          <p:nvPr>
            <p:ph idx="1"/>
          </p:nvPr>
        </p:nvPicPr>
        <p:blipFill>
          <a:blip r:embed="rId2"/>
          <a:stretch>
            <a:fillRect/>
          </a:stretch>
        </p:blipFill>
        <p:spPr>
          <a:xfrm>
            <a:off x="4777316" y="1681152"/>
            <a:ext cx="6780700" cy="3493367"/>
          </a:xfrm>
          <a:prstGeom prst="rect">
            <a:avLst/>
          </a:prstGeom>
        </p:spPr>
      </p:pic>
    </p:spTree>
    <p:extLst>
      <p:ext uri="{BB962C8B-B14F-4D97-AF65-F5344CB8AC3E}">
        <p14:creationId xmlns:p14="http://schemas.microsoft.com/office/powerpoint/2010/main" val="3133437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909D6F2-656D-402B-82C7-2909FA90D102}"/>
              </a:ext>
            </a:extLst>
          </p:cNvPr>
          <p:cNvSpPr>
            <a:spLocks noGrp="1"/>
          </p:cNvSpPr>
          <p:nvPr>
            <p:ph type="title"/>
          </p:nvPr>
        </p:nvSpPr>
        <p:spPr>
          <a:xfrm>
            <a:off x="777240" y="731519"/>
            <a:ext cx="2845191" cy="3237579"/>
          </a:xfrm>
        </p:spPr>
        <p:txBody>
          <a:bodyPr>
            <a:normAutofit/>
          </a:bodyPr>
          <a:lstStyle/>
          <a:p>
            <a:endParaRPr lang="en-GB"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FE3DAA-16F0-4699-A6EF-0D277F1E427F}"/>
              </a:ext>
            </a:extLst>
          </p:cNvPr>
          <p:cNvSpPr>
            <a:spLocks noGrp="1"/>
          </p:cNvSpPr>
          <p:nvPr>
            <p:ph idx="1"/>
          </p:nvPr>
        </p:nvSpPr>
        <p:spPr>
          <a:xfrm>
            <a:off x="4379709" y="686862"/>
            <a:ext cx="7037591" cy="5475129"/>
          </a:xfrm>
        </p:spPr>
        <p:txBody>
          <a:bodyPr anchor="ctr">
            <a:normAutofit/>
          </a:bodyPr>
          <a:lstStyle/>
          <a:p>
            <a:r>
              <a:rPr lang="en-GB" sz="2600" i="1" u="sng"/>
              <a:t>Sewell: the variety of boys’ responses:</a:t>
            </a:r>
            <a:endParaRPr lang="en-GB" sz="2600"/>
          </a:p>
          <a:p>
            <a:r>
              <a:rPr lang="en-GB" sz="2600"/>
              <a:t>Sewell studied underachievement of black boys, and found that pupils’ responses to schooling, including racist stereotyping by teachers, can affect their achievement. He identifies four such responses:</a:t>
            </a:r>
          </a:p>
          <a:p>
            <a:endParaRPr lang="en-GB" sz="2600"/>
          </a:p>
        </p:txBody>
      </p:sp>
    </p:spTree>
    <p:extLst>
      <p:ext uri="{BB962C8B-B14F-4D97-AF65-F5344CB8AC3E}">
        <p14:creationId xmlns:p14="http://schemas.microsoft.com/office/powerpoint/2010/main" val="111979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64E9EBBE-D83B-48DB-81AF-7978EE96BBB4}"/>
              </a:ext>
            </a:extLst>
          </p:cNvPr>
          <p:cNvPicPr>
            <a:picLocks noGrp="1" noChangeAspect="1"/>
          </p:cNvPicPr>
          <p:nvPr>
            <p:ph idx="1"/>
          </p:nvPr>
        </p:nvPicPr>
        <p:blipFill>
          <a:blip r:embed="rId2"/>
          <a:stretch>
            <a:fillRect/>
          </a:stretch>
        </p:blipFill>
        <p:spPr>
          <a:xfrm>
            <a:off x="643467" y="1299963"/>
            <a:ext cx="10905066" cy="4258073"/>
          </a:xfrm>
          <a:prstGeom prst="rect">
            <a:avLst/>
          </a:prstGeom>
        </p:spPr>
      </p:pic>
    </p:spTree>
    <p:extLst>
      <p:ext uri="{BB962C8B-B14F-4D97-AF65-F5344CB8AC3E}">
        <p14:creationId xmlns:p14="http://schemas.microsoft.com/office/powerpoint/2010/main" val="423998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D81331A-F091-40B4-8378-C8EE99F6295B}"/>
              </a:ext>
            </a:extLst>
          </p:cNvPr>
          <p:cNvSpPr>
            <a:spLocks noGrp="1"/>
          </p:cNvSpPr>
          <p:nvPr>
            <p:ph type="title"/>
          </p:nvPr>
        </p:nvSpPr>
        <p:spPr>
          <a:xfrm>
            <a:off x="1991485" y="1600200"/>
            <a:ext cx="8201552" cy="2295748"/>
          </a:xfrm>
        </p:spPr>
        <p:txBody>
          <a:bodyPr vert="horz" lIns="91440" tIns="45720" rIns="91440" bIns="45720" rtlCol="0" anchor="b">
            <a:normAutofit/>
          </a:bodyPr>
          <a:lstStyle/>
          <a:p>
            <a:pPr algn="ctr"/>
            <a:r>
              <a:rPr lang="en-US" sz="4800" b="1" kern="1200">
                <a:solidFill>
                  <a:schemeClr val="tx1"/>
                </a:solidFill>
                <a:latin typeface="+mj-lt"/>
                <a:ea typeface="+mj-ea"/>
                <a:cs typeface="+mj-cs"/>
              </a:rPr>
              <a:t>Institutional racism and the ethnocentric curriculum:</a:t>
            </a:r>
            <a:br>
              <a:rPr lang="en-US" sz="4800" kern="1200">
                <a:solidFill>
                  <a:schemeClr val="tx1"/>
                </a:solidFill>
                <a:latin typeface="+mj-lt"/>
                <a:ea typeface="+mj-ea"/>
                <a:cs typeface="+mj-cs"/>
              </a:rPr>
            </a:br>
            <a:endParaRPr lang="en-US" sz="48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F41403E5-C88B-45FD-BC00-0F97E3490718}"/>
              </a:ext>
            </a:extLst>
          </p:cNvPr>
          <p:cNvSpPr>
            <a:spLocks noGrp="1"/>
          </p:cNvSpPr>
          <p:nvPr>
            <p:ph idx="1"/>
          </p:nvPr>
        </p:nvSpPr>
        <p:spPr>
          <a:xfrm>
            <a:off x="1991485" y="4067661"/>
            <a:ext cx="8201552" cy="1118764"/>
          </a:xfrm>
        </p:spPr>
        <p:txBody>
          <a:bodyPr vert="horz" lIns="91440" tIns="45720" rIns="91440" bIns="45720" rtlCol="0" anchor="t">
            <a:normAutofit/>
          </a:bodyPr>
          <a:lstStyle/>
          <a:p>
            <a:pPr marL="0" indent="0" algn="ctr">
              <a:buNone/>
            </a:pPr>
            <a:r>
              <a:rPr lang="en-US" sz="2000" kern="1200" dirty="0">
                <a:solidFill>
                  <a:schemeClr val="tx1">
                    <a:alpha val="70000"/>
                  </a:schemeClr>
                </a:solidFill>
                <a:latin typeface="+mn-lt"/>
                <a:ea typeface="+mn-ea"/>
                <a:cs typeface="+mn-cs"/>
              </a:rPr>
              <a:t>Can you remember what critical race theory is? </a:t>
            </a:r>
          </a:p>
        </p:txBody>
      </p:sp>
    </p:spTree>
    <p:extLst>
      <p:ext uri="{BB962C8B-B14F-4D97-AF65-F5344CB8AC3E}">
        <p14:creationId xmlns:p14="http://schemas.microsoft.com/office/powerpoint/2010/main" val="3724255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BF715-1B17-4900-9591-D4122291650D}"/>
              </a:ext>
            </a:extLst>
          </p:cNvPr>
          <p:cNvSpPr>
            <a:spLocks noGrp="1"/>
          </p:cNvSpPr>
          <p:nvPr>
            <p:ph type="title"/>
          </p:nvPr>
        </p:nvSpPr>
        <p:spPr>
          <a:xfrm>
            <a:off x="589560" y="856180"/>
            <a:ext cx="5279408" cy="1128068"/>
          </a:xfrm>
        </p:spPr>
        <p:txBody>
          <a:bodyPr anchor="ctr">
            <a:normAutofit/>
          </a:bodyPr>
          <a:lstStyle/>
          <a:p>
            <a:r>
              <a:rPr lang="en-GB" sz="3100"/>
              <a:t>Marketisation and segregation:</a:t>
            </a:r>
            <a:br>
              <a:rPr lang="en-GB" sz="3100"/>
            </a:br>
            <a:endParaRPr lang="en-GB" sz="3100"/>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135923-76B6-4DE8-9D9E-0441E8107398}"/>
              </a:ext>
            </a:extLst>
          </p:cNvPr>
          <p:cNvSpPr>
            <a:spLocks noGrp="1"/>
          </p:cNvSpPr>
          <p:nvPr>
            <p:ph idx="1"/>
          </p:nvPr>
        </p:nvSpPr>
        <p:spPr>
          <a:xfrm>
            <a:off x="590719" y="2330505"/>
            <a:ext cx="5278066" cy="3979585"/>
          </a:xfrm>
        </p:spPr>
        <p:txBody>
          <a:bodyPr anchor="ctr">
            <a:normAutofit/>
          </a:bodyPr>
          <a:lstStyle/>
          <a:p>
            <a:r>
              <a:rPr lang="en-GB" sz="2000"/>
              <a:t>Key study: Moore and Davenport (1990)</a:t>
            </a:r>
          </a:p>
          <a:p>
            <a:r>
              <a:rPr lang="en-GB" sz="2000"/>
              <a:t>Moore and Davenport show how selection procedures lead to ethnic segregation, with minority pupils failing to get into better secondary schools due to discrimination</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10;&#10;Description automatically generated">
            <a:extLst>
              <a:ext uri="{FF2B5EF4-FFF2-40B4-BE49-F238E27FC236}">
                <a16:creationId xmlns:a16="http://schemas.microsoft.com/office/drawing/2014/main" id="{12DB89DE-B7A4-4606-87C8-32D49CFB588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922" r="4" b="6949"/>
          <a:stretch/>
        </p:blipFill>
        <p:spPr>
          <a:xfrm>
            <a:off x="7083423" y="581892"/>
            <a:ext cx="4397433" cy="2518756"/>
          </a:xfrm>
          <a:prstGeom prst="rect">
            <a:avLst/>
          </a:prstGeom>
        </p:spPr>
      </p:pic>
      <p:sp>
        <p:nvSpPr>
          <p:cNvPr id="28" name="Rectangle 2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con&#10;&#10;Description automatically generated">
            <a:extLst>
              <a:ext uri="{FF2B5EF4-FFF2-40B4-BE49-F238E27FC236}">
                <a16:creationId xmlns:a16="http://schemas.microsoft.com/office/drawing/2014/main" id="{EA7BCF52-8163-4294-9111-3EC86CF8118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274" r="3" b="13235"/>
          <a:stretch/>
        </p:blipFill>
        <p:spPr>
          <a:xfrm>
            <a:off x="7083423" y="3707894"/>
            <a:ext cx="4395569" cy="2518756"/>
          </a:xfrm>
          <a:prstGeom prst="rect">
            <a:avLst/>
          </a:prstGeom>
        </p:spPr>
      </p:pic>
      <p:sp>
        <p:nvSpPr>
          <p:cNvPr id="6" name="TextBox 5">
            <a:extLst>
              <a:ext uri="{FF2B5EF4-FFF2-40B4-BE49-F238E27FC236}">
                <a16:creationId xmlns:a16="http://schemas.microsoft.com/office/drawing/2014/main" id="{575A17A7-FA7F-467B-98F0-FDE183F7D92F}"/>
              </a:ext>
            </a:extLst>
          </p:cNvPr>
          <p:cNvSpPr txBox="1"/>
          <p:nvPr/>
        </p:nvSpPr>
        <p:spPr>
          <a:xfrm>
            <a:off x="9173814" y="2900593"/>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hemarketisation.wordpress.com/2018/03/08/willetts-the-conqueror-pt-3-human-capita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9" name="TextBox 8">
            <a:extLst>
              <a:ext uri="{FF2B5EF4-FFF2-40B4-BE49-F238E27FC236}">
                <a16:creationId xmlns:a16="http://schemas.microsoft.com/office/drawing/2014/main" id="{5D59F308-AA57-433A-85BD-1B116C2F21B2}"/>
              </a:ext>
            </a:extLst>
          </p:cNvPr>
          <p:cNvSpPr txBox="1"/>
          <p:nvPr/>
        </p:nvSpPr>
        <p:spPr>
          <a:xfrm>
            <a:off x="9038901" y="602659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www.rcfouchaux.ca/blog/2015/07/09/marketization-of-education/">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373366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D56C8-1287-4658-AE37-A6A68AA5691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a:solidFill>
                  <a:schemeClr val="tx1"/>
                </a:solidFill>
                <a:latin typeface="+mj-lt"/>
                <a:ea typeface="+mj-ea"/>
                <a:cs typeface="+mj-cs"/>
              </a:rPr>
              <a:t>The ethnocentric curriculum?</a:t>
            </a:r>
            <a:endParaRPr lang="en-US" sz="7200" kern="120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63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3994-D1CA-4418-BF29-92560564FD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E88CEF-B778-4362-A734-7488D879FE0F}"/>
              </a:ext>
            </a:extLst>
          </p:cNvPr>
          <p:cNvSpPr>
            <a:spLocks noGrp="1"/>
          </p:cNvSpPr>
          <p:nvPr>
            <p:ph idx="1"/>
          </p:nvPr>
        </p:nvSpPr>
        <p:spPr/>
        <p:txBody>
          <a:bodyPr>
            <a:normAutofit fontScale="92500"/>
          </a:bodyPr>
          <a:lstStyle/>
          <a:p>
            <a:pPr fontAlgn="base"/>
            <a:r>
              <a:rPr lang="en-GB" b="0" i="0" dirty="0">
                <a:solidFill>
                  <a:srgbClr val="4C4C4B"/>
                </a:solidFill>
                <a:effectLst/>
                <a:latin typeface="Helvetica Neue"/>
              </a:rPr>
              <a:t>Different sociological explanations of ethnic differences in educational achievement in relation to external factors, </a:t>
            </a:r>
            <a:r>
              <a:rPr lang="en-GB" b="0" i="0" dirty="0" err="1">
                <a:solidFill>
                  <a:srgbClr val="4C4C4B"/>
                </a:solidFill>
                <a:effectLst/>
                <a:latin typeface="Helvetica Neue"/>
              </a:rPr>
              <a:t>eg</a:t>
            </a:r>
            <a:r>
              <a:rPr lang="en-GB" b="0" i="0" dirty="0">
                <a:solidFill>
                  <a:srgbClr val="4C4C4B"/>
                </a:solidFill>
                <a:effectLst/>
                <a:latin typeface="Helvetica Neue"/>
              </a:rPr>
              <a:t> cultural deprivation, material deprivation and racism in wider society.</a:t>
            </a:r>
          </a:p>
          <a:p>
            <a:pPr fontAlgn="base"/>
            <a:r>
              <a:rPr lang="en-GB" b="1" i="0" dirty="0">
                <a:solidFill>
                  <a:srgbClr val="4C4C4B"/>
                </a:solidFill>
                <a:effectLst/>
                <a:latin typeface="Helvetica Neue"/>
              </a:rPr>
              <a:t>Bereiter &amp; Engelmann, Evans, Lupton</a:t>
            </a:r>
          </a:p>
          <a:p>
            <a:pPr fontAlgn="base"/>
            <a:endParaRPr lang="en-GB" b="1" dirty="0">
              <a:solidFill>
                <a:srgbClr val="4C4C4B"/>
              </a:solidFill>
              <a:latin typeface="Helvetica Neue"/>
            </a:endParaRPr>
          </a:p>
          <a:p>
            <a:pPr fontAlgn="base"/>
            <a:endParaRPr lang="en-GB" b="1" i="0" dirty="0">
              <a:solidFill>
                <a:srgbClr val="4C4C4B"/>
              </a:solidFill>
              <a:effectLst/>
              <a:latin typeface="Helvetica Neue"/>
            </a:endParaRPr>
          </a:p>
          <a:p>
            <a:pPr fontAlgn="base"/>
            <a:endParaRPr lang="en-GB" b="1" dirty="0">
              <a:solidFill>
                <a:srgbClr val="4C4C4B"/>
              </a:solidFill>
              <a:latin typeface="Helvetica Neue"/>
            </a:endParaRPr>
          </a:p>
          <a:p>
            <a:pPr fontAlgn="base"/>
            <a:r>
              <a:rPr lang="en-GB" b="1" i="0" dirty="0">
                <a:solidFill>
                  <a:srgbClr val="4C4C4B"/>
                </a:solidFill>
                <a:effectLst/>
                <a:latin typeface="Helvetica Neue"/>
              </a:rPr>
              <a:t>Also </a:t>
            </a:r>
            <a:r>
              <a:rPr lang="en-GB" dirty="0"/>
              <a:t>Internal factors: racist labelling, self-fulfilling prophecy, pupil subcultural responses, ethnic identities, institutional racism, ethnocentric curriculum</a:t>
            </a:r>
            <a:endParaRPr lang="en-GB" b="0" i="0" dirty="0">
              <a:solidFill>
                <a:srgbClr val="4C4C4B"/>
              </a:solidFill>
              <a:effectLst/>
              <a:latin typeface="Helvetica Neue"/>
            </a:endParaRPr>
          </a:p>
          <a:p>
            <a:endParaRPr lang="en-GB" dirty="0"/>
          </a:p>
        </p:txBody>
      </p:sp>
    </p:spTree>
    <p:extLst>
      <p:ext uri="{BB962C8B-B14F-4D97-AF65-F5344CB8AC3E}">
        <p14:creationId xmlns:p14="http://schemas.microsoft.com/office/powerpoint/2010/main" val="375398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593A-B1F4-4615-ABA0-49545D85D574}"/>
              </a:ext>
            </a:extLst>
          </p:cNvPr>
          <p:cNvSpPr>
            <a:spLocks noGrp="1"/>
          </p:cNvSpPr>
          <p:nvPr>
            <p:ph type="title"/>
          </p:nvPr>
        </p:nvSpPr>
        <p:spPr/>
        <p:txBody>
          <a:bodyPr/>
          <a:lstStyle/>
          <a:p>
            <a:r>
              <a:rPr lang="en-GB" dirty="0"/>
              <a:t>Topic Summary to be completed and put on Firefly</a:t>
            </a:r>
          </a:p>
        </p:txBody>
      </p:sp>
      <p:sp>
        <p:nvSpPr>
          <p:cNvPr id="3" name="Content Placeholder 2">
            <a:extLst>
              <a:ext uri="{FF2B5EF4-FFF2-40B4-BE49-F238E27FC236}">
                <a16:creationId xmlns:a16="http://schemas.microsoft.com/office/drawing/2014/main" id="{F31FE9D6-9622-425E-813B-127FCCA7F6CC}"/>
              </a:ext>
            </a:extLst>
          </p:cNvPr>
          <p:cNvSpPr>
            <a:spLocks noGrp="1"/>
          </p:cNvSpPr>
          <p:nvPr>
            <p:ph idx="1"/>
          </p:nvPr>
        </p:nvSpPr>
        <p:spPr/>
        <p:txBody>
          <a:bodyPr/>
          <a:lstStyle/>
          <a:p>
            <a:r>
              <a:rPr lang="en-GB" dirty="0"/>
              <a:t>Can do a revision clock if you prefer. </a:t>
            </a:r>
          </a:p>
          <a:p>
            <a:endParaRPr lang="en-GB" dirty="0"/>
          </a:p>
          <a:p>
            <a:r>
              <a:rPr lang="en-GB" dirty="0"/>
              <a:t>Use this </a:t>
            </a:r>
            <a:r>
              <a:rPr lang="en-GB" dirty="0" err="1"/>
              <a:t>powerpoint</a:t>
            </a:r>
            <a:r>
              <a:rPr lang="en-GB" dirty="0"/>
              <a:t> and your booklet.  </a:t>
            </a:r>
          </a:p>
          <a:p>
            <a:endParaRPr lang="en-GB" dirty="0"/>
          </a:p>
          <a:p>
            <a:r>
              <a:rPr lang="en-GB" dirty="0"/>
              <a:t>Optional past questions too…..</a:t>
            </a:r>
          </a:p>
        </p:txBody>
      </p:sp>
    </p:spTree>
    <p:extLst>
      <p:ext uri="{BB962C8B-B14F-4D97-AF65-F5344CB8AC3E}">
        <p14:creationId xmlns:p14="http://schemas.microsoft.com/office/powerpoint/2010/main" val="173042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A22B-2334-41F9-857D-274E412638F0}"/>
              </a:ext>
            </a:extLst>
          </p:cNvPr>
          <p:cNvSpPr>
            <a:spLocks noGrp="1"/>
          </p:cNvSpPr>
          <p:nvPr>
            <p:ph type="title"/>
          </p:nvPr>
        </p:nvSpPr>
        <p:spPr>
          <a:xfrm>
            <a:off x="481013" y="3752849"/>
            <a:ext cx="3290887" cy="2452687"/>
          </a:xfrm>
        </p:spPr>
        <p:txBody>
          <a:bodyPr anchor="ctr">
            <a:normAutofit/>
          </a:bodyPr>
          <a:lstStyle/>
          <a:p>
            <a:r>
              <a:rPr lang="en-GB" sz="3300" b="0" i="0">
                <a:effectLst/>
                <a:latin typeface="Helvetica Neue"/>
              </a:rPr>
              <a:t>cultural deprivation, material deprivation and racism?</a:t>
            </a:r>
            <a:endParaRPr lang="en-GB" sz="3300"/>
          </a:p>
        </p:txBody>
      </p:sp>
      <p:pic>
        <p:nvPicPr>
          <p:cNvPr id="5" name="Picture 4" descr="A picture containing person, different, several&#10;&#10;Description automatically generated">
            <a:extLst>
              <a:ext uri="{FF2B5EF4-FFF2-40B4-BE49-F238E27FC236}">
                <a16:creationId xmlns:a16="http://schemas.microsoft.com/office/drawing/2014/main" id="{2337A042-EFB4-4DAE-8CC0-A69A44127AC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155" b="2326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662CD3C-A435-474D-A69C-90707D167F6F}"/>
              </a:ext>
            </a:extLst>
          </p:cNvPr>
          <p:cNvSpPr>
            <a:spLocks noGrp="1"/>
          </p:cNvSpPr>
          <p:nvPr>
            <p:ph idx="1"/>
          </p:nvPr>
        </p:nvSpPr>
        <p:spPr>
          <a:xfrm>
            <a:off x="4223982" y="3752850"/>
            <a:ext cx="7485413" cy="2452687"/>
          </a:xfrm>
        </p:spPr>
        <p:txBody>
          <a:bodyPr anchor="ctr">
            <a:normAutofit/>
          </a:bodyPr>
          <a:lstStyle/>
          <a:p>
            <a:endParaRPr lang="en-GB" sz="1800"/>
          </a:p>
          <a:p>
            <a:r>
              <a:rPr lang="en-GB" sz="1800"/>
              <a:t>Internal factors: racist labelling, self-fulfilling prophecy, pupil subcultural responses, ethnic identities, institutional racism, ethnocentric curriculum</a:t>
            </a:r>
          </a:p>
          <a:p>
            <a:endParaRPr lang="en-GB" sz="1800"/>
          </a:p>
          <a:p>
            <a:r>
              <a:rPr lang="en-GB" sz="1800"/>
              <a:t>And what do the statistics show?</a:t>
            </a:r>
          </a:p>
        </p:txBody>
      </p:sp>
      <p:sp>
        <p:nvSpPr>
          <p:cNvPr id="6" name="TextBox 5">
            <a:extLst>
              <a:ext uri="{FF2B5EF4-FFF2-40B4-BE49-F238E27FC236}">
                <a16:creationId xmlns:a16="http://schemas.microsoft.com/office/drawing/2014/main" id="{6999D2F9-B956-483B-8CD3-DD2159E22F50}"/>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blogs.lse.ac.uk/lsereviewofbooks/2014/03/20/book-review-why-fight-poverty-by-julia-unwin/">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12612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B942-DFF8-4D12-9A4F-35016EF8AD28}"/>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B2952911-27B3-4421-812C-2F71DA03748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900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96BD-E5D8-479F-BD62-F2338FB679E3}"/>
              </a:ext>
            </a:extLst>
          </p:cNvPr>
          <p:cNvSpPr>
            <a:spLocks noGrp="1"/>
          </p:cNvSpPr>
          <p:nvPr>
            <p:ph type="title"/>
          </p:nvPr>
        </p:nvSpPr>
        <p:spPr>
          <a:xfrm>
            <a:off x="4965430" y="629268"/>
            <a:ext cx="6586491" cy="1286160"/>
          </a:xfrm>
        </p:spPr>
        <p:txBody>
          <a:bodyPr anchor="b">
            <a:normAutofit/>
          </a:bodyPr>
          <a:lstStyle/>
          <a:p>
            <a:r>
              <a:rPr lang="en-GB" sz="4100" u="sng"/>
              <a:t>Language</a:t>
            </a:r>
            <a:br>
              <a:rPr lang="en-GB" sz="4100"/>
            </a:br>
            <a:endParaRPr lang="en-GB" sz="4100"/>
          </a:p>
        </p:txBody>
      </p:sp>
      <p:sp>
        <p:nvSpPr>
          <p:cNvPr id="3" name="Content Placeholder 2">
            <a:extLst>
              <a:ext uri="{FF2B5EF4-FFF2-40B4-BE49-F238E27FC236}">
                <a16:creationId xmlns:a16="http://schemas.microsoft.com/office/drawing/2014/main" id="{9E7A6334-B079-4156-BE24-B6C69CBD3D69}"/>
              </a:ext>
            </a:extLst>
          </p:cNvPr>
          <p:cNvSpPr>
            <a:spLocks noGrp="1"/>
          </p:cNvSpPr>
          <p:nvPr>
            <p:ph idx="1"/>
          </p:nvPr>
        </p:nvSpPr>
        <p:spPr>
          <a:xfrm>
            <a:off x="4965431" y="2438400"/>
            <a:ext cx="6586489" cy="3785419"/>
          </a:xfrm>
        </p:spPr>
        <p:txBody>
          <a:bodyPr>
            <a:normAutofit/>
          </a:bodyPr>
          <a:lstStyle/>
          <a:p>
            <a:r>
              <a:rPr lang="en-GB" sz="2000"/>
              <a:t>Official statistics (2013) have found that 18% of pupils in primary, and 13% of pupils in secondary schools (with much higher proportions in some areas) did not have English as their first language or the main language used in their homes.</a:t>
            </a:r>
          </a:p>
          <a:p>
            <a:endParaRPr lang="en-GB" sz="2000"/>
          </a:p>
          <a:p>
            <a:r>
              <a:rPr lang="en-GB" sz="2000"/>
              <a:t>Impact of this? </a:t>
            </a:r>
          </a:p>
          <a:p>
            <a:endParaRPr lang="en-GB" sz="2000"/>
          </a:p>
        </p:txBody>
      </p:sp>
      <p:pic>
        <p:nvPicPr>
          <p:cNvPr id="5" name="Picture 4" descr="Text&#10;&#10;Description automatically generated">
            <a:extLst>
              <a:ext uri="{FF2B5EF4-FFF2-40B4-BE49-F238E27FC236}">
                <a16:creationId xmlns:a16="http://schemas.microsoft.com/office/drawing/2014/main" id="{656BF333-D2F2-45F5-9577-9135B40170D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406" r="32938" b="-1"/>
          <a:stretch/>
        </p:blipFill>
        <p:spPr>
          <a:xfrm>
            <a:off x="20" y="10"/>
            <a:ext cx="4635571" cy="6857990"/>
          </a:xfrm>
          <a:prstGeom prst="rect">
            <a:avLst/>
          </a:prstGeom>
          <a:effectLst/>
        </p:spPr>
      </p:pic>
      <p:cxnSp>
        <p:nvCxnSpPr>
          <p:cNvPr id="15"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883F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3E9817D-AE31-4162-BDBE-F31E6824B3E1}"/>
              </a:ext>
            </a:extLst>
          </p:cNvPr>
          <p:cNvSpPr txBox="1"/>
          <p:nvPr/>
        </p:nvSpPr>
        <p:spPr>
          <a:xfrm>
            <a:off x="2328549"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commons.wikimedia.org/wiki/File:Globe_of_language.pn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0077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984ED-B0E9-4385-8B1A-03E8EE91A800}"/>
              </a:ext>
            </a:extLst>
          </p:cNvPr>
          <p:cNvSpPr>
            <a:spLocks noGrp="1"/>
          </p:cNvSpPr>
          <p:nvPr>
            <p:ph type="title"/>
          </p:nvPr>
        </p:nvSpPr>
        <p:spPr>
          <a:xfrm>
            <a:off x="589560" y="856180"/>
            <a:ext cx="4560584" cy="1128068"/>
          </a:xfrm>
        </p:spPr>
        <p:txBody>
          <a:bodyPr anchor="ctr">
            <a:normAutofit/>
          </a:bodyPr>
          <a:lstStyle/>
          <a:p>
            <a:r>
              <a:rPr lang="en-GB" sz="3700" u="sng"/>
              <a:t>Bereiter and Engelmann</a:t>
            </a:r>
            <a:r>
              <a:rPr lang="en-GB" sz="3700"/>
              <a:t> </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685C9C-9F99-490B-B261-85FB114E99C6}"/>
              </a:ext>
            </a:extLst>
          </p:cNvPr>
          <p:cNvSpPr>
            <a:spLocks noGrp="1"/>
          </p:cNvSpPr>
          <p:nvPr>
            <p:ph idx="1"/>
          </p:nvPr>
        </p:nvSpPr>
        <p:spPr>
          <a:xfrm>
            <a:off x="590719" y="2330505"/>
            <a:ext cx="4559425" cy="3979585"/>
          </a:xfrm>
        </p:spPr>
        <p:txBody>
          <a:bodyPr anchor="ctr">
            <a:normAutofit/>
          </a:bodyPr>
          <a:lstStyle/>
          <a:p>
            <a:r>
              <a:rPr lang="en-GB" sz="2000"/>
              <a:t>consider language spoken by low income Black American families as not complicated enough for success in education.  The see it as ‘umgrammatical, disjointed and incapable of expressing abstract ideas’. </a:t>
            </a:r>
          </a:p>
          <a:p>
            <a:pPr marL="0" indent="0">
              <a:buNone/>
            </a:pPr>
            <a:endParaRPr lang="en-GB" sz="200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posing, wall, indoor&#10;&#10;Description automatically generated">
            <a:extLst>
              <a:ext uri="{FF2B5EF4-FFF2-40B4-BE49-F238E27FC236}">
                <a16:creationId xmlns:a16="http://schemas.microsoft.com/office/drawing/2014/main" id="{92F0E7C8-ECB1-492C-9905-45AF4A067D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397" r="21680" b="-2"/>
          <a:stretch/>
        </p:blipFill>
        <p:spPr>
          <a:xfrm>
            <a:off x="5977788" y="799352"/>
            <a:ext cx="5425410" cy="5259296"/>
          </a:xfrm>
          <a:prstGeom prst="rect">
            <a:avLst/>
          </a:prstGeom>
        </p:spPr>
      </p:pic>
      <p:sp>
        <p:nvSpPr>
          <p:cNvPr id="9" name="TextBox 8">
            <a:extLst>
              <a:ext uri="{FF2B5EF4-FFF2-40B4-BE49-F238E27FC236}">
                <a16:creationId xmlns:a16="http://schemas.microsoft.com/office/drawing/2014/main" id="{5314029B-51F0-477C-871E-8F8DAF6170CA}"/>
              </a:ext>
            </a:extLst>
          </p:cNvPr>
          <p:cNvSpPr txBox="1"/>
          <p:nvPr/>
        </p:nvSpPr>
        <p:spPr>
          <a:xfrm>
            <a:off x="9096156" y="5858593"/>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mochamanual.com/tag/kimberly-seals-aller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76680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21C3B-A3B6-40AB-B8C4-1CB5BB916053}"/>
              </a:ext>
            </a:extLst>
          </p:cNvPr>
          <p:cNvSpPr>
            <a:spLocks noGrp="1"/>
          </p:cNvSpPr>
          <p:nvPr>
            <p:ph type="title"/>
          </p:nvPr>
        </p:nvSpPr>
        <p:spPr>
          <a:xfrm>
            <a:off x="645065" y="1463040"/>
            <a:ext cx="3796306" cy="2690949"/>
          </a:xfrm>
        </p:spPr>
        <p:txBody>
          <a:bodyPr anchor="t">
            <a:normAutofit/>
          </a:bodyPr>
          <a:lstStyle/>
          <a:p>
            <a:r>
              <a:rPr lang="en-GB" sz="4800"/>
              <a:t>BUT how might we criticise this?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F5216C-4929-49C5-8752-1C9266E2021C}"/>
              </a:ext>
            </a:extLst>
          </p:cNvPr>
          <p:cNvSpPr>
            <a:spLocks noGrp="1"/>
          </p:cNvSpPr>
          <p:nvPr>
            <p:ph idx="1"/>
          </p:nvPr>
        </p:nvSpPr>
        <p:spPr>
          <a:xfrm>
            <a:off x="5656218" y="1463039"/>
            <a:ext cx="5542387" cy="4300447"/>
          </a:xfrm>
        </p:spPr>
        <p:txBody>
          <a:bodyPr anchor="t">
            <a:normAutofit/>
          </a:bodyPr>
          <a:lstStyle/>
          <a:p>
            <a:r>
              <a:rPr lang="en-GB" sz="1500" dirty="0"/>
              <a:t> BUT / HOWEVER / ON THE OTHER HAND</a:t>
            </a:r>
          </a:p>
          <a:p>
            <a:r>
              <a:rPr lang="en-GB" sz="1500" dirty="0"/>
              <a:t>There has been the concern that students who don't speak English at home may be held back educationally. However, official statistics (2010) have found that pupils with English as a first language were only 3.2 points ahead of those without English as a first language (55.2% to 52.0%) when gaining 5 GCSE A*-C. </a:t>
            </a:r>
          </a:p>
          <a:p>
            <a:r>
              <a:rPr lang="en-GB" sz="1500" dirty="0"/>
              <a:t>Similarly, the Swann Report (1985) found that while language factors might hold back some children, for the majority it was not a major factor in underachievement, while David Gillborn and Heidi </a:t>
            </a:r>
            <a:r>
              <a:rPr lang="en-GB" sz="1500" dirty="0" err="1"/>
              <a:t>Safia</a:t>
            </a:r>
            <a:r>
              <a:rPr lang="en-GB" sz="1500" dirty="0"/>
              <a:t> Mirza (2000) note that Indian pupils do very well despite often not having English as their home language. </a:t>
            </a:r>
          </a:p>
          <a:p>
            <a:r>
              <a:rPr lang="en-GB" sz="1500" dirty="0"/>
              <a:t>Also, evidence from the Department for Education (2013) showed that pupils with English as a second language, who speak another language in their homes, outperformed in the EBacc their classmates who had English as their first language.</a:t>
            </a:r>
          </a:p>
          <a:p>
            <a:r>
              <a:rPr lang="en-GB" sz="1500" dirty="0"/>
              <a:t>What does this tell us about intellectual and linguistic skills as an explanations for ethnic groups differences in achievement?</a:t>
            </a:r>
          </a:p>
        </p:txBody>
      </p:sp>
    </p:spTree>
    <p:extLst>
      <p:ext uri="{BB962C8B-B14F-4D97-AF65-F5344CB8AC3E}">
        <p14:creationId xmlns:p14="http://schemas.microsoft.com/office/powerpoint/2010/main" val="488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D8BB7-8868-4DF7-979E-9C60274BD164}"/>
              </a:ext>
            </a:extLst>
          </p:cNvPr>
          <p:cNvSpPr>
            <a:spLocks noGrp="1"/>
          </p:cNvSpPr>
          <p:nvPr>
            <p:ph type="title"/>
          </p:nvPr>
        </p:nvSpPr>
        <p:spPr>
          <a:xfrm>
            <a:off x="589560" y="856180"/>
            <a:ext cx="4560584" cy="1128068"/>
          </a:xfrm>
        </p:spPr>
        <p:txBody>
          <a:bodyPr anchor="ctr">
            <a:normAutofit/>
          </a:bodyPr>
          <a:lstStyle/>
          <a:p>
            <a:br>
              <a:rPr lang="en-GB" sz="1000" dirty="0"/>
            </a:br>
            <a:br>
              <a:rPr lang="en-GB" sz="1000" dirty="0"/>
            </a:br>
            <a:br>
              <a:rPr lang="en-GB" sz="1000" dirty="0"/>
            </a:br>
            <a:endParaRPr lang="en-GB" sz="1000" dirty="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9">
            <a:extLst>
              <a:ext uri="{FF2B5EF4-FFF2-40B4-BE49-F238E27FC236}">
                <a16:creationId xmlns:a16="http://schemas.microsoft.com/office/drawing/2014/main" id="{687B8DBA-7041-4124-BCA1-625CFF7BF8EC}"/>
              </a:ext>
            </a:extLst>
          </p:cNvPr>
          <p:cNvSpPr>
            <a:spLocks noGrp="1"/>
          </p:cNvSpPr>
          <p:nvPr>
            <p:ph idx="1"/>
          </p:nvPr>
        </p:nvSpPr>
        <p:spPr>
          <a:xfrm>
            <a:off x="590719" y="2330505"/>
            <a:ext cx="4559425" cy="3979585"/>
          </a:xfrm>
        </p:spPr>
        <p:txBody>
          <a:bodyPr anchor="ctr">
            <a:normAutofit/>
          </a:bodyPr>
          <a:lstStyle/>
          <a:p>
            <a:br>
              <a:rPr lang="en-GB" dirty="0"/>
            </a:br>
            <a:r>
              <a:rPr lang="en-GB" dirty="0"/>
              <a:t>2. Family life and parental support</a:t>
            </a:r>
            <a:br>
              <a:rPr lang="en-GB" dirty="0"/>
            </a:br>
            <a:r>
              <a:rPr lang="en-GB" dirty="0"/>
              <a:t>	</a:t>
            </a:r>
            <a:br>
              <a:rPr lang="en-GB" dirty="0"/>
            </a:br>
            <a:r>
              <a:rPr lang="en-GB" dirty="0"/>
              <a:t>Sociologists suggest that some minority groups offer more support for education at home than others</a:t>
            </a:r>
            <a:r>
              <a:rPr lang="en-GB" sz="2000" dirty="0"/>
              <a:t>. </a:t>
            </a:r>
            <a:endParaRPr lang="en-US" sz="20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wall, sitting, person&#10;&#10;Description automatically generated">
            <a:extLst>
              <a:ext uri="{FF2B5EF4-FFF2-40B4-BE49-F238E27FC236}">
                <a16:creationId xmlns:a16="http://schemas.microsoft.com/office/drawing/2014/main" id="{AA81608B-FFCB-4264-BD96-450B965CBAE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784" r="8411"/>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4FB40ED7-F4B8-46CA-8656-1B6E7D9BF4C1}"/>
              </a:ext>
            </a:extLst>
          </p:cNvPr>
          <p:cNvSpPr txBox="1"/>
          <p:nvPr/>
        </p:nvSpPr>
        <p:spPr>
          <a:xfrm>
            <a:off x="9076920" y="5858593"/>
            <a:ext cx="232627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theconversation.com/more-parents-are-choosing-to-home-school-their-children-why-6078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260516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DED44-933C-4036-983E-3F4246C9A89C}"/>
              </a:ext>
            </a:extLst>
          </p:cNvPr>
          <p:cNvSpPr>
            <a:spLocks noGrp="1"/>
          </p:cNvSpPr>
          <p:nvPr>
            <p:ph type="title"/>
          </p:nvPr>
        </p:nvSpPr>
        <p:spPr>
          <a:xfrm>
            <a:off x="808638" y="386930"/>
            <a:ext cx="9236700" cy="1188950"/>
          </a:xfrm>
        </p:spPr>
        <p:txBody>
          <a:bodyPr anchor="b">
            <a:normAutofit/>
          </a:bodyPr>
          <a:lstStyle/>
          <a:p>
            <a:r>
              <a:rPr lang="en-GB" sz="5400"/>
              <a:t>Family life?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4D6888-96D9-4943-A477-18EA24AA86A5}"/>
              </a:ext>
            </a:extLst>
          </p:cNvPr>
          <p:cNvSpPr>
            <a:spLocks noGrp="1"/>
          </p:cNvSpPr>
          <p:nvPr>
            <p:ph idx="1"/>
          </p:nvPr>
        </p:nvSpPr>
        <p:spPr>
          <a:xfrm>
            <a:off x="793660" y="2599509"/>
            <a:ext cx="10143668" cy="3435531"/>
          </a:xfrm>
        </p:spPr>
        <p:txBody>
          <a:bodyPr anchor="ctr">
            <a:normAutofit/>
          </a:bodyPr>
          <a:lstStyle/>
          <a:p>
            <a:pPr lvl="0"/>
            <a:r>
              <a:rPr lang="en-GB" sz="2000" i="1" u="sng"/>
              <a:t>African-Caribbean families</a:t>
            </a:r>
            <a:endParaRPr lang="en-GB" sz="2000"/>
          </a:p>
          <a:p>
            <a:r>
              <a:rPr lang="en-GB" sz="2000" b="1"/>
              <a:t>Moynihan (1965)</a:t>
            </a:r>
            <a:r>
              <a:rPr lang="en-GB" sz="2000"/>
              <a:t> argues that many African-Caribbean families are headed by a single mother</a:t>
            </a:r>
          </a:p>
          <a:p>
            <a:endParaRPr lang="en-GB" sz="2000"/>
          </a:p>
          <a:p>
            <a:r>
              <a:rPr lang="en-GB" sz="2000"/>
              <a:t>New Right sociologist </a:t>
            </a:r>
            <a:r>
              <a:rPr lang="en-GB" sz="2000" b="1"/>
              <a:t>Murray (1989)</a:t>
            </a:r>
            <a:r>
              <a:rPr lang="en-GB" sz="2000"/>
              <a:t> argues that black one-parent families are part of an ‘underclass’ that is not committed to mainstream values and does not value education</a:t>
            </a:r>
          </a:p>
          <a:p>
            <a:endParaRPr lang="en-GB" sz="2000"/>
          </a:p>
          <a:p>
            <a:r>
              <a:rPr lang="en-GB" sz="2000"/>
              <a:t>cultural deprivation theorists argue, some black children are socialised into a</a:t>
            </a:r>
            <a:r>
              <a:rPr lang="en-GB" sz="2000" b="1"/>
              <a:t> subculture</a:t>
            </a:r>
            <a:r>
              <a:rPr lang="en-GB" sz="2000"/>
              <a:t> that instils a fatalistic, 'live for today' attitude that does not value education and leaves them unequipped for success.</a:t>
            </a:r>
          </a:p>
          <a:p>
            <a:endParaRPr lang="en-GB" sz="2000"/>
          </a:p>
        </p:txBody>
      </p:sp>
    </p:spTree>
    <p:extLst>
      <p:ext uri="{BB962C8B-B14F-4D97-AF65-F5344CB8AC3E}">
        <p14:creationId xmlns:p14="http://schemas.microsoft.com/office/powerpoint/2010/main" val="7716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8" ma:contentTypeDescription="Create a new document." ma:contentTypeScope="" ma:versionID="143b42a7aa3be196fe60388bad362b3f">
  <xsd:schema xmlns:xsd="http://www.w3.org/2001/XMLSchema" xmlns:xs="http://www.w3.org/2001/XMLSchema" xmlns:p="http://schemas.microsoft.com/office/2006/metadata/properties" xmlns:ns3="1884b4ca-d172-48fc-934f-c211f0fc4919" targetNamespace="http://schemas.microsoft.com/office/2006/metadata/properties" ma:root="true" ma:fieldsID="c95bc36bf58707ec927f6873038bb119" ns3:_="">
    <xsd:import namespace="1884b4ca-d172-48fc-934f-c211f0fc49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EAA70F-A7F3-4F32-8B33-DF9BA4ED162A}">
  <ds:schemaRefs>
    <ds:schemaRef ds:uri="http://schemas.microsoft.com/sharepoint/v3/contenttype/forms"/>
  </ds:schemaRefs>
</ds:datastoreItem>
</file>

<file path=customXml/itemProps2.xml><?xml version="1.0" encoding="utf-8"?>
<ds:datastoreItem xmlns:ds="http://schemas.openxmlformats.org/officeDocument/2006/customXml" ds:itemID="{2577D434-666E-4E0A-8B36-0232DD8CD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D50F60-05D6-4E57-981D-C39C13FC5717}">
  <ds:schemaRefs>
    <ds:schemaRef ds:uri="http://schemas.microsoft.com/office/2006/metadata/properties"/>
    <ds:schemaRef ds:uri="http://purl.org/dc/elements/1.1/"/>
    <ds:schemaRef ds:uri="http://schemas.microsoft.com/office/2006/documentManagement/types"/>
    <ds:schemaRef ds:uri="http://purl.org/dc/dcmitype/"/>
    <ds:schemaRef ds:uri="1884b4ca-d172-48fc-934f-c211f0fc4919"/>
    <ds:schemaRef ds:uri="http://www.w3.org/XML/1998/namespac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11</TotalTime>
  <Words>1546</Words>
  <Application>Microsoft Office PowerPoint</Application>
  <PresentationFormat>Widescreen</PresentationFormat>
  <Paragraphs>109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Helvetica Neue</vt:lpstr>
      <vt:lpstr>Office Theme</vt:lpstr>
      <vt:lpstr>Education and Ethnic Group</vt:lpstr>
      <vt:lpstr>What exam board want you to know (this is your minimum by the end of today</vt:lpstr>
      <vt:lpstr>cultural deprivation, material deprivation and racism?</vt:lpstr>
      <vt:lpstr>PowerPoint Presentation</vt:lpstr>
      <vt:lpstr>Language </vt:lpstr>
      <vt:lpstr>Bereiter and Engelmann </vt:lpstr>
      <vt:lpstr>BUT how might we criticise this?</vt:lpstr>
      <vt:lpstr>   </vt:lpstr>
      <vt:lpstr>Family life?</vt:lpstr>
      <vt:lpstr>Supported by?</vt:lpstr>
      <vt:lpstr>Asian families?</vt:lpstr>
      <vt:lpstr>White working class?</vt:lpstr>
      <vt:lpstr>PowerPoint Presentation</vt:lpstr>
      <vt:lpstr>PowerPoint Presentation</vt:lpstr>
      <vt:lpstr>How are material deprivation and ethnicity linked? </vt:lpstr>
      <vt:lpstr>          </vt:lpstr>
      <vt:lpstr>PowerPoint Presentation</vt:lpstr>
      <vt:lpstr>Teachers and labelling? </vt:lpstr>
      <vt:lpstr>Labelling? </vt:lpstr>
      <vt:lpstr>PowerPoint Presentation</vt:lpstr>
      <vt:lpstr>Archer 3 pupil identities constructed by pupils</vt:lpstr>
      <vt:lpstr>Subcultures?</vt:lpstr>
      <vt:lpstr>PowerPoint Presentation</vt:lpstr>
      <vt:lpstr>PowerPoint Presentation</vt:lpstr>
      <vt:lpstr>Institutional racism and the ethnocentric curriculum: </vt:lpstr>
      <vt:lpstr>Marketisation and segregation: </vt:lpstr>
      <vt:lpstr>The ethnocentric curriculum?</vt:lpstr>
      <vt:lpstr>PowerPoint Presentation</vt:lpstr>
      <vt:lpstr>Topic Summary to be completed and put on Firefly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Ethnic Group</dc:title>
  <dc:creator>Helen Bromley</dc:creator>
  <cp:lastModifiedBy>Helen</cp:lastModifiedBy>
  <cp:revision>1</cp:revision>
  <dcterms:created xsi:type="dcterms:W3CDTF">2021-01-25T11:01:50Z</dcterms:created>
  <dcterms:modified xsi:type="dcterms:W3CDTF">2021-01-25T11:13:35Z</dcterms:modified>
</cp:coreProperties>
</file>