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1107" r:id="rId2"/>
    <p:sldId id="1110" r:id="rId3"/>
    <p:sldId id="1113" r:id="rId4"/>
    <p:sldId id="1111" r:id="rId5"/>
    <p:sldId id="1112" r:id="rId6"/>
    <p:sldId id="1114" r:id="rId7"/>
    <p:sldId id="1115" r:id="rId8"/>
    <p:sldId id="1116" r:id="rId9"/>
    <p:sldId id="1117" r:id="rId10"/>
    <p:sldId id="1118" r:id="rId11"/>
    <p:sldId id="1126" r:id="rId12"/>
    <p:sldId id="1127" r:id="rId13"/>
    <p:sldId id="1128" r:id="rId14"/>
    <p:sldId id="1129" r:id="rId15"/>
    <p:sldId id="1130" r:id="rId16"/>
    <p:sldId id="1131" r:id="rId17"/>
    <p:sldId id="1132" r:id="rId18"/>
    <p:sldId id="1133" r:id="rId19"/>
    <p:sldId id="1134" r:id="rId20"/>
    <p:sldId id="1135" r:id="rId21"/>
    <p:sldId id="1136" r:id="rId22"/>
    <p:sldId id="1137" r:id="rId23"/>
    <p:sldId id="1138" r:id="rId24"/>
    <p:sldId id="1139" r:id="rId25"/>
    <p:sldId id="1140" r:id="rId26"/>
    <p:sldId id="1141" r:id="rId27"/>
    <p:sldId id="1142" r:id="rId28"/>
    <p:sldId id="1143" r:id="rId29"/>
    <p:sldId id="1151" r:id="rId30"/>
    <p:sldId id="1144" r:id="rId31"/>
    <p:sldId id="1145" r:id="rId32"/>
    <p:sldId id="1146" r:id="rId33"/>
    <p:sldId id="1147" r:id="rId34"/>
    <p:sldId id="1148" r:id="rId35"/>
    <p:sldId id="1149" r:id="rId36"/>
    <p:sldId id="115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4" autoAdjust="0"/>
    <p:restoredTop sz="92619" autoAdjust="0"/>
  </p:normalViewPr>
  <p:slideViewPr>
    <p:cSldViewPr>
      <p:cViewPr varScale="1">
        <p:scale>
          <a:sx n="47" d="100"/>
          <a:sy n="47" d="100"/>
        </p:scale>
        <p:origin x="-115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EBD45-2CDE-482C-A5FF-0711A17C29FE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1A3BB-124C-443C-AC8C-F59CEB11F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0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5CB57-9F3A-40F5-A8C7-356496234F9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8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def</a:t>
            </a:r>
            <a:r>
              <a:rPr lang="en-GB" dirty="0" smtClean="0"/>
              <a:t> game(</a:t>
            </a:r>
            <a:r>
              <a:rPr lang="en-GB" dirty="0" err="1" smtClean="0"/>
              <a:t>num</a:t>
            </a:r>
            <a:r>
              <a:rPr lang="en-GB" dirty="0" smtClean="0"/>
              <a:t>):</a:t>
            </a:r>
          </a:p>
          <a:p>
            <a:r>
              <a:rPr lang="en-GB" dirty="0" smtClean="0"/>
              <a:t>      if </a:t>
            </a:r>
            <a:r>
              <a:rPr lang="en-GB" dirty="0" err="1" smtClean="0"/>
              <a:t>num</a:t>
            </a:r>
            <a:r>
              <a:rPr lang="en-GB" dirty="0" smtClean="0"/>
              <a:t> &gt;100:</a:t>
            </a:r>
          </a:p>
          <a:p>
            <a:r>
              <a:rPr lang="en-GB" dirty="0" smtClean="0"/>
              <a:t>            print("High")</a:t>
            </a:r>
          </a:p>
          <a:p>
            <a:r>
              <a:rPr lang="en-GB" dirty="0" smtClean="0"/>
              <a:t>      </a:t>
            </a:r>
            <a:r>
              <a:rPr lang="en-GB" dirty="0" err="1" smtClean="0"/>
              <a:t>elif</a:t>
            </a:r>
            <a:r>
              <a:rPr lang="en-GB" dirty="0" smtClean="0"/>
              <a:t> </a:t>
            </a:r>
            <a:r>
              <a:rPr lang="en-GB" dirty="0" err="1" smtClean="0"/>
              <a:t>num</a:t>
            </a:r>
            <a:r>
              <a:rPr lang="en-GB" dirty="0" smtClean="0"/>
              <a:t> &lt; 100:</a:t>
            </a:r>
          </a:p>
          <a:p>
            <a:r>
              <a:rPr lang="en-GB" dirty="0" smtClean="0"/>
              <a:t>            print("Low")</a:t>
            </a:r>
          </a:p>
          <a:p>
            <a:r>
              <a:rPr lang="en-GB" dirty="0" smtClean="0"/>
              <a:t>      else:</a:t>
            </a:r>
          </a:p>
          <a:p>
            <a:r>
              <a:rPr lang="en-GB" dirty="0" smtClean="0"/>
              <a:t>            print("Bingo")</a:t>
            </a:r>
          </a:p>
          <a:p>
            <a:endParaRPr lang="en-GB" dirty="0" smtClean="0"/>
          </a:p>
          <a:p>
            <a:r>
              <a:rPr lang="en-GB" dirty="0" smtClean="0"/>
              <a:t>repeat = True</a:t>
            </a:r>
          </a:p>
          <a:p>
            <a:r>
              <a:rPr lang="en-GB" dirty="0" smtClean="0"/>
              <a:t>while repeat == True:</a:t>
            </a:r>
          </a:p>
          <a:p>
            <a:r>
              <a:rPr lang="en-GB" dirty="0" smtClean="0"/>
              <a:t>      </a:t>
            </a:r>
            <a:r>
              <a:rPr lang="en-GB" dirty="0" err="1" smtClean="0"/>
              <a:t>num</a:t>
            </a:r>
            <a:r>
              <a:rPr lang="en-GB" dirty="0" smtClean="0"/>
              <a:t> = </a:t>
            </a:r>
            <a:r>
              <a:rPr lang="en-GB" dirty="0" err="1" smtClean="0"/>
              <a:t>int</a:t>
            </a:r>
            <a:r>
              <a:rPr lang="en-GB" dirty="0" smtClean="0"/>
              <a:t>(input("Enter a number"))</a:t>
            </a:r>
          </a:p>
          <a:p>
            <a:r>
              <a:rPr lang="en-GB" dirty="0" smtClean="0"/>
              <a:t>      game(</a:t>
            </a:r>
            <a:r>
              <a:rPr lang="en-GB" dirty="0" err="1" smtClean="0"/>
              <a:t>num</a:t>
            </a:r>
            <a:r>
              <a:rPr lang="en-GB" dirty="0" smtClean="0"/>
              <a:t>)</a:t>
            </a:r>
          </a:p>
          <a:p>
            <a:r>
              <a:rPr lang="en-GB" dirty="0" smtClean="0"/>
              <a:t>      if </a:t>
            </a:r>
            <a:r>
              <a:rPr lang="en-GB" dirty="0" err="1" smtClean="0"/>
              <a:t>num</a:t>
            </a:r>
            <a:r>
              <a:rPr lang="en-GB" dirty="0" smtClean="0"/>
              <a:t> == 100:</a:t>
            </a:r>
          </a:p>
          <a:p>
            <a:r>
              <a:rPr lang="en-GB" dirty="0" smtClean="0"/>
              <a:t>            repeat = False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def</a:t>
            </a:r>
            <a:r>
              <a:rPr lang="en-GB" dirty="0" smtClean="0"/>
              <a:t> </a:t>
            </a:r>
            <a:r>
              <a:rPr lang="en-GB" dirty="0" err="1" smtClean="0"/>
              <a:t>fortnite</a:t>
            </a:r>
            <a:r>
              <a:rPr lang="en-GB" dirty="0" smtClean="0"/>
              <a:t>(x):</a:t>
            </a:r>
          </a:p>
          <a:p>
            <a:r>
              <a:rPr lang="en-GB" dirty="0" smtClean="0"/>
              <a:t>      age = 12+x</a:t>
            </a:r>
          </a:p>
          <a:p>
            <a:r>
              <a:rPr lang="en-GB" dirty="0" smtClean="0"/>
              <a:t>      print("Good game")</a:t>
            </a:r>
          </a:p>
          <a:p>
            <a:r>
              <a:rPr lang="en-GB" dirty="0" err="1" smtClean="0"/>
              <a:t>def</a:t>
            </a:r>
            <a:r>
              <a:rPr lang="en-GB" dirty="0" smtClean="0"/>
              <a:t> </a:t>
            </a:r>
            <a:r>
              <a:rPr lang="en-GB" dirty="0" err="1" smtClean="0"/>
              <a:t>overwatch</a:t>
            </a:r>
            <a:r>
              <a:rPr lang="en-GB" dirty="0" smtClean="0"/>
              <a:t>(x):</a:t>
            </a:r>
          </a:p>
          <a:p>
            <a:r>
              <a:rPr lang="en-GB" dirty="0" smtClean="0"/>
              <a:t>      age = 15+x</a:t>
            </a:r>
          </a:p>
          <a:p>
            <a:r>
              <a:rPr lang="en-GB" dirty="0" smtClean="0"/>
              <a:t>      print("Excellent")</a:t>
            </a:r>
          </a:p>
          <a:p>
            <a:r>
              <a:rPr lang="en-GB" dirty="0" err="1" smtClean="0"/>
              <a:t>def</a:t>
            </a:r>
            <a:r>
              <a:rPr lang="en-GB" dirty="0" smtClean="0"/>
              <a:t> </a:t>
            </a:r>
            <a:r>
              <a:rPr lang="en-GB" dirty="0" err="1" smtClean="0"/>
              <a:t>minecraft</a:t>
            </a:r>
            <a:r>
              <a:rPr lang="en-GB" dirty="0" smtClean="0"/>
              <a:t>(x):</a:t>
            </a:r>
          </a:p>
          <a:p>
            <a:r>
              <a:rPr lang="en-GB" dirty="0" smtClean="0"/>
              <a:t>      age = 9+x</a:t>
            </a:r>
          </a:p>
          <a:p>
            <a:r>
              <a:rPr lang="en-GB" dirty="0" smtClean="0"/>
              <a:t>      print("Decent")</a:t>
            </a:r>
          </a:p>
          <a:p>
            <a:r>
              <a:rPr lang="en-GB" dirty="0" smtClean="0"/>
              <a:t>for x in range(1,4):</a:t>
            </a:r>
          </a:p>
          <a:p>
            <a:r>
              <a:rPr lang="en-GB" dirty="0" smtClean="0"/>
              <a:t>      game = input("Enter a game")</a:t>
            </a:r>
          </a:p>
          <a:p>
            <a:r>
              <a:rPr lang="en-GB" dirty="0" smtClean="0"/>
              <a:t>      if game == "</a:t>
            </a:r>
            <a:r>
              <a:rPr lang="en-GB" dirty="0" err="1" smtClean="0"/>
              <a:t>overwatch</a:t>
            </a:r>
            <a:r>
              <a:rPr lang="en-GB" dirty="0" smtClean="0"/>
              <a:t>":</a:t>
            </a:r>
          </a:p>
          <a:p>
            <a:r>
              <a:rPr lang="en-GB" dirty="0" smtClean="0"/>
              <a:t>            </a:t>
            </a:r>
            <a:r>
              <a:rPr lang="en-GB" dirty="0" err="1" smtClean="0"/>
              <a:t>overwatch</a:t>
            </a:r>
            <a:r>
              <a:rPr lang="en-GB" dirty="0" smtClean="0"/>
              <a:t>(x)</a:t>
            </a:r>
          </a:p>
          <a:p>
            <a:r>
              <a:rPr lang="en-GB" dirty="0" smtClean="0"/>
              <a:t>      </a:t>
            </a:r>
            <a:r>
              <a:rPr lang="en-GB" dirty="0" err="1" smtClean="0"/>
              <a:t>elif</a:t>
            </a:r>
            <a:r>
              <a:rPr lang="en-GB" dirty="0" smtClean="0"/>
              <a:t> game == "</a:t>
            </a:r>
            <a:r>
              <a:rPr lang="en-GB" dirty="0" err="1" smtClean="0"/>
              <a:t>fortnite</a:t>
            </a:r>
            <a:r>
              <a:rPr lang="en-GB" dirty="0" smtClean="0"/>
              <a:t>":</a:t>
            </a:r>
          </a:p>
          <a:p>
            <a:r>
              <a:rPr lang="en-GB" dirty="0" smtClean="0"/>
              <a:t>            </a:t>
            </a:r>
            <a:r>
              <a:rPr lang="en-GB" dirty="0" err="1" smtClean="0"/>
              <a:t>fortnite</a:t>
            </a:r>
            <a:r>
              <a:rPr lang="en-GB" dirty="0" smtClean="0"/>
              <a:t>(x)</a:t>
            </a:r>
          </a:p>
          <a:p>
            <a:r>
              <a:rPr lang="en-GB" dirty="0" smtClean="0"/>
              <a:t>      else:</a:t>
            </a:r>
          </a:p>
          <a:p>
            <a:r>
              <a:rPr lang="en-GB" dirty="0" smtClean="0"/>
              <a:t>            </a:t>
            </a:r>
            <a:r>
              <a:rPr lang="en-GB" dirty="0" err="1" smtClean="0"/>
              <a:t>minecraft</a:t>
            </a:r>
            <a:r>
              <a:rPr lang="en-GB" dirty="0" smtClean="0"/>
              <a:t>(x)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demonstration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A3BB-124C-443C-AC8C-F59CEB11F2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7424" y="228600"/>
            <a:ext cx="8761210" cy="685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600" b="1" baseline="0"/>
            </a:lvl1pPr>
          </a:lstStyle>
          <a:p>
            <a:pPr lvl="0"/>
            <a:r>
              <a:rPr lang="en-GB" dirty="0"/>
              <a:t>Insert lesson title here…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07424" y="1066800"/>
            <a:ext cx="8740034" cy="5555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1" y="2322731"/>
            <a:ext cx="8699520" cy="4306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>
              <a:buFont typeface="Wingdings" charset="2"/>
              <a:buChar char="q"/>
              <a:defRPr sz="2800">
                <a:solidFill>
                  <a:schemeClr val="tx1"/>
                </a:solidFill>
              </a:defRPr>
            </a:lvl1pPr>
            <a:lvl2pPr marL="742950" indent="-28575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2pPr>
            <a:lvl3pPr marL="1143000" indent="-228600">
              <a:buFont typeface="Wingdings" charset="2"/>
              <a:buChar char="q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Wingdings" charset="2"/>
              <a:buChar char="q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Wingdings" charset="2"/>
              <a:buChar char="q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lesson objectives here…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73463" y="261123"/>
            <a:ext cx="535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7C8929-5495-4503-B636-8D58CA5C7A7F}" type="datetime2">
              <a:rPr lang="en-US" b="0" smtClean="0"/>
              <a:t>Saturday, May 16, 2020</a:t>
            </a:fld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09600"/>
            <a:ext cx="8602213" cy="10029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1676400"/>
            <a:ext cx="53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Lesson objectives…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9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60984" y="125945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accent3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FF0000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FF0000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7834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7424" y="228600"/>
            <a:ext cx="8761210" cy="685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600" b="1" baseline="0"/>
            </a:lvl1pPr>
          </a:lstStyle>
          <a:p>
            <a:pPr lvl="0"/>
            <a:r>
              <a:rPr lang="en-GB" dirty="0"/>
              <a:t>Insert lesson title here…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07424" y="1066800"/>
            <a:ext cx="8740034" cy="5555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23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="" xmlns:a16="http://schemas.microsoft.com/office/drawing/2014/main" id="{5D2D3111-EC1C-4AA7-9218-8DC2F63DF9A4}"/>
              </a:ext>
            </a:extLst>
          </p:cNvPr>
          <p:cNvSpPr/>
          <p:nvPr userDrawn="1"/>
        </p:nvSpPr>
        <p:spPr>
          <a:xfrm>
            <a:off x="0" y="0"/>
            <a:ext cx="9144000" cy="136525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Process 7">
            <a:extLst>
              <a:ext uri="{FF2B5EF4-FFF2-40B4-BE49-F238E27FC236}">
                <a16:creationId xmlns="" xmlns:a16="http://schemas.microsoft.com/office/drawing/2014/main" id="{DE69CB61-A0C2-4D28-A337-BF0C9B6E0C44}"/>
              </a:ext>
            </a:extLst>
          </p:cNvPr>
          <p:cNvSpPr/>
          <p:nvPr userDrawn="1"/>
        </p:nvSpPr>
        <p:spPr>
          <a:xfrm>
            <a:off x="0" y="6721475"/>
            <a:ext cx="9144000" cy="136525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163224D-E75F-4F53-B717-0D5A7BFBA71F}"/>
              </a:ext>
            </a:extLst>
          </p:cNvPr>
          <p:cNvSpPr/>
          <p:nvPr userDrawn="1"/>
        </p:nvSpPr>
        <p:spPr>
          <a:xfrm>
            <a:off x="0" y="0"/>
            <a:ext cx="114300" cy="6721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0B9045F-0439-4089-A2D3-ADE36E6E7875}"/>
              </a:ext>
            </a:extLst>
          </p:cNvPr>
          <p:cNvSpPr/>
          <p:nvPr userDrawn="1"/>
        </p:nvSpPr>
        <p:spPr>
          <a:xfrm>
            <a:off x="9029700" y="136525"/>
            <a:ext cx="114300" cy="65849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7393B28-1847-43A9-8078-47F28248DA32}"/>
              </a:ext>
            </a:extLst>
          </p:cNvPr>
          <p:cNvSpPr txBox="1"/>
          <p:nvPr userDrawn="1"/>
        </p:nvSpPr>
        <p:spPr>
          <a:xfrm>
            <a:off x="7886700" y="6672875"/>
            <a:ext cx="4000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tx1"/>
                </a:solidFill>
              </a:rPr>
              <a:t>Created by Mr Suffar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EzhzWsoBd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PPdK7qyW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youtu.be/PKkP-fY8M5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youtu.be/vIsF88GPOu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youtu.be/dcSONzbHWB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youtu.be/uYylwr_P_o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youtu.be/6TsVTkLdlK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youtu.be/HBg2TM2SI2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youtu.be/-zVIYOjO62c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youtu.be/Gf05FF6jwo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youtu.be/JQA1Sdj0tP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youtu.be/VjwJk1by91c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youtu.be/JQi4Iqb5rao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sjmhxfq5-o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CP2-_Ihw2Y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qGddNS1_k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youtu.be/SSSC7FGixu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youtu.be/4gS_QudghtU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youtu.be/Iv088BB_AB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cX4DMxqAK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9-cXSiAoS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NKu5Z96Xr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T69M2pO9I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leEze5i0Y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yrDzifn_s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359045"/>
              </p:ext>
            </p:extLst>
          </p:nvPr>
        </p:nvGraphicFramePr>
        <p:xfrm>
          <a:off x="4572000" y="1066800"/>
          <a:ext cx="41910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94956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3964" y="1524000"/>
            <a:ext cx="4225636" cy="132343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for</a:t>
            </a:r>
            <a:r>
              <a:rPr lang="en-US" sz="4000" b="1" dirty="0"/>
              <a:t> x </a:t>
            </a:r>
            <a:r>
              <a:rPr lang="en-US" sz="4000" b="1" dirty="0">
                <a:solidFill>
                  <a:srgbClr val="FFC000"/>
                </a:solidFill>
              </a:rPr>
              <a:t>in</a:t>
            </a:r>
            <a:r>
              <a:rPr lang="en-US" sz="4000" b="1" dirty="0"/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range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smtClean="0"/>
              <a:t>(</a:t>
            </a:r>
            <a:r>
              <a:rPr lang="en-US" sz="4000" b="1" dirty="0"/>
              <a:t>1,6):</a:t>
            </a:r>
          </a:p>
          <a:p>
            <a:r>
              <a:rPr lang="en-US" sz="4000" b="1" dirty="0"/>
              <a:t>      </a:t>
            </a:r>
            <a:r>
              <a:rPr lang="en-US" sz="4000" b="1" dirty="0">
                <a:solidFill>
                  <a:srgbClr val="7030A0"/>
                </a:solidFill>
              </a:rPr>
              <a:t>print</a:t>
            </a:r>
            <a:r>
              <a:rPr lang="en-US" sz="4000" b="1" dirty="0"/>
              <a:t>(x*2)</a:t>
            </a:r>
            <a:endParaRPr lang="en-GB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5334000" y="2057400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1</a:t>
            </a:r>
            <a:endParaRPr lang="en-GB" sz="3600" b="1" dirty="0"/>
          </a:p>
        </p:txBody>
      </p:sp>
      <p:sp>
        <p:nvSpPr>
          <p:cNvPr id="49" name="Rectangle 48"/>
          <p:cNvSpPr/>
          <p:nvPr/>
        </p:nvSpPr>
        <p:spPr>
          <a:xfrm>
            <a:off x="7543800" y="2057400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2</a:t>
            </a:r>
            <a:endParaRPr lang="en-GB" sz="3600" b="1" dirty="0"/>
          </a:p>
        </p:txBody>
      </p:sp>
      <p:sp>
        <p:nvSpPr>
          <p:cNvPr id="64" name="Rectangle 63"/>
          <p:cNvSpPr/>
          <p:nvPr/>
        </p:nvSpPr>
        <p:spPr>
          <a:xfrm>
            <a:off x="5330141" y="2847439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2</a:t>
            </a:r>
            <a:endParaRPr lang="en-GB" sz="3600" b="1" dirty="0"/>
          </a:p>
        </p:txBody>
      </p:sp>
      <p:sp>
        <p:nvSpPr>
          <p:cNvPr id="65" name="Rectangle 64"/>
          <p:cNvSpPr/>
          <p:nvPr/>
        </p:nvSpPr>
        <p:spPr>
          <a:xfrm>
            <a:off x="7529155" y="2847438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4</a:t>
            </a:r>
            <a:endParaRPr lang="en-GB" sz="3600" b="1" dirty="0"/>
          </a:p>
        </p:txBody>
      </p:sp>
      <p:sp>
        <p:nvSpPr>
          <p:cNvPr id="66" name="Rectangle 65"/>
          <p:cNvSpPr/>
          <p:nvPr/>
        </p:nvSpPr>
        <p:spPr>
          <a:xfrm>
            <a:off x="5343205" y="3646169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3</a:t>
            </a:r>
            <a:endParaRPr lang="en-GB" sz="3600" b="1" dirty="0"/>
          </a:p>
        </p:txBody>
      </p:sp>
      <p:sp>
        <p:nvSpPr>
          <p:cNvPr id="67" name="Rectangle 66"/>
          <p:cNvSpPr/>
          <p:nvPr/>
        </p:nvSpPr>
        <p:spPr>
          <a:xfrm>
            <a:off x="7506792" y="3632321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6</a:t>
            </a:r>
            <a:endParaRPr lang="en-GB" sz="3600" b="1" dirty="0"/>
          </a:p>
        </p:txBody>
      </p:sp>
      <p:sp>
        <p:nvSpPr>
          <p:cNvPr id="68" name="Rectangle 67"/>
          <p:cNvSpPr/>
          <p:nvPr/>
        </p:nvSpPr>
        <p:spPr>
          <a:xfrm>
            <a:off x="5350829" y="4431052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4</a:t>
            </a:r>
            <a:endParaRPr lang="en-GB" sz="3600" b="1" dirty="0"/>
          </a:p>
        </p:txBody>
      </p:sp>
      <p:sp>
        <p:nvSpPr>
          <p:cNvPr id="69" name="Rectangle 68"/>
          <p:cNvSpPr/>
          <p:nvPr/>
        </p:nvSpPr>
        <p:spPr>
          <a:xfrm>
            <a:off x="7506791" y="4419600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8</a:t>
            </a:r>
            <a:endParaRPr lang="en-GB" sz="3600" b="1" dirty="0"/>
          </a:p>
        </p:txBody>
      </p:sp>
      <p:sp>
        <p:nvSpPr>
          <p:cNvPr id="70" name="Rectangle 69"/>
          <p:cNvSpPr/>
          <p:nvPr/>
        </p:nvSpPr>
        <p:spPr>
          <a:xfrm>
            <a:off x="5351525" y="5183327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5</a:t>
            </a:r>
            <a:endParaRPr lang="en-GB" sz="3600" b="1" dirty="0"/>
          </a:p>
        </p:txBody>
      </p:sp>
      <p:sp>
        <p:nvSpPr>
          <p:cNvPr id="71" name="Rectangle 70"/>
          <p:cNvSpPr/>
          <p:nvPr/>
        </p:nvSpPr>
        <p:spPr>
          <a:xfrm>
            <a:off x="7389771" y="515803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10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29324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9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10. Complete the trace table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35527" y="1524000"/>
            <a:ext cx="4946073" cy="175432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for</a:t>
            </a:r>
            <a:r>
              <a:rPr lang="en-US" sz="3600" b="1" dirty="0"/>
              <a:t> x </a:t>
            </a:r>
            <a:r>
              <a:rPr lang="en-US" sz="3600" b="1" dirty="0">
                <a:solidFill>
                  <a:srgbClr val="FFC000"/>
                </a:solidFill>
              </a:rPr>
              <a:t>in</a:t>
            </a:r>
            <a:r>
              <a:rPr lang="en-US" sz="3600" b="1" dirty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range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smtClean="0"/>
              <a:t>(1,4):</a:t>
            </a:r>
          </a:p>
          <a:p>
            <a:r>
              <a:rPr lang="en-US" sz="3600" b="1" dirty="0" smtClean="0"/>
              <a:t>    </a:t>
            </a:r>
            <a:r>
              <a:rPr lang="en-US" sz="3600" b="1" dirty="0">
                <a:solidFill>
                  <a:srgbClr val="FFC000"/>
                </a:solidFill>
              </a:rPr>
              <a:t>for</a:t>
            </a:r>
            <a:r>
              <a:rPr lang="en-US" sz="3600" b="1" dirty="0"/>
              <a:t> </a:t>
            </a:r>
            <a:r>
              <a:rPr lang="en-US" sz="3600" b="1" dirty="0" smtClean="0"/>
              <a:t>y </a:t>
            </a:r>
            <a:r>
              <a:rPr lang="en-US" sz="3600" b="1" dirty="0">
                <a:solidFill>
                  <a:srgbClr val="FFC000"/>
                </a:solidFill>
              </a:rPr>
              <a:t>in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7030A0"/>
                </a:solidFill>
              </a:rPr>
              <a:t>range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/>
              <a:t>(</a:t>
            </a:r>
            <a:r>
              <a:rPr lang="en-US" sz="3600" b="1" dirty="0" smtClean="0"/>
              <a:t>1,4):</a:t>
            </a:r>
            <a:endParaRPr lang="en-US" sz="3600" b="1" dirty="0"/>
          </a:p>
          <a:p>
            <a:r>
              <a:rPr lang="en-US" sz="3600" b="1" dirty="0" smtClean="0"/>
              <a:t>         </a:t>
            </a:r>
            <a:r>
              <a:rPr lang="en-US" sz="3600" b="1" dirty="0" smtClean="0">
                <a:solidFill>
                  <a:srgbClr val="7030A0"/>
                </a:solidFill>
              </a:rPr>
              <a:t>print</a:t>
            </a:r>
            <a:r>
              <a:rPr lang="en-US" sz="3600" b="1" dirty="0" smtClean="0"/>
              <a:t>( x * y )</a:t>
            </a:r>
            <a:endParaRPr lang="en-GB" sz="36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92803"/>
              </p:ext>
            </p:extLst>
          </p:nvPr>
        </p:nvGraphicFramePr>
        <p:xfrm>
          <a:off x="5867400" y="685800"/>
          <a:ext cx="3124199" cy="586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762000"/>
                <a:gridCol w="1447799"/>
              </a:tblGrid>
              <a:tr h="54416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47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9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4800" y="37566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hlinkClick r:id="rId3"/>
              </a:rPr>
              <a:t>https://youtu.be/lEzhzWsoBds 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898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11. Complete the trace table.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28600" y="1524000"/>
            <a:ext cx="3962400" cy="175432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for </a:t>
            </a:r>
            <a:r>
              <a:rPr lang="en-US" sz="3600" b="1" dirty="0"/>
              <a:t>x </a:t>
            </a:r>
            <a:r>
              <a:rPr lang="en-US" sz="3600" b="1" dirty="0">
                <a:solidFill>
                  <a:srgbClr val="FFC000"/>
                </a:solidFill>
              </a:rPr>
              <a:t>in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7030A0"/>
                </a:solidFill>
              </a:rPr>
              <a:t>range</a:t>
            </a:r>
            <a:r>
              <a:rPr lang="en-US" sz="3600" b="1" dirty="0"/>
              <a:t> (</a:t>
            </a:r>
            <a:r>
              <a:rPr lang="en-US" sz="3600" b="1" dirty="0" smtClean="0"/>
              <a:t>1,7):</a:t>
            </a:r>
            <a:endParaRPr lang="en-US" sz="3600" b="1" dirty="0"/>
          </a:p>
          <a:p>
            <a:r>
              <a:rPr lang="en-US" sz="3600" b="1" dirty="0"/>
              <a:t>      </a:t>
            </a:r>
            <a:r>
              <a:rPr lang="en-US" sz="3600" b="1" dirty="0">
                <a:solidFill>
                  <a:srgbClr val="FFC000"/>
                </a:solidFill>
              </a:rPr>
              <a:t>if</a:t>
            </a:r>
            <a:r>
              <a:rPr lang="en-US" sz="3600" b="1" dirty="0"/>
              <a:t> x % 2 == 0:</a:t>
            </a:r>
          </a:p>
          <a:p>
            <a:r>
              <a:rPr lang="en-US" sz="3600" b="1" dirty="0"/>
              <a:t>            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print</a:t>
            </a:r>
            <a:r>
              <a:rPr lang="en-US" sz="3600" b="1" dirty="0" smtClean="0"/>
              <a:t>(x</a:t>
            </a:r>
            <a:r>
              <a:rPr lang="en-US" sz="3600" b="1" dirty="0"/>
              <a:t>)</a:t>
            </a:r>
            <a:endParaRPr lang="en-GB" sz="36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980279"/>
              </p:ext>
            </p:extLst>
          </p:nvPr>
        </p:nvGraphicFramePr>
        <p:xfrm>
          <a:off x="4648199" y="609601"/>
          <a:ext cx="4267202" cy="5867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803"/>
                <a:gridCol w="1994598"/>
                <a:gridCol w="1447801"/>
              </a:tblGrid>
              <a:tr h="10001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Is x % 2 == 0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112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False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True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False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True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False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True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81000" y="3429000"/>
            <a:ext cx="3408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https://youtu.be/GPPdK7qyWCA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011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12.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983850"/>
              </p:ext>
            </p:extLst>
          </p:nvPr>
        </p:nvGraphicFramePr>
        <p:xfrm>
          <a:off x="4572000" y="1066800"/>
          <a:ext cx="41910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676400"/>
              </a:tblGrid>
              <a:tr h="94956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</a:rPr>
                        <a:t>x &lt; 5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3964" y="1524000"/>
            <a:ext cx="4225636" cy="317009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/>
              <a:t>x = 1</a:t>
            </a:r>
          </a:p>
          <a:p>
            <a:r>
              <a:rPr lang="en-US" sz="4000" b="1" dirty="0" smtClean="0">
                <a:solidFill>
                  <a:srgbClr val="FFC000"/>
                </a:solidFill>
              </a:rPr>
              <a:t>While </a:t>
            </a:r>
            <a:r>
              <a:rPr lang="en-US" sz="4000" b="1" dirty="0" smtClean="0"/>
              <a:t>x &lt; 5:</a:t>
            </a:r>
            <a:endParaRPr lang="en-US" sz="4000" b="1" dirty="0"/>
          </a:p>
          <a:p>
            <a:r>
              <a:rPr lang="en-US" sz="4000" b="1" dirty="0"/>
              <a:t>      </a:t>
            </a:r>
            <a:r>
              <a:rPr lang="en-US" sz="4000" b="1" dirty="0">
                <a:solidFill>
                  <a:srgbClr val="7030A0"/>
                </a:solidFill>
              </a:rPr>
              <a:t>print</a:t>
            </a:r>
            <a:r>
              <a:rPr lang="en-US" sz="4000" b="1" dirty="0"/>
              <a:t>(x*2</a:t>
            </a:r>
            <a:r>
              <a:rPr lang="en-US" sz="4000" b="1" dirty="0" smtClean="0"/>
              <a:t>)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 x = x + 1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print</a:t>
            </a:r>
            <a:r>
              <a:rPr lang="en-US" sz="4000" b="1" dirty="0"/>
              <a:t>(" </a:t>
            </a:r>
            <a:r>
              <a:rPr lang="en-US" sz="4000" b="1" dirty="0">
                <a:solidFill>
                  <a:srgbClr val="00B050"/>
                </a:solidFill>
              </a:rPr>
              <a:t>The end </a:t>
            </a:r>
            <a:r>
              <a:rPr lang="en-US" sz="4000" b="1" dirty="0"/>
              <a:t>")</a:t>
            </a:r>
            <a:endParaRPr lang="en-GB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4911435" y="2059823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1</a:t>
            </a:r>
            <a:endParaRPr lang="en-GB" sz="3600" b="1" dirty="0"/>
          </a:p>
        </p:txBody>
      </p:sp>
      <p:sp>
        <p:nvSpPr>
          <p:cNvPr id="49" name="Rectangle 48"/>
          <p:cNvSpPr/>
          <p:nvPr/>
        </p:nvSpPr>
        <p:spPr>
          <a:xfrm>
            <a:off x="5784085" y="2050473"/>
            <a:ext cx="1034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True</a:t>
            </a:r>
            <a:endParaRPr lang="en-GB" sz="3600" b="1" dirty="0"/>
          </a:p>
        </p:txBody>
      </p:sp>
      <p:sp>
        <p:nvSpPr>
          <p:cNvPr id="64" name="Rectangle 63"/>
          <p:cNvSpPr/>
          <p:nvPr/>
        </p:nvSpPr>
        <p:spPr>
          <a:xfrm>
            <a:off x="7738507" y="2050472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2</a:t>
            </a:r>
            <a:endParaRPr lang="en-GB" sz="3600" b="1" dirty="0"/>
          </a:p>
        </p:txBody>
      </p:sp>
      <p:sp>
        <p:nvSpPr>
          <p:cNvPr id="65" name="Rectangle 64"/>
          <p:cNvSpPr/>
          <p:nvPr/>
        </p:nvSpPr>
        <p:spPr>
          <a:xfrm>
            <a:off x="4911434" y="2794674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2</a:t>
            </a:r>
            <a:endParaRPr lang="en-GB" sz="3600" b="1" dirty="0"/>
          </a:p>
        </p:txBody>
      </p:sp>
      <p:sp>
        <p:nvSpPr>
          <p:cNvPr id="66" name="Rectangle 65"/>
          <p:cNvSpPr/>
          <p:nvPr/>
        </p:nvSpPr>
        <p:spPr>
          <a:xfrm>
            <a:off x="5823357" y="2810629"/>
            <a:ext cx="1034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True</a:t>
            </a:r>
            <a:endParaRPr lang="en-GB" sz="3600" b="1" dirty="0"/>
          </a:p>
        </p:txBody>
      </p:sp>
      <p:sp>
        <p:nvSpPr>
          <p:cNvPr id="67" name="Rectangle 66"/>
          <p:cNvSpPr/>
          <p:nvPr/>
        </p:nvSpPr>
        <p:spPr>
          <a:xfrm>
            <a:off x="7716144" y="2810629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4</a:t>
            </a:r>
            <a:endParaRPr lang="en-GB" sz="3600" b="1" dirty="0"/>
          </a:p>
        </p:txBody>
      </p:sp>
      <p:sp>
        <p:nvSpPr>
          <p:cNvPr id="68" name="Rectangle 67"/>
          <p:cNvSpPr/>
          <p:nvPr/>
        </p:nvSpPr>
        <p:spPr>
          <a:xfrm>
            <a:off x="4915295" y="3544669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3</a:t>
            </a:r>
            <a:endParaRPr lang="en-GB" sz="3600" b="1" dirty="0"/>
          </a:p>
        </p:txBody>
      </p:sp>
      <p:sp>
        <p:nvSpPr>
          <p:cNvPr id="69" name="Rectangle 68"/>
          <p:cNvSpPr/>
          <p:nvPr/>
        </p:nvSpPr>
        <p:spPr>
          <a:xfrm>
            <a:off x="5867400" y="3544669"/>
            <a:ext cx="1034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True</a:t>
            </a:r>
            <a:endParaRPr lang="en-GB" sz="3600" b="1" dirty="0"/>
          </a:p>
        </p:txBody>
      </p:sp>
      <p:sp>
        <p:nvSpPr>
          <p:cNvPr id="70" name="Rectangle 69"/>
          <p:cNvSpPr/>
          <p:nvPr/>
        </p:nvSpPr>
        <p:spPr>
          <a:xfrm>
            <a:off x="7695360" y="3544669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6</a:t>
            </a:r>
            <a:endParaRPr lang="en-GB" sz="3600" b="1" dirty="0"/>
          </a:p>
        </p:txBody>
      </p:sp>
      <p:sp>
        <p:nvSpPr>
          <p:cNvPr id="71" name="Rectangle 70"/>
          <p:cNvSpPr/>
          <p:nvPr/>
        </p:nvSpPr>
        <p:spPr>
          <a:xfrm>
            <a:off x="4876800" y="4306669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4</a:t>
            </a:r>
            <a:endParaRPr lang="en-GB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5823357" y="4343400"/>
            <a:ext cx="1034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True</a:t>
            </a:r>
            <a:endParaRPr lang="en-GB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7738508" y="43434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8</a:t>
            </a:r>
            <a:endParaRPr lang="en-GB" sz="3600" b="1" dirty="0"/>
          </a:p>
        </p:txBody>
      </p:sp>
      <p:sp>
        <p:nvSpPr>
          <p:cNvPr id="17" name="Rectangle 16"/>
          <p:cNvSpPr/>
          <p:nvPr/>
        </p:nvSpPr>
        <p:spPr>
          <a:xfrm>
            <a:off x="4876800" y="51054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5</a:t>
            </a:r>
            <a:endParaRPr lang="en-GB" sz="3600" b="1" dirty="0"/>
          </a:p>
        </p:txBody>
      </p:sp>
      <p:sp>
        <p:nvSpPr>
          <p:cNvPr id="18" name="Rectangle 17"/>
          <p:cNvSpPr/>
          <p:nvPr/>
        </p:nvSpPr>
        <p:spPr>
          <a:xfrm>
            <a:off x="5868548" y="5105399"/>
            <a:ext cx="1141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False</a:t>
            </a:r>
            <a:endParaRPr lang="en-GB" sz="3600" b="1" dirty="0"/>
          </a:p>
        </p:txBody>
      </p:sp>
      <p:sp>
        <p:nvSpPr>
          <p:cNvPr id="19" name="Rectangle 18"/>
          <p:cNvSpPr/>
          <p:nvPr/>
        </p:nvSpPr>
        <p:spPr>
          <a:xfrm>
            <a:off x="7115250" y="5105400"/>
            <a:ext cx="1728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The end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1045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9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13. Assume the user enters the following inputs: 12,10,20,9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73134"/>
              </p:ext>
            </p:extLst>
          </p:nvPr>
        </p:nvGraphicFramePr>
        <p:xfrm>
          <a:off x="4572000" y="1066800"/>
          <a:ext cx="4191000" cy="4030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676400"/>
              </a:tblGrid>
              <a:tr h="9495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&gt;=</a:t>
                      </a:r>
                      <a:r>
                        <a:rPr lang="en-US" sz="2400" b="1" baseline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3964" y="1524000"/>
            <a:ext cx="4225636" cy="169277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num</a:t>
            </a:r>
            <a:r>
              <a:rPr lang="en-US" sz="2000" b="1" dirty="0" smtClean="0"/>
              <a:t> </a:t>
            </a:r>
            <a:r>
              <a:rPr lang="en-US" sz="2000" b="1" dirty="0"/>
              <a:t>= </a:t>
            </a:r>
            <a:r>
              <a:rPr lang="en-US" sz="2000" b="1" dirty="0" err="1">
                <a:solidFill>
                  <a:srgbClr val="7030A0"/>
                </a:solidFill>
              </a:rPr>
              <a:t>int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7030A0"/>
                </a:solidFill>
              </a:rPr>
              <a:t>input</a:t>
            </a:r>
            <a:r>
              <a:rPr lang="en-US" sz="2000" b="1" dirty="0"/>
              <a:t>("</a:t>
            </a:r>
            <a:r>
              <a:rPr lang="en-US" sz="2000" b="1" dirty="0">
                <a:solidFill>
                  <a:srgbClr val="00B050"/>
                </a:solidFill>
              </a:rPr>
              <a:t>Enter number</a:t>
            </a:r>
            <a:r>
              <a:rPr lang="en-US" sz="2000" b="1" dirty="0"/>
              <a:t>"))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while</a:t>
            </a:r>
            <a:r>
              <a:rPr lang="en-US" sz="2000" b="1" dirty="0"/>
              <a:t> </a:t>
            </a:r>
            <a:r>
              <a:rPr lang="en-US" sz="2000" b="1" dirty="0" err="1" smtClean="0"/>
              <a:t>num</a:t>
            </a:r>
            <a:r>
              <a:rPr lang="en-US" sz="2000" b="1" dirty="0" smtClean="0"/>
              <a:t> </a:t>
            </a:r>
            <a:r>
              <a:rPr lang="en-US" sz="2400" b="1" dirty="0" smtClean="0"/>
              <a:t>&gt;=</a:t>
            </a:r>
            <a:r>
              <a:rPr lang="en-US" sz="2000" b="1" dirty="0" smtClean="0"/>
              <a:t> 10:</a:t>
            </a:r>
            <a:endParaRPr lang="en-US" sz="2000" b="1" dirty="0"/>
          </a:p>
          <a:p>
            <a:r>
              <a:rPr lang="en-US" sz="2000" b="1" dirty="0"/>
              <a:t>      </a:t>
            </a:r>
            <a:r>
              <a:rPr lang="en-US" sz="2000" b="1" dirty="0">
                <a:solidFill>
                  <a:srgbClr val="7030A0"/>
                </a:solidFill>
              </a:rPr>
              <a:t>print</a:t>
            </a:r>
            <a:r>
              <a:rPr lang="en-US" sz="2000" b="1" dirty="0"/>
              <a:t>("</a:t>
            </a:r>
            <a:r>
              <a:rPr lang="en-US" sz="2000" b="1" dirty="0">
                <a:solidFill>
                  <a:srgbClr val="00B050"/>
                </a:solidFill>
              </a:rPr>
              <a:t>Incorrect</a:t>
            </a:r>
            <a:r>
              <a:rPr lang="en-US" sz="2000" b="1" dirty="0"/>
              <a:t>")</a:t>
            </a:r>
          </a:p>
          <a:p>
            <a:r>
              <a:rPr lang="en-US" sz="2000" b="1" dirty="0"/>
              <a:t>      </a:t>
            </a:r>
            <a:r>
              <a:rPr lang="en-US" sz="2000" b="1" dirty="0" err="1" smtClean="0"/>
              <a:t>num</a:t>
            </a:r>
            <a:r>
              <a:rPr lang="en-US" sz="2000" b="1" dirty="0" smtClean="0"/>
              <a:t> </a:t>
            </a:r>
            <a:r>
              <a:rPr lang="en-US" sz="2000" b="1" dirty="0"/>
              <a:t>= </a:t>
            </a:r>
            <a:r>
              <a:rPr lang="en-US" sz="2000" b="1" dirty="0" err="1">
                <a:solidFill>
                  <a:srgbClr val="7030A0"/>
                </a:solidFill>
              </a:rPr>
              <a:t>int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7030A0"/>
                </a:solidFill>
              </a:rPr>
              <a:t>input</a:t>
            </a:r>
            <a:r>
              <a:rPr lang="en-US" sz="2000" b="1" dirty="0"/>
              <a:t>("</a:t>
            </a:r>
            <a:r>
              <a:rPr lang="en-US" sz="2000" b="1" dirty="0">
                <a:solidFill>
                  <a:srgbClr val="00B050"/>
                </a:solidFill>
              </a:rPr>
              <a:t>Enter number</a:t>
            </a:r>
            <a:r>
              <a:rPr lang="en-US" sz="2000" b="1" dirty="0"/>
              <a:t>"))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print</a:t>
            </a:r>
            <a:r>
              <a:rPr lang="en-US" sz="2000" b="1" dirty="0"/>
              <a:t>("</a:t>
            </a:r>
            <a:r>
              <a:rPr lang="en-US" sz="2000" b="1" dirty="0">
                <a:solidFill>
                  <a:srgbClr val="00B050"/>
                </a:solidFill>
              </a:rPr>
              <a:t>Correct</a:t>
            </a:r>
            <a:r>
              <a:rPr lang="en-US" sz="2000" b="1" dirty="0"/>
              <a:t>")</a:t>
            </a:r>
            <a:endParaRPr lang="en-GB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4794416" y="205982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12</a:t>
            </a:r>
            <a:endParaRPr lang="en-GB" sz="3600" b="1" dirty="0"/>
          </a:p>
        </p:txBody>
      </p:sp>
      <p:sp>
        <p:nvSpPr>
          <p:cNvPr id="49" name="Rectangle 48"/>
          <p:cNvSpPr/>
          <p:nvPr/>
        </p:nvSpPr>
        <p:spPr>
          <a:xfrm>
            <a:off x="5784085" y="2050473"/>
            <a:ext cx="1034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True</a:t>
            </a:r>
            <a:endParaRPr lang="en-GB" sz="3600" b="1" dirty="0"/>
          </a:p>
        </p:txBody>
      </p:sp>
      <p:sp>
        <p:nvSpPr>
          <p:cNvPr id="64" name="Rectangle 63"/>
          <p:cNvSpPr/>
          <p:nvPr/>
        </p:nvSpPr>
        <p:spPr>
          <a:xfrm>
            <a:off x="7091793" y="2050472"/>
            <a:ext cx="1712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Incorrect</a:t>
            </a:r>
            <a:endParaRPr lang="en-GB" sz="3200" b="1" dirty="0"/>
          </a:p>
        </p:txBody>
      </p:sp>
      <p:sp>
        <p:nvSpPr>
          <p:cNvPr id="65" name="Rectangle 64"/>
          <p:cNvSpPr/>
          <p:nvPr/>
        </p:nvSpPr>
        <p:spPr>
          <a:xfrm>
            <a:off x="4794415" y="2794674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10</a:t>
            </a:r>
            <a:endParaRPr lang="en-GB" sz="3600" b="1" dirty="0"/>
          </a:p>
        </p:txBody>
      </p:sp>
      <p:sp>
        <p:nvSpPr>
          <p:cNvPr id="66" name="Rectangle 65"/>
          <p:cNvSpPr/>
          <p:nvPr/>
        </p:nvSpPr>
        <p:spPr>
          <a:xfrm>
            <a:off x="5823357" y="2810629"/>
            <a:ext cx="1034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True</a:t>
            </a:r>
            <a:endParaRPr lang="en-GB" sz="3600" b="1" dirty="0"/>
          </a:p>
        </p:txBody>
      </p:sp>
      <p:sp>
        <p:nvSpPr>
          <p:cNvPr id="67" name="Rectangle 66"/>
          <p:cNvSpPr/>
          <p:nvPr/>
        </p:nvSpPr>
        <p:spPr>
          <a:xfrm>
            <a:off x="7069429" y="2810629"/>
            <a:ext cx="1712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Incorrect</a:t>
            </a:r>
            <a:endParaRPr lang="en-GB" sz="3200" b="1" dirty="0"/>
          </a:p>
        </p:txBody>
      </p:sp>
      <p:sp>
        <p:nvSpPr>
          <p:cNvPr id="68" name="Rectangle 67"/>
          <p:cNvSpPr/>
          <p:nvPr/>
        </p:nvSpPr>
        <p:spPr>
          <a:xfrm>
            <a:off x="4798276" y="3544669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20</a:t>
            </a:r>
            <a:endParaRPr lang="en-GB" sz="3600" b="1" dirty="0"/>
          </a:p>
        </p:txBody>
      </p:sp>
      <p:sp>
        <p:nvSpPr>
          <p:cNvPr id="69" name="Rectangle 68"/>
          <p:cNvSpPr/>
          <p:nvPr/>
        </p:nvSpPr>
        <p:spPr>
          <a:xfrm>
            <a:off x="5867400" y="3544669"/>
            <a:ext cx="1034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True</a:t>
            </a:r>
            <a:endParaRPr lang="en-GB" sz="3600" b="1" dirty="0"/>
          </a:p>
        </p:txBody>
      </p:sp>
      <p:sp>
        <p:nvSpPr>
          <p:cNvPr id="70" name="Rectangle 69"/>
          <p:cNvSpPr/>
          <p:nvPr/>
        </p:nvSpPr>
        <p:spPr>
          <a:xfrm>
            <a:off x="7048645" y="3544669"/>
            <a:ext cx="1712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Incorrect</a:t>
            </a:r>
            <a:endParaRPr lang="en-GB" sz="3200" b="1" dirty="0"/>
          </a:p>
        </p:txBody>
      </p:sp>
      <p:sp>
        <p:nvSpPr>
          <p:cNvPr id="71" name="Rectangle 70"/>
          <p:cNvSpPr/>
          <p:nvPr/>
        </p:nvSpPr>
        <p:spPr>
          <a:xfrm>
            <a:off x="4876800" y="4306669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9</a:t>
            </a:r>
            <a:endParaRPr lang="en-GB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5769753" y="4343400"/>
            <a:ext cx="1141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False</a:t>
            </a:r>
            <a:endParaRPr lang="en-GB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7181176" y="4343400"/>
            <a:ext cx="15333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correct</a:t>
            </a:r>
            <a:endParaRPr lang="en-GB" sz="3600" b="1" dirty="0"/>
          </a:p>
          <a:p>
            <a:pPr algn="ctr"/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8168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9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14. Assume the user enters the following values: </a:t>
            </a:r>
            <a:r>
              <a:rPr lang="en-US" sz="2800" b="1" dirty="0" smtClean="0">
                <a:solidFill>
                  <a:srgbClr val="FF0000"/>
                </a:solidFill>
              </a:rPr>
              <a:t>“yes”, “no”, “chicken”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3171"/>
              </p:ext>
            </p:extLst>
          </p:nvPr>
        </p:nvGraphicFramePr>
        <p:xfrm>
          <a:off x="4038600" y="958335"/>
          <a:ext cx="4648200" cy="5518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914400"/>
                <a:gridCol w="838200"/>
                <a:gridCol w="1143000"/>
                <a:gridCol w="1219200"/>
              </a:tblGrid>
              <a:tr h="13002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dancer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 &lt; 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choice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54614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4614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4614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4614"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71764" y="24384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0</a:t>
            </a:r>
            <a:endParaRPr lang="en-GB" sz="2400" b="1" dirty="0"/>
          </a:p>
        </p:txBody>
      </p:sp>
      <p:sp>
        <p:nvSpPr>
          <p:cNvPr id="25" name="Rectangle 24"/>
          <p:cNvSpPr/>
          <p:nvPr/>
        </p:nvSpPr>
        <p:spPr>
          <a:xfrm>
            <a:off x="4860679" y="245006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0</a:t>
            </a:r>
            <a:endParaRPr lang="en-GB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5490818" y="2454809"/>
            <a:ext cx="750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True</a:t>
            </a:r>
            <a:endParaRPr lang="en-GB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6382254" y="2438400"/>
            <a:ext cx="606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yes</a:t>
            </a:r>
            <a:endParaRPr lang="en-GB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7609826" y="2438400"/>
            <a:ext cx="848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great</a:t>
            </a:r>
            <a:endParaRPr lang="en-GB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4860679" y="35052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GB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4174879" y="35052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GB" sz="2400" b="1" dirty="0"/>
          </a:p>
        </p:txBody>
      </p:sp>
      <p:sp>
        <p:nvSpPr>
          <p:cNvPr id="31" name="Rectangle 30"/>
          <p:cNvSpPr/>
          <p:nvPr/>
        </p:nvSpPr>
        <p:spPr>
          <a:xfrm>
            <a:off x="5490818" y="3516868"/>
            <a:ext cx="750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True</a:t>
            </a:r>
            <a:endParaRPr lang="en-GB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6435322" y="3477489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no</a:t>
            </a:r>
            <a:endParaRPr lang="en-GB" sz="2400" b="1" dirty="0"/>
          </a:p>
        </p:txBody>
      </p:sp>
      <p:sp>
        <p:nvSpPr>
          <p:cNvPr id="33" name="Rectangle 32"/>
          <p:cNvSpPr/>
          <p:nvPr/>
        </p:nvSpPr>
        <p:spPr>
          <a:xfrm>
            <a:off x="7620000" y="3429000"/>
            <a:ext cx="83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Why not?</a:t>
            </a:r>
            <a:endParaRPr lang="en-GB" sz="2400" b="1" dirty="0"/>
          </a:p>
        </p:txBody>
      </p:sp>
      <p:sp>
        <p:nvSpPr>
          <p:cNvPr id="34" name="Rectangle 33"/>
          <p:cNvSpPr/>
          <p:nvPr/>
        </p:nvSpPr>
        <p:spPr>
          <a:xfrm>
            <a:off x="4155642" y="454903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2</a:t>
            </a:r>
            <a:endParaRPr lang="en-GB" sz="2400" b="1" dirty="0"/>
          </a:p>
        </p:txBody>
      </p:sp>
      <p:sp>
        <p:nvSpPr>
          <p:cNvPr id="35" name="Rectangle 34"/>
          <p:cNvSpPr/>
          <p:nvPr/>
        </p:nvSpPr>
        <p:spPr>
          <a:xfrm>
            <a:off x="4860679" y="455596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GB" sz="2400" b="1" dirty="0"/>
          </a:p>
        </p:txBody>
      </p:sp>
      <p:sp>
        <p:nvSpPr>
          <p:cNvPr id="36" name="Rectangle 35"/>
          <p:cNvSpPr/>
          <p:nvPr/>
        </p:nvSpPr>
        <p:spPr>
          <a:xfrm>
            <a:off x="5490818" y="4572000"/>
            <a:ext cx="750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True</a:t>
            </a:r>
            <a:endParaRPr lang="en-GB" sz="2400" b="1" dirty="0"/>
          </a:p>
        </p:txBody>
      </p:sp>
      <p:sp>
        <p:nvSpPr>
          <p:cNvPr id="37" name="Rectangle 36"/>
          <p:cNvSpPr/>
          <p:nvPr/>
        </p:nvSpPr>
        <p:spPr>
          <a:xfrm>
            <a:off x="6340438" y="4648200"/>
            <a:ext cx="1176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Chicken</a:t>
            </a:r>
            <a:endParaRPr lang="en-GB" sz="2400" b="1" dirty="0"/>
          </a:p>
        </p:txBody>
      </p:sp>
      <p:sp>
        <p:nvSpPr>
          <p:cNvPr id="38" name="Rectangle 37"/>
          <p:cNvSpPr/>
          <p:nvPr/>
        </p:nvSpPr>
        <p:spPr>
          <a:xfrm>
            <a:off x="7467600" y="4419600"/>
            <a:ext cx="121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Why not?</a:t>
            </a:r>
            <a:endParaRPr lang="en-GB" sz="2400" b="1" dirty="0"/>
          </a:p>
        </p:txBody>
      </p:sp>
      <p:sp>
        <p:nvSpPr>
          <p:cNvPr id="39" name="Rectangle 38"/>
          <p:cNvSpPr/>
          <p:nvPr/>
        </p:nvSpPr>
        <p:spPr>
          <a:xfrm>
            <a:off x="4129009" y="57150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3</a:t>
            </a:r>
            <a:endParaRPr lang="en-GB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9099"/>
            <a:ext cx="3379491" cy="360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31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15. Complete the trace table. Assume the user enters the following values: </a:t>
            </a:r>
            <a:r>
              <a:rPr lang="en-US" sz="1800" b="1" dirty="0" smtClean="0">
                <a:solidFill>
                  <a:srgbClr val="00B050"/>
                </a:solidFill>
              </a:rPr>
              <a:t>“</a:t>
            </a:r>
            <a:r>
              <a:rPr lang="en-US" sz="1800" b="1" dirty="0" err="1" smtClean="0">
                <a:solidFill>
                  <a:srgbClr val="00B050"/>
                </a:solidFill>
              </a:rPr>
              <a:t>Tom”,”Sarah”,”Andy”,”Ed</a:t>
            </a:r>
            <a:r>
              <a:rPr lang="en-US" sz="1800" b="1" dirty="0" smtClean="0">
                <a:solidFill>
                  <a:srgbClr val="00B050"/>
                </a:solidFill>
              </a:rPr>
              <a:t>”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344249"/>
              </p:ext>
            </p:extLst>
          </p:nvPr>
        </p:nvGraphicFramePr>
        <p:xfrm>
          <a:off x="4495800" y="990599"/>
          <a:ext cx="4419600" cy="529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676400"/>
                <a:gridCol w="1447800"/>
              </a:tblGrid>
              <a:tr h="6096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singer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singer != "Ed"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720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Tom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True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Incorrect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20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Sarah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True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Incorrect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20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Andy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True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Incorrect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20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Ed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False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Correct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3886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5257800"/>
            <a:ext cx="3229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4"/>
              </a:rPr>
              <a:t>https://youtu.be/PKkP-fY8M5c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042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16. Complete the trace table.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50996"/>
              </p:ext>
            </p:extLst>
          </p:nvPr>
        </p:nvGraphicFramePr>
        <p:xfrm>
          <a:off x="4495800" y="842628"/>
          <a:ext cx="4343400" cy="556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609600"/>
                <a:gridCol w="914400"/>
                <a:gridCol w="990600"/>
                <a:gridCol w="1066800"/>
              </a:tblGrid>
              <a:tr h="6051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 &lt; 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 &lt; 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907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07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07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07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False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07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False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36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07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1000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07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1001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False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335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050" y="5943600"/>
            <a:ext cx="321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4"/>
              </a:rPr>
              <a:t>https://youtu.be/vIsF88GPOu4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662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17. Complete the trace table. Then write the final value of letter: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Final value of letter: </a:t>
            </a:r>
            <a:r>
              <a:rPr lang="en-US" sz="2000" b="1" dirty="0" err="1" smtClean="0">
                <a:solidFill>
                  <a:srgbClr val="FF0000"/>
                </a:solidFill>
              </a:rPr>
              <a:t>rl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266844"/>
              </p:ext>
            </p:extLst>
          </p:nvPr>
        </p:nvGraphicFramePr>
        <p:xfrm>
          <a:off x="4572000" y="914400"/>
          <a:ext cx="4343401" cy="516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23"/>
                <a:gridCol w="1025577"/>
                <a:gridCol w="762000"/>
                <a:gridCol w="1143000"/>
                <a:gridCol w="914401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 &lt; 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letter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802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Charles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Ca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02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Charles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hr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02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Charles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al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02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Charles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rl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02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Charles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False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1407"/>
            <a:ext cx="3352800" cy="367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4876" y="5638800"/>
            <a:ext cx="3398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4"/>
              </a:rPr>
              <a:t>https://youtu.be/dcSONzbHWBE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586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18. Complete the trace table. Assume the user enters the following numbers: </a:t>
            </a:r>
            <a:r>
              <a:rPr lang="en-US" sz="2000" b="1" dirty="0" smtClean="0">
                <a:solidFill>
                  <a:srgbClr val="FF0000"/>
                </a:solidFill>
              </a:rPr>
              <a:t>10, 50, 300,5, 1000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317775"/>
              </p:ext>
            </p:extLst>
          </p:nvPr>
        </p:nvGraphicFramePr>
        <p:xfrm>
          <a:off x="4343400" y="762000"/>
          <a:ext cx="4572001" cy="487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129"/>
                <a:gridCol w="1179871"/>
                <a:gridCol w="1106129"/>
                <a:gridCol w="1179872"/>
              </a:tblGrid>
              <a:tr h="68107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Highest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lowest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3898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999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8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8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8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8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1000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295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810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62600" y="5943600"/>
            <a:ext cx="3191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4"/>
              </a:rPr>
              <a:t>https://youtu.be/uYylwr_P_ok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814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19. Complete the trace table. </a:t>
            </a:r>
            <a:r>
              <a:rPr lang="en-US" sz="2000" b="1" dirty="0" smtClean="0">
                <a:solidFill>
                  <a:srgbClr val="FF0000"/>
                </a:solidFill>
              </a:rPr>
              <a:t>You may not need all the spaces in the  trace table.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Enter the final value of z: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z = 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098818"/>
              </p:ext>
            </p:extLst>
          </p:nvPr>
        </p:nvGraphicFramePr>
        <p:xfrm>
          <a:off x="4800600" y="609600"/>
          <a:ext cx="4114800" cy="544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307"/>
                <a:gridCol w="844062"/>
                <a:gridCol w="650631"/>
                <a:gridCol w="838200"/>
                <a:gridCol w="990600"/>
              </a:tblGrid>
              <a:tr h="71874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809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-10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0930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0930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0930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657600" cy="447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6172200"/>
            <a:ext cx="314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4"/>
              </a:rPr>
              <a:t>https://youtu.be/6TsVTkLdlKY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609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85585"/>
              </p:ext>
            </p:extLst>
          </p:nvPr>
        </p:nvGraphicFramePr>
        <p:xfrm>
          <a:off x="4572000" y="1066800"/>
          <a:ext cx="4419600" cy="474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219200"/>
                <a:gridCol w="2362200"/>
              </a:tblGrid>
              <a:tr h="111804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</a:rPr>
                        <a:t> &lt; 3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06855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6855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6855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6855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" y="1870393"/>
            <a:ext cx="4225636" cy="224676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for</a:t>
            </a:r>
            <a:r>
              <a:rPr lang="en-US" sz="2800" b="1" dirty="0"/>
              <a:t> x </a:t>
            </a:r>
            <a:r>
              <a:rPr lang="en-US" sz="2800" b="1" dirty="0">
                <a:solidFill>
                  <a:srgbClr val="FFC000"/>
                </a:solidFill>
              </a:rPr>
              <a:t>in</a:t>
            </a:r>
            <a:r>
              <a:rPr lang="en-US" sz="2800" b="1" dirty="0"/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range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/>
              <a:t>(1,5):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</a:t>
            </a:r>
            <a:r>
              <a:rPr lang="en-US" sz="2800" b="1" dirty="0" smtClean="0">
                <a:solidFill>
                  <a:srgbClr val="FFC000"/>
                </a:solidFill>
              </a:rPr>
              <a:t>if</a:t>
            </a:r>
            <a:r>
              <a:rPr lang="en-US" sz="2800" b="1" dirty="0" smtClean="0"/>
              <a:t> </a:t>
            </a:r>
            <a:r>
              <a:rPr lang="en-US" sz="2800" b="1" dirty="0"/>
              <a:t>x </a:t>
            </a:r>
            <a:r>
              <a:rPr lang="en-US" sz="2800" b="1" dirty="0" smtClean="0"/>
              <a:t>&lt; </a:t>
            </a:r>
            <a:r>
              <a:rPr lang="en-US" sz="2800" b="1" dirty="0"/>
              <a:t>3:</a:t>
            </a:r>
          </a:p>
          <a:p>
            <a:r>
              <a:rPr lang="en-US" sz="2800" b="1" dirty="0"/>
              <a:t>            </a:t>
            </a:r>
            <a:r>
              <a:rPr lang="en-US" sz="2800" b="1" dirty="0">
                <a:solidFill>
                  <a:srgbClr val="7030A0"/>
                </a:solidFill>
              </a:rPr>
              <a:t>print</a:t>
            </a:r>
            <a:r>
              <a:rPr lang="en-US" sz="2800" b="1" dirty="0"/>
              <a:t>("</a:t>
            </a:r>
            <a:r>
              <a:rPr lang="en-US" sz="2800" b="1" dirty="0">
                <a:solidFill>
                  <a:srgbClr val="00B050"/>
                </a:solidFill>
              </a:rPr>
              <a:t>less than 3</a:t>
            </a:r>
            <a:r>
              <a:rPr lang="en-US" sz="2800" b="1" dirty="0"/>
              <a:t>")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      else</a:t>
            </a:r>
            <a:r>
              <a:rPr lang="en-US" sz="2800" b="1" dirty="0"/>
              <a:t>:</a:t>
            </a:r>
          </a:p>
          <a:p>
            <a:r>
              <a:rPr lang="en-US" sz="2800" b="1" dirty="0"/>
              <a:t>            </a:t>
            </a:r>
            <a:r>
              <a:rPr lang="en-US" sz="2800" b="1" dirty="0">
                <a:solidFill>
                  <a:srgbClr val="7030A0"/>
                </a:solidFill>
              </a:rPr>
              <a:t>print</a:t>
            </a:r>
            <a:r>
              <a:rPr lang="en-US" sz="2800" b="1" dirty="0" smtClean="0"/>
              <a:t>(</a:t>
            </a:r>
            <a:r>
              <a:rPr lang="en-US" sz="2800" b="1" dirty="0"/>
              <a:t>"</a:t>
            </a:r>
            <a:r>
              <a:rPr lang="en-US" sz="2800" b="1" dirty="0" smtClean="0">
                <a:solidFill>
                  <a:srgbClr val="00B050"/>
                </a:solidFill>
              </a:rPr>
              <a:t>3 or above</a:t>
            </a:r>
            <a:r>
              <a:rPr lang="en-US" sz="2800" b="1" dirty="0" smtClean="0"/>
              <a:t>")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4800600" y="2227051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1</a:t>
            </a:r>
            <a:endParaRPr lang="en-GB" sz="3600" b="1" dirty="0"/>
          </a:p>
        </p:txBody>
      </p:sp>
      <p:sp>
        <p:nvSpPr>
          <p:cNvPr id="49" name="Rectangle 48"/>
          <p:cNvSpPr/>
          <p:nvPr/>
        </p:nvSpPr>
        <p:spPr>
          <a:xfrm>
            <a:off x="5442357" y="2209800"/>
            <a:ext cx="1034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True</a:t>
            </a:r>
            <a:endParaRPr lang="en-GB" sz="3600" b="1" dirty="0"/>
          </a:p>
        </p:txBody>
      </p:sp>
      <p:sp>
        <p:nvSpPr>
          <p:cNvPr id="64" name="Rectangle 63"/>
          <p:cNvSpPr/>
          <p:nvPr/>
        </p:nvSpPr>
        <p:spPr>
          <a:xfrm>
            <a:off x="6629400" y="2209800"/>
            <a:ext cx="2308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Less than 3</a:t>
            </a:r>
            <a:endParaRPr lang="en-GB" sz="3600" b="1" dirty="0"/>
          </a:p>
        </p:txBody>
      </p:sp>
      <p:sp>
        <p:nvSpPr>
          <p:cNvPr id="65" name="Rectangle 64"/>
          <p:cNvSpPr/>
          <p:nvPr/>
        </p:nvSpPr>
        <p:spPr>
          <a:xfrm>
            <a:off x="4800600" y="32004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2</a:t>
            </a:r>
            <a:endParaRPr lang="en-GB" sz="3600" b="1" dirty="0"/>
          </a:p>
        </p:txBody>
      </p:sp>
      <p:sp>
        <p:nvSpPr>
          <p:cNvPr id="66" name="Rectangle 65"/>
          <p:cNvSpPr/>
          <p:nvPr/>
        </p:nvSpPr>
        <p:spPr>
          <a:xfrm>
            <a:off x="5453941" y="3202824"/>
            <a:ext cx="1034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True</a:t>
            </a:r>
            <a:endParaRPr lang="en-GB" sz="3600" b="1" dirty="0"/>
          </a:p>
        </p:txBody>
      </p:sp>
      <p:sp>
        <p:nvSpPr>
          <p:cNvPr id="67" name="Rectangle 66"/>
          <p:cNvSpPr/>
          <p:nvPr/>
        </p:nvSpPr>
        <p:spPr>
          <a:xfrm>
            <a:off x="6629400" y="3163669"/>
            <a:ext cx="2308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Less than 3</a:t>
            </a:r>
            <a:endParaRPr lang="en-GB" sz="3600" b="1" dirty="0"/>
          </a:p>
        </p:txBody>
      </p:sp>
      <p:sp>
        <p:nvSpPr>
          <p:cNvPr id="68" name="Rectangle 67"/>
          <p:cNvSpPr/>
          <p:nvPr/>
        </p:nvSpPr>
        <p:spPr>
          <a:xfrm>
            <a:off x="4800599" y="4107886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3</a:t>
            </a:r>
            <a:endParaRPr lang="en-GB" sz="3600" b="1" dirty="0"/>
          </a:p>
        </p:txBody>
      </p:sp>
      <p:sp>
        <p:nvSpPr>
          <p:cNvPr id="69" name="Rectangle 68"/>
          <p:cNvSpPr/>
          <p:nvPr/>
        </p:nvSpPr>
        <p:spPr>
          <a:xfrm>
            <a:off x="5460819" y="4112410"/>
            <a:ext cx="1141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False</a:t>
            </a:r>
            <a:endParaRPr lang="en-GB" sz="3600" b="1" dirty="0"/>
          </a:p>
        </p:txBody>
      </p:sp>
      <p:sp>
        <p:nvSpPr>
          <p:cNvPr id="70" name="Rectangle 69"/>
          <p:cNvSpPr/>
          <p:nvPr/>
        </p:nvSpPr>
        <p:spPr>
          <a:xfrm>
            <a:off x="6708837" y="4117162"/>
            <a:ext cx="2208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3 or above</a:t>
            </a:r>
            <a:endParaRPr lang="en-GB" sz="3600" b="1" dirty="0"/>
          </a:p>
        </p:txBody>
      </p:sp>
      <p:sp>
        <p:nvSpPr>
          <p:cNvPr id="71" name="Rectangle 70"/>
          <p:cNvSpPr/>
          <p:nvPr/>
        </p:nvSpPr>
        <p:spPr>
          <a:xfrm>
            <a:off x="4800599" y="50292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4</a:t>
            </a:r>
            <a:endParaRPr lang="en-GB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5410200" y="4992469"/>
            <a:ext cx="1141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False</a:t>
            </a:r>
            <a:endParaRPr lang="en-GB" sz="3600" b="1" dirty="0"/>
          </a:p>
        </p:txBody>
      </p:sp>
      <p:sp>
        <p:nvSpPr>
          <p:cNvPr id="17" name="Rectangle 16"/>
          <p:cNvSpPr/>
          <p:nvPr/>
        </p:nvSpPr>
        <p:spPr>
          <a:xfrm>
            <a:off x="6679509" y="4996926"/>
            <a:ext cx="2208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3 or above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1360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9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20. Complete the trace table. </a:t>
            </a:r>
            <a:endParaRPr lang="en-US" sz="20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988427"/>
              </p:ext>
            </p:extLst>
          </p:nvPr>
        </p:nvGraphicFramePr>
        <p:xfrm>
          <a:off x="4191000" y="1034534"/>
          <a:ext cx="4724401" cy="4860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219200"/>
                <a:gridCol w="1143000"/>
                <a:gridCol w="1219201"/>
              </a:tblGrid>
              <a:tr h="64186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54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25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4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25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4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17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25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461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25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25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8289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6800" y="6096000"/>
            <a:ext cx="3310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4"/>
              </a:rPr>
              <a:t>https://youtu.be/HBg2TM2SI2A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249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21. Complete the trace table. </a:t>
            </a:r>
            <a:endParaRPr lang="en-US" sz="20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90238"/>
              </p:ext>
            </p:extLst>
          </p:nvPr>
        </p:nvGraphicFramePr>
        <p:xfrm>
          <a:off x="5105400" y="304800"/>
          <a:ext cx="3733800" cy="571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638"/>
                <a:gridCol w="1271080"/>
                <a:gridCol w="1271082"/>
              </a:tblGrid>
              <a:tr h="695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&lt; 5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041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Odd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1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Even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1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Odd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1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True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Even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410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False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25701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0200" y="6172200"/>
            <a:ext cx="3120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4"/>
              </a:rPr>
              <a:t>https://youtu.be/-zVIYOjO62c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590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22. Lets see how it works in a trace table: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1776"/>
              </p:ext>
            </p:extLst>
          </p:nvPr>
        </p:nvGraphicFramePr>
        <p:xfrm>
          <a:off x="5784084" y="1066801"/>
          <a:ext cx="3055116" cy="376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57"/>
                <a:gridCol w="1920359"/>
              </a:tblGrid>
              <a:tr h="129176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3687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3687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3687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3964" y="1524000"/>
            <a:ext cx="5444836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films = ["</a:t>
            </a:r>
            <a:r>
              <a:rPr lang="en-US" sz="2400" b="1" dirty="0">
                <a:solidFill>
                  <a:srgbClr val="00B050"/>
                </a:solidFill>
              </a:rPr>
              <a:t>Saw</a:t>
            </a:r>
            <a:r>
              <a:rPr lang="en-US" sz="2400" b="1" dirty="0"/>
              <a:t>", "</a:t>
            </a:r>
            <a:r>
              <a:rPr lang="en-US" sz="2400" b="1" dirty="0">
                <a:solidFill>
                  <a:srgbClr val="00B050"/>
                </a:solidFill>
              </a:rPr>
              <a:t>Sharks</a:t>
            </a:r>
            <a:r>
              <a:rPr lang="en-US" sz="2400" b="1" dirty="0"/>
              <a:t>", "</a:t>
            </a:r>
            <a:r>
              <a:rPr lang="en-US" sz="2400" b="1" dirty="0">
                <a:solidFill>
                  <a:srgbClr val="00B050"/>
                </a:solidFill>
              </a:rPr>
              <a:t>Lion king</a:t>
            </a:r>
            <a:r>
              <a:rPr lang="en-US" sz="2400" b="1" dirty="0"/>
              <a:t>"]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for</a:t>
            </a:r>
            <a:r>
              <a:rPr lang="en-US" sz="2400" b="1" dirty="0"/>
              <a:t> x </a:t>
            </a:r>
            <a:r>
              <a:rPr lang="en-US" sz="2400" b="1" dirty="0">
                <a:solidFill>
                  <a:srgbClr val="FFC000"/>
                </a:solidFill>
              </a:rPr>
              <a:t>in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7030A0"/>
                </a:solidFill>
              </a:rPr>
              <a:t>range</a:t>
            </a:r>
            <a:r>
              <a:rPr lang="en-US" sz="2400" b="1" dirty="0"/>
              <a:t>(0,</a:t>
            </a:r>
            <a:r>
              <a:rPr lang="en-US" sz="2400" b="1" dirty="0">
                <a:solidFill>
                  <a:srgbClr val="7030A0"/>
                </a:solidFill>
              </a:rPr>
              <a:t>len</a:t>
            </a:r>
            <a:r>
              <a:rPr lang="en-US" sz="2400" b="1" dirty="0"/>
              <a:t>(films)):</a:t>
            </a:r>
          </a:p>
          <a:p>
            <a:r>
              <a:rPr lang="en-US" sz="2400" b="1" dirty="0"/>
              <a:t>      </a:t>
            </a:r>
            <a:r>
              <a:rPr lang="en-US" sz="2400" b="1" dirty="0">
                <a:solidFill>
                  <a:srgbClr val="7030A0"/>
                </a:solidFill>
              </a:rPr>
              <a:t>print</a:t>
            </a:r>
            <a:r>
              <a:rPr lang="en-US" sz="2400" b="1" dirty="0"/>
              <a:t>(films[x])</a:t>
            </a:r>
            <a:endParaRPr lang="en-GB" sz="2400" b="1" dirty="0"/>
          </a:p>
        </p:txBody>
      </p:sp>
      <p:sp>
        <p:nvSpPr>
          <p:cNvPr id="49" name="Rectangle 48"/>
          <p:cNvSpPr/>
          <p:nvPr/>
        </p:nvSpPr>
        <p:spPr>
          <a:xfrm>
            <a:off x="6116781" y="23622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0</a:t>
            </a:r>
            <a:endParaRPr lang="en-GB" sz="3600" b="1" dirty="0"/>
          </a:p>
        </p:txBody>
      </p:sp>
      <p:sp>
        <p:nvSpPr>
          <p:cNvPr id="66" name="Rectangle 65"/>
          <p:cNvSpPr/>
          <p:nvPr/>
        </p:nvSpPr>
        <p:spPr>
          <a:xfrm>
            <a:off x="7362922" y="2389909"/>
            <a:ext cx="971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Saw</a:t>
            </a:r>
            <a:endParaRPr lang="en-GB" sz="3600" b="1" dirty="0"/>
          </a:p>
        </p:txBody>
      </p:sp>
      <p:sp>
        <p:nvSpPr>
          <p:cNvPr id="69" name="Rectangle 68"/>
          <p:cNvSpPr/>
          <p:nvPr/>
        </p:nvSpPr>
        <p:spPr>
          <a:xfrm>
            <a:off x="6116781" y="326967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1</a:t>
            </a:r>
            <a:endParaRPr lang="en-GB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7162800" y="3255818"/>
            <a:ext cx="1443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Sharks</a:t>
            </a:r>
            <a:endParaRPr lang="en-GB" sz="3600" b="1" dirty="0"/>
          </a:p>
        </p:txBody>
      </p:sp>
      <p:sp>
        <p:nvSpPr>
          <p:cNvPr id="18" name="Rectangle 17"/>
          <p:cNvSpPr/>
          <p:nvPr/>
        </p:nvSpPr>
        <p:spPr>
          <a:xfrm>
            <a:off x="6152774" y="41148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2</a:t>
            </a:r>
            <a:endParaRPr lang="en-GB" sz="3600" b="1" dirty="0"/>
          </a:p>
        </p:txBody>
      </p:sp>
      <p:sp>
        <p:nvSpPr>
          <p:cNvPr id="20" name="Rectangle 19"/>
          <p:cNvSpPr/>
          <p:nvPr/>
        </p:nvSpPr>
        <p:spPr>
          <a:xfrm>
            <a:off x="6919625" y="4107873"/>
            <a:ext cx="1930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Lion King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7655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6" grpId="0"/>
      <p:bldP spid="69" grpId="0"/>
      <p:bldP spid="15" grpId="0"/>
      <p:bldP spid="1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23.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30944"/>
              </p:ext>
            </p:extLst>
          </p:nvPr>
        </p:nvGraphicFramePr>
        <p:xfrm>
          <a:off x="5784084" y="1066801"/>
          <a:ext cx="3055116" cy="376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57"/>
                <a:gridCol w="1920359"/>
              </a:tblGrid>
              <a:tr h="129176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3687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3687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3687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3964" y="1524000"/>
            <a:ext cx="5444836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names </a:t>
            </a:r>
            <a:r>
              <a:rPr lang="en-US" sz="2400" b="1" dirty="0"/>
              <a:t>= ["</a:t>
            </a:r>
            <a:r>
              <a:rPr lang="en-US" sz="2400" b="1" dirty="0" smtClean="0">
                <a:solidFill>
                  <a:srgbClr val="00B050"/>
                </a:solidFill>
              </a:rPr>
              <a:t>Tom</a:t>
            </a:r>
            <a:r>
              <a:rPr lang="en-US" sz="2400" b="1" dirty="0"/>
              <a:t>", "</a:t>
            </a:r>
            <a:r>
              <a:rPr lang="en-US" sz="2400" b="1" dirty="0" smtClean="0">
                <a:solidFill>
                  <a:srgbClr val="00B050"/>
                </a:solidFill>
              </a:rPr>
              <a:t>Mark</a:t>
            </a:r>
            <a:r>
              <a:rPr lang="en-US" sz="2400" b="1" dirty="0"/>
              <a:t>", "</a:t>
            </a:r>
            <a:r>
              <a:rPr lang="en-US" sz="2400" b="1" dirty="0" smtClean="0">
                <a:solidFill>
                  <a:srgbClr val="00B050"/>
                </a:solidFill>
              </a:rPr>
              <a:t>Sam</a:t>
            </a:r>
            <a:r>
              <a:rPr lang="en-US" sz="2400" b="1" dirty="0" smtClean="0"/>
              <a:t>"]</a:t>
            </a:r>
            <a:endParaRPr lang="en-US" sz="2400" b="1" dirty="0"/>
          </a:p>
          <a:p>
            <a:r>
              <a:rPr lang="en-US" sz="2400" b="1" dirty="0">
                <a:solidFill>
                  <a:srgbClr val="FFC000"/>
                </a:solidFill>
              </a:rPr>
              <a:t>for</a:t>
            </a:r>
            <a:r>
              <a:rPr lang="en-US" sz="2400" b="1" dirty="0"/>
              <a:t> x </a:t>
            </a:r>
            <a:r>
              <a:rPr lang="en-US" sz="2400" b="1" dirty="0">
                <a:solidFill>
                  <a:srgbClr val="FFC000"/>
                </a:solidFill>
              </a:rPr>
              <a:t>in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7030A0"/>
                </a:solidFill>
              </a:rPr>
              <a:t>range</a:t>
            </a:r>
            <a:r>
              <a:rPr lang="en-US" sz="2400" b="1" dirty="0"/>
              <a:t>(0,</a:t>
            </a:r>
            <a:r>
              <a:rPr lang="en-US" sz="2400" b="1" dirty="0">
                <a:solidFill>
                  <a:srgbClr val="7030A0"/>
                </a:solidFill>
              </a:rPr>
              <a:t>len</a:t>
            </a:r>
            <a:r>
              <a:rPr lang="en-US" sz="2400" b="1" dirty="0"/>
              <a:t>(films)):</a:t>
            </a:r>
          </a:p>
          <a:p>
            <a:r>
              <a:rPr lang="en-US" sz="2400" b="1" dirty="0"/>
              <a:t>      </a:t>
            </a:r>
            <a:r>
              <a:rPr lang="en-US" sz="2400" b="1" dirty="0" smtClean="0">
                <a:solidFill>
                  <a:srgbClr val="7030A0"/>
                </a:solidFill>
              </a:rPr>
              <a:t>print</a:t>
            </a:r>
            <a:r>
              <a:rPr lang="en-US" sz="2400" b="1" dirty="0" smtClean="0"/>
              <a:t>(names[x</a:t>
            </a:r>
            <a:r>
              <a:rPr lang="en-US" sz="2400" b="1" dirty="0"/>
              <a:t>])</a:t>
            </a:r>
            <a:endParaRPr lang="en-GB" sz="2400" b="1" dirty="0"/>
          </a:p>
        </p:txBody>
      </p:sp>
      <p:sp>
        <p:nvSpPr>
          <p:cNvPr id="49" name="Rectangle 48"/>
          <p:cNvSpPr/>
          <p:nvPr/>
        </p:nvSpPr>
        <p:spPr>
          <a:xfrm>
            <a:off x="6116781" y="23622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0</a:t>
            </a:r>
            <a:endParaRPr lang="en-GB" sz="3600" b="1" dirty="0"/>
          </a:p>
        </p:txBody>
      </p:sp>
      <p:sp>
        <p:nvSpPr>
          <p:cNvPr id="66" name="Rectangle 65"/>
          <p:cNvSpPr/>
          <p:nvPr/>
        </p:nvSpPr>
        <p:spPr>
          <a:xfrm>
            <a:off x="7349810" y="2389909"/>
            <a:ext cx="997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Tom</a:t>
            </a:r>
            <a:endParaRPr lang="en-GB" sz="3600" b="1" dirty="0"/>
          </a:p>
        </p:txBody>
      </p:sp>
      <p:sp>
        <p:nvSpPr>
          <p:cNvPr id="69" name="Rectangle 68"/>
          <p:cNvSpPr/>
          <p:nvPr/>
        </p:nvSpPr>
        <p:spPr>
          <a:xfrm>
            <a:off x="6116781" y="326967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1</a:t>
            </a:r>
            <a:endParaRPr lang="en-GB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7284307" y="3255818"/>
            <a:ext cx="1200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Mark</a:t>
            </a:r>
            <a:endParaRPr lang="en-GB" sz="3600" b="1" dirty="0"/>
          </a:p>
        </p:txBody>
      </p:sp>
      <p:sp>
        <p:nvSpPr>
          <p:cNvPr id="18" name="Rectangle 17"/>
          <p:cNvSpPr/>
          <p:nvPr/>
        </p:nvSpPr>
        <p:spPr>
          <a:xfrm>
            <a:off x="6152774" y="41148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2</a:t>
            </a:r>
            <a:endParaRPr lang="en-GB" sz="3600" b="1" dirty="0"/>
          </a:p>
        </p:txBody>
      </p:sp>
      <p:sp>
        <p:nvSpPr>
          <p:cNvPr id="20" name="Rectangle 19"/>
          <p:cNvSpPr/>
          <p:nvPr/>
        </p:nvSpPr>
        <p:spPr>
          <a:xfrm>
            <a:off x="7382092" y="4107873"/>
            <a:ext cx="1005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Sam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2400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6" grpId="0"/>
      <p:bldP spid="69" grpId="0"/>
      <p:bldP spid="15" grpId="0"/>
      <p:bldP spid="18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24.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34681"/>
              </p:ext>
            </p:extLst>
          </p:nvPr>
        </p:nvGraphicFramePr>
        <p:xfrm>
          <a:off x="4954533" y="1066801"/>
          <a:ext cx="3884669" cy="4920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977"/>
                <a:gridCol w="1499346"/>
                <a:gridCol w="1499346"/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letter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5184667" y="18288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0</a:t>
            </a:r>
            <a:endParaRPr lang="en-GB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6335821" y="1828800"/>
            <a:ext cx="396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x</a:t>
            </a:r>
            <a:endParaRPr lang="en-GB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6415227" y="2645896"/>
            <a:ext cx="367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z</a:t>
            </a:r>
            <a:endParaRPr lang="en-GB" sz="3600" b="1" dirty="0"/>
          </a:p>
        </p:txBody>
      </p:sp>
      <p:sp>
        <p:nvSpPr>
          <p:cNvPr id="17" name="Rectangle 16"/>
          <p:cNvSpPr/>
          <p:nvPr/>
        </p:nvSpPr>
        <p:spPr>
          <a:xfrm>
            <a:off x="5210315" y="2645896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0</a:t>
            </a:r>
            <a:endParaRPr lang="en-GB" sz="3600" b="1" dirty="0"/>
          </a:p>
        </p:txBody>
      </p:sp>
      <p:sp>
        <p:nvSpPr>
          <p:cNvPr id="19" name="Rectangle 18"/>
          <p:cNvSpPr/>
          <p:nvPr/>
        </p:nvSpPr>
        <p:spPr>
          <a:xfrm>
            <a:off x="7924800" y="2645895"/>
            <a:ext cx="582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/>
              <a:t>zy</a:t>
            </a:r>
            <a:endParaRPr lang="en-GB" sz="3600" b="1" dirty="0"/>
          </a:p>
        </p:txBody>
      </p:sp>
      <p:sp>
        <p:nvSpPr>
          <p:cNvPr id="21" name="Rectangle 20"/>
          <p:cNvSpPr/>
          <p:nvPr/>
        </p:nvSpPr>
        <p:spPr>
          <a:xfrm>
            <a:off x="5210314" y="3512851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1</a:t>
            </a:r>
            <a:endParaRPr lang="en-GB" sz="3600" b="1" dirty="0"/>
          </a:p>
        </p:txBody>
      </p:sp>
      <p:sp>
        <p:nvSpPr>
          <p:cNvPr id="22" name="Rectangle 21"/>
          <p:cNvSpPr/>
          <p:nvPr/>
        </p:nvSpPr>
        <p:spPr>
          <a:xfrm>
            <a:off x="6331306" y="3512851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y</a:t>
            </a:r>
            <a:endParaRPr lang="en-GB" sz="36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34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818608" y="3543300"/>
            <a:ext cx="622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/>
              <a:t>yy</a:t>
            </a:r>
            <a:endParaRPr lang="en-GB" sz="3600" b="1" dirty="0"/>
          </a:p>
        </p:txBody>
      </p:sp>
      <p:sp>
        <p:nvSpPr>
          <p:cNvPr id="24" name="Rectangle 23"/>
          <p:cNvSpPr/>
          <p:nvPr/>
        </p:nvSpPr>
        <p:spPr>
          <a:xfrm>
            <a:off x="5210313" y="4342031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2</a:t>
            </a:r>
            <a:endParaRPr lang="en-GB" sz="3600" b="1" dirty="0"/>
          </a:p>
        </p:txBody>
      </p:sp>
      <p:sp>
        <p:nvSpPr>
          <p:cNvPr id="25" name="Rectangle 24"/>
          <p:cNvSpPr/>
          <p:nvPr/>
        </p:nvSpPr>
        <p:spPr>
          <a:xfrm>
            <a:off x="6353748" y="4342030"/>
            <a:ext cx="396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x</a:t>
            </a:r>
            <a:endParaRPr lang="en-GB" sz="3600" b="1" dirty="0"/>
          </a:p>
        </p:txBody>
      </p:sp>
      <p:sp>
        <p:nvSpPr>
          <p:cNvPr id="26" name="Rectangle 25"/>
          <p:cNvSpPr/>
          <p:nvPr/>
        </p:nvSpPr>
        <p:spPr>
          <a:xfrm>
            <a:off x="6410574" y="5181600"/>
            <a:ext cx="367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z</a:t>
            </a:r>
            <a:endParaRPr lang="en-GB" sz="3600" b="1" dirty="0"/>
          </a:p>
        </p:txBody>
      </p:sp>
      <p:sp>
        <p:nvSpPr>
          <p:cNvPr id="27" name="Rectangle 26"/>
          <p:cNvSpPr/>
          <p:nvPr/>
        </p:nvSpPr>
        <p:spPr>
          <a:xfrm>
            <a:off x="5210312" y="5213819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2</a:t>
            </a:r>
            <a:endParaRPr lang="en-GB" sz="3600" b="1" dirty="0"/>
          </a:p>
        </p:txBody>
      </p:sp>
      <p:sp>
        <p:nvSpPr>
          <p:cNvPr id="28" name="Rectangle 27"/>
          <p:cNvSpPr/>
          <p:nvPr/>
        </p:nvSpPr>
        <p:spPr>
          <a:xfrm>
            <a:off x="7839062" y="5213818"/>
            <a:ext cx="582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/>
              <a:t>zy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2643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4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25. Complete the trace table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907"/>
              </p:ext>
            </p:extLst>
          </p:nvPr>
        </p:nvGraphicFramePr>
        <p:xfrm>
          <a:off x="5029200" y="633667"/>
          <a:ext cx="3884669" cy="576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977"/>
                <a:gridCol w="1499346"/>
                <a:gridCol w="1499346"/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0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0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-3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7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8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7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11</a:t>
                      </a:r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"/>
          <a:stretch/>
        </p:blipFill>
        <p:spPr bwMode="auto">
          <a:xfrm>
            <a:off x="228600" y="1343890"/>
            <a:ext cx="3886201" cy="368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2929" y="5955268"/>
            <a:ext cx="3197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4"/>
              </a:rPr>
              <a:t>https://youtu.be/Gf05FF6jwoE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439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26. Complete the trace table – Assume the user enters the following as inputs: </a:t>
            </a:r>
            <a:r>
              <a:rPr lang="en-US" b="1" dirty="0" smtClean="0">
                <a:solidFill>
                  <a:srgbClr val="FF0000"/>
                </a:solidFill>
              </a:rPr>
              <a:t>Metallica, Idles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58648"/>
              </p:ext>
            </p:extLst>
          </p:nvPr>
        </p:nvGraphicFramePr>
        <p:xfrm>
          <a:off x="4954533" y="1066801"/>
          <a:ext cx="3884669" cy="4920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267"/>
                <a:gridCol w="1320056"/>
                <a:gridCol w="1499346"/>
              </a:tblGrid>
              <a:tr h="6857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band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N/A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Metallica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Metallica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Pink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Metallica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Pink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Queen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Metallica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Queen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N/A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Idles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Idles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88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Beatles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Idles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Beatles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886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5415" y="5638800"/>
            <a:ext cx="316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4"/>
              </a:rPr>
              <a:t>https://youtu.be/JQA1Sdj0tP0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452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27. Complete the trace table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683012"/>
              </p:ext>
            </p:extLst>
          </p:nvPr>
        </p:nvGraphicFramePr>
        <p:xfrm>
          <a:off x="4038600" y="597797"/>
          <a:ext cx="4800603" cy="5879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  <a:gridCol w="1177726"/>
                <a:gridCol w="1336877"/>
              </a:tblGrid>
              <a:tr h="9218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highest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lowest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9999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200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943600"/>
            <a:ext cx="318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4"/>
              </a:rPr>
              <a:t>https://youtu.be/VjwJk1by91c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146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28. Complete the trace table – Assume the user enters </a:t>
            </a:r>
            <a:r>
              <a:rPr lang="en-US" b="1" dirty="0" smtClean="0">
                <a:solidFill>
                  <a:srgbClr val="FF0000"/>
                </a:solidFill>
              </a:rPr>
              <a:t>5,2,8,1,4</a:t>
            </a:r>
            <a:r>
              <a:rPr lang="en-US" b="1" dirty="0" smtClean="0"/>
              <a:t>  as inputs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181030"/>
              </p:ext>
            </p:extLst>
          </p:nvPr>
        </p:nvGraphicFramePr>
        <p:xfrm>
          <a:off x="5029200" y="597797"/>
          <a:ext cx="3810003" cy="5502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143"/>
                <a:gridCol w="769257"/>
                <a:gridCol w="1072589"/>
                <a:gridCol w="1061014"/>
              </a:tblGrid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22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38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524000"/>
            <a:ext cx="464567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6172200"/>
            <a:ext cx="3090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4"/>
              </a:rPr>
              <a:t>https://youtu.be/JQi4Iqb5rao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43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2588" y="228600"/>
            <a:ext cx="8761412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29. Complete the trace table.</a:t>
            </a:r>
            <a:endParaRPr lang="en-GB" sz="4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924282"/>
              </p:ext>
            </p:extLst>
          </p:nvPr>
        </p:nvGraphicFramePr>
        <p:xfrm>
          <a:off x="4648200" y="1143000"/>
          <a:ext cx="4190999" cy="5194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550"/>
                <a:gridCol w="1397550"/>
                <a:gridCol w="1395899"/>
              </a:tblGrid>
              <a:tr h="81029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row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column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806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8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8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8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8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8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343400" cy="275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5400" y="2015835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0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2020669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0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77757" y="1981200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bg1"/>
                  </a:solidFill>
                </a:ln>
              </a:rPr>
              <a:t>A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2851297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0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2819400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1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88978" y="2858547"/>
            <a:ext cx="442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bg1"/>
                  </a:solidFill>
                </a:ln>
              </a:rPr>
              <a:t>B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0814" y="3511161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0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9399" y="3511161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2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22504" y="3505200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C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70024" y="4230469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1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7819" y="4232885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0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63330" y="4230469"/>
            <a:ext cx="479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G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39567" y="49530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1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53201" y="49530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1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93787" y="49530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S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22036" y="5599331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1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3201" y="564057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</a:rPr>
              <a:t>2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62448" y="5633645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bg1"/>
                  </a:solidFill>
                </a:ln>
              </a:rPr>
              <a:t>T</a:t>
            </a:r>
            <a:endParaRPr lang="en-GB" sz="36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108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3. Assume the user enters the following values: “Sam”, “upper”, “Ayo”,</a:t>
            </a:r>
            <a:r>
              <a:rPr lang="en-US" b="1" dirty="0"/>
              <a:t> </a:t>
            </a:r>
            <a:r>
              <a:rPr lang="en-US" b="1" dirty="0" smtClean="0"/>
              <a:t>“lower”, “</a:t>
            </a:r>
            <a:r>
              <a:rPr lang="en-US" b="1" dirty="0" err="1" smtClean="0"/>
              <a:t>Zoe”,”upper</a:t>
            </a:r>
            <a:r>
              <a:rPr lang="en-US" b="1" dirty="0" smtClean="0"/>
              <a:t>”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99010"/>
              </p:ext>
            </p:extLst>
          </p:nvPr>
        </p:nvGraphicFramePr>
        <p:xfrm>
          <a:off x="4114800" y="1066800"/>
          <a:ext cx="4876800" cy="548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751"/>
                <a:gridCol w="1331153"/>
                <a:gridCol w="1345324"/>
                <a:gridCol w="1597572"/>
              </a:tblGrid>
              <a:tr h="159798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choice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case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96140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6140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6140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2400" y="1870393"/>
            <a:ext cx="3810000" cy="224676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for</a:t>
            </a:r>
            <a:r>
              <a:rPr lang="en-US" sz="2000" b="1" dirty="0"/>
              <a:t> x in </a:t>
            </a:r>
            <a:r>
              <a:rPr lang="en-US" sz="2000" b="1" dirty="0">
                <a:solidFill>
                  <a:srgbClr val="FFC000"/>
                </a:solidFill>
              </a:rPr>
              <a:t>range</a:t>
            </a:r>
            <a:r>
              <a:rPr lang="en-US" sz="2000" b="1" dirty="0"/>
              <a:t>(1,4):</a:t>
            </a:r>
          </a:p>
          <a:p>
            <a:r>
              <a:rPr lang="en-US" sz="2000" b="1" dirty="0"/>
              <a:t>      choice = </a:t>
            </a:r>
            <a:r>
              <a:rPr lang="en-US" sz="2000" b="1" dirty="0">
                <a:solidFill>
                  <a:srgbClr val="7030A0"/>
                </a:solidFill>
              </a:rPr>
              <a:t>input</a:t>
            </a:r>
            <a:r>
              <a:rPr lang="en-US" sz="2000" b="1" dirty="0"/>
              <a:t>("</a:t>
            </a:r>
            <a:r>
              <a:rPr lang="en-US" sz="2000" b="1" dirty="0">
                <a:solidFill>
                  <a:srgbClr val="00B050"/>
                </a:solidFill>
              </a:rPr>
              <a:t>Enter a word</a:t>
            </a:r>
            <a:r>
              <a:rPr lang="en-US" sz="2000" b="1" dirty="0"/>
              <a:t>")</a:t>
            </a:r>
          </a:p>
          <a:p>
            <a:r>
              <a:rPr lang="en-US" sz="2000" b="1" dirty="0"/>
              <a:t>      case = </a:t>
            </a:r>
            <a:r>
              <a:rPr lang="en-US" sz="2000" b="1" dirty="0">
                <a:solidFill>
                  <a:srgbClr val="7030A0"/>
                </a:solidFill>
              </a:rPr>
              <a:t>input</a:t>
            </a:r>
            <a:r>
              <a:rPr lang="en-US" sz="2000" b="1" dirty="0"/>
              <a:t>("</a:t>
            </a:r>
            <a:r>
              <a:rPr lang="en-US" sz="2000" b="1" dirty="0">
                <a:solidFill>
                  <a:srgbClr val="00B050"/>
                </a:solidFill>
              </a:rPr>
              <a:t>upper or lower</a:t>
            </a:r>
            <a:r>
              <a:rPr lang="en-US" sz="2000" b="1" dirty="0"/>
              <a:t>")</a:t>
            </a:r>
          </a:p>
          <a:p>
            <a:r>
              <a:rPr lang="en-US" sz="2000" b="1" dirty="0"/>
              <a:t>      </a:t>
            </a:r>
            <a:r>
              <a:rPr lang="en-US" sz="2000" b="1" dirty="0">
                <a:solidFill>
                  <a:srgbClr val="FFC000"/>
                </a:solidFill>
              </a:rPr>
              <a:t>if</a:t>
            </a:r>
            <a:r>
              <a:rPr lang="en-US" sz="2000" b="1" dirty="0"/>
              <a:t> case == "</a:t>
            </a:r>
            <a:r>
              <a:rPr lang="en-US" sz="2000" b="1" dirty="0">
                <a:solidFill>
                  <a:srgbClr val="00B050"/>
                </a:solidFill>
              </a:rPr>
              <a:t>upper</a:t>
            </a:r>
            <a:r>
              <a:rPr lang="en-US" sz="2000" b="1" dirty="0"/>
              <a:t>":</a:t>
            </a:r>
          </a:p>
          <a:p>
            <a:r>
              <a:rPr lang="en-US" sz="2000" b="1" dirty="0"/>
              <a:t>            </a:t>
            </a:r>
            <a:r>
              <a:rPr lang="en-US" sz="2000" b="1" dirty="0" smtClean="0">
                <a:solidFill>
                  <a:srgbClr val="7030A0"/>
                </a:solidFill>
              </a:rPr>
              <a:t>print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choice.upper</a:t>
            </a:r>
            <a:r>
              <a:rPr lang="en-US" sz="2000" b="1" dirty="0" smtClean="0"/>
              <a:t> () )</a:t>
            </a:r>
            <a:endParaRPr lang="en-US" sz="2000" b="1" dirty="0"/>
          </a:p>
          <a:p>
            <a:r>
              <a:rPr lang="en-US" sz="2000" b="1" dirty="0"/>
              <a:t>      </a:t>
            </a:r>
            <a:r>
              <a:rPr lang="en-US" sz="2000" b="1" dirty="0">
                <a:solidFill>
                  <a:srgbClr val="FFC000"/>
                </a:solidFill>
              </a:rPr>
              <a:t>else</a:t>
            </a:r>
            <a:r>
              <a:rPr lang="en-US" sz="2000" b="1" dirty="0"/>
              <a:t>:</a:t>
            </a:r>
          </a:p>
          <a:p>
            <a:r>
              <a:rPr lang="en-US" sz="2000" b="1" dirty="0"/>
              <a:t>            </a:t>
            </a:r>
            <a:r>
              <a:rPr lang="en-US" sz="2000" b="1" dirty="0" smtClean="0">
                <a:solidFill>
                  <a:srgbClr val="7030A0"/>
                </a:solidFill>
              </a:rPr>
              <a:t>print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choice.lower</a:t>
            </a:r>
            <a:r>
              <a:rPr lang="en-US" sz="2000" b="1" dirty="0" smtClean="0"/>
              <a:t> () )</a:t>
            </a:r>
            <a:endParaRPr lang="en-GB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4236423" y="2907751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1</a:t>
            </a:r>
            <a:endParaRPr lang="en-GB" sz="3600" b="1" dirty="0"/>
          </a:p>
        </p:txBody>
      </p:sp>
      <p:sp>
        <p:nvSpPr>
          <p:cNvPr id="49" name="Rectangle 48"/>
          <p:cNvSpPr/>
          <p:nvPr/>
        </p:nvSpPr>
        <p:spPr>
          <a:xfrm>
            <a:off x="4876800" y="2895600"/>
            <a:ext cx="1005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Sam</a:t>
            </a:r>
            <a:endParaRPr lang="en-GB" sz="3600" b="1" dirty="0"/>
          </a:p>
        </p:txBody>
      </p:sp>
      <p:sp>
        <p:nvSpPr>
          <p:cNvPr id="64" name="Rectangle 63"/>
          <p:cNvSpPr/>
          <p:nvPr/>
        </p:nvSpPr>
        <p:spPr>
          <a:xfrm>
            <a:off x="6065395" y="2895600"/>
            <a:ext cx="1326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upper</a:t>
            </a:r>
            <a:endParaRPr lang="en-GB" sz="3600" b="1" dirty="0"/>
          </a:p>
        </p:txBody>
      </p:sp>
      <p:sp>
        <p:nvSpPr>
          <p:cNvPr id="65" name="Rectangle 64"/>
          <p:cNvSpPr/>
          <p:nvPr/>
        </p:nvSpPr>
        <p:spPr>
          <a:xfrm>
            <a:off x="7681485" y="2935069"/>
            <a:ext cx="108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SAM</a:t>
            </a:r>
            <a:endParaRPr lang="en-GB" sz="3600" b="1" dirty="0"/>
          </a:p>
        </p:txBody>
      </p:sp>
      <p:sp>
        <p:nvSpPr>
          <p:cNvPr id="66" name="Rectangle 65"/>
          <p:cNvSpPr/>
          <p:nvPr/>
        </p:nvSpPr>
        <p:spPr>
          <a:xfrm>
            <a:off x="4229497" y="41910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2</a:t>
            </a:r>
            <a:endParaRPr lang="en-GB" sz="3600" b="1" dirty="0"/>
          </a:p>
        </p:txBody>
      </p:sp>
      <p:sp>
        <p:nvSpPr>
          <p:cNvPr id="18" name="Rectangle 17"/>
          <p:cNvSpPr/>
          <p:nvPr/>
        </p:nvSpPr>
        <p:spPr>
          <a:xfrm>
            <a:off x="4922998" y="4154269"/>
            <a:ext cx="913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Ayo</a:t>
            </a:r>
            <a:endParaRPr lang="en-GB" sz="3600" b="1" dirty="0"/>
          </a:p>
        </p:txBody>
      </p:sp>
      <p:sp>
        <p:nvSpPr>
          <p:cNvPr id="19" name="Rectangle 18"/>
          <p:cNvSpPr/>
          <p:nvPr/>
        </p:nvSpPr>
        <p:spPr>
          <a:xfrm>
            <a:off x="6078629" y="4121727"/>
            <a:ext cx="1283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lower</a:t>
            </a:r>
            <a:endParaRPr lang="en-GB" sz="3600" b="1" dirty="0"/>
          </a:p>
        </p:txBody>
      </p:sp>
      <p:sp>
        <p:nvSpPr>
          <p:cNvPr id="20" name="Rectangle 19"/>
          <p:cNvSpPr/>
          <p:nvPr/>
        </p:nvSpPr>
        <p:spPr>
          <a:xfrm>
            <a:off x="7820990" y="4140416"/>
            <a:ext cx="865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/>
              <a:t>ayo</a:t>
            </a:r>
            <a:endParaRPr lang="en-GB" sz="3600" b="1" dirty="0"/>
          </a:p>
        </p:txBody>
      </p:sp>
      <p:sp>
        <p:nvSpPr>
          <p:cNvPr id="21" name="Rectangle 20"/>
          <p:cNvSpPr/>
          <p:nvPr/>
        </p:nvSpPr>
        <p:spPr>
          <a:xfrm>
            <a:off x="4229497" y="54864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3</a:t>
            </a:r>
            <a:endParaRPr lang="en-GB" sz="3600" b="1" dirty="0"/>
          </a:p>
        </p:txBody>
      </p:sp>
      <p:sp>
        <p:nvSpPr>
          <p:cNvPr id="22" name="Rectangle 21"/>
          <p:cNvSpPr/>
          <p:nvPr/>
        </p:nvSpPr>
        <p:spPr>
          <a:xfrm>
            <a:off x="4955058" y="5500255"/>
            <a:ext cx="880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Zoe</a:t>
            </a:r>
            <a:endParaRPr lang="en-GB" sz="3600" b="1" dirty="0"/>
          </a:p>
        </p:txBody>
      </p:sp>
      <p:sp>
        <p:nvSpPr>
          <p:cNvPr id="23" name="Rectangle 22"/>
          <p:cNvSpPr/>
          <p:nvPr/>
        </p:nvSpPr>
        <p:spPr>
          <a:xfrm>
            <a:off x="6025872" y="5486400"/>
            <a:ext cx="1326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upper</a:t>
            </a:r>
            <a:endParaRPr lang="en-GB" sz="3600" b="1" dirty="0"/>
          </a:p>
        </p:txBody>
      </p:sp>
      <p:sp>
        <p:nvSpPr>
          <p:cNvPr id="24" name="Rectangle 23"/>
          <p:cNvSpPr/>
          <p:nvPr/>
        </p:nvSpPr>
        <p:spPr>
          <a:xfrm>
            <a:off x="7814925" y="5486400"/>
            <a:ext cx="936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ZOE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36170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9" grpId="0"/>
      <p:bldP spid="64" grpId="0"/>
      <p:bldP spid="65" grpId="0"/>
      <p:bldP spid="6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4558011"/>
          </a:xfrm>
        </p:spPr>
        <p:txBody>
          <a:bodyPr>
            <a:normAutofit/>
          </a:bodyPr>
          <a:lstStyle/>
          <a:p>
            <a:pPr marL="0" lvl="0" indent="0" eaLnBrk="1" hangingPunct="1">
              <a:spcBef>
                <a:spcPct val="0"/>
              </a:spcBef>
              <a:buNone/>
              <a:tabLst>
                <a:tab pos="457200" algn="l"/>
              </a:tabLst>
            </a:pPr>
            <a:r>
              <a:rPr lang="en-GB" sz="1800" b="1" dirty="0" smtClean="0"/>
              <a:t>30.</a:t>
            </a:r>
            <a:r>
              <a:rPr lang="en-US" sz="1800" b="1" dirty="0" smtClean="0"/>
              <a:t> </a:t>
            </a:r>
            <a:r>
              <a:rPr lang="en-GB" sz="18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Complete the trace table. </a:t>
            </a:r>
            <a:endParaRPr lang="en-GB" sz="1800" b="1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771057"/>
              </p:ext>
            </p:extLst>
          </p:nvPr>
        </p:nvGraphicFramePr>
        <p:xfrm>
          <a:off x="4038600" y="609600"/>
          <a:ext cx="4953001" cy="4501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570"/>
                <a:gridCol w="1793328"/>
                <a:gridCol w="1497939"/>
                <a:gridCol w="893164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row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grades[row][0]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grades[row][1]</a:t>
                      </a:r>
                      <a:endParaRPr lang="en-GB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185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Tom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fail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Kim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pass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3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Sam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fail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31892"/>
            <a:ext cx="3810000" cy="178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5800" y="5486400"/>
            <a:ext cx="3141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https://youtu.be/qsjmhxfq5-o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789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4558011"/>
          </a:xfrm>
        </p:spPr>
        <p:txBody>
          <a:bodyPr>
            <a:normAutofit/>
          </a:bodyPr>
          <a:lstStyle/>
          <a:p>
            <a:pPr marL="0" lvl="0" indent="0" eaLnBrk="1" hangingPunct="1">
              <a:spcBef>
                <a:spcPct val="0"/>
              </a:spcBef>
              <a:buNone/>
              <a:tabLst>
                <a:tab pos="457200" algn="l"/>
              </a:tabLst>
            </a:pPr>
            <a:r>
              <a:rPr lang="en-GB" sz="1800" b="1" dirty="0" smtClean="0"/>
              <a:t>31.</a:t>
            </a:r>
            <a:r>
              <a:rPr lang="en-US" sz="1800" b="1" dirty="0" smtClean="0"/>
              <a:t> </a:t>
            </a:r>
            <a:r>
              <a:rPr lang="en-GB" sz="18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Complete the trace table. Assume the user enters the following inputs: </a:t>
            </a:r>
            <a:r>
              <a:rPr lang="en-GB" sz="18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15,40,20,7,55,21</a:t>
            </a:r>
            <a:endParaRPr lang="en-GB" sz="1800" b="1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89068"/>
              </p:ext>
            </p:extLst>
          </p:nvPr>
        </p:nvGraphicFramePr>
        <p:xfrm>
          <a:off x="4572000" y="685798"/>
          <a:ext cx="4419600" cy="5562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838200"/>
                <a:gridCol w="990600"/>
                <a:gridCol w="1828800"/>
              </a:tblGrid>
              <a:tr h="80209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numbers[x][y]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03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15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40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45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25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12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55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60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21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26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76450"/>
            <a:ext cx="40576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1143" y="5334000"/>
            <a:ext cx="3194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https://youtu.be/xCP2-_Ihw2Y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2606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4558011"/>
          </a:xfrm>
        </p:spPr>
        <p:txBody>
          <a:bodyPr>
            <a:normAutofit/>
          </a:bodyPr>
          <a:lstStyle/>
          <a:p>
            <a:pPr marL="0" lvl="0" indent="0" eaLnBrk="1" hangingPunct="1">
              <a:spcBef>
                <a:spcPct val="0"/>
              </a:spcBef>
              <a:buNone/>
              <a:tabLst>
                <a:tab pos="457200" algn="l"/>
              </a:tabLst>
            </a:pPr>
            <a:r>
              <a:rPr lang="en-GB" sz="1800" b="1" dirty="0" smtClean="0"/>
              <a:t>32.</a:t>
            </a:r>
            <a:r>
              <a:rPr lang="en-US" sz="1800" b="1" dirty="0" smtClean="0"/>
              <a:t> </a:t>
            </a:r>
            <a:r>
              <a:rPr lang="en-GB" sz="18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Complete the trace table. Assume the user enters the following inputs: </a:t>
            </a:r>
            <a:r>
              <a:rPr lang="en-GB" sz="18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25,90,50</a:t>
            </a:r>
            <a:endParaRPr lang="en-GB" sz="1800" b="1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332194"/>
              </p:ext>
            </p:extLst>
          </p:nvPr>
        </p:nvGraphicFramePr>
        <p:xfrm>
          <a:off x="4343401" y="609600"/>
          <a:ext cx="46481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274"/>
                <a:gridCol w="1682968"/>
                <a:gridCol w="801413"/>
                <a:gridCol w="1442544"/>
              </a:tblGrid>
              <a:tr h="105481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row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grades[row][1]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787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Nina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25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fail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Ayo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90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pass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Kas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50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pass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8500"/>
            <a:ext cx="41148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0" y="5181600"/>
            <a:ext cx="3311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https://youtu.be/qqGddNS1_k4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139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33. Starter: Revisit phase – Complete the trace table Assume the user enters the following values: </a:t>
            </a:r>
            <a:r>
              <a:rPr lang="en-US" sz="1800" b="1" dirty="0" smtClean="0">
                <a:solidFill>
                  <a:srgbClr val="FF0000"/>
                </a:solidFill>
              </a:rPr>
              <a:t>5,106,200,100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49604"/>
              </p:ext>
            </p:extLst>
          </p:nvPr>
        </p:nvGraphicFramePr>
        <p:xfrm>
          <a:off x="4724400" y="1093767"/>
          <a:ext cx="4191000" cy="503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600200"/>
              </a:tblGrid>
              <a:tr h="3739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start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True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Low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True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106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High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True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200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High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True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100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Good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False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343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6246799"/>
            <a:ext cx="314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4"/>
              </a:rPr>
              <a:t>https://youtu.be/SSSC7FGixus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841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34. Procedure trace table - Assume the user enters the following values: </a:t>
            </a:r>
            <a:r>
              <a:rPr lang="en-US" sz="2800" b="1" u="sng" dirty="0" smtClean="0">
                <a:solidFill>
                  <a:srgbClr val="FF0000"/>
                </a:solidFill>
              </a:rPr>
              <a:t>5,18,15,100,17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035428"/>
              </p:ext>
            </p:extLst>
          </p:nvPr>
        </p:nvGraphicFramePr>
        <p:xfrm>
          <a:off x="4724400" y="1093767"/>
          <a:ext cx="4191000" cy="503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  <a:gridCol w="1600200"/>
              </a:tblGrid>
              <a:tr h="3739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choice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805"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419600" cy="517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5400" y="1676400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5</a:t>
            </a:r>
            <a:endParaRPr lang="en-GB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6435269" y="1676400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7</a:t>
            </a:r>
            <a:endParaRPr lang="en-GB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7702785" y="1676400"/>
            <a:ext cx="837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Bad</a:t>
            </a:r>
            <a:endParaRPr lang="en-GB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5021729" y="259080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18</a:t>
            </a:r>
            <a:endParaRPr lang="en-GB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6435269" y="259080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20</a:t>
            </a:r>
            <a:endParaRPr lang="en-GB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7620000" y="2539425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Good</a:t>
            </a:r>
            <a:endParaRPr lang="en-GB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5106709" y="3530025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15</a:t>
            </a:r>
            <a:endParaRPr lang="en-GB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6331073" y="3530025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17</a:t>
            </a:r>
            <a:endParaRPr lang="en-GB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7467600" y="3505200"/>
            <a:ext cx="1390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Almost</a:t>
            </a:r>
            <a:endParaRPr lang="en-GB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4968648" y="4427491"/>
            <a:ext cx="80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100</a:t>
            </a:r>
            <a:endParaRPr lang="en-GB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6248400" y="4419600"/>
            <a:ext cx="809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102</a:t>
            </a:r>
            <a:endParaRPr lang="en-GB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7620001" y="4427491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Good</a:t>
            </a:r>
            <a:endParaRPr lang="en-GB" sz="3200" b="1" dirty="0"/>
          </a:p>
        </p:txBody>
      </p:sp>
      <p:sp>
        <p:nvSpPr>
          <p:cNvPr id="19" name="Rectangle 18"/>
          <p:cNvSpPr/>
          <p:nvPr/>
        </p:nvSpPr>
        <p:spPr>
          <a:xfrm>
            <a:off x="5072844" y="533400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17</a:t>
            </a:r>
            <a:endParaRPr lang="en-GB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6331073" y="533400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19</a:t>
            </a:r>
            <a:endParaRPr lang="en-GB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7448883" y="5334000"/>
            <a:ext cx="1390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Almost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739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35. Procedure trace table - Assume the user enters the following values: </a:t>
            </a:r>
            <a:r>
              <a:rPr lang="en-US" sz="2400" b="1" u="sng" dirty="0" smtClean="0">
                <a:solidFill>
                  <a:srgbClr val="FF0000"/>
                </a:solidFill>
              </a:rPr>
              <a:t>88,155,15,102,100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07069"/>
              </p:ext>
            </p:extLst>
          </p:nvPr>
        </p:nvGraphicFramePr>
        <p:xfrm>
          <a:off x="3581401" y="1093767"/>
          <a:ext cx="5486400" cy="4621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518"/>
                <a:gridCol w="1446881"/>
                <a:gridCol w="990600"/>
                <a:gridCol w="914400"/>
                <a:gridCol w="1143001"/>
              </a:tblGrid>
              <a:tr h="6101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Repeat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Repeat == True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==100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3448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True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True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88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Low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False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True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True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155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High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False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True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True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15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Low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False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True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True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102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High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False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True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True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100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Bingo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True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False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False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276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6266934"/>
            <a:ext cx="3266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4"/>
              </a:rPr>
              <a:t>https://youtu.be/4gS_QudghtU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410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36. Procedure trace table - Assume the user enters the following values: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fortnite</a:t>
            </a:r>
            <a:r>
              <a:rPr lang="en-US" sz="2400" b="1" u="sng" dirty="0" smtClean="0">
                <a:solidFill>
                  <a:srgbClr val="FF0000"/>
                </a:solidFill>
              </a:rPr>
              <a:t>,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minecraft</a:t>
            </a:r>
            <a:r>
              <a:rPr lang="en-US" sz="2400" b="1" u="sng" dirty="0" smtClean="0">
                <a:solidFill>
                  <a:srgbClr val="FF0000"/>
                </a:solidFill>
              </a:rPr>
              <a:t>,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overwatch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2258"/>
              </p:ext>
            </p:extLst>
          </p:nvPr>
        </p:nvGraphicFramePr>
        <p:xfrm>
          <a:off x="4191001" y="1117600"/>
          <a:ext cx="4648199" cy="5011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651"/>
                <a:gridCol w="1499419"/>
                <a:gridCol w="1049593"/>
                <a:gridCol w="1199536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game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8357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fortnite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13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Good game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51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minecraft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Decent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51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overwatch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Excellent</a:t>
                      </a:r>
                      <a:endParaRPr lang="en-GB" sz="2000" b="1" dirty="0" smtClean="0"/>
                    </a:p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23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505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0" y="6248400"/>
            <a:ext cx="3205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4"/>
              </a:rPr>
              <a:t>https://youtu.be/Iv088BB_ABs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33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4. </a:t>
            </a:r>
            <a:r>
              <a:rPr lang="en-US" b="1" dirty="0"/>
              <a:t>Complete the trace table</a:t>
            </a:r>
            <a:r>
              <a:rPr lang="en-US" b="1" dirty="0" smtClean="0"/>
              <a:t>.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22240"/>
              </p:ext>
            </p:extLst>
          </p:nvPr>
        </p:nvGraphicFramePr>
        <p:xfrm>
          <a:off x="4572000" y="1066800"/>
          <a:ext cx="41910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94956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0206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3964" y="1524000"/>
            <a:ext cx="4225636" cy="132343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for</a:t>
            </a:r>
            <a:r>
              <a:rPr lang="en-US" sz="4000" b="1" dirty="0"/>
              <a:t> </a:t>
            </a:r>
            <a:r>
              <a:rPr lang="en-US" sz="4000" b="1" dirty="0" smtClean="0"/>
              <a:t>x </a:t>
            </a:r>
            <a:r>
              <a:rPr lang="en-US" sz="4000" b="1" dirty="0">
                <a:solidFill>
                  <a:srgbClr val="FFC000"/>
                </a:solidFill>
              </a:rPr>
              <a:t>in</a:t>
            </a:r>
            <a:r>
              <a:rPr lang="en-US" sz="4000" b="1" dirty="0"/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range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smtClean="0"/>
              <a:t>(1,6):</a:t>
            </a:r>
            <a:endParaRPr lang="en-US" sz="4000" b="1" dirty="0"/>
          </a:p>
          <a:p>
            <a:r>
              <a:rPr lang="en-US" sz="4000" b="1" dirty="0"/>
              <a:t>      </a:t>
            </a:r>
            <a:r>
              <a:rPr lang="en-US" sz="4000" b="1" dirty="0">
                <a:solidFill>
                  <a:srgbClr val="7030A0"/>
                </a:solidFill>
              </a:rPr>
              <a:t>print</a:t>
            </a:r>
            <a:r>
              <a:rPr lang="en-US" sz="4000" b="1" dirty="0"/>
              <a:t>(x</a:t>
            </a:r>
            <a:r>
              <a:rPr lang="en-US" sz="4000" b="1" dirty="0" smtClean="0"/>
              <a:t>**2</a:t>
            </a:r>
            <a:r>
              <a:rPr lang="en-US" sz="4000" b="1" dirty="0"/>
              <a:t>)</a:t>
            </a:r>
            <a:endParaRPr lang="en-GB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5334000" y="2057400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1</a:t>
            </a:r>
            <a:endParaRPr lang="en-GB" sz="3600" b="1" dirty="0"/>
          </a:p>
        </p:txBody>
      </p:sp>
      <p:sp>
        <p:nvSpPr>
          <p:cNvPr id="49" name="Rectangle 48"/>
          <p:cNvSpPr/>
          <p:nvPr/>
        </p:nvSpPr>
        <p:spPr>
          <a:xfrm>
            <a:off x="7543800" y="2057400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1</a:t>
            </a:r>
            <a:endParaRPr lang="en-GB" sz="3600" b="1" dirty="0"/>
          </a:p>
        </p:txBody>
      </p:sp>
      <p:sp>
        <p:nvSpPr>
          <p:cNvPr id="64" name="Rectangle 63"/>
          <p:cNvSpPr/>
          <p:nvPr/>
        </p:nvSpPr>
        <p:spPr>
          <a:xfrm>
            <a:off x="5330141" y="2847439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2</a:t>
            </a:r>
            <a:endParaRPr lang="en-GB" sz="3600" b="1" dirty="0"/>
          </a:p>
        </p:txBody>
      </p:sp>
      <p:sp>
        <p:nvSpPr>
          <p:cNvPr id="65" name="Rectangle 64"/>
          <p:cNvSpPr/>
          <p:nvPr/>
        </p:nvSpPr>
        <p:spPr>
          <a:xfrm>
            <a:off x="7529155" y="2847438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4</a:t>
            </a:r>
            <a:endParaRPr lang="en-GB" sz="3600" b="1" dirty="0"/>
          </a:p>
        </p:txBody>
      </p:sp>
      <p:sp>
        <p:nvSpPr>
          <p:cNvPr id="66" name="Rectangle 65"/>
          <p:cNvSpPr/>
          <p:nvPr/>
        </p:nvSpPr>
        <p:spPr>
          <a:xfrm>
            <a:off x="5343205" y="3646169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3</a:t>
            </a:r>
            <a:endParaRPr lang="en-GB" sz="3600" b="1" dirty="0"/>
          </a:p>
        </p:txBody>
      </p:sp>
      <p:sp>
        <p:nvSpPr>
          <p:cNvPr id="67" name="Rectangle 66"/>
          <p:cNvSpPr/>
          <p:nvPr/>
        </p:nvSpPr>
        <p:spPr>
          <a:xfrm>
            <a:off x="7506792" y="3632321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9</a:t>
            </a:r>
            <a:endParaRPr lang="en-GB" sz="3600" b="1" dirty="0"/>
          </a:p>
        </p:txBody>
      </p:sp>
      <p:sp>
        <p:nvSpPr>
          <p:cNvPr id="68" name="Rectangle 67"/>
          <p:cNvSpPr/>
          <p:nvPr/>
        </p:nvSpPr>
        <p:spPr>
          <a:xfrm>
            <a:off x="5350829" y="4431052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4</a:t>
            </a:r>
            <a:endParaRPr lang="en-GB" sz="3600" b="1" dirty="0"/>
          </a:p>
        </p:txBody>
      </p:sp>
      <p:sp>
        <p:nvSpPr>
          <p:cNvPr id="69" name="Rectangle 68"/>
          <p:cNvSpPr/>
          <p:nvPr/>
        </p:nvSpPr>
        <p:spPr>
          <a:xfrm>
            <a:off x="7389772" y="4419600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16</a:t>
            </a:r>
            <a:endParaRPr lang="en-GB" sz="3600" b="1" dirty="0"/>
          </a:p>
        </p:txBody>
      </p:sp>
      <p:sp>
        <p:nvSpPr>
          <p:cNvPr id="70" name="Rectangle 69"/>
          <p:cNvSpPr/>
          <p:nvPr/>
        </p:nvSpPr>
        <p:spPr>
          <a:xfrm>
            <a:off x="5351525" y="5183327"/>
            <a:ext cx="418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5</a:t>
            </a:r>
            <a:endParaRPr lang="en-GB" sz="3600" b="1" dirty="0"/>
          </a:p>
        </p:txBody>
      </p:sp>
      <p:sp>
        <p:nvSpPr>
          <p:cNvPr id="71" name="Rectangle 70"/>
          <p:cNvSpPr/>
          <p:nvPr/>
        </p:nvSpPr>
        <p:spPr>
          <a:xfrm>
            <a:off x="7389771" y="515803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/>
              <a:t>25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5181600" y="381000"/>
            <a:ext cx="330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https://youtu.be/IcX4DMxqAKY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316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9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5. Complete the trace table.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57200" y="1524000"/>
            <a:ext cx="3581400" cy="13849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for</a:t>
            </a:r>
            <a:r>
              <a:rPr lang="en-US" sz="2800" b="1" dirty="0"/>
              <a:t> x </a:t>
            </a:r>
            <a:r>
              <a:rPr lang="en-US" sz="2800" b="1" dirty="0">
                <a:solidFill>
                  <a:srgbClr val="FFC000"/>
                </a:solidFill>
              </a:rPr>
              <a:t>in</a:t>
            </a:r>
            <a:r>
              <a:rPr lang="en-US" sz="2800" b="1" dirty="0"/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range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/>
              <a:t>(1,5):</a:t>
            </a:r>
          </a:p>
          <a:p>
            <a:r>
              <a:rPr lang="en-US" sz="2800" b="1" dirty="0" smtClean="0"/>
              <a:t>     country </a:t>
            </a:r>
            <a:r>
              <a:rPr lang="en-US" sz="2800" b="1" dirty="0"/>
              <a:t>= </a:t>
            </a:r>
            <a:r>
              <a:rPr lang="en-US" sz="2800" b="1" dirty="0">
                <a:solidFill>
                  <a:srgbClr val="00B050"/>
                </a:solidFill>
              </a:rPr>
              <a:t>"France"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     print</a:t>
            </a:r>
            <a:r>
              <a:rPr lang="en-US" sz="2800" b="1" dirty="0" smtClean="0"/>
              <a:t>(country[x])</a:t>
            </a:r>
            <a:endParaRPr lang="en-GB" sz="28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178230"/>
              </p:ext>
            </p:extLst>
          </p:nvPr>
        </p:nvGraphicFramePr>
        <p:xfrm>
          <a:off x="4495799" y="914401"/>
          <a:ext cx="354806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1"/>
                <a:gridCol w="1447800"/>
                <a:gridCol w="1414462"/>
              </a:tblGrid>
              <a:tr h="13105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30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France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r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30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France</a:t>
                      </a:r>
                      <a:endParaRPr lang="en-GB" sz="2800" b="1" dirty="0" smtClean="0"/>
                    </a:p>
                    <a:p>
                      <a:pPr algn="ctr"/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30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France</a:t>
                      </a:r>
                      <a:endParaRPr lang="en-GB" sz="2800" b="1" dirty="0" smtClean="0"/>
                    </a:p>
                    <a:p>
                      <a:pPr algn="ctr"/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30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France</a:t>
                      </a:r>
                      <a:endParaRPr lang="en-GB" sz="2800" b="1" dirty="0" smtClean="0"/>
                    </a:p>
                    <a:p>
                      <a:pPr algn="ctr"/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181600" y="228600"/>
            <a:ext cx="3179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https://youtu.be/_9-cXSiAoSw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229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6. </a:t>
            </a:r>
            <a:r>
              <a:rPr lang="en-US" b="1" dirty="0"/>
              <a:t>Assume the user enters the following values: </a:t>
            </a:r>
            <a:r>
              <a:rPr lang="en-US" b="1" dirty="0" smtClean="0">
                <a:solidFill>
                  <a:srgbClr val="FF0000"/>
                </a:solidFill>
              </a:rPr>
              <a:t>0, 3, 2, 5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327" y="1524000"/>
            <a:ext cx="4184073" cy="175432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for</a:t>
            </a:r>
            <a:r>
              <a:rPr lang="en-US" b="1" dirty="0"/>
              <a:t> x </a:t>
            </a:r>
            <a:r>
              <a:rPr lang="en-US" b="1" dirty="0">
                <a:solidFill>
                  <a:srgbClr val="FFC000"/>
                </a:solidFill>
              </a:rPr>
              <a:t>in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range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/>
              <a:t>(2,7):</a:t>
            </a:r>
          </a:p>
          <a:p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FFC000"/>
                </a:solidFill>
              </a:rPr>
              <a:t>if</a:t>
            </a:r>
            <a:r>
              <a:rPr lang="en-US" b="1" dirty="0" smtClean="0"/>
              <a:t> x &lt; 3:</a:t>
            </a:r>
          </a:p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       </a:t>
            </a:r>
            <a:r>
              <a:rPr lang="en-US" b="1" dirty="0" smtClean="0">
                <a:solidFill>
                  <a:srgbClr val="7030A0"/>
                </a:solidFill>
              </a:rPr>
              <a:t>print</a:t>
            </a:r>
            <a:r>
              <a:rPr lang="en-US" b="1" dirty="0" smtClean="0"/>
              <a:t>(</a:t>
            </a:r>
            <a:r>
              <a:rPr lang="en-US" b="1" dirty="0"/>
              <a:t>"</a:t>
            </a:r>
            <a:r>
              <a:rPr lang="en-US" b="1" dirty="0" smtClean="0">
                <a:solidFill>
                  <a:srgbClr val="00B050"/>
                </a:solidFill>
              </a:rPr>
              <a:t>it’s Jeff</a:t>
            </a:r>
            <a:r>
              <a:rPr lang="en-US" b="1" dirty="0"/>
              <a:t>"</a:t>
            </a:r>
            <a:r>
              <a:rPr lang="en-US" b="1" dirty="0" smtClean="0"/>
              <a:t>)</a:t>
            </a:r>
            <a:r>
              <a:rPr lang="en-US" b="1" dirty="0" smtClean="0">
                <a:solidFill>
                  <a:srgbClr val="00B050"/>
                </a:solidFill>
              </a:rPr>
              <a:t>    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/>
              <a:t>  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C000"/>
                </a:solidFill>
              </a:rPr>
              <a:t>else</a:t>
            </a:r>
            <a:r>
              <a:rPr lang="en-US" b="1" dirty="0" smtClean="0"/>
              <a:t>:</a:t>
            </a:r>
          </a:p>
          <a:p>
            <a:r>
              <a:rPr lang="en-US" b="1" dirty="0" smtClean="0"/>
              <a:t>          </a:t>
            </a:r>
            <a:r>
              <a:rPr lang="en-US" b="1" dirty="0" err="1" smtClean="0"/>
              <a:t>num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err="1">
                <a:solidFill>
                  <a:srgbClr val="7030A0"/>
                </a:solidFill>
              </a:rPr>
              <a:t>int</a:t>
            </a:r>
            <a:r>
              <a:rPr lang="en-US" b="1" dirty="0"/>
              <a:t>(</a:t>
            </a:r>
            <a:r>
              <a:rPr lang="en-US" b="1" dirty="0">
                <a:solidFill>
                  <a:srgbClr val="7030A0"/>
                </a:solidFill>
              </a:rPr>
              <a:t>input</a:t>
            </a:r>
            <a:r>
              <a:rPr lang="en-US" b="1" dirty="0"/>
              <a:t>("</a:t>
            </a:r>
            <a:r>
              <a:rPr lang="en-US" b="1" dirty="0">
                <a:solidFill>
                  <a:srgbClr val="00B050"/>
                </a:solidFill>
              </a:rPr>
              <a:t>Enter a number</a:t>
            </a:r>
            <a:r>
              <a:rPr lang="en-US" b="1" dirty="0"/>
              <a:t>"))</a:t>
            </a:r>
          </a:p>
          <a:p>
            <a:r>
              <a:rPr lang="en-US" b="1" dirty="0"/>
              <a:t>     </a:t>
            </a:r>
            <a:r>
              <a:rPr lang="en-US" b="1" dirty="0" smtClean="0"/>
              <a:t>     </a:t>
            </a:r>
            <a:r>
              <a:rPr lang="en-US" b="1" dirty="0" smtClean="0">
                <a:solidFill>
                  <a:srgbClr val="7030A0"/>
                </a:solidFill>
              </a:rPr>
              <a:t>print</a:t>
            </a:r>
            <a:r>
              <a:rPr lang="en-US" b="1" dirty="0" smtClean="0"/>
              <a:t>(x * </a:t>
            </a:r>
            <a:r>
              <a:rPr lang="en-US" b="1" dirty="0" err="1" smtClean="0"/>
              <a:t>num</a:t>
            </a:r>
            <a:r>
              <a:rPr lang="en-US" b="1" dirty="0" smtClean="0"/>
              <a:t>)</a:t>
            </a:r>
            <a:endParaRPr lang="en-GB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438218"/>
              </p:ext>
            </p:extLst>
          </p:nvPr>
        </p:nvGraphicFramePr>
        <p:xfrm>
          <a:off x="4495800" y="914400"/>
          <a:ext cx="4419599" cy="563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371600"/>
                <a:gridCol w="854112"/>
                <a:gridCol w="1584287"/>
              </a:tblGrid>
              <a:tr h="7488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Is x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&lt; 3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6274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True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it’s Jeff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74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False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74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False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12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74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False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274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False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30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9327" y="3433557"/>
            <a:ext cx="3225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https://youtu.be/TNKu5Z96Xrc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10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7. </a:t>
            </a:r>
            <a:r>
              <a:rPr lang="en-US" b="1" dirty="0"/>
              <a:t>Assume the user enters the following values: </a:t>
            </a:r>
            <a:r>
              <a:rPr lang="en-US" b="1" dirty="0" smtClean="0"/>
              <a:t>“Nick”, “Lukas”, “Lara”, “Tim”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59327" y="1524000"/>
            <a:ext cx="3650674" cy="132343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for</a:t>
            </a:r>
            <a:r>
              <a:rPr lang="en-US" sz="2000" b="1" dirty="0"/>
              <a:t> x </a:t>
            </a:r>
            <a:r>
              <a:rPr lang="en-US" sz="2000" b="1" dirty="0">
                <a:solidFill>
                  <a:srgbClr val="FFC000"/>
                </a:solidFill>
              </a:rPr>
              <a:t>in</a:t>
            </a:r>
            <a:r>
              <a:rPr lang="en-US" sz="2000" b="1" dirty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range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smtClean="0"/>
              <a:t>(1,5):</a:t>
            </a:r>
          </a:p>
          <a:p>
            <a:r>
              <a:rPr lang="en-US" sz="2000" b="1" dirty="0" smtClean="0"/>
              <a:t>    </a:t>
            </a:r>
            <a:r>
              <a:rPr lang="en-US" sz="2000" b="1" dirty="0"/>
              <a:t> </a:t>
            </a:r>
            <a:r>
              <a:rPr lang="en-US" sz="2000" b="1" dirty="0" smtClean="0"/>
              <a:t> name</a:t>
            </a:r>
            <a:r>
              <a:rPr lang="en-US" sz="2000" b="1" dirty="0"/>
              <a:t>= </a:t>
            </a:r>
            <a:r>
              <a:rPr lang="en-US" sz="2000" b="1" dirty="0">
                <a:solidFill>
                  <a:srgbClr val="7030A0"/>
                </a:solidFill>
              </a:rPr>
              <a:t>input</a:t>
            </a:r>
            <a:r>
              <a:rPr lang="en-US" sz="2000" b="1" dirty="0"/>
              <a:t>("</a:t>
            </a:r>
            <a:r>
              <a:rPr lang="en-US" sz="2000" b="1" dirty="0">
                <a:solidFill>
                  <a:srgbClr val="00B050"/>
                </a:solidFill>
              </a:rPr>
              <a:t>Enter a name</a:t>
            </a:r>
            <a:r>
              <a:rPr lang="en-US" sz="2000" b="1" dirty="0"/>
              <a:t>")</a:t>
            </a:r>
          </a:p>
          <a:p>
            <a:r>
              <a:rPr lang="en-US" sz="2000" b="1" dirty="0"/>
              <a:t>      length = </a:t>
            </a:r>
            <a:r>
              <a:rPr lang="en-US" sz="2000" b="1" dirty="0" err="1">
                <a:solidFill>
                  <a:srgbClr val="7030A0"/>
                </a:solidFill>
              </a:rPr>
              <a:t>len</a:t>
            </a:r>
            <a:r>
              <a:rPr lang="en-US" sz="2000" b="1" dirty="0"/>
              <a:t>(name)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     print</a:t>
            </a:r>
            <a:r>
              <a:rPr lang="en-US" sz="2000" b="1" dirty="0" smtClean="0"/>
              <a:t>(x * length)</a:t>
            </a:r>
            <a:endParaRPr lang="en-GB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635252"/>
              </p:ext>
            </p:extLst>
          </p:nvPr>
        </p:nvGraphicFramePr>
        <p:xfrm>
          <a:off x="4114800" y="914400"/>
          <a:ext cx="4876800" cy="571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751"/>
                <a:gridCol w="1331153"/>
                <a:gridCol w="1345324"/>
                <a:gridCol w="1597572"/>
              </a:tblGrid>
              <a:tr h="134646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length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921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Nick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21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Lukas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21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Lara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21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Tim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2833" y="3082820"/>
            <a:ext cx="3303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https://youtu.be/kT69M2pO9IY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024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8. </a:t>
            </a:r>
            <a:r>
              <a:rPr lang="en-US" b="1" dirty="0"/>
              <a:t>Assume the user enters the following values: </a:t>
            </a:r>
            <a:r>
              <a:rPr lang="en-US" b="1" dirty="0" smtClean="0"/>
              <a:t>7, 0, 4, 8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0"/>
            <a:ext cx="3429000" cy="135421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for</a:t>
            </a:r>
            <a:r>
              <a:rPr lang="en-US" sz="1600" b="1" dirty="0"/>
              <a:t> x </a:t>
            </a:r>
            <a:r>
              <a:rPr lang="en-US" sz="1600" b="1" dirty="0">
                <a:solidFill>
                  <a:srgbClr val="FFC000"/>
                </a:solidFill>
              </a:rPr>
              <a:t>in</a:t>
            </a:r>
            <a:r>
              <a:rPr lang="en-US" sz="1600" b="1" dirty="0"/>
              <a:t> </a:t>
            </a:r>
            <a:r>
              <a:rPr lang="en-US" sz="1600" b="1" dirty="0" smtClean="0">
                <a:solidFill>
                  <a:srgbClr val="7030A0"/>
                </a:solidFill>
              </a:rPr>
              <a:t>range</a:t>
            </a:r>
            <a:r>
              <a:rPr lang="en-US" sz="1600" b="1" dirty="0" smtClean="0">
                <a:solidFill>
                  <a:srgbClr val="FFC000"/>
                </a:solidFill>
              </a:rPr>
              <a:t> </a:t>
            </a:r>
            <a:r>
              <a:rPr lang="en-US" sz="1600" b="1" dirty="0" smtClean="0"/>
              <a:t>(1,5):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country = </a:t>
            </a:r>
            <a:r>
              <a:rPr lang="en-US" sz="1600" b="1" dirty="0"/>
              <a:t>"</a:t>
            </a:r>
            <a:r>
              <a:rPr lang="en-US" sz="1600" b="1" dirty="0" smtClean="0"/>
              <a:t>United States</a:t>
            </a:r>
            <a:r>
              <a:rPr lang="en-US" sz="1600" b="1" dirty="0"/>
              <a:t>"</a:t>
            </a:r>
            <a:r>
              <a:rPr lang="en-US" sz="1600" b="1" dirty="0" smtClean="0"/>
              <a:t>     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</a:t>
            </a:r>
            <a:r>
              <a:rPr lang="en-US" sz="1600" b="1" dirty="0" err="1" smtClean="0"/>
              <a:t>num</a:t>
            </a:r>
            <a:r>
              <a:rPr lang="en-US" sz="1600" b="1" dirty="0" smtClean="0"/>
              <a:t> </a:t>
            </a:r>
            <a:r>
              <a:rPr lang="en-US" sz="1600" b="1" dirty="0"/>
              <a:t>= </a:t>
            </a:r>
            <a:r>
              <a:rPr lang="en-US" sz="1600" b="1" dirty="0" err="1">
                <a:solidFill>
                  <a:srgbClr val="7030A0"/>
                </a:solidFill>
              </a:rPr>
              <a:t>int</a:t>
            </a:r>
            <a:r>
              <a:rPr lang="en-US" sz="1600" b="1" dirty="0"/>
              <a:t>(</a:t>
            </a:r>
            <a:r>
              <a:rPr lang="en-US" sz="1600" b="1" dirty="0">
                <a:solidFill>
                  <a:srgbClr val="7030A0"/>
                </a:solidFill>
              </a:rPr>
              <a:t>input</a:t>
            </a:r>
            <a:r>
              <a:rPr lang="en-US" sz="1600" b="1" dirty="0"/>
              <a:t>("</a:t>
            </a:r>
            <a:r>
              <a:rPr lang="en-US" sz="1600" b="1" dirty="0">
                <a:solidFill>
                  <a:srgbClr val="00B050"/>
                </a:solidFill>
              </a:rPr>
              <a:t>Enter a number</a:t>
            </a:r>
            <a:r>
              <a:rPr lang="en-US" sz="1600" b="1" dirty="0" smtClean="0"/>
              <a:t>"))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    letter = country[</a:t>
            </a:r>
            <a:r>
              <a:rPr lang="en-US" sz="1600" b="1" dirty="0" err="1" smtClean="0"/>
              <a:t>num</a:t>
            </a:r>
            <a:r>
              <a:rPr lang="en-US" sz="1600" b="1" dirty="0" smtClean="0"/>
              <a:t>]</a:t>
            </a:r>
            <a:endParaRPr lang="en-US" sz="1600" b="1" dirty="0"/>
          </a:p>
          <a:p>
            <a:r>
              <a:rPr lang="en-US" sz="1600" b="1" dirty="0" smtClean="0">
                <a:solidFill>
                  <a:srgbClr val="7030A0"/>
                </a:solidFill>
              </a:rPr>
              <a:t>     print</a:t>
            </a:r>
            <a:r>
              <a:rPr lang="en-US" sz="1600" b="1" dirty="0" smtClean="0"/>
              <a:t>(country[x] + letter)</a:t>
            </a:r>
            <a:endParaRPr lang="en-GB" sz="16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429955"/>
              </p:ext>
            </p:extLst>
          </p:nvPr>
        </p:nvGraphicFramePr>
        <p:xfrm>
          <a:off x="3733801" y="838199"/>
          <a:ext cx="5072061" cy="5638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66"/>
                <a:gridCol w="1151535"/>
                <a:gridCol w="1125020"/>
                <a:gridCol w="1125020"/>
                <a:gridCol w="1125020"/>
              </a:tblGrid>
              <a:tr h="13285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letter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775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United States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nS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5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United States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U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iU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5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United States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te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5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United States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et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80109" y="3059668"/>
            <a:ext cx="3018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https://youtu.be/IleEze5i0YE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313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152400"/>
            <a:ext cx="8915400" cy="6553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9</a:t>
            </a:r>
            <a:r>
              <a:rPr lang="en-US" sz="2000" b="1" dirty="0" smtClean="0"/>
              <a:t>. </a:t>
            </a:r>
            <a:r>
              <a:rPr lang="en-US" sz="2000" b="1" dirty="0"/>
              <a:t>Assume the user enters the following values: </a:t>
            </a:r>
            <a:r>
              <a:rPr lang="en-US" sz="2000" b="1" dirty="0" smtClean="0">
                <a:solidFill>
                  <a:srgbClr val="FF0000"/>
                </a:solidFill>
              </a:rPr>
              <a:t>4, *, 3, % ,6, %, 5, *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Hint: % = MOD (finding the remainder)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0"/>
            <a:ext cx="5029200" cy="224676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for</a:t>
            </a:r>
            <a:r>
              <a:rPr lang="en-US" sz="2000" b="1" dirty="0"/>
              <a:t> x </a:t>
            </a:r>
            <a:r>
              <a:rPr lang="en-US" sz="2000" b="1" dirty="0">
                <a:solidFill>
                  <a:srgbClr val="FFC000"/>
                </a:solidFill>
              </a:rPr>
              <a:t>in</a:t>
            </a:r>
            <a:r>
              <a:rPr lang="en-US" sz="2000" b="1" dirty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range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smtClean="0"/>
              <a:t>(1,5):</a:t>
            </a:r>
          </a:p>
          <a:p>
            <a:r>
              <a:rPr lang="en-US" sz="2000" b="1" dirty="0" smtClean="0"/>
              <a:t>     </a:t>
            </a:r>
            <a:r>
              <a:rPr lang="en-US" sz="2000" b="1" dirty="0" err="1" smtClean="0"/>
              <a:t>num</a:t>
            </a:r>
            <a:r>
              <a:rPr lang="en-US" sz="2000" b="1" dirty="0" smtClean="0"/>
              <a:t> </a:t>
            </a:r>
            <a:r>
              <a:rPr lang="en-US" sz="2000" b="1" dirty="0"/>
              <a:t>= </a:t>
            </a:r>
            <a:r>
              <a:rPr lang="en-US" sz="2000" b="1" dirty="0" err="1">
                <a:solidFill>
                  <a:srgbClr val="7030A0"/>
                </a:solidFill>
              </a:rPr>
              <a:t>int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7030A0"/>
                </a:solidFill>
              </a:rPr>
              <a:t>input</a:t>
            </a:r>
            <a:r>
              <a:rPr lang="en-US" sz="2000" b="1" dirty="0"/>
              <a:t>("</a:t>
            </a:r>
            <a:r>
              <a:rPr lang="en-US" sz="2000" b="1" dirty="0">
                <a:solidFill>
                  <a:srgbClr val="00B050"/>
                </a:solidFill>
              </a:rPr>
              <a:t>Enter a number</a:t>
            </a:r>
            <a:r>
              <a:rPr lang="en-US" sz="2000" b="1" dirty="0" smtClean="0"/>
              <a:t>"))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operator = </a:t>
            </a:r>
            <a:r>
              <a:rPr lang="en-US" sz="2000" b="1" dirty="0" smtClean="0">
                <a:solidFill>
                  <a:srgbClr val="7030A0"/>
                </a:solidFill>
              </a:rPr>
              <a:t>input</a:t>
            </a:r>
            <a:r>
              <a:rPr lang="en-US" sz="2000" b="1" dirty="0" smtClean="0"/>
              <a:t>(</a:t>
            </a:r>
            <a:r>
              <a:rPr lang="en-US" sz="2000" b="1" dirty="0"/>
              <a:t>"</a:t>
            </a:r>
            <a:r>
              <a:rPr lang="en-US" sz="2000" b="1" dirty="0" smtClean="0">
                <a:solidFill>
                  <a:srgbClr val="00B050"/>
                </a:solidFill>
              </a:rPr>
              <a:t>Enter operator</a:t>
            </a:r>
            <a:r>
              <a:rPr lang="en-US" sz="2000" b="1" dirty="0"/>
              <a:t>"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r>
              <a:rPr lang="en-US" sz="2000" b="1" dirty="0"/>
              <a:t>     </a:t>
            </a:r>
            <a:r>
              <a:rPr lang="en-US" sz="2000" b="1" dirty="0">
                <a:solidFill>
                  <a:srgbClr val="FFC000"/>
                </a:solidFill>
              </a:rPr>
              <a:t>if</a:t>
            </a:r>
            <a:r>
              <a:rPr lang="en-US" sz="2000" b="1" dirty="0"/>
              <a:t> operator == </a:t>
            </a:r>
            <a:r>
              <a:rPr lang="en-US" sz="2000" b="1" dirty="0" smtClean="0"/>
              <a:t>"%":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rgbClr val="7030A0"/>
                </a:solidFill>
              </a:rPr>
              <a:t>print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num</a:t>
            </a:r>
            <a:r>
              <a:rPr lang="en-US" sz="2000" b="1" dirty="0" smtClean="0"/>
              <a:t> % x)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rgbClr val="FFC000"/>
                </a:solidFill>
              </a:rPr>
              <a:t>else</a:t>
            </a:r>
            <a:r>
              <a:rPr lang="en-US" sz="2000" b="1" dirty="0" smtClean="0"/>
              <a:t>: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</a:t>
            </a:r>
            <a:r>
              <a:rPr lang="en-US" sz="2000" b="1" dirty="0" smtClean="0">
                <a:solidFill>
                  <a:srgbClr val="7030A0"/>
                </a:solidFill>
              </a:rPr>
              <a:t>print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num</a:t>
            </a:r>
            <a:r>
              <a:rPr lang="en-US" sz="2000" b="1" dirty="0" smtClean="0"/>
              <a:t>*x)</a:t>
            </a:r>
            <a:endParaRPr lang="en-GB" sz="2000" b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274617"/>
              </p:ext>
            </p:extLst>
          </p:nvPr>
        </p:nvGraphicFramePr>
        <p:xfrm>
          <a:off x="5257800" y="914400"/>
          <a:ext cx="354806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328"/>
                <a:gridCol w="1035135"/>
                <a:gridCol w="1011300"/>
                <a:gridCol w="1011300"/>
              </a:tblGrid>
              <a:tr h="13105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num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operator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30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30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%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30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6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%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30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" y="4267200"/>
            <a:ext cx="30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3"/>
              </a:rPr>
              <a:t>https://youtu.be/VyrDzifn_s4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12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9960</TotalTime>
  <Words>1893</Words>
  <Application>Microsoft Office PowerPoint</Application>
  <PresentationFormat>On-screen Show (4:3)</PresentationFormat>
  <Paragraphs>900</Paragraphs>
  <Slides>36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Bara</dc:creator>
  <cp:lastModifiedBy>Windows User</cp:lastModifiedBy>
  <cp:revision>1599</cp:revision>
  <dcterms:created xsi:type="dcterms:W3CDTF">2006-08-16T00:00:00Z</dcterms:created>
  <dcterms:modified xsi:type="dcterms:W3CDTF">2020-05-16T16:12:38Z</dcterms:modified>
</cp:coreProperties>
</file>