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4" autoAdjust="0"/>
    <p:restoredTop sz="94660"/>
  </p:normalViewPr>
  <p:slideViewPr>
    <p:cSldViewPr snapToGrid="0">
      <p:cViewPr varScale="1">
        <p:scale>
          <a:sx n="114" d="100"/>
          <a:sy n="114" d="100"/>
        </p:scale>
        <p:origin x="4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4BB7A-3112-45C7-9545-870D9ABC7F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6E4DD7-D02C-4772-B2FD-C6DB2E41D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56B25B-8AB5-4E38-AEB1-8686EB614010}"/>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EC5F2723-1BDB-4627-9B18-CD4D18894F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D71128-1D2F-418C-887E-F13C03372D71}"/>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327389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2E6C4-A570-49BA-9335-82ADC7F05A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6035855-FACF-479F-BC45-06B7BA56D8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85319A-6C0D-4627-BC5D-3E306DEFB7D7}"/>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22E1E8E1-6A31-4AA3-A9C5-96991D782F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2ABEFE-A8B3-4392-B063-FB73FB609BA7}"/>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3445119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86E83-E2BC-4CF7-827D-79912CFF22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69C858-208C-402D-A1EB-FDCE7E2E78D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302E90-03E0-4FC1-BD07-7A42145679A2}"/>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135BE07D-F7AD-4787-BCE9-851C754655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4E4F8B-8706-43CF-BAD0-4B93DA7B4A74}"/>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998645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C28FB-17CF-4EC3-9AED-8101168C67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A11061-67B8-4435-BFBD-740B83FBA15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4784B2-ECCA-4372-B710-A29B93639F78}"/>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D11F889B-DFC2-4623-BA69-0D5075CBB9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746BC3-3436-4A3E-A071-E6EBE4105FA5}"/>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1045285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179CC-1FCE-498D-8989-2C113BBAA5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19B896-DE32-41A7-8EA2-64921A1031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0170BB5-2240-451F-BEAB-6AB5C8FCC477}"/>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DA645959-0B6B-4F6D-A9CB-06A4F6096E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022D9E-985F-4000-AE66-152D8E0885B6}"/>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1193651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74D27-91D9-4C60-84C3-E7D59AF2E4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9A765A-52DE-455F-9BF7-4F0BF5C32BA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A31E1AF-5C21-44D7-A639-E9412D26099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D2EB79C-CAB4-4B19-853C-3F08A160F70F}"/>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6" name="Footer Placeholder 5">
            <a:extLst>
              <a:ext uri="{FF2B5EF4-FFF2-40B4-BE49-F238E27FC236}">
                <a16:creationId xmlns:a16="http://schemas.microsoft.com/office/drawing/2014/main" id="{74A871BE-E426-4982-B34F-F9C53EB43E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473E2E-FEA1-48E8-9D97-410E106FCC36}"/>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2886229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CD032-7759-4063-AF2B-2FF404B695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9A6A48-7DE7-47D3-9047-BF22E7536B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47D081-7CE5-49E5-B6BC-BE5B8B415A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815B63-818F-4C11-8485-122A1A9B5D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B9B8544-DDDC-4839-8C50-036EECEF140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D739070-22B1-4CDA-B838-1BDDA6B2476E}"/>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8" name="Footer Placeholder 7">
            <a:extLst>
              <a:ext uri="{FF2B5EF4-FFF2-40B4-BE49-F238E27FC236}">
                <a16:creationId xmlns:a16="http://schemas.microsoft.com/office/drawing/2014/main" id="{E22B68F9-F54F-4E8E-8125-5743C6611B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14E1D15-A706-4A82-886A-070425328F81}"/>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1521343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0FB5-6A9E-4FAD-BFE0-C209B179EA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5874E59-A58B-46F9-A838-E499C60F089C}"/>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4" name="Footer Placeholder 3">
            <a:extLst>
              <a:ext uri="{FF2B5EF4-FFF2-40B4-BE49-F238E27FC236}">
                <a16:creationId xmlns:a16="http://schemas.microsoft.com/office/drawing/2014/main" id="{C58ADF58-9A29-44DF-AD2A-DAC7CA4BC85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2D4B5A-EFFE-4073-AAB7-4145D3640329}"/>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275332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84C888-C83F-466B-B7CF-E93B50E3094E}"/>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3" name="Footer Placeholder 2">
            <a:extLst>
              <a:ext uri="{FF2B5EF4-FFF2-40B4-BE49-F238E27FC236}">
                <a16:creationId xmlns:a16="http://schemas.microsoft.com/office/drawing/2014/main" id="{DDD13396-7AC5-45AA-89C7-3198DEF4DA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2B35E8-1CB8-4377-A4D2-4B2C9B45F42F}"/>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107920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5B63F-B4BF-4104-A829-DE5177A95E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EA6202-EE23-43D6-9776-57DF2C5EF4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3CD485-1BB0-46BD-80D8-F22561FF8F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16013B2-F05B-4759-8F04-77440B04E8C5}"/>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6" name="Footer Placeholder 5">
            <a:extLst>
              <a:ext uri="{FF2B5EF4-FFF2-40B4-BE49-F238E27FC236}">
                <a16:creationId xmlns:a16="http://schemas.microsoft.com/office/drawing/2014/main" id="{1974727E-C94B-458E-94B2-846EC53609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5CD22F-2877-4B93-A292-17AA44CA2B6C}"/>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3667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7B35F-B4A8-4DD3-95E2-593E828AAE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C56D096-EC1E-4320-A64D-8F7BC1B40F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16D48D-78C9-44BD-AD47-5AC312560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BFF6A3-9245-45FE-AC05-CB01810716BE}"/>
              </a:ext>
            </a:extLst>
          </p:cNvPr>
          <p:cNvSpPr>
            <a:spLocks noGrp="1"/>
          </p:cNvSpPr>
          <p:nvPr>
            <p:ph type="dt" sz="half" idx="10"/>
          </p:nvPr>
        </p:nvSpPr>
        <p:spPr/>
        <p:txBody>
          <a:bodyPr/>
          <a:lstStyle/>
          <a:p>
            <a:fld id="{59F0808F-0B76-493A-9250-EB69904126C2}" type="datetimeFigureOut">
              <a:rPr lang="en-GB" smtClean="0"/>
              <a:t>08/01/2025</a:t>
            </a:fld>
            <a:endParaRPr lang="en-GB"/>
          </a:p>
        </p:txBody>
      </p:sp>
      <p:sp>
        <p:nvSpPr>
          <p:cNvPr id="6" name="Footer Placeholder 5">
            <a:extLst>
              <a:ext uri="{FF2B5EF4-FFF2-40B4-BE49-F238E27FC236}">
                <a16:creationId xmlns:a16="http://schemas.microsoft.com/office/drawing/2014/main" id="{10E92BF1-C269-49C9-B75D-628DE367D9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244C59-B75C-4FF6-A085-C28B6A039140}"/>
              </a:ext>
            </a:extLst>
          </p:cNvPr>
          <p:cNvSpPr>
            <a:spLocks noGrp="1"/>
          </p:cNvSpPr>
          <p:nvPr>
            <p:ph type="sldNum" sz="quarter" idx="12"/>
          </p:nvPr>
        </p:nvSpPr>
        <p:spPr/>
        <p:txBody>
          <a:bodyPr/>
          <a:lstStyle/>
          <a:p>
            <a:fld id="{CD40E425-C3BE-4EC8-AB05-DFFCC7572413}" type="slidenum">
              <a:rPr lang="en-GB" smtClean="0"/>
              <a:t>‹#›</a:t>
            </a:fld>
            <a:endParaRPr lang="en-GB"/>
          </a:p>
        </p:txBody>
      </p:sp>
    </p:spTree>
    <p:extLst>
      <p:ext uri="{BB962C8B-B14F-4D97-AF65-F5344CB8AC3E}">
        <p14:creationId xmlns:p14="http://schemas.microsoft.com/office/powerpoint/2010/main" val="1627011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ECAE86-387B-41F2-AB72-9A6E491C4B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DBD792-05DC-438A-98BE-522F0A7D00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C44C64-7888-40F2-A61E-594EBDEC7E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0808F-0B76-493A-9250-EB69904126C2}" type="datetimeFigureOut">
              <a:rPr lang="en-GB" smtClean="0"/>
              <a:t>08/01/2025</a:t>
            </a:fld>
            <a:endParaRPr lang="en-GB"/>
          </a:p>
        </p:txBody>
      </p:sp>
      <p:sp>
        <p:nvSpPr>
          <p:cNvPr id="5" name="Footer Placeholder 4">
            <a:extLst>
              <a:ext uri="{FF2B5EF4-FFF2-40B4-BE49-F238E27FC236}">
                <a16:creationId xmlns:a16="http://schemas.microsoft.com/office/drawing/2014/main" id="{032F0083-D0DC-4851-8806-02EA9D6ECF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6D3D439-D1DF-4FC5-BDD0-2F95627C2A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0E425-C3BE-4EC8-AB05-DFFCC7572413}" type="slidenum">
              <a:rPr lang="en-GB" smtClean="0"/>
              <a:t>‹#›</a:t>
            </a:fld>
            <a:endParaRPr lang="en-GB"/>
          </a:p>
        </p:txBody>
      </p:sp>
    </p:spTree>
    <p:extLst>
      <p:ext uri="{BB962C8B-B14F-4D97-AF65-F5344CB8AC3E}">
        <p14:creationId xmlns:p14="http://schemas.microsoft.com/office/powerpoint/2010/main" val="3448453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364" y="-174798"/>
            <a:ext cx="9144000" cy="1143000"/>
          </a:xfrm>
        </p:spPr>
        <p:txBody>
          <a:bodyPr>
            <a:normAutofit/>
          </a:bodyPr>
          <a:lstStyle/>
          <a:p>
            <a:r>
              <a:rPr lang="en-GB" sz="3200" dirty="0">
                <a:latin typeface="Calibri Light" panose="020F0302020204030204" pitchFamily="34" charset="0"/>
                <a:cs typeface="Calibri Light" panose="020F0302020204030204" pitchFamily="34" charset="0"/>
              </a:rPr>
              <a:t>Using ‘CLLACC!’ for analysis..</a:t>
            </a:r>
          </a:p>
        </p:txBody>
      </p:sp>
      <p:sp>
        <p:nvSpPr>
          <p:cNvPr id="3" name="Content Placeholder 2"/>
          <p:cNvSpPr>
            <a:spLocks noGrp="1"/>
          </p:cNvSpPr>
          <p:nvPr>
            <p:ph idx="1"/>
          </p:nvPr>
        </p:nvSpPr>
        <p:spPr>
          <a:xfrm>
            <a:off x="162838" y="826718"/>
            <a:ext cx="11849622" cy="6202681"/>
          </a:xfrm>
          <a:ln>
            <a:noFill/>
          </a:ln>
        </p:spPr>
        <p:txBody>
          <a:bodyPr>
            <a:normAutofit fontScale="77500" lnSpcReduction="20000"/>
          </a:bodyPr>
          <a:lstStyle/>
          <a:p>
            <a:r>
              <a:rPr lang="en-GB" sz="3600" dirty="0">
                <a:solidFill>
                  <a:srgbClr val="FFC000"/>
                </a:solidFill>
                <a:cs typeface="Calibri Light" panose="020F0302020204030204" pitchFamily="34" charset="0"/>
              </a:rPr>
              <a:t>Context</a:t>
            </a:r>
            <a:r>
              <a:rPr lang="en-GB" sz="2300" dirty="0">
                <a:solidFill>
                  <a:srgbClr val="0070C0"/>
                </a:solidFill>
                <a:cs typeface="Calibri Light" panose="020F0302020204030204" pitchFamily="34" charset="0"/>
              </a:rPr>
              <a:t> –</a:t>
            </a:r>
            <a:r>
              <a:rPr lang="en-GB" sz="2300" dirty="0">
                <a:solidFill>
                  <a:srgbClr val="FF6600"/>
                </a:solidFill>
                <a:cs typeface="Calibri Light" panose="020F0302020204030204" pitchFamily="34" charset="0"/>
              </a:rPr>
              <a:t> What is the name of the photograph? </a:t>
            </a:r>
            <a:r>
              <a:rPr lang="en-GB" sz="2300" dirty="0">
                <a:solidFill>
                  <a:schemeClr val="tx2">
                    <a:lumMod val="50000"/>
                  </a:schemeClr>
                </a:solidFill>
                <a:cs typeface="Calibri Light" panose="020F0302020204030204" pitchFamily="34" charset="0"/>
              </a:rPr>
              <a:t>When was the photograph taken (which year/month)? Where was it taken? (Which country/state?) What are the facts surrounding it? (Socio-political situation) Who took the Photograph? Why did they take it? (Documentary, advertising, propaganda, reportage, aesthetics) You often need to do more research to discover the important political and social events that were occurring when the shot was taken. Use the date and location to help this research.</a:t>
            </a:r>
          </a:p>
          <a:p>
            <a:r>
              <a:rPr lang="en-GB" sz="3600" dirty="0">
                <a:solidFill>
                  <a:srgbClr val="FF0000"/>
                </a:solidFill>
                <a:cs typeface="Calibri Light" panose="020F0302020204030204" pitchFamily="34" charset="0"/>
              </a:rPr>
              <a:t>Lighting</a:t>
            </a:r>
            <a:r>
              <a:rPr lang="en-GB" sz="2300" dirty="0">
                <a:solidFill>
                  <a:srgbClr val="FF0000"/>
                </a:solidFill>
                <a:cs typeface="Calibri Light" panose="020F0302020204030204" pitchFamily="34" charset="0"/>
              </a:rPr>
              <a:t> –</a:t>
            </a:r>
            <a:r>
              <a:rPr lang="en-GB" sz="2300" dirty="0">
                <a:cs typeface="Calibri Light" panose="020F0302020204030204" pitchFamily="34" charset="0"/>
              </a:rPr>
              <a:t> </a:t>
            </a:r>
            <a:r>
              <a:rPr lang="en-GB" sz="2300" dirty="0">
                <a:solidFill>
                  <a:schemeClr val="tx2">
                    <a:lumMod val="50000"/>
                  </a:schemeClr>
                </a:solidFill>
                <a:cs typeface="Calibri Light" panose="020F0302020204030204" pitchFamily="34" charset="0"/>
              </a:rPr>
              <a:t>What lighting appears to have been used? Why do you think the Photographer chose this lighting? Is the lighting soft or severe, calm or dramatic? What effect does this have on the photograph?</a:t>
            </a:r>
          </a:p>
          <a:p>
            <a:r>
              <a:rPr lang="en-GB" sz="3600" dirty="0">
                <a:solidFill>
                  <a:srgbClr val="7030A0"/>
                </a:solidFill>
                <a:cs typeface="Calibri Light" panose="020F0302020204030204" pitchFamily="34" charset="0"/>
              </a:rPr>
              <a:t>Location</a:t>
            </a:r>
            <a:r>
              <a:rPr lang="en-GB" sz="2300" dirty="0">
                <a:solidFill>
                  <a:srgbClr val="7030A0"/>
                </a:solidFill>
                <a:cs typeface="Calibri Light" panose="020F0302020204030204" pitchFamily="34" charset="0"/>
              </a:rPr>
              <a:t> </a:t>
            </a:r>
            <a:r>
              <a:rPr lang="en-GB" sz="2300" dirty="0">
                <a:cs typeface="Calibri Light" panose="020F0302020204030204" pitchFamily="34" charset="0"/>
              </a:rPr>
              <a:t>– </a:t>
            </a:r>
            <a:r>
              <a:rPr lang="en-GB" sz="2300" dirty="0">
                <a:solidFill>
                  <a:schemeClr val="tx2">
                    <a:lumMod val="50000"/>
                  </a:schemeClr>
                </a:solidFill>
                <a:cs typeface="Calibri Light" panose="020F0302020204030204" pitchFamily="34" charset="0"/>
              </a:rPr>
              <a:t>Where is the photograph set? How can you tell this? The location is always very important when deciphering the intentions of the Photographer- never think that it is accidental or irrelevant. (Try to imagine the subject matter placed in a different location. How does that effect the mood or meaning of the piece?) Now think again about the actual location and analyse its effect on the photograph.</a:t>
            </a:r>
          </a:p>
          <a:p>
            <a:r>
              <a:rPr lang="en-GB" sz="3600" dirty="0">
                <a:solidFill>
                  <a:srgbClr val="0070C0"/>
                </a:solidFill>
                <a:cs typeface="Calibri Light" panose="020F0302020204030204" pitchFamily="34" charset="0"/>
              </a:rPr>
              <a:t>Atmosphere</a:t>
            </a:r>
            <a:r>
              <a:rPr lang="en-GB" sz="2300" dirty="0">
                <a:solidFill>
                  <a:schemeClr val="accent6">
                    <a:lumMod val="75000"/>
                  </a:schemeClr>
                </a:solidFill>
                <a:cs typeface="Calibri Light" panose="020F0302020204030204" pitchFamily="34" charset="0"/>
              </a:rPr>
              <a:t> </a:t>
            </a:r>
            <a:r>
              <a:rPr lang="en-GB" sz="2300" dirty="0">
                <a:cs typeface="Calibri Light" panose="020F0302020204030204" pitchFamily="34" charset="0"/>
              </a:rPr>
              <a:t>– </a:t>
            </a:r>
            <a:r>
              <a:rPr lang="en-GB" sz="2300" dirty="0">
                <a:solidFill>
                  <a:schemeClr val="tx2">
                    <a:lumMod val="50000"/>
                  </a:schemeClr>
                </a:solidFill>
                <a:cs typeface="Calibri Light" panose="020F0302020204030204" pitchFamily="34" charset="0"/>
              </a:rPr>
              <a:t>What emotion or mood is created within the photograph? How has this been created? If people are present, what facial expressions can you see? Do any of the people make eye contact with the viewer or look away? What about body language? Does the lighting effect the mood? Is the atmosphere ambiguous? Do you think that viewers may interpret the mood differently?</a:t>
            </a:r>
          </a:p>
          <a:p>
            <a:r>
              <a:rPr lang="en-GB" sz="3600" dirty="0">
                <a:solidFill>
                  <a:srgbClr val="FF6600"/>
                </a:solidFill>
                <a:cs typeface="Calibri Light" panose="020F0302020204030204" pitchFamily="34" charset="0"/>
              </a:rPr>
              <a:t>Composition</a:t>
            </a:r>
            <a:r>
              <a:rPr lang="en-GB" sz="2300" dirty="0">
                <a:cs typeface="Calibri Light" panose="020F0302020204030204" pitchFamily="34" charset="0"/>
              </a:rPr>
              <a:t> – </a:t>
            </a:r>
            <a:r>
              <a:rPr lang="en-GB" sz="2300" dirty="0">
                <a:solidFill>
                  <a:schemeClr val="tx2">
                    <a:lumMod val="50000"/>
                  </a:schemeClr>
                </a:solidFill>
                <a:cs typeface="Calibri Light" panose="020F0302020204030204" pitchFamily="34" charset="0"/>
              </a:rPr>
              <a:t>Where is the subject placed within the photograph? What is in the Foreground, Middle ground and Background? Has the Photographer used the rule of thirds? Does the portrait/object take up most of the frame – close up/ or is it in the distance? Is anything framing the subject? How is our attention drawn to the main focal point?</a:t>
            </a:r>
          </a:p>
          <a:p>
            <a:r>
              <a:rPr lang="en-GB" sz="3600" dirty="0">
                <a:solidFill>
                  <a:srgbClr val="006600"/>
                </a:solidFill>
                <a:cs typeface="Calibri Light" panose="020F0302020204030204" pitchFamily="34" charset="0"/>
              </a:rPr>
              <a:t>Colour </a:t>
            </a:r>
            <a:r>
              <a:rPr lang="en-GB" sz="2300" dirty="0">
                <a:cs typeface="Calibri Light" panose="020F0302020204030204" pitchFamily="34" charset="0"/>
              </a:rPr>
              <a:t>– </a:t>
            </a:r>
            <a:r>
              <a:rPr lang="en-GB" sz="2300" dirty="0">
                <a:solidFill>
                  <a:schemeClr val="tx2">
                    <a:lumMod val="50000"/>
                  </a:schemeClr>
                </a:solidFill>
                <a:cs typeface="Calibri Light" panose="020F0302020204030204" pitchFamily="34" charset="0"/>
              </a:rPr>
              <a:t>Is the Photograph in colour or black and white? Why? (Black and white photography often emphasises texture and tonal contrast. Photographers sometimes think that areas of bright/strong colour will draw attention away from the intended focal point.) In what time period was the photograph taken? Does the colour help communicate the mood? Are the colours harmonious (next to each other on the colour wheel) or contrasting ? (Opposite each other on the colour wheel) Is there a soft variation of tone or a dramatic contrast between light and dark? Are hot colours or cold colours predominant? </a:t>
            </a:r>
          </a:p>
          <a:p>
            <a:pPr>
              <a:buNone/>
            </a:pP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564bd485-97b2-4556-9480-5ebdb21ff29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3F6B6D71AFC44D9B3320742CBEA8EA" ma:contentTypeVersion="17" ma:contentTypeDescription="Create a new document." ma:contentTypeScope="" ma:versionID="d8c5856a4c95cfef21839bbeb8a79a87">
  <xsd:schema xmlns:xsd="http://www.w3.org/2001/XMLSchema" xmlns:xs="http://www.w3.org/2001/XMLSchema" xmlns:p="http://schemas.microsoft.com/office/2006/metadata/properties" xmlns:ns3="564bd485-97b2-4556-9480-5ebdb21ff296" xmlns:ns4="45415e1f-18f5-4c4b-91d4-1ab62a80936a" targetNamespace="http://schemas.microsoft.com/office/2006/metadata/properties" ma:root="true" ma:fieldsID="2e448fd5020867c86546c276013acbf2" ns3:_="" ns4:_="">
    <xsd:import namespace="564bd485-97b2-4556-9480-5ebdb21ff296"/>
    <xsd:import namespace="45415e1f-18f5-4c4b-91d4-1ab62a8093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4bd485-97b2-4556-9480-5ebdb21ff2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415e1f-18f5-4c4b-91d4-1ab62a8093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39CE1B-238F-420C-98BB-BCD5029E4A5B}">
  <ds:schemaRefs>
    <ds:schemaRef ds:uri="564bd485-97b2-4556-9480-5ebdb21ff296"/>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elements/1.1/"/>
    <ds:schemaRef ds:uri="http://schemas.microsoft.com/office/infopath/2007/PartnerControls"/>
    <ds:schemaRef ds:uri="http://www.w3.org/XML/1998/namespace"/>
    <ds:schemaRef ds:uri="45415e1f-18f5-4c4b-91d4-1ab62a80936a"/>
    <ds:schemaRef ds:uri="http://purl.org/dc/terms/"/>
  </ds:schemaRefs>
</ds:datastoreItem>
</file>

<file path=customXml/itemProps2.xml><?xml version="1.0" encoding="utf-8"?>
<ds:datastoreItem xmlns:ds="http://schemas.openxmlformats.org/officeDocument/2006/customXml" ds:itemID="{6EA698DB-81C8-4A5C-AB71-6B45F4FDA299}">
  <ds:schemaRefs>
    <ds:schemaRef ds:uri="http://schemas.microsoft.com/sharepoint/v3/contenttype/forms"/>
  </ds:schemaRefs>
</ds:datastoreItem>
</file>

<file path=customXml/itemProps3.xml><?xml version="1.0" encoding="utf-8"?>
<ds:datastoreItem xmlns:ds="http://schemas.openxmlformats.org/officeDocument/2006/customXml" ds:itemID="{6D41DA4C-FEC5-41A5-B2CF-DF8C458F68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4bd485-97b2-4556-9480-5ebdb21ff296"/>
    <ds:schemaRef ds:uri="45415e1f-18f5-4c4b-91d4-1ab62a8093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478</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Using ‘CLLACC!’ for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Researching Photographers</dc:title>
  <dc:creator>Catherine Fairclough</dc:creator>
  <cp:lastModifiedBy>Catherine Fairclough</cp:lastModifiedBy>
  <cp:revision>2</cp:revision>
  <dcterms:created xsi:type="dcterms:W3CDTF">2022-01-24T14:47:50Z</dcterms:created>
  <dcterms:modified xsi:type="dcterms:W3CDTF">2025-01-08T13:41:05Z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0x010100993F6B6D71AFC44D9B3320742CBEA8EA</vt:lpwstr>
  </property>
</Properties>
</file>