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481" r:id="rId2"/>
    <p:sldId id="482" r:id="rId3"/>
    <p:sldId id="674" r:id="rId4"/>
    <p:sldId id="645" r:id="rId5"/>
    <p:sldId id="675" r:id="rId6"/>
    <p:sldId id="676" r:id="rId7"/>
    <p:sldId id="677" r:id="rId8"/>
    <p:sldId id="644" r:id="rId9"/>
    <p:sldId id="678" r:id="rId10"/>
    <p:sldId id="679" r:id="rId11"/>
    <p:sldId id="680" r:id="rId12"/>
    <p:sldId id="682" r:id="rId13"/>
    <p:sldId id="681" r:id="rId14"/>
    <p:sldId id="683" r:id="rId15"/>
    <p:sldId id="684" r:id="rId16"/>
    <p:sldId id="685" r:id="rId17"/>
    <p:sldId id="686" r:id="rId18"/>
    <p:sldId id="687"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802" autoAdjust="0"/>
    <p:restoredTop sz="88534" autoAdjust="0"/>
  </p:normalViewPr>
  <p:slideViewPr>
    <p:cSldViewPr>
      <p:cViewPr varScale="1">
        <p:scale>
          <a:sx n="114" d="100"/>
          <a:sy n="114" d="100"/>
        </p:scale>
        <p:origin x="1632" y="90"/>
      </p:cViewPr>
      <p:guideLst>
        <p:guide orient="horz" pos="2160"/>
        <p:guide pos="2880"/>
      </p:guideLst>
    </p:cSldViewPr>
  </p:slid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4E87F4A-DD11-41AF-8B76-F2E5B6202836}" type="datetimeFigureOut">
              <a:rPr lang="en-GB" smtClean="0"/>
              <a:pPr/>
              <a:t>20/07/2018</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2F2399-CD51-4C4C-BC34-03B9F40F9CF8}" type="slidenum">
              <a:rPr lang="en-GB" smtClean="0"/>
              <a:pPr/>
              <a:t>‹#›</a:t>
            </a:fld>
            <a:endParaRPr lang="en-GB" dirty="0"/>
          </a:p>
        </p:txBody>
      </p:sp>
    </p:spTree>
    <p:extLst>
      <p:ext uri="{BB962C8B-B14F-4D97-AF65-F5344CB8AC3E}">
        <p14:creationId xmlns:p14="http://schemas.microsoft.com/office/powerpoint/2010/main" val="5474507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20/07/2018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4281611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20/07/2018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2023399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20/07/2018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962211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20/07/2018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875171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B9AFE4D-3339-4F90-AB07-DAB31D79E32A}" type="datetimeFigureOut">
              <a:rPr lang="en-GB" smtClean="0"/>
              <a:pPr/>
              <a:t>20/07/2018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2932520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B9AFE4D-3339-4F90-AB07-DAB31D79E32A}" type="datetimeFigureOut">
              <a:rPr lang="en-GB" smtClean="0"/>
              <a:pPr/>
              <a:t>20/07/2018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566172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B9AFE4D-3339-4F90-AB07-DAB31D79E32A}" type="datetimeFigureOut">
              <a:rPr lang="en-GB" smtClean="0"/>
              <a:pPr/>
              <a:t>20/07/2018</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40200525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B9AFE4D-3339-4F90-AB07-DAB31D79E32A}" type="datetimeFigureOut">
              <a:rPr lang="en-GB" smtClean="0"/>
              <a:pPr/>
              <a:t>20/07/2018</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34089123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9AFE4D-3339-4F90-AB07-DAB31D79E32A}" type="datetimeFigureOut">
              <a:rPr lang="en-GB" smtClean="0"/>
              <a:pPr/>
              <a:t>20/07/2018</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179336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B9AFE4D-3339-4F90-AB07-DAB31D79E32A}" type="datetimeFigureOut">
              <a:rPr lang="en-GB" smtClean="0"/>
              <a:pPr/>
              <a:t>20/07/2018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2997128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B9AFE4D-3339-4F90-AB07-DAB31D79E32A}" type="datetimeFigureOut">
              <a:rPr lang="en-GB" smtClean="0"/>
              <a:pPr/>
              <a:t>20/07/2018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4066496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9AFE4D-3339-4F90-AB07-DAB31D79E32A}" type="datetimeFigureOut">
              <a:rPr lang="en-GB" smtClean="0"/>
              <a:pPr/>
              <a:t>20/07/2018</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38967452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8.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 Id="rId5" Type="http://schemas.openxmlformats.org/officeDocument/2006/relationships/image" Target="../media/image34.png"/><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56.png"/><Relationship Id="rId18" Type="http://schemas.openxmlformats.org/officeDocument/2006/relationships/image" Target="../media/image61.png"/><Relationship Id="rId3" Type="http://schemas.openxmlformats.org/officeDocument/2006/relationships/image" Target="../media/image47.png"/><Relationship Id="rId21" Type="http://schemas.openxmlformats.org/officeDocument/2006/relationships/image" Target="../media/image64.png"/><Relationship Id="rId7" Type="http://schemas.openxmlformats.org/officeDocument/2006/relationships/image" Target="../media/image51.png"/><Relationship Id="rId12" Type="http://schemas.openxmlformats.org/officeDocument/2006/relationships/image" Target="../media/image55.png"/><Relationship Id="rId17" Type="http://schemas.openxmlformats.org/officeDocument/2006/relationships/image" Target="../media/image60.png"/><Relationship Id="rId2" Type="http://schemas.openxmlformats.org/officeDocument/2006/relationships/image" Target="../media/image46.png"/><Relationship Id="rId16" Type="http://schemas.openxmlformats.org/officeDocument/2006/relationships/image" Target="../media/image59.png"/><Relationship Id="rId20" Type="http://schemas.openxmlformats.org/officeDocument/2006/relationships/image" Target="../media/image63.png"/><Relationship Id="rId1" Type="http://schemas.openxmlformats.org/officeDocument/2006/relationships/slideLayout" Target="../slideLayouts/slideLayout7.xml"/><Relationship Id="rId6" Type="http://schemas.openxmlformats.org/officeDocument/2006/relationships/image" Target="../media/image50.png"/><Relationship Id="rId11" Type="http://schemas.microsoft.com/office/2007/relationships/hdphoto" Target="../media/hdphoto1.wdp"/><Relationship Id="rId5" Type="http://schemas.openxmlformats.org/officeDocument/2006/relationships/image" Target="../media/image49.png"/><Relationship Id="rId15" Type="http://schemas.openxmlformats.org/officeDocument/2006/relationships/image" Target="../media/image58.png"/><Relationship Id="rId10" Type="http://schemas.openxmlformats.org/officeDocument/2006/relationships/image" Target="../media/image54.png"/><Relationship Id="rId19" Type="http://schemas.openxmlformats.org/officeDocument/2006/relationships/image" Target="../media/image62.png"/><Relationship Id="rId4" Type="http://schemas.openxmlformats.org/officeDocument/2006/relationships/image" Target="../media/image48.png"/><Relationship Id="rId9" Type="http://schemas.openxmlformats.org/officeDocument/2006/relationships/image" Target="../media/image53.png"/><Relationship Id="rId14" Type="http://schemas.openxmlformats.org/officeDocument/2006/relationships/image" Target="../media/image57.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80.pn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70.png"/><Relationship Id="rId5" Type="http://schemas.openxmlformats.org/officeDocument/2006/relationships/image" Target="../media/image65.png"/><Relationship Id="rId4" Type="http://schemas.openxmlformats.org/officeDocument/2006/relationships/image" Target="../media/image40.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6688" y="2130425"/>
            <a:ext cx="8001000" cy="1470025"/>
          </a:xfrm>
        </p:spPr>
        <p:txBody>
          <a:bodyPr>
            <a:normAutofit fontScale="90000"/>
          </a:bodyPr>
          <a:lstStyle/>
          <a:p>
            <a:r>
              <a:rPr lang="en-GB" b="1" dirty="0">
                <a:solidFill>
                  <a:srgbClr val="92D050"/>
                </a:solidFill>
              </a:rPr>
              <a:t>Further Stats 1 Chapter 3 :: </a:t>
            </a:r>
            <a:br>
              <a:rPr lang="en-GB" b="1" dirty="0">
                <a:solidFill>
                  <a:srgbClr val="92D050"/>
                </a:solidFill>
              </a:rPr>
            </a:br>
            <a:r>
              <a:rPr lang="en-GB" dirty="0"/>
              <a:t>Geometric and Negative Binomial Distribution</a:t>
            </a:r>
          </a:p>
        </p:txBody>
      </p:sp>
      <p:sp>
        <p:nvSpPr>
          <p:cNvPr id="3" name="Subtitle 2"/>
          <p:cNvSpPr>
            <a:spLocks noGrp="1"/>
          </p:cNvSpPr>
          <p:nvPr>
            <p:ph type="subTitle" idx="1"/>
          </p:nvPr>
        </p:nvSpPr>
        <p:spPr>
          <a:xfrm>
            <a:off x="1079612" y="3986543"/>
            <a:ext cx="6984776" cy="1417712"/>
          </a:xfrm>
        </p:spPr>
        <p:txBody>
          <a:bodyPr>
            <a:normAutofit/>
          </a:bodyPr>
          <a:lstStyle/>
          <a:p>
            <a:r>
              <a:rPr lang="en-GB" sz="2800" dirty="0"/>
              <a:t>jfrost@tiffin.kingston.sch.uk</a:t>
            </a:r>
          </a:p>
          <a:p>
            <a:r>
              <a:rPr lang="en-GB" sz="2000" b="1" dirty="0"/>
              <a:t>www.drfrostmaths.com</a:t>
            </a:r>
            <a:br>
              <a:rPr lang="en-GB" sz="2000" b="1" dirty="0"/>
            </a:br>
            <a:r>
              <a:rPr lang="en-GB" sz="2000" b="1" dirty="0"/>
              <a:t>@DrFrostMaths</a:t>
            </a:r>
            <a:r>
              <a:rPr lang="en-GB" sz="2000" dirty="0"/>
              <a:t> </a:t>
            </a:r>
          </a:p>
        </p:txBody>
      </p:sp>
      <p:cxnSp>
        <p:nvCxnSpPr>
          <p:cNvPr id="8" name="Straight Connector 7"/>
          <p:cNvCxnSpPr/>
          <p:nvPr/>
        </p:nvCxnSpPr>
        <p:spPr>
          <a:xfrm>
            <a:off x="0" y="1268760"/>
            <a:ext cx="9144000"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0" name="Picture 2" descr="E:\TiffinSchoolLogoSmal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2212" y="111910"/>
            <a:ext cx="1008112" cy="101336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7504" y="6461720"/>
            <a:ext cx="4104456" cy="369332"/>
          </a:xfrm>
          <a:prstGeom prst="rect">
            <a:avLst/>
          </a:prstGeom>
          <a:noFill/>
        </p:spPr>
        <p:txBody>
          <a:bodyPr wrap="square" rtlCol="0">
            <a:spAutoFit/>
          </a:bodyPr>
          <a:lstStyle/>
          <a:p>
            <a:r>
              <a:rPr lang="en-GB" dirty="0"/>
              <a:t>Last modified: 20</a:t>
            </a:r>
            <a:r>
              <a:rPr lang="en-GB" baseline="30000" dirty="0"/>
              <a:t>th</a:t>
            </a:r>
            <a:r>
              <a:rPr lang="en-GB" dirty="0"/>
              <a:t> July 2018</a:t>
            </a:r>
          </a:p>
        </p:txBody>
      </p:sp>
    </p:spTree>
    <p:extLst>
      <p:ext uri="{BB962C8B-B14F-4D97-AF65-F5344CB8AC3E}">
        <p14:creationId xmlns:p14="http://schemas.microsoft.com/office/powerpoint/2010/main" val="29130178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D9E0F3E-3D6B-4164-84E2-F6A1CA315178}"/>
              </a:ext>
            </a:extLst>
          </p:cNvPr>
          <p:cNvGrpSpPr/>
          <p:nvPr/>
        </p:nvGrpSpPr>
        <p:grpSpPr>
          <a:xfrm>
            <a:off x="0" y="0"/>
            <a:ext cx="9143074" cy="599127"/>
            <a:chOff x="0" y="13335"/>
            <a:chExt cx="9144218" cy="599127"/>
          </a:xfrm>
        </p:grpSpPr>
        <p:sp>
          <p:nvSpPr>
            <p:cNvPr id="3" name="TextBox 32">
              <a:extLst>
                <a:ext uri="{FF2B5EF4-FFF2-40B4-BE49-F238E27FC236}">
                  <a16:creationId xmlns:a16="http://schemas.microsoft.com/office/drawing/2014/main" id="{A80C598F-47DF-40FE-A221-45F7B6A79519}"/>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Examples</a:t>
              </a:r>
              <a:endParaRPr lang="en-GB" sz="3200" dirty="0"/>
            </a:p>
          </p:txBody>
        </p:sp>
        <p:cxnSp>
          <p:nvCxnSpPr>
            <p:cNvPr id="4" name="Straight Connector 3">
              <a:extLst>
                <a:ext uri="{FF2B5EF4-FFF2-40B4-BE49-F238E27FC236}">
                  <a16:creationId xmlns:a16="http://schemas.microsoft.com/office/drawing/2014/main" id="{9E908296-1334-4B88-9785-C74E1549EDC6}"/>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7C1E384F-06D4-42BB-B6C5-FF99FF1CAD2C}"/>
                  </a:ext>
                </a:extLst>
              </p:cNvPr>
              <p:cNvSpPr txBox="1"/>
              <p:nvPr/>
            </p:nvSpPr>
            <p:spPr>
              <a:xfrm>
                <a:off x="251520" y="908720"/>
                <a:ext cx="8640960" cy="1200329"/>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[Textbook] Dorothy flips a biased coin until it lands on heads. She records the total number of flips, </a:t>
                </a:r>
                <a14:m>
                  <m:oMath xmlns:m="http://schemas.openxmlformats.org/officeDocument/2006/math">
                    <m:r>
                      <a:rPr lang="en-GB" b="0" i="1" smtClean="0">
                        <a:latin typeface="Cambria Math" panose="02040503050406030204" pitchFamily="18" charset="0"/>
                      </a:rPr>
                      <m:t>𝑌</m:t>
                    </m:r>
                  </m:oMath>
                </a14:m>
                <a:r>
                  <a:rPr lang="en-GB" dirty="0"/>
                  <a:t>. Given that the mean of </a:t>
                </a:r>
                <a14:m>
                  <m:oMath xmlns:m="http://schemas.openxmlformats.org/officeDocument/2006/math">
                    <m:r>
                      <a:rPr lang="en-GB" b="0" i="1" smtClean="0">
                        <a:latin typeface="Cambria Math" panose="02040503050406030204" pitchFamily="18" charset="0"/>
                      </a:rPr>
                      <m:t>𝑌</m:t>
                    </m:r>
                  </m:oMath>
                </a14:m>
                <a:r>
                  <a:rPr lang="en-GB" dirty="0"/>
                  <a:t> is 2.5, find:</a:t>
                </a:r>
              </a:p>
              <a:p>
                <a:pPr marL="342900" indent="-342900">
                  <a:buAutoNum type="alphaLcParenBoth"/>
                </a:pPr>
                <a:r>
                  <a:rPr lang="en-GB" dirty="0"/>
                  <a:t>the probability of the coin landing on heads on a single flip</a:t>
                </a:r>
              </a:p>
              <a:p>
                <a:pPr marL="342900" indent="-342900">
                  <a:buAutoNum type="alphaLcParenBoth"/>
                </a:pPr>
                <a:r>
                  <a:rPr lang="en-GB" dirty="0"/>
                  <a:t>the standard deviation of </a:t>
                </a:r>
                <a14:m>
                  <m:oMath xmlns:m="http://schemas.openxmlformats.org/officeDocument/2006/math">
                    <m:r>
                      <a:rPr lang="en-GB" b="0" i="1" smtClean="0">
                        <a:latin typeface="Cambria Math" panose="02040503050406030204" pitchFamily="18" charset="0"/>
                      </a:rPr>
                      <m:t>𝑌</m:t>
                    </m:r>
                  </m:oMath>
                </a14:m>
                <a:r>
                  <a:rPr lang="en-GB" dirty="0"/>
                  <a:t>.</a:t>
                </a:r>
              </a:p>
            </p:txBody>
          </p:sp>
        </mc:Choice>
        <mc:Fallback>
          <p:sp>
            <p:nvSpPr>
              <p:cNvPr id="5" name="TextBox 4">
                <a:extLst>
                  <a:ext uri="{FF2B5EF4-FFF2-40B4-BE49-F238E27FC236}">
                    <a16:creationId xmlns:a16="http://schemas.microsoft.com/office/drawing/2014/main" id="{7C1E384F-06D4-42BB-B6C5-FF99FF1CAD2C}"/>
                  </a:ext>
                </a:extLst>
              </p:cNvPr>
              <p:cNvSpPr txBox="1">
                <a:spLocks noRot="1" noChangeAspect="1" noMove="1" noResize="1" noEditPoints="1" noAdjustHandles="1" noChangeArrowheads="1" noChangeShapeType="1" noTextEdit="1"/>
              </p:cNvSpPr>
              <p:nvPr/>
            </p:nvSpPr>
            <p:spPr>
              <a:xfrm>
                <a:off x="251520" y="908720"/>
                <a:ext cx="8640960" cy="1200329"/>
              </a:xfrm>
              <a:prstGeom prst="rect">
                <a:avLst/>
              </a:prstGeom>
              <a:blipFill>
                <a:blip r:embed="rId2"/>
                <a:stretch>
                  <a:fillRect b="-448"/>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50FB3E37-EAE8-4A8F-B6EA-3EB693BFA5A1}"/>
                  </a:ext>
                </a:extLst>
              </p:cNvPr>
              <p:cNvSpPr txBox="1"/>
              <p:nvPr/>
            </p:nvSpPr>
            <p:spPr>
              <a:xfrm>
                <a:off x="713589" y="2526906"/>
                <a:ext cx="4320480" cy="1809534"/>
              </a:xfrm>
              <a:prstGeom prst="rect">
                <a:avLst/>
              </a:prstGeom>
              <a:noFill/>
            </p:spPr>
            <p:txBody>
              <a:bodyPr wrap="square" rtlCol="0">
                <a:spAutoFit/>
              </a:bodyPr>
              <a:lstStyle/>
              <a:p>
                <a14:m>
                  <m:oMath xmlns:m="http://schemas.openxmlformats.org/officeDocument/2006/math">
                    <m:r>
                      <a:rPr lang="en-GB" sz="2000" b="0" i="1" smtClean="0">
                        <a:latin typeface="Cambria Math" panose="02040503050406030204" pitchFamily="18" charset="0"/>
                      </a:rPr>
                      <m:t>2.5=</m:t>
                    </m:r>
                    <m:f>
                      <m:fPr>
                        <m:ctrlPr>
                          <a:rPr lang="en-GB" sz="2000" b="0" i="1" smtClean="0">
                            <a:latin typeface="Cambria Math" panose="02040503050406030204" pitchFamily="18" charset="0"/>
                          </a:rPr>
                        </m:ctrlPr>
                      </m:fPr>
                      <m:num>
                        <m:r>
                          <a:rPr lang="en-GB" sz="2000" b="0" i="1" smtClean="0">
                            <a:latin typeface="Cambria Math" panose="02040503050406030204" pitchFamily="18" charset="0"/>
                          </a:rPr>
                          <m:t>1</m:t>
                        </m:r>
                      </m:num>
                      <m:den>
                        <m:r>
                          <a:rPr lang="en-GB" sz="2000" b="0" i="1" smtClean="0">
                            <a:latin typeface="Cambria Math" panose="02040503050406030204" pitchFamily="18" charset="0"/>
                          </a:rPr>
                          <m:t>𝑝</m:t>
                        </m:r>
                      </m:den>
                    </m:f>
                    <m:r>
                      <a:rPr lang="en-GB" sz="2000" b="0" i="1" smtClean="0">
                        <a:latin typeface="Cambria Math" panose="02040503050406030204" pitchFamily="18" charset="0"/>
                      </a:rPr>
                      <m:t>    →   </m:t>
                    </m:r>
                    <m:r>
                      <a:rPr lang="en-GB" sz="2000" b="0" i="1" smtClean="0">
                        <a:latin typeface="Cambria Math" panose="02040503050406030204" pitchFamily="18" charset="0"/>
                      </a:rPr>
                      <m:t>𝑝</m:t>
                    </m:r>
                    <m:r>
                      <a:rPr lang="en-GB" sz="2000" b="0" i="1" smtClean="0">
                        <a:latin typeface="Cambria Math" panose="02040503050406030204" pitchFamily="18" charset="0"/>
                      </a:rPr>
                      <m:t>=0.4</m:t>
                    </m:r>
                  </m:oMath>
                </a14:m>
                <a:r>
                  <a:rPr lang="en-GB" sz="2000" b="0" dirty="0"/>
                  <a:t> </a:t>
                </a:r>
                <a:br>
                  <a:rPr lang="en-GB" sz="2000" b="0" dirty="0"/>
                </a:br>
                <a14:m>
                  <m:oMath xmlns:m="http://schemas.openxmlformats.org/officeDocument/2006/math">
                    <m:r>
                      <a:rPr lang="en-GB" sz="2000" b="0" i="1" smtClean="0">
                        <a:latin typeface="Cambria Math" panose="02040503050406030204" pitchFamily="18" charset="0"/>
                      </a:rPr>
                      <m:t>𝑉𝑎𝑟</m:t>
                    </m:r>
                    <m:d>
                      <m:dPr>
                        <m:ctrlPr>
                          <a:rPr lang="en-GB" sz="2000" b="0" i="1" smtClean="0">
                            <a:latin typeface="Cambria Math" panose="02040503050406030204" pitchFamily="18" charset="0"/>
                          </a:rPr>
                        </m:ctrlPr>
                      </m:dPr>
                      <m:e>
                        <m:r>
                          <a:rPr lang="en-GB" sz="2000" b="0" i="1" smtClean="0">
                            <a:latin typeface="Cambria Math" panose="02040503050406030204" pitchFamily="18" charset="0"/>
                          </a:rPr>
                          <m:t>𝑋</m:t>
                        </m:r>
                      </m:e>
                    </m:d>
                    <m:r>
                      <a:rPr lang="en-GB" sz="2000" b="0" i="1" smtClean="0">
                        <a:latin typeface="Cambria Math" panose="02040503050406030204" pitchFamily="18" charset="0"/>
                      </a:rPr>
                      <m:t>=</m:t>
                    </m:r>
                    <m:f>
                      <m:fPr>
                        <m:ctrlPr>
                          <a:rPr lang="en-GB" sz="2000" b="0" i="1" smtClean="0">
                            <a:latin typeface="Cambria Math" panose="02040503050406030204" pitchFamily="18" charset="0"/>
                          </a:rPr>
                        </m:ctrlPr>
                      </m:fPr>
                      <m:num>
                        <m:r>
                          <a:rPr lang="en-GB" sz="2000" b="0" i="1" smtClean="0">
                            <a:latin typeface="Cambria Math" panose="02040503050406030204" pitchFamily="18" charset="0"/>
                          </a:rPr>
                          <m:t>1−</m:t>
                        </m:r>
                        <m:r>
                          <a:rPr lang="en-GB" sz="2000" b="0" i="1" smtClean="0">
                            <a:latin typeface="Cambria Math" panose="02040503050406030204" pitchFamily="18" charset="0"/>
                          </a:rPr>
                          <m:t>𝑝</m:t>
                        </m:r>
                      </m:num>
                      <m:den>
                        <m:sSup>
                          <m:sSupPr>
                            <m:ctrlPr>
                              <a:rPr lang="en-GB" sz="2000" b="0" i="1" smtClean="0">
                                <a:latin typeface="Cambria Math" panose="02040503050406030204" pitchFamily="18" charset="0"/>
                              </a:rPr>
                            </m:ctrlPr>
                          </m:sSupPr>
                          <m:e>
                            <m:r>
                              <a:rPr lang="en-GB" sz="2000" b="0" i="1" smtClean="0">
                                <a:latin typeface="Cambria Math" panose="02040503050406030204" pitchFamily="18" charset="0"/>
                              </a:rPr>
                              <m:t>𝑝</m:t>
                            </m:r>
                          </m:e>
                          <m:sup>
                            <m:r>
                              <a:rPr lang="en-GB" sz="2000" b="0" i="1" smtClean="0">
                                <a:latin typeface="Cambria Math" panose="02040503050406030204" pitchFamily="18" charset="0"/>
                              </a:rPr>
                              <m:t>2</m:t>
                            </m:r>
                          </m:sup>
                        </m:sSup>
                      </m:den>
                    </m:f>
                  </m:oMath>
                </a14:m>
                <a:r>
                  <a:rPr lang="en-GB" sz="2000" b="0" dirty="0"/>
                  <a:t> </a:t>
                </a:r>
                <a:br>
                  <a:rPr lang="en-GB" sz="2000" b="0" dirty="0"/>
                </a:br>
                <a14:m>
                  <m:oMath xmlns:m="http://schemas.openxmlformats.org/officeDocument/2006/math">
                    <m:r>
                      <a:rPr lang="en-GB" sz="2000" b="0" i="1" smtClean="0">
                        <a:latin typeface="Cambria Math" panose="02040503050406030204" pitchFamily="18" charset="0"/>
                      </a:rPr>
                      <m:t>=</m:t>
                    </m:r>
                    <m:f>
                      <m:fPr>
                        <m:ctrlPr>
                          <a:rPr lang="en-GB" sz="2000" b="0" i="1" smtClean="0">
                            <a:latin typeface="Cambria Math" panose="02040503050406030204" pitchFamily="18" charset="0"/>
                          </a:rPr>
                        </m:ctrlPr>
                      </m:fPr>
                      <m:num>
                        <m:r>
                          <a:rPr lang="en-GB" sz="2000" b="0" i="1" smtClean="0">
                            <a:latin typeface="Cambria Math" panose="02040503050406030204" pitchFamily="18" charset="0"/>
                          </a:rPr>
                          <m:t>1−0.4</m:t>
                        </m:r>
                      </m:num>
                      <m:den>
                        <m:sSup>
                          <m:sSupPr>
                            <m:ctrlPr>
                              <a:rPr lang="en-GB" sz="2000" b="0" i="1" smtClean="0">
                                <a:latin typeface="Cambria Math" panose="02040503050406030204" pitchFamily="18" charset="0"/>
                              </a:rPr>
                            </m:ctrlPr>
                          </m:sSupPr>
                          <m:e>
                            <m:r>
                              <a:rPr lang="en-GB" sz="2000" b="0" i="1" smtClean="0">
                                <a:latin typeface="Cambria Math" panose="02040503050406030204" pitchFamily="18" charset="0"/>
                              </a:rPr>
                              <m:t>0.4</m:t>
                            </m:r>
                          </m:e>
                          <m:sup>
                            <m:r>
                              <a:rPr lang="en-GB" sz="2000" b="0" i="1" smtClean="0">
                                <a:latin typeface="Cambria Math" panose="02040503050406030204" pitchFamily="18" charset="0"/>
                              </a:rPr>
                              <m:t>2</m:t>
                            </m:r>
                          </m:sup>
                        </m:sSup>
                      </m:den>
                    </m:f>
                    <m:r>
                      <a:rPr lang="en-GB" sz="2000" b="0" i="1" smtClean="0">
                        <a:latin typeface="Cambria Math" panose="02040503050406030204" pitchFamily="18" charset="0"/>
                      </a:rPr>
                      <m:t>=3.75</m:t>
                    </m:r>
                  </m:oMath>
                </a14:m>
                <a:r>
                  <a:rPr lang="en-GB" sz="2000" b="0" dirty="0"/>
                  <a:t> </a:t>
                </a:r>
                <a:br>
                  <a:rPr lang="en-GB" sz="2000" b="0" dirty="0"/>
                </a:br>
                <a14:m>
                  <m:oMath xmlns:m="http://schemas.openxmlformats.org/officeDocument/2006/math">
                    <m:r>
                      <a:rPr lang="en-GB" sz="2000" b="0" i="1" smtClean="0">
                        <a:latin typeface="Cambria Math" panose="02040503050406030204" pitchFamily="18" charset="0"/>
                      </a:rPr>
                      <m:t>∴</m:t>
                    </m:r>
                    <m:r>
                      <a:rPr lang="en-GB" sz="2000" b="0" i="1" smtClean="0">
                        <a:latin typeface="Cambria Math" panose="02040503050406030204" pitchFamily="18" charset="0"/>
                      </a:rPr>
                      <m:t>𝜎</m:t>
                    </m:r>
                    <m:r>
                      <a:rPr lang="en-GB" sz="2000" b="0" i="1" smtClean="0">
                        <a:latin typeface="Cambria Math" panose="02040503050406030204" pitchFamily="18" charset="0"/>
                      </a:rPr>
                      <m:t>=</m:t>
                    </m:r>
                    <m:rad>
                      <m:radPr>
                        <m:degHide m:val="on"/>
                        <m:ctrlPr>
                          <a:rPr lang="en-GB" sz="2000" b="0" i="1" smtClean="0">
                            <a:latin typeface="Cambria Math" panose="02040503050406030204" pitchFamily="18" charset="0"/>
                          </a:rPr>
                        </m:ctrlPr>
                      </m:radPr>
                      <m:deg/>
                      <m:e>
                        <m:r>
                          <a:rPr lang="en-GB" sz="2000" b="0" i="1" smtClean="0">
                            <a:latin typeface="Cambria Math" panose="02040503050406030204" pitchFamily="18" charset="0"/>
                          </a:rPr>
                          <m:t>3.75</m:t>
                        </m:r>
                      </m:e>
                    </m:rad>
                    <m:r>
                      <a:rPr lang="en-GB" sz="2000" b="0" i="1" smtClean="0">
                        <a:latin typeface="Cambria Math" panose="02040503050406030204" pitchFamily="18" charset="0"/>
                      </a:rPr>
                      <m:t>=1.94</m:t>
                    </m:r>
                  </m:oMath>
                </a14:m>
                <a:r>
                  <a:rPr lang="en-GB" sz="2000" dirty="0"/>
                  <a:t> (3sf)</a:t>
                </a:r>
              </a:p>
            </p:txBody>
          </p:sp>
        </mc:Choice>
        <mc:Fallback>
          <p:sp>
            <p:nvSpPr>
              <p:cNvPr id="6" name="TextBox 5">
                <a:extLst>
                  <a:ext uri="{FF2B5EF4-FFF2-40B4-BE49-F238E27FC236}">
                    <a16:creationId xmlns:a16="http://schemas.microsoft.com/office/drawing/2014/main" id="{50FB3E37-EAE8-4A8F-B6EA-3EB693BFA5A1}"/>
                  </a:ext>
                </a:extLst>
              </p:cNvPr>
              <p:cNvSpPr txBox="1">
                <a:spLocks noRot="1" noChangeAspect="1" noMove="1" noResize="1" noEditPoints="1" noAdjustHandles="1" noChangeArrowheads="1" noChangeShapeType="1" noTextEdit="1"/>
              </p:cNvSpPr>
              <p:nvPr/>
            </p:nvSpPr>
            <p:spPr>
              <a:xfrm>
                <a:off x="713589" y="2526906"/>
                <a:ext cx="4320480" cy="1809534"/>
              </a:xfrm>
              <a:prstGeom prst="rect">
                <a:avLst/>
              </a:prstGeom>
              <a:blipFill>
                <a:blip r:embed="rId3"/>
                <a:stretch>
                  <a:fillRect b="-5405"/>
                </a:stretch>
              </a:blipFill>
            </p:spPr>
            <p:txBody>
              <a:bodyPr/>
              <a:lstStyle/>
              <a:p>
                <a:r>
                  <a:rPr lang="en-GB">
                    <a:noFill/>
                  </a:rPr>
                  <a:t> </a:t>
                </a:r>
              </a:p>
            </p:txBody>
          </p:sp>
        </mc:Fallback>
      </mc:AlternateContent>
      <p:sp>
        <p:nvSpPr>
          <p:cNvPr id="7" name="Rectangle 6">
            <a:extLst>
              <a:ext uri="{FF2B5EF4-FFF2-40B4-BE49-F238E27FC236}">
                <a16:creationId xmlns:a16="http://schemas.microsoft.com/office/drawing/2014/main" id="{430616C5-8E6F-4C75-B729-4402217CBA86}"/>
              </a:ext>
            </a:extLst>
          </p:cNvPr>
          <p:cNvSpPr/>
          <p:nvPr/>
        </p:nvSpPr>
        <p:spPr>
          <a:xfrm>
            <a:off x="308283" y="2574829"/>
            <a:ext cx="288032" cy="2880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a</a:t>
            </a:r>
          </a:p>
        </p:txBody>
      </p:sp>
      <p:sp>
        <p:nvSpPr>
          <p:cNvPr id="8" name="Rectangle 7">
            <a:extLst>
              <a:ext uri="{FF2B5EF4-FFF2-40B4-BE49-F238E27FC236}">
                <a16:creationId xmlns:a16="http://schemas.microsoft.com/office/drawing/2014/main" id="{D5472840-93CD-4A12-949C-262CDC847F3C}"/>
              </a:ext>
            </a:extLst>
          </p:cNvPr>
          <p:cNvSpPr/>
          <p:nvPr/>
        </p:nvSpPr>
        <p:spPr>
          <a:xfrm>
            <a:off x="308283" y="3068960"/>
            <a:ext cx="288032" cy="2880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b</a:t>
            </a:r>
          </a:p>
        </p:txBody>
      </p:sp>
      <p:sp>
        <p:nvSpPr>
          <p:cNvPr id="9" name="Rectangle 8">
            <a:extLst>
              <a:ext uri="{FF2B5EF4-FFF2-40B4-BE49-F238E27FC236}">
                <a16:creationId xmlns:a16="http://schemas.microsoft.com/office/drawing/2014/main" id="{CC54B9A2-B368-45BE-BBD4-2E9FB4E342DB}"/>
              </a:ext>
            </a:extLst>
          </p:cNvPr>
          <p:cNvSpPr/>
          <p:nvPr/>
        </p:nvSpPr>
        <p:spPr>
          <a:xfrm>
            <a:off x="602525" y="2564904"/>
            <a:ext cx="3465420" cy="50405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0" name="Rectangle 9">
            <a:extLst>
              <a:ext uri="{FF2B5EF4-FFF2-40B4-BE49-F238E27FC236}">
                <a16:creationId xmlns:a16="http://schemas.microsoft.com/office/drawing/2014/main" id="{47085917-134D-46DC-967E-4DC6CD8520AD}"/>
              </a:ext>
            </a:extLst>
          </p:cNvPr>
          <p:cNvSpPr/>
          <p:nvPr/>
        </p:nvSpPr>
        <p:spPr>
          <a:xfrm>
            <a:off x="602525" y="3071898"/>
            <a:ext cx="3465420" cy="136759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226464029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0"/>
                                        </p:tgtEl>
                                      </p:cBhvr>
                                    </p:animEffect>
                                    <p:set>
                                      <p:cBhvr>
                                        <p:cTn id="13"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bldLst>
      <p:bldP spid="9"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46CB211-B69F-47AA-9619-4C1BF7889185}"/>
              </a:ext>
            </a:extLst>
          </p:cNvPr>
          <p:cNvSpPr/>
          <p:nvPr/>
        </p:nvSpPr>
        <p:spPr>
          <a:xfrm>
            <a:off x="0" y="2241467"/>
            <a:ext cx="9144000" cy="4616533"/>
          </a:xfrm>
          <a:prstGeom prst="rect">
            <a:avLst/>
          </a:prstGeom>
          <a:pattFill prst="wdDnDiag">
            <a:fgClr>
              <a:schemeClr val="bg2"/>
            </a:fgClr>
            <a:bgClr>
              <a:schemeClr val="bg1"/>
            </a:bgClr>
          </a:patt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3" name="TextBox 2">
            <a:extLst>
              <a:ext uri="{FF2B5EF4-FFF2-40B4-BE49-F238E27FC236}">
                <a16:creationId xmlns:a16="http://schemas.microsoft.com/office/drawing/2014/main" id="{5BF5AB0B-F3FF-43DE-9B96-ADF165CE6FD3}"/>
              </a:ext>
            </a:extLst>
          </p:cNvPr>
          <p:cNvSpPr txBox="1"/>
          <p:nvPr/>
        </p:nvSpPr>
        <p:spPr>
          <a:xfrm>
            <a:off x="188728" y="92966"/>
            <a:ext cx="3957320" cy="830997"/>
          </a:xfrm>
          <a:prstGeom prst="rect">
            <a:avLst/>
          </a:prstGeom>
          <a:noFill/>
        </p:spPr>
        <p:txBody>
          <a:bodyPr wrap="square" rtlCol="0">
            <a:spAutoFit/>
          </a:bodyPr>
          <a:lstStyle/>
          <a:p>
            <a:r>
              <a:rPr lang="en-GB" sz="2400" b="1" dirty="0"/>
              <a:t>The time Dr Frost solved a maths problem for</a:t>
            </a:r>
            <a:r>
              <a:rPr lang="en-GB" sz="2400" dirty="0"/>
              <a:t> </a:t>
            </a:r>
          </a:p>
        </p:txBody>
      </p:sp>
      <p:pic>
        <p:nvPicPr>
          <p:cNvPr id="4" name="Picture 3">
            <a:extLst>
              <a:ext uri="{FF2B5EF4-FFF2-40B4-BE49-F238E27FC236}">
                <a16:creationId xmlns:a16="http://schemas.microsoft.com/office/drawing/2014/main" id="{62441D83-DB1E-44CF-8B19-6C46B6AAE558}"/>
              </a:ext>
            </a:extLst>
          </p:cNvPr>
          <p:cNvPicPr>
            <a:picLocks noChangeAspect="1"/>
          </p:cNvPicPr>
          <p:nvPr/>
        </p:nvPicPr>
        <p:blipFill>
          <a:blip r:embed="rId2"/>
          <a:stretch>
            <a:fillRect/>
          </a:stretch>
        </p:blipFill>
        <p:spPr>
          <a:xfrm>
            <a:off x="2713169" y="517018"/>
            <a:ext cx="1191788" cy="379205"/>
          </a:xfrm>
          <a:prstGeom prst="rect">
            <a:avLst/>
          </a:prstGeom>
        </p:spPr>
      </p:pic>
      <p:sp>
        <p:nvSpPr>
          <p:cNvPr id="5" name="Rectangle 4">
            <a:extLst>
              <a:ext uri="{FF2B5EF4-FFF2-40B4-BE49-F238E27FC236}">
                <a16:creationId xmlns:a16="http://schemas.microsoft.com/office/drawing/2014/main" id="{60E8DEC5-68D1-451D-9A11-693B0E2D37AF}"/>
              </a:ext>
            </a:extLst>
          </p:cNvPr>
          <p:cNvSpPr/>
          <p:nvPr/>
        </p:nvSpPr>
        <p:spPr>
          <a:xfrm>
            <a:off x="188728" y="920259"/>
            <a:ext cx="3716229" cy="1200329"/>
          </a:xfrm>
          <a:prstGeom prst="rect">
            <a:avLst/>
          </a:prstGeom>
        </p:spPr>
        <p:txBody>
          <a:bodyPr wrap="square">
            <a:spAutoFit/>
          </a:bodyPr>
          <a:lstStyle/>
          <a:p>
            <a:r>
              <a:rPr lang="en-GB" sz="1200" dirty="0"/>
              <a:t>My mum, who worked at John Lewis, was selling London Olympics ‘trading cards’, of which there were about 200 different cards to collect, and could be bought in packs. Her manager was curious how many cards you would have to buy on average before you collected them all. The problem naturally was passed on to me.</a:t>
            </a:r>
          </a:p>
        </p:txBody>
      </p:sp>
      <p:pic>
        <p:nvPicPr>
          <p:cNvPr id="7" name="Picture 2" descr="http://i.ebayimg.com/00/s/NDg4WDMzNQ==/$%28KGrHqF,%21k0E-ir-MST5BP6ZtCGEo%21%7E%7E60_35.JPG?set_id=8800005007">
            <a:extLst>
              <a:ext uri="{FF2B5EF4-FFF2-40B4-BE49-F238E27FC236}">
                <a16:creationId xmlns:a16="http://schemas.microsoft.com/office/drawing/2014/main" id="{6C6ACD28-0738-4B14-B038-D7D874F57EE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34830" y="901212"/>
            <a:ext cx="584123" cy="85481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DE350BC5-CF67-44D9-AFDD-632F91D4100E}"/>
              </a:ext>
            </a:extLst>
          </p:cNvPr>
          <p:cNvSpPr txBox="1"/>
          <p:nvPr/>
        </p:nvSpPr>
        <p:spPr>
          <a:xfrm>
            <a:off x="5652120" y="481038"/>
            <a:ext cx="2750370" cy="138499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400" dirty="0"/>
              <a:t>It is known as the ‘</a:t>
            </a:r>
            <a:r>
              <a:rPr lang="en-GB" sz="1400" b="1" dirty="0"/>
              <a:t>coupon collector’s problem</a:t>
            </a:r>
            <a:r>
              <a:rPr lang="en-GB" sz="1400" dirty="0"/>
              <a:t>’.</a:t>
            </a:r>
          </a:p>
          <a:p>
            <a:r>
              <a:rPr lang="en-GB" sz="1400" dirty="0"/>
              <a:t>The key is </a:t>
            </a:r>
            <a:r>
              <a:rPr lang="en-GB" sz="1400" b="1" dirty="0"/>
              <a:t>dividing purchasing into separate stages where each stage involves getting the next unseen card…</a:t>
            </a:r>
          </a:p>
        </p:txBody>
      </p:sp>
      <p:sp>
        <p:nvSpPr>
          <p:cNvPr id="12" name="TextBox 11">
            <a:extLst>
              <a:ext uri="{FF2B5EF4-FFF2-40B4-BE49-F238E27FC236}">
                <a16:creationId xmlns:a16="http://schemas.microsoft.com/office/drawing/2014/main" id="{47E5A5A5-062A-4ED5-964D-DADC3E441930}"/>
              </a:ext>
            </a:extLst>
          </p:cNvPr>
          <p:cNvSpPr txBox="1"/>
          <p:nvPr/>
        </p:nvSpPr>
        <p:spPr>
          <a:xfrm>
            <a:off x="382833" y="2376443"/>
            <a:ext cx="3924945" cy="800219"/>
          </a:xfrm>
          <a:prstGeom prst="rect">
            <a:avLst/>
          </a:prstGeom>
          <a:solidFill>
            <a:schemeClr val="bg1"/>
          </a:solidFill>
        </p:spPr>
        <p:txBody>
          <a:bodyPr wrap="square" rtlCol="0">
            <a:spAutoFit/>
          </a:bodyPr>
          <a:lstStyle/>
          <a:p>
            <a:r>
              <a:rPr lang="en-GB" b="1" dirty="0"/>
              <a:t>Stage 1: Getting the first card.</a:t>
            </a:r>
          </a:p>
          <a:p>
            <a:r>
              <a:rPr lang="en-GB" sz="1400" dirty="0"/>
              <a:t>We get a new card immediately on the first purchase. So 1 card purchase required.</a:t>
            </a:r>
          </a:p>
        </p:txBody>
      </p:sp>
      <mc:AlternateContent xmlns:mc="http://schemas.openxmlformats.org/markup-compatibility/2006">
        <mc:Choice xmlns:a14="http://schemas.microsoft.com/office/drawing/2010/main" Requires="a14">
          <p:sp>
            <p:nvSpPr>
              <p:cNvPr id="14" name="TextBox 13">
                <a:extLst>
                  <a:ext uri="{FF2B5EF4-FFF2-40B4-BE49-F238E27FC236}">
                    <a16:creationId xmlns:a16="http://schemas.microsoft.com/office/drawing/2014/main" id="{7702B8A4-DA2D-472A-A0F5-1DD21A5A5F06}"/>
                  </a:ext>
                </a:extLst>
              </p:cNvPr>
              <p:cNvSpPr txBox="1"/>
              <p:nvPr/>
            </p:nvSpPr>
            <p:spPr>
              <a:xfrm>
                <a:off x="382833" y="3319735"/>
                <a:ext cx="3924945" cy="1859483"/>
              </a:xfrm>
              <a:prstGeom prst="rect">
                <a:avLst/>
              </a:prstGeom>
              <a:solidFill>
                <a:schemeClr val="bg1"/>
              </a:solidFill>
            </p:spPr>
            <p:txBody>
              <a:bodyPr wrap="square" rtlCol="0">
                <a:spAutoFit/>
              </a:bodyPr>
              <a:lstStyle/>
              <a:p>
                <a:r>
                  <a:rPr lang="en-GB" b="1" dirty="0"/>
                  <a:t>Stage 2: Getting the second card.</a:t>
                </a:r>
              </a:p>
              <a:p>
                <a:r>
                  <a:rPr lang="en-GB" sz="1400" dirty="0"/>
                  <a:t>We can describe the number of purchases required, before an unseen card is seen, as a geometric distribution.</a:t>
                </a:r>
              </a:p>
              <a:p>
                <a:r>
                  <a:rPr lang="en-GB" sz="1400" dirty="0"/>
                  <a:t>There is a </a:t>
                </a:r>
                <a14:m>
                  <m:oMath xmlns:m="http://schemas.openxmlformats.org/officeDocument/2006/math">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199</m:t>
                        </m:r>
                      </m:num>
                      <m:den>
                        <m:r>
                          <a:rPr lang="en-GB" sz="1400" b="0" i="1" smtClean="0">
                            <a:latin typeface="Cambria Math" panose="02040503050406030204" pitchFamily="18" charset="0"/>
                          </a:rPr>
                          <m:t>200</m:t>
                        </m:r>
                      </m:den>
                    </m:f>
                  </m:oMath>
                </a14:m>
                <a:r>
                  <a:rPr lang="en-GB" sz="1400" dirty="0"/>
                  <a:t> probability of seeing an unseen card on each purchase. So number of purchases required </a:t>
                </a:r>
                <a14:m>
                  <m:oMath xmlns:m="http://schemas.openxmlformats.org/officeDocument/2006/math">
                    <m:sSub>
                      <m:sSubPr>
                        <m:ctrlPr>
                          <a:rPr lang="en-GB" sz="1400" b="0" i="1" smtClean="0">
                            <a:latin typeface="Cambria Math" panose="02040503050406030204" pitchFamily="18" charset="0"/>
                          </a:rPr>
                        </m:ctrlPr>
                      </m:sSubPr>
                      <m:e>
                        <m:r>
                          <a:rPr lang="en-GB" sz="1400" b="0" i="1" smtClean="0">
                            <a:latin typeface="Cambria Math" panose="02040503050406030204" pitchFamily="18" charset="0"/>
                          </a:rPr>
                          <m:t>𝑋</m:t>
                        </m:r>
                      </m:e>
                      <m:sub>
                        <m:r>
                          <a:rPr lang="en-GB" sz="1400" b="0" i="1" smtClean="0">
                            <a:latin typeface="Cambria Math" panose="02040503050406030204" pitchFamily="18" charset="0"/>
                          </a:rPr>
                          <m:t>2</m:t>
                        </m:r>
                      </m:sub>
                    </m:sSub>
                    <m:r>
                      <a:rPr lang="en-GB" sz="1400" b="0" i="1" smtClean="0">
                        <a:latin typeface="Cambria Math" panose="02040503050406030204" pitchFamily="18" charset="0"/>
                      </a:rPr>
                      <m:t>~</m:t>
                    </m:r>
                    <m:r>
                      <a:rPr lang="en-GB" sz="1400" b="0" i="1" smtClean="0">
                        <a:latin typeface="Cambria Math" panose="02040503050406030204" pitchFamily="18" charset="0"/>
                      </a:rPr>
                      <m:t>𝐺𝑒𝑜</m:t>
                    </m:r>
                    <m:d>
                      <m:dPr>
                        <m:ctrlPr>
                          <a:rPr lang="en-GB" sz="1400" b="0" i="1" smtClean="0">
                            <a:latin typeface="Cambria Math" panose="02040503050406030204" pitchFamily="18" charset="0"/>
                          </a:rPr>
                        </m:ctrlPr>
                      </m:dPr>
                      <m:e>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199</m:t>
                            </m:r>
                          </m:num>
                          <m:den>
                            <m:r>
                              <a:rPr lang="en-GB" sz="1400" b="0" i="1" smtClean="0">
                                <a:latin typeface="Cambria Math" panose="02040503050406030204" pitchFamily="18" charset="0"/>
                              </a:rPr>
                              <m:t>200</m:t>
                            </m:r>
                          </m:den>
                        </m:f>
                      </m:e>
                    </m:d>
                  </m:oMath>
                </a14:m>
                <a:r>
                  <a:rPr lang="en-GB" sz="1400" dirty="0"/>
                  <a:t> and </a:t>
                </a:r>
                <a14:m>
                  <m:oMath xmlns:m="http://schemas.openxmlformats.org/officeDocument/2006/math">
                    <m:r>
                      <a:rPr lang="en-GB" sz="1400" b="0" i="1" smtClean="0">
                        <a:latin typeface="Cambria Math" panose="02040503050406030204" pitchFamily="18" charset="0"/>
                      </a:rPr>
                      <m:t>𝐸</m:t>
                    </m:r>
                    <m:d>
                      <m:dPr>
                        <m:ctrlPr>
                          <a:rPr lang="en-GB" sz="1400" b="0" i="1" smtClean="0">
                            <a:latin typeface="Cambria Math" panose="02040503050406030204" pitchFamily="18" charset="0"/>
                          </a:rPr>
                        </m:ctrlPr>
                      </m:dPr>
                      <m:e>
                        <m:sSub>
                          <m:sSubPr>
                            <m:ctrlPr>
                              <a:rPr lang="en-GB" sz="1400" b="0" i="1" smtClean="0">
                                <a:latin typeface="Cambria Math" panose="02040503050406030204" pitchFamily="18" charset="0"/>
                              </a:rPr>
                            </m:ctrlPr>
                          </m:sSubPr>
                          <m:e>
                            <m:r>
                              <a:rPr lang="en-GB" sz="1400" b="0" i="1" smtClean="0">
                                <a:latin typeface="Cambria Math" panose="02040503050406030204" pitchFamily="18" charset="0"/>
                              </a:rPr>
                              <m:t>𝑋</m:t>
                            </m:r>
                          </m:e>
                          <m:sub>
                            <m:r>
                              <a:rPr lang="en-GB" sz="1400" b="0" i="1" smtClean="0">
                                <a:latin typeface="Cambria Math" panose="02040503050406030204" pitchFamily="18" charset="0"/>
                              </a:rPr>
                              <m:t>2</m:t>
                            </m:r>
                          </m:sub>
                        </m:sSub>
                      </m:e>
                    </m:d>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200</m:t>
                        </m:r>
                      </m:num>
                      <m:den>
                        <m:r>
                          <a:rPr lang="en-GB" sz="1400" b="0" i="1" smtClean="0">
                            <a:latin typeface="Cambria Math" panose="02040503050406030204" pitchFamily="18" charset="0"/>
                          </a:rPr>
                          <m:t>199</m:t>
                        </m:r>
                      </m:den>
                    </m:f>
                  </m:oMath>
                </a14:m>
                <a:endParaRPr lang="en-GB" sz="1400" dirty="0"/>
              </a:p>
            </p:txBody>
          </p:sp>
        </mc:Choice>
        <mc:Fallback>
          <p:sp>
            <p:nvSpPr>
              <p:cNvPr id="14" name="TextBox 13">
                <a:extLst>
                  <a:ext uri="{FF2B5EF4-FFF2-40B4-BE49-F238E27FC236}">
                    <a16:creationId xmlns:a16="http://schemas.microsoft.com/office/drawing/2014/main" id="{7702B8A4-DA2D-472A-A0F5-1DD21A5A5F06}"/>
                  </a:ext>
                </a:extLst>
              </p:cNvPr>
              <p:cNvSpPr txBox="1">
                <a:spLocks noRot="1" noChangeAspect="1" noMove="1" noResize="1" noEditPoints="1" noAdjustHandles="1" noChangeArrowheads="1" noChangeShapeType="1" noTextEdit="1"/>
              </p:cNvSpPr>
              <p:nvPr/>
            </p:nvSpPr>
            <p:spPr>
              <a:xfrm>
                <a:off x="382833" y="3319735"/>
                <a:ext cx="3924945" cy="1859483"/>
              </a:xfrm>
              <a:prstGeom prst="rect">
                <a:avLst/>
              </a:prstGeom>
              <a:blipFill>
                <a:blip r:embed="rId4"/>
                <a:stretch>
                  <a:fillRect l="-1398" t="-1967" r="-1398"/>
                </a:stretch>
              </a:blipFill>
            </p:spPr>
            <p:txBody>
              <a:bodyPr/>
              <a:lstStyle/>
              <a:p>
                <a:r>
                  <a:rPr lang="en-GB">
                    <a:noFill/>
                  </a:rPr>
                  <a:t> </a:t>
                </a:r>
              </a:p>
            </p:txBody>
          </p:sp>
        </mc:Fallback>
      </mc:AlternateContent>
      <p:sp>
        <p:nvSpPr>
          <p:cNvPr id="15" name="TextBox 14">
            <a:extLst>
              <a:ext uri="{FF2B5EF4-FFF2-40B4-BE49-F238E27FC236}">
                <a16:creationId xmlns:a16="http://schemas.microsoft.com/office/drawing/2014/main" id="{10A2208D-8EC0-4049-9FF9-4A52B8E0AD29}"/>
              </a:ext>
            </a:extLst>
          </p:cNvPr>
          <p:cNvSpPr txBox="1"/>
          <p:nvPr/>
        </p:nvSpPr>
        <p:spPr>
          <a:xfrm>
            <a:off x="4144255" y="1765365"/>
            <a:ext cx="880064" cy="400110"/>
          </a:xfrm>
          <a:prstGeom prst="rect">
            <a:avLst/>
          </a:prstGeom>
          <a:noFill/>
        </p:spPr>
        <p:txBody>
          <a:bodyPr wrap="square" rtlCol="0">
            <a:spAutoFit/>
          </a:bodyPr>
          <a:lstStyle/>
          <a:p>
            <a:r>
              <a:rPr lang="en-GB" sz="1000" b="1" dirty="0"/>
              <a:t>We’ll solve it in a Mo…</a:t>
            </a:r>
          </a:p>
        </p:txBody>
      </p:sp>
      <mc:AlternateContent xmlns:mc="http://schemas.openxmlformats.org/markup-compatibility/2006">
        <mc:Choice xmlns:a14="http://schemas.microsoft.com/office/drawing/2010/main" Requires="a14">
          <p:sp>
            <p:nvSpPr>
              <p:cNvPr id="16" name="TextBox 15">
                <a:extLst>
                  <a:ext uri="{FF2B5EF4-FFF2-40B4-BE49-F238E27FC236}">
                    <a16:creationId xmlns:a16="http://schemas.microsoft.com/office/drawing/2014/main" id="{25DE92D9-E32B-4F6F-BCB1-E6503403E893}"/>
                  </a:ext>
                </a:extLst>
              </p:cNvPr>
              <p:cNvSpPr txBox="1"/>
              <p:nvPr/>
            </p:nvSpPr>
            <p:spPr>
              <a:xfrm>
                <a:off x="382833" y="5336274"/>
                <a:ext cx="3924945" cy="1428596"/>
              </a:xfrm>
              <a:prstGeom prst="rect">
                <a:avLst/>
              </a:prstGeom>
              <a:solidFill>
                <a:schemeClr val="bg1"/>
              </a:solidFill>
            </p:spPr>
            <p:txBody>
              <a:bodyPr wrap="square" rtlCol="0">
                <a:spAutoFit/>
              </a:bodyPr>
              <a:lstStyle/>
              <a:p>
                <a:r>
                  <a:rPr lang="en-GB" b="1" dirty="0"/>
                  <a:t>Stage 3: Getting the third card.</a:t>
                </a:r>
              </a:p>
              <a:p>
                <a:r>
                  <a:rPr lang="en-GB" sz="1400" dirty="0"/>
                  <a:t>There is a </a:t>
                </a:r>
                <a14:m>
                  <m:oMath xmlns:m="http://schemas.openxmlformats.org/officeDocument/2006/math">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198</m:t>
                        </m:r>
                      </m:num>
                      <m:den>
                        <m:r>
                          <a:rPr lang="en-GB" sz="1400" b="0" i="1" smtClean="0">
                            <a:latin typeface="Cambria Math" panose="02040503050406030204" pitchFamily="18" charset="0"/>
                          </a:rPr>
                          <m:t>200</m:t>
                        </m:r>
                      </m:den>
                    </m:f>
                  </m:oMath>
                </a14:m>
                <a:r>
                  <a:rPr lang="en-GB" sz="1400" dirty="0"/>
                  <a:t> probability of seeing an unseen card on each purchase (as we already possess two cards). So number of purchases required </a:t>
                </a:r>
                <a14:m>
                  <m:oMath xmlns:m="http://schemas.openxmlformats.org/officeDocument/2006/math">
                    <m:sSub>
                      <m:sSubPr>
                        <m:ctrlPr>
                          <a:rPr lang="en-GB" sz="1400" b="0" i="1" smtClean="0">
                            <a:latin typeface="Cambria Math" panose="02040503050406030204" pitchFamily="18" charset="0"/>
                          </a:rPr>
                        </m:ctrlPr>
                      </m:sSubPr>
                      <m:e>
                        <m:r>
                          <a:rPr lang="en-GB" sz="1400" b="0" i="1" smtClean="0">
                            <a:latin typeface="Cambria Math" panose="02040503050406030204" pitchFamily="18" charset="0"/>
                          </a:rPr>
                          <m:t>𝑋</m:t>
                        </m:r>
                      </m:e>
                      <m:sub>
                        <m:r>
                          <a:rPr lang="en-GB" sz="1400" b="0" i="1" smtClean="0">
                            <a:latin typeface="Cambria Math" panose="02040503050406030204" pitchFamily="18" charset="0"/>
                          </a:rPr>
                          <m:t>3</m:t>
                        </m:r>
                      </m:sub>
                    </m:sSub>
                    <m:r>
                      <a:rPr lang="en-GB" sz="1400" b="0" i="1" smtClean="0">
                        <a:latin typeface="Cambria Math" panose="02040503050406030204" pitchFamily="18" charset="0"/>
                      </a:rPr>
                      <m:t>~</m:t>
                    </m:r>
                    <m:r>
                      <a:rPr lang="en-GB" sz="1400" b="0" i="1" smtClean="0">
                        <a:latin typeface="Cambria Math" panose="02040503050406030204" pitchFamily="18" charset="0"/>
                      </a:rPr>
                      <m:t>𝐺𝑒𝑜</m:t>
                    </m:r>
                    <m:d>
                      <m:dPr>
                        <m:ctrlPr>
                          <a:rPr lang="en-GB" sz="1400" b="0" i="1" smtClean="0">
                            <a:latin typeface="Cambria Math" panose="02040503050406030204" pitchFamily="18" charset="0"/>
                          </a:rPr>
                        </m:ctrlPr>
                      </m:dPr>
                      <m:e>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198</m:t>
                            </m:r>
                          </m:num>
                          <m:den>
                            <m:r>
                              <a:rPr lang="en-GB" sz="1400" b="0" i="1" smtClean="0">
                                <a:latin typeface="Cambria Math" panose="02040503050406030204" pitchFamily="18" charset="0"/>
                              </a:rPr>
                              <m:t>200</m:t>
                            </m:r>
                          </m:den>
                        </m:f>
                      </m:e>
                    </m:d>
                  </m:oMath>
                </a14:m>
                <a:r>
                  <a:rPr lang="en-GB" sz="1400" dirty="0"/>
                  <a:t> and </a:t>
                </a:r>
                <a14:m>
                  <m:oMath xmlns:m="http://schemas.openxmlformats.org/officeDocument/2006/math">
                    <m:r>
                      <a:rPr lang="en-GB" sz="1400" b="0" i="1" smtClean="0">
                        <a:latin typeface="Cambria Math" panose="02040503050406030204" pitchFamily="18" charset="0"/>
                      </a:rPr>
                      <m:t>𝐸</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𝑋</m:t>
                        </m:r>
                      </m:e>
                    </m:d>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200</m:t>
                        </m:r>
                      </m:num>
                      <m:den>
                        <m:r>
                          <a:rPr lang="en-GB" sz="1400" b="0" i="1" smtClean="0">
                            <a:latin typeface="Cambria Math" panose="02040503050406030204" pitchFamily="18" charset="0"/>
                          </a:rPr>
                          <m:t>198</m:t>
                        </m:r>
                      </m:den>
                    </m:f>
                  </m:oMath>
                </a14:m>
                <a:endParaRPr lang="en-GB" sz="1400" dirty="0"/>
              </a:p>
            </p:txBody>
          </p:sp>
        </mc:Choice>
        <mc:Fallback>
          <p:sp>
            <p:nvSpPr>
              <p:cNvPr id="16" name="TextBox 15">
                <a:extLst>
                  <a:ext uri="{FF2B5EF4-FFF2-40B4-BE49-F238E27FC236}">
                    <a16:creationId xmlns:a16="http://schemas.microsoft.com/office/drawing/2014/main" id="{25DE92D9-E32B-4F6F-BCB1-E6503403E893}"/>
                  </a:ext>
                </a:extLst>
              </p:cNvPr>
              <p:cNvSpPr txBox="1">
                <a:spLocks noRot="1" noChangeAspect="1" noMove="1" noResize="1" noEditPoints="1" noAdjustHandles="1" noChangeArrowheads="1" noChangeShapeType="1" noTextEdit="1"/>
              </p:cNvSpPr>
              <p:nvPr/>
            </p:nvSpPr>
            <p:spPr>
              <a:xfrm>
                <a:off x="382833" y="5336274"/>
                <a:ext cx="3924945" cy="1428596"/>
              </a:xfrm>
              <a:prstGeom prst="rect">
                <a:avLst/>
              </a:prstGeom>
              <a:blipFill>
                <a:blip r:embed="rId5"/>
                <a:stretch>
                  <a:fillRect l="-1398" t="-2128"/>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7" name="TextBox 16">
                <a:extLst>
                  <a:ext uri="{FF2B5EF4-FFF2-40B4-BE49-F238E27FC236}">
                    <a16:creationId xmlns:a16="http://schemas.microsoft.com/office/drawing/2014/main" id="{FB05F7C8-5E29-40FF-BEEB-89711E685C0D}"/>
                  </a:ext>
                </a:extLst>
              </p:cNvPr>
              <p:cNvSpPr txBox="1"/>
              <p:nvPr/>
            </p:nvSpPr>
            <p:spPr>
              <a:xfrm>
                <a:off x="4677986" y="2375313"/>
                <a:ext cx="3924945" cy="1457194"/>
              </a:xfrm>
              <a:prstGeom prst="rect">
                <a:avLst/>
              </a:prstGeom>
              <a:solidFill>
                <a:schemeClr val="bg1"/>
              </a:solidFill>
            </p:spPr>
            <p:txBody>
              <a:bodyPr wrap="square" rtlCol="0">
                <a:spAutoFit/>
              </a:bodyPr>
              <a:lstStyle/>
              <a:p>
                <a:r>
                  <a:rPr lang="en-GB" b="1" dirty="0"/>
                  <a:t>This continues...</a:t>
                </a:r>
              </a:p>
              <a:p>
                <a:r>
                  <a:rPr lang="en-GB" sz="1600" dirty="0"/>
                  <a:t>until we have 199 of the cards, and there’s a probability of </a:t>
                </a:r>
                <a14:m>
                  <m:oMath xmlns:m="http://schemas.openxmlformats.org/officeDocument/2006/math">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1</m:t>
                        </m:r>
                      </m:num>
                      <m:den>
                        <m:r>
                          <a:rPr lang="en-GB" sz="1600" b="0" i="1" smtClean="0">
                            <a:latin typeface="Cambria Math" panose="02040503050406030204" pitchFamily="18" charset="0"/>
                          </a:rPr>
                          <m:t>200</m:t>
                        </m:r>
                      </m:den>
                    </m:f>
                  </m:oMath>
                </a14:m>
                <a:r>
                  <a:rPr lang="en-GB" sz="1600" dirty="0"/>
                  <a:t> that each purchase gives us the last unseen card. </a:t>
                </a:r>
                <a14:m>
                  <m:oMath xmlns:m="http://schemas.openxmlformats.org/officeDocument/2006/math">
                    <m:r>
                      <a:rPr lang="en-GB" sz="1600" b="0" i="1" smtClean="0">
                        <a:latin typeface="Cambria Math" panose="02040503050406030204" pitchFamily="18" charset="0"/>
                      </a:rPr>
                      <m:t>𝐸</m:t>
                    </m:r>
                    <m:d>
                      <m:dPr>
                        <m:ctrlPr>
                          <a:rPr lang="en-GB" sz="1600" b="0" i="1" smtClean="0">
                            <a:latin typeface="Cambria Math" panose="02040503050406030204" pitchFamily="18" charset="0"/>
                          </a:rPr>
                        </m:ctrlPr>
                      </m:dPr>
                      <m:e>
                        <m:sSub>
                          <m:sSubPr>
                            <m:ctrlPr>
                              <a:rPr lang="en-GB" sz="1600" b="0" i="1" smtClean="0">
                                <a:latin typeface="Cambria Math" panose="02040503050406030204" pitchFamily="18" charset="0"/>
                              </a:rPr>
                            </m:ctrlPr>
                          </m:sSubPr>
                          <m:e>
                            <m:r>
                              <a:rPr lang="en-GB" sz="1600" b="0" i="1" smtClean="0">
                                <a:latin typeface="Cambria Math" panose="02040503050406030204" pitchFamily="18" charset="0"/>
                              </a:rPr>
                              <m:t>𝑋</m:t>
                            </m:r>
                          </m:e>
                          <m:sub>
                            <m:r>
                              <a:rPr lang="en-GB" sz="1600" b="0" i="1" smtClean="0">
                                <a:latin typeface="Cambria Math" panose="02040503050406030204" pitchFamily="18" charset="0"/>
                              </a:rPr>
                              <m:t>200</m:t>
                            </m:r>
                          </m:sub>
                        </m:sSub>
                      </m:e>
                    </m:d>
                    <m:r>
                      <a:rPr lang="en-GB" sz="1600" b="0" i="1" smtClean="0">
                        <a:latin typeface="Cambria Math" panose="02040503050406030204" pitchFamily="18" charset="0"/>
                      </a:rPr>
                      <m:t>=200</m:t>
                    </m:r>
                  </m:oMath>
                </a14:m>
                <a:r>
                  <a:rPr lang="en-GB" sz="1600" dirty="0"/>
                  <a:t> purchases required.</a:t>
                </a:r>
              </a:p>
            </p:txBody>
          </p:sp>
        </mc:Choice>
        <mc:Fallback>
          <p:sp>
            <p:nvSpPr>
              <p:cNvPr id="17" name="TextBox 16">
                <a:extLst>
                  <a:ext uri="{FF2B5EF4-FFF2-40B4-BE49-F238E27FC236}">
                    <a16:creationId xmlns:a16="http://schemas.microsoft.com/office/drawing/2014/main" id="{FB05F7C8-5E29-40FF-BEEB-89711E685C0D}"/>
                  </a:ext>
                </a:extLst>
              </p:cNvPr>
              <p:cNvSpPr txBox="1">
                <a:spLocks noRot="1" noChangeAspect="1" noMove="1" noResize="1" noEditPoints="1" noAdjustHandles="1" noChangeArrowheads="1" noChangeShapeType="1" noTextEdit="1"/>
              </p:cNvSpPr>
              <p:nvPr/>
            </p:nvSpPr>
            <p:spPr>
              <a:xfrm>
                <a:off x="4677986" y="2375313"/>
                <a:ext cx="3924945" cy="1457194"/>
              </a:xfrm>
              <a:prstGeom prst="rect">
                <a:avLst/>
              </a:prstGeom>
              <a:blipFill>
                <a:blip r:embed="rId6"/>
                <a:stretch>
                  <a:fillRect l="-1242" t="-2510" r="-1398" b="-4603"/>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8" name="TextBox 17">
                <a:extLst>
                  <a:ext uri="{FF2B5EF4-FFF2-40B4-BE49-F238E27FC236}">
                    <a16:creationId xmlns:a16="http://schemas.microsoft.com/office/drawing/2014/main" id="{C4E1394B-6E9A-4D11-A859-4A13BF63C711}"/>
                  </a:ext>
                </a:extLst>
              </p:cNvPr>
              <p:cNvSpPr txBox="1"/>
              <p:nvPr/>
            </p:nvSpPr>
            <p:spPr>
              <a:xfrm>
                <a:off x="4677985" y="3952562"/>
                <a:ext cx="3924945" cy="2339295"/>
              </a:xfrm>
              <a:prstGeom prst="rect">
                <a:avLst/>
              </a:prstGeom>
              <a:solidFill>
                <a:schemeClr val="bg1"/>
              </a:solidFill>
            </p:spPr>
            <p:txBody>
              <a:bodyPr wrap="square" rtlCol="0">
                <a:spAutoFit/>
              </a:bodyPr>
              <a:lstStyle/>
              <a:p>
                <a:r>
                  <a:rPr lang="en-GB" sz="1600" dirty="0"/>
                  <a:t>The total number of cards on average we need to buy is therefore:</a:t>
                </a:r>
              </a:p>
              <a:p>
                <a:pPr/>
                <a14:m>
                  <m:oMathPara xmlns:m="http://schemas.openxmlformats.org/officeDocument/2006/math">
                    <m:oMathParaPr>
                      <m:jc m:val="centerGroup"/>
                    </m:oMathParaPr>
                    <m:oMath xmlns:m="http://schemas.openxmlformats.org/officeDocument/2006/math">
                      <m:f>
                        <m:fPr>
                          <m:ctrlPr>
                            <a:rPr lang="en-GB" sz="1600" i="1">
                              <a:latin typeface="Cambria Math" panose="02040503050406030204" pitchFamily="18" charset="0"/>
                            </a:rPr>
                          </m:ctrlPr>
                        </m:fPr>
                        <m:num>
                          <m:r>
                            <a:rPr lang="en-GB" sz="1600" i="1">
                              <a:latin typeface="Cambria Math" panose="02040503050406030204" pitchFamily="18" charset="0"/>
                            </a:rPr>
                            <m:t>200</m:t>
                          </m:r>
                        </m:num>
                        <m:den>
                          <m:r>
                            <a:rPr lang="en-GB" sz="1600" i="1">
                              <a:latin typeface="Cambria Math" panose="02040503050406030204" pitchFamily="18" charset="0"/>
                            </a:rPr>
                            <m:t>200</m:t>
                          </m:r>
                        </m:den>
                      </m:f>
                      <m:r>
                        <a:rPr lang="en-GB" sz="1600" i="1">
                          <a:latin typeface="Cambria Math" panose="02040503050406030204" pitchFamily="18" charset="0"/>
                        </a:rPr>
                        <m:t>+</m:t>
                      </m:r>
                      <m:f>
                        <m:fPr>
                          <m:ctrlPr>
                            <a:rPr lang="en-GB" sz="1600" i="1">
                              <a:latin typeface="Cambria Math" panose="02040503050406030204" pitchFamily="18" charset="0"/>
                            </a:rPr>
                          </m:ctrlPr>
                        </m:fPr>
                        <m:num>
                          <m:r>
                            <a:rPr lang="en-GB" sz="1600" i="1">
                              <a:latin typeface="Cambria Math" panose="02040503050406030204" pitchFamily="18" charset="0"/>
                            </a:rPr>
                            <m:t>200</m:t>
                          </m:r>
                        </m:num>
                        <m:den>
                          <m:r>
                            <a:rPr lang="en-GB" sz="1600" i="1">
                              <a:latin typeface="Cambria Math" panose="02040503050406030204" pitchFamily="18" charset="0"/>
                            </a:rPr>
                            <m:t>199</m:t>
                          </m:r>
                        </m:den>
                      </m:f>
                      <m:r>
                        <a:rPr lang="en-GB" sz="1600" i="1">
                          <a:latin typeface="Cambria Math" panose="02040503050406030204" pitchFamily="18" charset="0"/>
                        </a:rPr>
                        <m:t>+…+</m:t>
                      </m:r>
                      <m:f>
                        <m:fPr>
                          <m:ctrlPr>
                            <a:rPr lang="en-GB" sz="1600" i="1">
                              <a:latin typeface="Cambria Math" panose="02040503050406030204" pitchFamily="18" charset="0"/>
                            </a:rPr>
                          </m:ctrlPr>
                        </m:fPr>
                        <m:num>
                          <m:r>
                            <a:rPr lang="en-GB" sz="1600" i="1">
                              <a:latin typeface="Cambria Math" panose="02040503050406030204" pitchFamily="18" charset="0"/>
                            </a:rPr>
                            <m:t>200</m:t>
                          </m:r>
                        </m:num>
                        <m:den>
                          <m:r>
                            <a:rPr lang="en-GB" sz="1600" i="1">
                              <a:latin typeface="Cambria Math" panose="02040503050406030204" pitchFamily="18" charset="0"/>
                            </a:rPr>
                            <m:t>2</m:t>
                          </m:r>
                        </m:den>
                      </m:f>
                      <m:r>
                        <a:rPr lang="en-GB" sz="1600" i="1">
                          <a:latin typeface="Cambria Math" panose="02040503050406030204" pitchFamily="18" charset="0"/>
                        </a:rPr>
                        <m:t>+</m:t>
                      </m:r>
                      <m:f>
                        <m:fPr>
                          <m:ctrlPr>
                            <a:rPr lang="en-GB" sz="1600" i="1">
                              <a:latin typeface="Cambria Math" panose="02040503050406030204" pitchFamily="18" charset="0"/>
                            </a:rPr>
                          </m:ctrlPr>
                        </m:fPr>
                        <m:num>
                          <m:r>
                            <a:rPr lang="en-GB" sz="1600" i="1">
                              <a:latin typeface="Cambria Math" panose="02040503050406030204" pitchFamily="18" charset="0"/>
                            </a:rPr>
                            <m:t>200</m:t>
                          </m:r>
                        </m:num>
                        <m:den>
                          <m:r>
                            <a:rPr lang="en-GB" sz="1600" i="1">
                              <a:latin typeface="Cambria Math" panose="02040503050406030204" pitchFamily="18" charset="0"/>
                            </a:rPr>
                            <m:t>1</m:t>
                          </m:r>
                        </m:den>
                      </m:f>
                    </m:oMath>
                    <m:oMath xmlns:m="http://schemas.openxmlformats.org/officeDocument/2006/math">
                      <m:r>
                        <a:rPr lang="en-GB" sz="1600" i="1">
                          <a:latin typeface="Cambria Math" panose="02040503050406030204" pitchFamily="18" charset="0"/>
                        </a:rPr>
                        <m:t>=200</m:t>
                      </m:r>
                      <m:d>
                        <m:dPr>
                          <m:ctrlPr>
                            <a:rPr lang="en-GB" sz="1600" i="1">
                              <a:latin typeface="Cambria Math" panose="02040503050406030204" pitchFamily="18" charset="0"/>
                            </a:rPr>
                          </m:ctrlPr>
                        </m:dPr>
                        <m:e>
                          <m:f>
                            <m:fPr>
                              <m:ctrlPr>
                                <a:rPr lang="en-GB" sz="1600" i="1">
                                  <a:latin typeface="Cambria Math" panose="02040503050406030204" pitchFamily="18" charset="0"/>
                                </a:rPr>
                              </m:ctrlPr>
                            </m:fPr>
                            <m:num>
                              <m:r>
                                <a:rPr lang="en-GB" sz="1600" i="1">
                                  <a:latin typeface="Cambria Math" panose="02040503050406030204" pitchFamily="18" charset="0"/>
                                </a:rPr>
                                <m:t>1</m:t>
                              </m:r>
                            </m:num>
                            <m:den>
                              <m:r>
                                <a:rPr lang="en-GB" sz="1600" i="1">
                                  <a:latin typeface="Cambria Math" panose="02040503050406030204" pitchFamily="18" charset="0"/>
                                </a:rPr>
                                <m:t>200</m:t>
                              </m:r>
                            </m:den>
                          </m:f>
                          <m:r>
                            <a:rPr lang="en-GB" sz="1600" i="1">
                              <a:latin typeface="Cambria Math" panose="02040503050406030204" pitchFamily="18" charset="0"/>
                            </a:rPr>
                            <m:t>+</m:t>
                          </m:r>
                          <m:f>
                            <m:fPr>
                              <m:ctrlPr>
                                <a:rPr lang="en-GB" sz="1600" i="1">
                                  <a:latin typeface="Cambria Math" panose="02040503050406030204" pitchFamily="18" charset="0"/>
                                </a:rPr>
                              </m:ctrlPr>
                            </m:fPr>
                            <m:num>
                              <m:r>
                                <a:rPr lang="en-GB" sz="1600" i="1">
                                  <a:latin typeface="Cambria Math" panose="02040503050406030204" pitchFamily="18" charset="0"/>
                                </a:rPr>
                                <m:t>1</m:t>
                              </m:r>
                            </m:num>
                            <m:den>
                              <m:r>
                                <a:rPr lang="en-GB" sz="1600" i="1">
                                  <a:latin typeface="Cambria Math" panose="02040503050406030204" pitchFamily="18" charset="0"/>
                                </a:rPr>
                                <m:t>199</m:t>
                              </m:r>
                            </m:den>
                          </m:f>
                          <m:r>
                            <a:rPr lang="en-GB" sz="1600" i="1">
                              <a:latin typeface="Cambria Math" panose="02040503050406030204" pitchFamily="18" charset="0"/>
                            </a:rPr>
                            <m:t>+…+</m:t>
                          </m:r>
                          <m:f>
                            <m:fPr>
                              <m:ctrlPr>
                                <a:rPr lang="en-GB" sz="1600" i="1">
                                  <a:latin typeface="Cambria Math" panose="02040503050406030204" pitchFamily="18" charset="0"/>
                                </a:rPr>
                              </m:ctrlPr>
                            </m:fPr>
                            <m:num>
                              <m:r>
                                <a:rPr lang="en-GB" sz="1600" i="1">
                                  <a:latin typeface="Cambria Math" panose="02040503050406030204" pitchFamily="18" charset="0"/>
                                </a:rPr>
                                <m:t>1</m:t>
                              </m:r>
                            </m:num>
                            <m:den>
                              <m:r>
                                <a:rPr lang="en-GB" sz="1600" i="1">
                                  <a:latin typeface="Cambria Math" panose="02040503050406030204" pitchFamily="18" charset="0"/>
                                </a:rPr>
                                <m:t>2</m:t>
                              </m:r>
                            </m:den>
                          </m:f>
                          <m:r>
                            <a:rPr lang="en-GB" sz="1600" i="1">
                              <a:latin typeface="Cambria Math" panose="02040503050406030204" pitchFamily="18" charset="0"/>
                            </a:rPr>
                            <m:t>+1</m:t>
                          </m:r>
                        </m:e>
                      </m:d>
                    </m:oMath>
                    <m:oMath xmlns:m="http://schemas.openxmlformats.org/officeDocument/2006/math">
                      <m:r>
                        <a:rPr lang="en-GB" sz="1600" i="1">
                          <a:latin typeface="Cambria Math" panose="02040503050406030204" pitchFamily="18" charset="0"/>
                        </a:rPr>
                        <m:t>=200×</m:t>
                      </m:r>
                      <m:sSub>
                        <m:sSubPr>
                          <m:ctrlPr>
                            <a:rPr lang="en-GB" sz="1600" i="1">
                              <a:latin typeface="Cambria Math" panose="02040503050406030204" pitchFamily="18" charset="0"/>
                            </a:rPr>
                          </m:ctrlPr>
                        </m:sSubPr>
                        <m:e>
                          <m:r>
                            <a:rPr lang="en-GB" sz="1600" i="1">
                              <a:latin typeface="Cambria Math" panose="02040503050406030204" pitchFamily="18" charset="0"/>
                            </a:rPr>
                            <m:t>𝐻</m:t>
                          </m:r>
                        </m:e>
                        <m:sub>
                          <m:r>
                            <a:rPr lang="en-GB" sz="1600" i="1">
                              <a:latin typeface="Cambria Math" panose="02040503050406030204" pitchFamily="18" charset="0"/>
                            </a:rPr>
                            <m:t>200</m:t>
                          </m:r>
                        </m:sub>
                      </m:sSub>
                      <m:r>
                        <a:rPr lang="en-GB" sz="1600" i="1">
                          <a:latin typeface="Cambria Math" panose="02040503050406030204" pitchFamily="18" charset="0"/>
                        </a:rPr>
                        <m:t>=1176 </m:t>
                      </m:r>
                      <m:r>
                        <a:rPr lang="en-GB" sz="1600" i="1">
                          <a:latin typeface="Cambria Math" panose="02040503050406030204" pitchFamily="18" charset="0"/>
                        </a:rPr>
                        <m:t>𝑐𝑎𝑟𝑑𝑠</m:t>
                      </m:r>
                    </m:oMath>
                  </m:oMathPara>
                </a14:m>
                <a:endParaRPr lang="en-GB" sz="1600" dirty="0"/>
              </a:p>
              <a:p>
                <a:r>
                  <a:rPr lang="en-GB" sz="1600" dirty="0"/>
                  <a:t>where </a:t>
                </a:r>
                <a14:m>
                  <m:oMath xmlns:m="http://schemas.openxmlformats.org/officeDocument/2006/math">
                    <m:sSub>
                      <m:sSubPr>
                        <m:ctrlPr>
                          <a:rPr lang="en-GB" sz="1600" b="0" i="1" smtClean="0">
                            <a:latin typeface="Cambria Math" panose="02040503050406030204" pitchFamily="18" charset="0"/>
                          </a:rPr>
                        </m:ctrlPr>
                      </m:sSubPr>
                      <m:e>
                        <m:r>
                          <a:rPr lang="en-GB" sz="1600" b="0" i="1" smtClean="0">
                            <a:latin typeface="Cambria Math" panose="02040503050406030204" pitchFamily="18" charset="0"/>
                          </a:rPr>
                          <m:t>𝐻</m:t>
                        </m:r>
                      </m:e>
                      <m:sub>
                        <m:r>
                          <a:rPr lang="en-GB" sz="1600" b="0" i="1" smtClean="0">
                            <a:latin typeface="Cambria Math" panose="02040503050406030204" pitchFamily="18" charset="0"/>
                          </a:rPr>
                          <m:t>200</m:t>
                        </m:r>
                      </m:sub>
                    </m:sSub>
                  </m:oMath>
                </a14:m>
                <a:r>
                  <a:rPr lang="en-GB" sz="1600" dirty="0"/>
                  <a:t> is a partial sum of the ‘Harmonic series’.</a:t>
                </a:r>
              </a:p>
            </p:txBody>
          </p:sp>
        </mc:Choice>
        <mc:Fallback>
          <p:sp>
            <p:nvSpPr>
              <p:cNvPr id="18" name="TextBox 17">
                <a:extLst>
                  <a:ext uri="{FF2B5EF4-FFF2-40B4-BE49-F238E27FC236}">
                    <a16:creationId xmlns:a16="http://schemas.microsoft.com/office/drawing/2014/main" id="{C4E1394B-6E9A-4D11-A859-4A13BF63C711}"/>
                  </a:ext>
                </a:extLst>
              </p:cNvPr>
              <p:cNvSpPr txBox="1">
                <a:spLocks noRot="1" noChangeAspect="1" noMove="1" noResize="1" noEditPoints="1" noAdjustHandles="1" noChangeArrowheads="1" noChangeShapeType="1" noTextEdit="1"/>
              </p:cNvSpPr>
              <p:nvPr/>
            </p:nvSpPr>
            <p:spPr>
              <a:xfrm>
                <a:off x="4677985" y="3952562"/>
                <a:ext cx="3924945" cy="2339295"/>
              </a:xfrm>
              <a:prstGeom prst="rect">
                <a:avLst/>
              </a:prstGeom>
              <a:blipFill>
                <a:blip r:embed="rId7"/>
                <a:stretch>
                  <a:fillRect l="-776" t="-781" r="-932" b="-2344"/>
                </a:stretch>
              </a:blipFill>
            </p:spPr>
            <p:txBody>
              <a:bodyPr/>
              <a:lstStyle/>
              <a:p>
                <a:r>
                  <a:rPr lang="en-GB">
                    <a:noFill/>
                  </a:rPr>
                  <a:t> </a:t>
                </a:r>
              </a:p>
            </p:txBody>
          </p:sp>
        </mc:Fallback>
      </mc:AlternateContent>
      <p:sp>
        <p:nvSpPr>
          <p:cNvPr id="19" name="Rectangle 18">
            <a:extLst>
              <a:ext uri="{FF2B5EF4-FFF2-40B4-BE49-F238E27FC236}">
                <a16:creationId xmlns:a16="http://schemas.microsoft.com/office/drawing/2014/main" id="{E842D296-93BC-4515-8B60-55E800CF6C9E}"/>
              </a:ext>
            </a:extLst>
          </p:cNvPr>
          <p:cNvSpPr/>
          <p:nvPr/>
        </p:nvSpPr>
        <p:spPr>
          <a:xfrm>
            <a:off x="4654227" y="6372094"/>
            <a:ext cx="2843664" cy="369332"/>
          </a:xfrm>
          <a:prstGeom prst="rect">
            <a:avLst/>
          </a:prstGeom>
        </p:spPr>
        <p:txBody>
          <a:bodyPr wrap="none">
            <a:spAutoFit/>
          </a:bodyPr>
          <a:lstStyle/>
          <a:p>
            <a:r>
              <a:rPr lang="en-GB" b="1" dirty="0"/>
              <a:t>You’re welcome John Lewis.</a:t>
            </a:r>
          </a:p>
        </p:txBody>
      </p:sp>
    </p:spTree>
    <p:extLst>
      <p:ext uri="{BB962C8B-B14F-4D97-AF65-F5344CB8AC3E}">
        <p14:creationId xmlns:p14="http://schemas.microsoft.com/office/powerpoint/2010/main" val="271299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P spid="14" grpId="0" animBg="1"/>
      <p:bldP spid="16" grpId="0" animBg="1"/>
      <p:bldP spid="17" grpId="0" animBg="1"/>
      <p:bldP spid="18" grpId="0" animBg="1"/>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3B</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725840"/>
            <a:ext cx="7920880" cy="830997"/>
          </a:xfrm>
          <a:prstGeom prst="rect">
            <a:avLst/>
          </a:prstGeom>
          <a:noFill/>
        </p:spPr>
        <p:txBody>
          <a:bodyPr wrap="square" rtlCol="0">
            <a:spAutoFit/>
          </a:bodyPr>
          <a:lstStyle/>
          <a:p>
            <a:r>
              <a:rPr lang="en-GB" sz="2400" dirty="0"/>
              <a:t>Pearson Further Statistics 1</a:t>
            </a:r>
          </a:p>
          <a:p>
            <a:r>
              <a:rPr lang="en-GB" sz="2400" dirty="0"/>
              <a:t>Pages 47-49</a:t>
            </a:r>
          </a:p>
        </p:txBody>
      </p:sp>
      <p:cxnSp>
        <p:nvCxnSpPr>
          <p:cNvPr id="6" name="Straight Connector 5"/>
          <p:cNvCxnSpPr/>
          <p:nvPr/>
        </p:nvCxnSpPr>
        <p:spPr>
          <a:xfrm>
            <a:off x="0" y="1739717"/>
            <a:ext cx="9144000" cy="0"/>
          </a:xfrm>
          <a:prstGeom prst="line">
            <a:avLst/>
          </a:prstGeom>
        </p:spPr>
        <p:style>
          <a:lnRef idx="1">
            <a:schemeClr val="dk1"/>
          </a:lnRef>
          <a:fillRef idx="0">
            <a:schemeClr val="dk1"/>
          </a:fillRef>
          <a:effectRef idx="0">
            <a:schemeClr val="dk1"/>
          </a:effectRef>
          <a:fontRef idx="minor">
            <a:schemeClr val="tx1"/>
          </a:fontRef>
        </p:style>
      </p:cxnSp>
      <p:sp>
        <p:nvSpPr>
          <p:cNvPr id="7" name="Rectangle 6">
            <a:extLst>
              <a:ext uri="{FF2B5EF4-FFF2-40B4-BE49-F238E27FC236}">
                <a16:creationId xmlns:a16="http://schemas.microsoft.com/office/drawing/2014/main" id="{A224F33B-06D3-4493-B57C-830EB1E4A0C0}"/>
              </a:ext>
            </a:extLst>
          </p:cNvPr>
          <p:cNvSpPr/>
          <p:nvPr/>
        </p:nvSpPr>
        <p:spPr>
          <a:xfrm>
            <a:off x="679692" y="2352097"/>
            <a:ext cx="288032" cy="2880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latin typeface="Wingdings" panose="05000000000000000000" pitchFamily="2" charset="2"/>
              </a:rPr>
              <a:t>N</a:t>
            </a:r>
          </a:p>
        </p:txBody>
      </p:sp>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241BB958-E686-4FF1-87F1-6EE73AE6C837}"/>
                  </a:ext>
                </a:extLst>
              </p:cNvPr>
              <p:cNvSpPr txBox="1"/>
              <p:nvPr/>
            </p:nvSpPr>
            <p:spPr>
              <a:xfrm>
                <a:off x="1115616" y="2276872"/>
                <a:ext cx="6637734" cy="4043286"/>
              </a:xfrm>
              <a:prstGeom prst="rect">
                <a:avLst/>
              </a:prstGeom>
              <a:noFill/>
            </p:spPr>
            <p:txBody>
              <a:bodyPr wrap="square" rtlCol="0">
                <a:spAutoFit/>
              </a:bodyPr>
              <a:lstStyle/>
              <a:p>
                <a:r>
                  <a:rPr lang="en-GB" dirty="0"/>
                  <a:t>One way in which we can use a biased coin, with probability of heads of </a:t>
                </a:r>
                <a14:m>
                  <m:oMath xmlns:m="http://schemas.openxmlformats.org/officeDocument/2006/math">
                    <m:r>
                      <a:rPr lang="en-GB" b="0" i="1" smtClean="0">
                        <a:latin typeface="Cambria Math" panose="02040503050406030204" pitchFamily="18" charset="0"/>
                      </a:rPr>
                      <m:t>𝑝</m:t>
                    </m:r>
                  </m:oMath>
                </a14:m>
                <a:r>
                  <a:rPr lang="en-GB" dirty="0"/>
                  <a:t>, to model a fair coin, is to use the following process:</a:t>
                </a:r>
              </a:p>
              <a:p>
                <a:pPr marL="342900" indent="-342900">
                  <a:buAutoNum type="arabicPeriod"/>
                </a:pPr>
                <a:r>
                  <a:rPr lang="en-GB" dirty="0"/>
                  <a:t>Flip the unfair coin twice.</a:t>
                </a:r>
              </a:p>
              <a:p>
                <a:pPr marL="342900" indent="-342900">
                  <a:buAutoNum type="arabicPeriod"/>
                </a:pPr>
                <a:r>
                  <a:rPr lang="en-GB" dirty="0"/>
                  <a:t>If the first flip is Heads and the second Tails, declare “Heads”.</a:t>
                </a:r>
              </a:p>
              <a:p>
                <a:pPr marL="342900" indent="-342900">
                  <a:buAutoNum type="arabicPeriod"/>
                </a:pPr>
                <a:r>
                  <a:rPr lang="en-GB" dirty="0"/>
                  <a:t>If the second flip is Tails and the second Heads, declare “Tails”.</a:t>
                </a:r>
              </a:p>
              <a:p>
                <a:pPr marL="342900" indent="-342900">
                  <a:buAutoNum type="arabicPeriod"/>
                </a:pPr>
                <a:r>
                  <a:rPr lang="en-GB" dirty="0"/>
                  <a:t>Otherwise, go back to step 1 until a declaration is made.</a:t>
                </a:r>
              </a:p>
              <a:p>
                <a:r>
                  <a:rPr lang="en-GB" dirty="0"/>
                  <a:t>Determine the average number of flips required of the biased coin, before we can declare “Heads” or “Tails”.</a:t>
                </a:r>
              </a:p>
              <a:p>
                <a:endParaRPr lang="en-GB" dirty="0"/>
              </a:p>
              <a:p>
                <a:r>
                  <a:rPr lang="en-GB" b="1" dirty="0"/>
                  <a:t>The probability of declaring is </a:t>
                </a:r>
                <a14:m>
                  <m:oMath xmlns:m="http://schemas.openxmlformats.org/officeDocument/2006/math">
                    <m:r>
                      <a:rPr lang="en-GB" b="1" i="1" smtClean="0">
                        <a:latin typeface="Cambria Math" panose="02040503050406030204" pitchFamily="18" charset="0"/>
                      </a:rPr>
                      <m:t>𝒑</m:t>
                    </m:r>
                    <m:d>
                      <m:dPr>
                        <m:ctrlPr>
                          <a:rPr lang="en-GB" b="1" i="1" smtClean="0">
                            <a:latin typeface="Cambria Math" panose="02040503050406030204" pitchFamily="18" charset="0"/>
                          </a:rPr>
                        </m:ctrlPr>
                      </m:dPr>
                      <m:e>
                        <m:r>
                          <a:rPr lang="en-GB" b="1" i="1" smtClean="0">
                            <a:latin typeface="Cambria Math" panose="02040503050406030204" pitchFamily="18" charset="0"/>
                          </a:rPr>
                          <m:t>𝟏</m:t>
                        </m:r>
                        <m:r>
                          <a:rPr lang="en-GB" b="1" i="1" smtClean="0">
                            <a:latin typeface="Cambria Math" panose="02040503050406030204" pitchFamily="18" charset="0"/>
                          </a:rPr>
                          <m:t>−</m:t>
                        </m:r>
                        <m:r>
                          <a:rPr lang="en-GB" b="1" i="1" smtClean="0">
                            <a:latin typeface="Cambria Math" panose="02040503050406030204" pitchFamily="18" charset="0"/>
                          </a:rPr>
                          <m:t>𝒑</m:t>
                        </m:r>
                      </m:e>
                    </m:d>
                    <m:r>
                      <a:rPr lang="en-GB" b="1" i="1" smtClean="0">
                        <a:latin typeface="Cambria Math" panose="02040503050406030204" pitchFamily="18" charset="0"/>
                      </a:rPr>
                      <m:t>+</m:t>
                    </m:r>
                    <m:r>
                      <a:rPr lang="en-GB" b="1" i="1" smtClean="0">
                        <a:latin typeface="Cambria Math" panose="02040503050406030204" pitchFamily="18" charset="0"/>
                      </a:rPr>
                      <m:t>𝒑</m:t>
                    </m:r>
                    <m:d>
                      <m:dPr>
                        <m:ctrlPr>
                          <a:rPr lang="en-GB" b="1" i="1" smtClean="0">
                            <a:latin typeface="Cambria Math" panose="02040503050406030204" pitchFamily="18" charset="0"/>
                          </a:rPr>
                        </m:ctrlPr>
                      </m:dPr>
                      <m:e>
                        <m:r>
                          <a:rPr lang="en-GB" b="1" i="1" smtClean="0">
                            <a:latin typeface="Cambria Math" panose="02040503050406030204" pitchFamily="18" charset="0"/>
                          </a:rPr>
                          <m:t>𝟏</m:t>
                        </m:r>
                        <m:r>
                          <a:rPr lang="en-GB" b="1" i="1" smtClean="0">
                            <a:latin typeface="Cambria Math" panose="02040503050406030204" pitchFamily="18" charset="0"/>
                          </a:rPr>
                          <m:t>−</m:t>
                        </m:r>
                        <m:r>
                          <a:rPr lang="en-GB" b="1" i="1" smtClean="0">
                            <a:latin typeface="Cambria Math" panose="02040503050406030204" pitchFamily="18" charset="0"/>
                          </a:rPr>
                          <m:t>𝒑</m:t>
                        </m:r>
                      </m:e>
                    </m:d>
                    <m:r>
                      <a:rPr lang="en-GB" b="1" i="1" smtClean="0">
                        <a:latin typeface="Cambria Math" panose="02040503050406030204" pitchFamily="18" charset="0"/>
                      </a:rPr>
                      <m:t>=</m:t>
                    </m:r>
                    <m:r>
                      <a:rPr lang="en-GB" b="1" i="1" smtClean="0">
                        <a:latin typeface="Cambria Math" panose="02040503050406030204" pitchFamily="18" charset="0"/>
                      </a:rPr>
                      <m:t>𝟐</m:t>
                    </m:r>
                    <m:r>
                      <a:rPr lang="en-GB" b="1" i="1" smtClean="0">
                        <a:latin typeface="Cambria Math" panose="02040503050406030204" pitchFamily="18" charset="0"/>
                      </a:rPr>
                      <m:t>𝒑</m:t>
                    </m:r>
                    <m:r>
                      <a:rPr lang="en-GB" b="1" i="1" smtClean="0">
                        <a:latin typeface="Cambria Math" panose="02040503050406030204" pitchFamily="18" charset="0"/>
                      </a:rPr>
                      <m:t>(</m:t>
                    </m:r>
                    <m:r>
                      <a:rPr lang="en-GB" b="1" i="1" smtClean="0">
                        <a:latin typeface="Cambria Math" panose="02040503050406030204" pitchFamily="18" charset="0"/>
                      </a:rPr>
                      <m:t>𝟏</m:t>
                    </m:r>
                    <m:r>
                      <a:rPr lang="en-GB" b="1" i="1" smtClean="0">
                        <a:latin typeface="Cambria Math" panose="02040503050406030204" pitchFamily="18" charset="0"/>
                      </a:rPr>
                      <m:t>−</m:t>
                    </m:r>
                    <m:r>
                      <a:rPr lang="en-GB" b="1" i="1" smtClean="0">
                        <a:latin typeface="Cambria Math" panose="02040503050406030204" pitchFamily="18" charset="0"/>
                      </a:rPr>
                      <m:t>𝒑</m:t>
                    </m:r>
                    <m:r>
                      <a:rPr lang="en-GB" b="1" i="1" smtClean="0">
                        <a:latin typeface="Cambria Math" panose="02040503050406030204" pitchFamily="18" charset="0"/>
                      </a:rPr>
                      <m:t>)</m:t>
                    </m:r>
                  </m:oMath>
                </a14:m>
                <a:endParaRPr lang="en-GB" b="1" dirty="0"/>
              </a:p>
              <a:p>
                <a:r>
                  <a:rPr lang="en-GB" b="1" dirty="0"/>
                  <a:t>So number of times we do this process: </a:t>
                </a:r>
                <a14:m>
                  <m:oMath xmlns:m="http://schemas.openxmlformats.org/officeDocument/2006/math">
                    <m:r>
                      <a:rPr lang="en-GB" b="1" i="1" smtClean="0">
                        <a:latin typeface="Cambria Math" panose="02040503050406030204" pitchFamily="18" charset="0"/>
                      </a:rPr>
                      <m:t>𝑿</m:t>
                    </m:r>
                    <m:r>
                      <a:rPr lang="en-GB" b="1" i="1" smtClean="0">
                        <a:latin typeface="Cambria Math" panose="02040503050406030204" pitchFamily="18" charset="0"/>
                      </a:rPr>
                      <m:t>~</m:t>
                    </m:r>
                    <m:r>
                      <a:rPr lang="en-GB" b="1" i="1" smtClean="0">
                        <a:latin typeface="Cambria Math" panose="02040503050406030204" pitchFamily="18" charset="0"/>
                      </a:rPr>
                      <m:t>𝑮𝒆𝒐</m:t>
                    </m:r>
                    <m:d>
                      <m:dPr>
                        <m:ctrlPr>
                          <a:rPr lang="en-GB" b="1" i="1" smtClean="0">
                            <a:latin typeface="Cambria Math" panose="02040503050406030204" pitchFamily="18" charset="0"/>
                          </a:rPr>
                        </m:ctrlPr>
                      </m:dPr>
                      <m:e>
                        <m:r>
                          <a:rPr lang="en-GB" b="1" i="1" smtClean="0">
                            <a:latin typeface="Cambria Math" panose="02040503050406030204" pitchFamily="18" charset="0"/>
                          </a:rPr>
                          <m:t>𝟐</m:t>
                        </m:r>
                        <m:r>
                          <a:rPr lang="en-GB" b="1" i="1" smtClean="0">
                            <a:latin typeface="Cambria Math" panose="02040503050406030204" pitchFamily="18" charset="0"/>
                          </a:rPr>
                          <m:t>𝒑</m:t>
                        </m:r>
                        <m:d>
                          <m:dPr>
                            <m:ctrlPr>
                              <a:rPr lang="en-GB" b="1" i="1" smtClean="0">
                                <a:latin typeface="Cambria Math" panose="02040503050406030204" pitchFamily="18" charset="0"/>
                              </a:rPr>
                            </m:ctrlPr>
                          </m:dPr>
                          <m:e>
                            <m:r>
                              <a:rPr lang="en-GB" b="1" i="1" smtClean="0">
                                <a:latin typeface="Cambria Math" panose="02040503050406030204" pitchFamily="18" charset="0"/>
                              </a:rPr>
                              <m:t>𝟏</m:t>
                            </m:r>
                            <m:r>
                              <a:rPr lang="en-GB" b="1" i="1" smtClean="0">
                                <a:latin typeface="Cambria Math" panose="02040503050406030204" pitchFamily="18" charset="0"/>
                              </a:rPr>
                              <m:t>−</m:t>
                            </m:r>
                            <m:r>
                              <a:rPr lang="en-GB" b="1" i="1" smtClean="0">
                                <a:latin typeface="Cambria Math" panose="02040503050406030204" pitchFamily="18" charset="0"/>
                              </a:rPr>
                              <m:t>𝒑</m:t>
                            </m:r>
                          </m:e>
                        </m:d>
                      </m:e>
                    </m:d>
                    <m:r>
                      <a:rPr lang="en-GB" b="1" i="0" smtClean="0">
                        <a:latin typeface="Cambria Math" panose="02040503050406030204" pitchFamily="18" charset="0"/>
                      </a:rPr>
                      <m:t>.</m:t>
                    </m:r>
                  </m:oMath>
                </a14:m>
                <a:endParaRPr lang="en-GB" b="1" dirty="0"/>
              </a:p>
              <a:p>
                <a14:m>
                  <m:oMath xmlns:m="http://schemas.openxmlformats.org/officeDocument/2006/math">
                    <m:r>
                      <a:rPr lang="en-GB" b="1" i="1" smtClean="0">
                        <a:latin typeface="Cambria Math" panose="02040503050406030204" pitchFamily="18" charset="0"/>
                      </a:rPr>
                      <m:t>𝑬</m:t>
                    </m:r>
                    <m:d>
                      <m:dPr>
                        <m:ctrlPr>
                          <a:rPr lang="en-GB" b="1" i="1" smtClean="0">
                            <a:latin typeface="Cambria Math" panose="02040503050406030204" pitchFamily="18" charset="0"/>
                          </a:rPr>
                        </m:ctrlPr>
                      </m:dPr>
                      <m:e>
                        <m:r>
                          <a:rPr lang="en-GB" b="1" i="1" smtClean="0">
                            <a:latin typeface="Cambria Math" panose="02040503050406030204" pitchFamily="18" charset="0"/>
                          </a:rPr>
                          <m:t>𝑿</m:t>
                        </m:r>
                      </m:e>
                    </m:d>
                    <m:r>
                      <a:rPr lang="en-GB" b="1" i="1" smtClean="0">
                        <a:latin typeface="Cambria Math" panose="02040503050406030204" pitchFamily="18" charset="0"/>
                      </a:rPr>
                      <m:t>=</m:t>
                    </m:r>
                    <m:f>
                      <m:fPr>
                        <m:ctrlPr>
                          <a:rPr lang="en-GB" b="1" i="1" smtClean="0">
                            <a:latin typeface="Cambria Math" panose="02040503050406030204" pitchFamily="18" charset="0"/>
                          </a:rPr>
                        </m:ctrlPr>
                      </m:fPr>
                      <m:num>
                        <m:r>
                          <a:rPr lang="en-GB" b="1" i="1" smtClean="0">
                            <a:latin typeface="Cambria Math" panose="02040503050406030204" pitchFamily="18" charset="0"/>
                          </a:rPr>
                          <m:t>𝟏</m:t>
                        </m:r>
                      </m:num>
                      <m:den>
                        <m:r>
                          <a:rPr lang="en-GB" b="1" i="1" smtClean="0">
                            <a:latin typeface="Cambria Math" panose="02040503050406030204" pitchFamily="18" charset="0"/>
                          </a:rPr>
                          <m:t>𝟐</m:t>
                        </m:r>
                        <m:r>
                          <a:rPr lang="en-GB" b="1" i="1" smtClean="0">
                            <a:latin typeface="Cambria Math" panose="02040503050406030204" pitchFamily="18" charset="0"/>
                          </a:rPr>
                          <m:t>𝒑</m:t>
                        </m:r>
                        <m:d>
                          <m:dPr>
                            <m:ctrlPr>
                              <a:rPr lang="en-GB" b="1" i="1" smtClean="0">
                                <a:latin typeface="Cambria Math" panose="02040503050406030204" pitchFamily="18" charset="0"/>
                              </a:rPr>
                            </m:ctrlPr>
                          </m:dPr>
                          <m:e>
                            <m:r>
                              <a:rPr lang="en-GB" b="1" i="1" smtClean="0">
                                <a:latin typeface="Cambria Math" panose="02040503050406030204" pitchFamily="18" charset="0"/>
                              </a:rPr>
                              <m:t>𝟏</m:t>
                            </m:r>
                            <m:r>
                              <a:rPr lang="en-GB" b="1" i="1" smtClean="0">
                                <a:latin typeface="Cambria Math" panose="02040503050406030204" pitchFamily="18" charset="0"/>
                              </a:rPr>
                              <m:t>−</m:t>
                            </m:r>
                            <m:r>
                              <a:rPr lang="en-GB" b="1" i="1" smtClean="0">
                                <a:latin typeface="Cambria Math" panose="02040503050406030204" pitchFamily="18" charset="0"/>
                              </a:rPr>
                              <m:t>𝒑</m:t>
                            </m:r>
                          </m:e>
                        </m:d>
                      </m:den>
                    </m:f>
                  </m:oMath>
                </a14:m>
                <a:r>
                  <a:rPr lang="en-GB" b="1" dirty="0"/>
                  <a:t>, but each application of the process involves 2 flips of the coin, so </a:t>
                </a:r>
                <a14:m>
                  <m:oMath xmlns:m="http://schemas.openxmlformats.org/officeDocument/2006/math">
                    <m:f>
                      <m:fPr>
                        <m:ctrlPr>
                          <a:rPr lang="en-GB" b="1" i="1" smtClean="0">
                            <a:latin typeface="Cambria Math" panose="02040503050406030204" pitchFamily="18" charset="0"/>
                          </a:rPr>
                        </m:ctrlPr>
                      </m:fPr>
                      <m:num>
                        <m:r>
                          <a:rPr lang="en-GB" b="1" i="1" smtClean="0">
                            <a:latin typeface="Cambria Math" panose="02040503050406030204" pitchFamily="18" charset="0"/>
                          </a:rPr>
                          <m:t>𝟐</m:t>
                        </m:r>
                      </m:num>
                      <m:den>
                        <m:r>
                          <a:rPr lang="en-GB" b="1" i="1" smtClean="0">
                            <a:latin typeface="Cambria Math" panose="02040503050406030204" pitchFamily="18" charset="0"/>
                          </a:rPr>
                          <m:t>𝟐</m:t>
                        </m:r>
                        <m:r>
                          <a:rPr lang="en-GB" b="1" i="1" smtClean="0">
                            <a:latin typeface="Cambria Math" panose="02040503050406030204" pitchFamily="18" charset="0"/>
                          </a:rPr>
                          <m:t>𝒑</m:t>
                        </m:r>
                        <m:d>
                          <m:dPr>
                            <m:ctrlPr>
                              <a:rPr lang="en-GB" b="1" i="1" smtClean="0">
                                <a:latin typeface="Cambria Math" panose="02040503050406030204" pitchFamily="18" charset="0"/>
                              </a:rPr>
                            </m:ctrlPr>
                          </m:dPr>
                          <m:e>
                            <m:r>
                              <a:rPr lang="en-GB" b="1" i="1" smtClean="0">
                                <a:latin typeface="Cambria Math" panose="02040503050406030204" pitchFamily="18" charset="0"/>
                              </a:rPr>
                              <m:t>𝟏</m:t>
                            </m:r>
                            <m:r>
                              <a:rPr lang="en-GB" b="1" i="1" smtClean="0">
                                <a:latin typeface="Cambria Math" panose="02040503050406030204" pitchFamily="18" charset="0"/>
                              </a:rPr>
                              <m:t>−</m:t>
                            </m:r>
                            <m:r>
                              <a:rPr lang="en-GB" b="1" i="1" smtClean="0">
                                <a:latin typeface="Cambria Math" panose="02040503050406030204" pitchFamily="18" charset="0"/>
                              </a:rPr>
                              <m:t>𝒑</m:t>
                            </m:r>
                          </m:e>
                        </m:d>
                      </m:den>
                    </m:f>
                    <m:r>
                      <a:rPr lang="en-GB" b="1" i="1" smtClean="0">
                        <a:latin typeface="Cambria Math" panose="02040503050406030204" pitchFamily="18" charset="0"/>
                      </a:rPr>
                      <m:t>=</m:t>
                    </m:r>
                    <m:f>
                      <m:fPr>
                        <m:ctrlPr>
                          <a:rPr lang="en-GB" b="1" i="1" smtClean="0">
                            <a:latin typeface="Cambria Math" panose="02040503050406030204" pitchFamily="18" charset="0"/>
                          </a:rPr>
                        </m:ctrlPr>
                      </m:fPr>
                      <m:num>
                        <m:r>
                          <a:rPr lang="en-GB" b="1" i="1" smtClean="0">
                            <a:latin typeface="Cambria Math" panose="02040503050406030204" pitchFamily="18" charset="0"/>
                          </a:rPr>
                          <m:t>𝟏</m:t>
                        </m:r>
                      </m:num>
                      <m:den>
                        <m:r>
                          <a:rPr lang="en-GB" b="1" i="1" smtClean="0">
                            <a:latin typeface="Cambria Math" panose="02040503050406030204" pitchFamily="18" charset="0"/>
                          </a:rPr>
                          <m:t>𝒑</m:t>
                        </m:r>
                        <m:d>
                          <m:dPr>
                            <m:ctrlPr>
                              <a:rPr lang="en-GB" b="1" i="1" smtClean="0">
                                <a:latin typeface="Cambria Math" panose="02040503050406030204" pitchFamily="18" charset="0"/>
                              </a:rPr>
                            </m:ctrlPr>
                          </m:dPr>
                          <m:e>
                            <m:r>
                              <a:rPr lang="en-GB" b="1" i="1" smtClean="0">
                                <a:latin typeface="Cambria Math" panose="02040503050406030204" pitchFamily="18" charset="0"/>
                              </a:rPr>
                              <m:t>𝟏</m:t>
                            </m:r>
                            <m:r>
                              <a:rPr lang="en-GB" b="1" i="1" smtClean="0">
                                <a:latin typeface="Cambria Math" panose="02040503050406030204" pitchFamily="18" charset="0"/>
                              </a:rPr>
                              <m:t>−</m:t>
                            </m:r>
                            <m:r>
                              <a:rPr lang="en-GB" b="1" i="1" smtClean="0">
                                <a:latin typeface="Cambria Math" panose="02040503050406030204" pitchFamily="18" charset="0"/>
                              </a:rPr>
                              <m:t>𝒑</m:t>
                            </m:r>
                          </m:e>
                        </m:d>
                      </m:den>
                    </m:f>
                  </m:oMath>
                </a14:m>
                <a:r>
                  <a:rPr lang="en-GB" b="1" dirty="0"/>
                  <a:t> flips required on average.</a:t>
                </a:r>
              </a:p>
            </p:txBody>
          </p:sp>
        </mc:Choice>
        <mc:Fallback>
          <p:sp>
            <p:nvSpPr>
              <p:cNvPr id="8" name="TextBox 7">
                <a:extLst>
                  <a:ext uri="{FF2B5EF4-FFF2-40B4-BE49-F238E27FC236}">
                    <a16:creationId xmlns:a16="http://schemas.microsoft.com/office/drawing/2014/main" id="{241BB958-E686-4FF1-87F1-6EE73AE6C837}"/>
                  </a:ext>
                </a:extLst>
              </p:cNvPr>
              <p:cNvSpPr txBox="1">
                <a:spLocks noRot="1" noChangeAspect="1" noMove="1" noResize="1" noEditPoints="1" noAdjustHandles="1" noChangeArrowheads="1" noChangeShapeType="1" noTextEdit="1"/>
              </p:cNvSpPr>
              <p:nvPr/>
            </p:nvSpPr>
            <p:spPr>
              <a:xfrm>
                <a:off x="1115616" y="2276872"/>
                <a:ext cx="6637734" cy="4043286"/>
              </a:xfrm>
              <a:prstGeom prst="rect">
                <a:avLst/>
              </a:prstGeom>
              <a:blipFill>
                <a:blip r:embed="rId2"/>
                <a:stretch>
                  <a:fillRect l="-735" t="-905" r="-918"/>
                </a:stretch>
              </a:blipFill>
            </p:spPr>
            <p:txBody>
              <a:bodyPr/>
              <a:lstStyle/>
              <a:p>
                <a:r>
                  <a:rPr lang="en-GB">
                    <a:noFill/>
                  </a:rPr>
                  <a:t> </a:t>
                </a:r>
              </a:p>
            </p:txBody>
          </p:sp>
        </mc:Fallback>
      </mc:AlternateContent>
      <p:sp>
        <p:nvSpPr>
          <p:cNvPr id="9" name="Rectangle 8">
            <a:extLst>
              <a:ext uri="{FF2B5EF4-FFF2-40B4-BE49-F238E27FC236}">
                <a16:creationId xmlns:a16="http://schemas.microsoft.com/office/drawing/2014/main" id="{0373AED0-79E1-48C7-A1B5-E682DB4B304B}"/>
              </a:ext>
            </a:extLst>
          </p:cNvPr>
          <p:cNvSpPr/>
          <p:nvPr/>
        </p:nvSpPr>
        <p:spPr>
          <a:xfrm>
            <a:off x="981664" y="4653136"/>
            <a:ext cx="6974712" cy="166702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383454147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bldLst>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BC44F55-1FF3-47DA-AA13-D29CA37B5F95}"/>
              </a:ext>
            </a:extLst>
          </p:cNvPr>
          <p:cNvPicPr>
            <a:picLocks noChangeAspect="1"/>
          </p:cNvPicPr>
          <p:nvPr/>
        </p:nvPicPr>
        <p:blipFill>
          <a:blip r:embed="rId2"/>
          <a:stretch>
            <a:fillRect/>
          </a:stretch>
        </p:blipFill>
        <p:spPr>
          <a:xfrm>
            <a:off x="8069263" y="1624013"/>
            <a:ext cx="947737" cy="969400"/>
          </a:xfrm>
          <a:prstGeom prst="rect">
            <a:avLst/>
          </a:prstGeom>
        </p:spPr>
      </p:pic>
      <p:grpSp>
        <p:nvGrpSpPr>
          <p:cNvPr id="2" name="Group 1">
            <a:extLst>
              <a:ext uri="{FF2B5EF4-FFF2-40B4-BE49-F238E27FC236}">
                <a16:creationId xmlns:a16="http://schemas.microsoft.com/office/drawing/2014/main" id="{ED652FD8-20B9-44C0-84D3-E7A55E1519E9}"/>
              </a:ext>
            </a:extLst>
          </p:cNvPr>
          <p:cNvGrpSpPr/>
          <p:nvPr/>
        </p:nvGrpSpPr>
        <p:grpSpPr>
          <a:xfrm>
            <a:off x="0" y="0"/>
            <a:ext cx="9143074" cy="599127"/>
            <a:chOff x="0" y="13335"/>
            <a:chExt cx="9144218" cy="599127"/>
          </a:xfrm>
        </p:grpSpPr>
        <p:sp>
          <p:nvSpPr>
            <p:cNvPr id="3" name="TextBox 32">
              <a:extLst>
                <a:ext uri="{FF2B5EF4-FFF2-40B4-BE49-F238E27FC236}">
                  <a16:creationId xmlns:a16="http://schemas.microsoft.com/office/drawing/2014/main" id="{8614D986-5D69-447B-BA5F-AFC6213E8717}"/>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Negative Binomial</a:t>
              </a:r>
              <a:endParaRPr lang="en-GB" sz="3200" dirty="0"/>
            </a:p>
          </p:txBody>
        </p:sp>
        <p:cxnSp>
          <p:nvCxnSpPr>
            <p:cNvPr id="4" name="Straight Connector 3">
              <a:extLst>
                <a:ext uri="{FF2B5EF4-FFF2-40B4-BE49-F238E27FC236}">
                  <a16:creationId xmlns:a16="http://schemas.microsoft.com/office/drawing/2014/main" id="{C8F0DFDB-8A21-4893-A267-E459E41DB685}"/>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501BC548-CD67-4C9A-B8A2-92D2FDCC7AD6}"/>
                  </a:ext>
                </a:extLst>
              </p:cNvPr>
              <p:cNvSpPr txBox="1"/>
              <p:nvPr/>
            </p:nvSpPr>
            <p:spPr>
              <a:xfrm>
                <a:off x="395536" y="836712"/>
                <a:ext cx="7992888" cy="2477601"/>
              </a:xfrm>
              <a:prstGeom prst="rect">
                <a:avLst/>
              </a:prstGeom>
              <a:noFill/>
            </p:spPr>
            <p:txBody>
              <a:bodyPr wrap="square" rtlCol="0">
                <a:spAutoFit/>
              </a:bodyPr>
              <a:lstStyle/>
              <a:p>
                <a:r>
                  <a:rPr lang="en-GB" dirty="0"/>
                  <a:t>With a Binomial distribution </a:t>
                </a:r>
                <a14:m>
                  <m:oMath xmlns:m="http://schemas.openxmlformats.org/officeDocument/2006/math">
                    <m:r>
                      <a:rPr lang="en-GB" b="0" i="1" smtClean="0">
                        <a:latin typeface="Cambria Math" panose="02040503050406030204" pitchFamily="18" charset="0"/>
                      </a:rPr>
                      <m:t>𝑋</m:t>
                    </m:r>
                    <m:r>
                      <a:rPr lang="en-GB" b="0" i="1" smtClean="0">
                        <a:latin typeface="Cambria Math" panose="02040503050406030204" pitchFamily="18" charset="0"/>
                      </a:rPr>
                      <m:t>~</m:t>
                    </m:r>
                    <m:r>
                      <a:rPr lang="en-GB" b="0" i="1" smtClean="0">
                        <a:latin typeface="Cambria Math" panose="02040503050406030204" pitchFamily="18" charset="0"/>
                      </a:rPr>
                      <m:t>𝐵</m:t>
                    </m:r>
                    <m:r>
                      <a:rPr lang="en-GB" b="0" i="1" smtClean="0">
                        <a:latin typeface="Cambria Math" panose="02040503050406030204" pitchFamily="18" charset="0"/>
                      </a:rPr>
                      <m:t>(</m:t>
                    </m:r>
                    <m:r>
                      <a:rPr lang="en-GB" b="0" i="1" smtClean="0">
                        <a:latin typeface="Cambria Math" panose="02040503050406030204" pitchFamily="18" charset="0"/>
                      </a:rPr>
                      <m:t>𝑛</m:t>
                    </m:r>
                    <m:r>
                      <a:rPr lang="en-GB" b="0" i="1" smtClean="0">
                        <a:latin typeface="Cambria Math" panose="02040503050406030204" pitchFamily="18" charset="0"/>
                      </a:rPr>
                      <m:t>,</m:t>
                    </m:r>
                    <m:r>
                      <a:rPr lang="en-GB" b="0" i="1" smtClean="0">
                        <a:latin typeface="Cambria Math" panose="02040503050406030204" pitchFamily="18" charset="0"/>
                      </a:rPr>
                      <m:t>𝑝</m:t>
                    </m:r>
                    <m:r>
                      <a:rPr lang="en-GB" b="0" i="1" smtClean="0">
                        <a:latin typeface="Cambria Math" panose="02040503050406030204" pitchFamily="18" charset="0"/>
                      </a:rPr>
                      <m:t>)</m:t>
                    </m:r>
                  </m:oMath>
                </a14:m>
                <a:r>
                  <a:rPr lang="en-GB" dirty="0"/>
                  <a:t>, we fixed the total number of trials, and fixed the probability of success for each trial, with a distribution over the number of successes </a:t>
                </a:r>
                <a14:m>
                  <m:oMath xmlns:m="http://schemas.openxmlformats.org/officeDocument/2006/math">
                    <m:r>
                      <a:rPr lang="en-GB" b="0" i="1" smtClean="0">
                        <a:latin typeface="Cambria Math" panose="02040503050406030204" pitchFamily="18" charset="0"/>
                      </a:rPr>
                      <m:t>𝑥</m:t>
                    </m:r>
                  </m:oMath>
                </a14:m>
                <a:r>
                  <a:rPr lang="en-GB" dirty="0"/>
                  <a:t>.</a:t>
                </a:r>
              </a:p>
              <a:p>
                <a:endParaRPr lang="en-GB" sz="600" dirty="0"/>
              </a:p>
              <a:p>
                <a:r>
                  <a:rPr lang="en-GB" dirty="0"/>
                  <a:t>But what if we </a:t>
                </a:r>
                <a:r>
                  <a:rPr lang="en-GB" b="1" dirty="0"/>
                  <a:t>fixed the number of successes </a:t>
                </a:r>
                <a14:m>
                  <m:oMath xmlns:m="http://schemas.openxmlformats.org/officeDocument/2006/math">
                    <m:r>
                      <a:rPr lang="en-GB" b="1" i="1" smtClean="0">
                        <a:latin typeface="Cambria Math" panose="02040503050406030204" pitchFamily="18" charset="0"/>
                      </a:rPr>
                      <m:t>𝒙</m:t>
                    </m:r>
                  </m:oMath>
                </a14:m>
                <a:r>
                  <a:rPr lang="en-GB" b="1" dirty="0"/>
                  <a:t> </a:t>
                </a:r>
                <a:r>
                  <a:rPr lang="en-GB" dirty="0"/>
                  <a:t>and instead considered the </a:t>
                </a:r>
                <a:r>
                  <a:rPr lang="en-GB" b="1" dirty="0"/>
                  <a:t>possible number of trials </a:t>
                </a:r>
                <a14:m>
                  <m:oMath xmlns:m="http://schemas.openxmlformats.org/officeDocument/2006/math">
                    <m:r>
                      <a:rPr lang="en-GB" b="1" i="1" smtClean="0">
                        <a:latin typeface="Cambria Math" panose="02040503050406030204" pitchFamily="18" charset="0"/>
                      </a:rPr>
                      <m:t>𝒏</m:t>
                    </m:r>
                  </m:oMath>
                </a14:m>
                <a:r>
                  <a:rPr lang="en-GB" dirty="0"/>
                  <a:t> that may have resulted in that number of successes?</a:t>
                </a:r>
              </a:p>
              <a:p>
                <a:r>
                  <a:rPr lang="en-GB" dirty="0"/>
                  <a:t>For example, if I threw a fair coin some number of times and saw 5 heads. What’s the probability I threw the coin 5 times until 5 heads were seen? Or perhaps we needed to throw it 10 times before 5 heads were seen? Or 100 times?</a:t>
                </a:r>
              </a:p>
            </p:txBody>
          </p:sp>
        </mc:Choice>
        <mc:Fallback>
          <p:sp>
            <p:nvSpPr>
              <p:cNvPr id="5" name="TextBox 4">
                <a:extLst>
                  <a:ext uri="{FF2B5EF4-FFF2-40B4-BE49-F238E27FC236}">
                    <a16:creationId xmlns:a16="http://schemas.microsoft.com/office/drawing/2014/main" id="{501BC548-CD67-4C9A-B8A2-92D2FDCC7AD6}"/>
                  </a:ext>
                </a:extLst>
              </p:cNvPr>
              <p:cNvSpPr txBox="1">
                <a:spLocks noRot="1" noChangeAspect="1" noMove="1" noResize="1" noEditPoints="1" noAdjustHandles="1" noChangeArrowheads="1" noChangeShapeType="1" noTextEdit="1"/>
              </p:cNvSpPr>
              <p:nvPr/>
            </p:nvSpPr>
            <p:spPr>
              <a:xfrm>
                <a:off x="395536" y="836712"/>
                <a:ext cx="7992888" cy="2477601"/>
              </a:xfrm>
              <a:prstGeom prst="rect">
                <a:avLst/>
              </a:prstGeom>
              <a:blipFill>
                <a:blip r:embed="rId3"/>
                <a:stretch>
                  <a:fillRect l="-686" t="-1229" r="-839"/>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D293EE57-1A46-4AF1-AFA0-CA63DE43D6C7}"/>
                  </a:ext>
                </a:extLst>
              </p:cNvPr>
              <p:cNvSpPr txBox="1"/>
              <p:nvPr/>
            </p:nvSpPr>
            <p:spPr>
              <a:xfrm>
                <a:off x="467544" y="3573016"/>
                <a:ext cx="7920880" cy="646331"/>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I throw a biased coin, with probability </a:t>
                </a:r>
                <a14:m>
                  <m:oMath xmlns:m="http://schemas.openxmlformats.org/officeDocument/2006/math">
                    <m:r>
                      <a:rPr lang="en-GB" b="0" i="1" smtClean="0">
                        <a:latin typeface="Cambria Math" panose="02040503050406030204" pitchFamily="18" charset="0"/>
                      </a:rPr>
                      <m:t>𝑝</m:t>
                    </m:r>
                  </m:oMath>
                </a14:m>
                <a:r>
                  <a:rPr lang="en-GB" dirty="0"/>
                  <a:t> of heads, 7 times, until I see </a:t>
                </a:r>
                <a14:m>
                  <m:oMath xmlns:m="http://schemas.openxmlformats.org/officeDocument/2006/math">
                    <m:r>
                      <a:rPr lang="en-GB" b="0" i="1" smtClean="0">
                        <a:latin typeface="Cambria Math" panose="02040503050406030204" pitchFamily="18" charset="0"/>
                      </a:rPr>
                      <m:t>3</m:t>
                    </m:r>
                  </m:oMath>
                </a14:m>
                <a:r>
                  <a:rPr lang="en-GB" dirty="0"/>
                  <a:t> heads. Determine the probability of this occurring.</a:t>
                </a:r>
              </a:p>
            </p:txBody>
          </p:sp>
        </mc:Choice>
        <mc:Fallback>
          <p:sp>
            <p:nvSpPr>
              <p:cNvPr id="7" name="TextBox 6">
                <a:extLst>
                  <a:ext uri="{FF2B5EF4-FFF2-40B4-BE49-F238E27FC236}">
                    <a16:creationId xmlns:a16="http://schemas.microsoft.com/office/drawing/2014/main" id="{D293EE57-1A46-4AF1-AFA0-CA63DE43D6C7}"/>
                  </a:ext>
                </a:extLst>
              </p:cNvPr>
              <p:cNvSpPr txBox="1">
                <a:spLocks noRot="1" noChangeAspect="1" noMove="1" noResize="1" noEditPoints="1" noAdjustHandles="1" noChangeArrowheads="1" noChangeShapeType="1" noTextEdit="1"/>
              </p:cNvSpPr>
              <p:nvPr/>
            </p:nvSpPr>
            <p:spPr>
              <a:xfrm>
                <a:off x="467544" y="3573016"/>
                <a:ext cx="7920880" cy="646331"/>
              </a:xfrm>
              <a:prstGeom prst="rect">
                <a:avLst/>
              </a:prstGeom>
              <a:blipFill>
                <a:blip r:embed="rId4"/>
                <a:stretch>
                  <a:fillRect b="-2308"/>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24146974-D310-47C9-B38E-4BA515AF285C}"/>
                  </a:ext>
                </a:extLst>
              </p:cNvPr>
              <p:cNvSpPr txBox="1"/>
              <p:nvPr/>
            </p:nvSpPr>
            <p:spPr>
              <a:xfrm>
                <a:off x="895152" y="4424412"/>
                <a:ext cx="6840760" cy="1660455"/>
              </a:xfrm>
              <a:prstGeom prst="rect">
                <a:avLst/>
              </a:prstGeom>
              <a:noFill/>
            </p:spPr>
            <p:txBody>
              <a:bodyPr wrap="square" rtlCol="0">
                <a:spAutoFit/>
              </a:bodyPr>
              <a:lstStyle/>
              <a:p>
                <a:r>
                  <a:rPr lang="en-GB" dirty="0"/>
                  <a:t>The 7</a:t>
                </a:r>
                <a:r>
                  <a:rPr lang="en-GB" baseline="30000" dirty="0"/>
                  <a:t>th</a:t>
                </a:r>
                <a:r>
                  <a:rPr lang="en-GB" dirty="0"/>
                  <a:t> throw must be a heads (as if it was a tails, we would have obtained 3 heads in less throws). We must have therefore thrown 2 heads within the first 6 throws. Using the formula for the Binomial distribution:</a:t>
                </a:r>
              </a:p>
              <a:p>
                <a14:m>
                  <m:oMathPara xmlns:m="http://schemas.openxmlformats.org/officeDocument/2006/math">
                    <m:oMathParaPr>
                      <m:jc m:val="centerGroup"/>
                    </m:oMathParaPr>
                    <m:oMath xmlns:m="http://schemas.openxmlformats.org/officeDocument/2006/math">
                      <m:d>
                        <m:dPr>
                          <m:ctrlPr>
                            <a:rPr lang="en-GB" b="0" i="1" smtClean="0">
                              <a:latin typeface="Cambria Math" panose="02040503050406030204" pitchFamily="18" charset="0"/>
                            </a:rPr>
                          </m:ctrlPr>
                        </m:dPr>
                        <m:e>
                          <m:m>
                            <m:mPr>
                              <m:plcHide m:val="on"/>
                              <m:mcs>
                                <m:mc>
                                  <m:mcPr>
                                    <m:count m:val="1"/>
                                    <m:mcJc m:val="center"/>
                                  </m:mcPr>
                                </m:mc>
                              </m:mcs>
                              <m:ctrlPr>
                                <a:rPr lang="en-GB" b="0" i="1" smtClean="0">
                                  <a:latin typeface="Cambria Math" panose="02040503050406030204" pitchFamily="18" charset="0"/>
                                </a:rPr>
                              </m:ctrlPr>
                            </m:mPr>
                            <m:mr>
                              <m:e>
                                <m:r>
                                  <a:rPr lang="en-GB" b="0" i="1" smtClean="0">
                                    <a:latin typeface="Cambria Math" panose="02040503050406030204" pitchFamily="18" charset="0"/>
                                  </a:rPr>
                                  <m:t>6</m:t>
                                </m:r>
                              </m:e>
                            </m:mr>
                            <m:mr>
                              <m:e>
                                <m:r>
                                  <a:rPr lang="en-GB" b="0" i="1" smtClean="0">
                                    <a:latin typeface="Cambria Math" panose="02040503050406030204" pitchFamily="18" charset="0"/>
                                  </a:rPr>
                                  <m:t>2</m:t>
                                </m:r>
                              </m:e>
                            </m:mr>
                          </m:m>
                        </m:e>
                      </m:d>
                      <m:sSup>
                        <m:sSupPr>
                          <m:ctrlPr>
                            <a:rPr lang="en-GB" b="0" i="1" smtClean="0">
                              <a:latin typeface="Cambria Math" panose="02040503050406030204" pitchFamily="18" charset="0"/>
                            </a:rPr>
                          </m:ctrlPr>
                        </m:sSupPr>
                        <m:e>
                          <m:r>
                            <a:rPr lang="en-GB" b="0" i="1" smtClean="0">
                              <a:latin typeface="Cambria Math" panose="02040503050406030204" pitchFamily="18" charset="0"/>
                            </a:rPr>
                            <m:t>𝑝</m:t>
                          </m:r>
                        </m:e>
                        <m:sup>
                          <m:r>
                            <a:rPr lang="en-GB" b="0" i="1" smtClean="0">
                              <a:latin typeface="Cambria Math" panose="02040503050406030204" pitchFamily="18" charset="0"/>
                            </a:rPr>
                            <m:t>2</m:t>
                          </m:r>
                        </m:sup>
                      </m:sSup>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1−</m:t>
                              </m:r>
                              <m:r>
                                <a:rPr lang="en-GB" b="0" i="1" smtClean="0">
                                  <a:latin typeface="Cambria Math" panose="02040503050406030204" pitchFamily="18" charset="0"/>
                                </a:rPr>
                                <m:t>𝑝</m:t>
                              </m:r>
                            </m:e>
                          </m:d>
                        </m:e>
                        <m:sup>
                          <m:r>
                            <a:rPr lang="en-GB" b="0" i="1" smtClean="0">
                              <a:latin typeface="Cambria Math" panose="02040503050406030204" pitchFamily="18" charset="0"/>
                            </a:rPr>
                            <m:t>4</m:t>
                          </m:r>
                        </m:sup>
                      </m:sSup>
                      <m:r>
                        <a:rPr lang="en-GB" b="0" i="1" smtClean="0">
                          <a:latin typeface="Cambria Math" panose="02040503050406030204" pitchFamily="18" charset="0"/>
                        </a:rPr>
                        <m:t>  ×   </m:t>
                      </m:r>
                      <m:r>
                        <a:rPr lang="en-GB" b="0" i="1" smtClean="0">
                          <a:latin typeface="Cambria Math" panose="02040503050406030204" pitchFamily="18" charset="0"/>
                        </a:rPr>
                        <m:t>𝑝</m:t>
                      </m:r>
                      <m:r>
                        <a:rPr lang="en-GB" b="0" i="1" smtClean="0">
                          <a:latin typeface="Cambria Math" panose="02040503050406030204" pitchFamily="18" charset="0"/>
                        </a:rPr>
                        <m:t>   =</m:t>
                      </m:r>
                      <m:d>
                        <m:dPr>
                          <m:ctrlPr>
                            <a:rPr lang="en-GB" b="0" i="1" smtClean="0">
                              <a:latin typeface="Cambria Math" panose="02040503050406030204" pitchFamily="18" charset="0"/>
                            </a:rPr>
                          </m:ctrlPr>
                        </m:dPr>
                        <m:e>
                          <m:m>
                            <m:mPr>
                              <m:plcHide m:val="on"/>
                              <m:mcs>
                                <m:mc>
                                  <m:mcPr>
                                    <m:count m:val="1"/>
                                    <m:mcJc m:val="center"/>
                                  </m:mcPr>
                                </m:mc>
                              </m:mcs>
                              <m:ctrlPr>
                                <a:rPr lang="en-GB" b="0" i="1" smtClean="0">
                                  <a:latin typeface="Cambria Math" panose="02040503050406030204" pitchFamily="18" charset="0"/>
                                </a:rPr>
                              </m:ctrlPr>
                            </m:mPr>
                            <m:mr>
                              <m:e>
                                <m:r>
                                  <a:rPr lang="en-GB" b="0" i="1" smtClean="0">
                                    <a:latin typeface="Cambria Math" panose="02040503050406030204" pitchFamily="18" charset="0"/>
                                  </a:rPr>
                                  <m:t>6</m:t>
                                </m:r>
                              </m:e>
                            </m:mr>
                            <m:mr>
                              <m:e>
                                <m:r>
                                  <a:rPr lang="en-GB" b="0" i="1" smtClean="0">
                                    <a:latin typeface="Cambria Math" panose="02040503050406030204" pitchFamily="18" charset="0"/>
                                  </a:rPr>
                                  <m:t>2</m:t>
                                </m:r>
                              </m:e>
                            </m:mr>
                          </m:m>
                        </m:e>
                      </m:d>
                      <m:sSup>
                        <m:sSupPr>
                          <m:ctrlPr>
                            <a:rPr lang="en-GB" b="0" i="1" smtClean="0">
                              <a:latin typeface="Cambria Math" panose="02040503050406030204" pitchFamily="18" charset="0"/>
                            </a:rPr>
                          </m:ctrlPr>
                        </m:sSupPr>
                        <m:e>
                          <m:r>
                            <a:rPr lang="en-GB" b="0" i="1" smtClean="0">
                              <a:latin typeface="Cambria Math" panose="02040503050406030204" pitchFamily="18" charset="0"/>
                            </a:rPr>
                            <m:t>𝑝</m:t>
                          </m:r>
                        </m:e>
                        <m:sup>
                          <m:r>
                            <a:rPr lang="en-GB" b="0" i="1" smtClean="0">
                              <a:latin typeface="Cambria Math" panose="02040503050406030204" pitchFamily="18" charset="0"/>
                            </a:rPr>
                            <m:t>3</m:t>
                          </m:r>
                        </m:sup>
                      </m:sSup>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1−</m:t>
                              </m:r>
                              <m:r>
                                <a:rPr lang="en-GB" b="0" i="1" smtClean="0">
                                  <a:latin typeface="Cambria Math" panose="02040503050406030204" pitchFamily="18" charset="0"/>
                                </a:rPr>
                                <m:t>𝑝</m:t>
                              </m:r>
                            </m:e>
                          </m:d>
                        </m:e>
                        <m:sup>
                          <m:r>
                            <a:rPr lang="en-GB" b="0" i="1" smtClean="0">
                              <a:latin typeface="Cambria Math" panose="02040503050406030204" pitchFamily="18" charset="0"/>
                            </a:rPr>
                            <m:t>4</m:t>
                          </m:r>
                        </m:sup>
                      </m:sSup>
                    </m:oMath>
                  </m:oMathPara>
                </a14:m>
                <a:endParaRPr lang="en-GB" dirty="0"/>
              </a:p>
            </p:txBody>
          </p:sp>
        </mc:Choice>
        <mc:Fallback>
          <p:sp>
            <p:nvSpPr>
              <p:cNvPr id="8" name="TextBox 7">
                <a:extLst>
                  <a:ext uri="{FF2B5EF4-FFF2-40B4-BE49-F238E27FC236}">
                    <a16:creationId xmlns:a16="http://schemas.microsoft.com/office/drawing/2014/main" id="{24146974-D310-47C9-B38E-4BA515AF285C}"/>
                  </a:ext>
                </a:extLst>
              </p:cNvPr>
              <p:cNvSpPr txBox="1">
                <a:spLocks noRot="1" noChangeAspect="1" noMove="1" noResize="1" noEditPoints="1" noAdjustHandles="1" noChangeArrowheads="1" noChangeShapeType="1" noTextEdit="1"/>
              </p:cNvSpPr>
              <p:nvPr/>
            </p:nvSpPr>
            <p:spPr>
              <a:xfrm>
                <a:off x="895152" y="4424412"/>
                <a:ext cx="6840760" cy="1660455"/>
              </a:xfrm>
              <a:prstGeom prst="rect">
                <a:avLst/>
              </a:prstGeom>
              <a:blipFill>
                <a:blip r:embed="rId5"/>
                <a:stretch>
                  <a:fillRect l="-802" t="-2206"/>
                </a:stretch>
              </a:blipFill>
            </p:spPr>
            <p:txBody>
              <a:bodyPr/>
              <a:lstStyle/>
              <a:p>
                <a:r>
                  <a:rPr lang="en-GB">
                    <a:noFill/>
                  </a:rPr>
                  <a:t> </a:t>
                </a:r>
              </a:p>
            </p:txBody>
          </p:sp>
        </mc:Fallback>
      </mc:AlternateContent>
      <p:sp>
        <p:nvSpPr>
          <p:cNvPr id="9" name="Rectangle 8">
            <a:extLst>
              <a:ext uri="{FF2B5EF4-FFF2-40B4-BE49-F238E27FC236}">
                <a16:creationId xmlns:a16="http://schemas.microsoft.com/office/drawing/2014/main" id="{F663A662-8E5F-43A1-B5EE-81A2118DE482}"/>
              </a:ext>
            </a:extLst>
          </p:cNvPr>
          <p:cNvSpPr/>
          <p:nvPr/>
        </p:nvSpPr>
        <p:spPr>
          <a:xfrm>
            <a:off x="429816" y="4219347"/>
            <a:ext cx="7958608" cy="208997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3572824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3" end="3"/>
                                            </p:txEl>
                                          </p:spTgt>
                                        </p:tgtEl>
                                        <p:attrNameLst>
                                          <p:attrName>style.visibility</p:attrName>
                                        </p:attrNameLst>
                                      </p:cBhvr>
                                      <p:to>
                                        <p:strVal val="visible"/>
                                      </p:to>
                                    </p:set>
                                    <p:animEffect transition="in" filter="fade">
                                      <p:cBhvr>
                                        <p:cTn id="10" dur="500"/>
                                        <p:tgtEl>
                                          <p:spTgt spid="5">
                                            <p:txEl>
                                              <p:pRg st="3" end="3"/>
                                            </p:txEl>
                                          </p:spTgt>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9"/>
                    </p:tgtEl>
                  </p:cond>
                </p:stCondLst>
                <p:endSync evt="end" delay="0">
                  <p:rtn val="all"/>
                </p:endSync>
                <p:childTnLst>
                  <p:par>
                    <p:cTn id="24" fill="hold">
                      <p:stCondLst>
                        <p:cond delay="0"/>
                      </p:stCondLst>
                      <p:childTnLst>
                        <p:par>
                          <p:cTn id="25" fill="hold">
                            <p:stCondLst>
                              <p:cond delay="0"/>
                            </p:stCondLst>
                            <p:childTnLst>
                              <p:par>
                                <p:cTn id="26" presetID="10" presetClass="exit" presetSubtype="0" fill="hold" grpId="0" nodeType="clickEffect">
                                  <p:stCondLst>
                                    <p:cond delay="0"/>
                                  </p:stCondLst>
                                  <p:childTnLst>
                                    <p:animEffect transition="out" filter="fade">
                                      <p:cBhvr>
                                        <p:cTn id="27" dur="500"/>
                                        <p:tgtEl>
                                          <p:spTgt spid="9"/>
                                        </p:tgtEl>
                                      </p:cBhvr>
                                    </p:animEffect>
                                    <p:set>
                                      <p:cBhvr>
                                        <p:cTn id="28"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bldLst>
      <p:bldP spid="7" grpId="0" animBg="1"/>
      <p:bldP spid="8" grpId="0"/>
      <p:bldP spid="9" grpId="0" animBg="1"/>
      <p:bldP spid="9"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6D125FA-9F1C-40E9-B6D4-AB2EBB12052C}"/>
              </a:ext>
            </a:extLst>
          </p:cNvPr>
          <p:cNvGrpSpPr/>
          <p:nvPr/>
        </p:nvGrpSpPr>
        <p:grpSpPr>
          <a:xfrm>
            <a:off x="0" y="0"/>
            <a:ext cx="9143074" cy="599127"/>
            <a:chOff x="0" y="13335"/>
            <a:chExt cx="9144218" cy="599127"/>
          </a:xfrm>
        </p:grpSpPr>
        <p:sp>
          <p:nvSpPr>
            <p:cNvPr id="3" name="TextBox 32">
              <a:extLst>
                <a:ext uri="{FF2B5EF4-FFF2-40B4-BE49-F238E27FC236}">
                  <a16:creationId xmlns:a16="http://schemas.microsoft.com/office/drawing/2014/main" id="{A4F0E88D-3CF5-4348-BD9F-4B76F421ADDA}"/>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Negative Binomial</a:t>
              </a:r>
              <a:endParaRPr lang="en-GB" sz="3200" dirty="0"/>
            </a:p>
          </p:txBody>
        </p:sp>
        <p:cxnSp>
          <p:nvCxnSpPr>
            <p:cNvPr id="4" name="Straight Connector 3">
              <a:extLst>
                <a:ext uri="{FF2B5EF4-FFF2-40B4-BE49-F238E27FC236}">
                  <a16:creationId xmlns:a16="http://schemas.microsoft.com/office/drawing/2014/main" id="{9AEA13A0-6AE6-493E-88BA-B28F13DE85DB}"/>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419305B4-38D5-433D-A809-088B26B7E21A}"/>
                  </a:ext>
                </a:extLst>
              </p:cNvPr>
              <p:cNvSpPr txBox="1"/>
              <p:nvPr/>
            </p:nvSpPr>
            <p:spPr>
              <a:xfrm>
                <a:off x="395536" y="836712"/>
                <a:ext cx="8064896" cy="1383456"/>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latin typeface="Wingdings" panose="05000000000000000000" pitchFamily="2" charset="2"/>
                  </a:rPr>
                  <a:t>!</a:t>
                </a:r>
                <a:r>
                  <a:rPr lang="en-GB" dirty="0"/>
                  <a:t> For successive trials, each with constant probability of success </a:t>
                </a:r>
                <a14:m>
                  <m:oMath xmlns:m="http://schemas.openxmlformats.org/officeDocument/2006/math">
                    <m:r>
                      <a:rPr lang="en-GB" b="0" i="1" smtClean="0">
                        <a:latin typeface="Cambria Math" panose="02040503050406030204" pitchFamily="18" charset="0"/>
                      </a:rPr>
                      <m:t>𝑝</m:t>
                    </m:r>
                  </m:oMath>
                </a14:m>
                <a:r>
                  <a:rPr lang="en-GB" dirty="0"/>
                  <a:t>, the number of trials needed before we obtain </a:t>
                </a:r>
                <a14:m>
                  <m:oMath xmlns:m="http://schemas.openxmlformats.org/officeDocument/2006/math">
                    <m:r>
                      <a:rPr lang="en-GB" b="0" i="1" smtClean="0">
                        <a:latin typeface="Cambria Math" panose="02040503050406030204" pitchFamily="18" charset="0"/>
                      </a:rPr>
                      <m:t>𝑟</m:t>
                    </m:r>
                  </m:oMath>
                </a14:m>
                <a:r>
                  <a:rPr lang="en-GB" dirty="0"/>
                  <a:t> successes, </a:t>
                </a:r>
                <a14:m>
                  <m:oMath xmlns:m="http://schemas.openxmlformats.org/officeDocument/2006/math">
                    <m:r>
                      <a:rPr lang="en-GB" b="0" i="1" smtClean="0">
                        <a:latin typeface="Cambria Math" panose="02040503050406030204" pitchFamily="18" charset="0"/>
                      </a:rPr>
                      <m:t>𝑋</m:t>
                    </m:r>
                  </m:oMath>
                </a14:m>
                <a:r>
                  <a:rPr lang="en-GB" dirty="0"/>
                  <a:t>, has the negative binomial distribution, with probability function:</a:t>
                </a:r>
                <a:br>
                  <a:rPr lang="en-GB" dirty="0"/>
                </a:b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𝑝</m:t>
                      </m:r>
                      <m:d>
                        <m:dPr>
                          <m:ctrlPr>
                            <a:rPr lang="en-GB" b="0" i="1" smtClean="0">
                              <a:latin typeface="Cambria Math" panose="02040503050406030204" pitchFamily="18" charset="0"/>
                            </a:rPr>
                          </m:ctrlPr>
                        </m:dPr>
                        <m:e>
                          <m:r>
                            <a:rPr lang="en-GB" b="0" i="1" smtClean="0">
                              <a:latin typeface="Cambria Math" panose="02040503050406030204" pitchFamily="18" charset="0"/>
                            </a:rPr>
                            <m:t>𝑥</m:t>
                          </m:r>
                        </m:e>
                      </m:d>
                      <m:r>
                        <a:rPr lang="en-GB" b="0" i="1" smtClean="0">
                          <a:latin typeface="Cambria Math" panose="02040503050406030204" pitchFamily="18" charset="0"/>
                        </a:rPr>
                        <m:t>=</m:t>
                      </m:r>
                      <m:d>
                        <m:dPr>
                          <m:ctrlPr>
                            <a:rPr lang="en-GB" b="0" i="1" smtClean="0">
                              <a:latin typeface="Cambria Math" panose="02040503050406030204" pitchFamily="18" charset="0"/>
                            </a:rPr>
                          </m:ctrlPr>
                        </m:dPr>
                        <m:e>
                          <m:m>
                            <m:mPr>
                              <m:plcHide m:val="on"/>
                              <m:mcs>
                                <m:mc>
                                  <m:mcPr>
                                    <m:count m:val="1"/>
                                    <m:mcJc m:val="center"/>
                                  </m:mcPr>
                                </m:mc>
                              </m:mcs>
                              <m:ctrlPr>
                                <a:rPr lang="en-GB" b="0" i="1" smtClean="0">
                                  <a:latin typeface="Cambria Math" panose="02040503050406030204" pitchFamily="18" charset="0"/>
                                </a:rPr>
                              </m:ctrlPr>
                            </m:mPr>
                            <m:mr>
                              <m:e>
                                <m:r>
                                  <a:rPr lang="en-GB" b="0" i="1" smtClean="0">
                                    <a:latin typeface="Cambria Math" panose="02040503050406030204" pitchFamily="18" charset="0"/>
                                  </a:rPr>
                                  <m:t>𝑥</m:t>
                                </m:r>
                                <m:r>
                                  <a:rPr lang="en-GB" b="0" i="1" smtClean="0">
                                    <a:latin typeface="Cambria Math" panose="02040503050406030204" pitchFamily="18" charset="0"/>
                                  </a:rPr>
                                  <m:t>−1</m:t>
                                </m:r>
                              </m:e>
                            </m:mr>
                            <m:mr>
                              <m:e>
                                <m:r>
                                  <a:rPr lang="en-GB" b="0" i="1" smtClean="0">
                                    <a:latin typeface="Cambria Math" panose="02040503050406030204" pitchFamily="18" charset="0"/>
                                  </a:rPr>
                                  <m:t>𝑟</m:t>
                                </m:r>
                                <m:r>
                                  <a:rPr lang="en-GB" b="0" i="1" smtClean="0">
                                    <a:latin typeface="Cambria Math" panose="02040503050406030204" pitchFamily="18" charset="0"/>
                                  </a:rPr>
                                  <m:t>−1</m:t>
                                </m:r>
                              </m:e>
                            </m:mr>
                          </m:m>
                        </m:e>
                      </m:d>
                      <m:sSup>
                        <m:sSupPr>
                          <m:ctrlPr>
                            <a:rPr lang="en-GB" b="0" i="1" smtClean="0">
                              <a:latin typeface="Cambria Math" panose="02040503050406030204" pitchFamily="18" charset="0"/>
                            </a:rPr>
                          </m:ctrlPr>
                        </m:sSupPr>
                        <m:e>
                          <m:r>
                            <a:rPr lang="en-GB" b="0" i="1" smtClean="0">
                              <a:latin typeface="Cambria Math" panose="02040503050406030204" pitchFamily="18" charset="0"/>
                            </a:rPr>
                            <m:t>𝑝</m:t>
                          </m:r>
                        </m:e>
                        <m:sup>
                          <m:r>
                            <a:rPr lang="en-GB" b="0" i="1" smtClean="0">
                              <a:latin typeface="Cambria Math" panose="02040503050406030204" pitchFamily="18" charset="0"/>
                            </a:rPr>
                            <m:t>𝑟</m:t>
                          </m:r>
                        </m:sup>
                      </m:sSup>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1−</m:t>
                              </m:r>
                              <m:r>
                                <a:rPr lang="en-GB" b="0" i="1" smtClean="0">
                                  <a:latin typeface="Cambria Math" panose="02040503050406030204" pitchFamily="18" charset="0"/>
                                </a:rPr>
                                <m:t>𝑝</m:t>
                              </m:r>
                            </m:e>
                          </m:d>
                        </m:e>
                        <m:sup>
                          <m:r>
                            <a:rPr lang="en-GB" b="0" i="1" smtClean="0">
                              <a:latin typeface="Cambria Math" panose="02040503050406030204" pitchFamily="18" charset="0"/>
                            </a:rPr>
                            <m:t>𝑥</m:t>
                          </m:r>
                          <m:r>
                            <a:rPr lang="en-GB" b="0" i="1" smtClean="0">
                              <a:latin typeface="Cambria Math" panose="02040503050406030204" pitchFamily="18" charset="0"/>
                            </a:rPr>
                            <m:t>−</m:t>
                          </m:r>
                          <m:r>
                            <a:rPr lang="en-GB" b="0" i="1" smtClean="0">
                              <a:latin typeface="Cambria Math" panose="02040503050406030204" pitchFamily="18" charset="0"/>
                            </a:rPr>
                            <m:t>𝑟</m:t>
                          </m:r>
                        </m:sup>
                      </m:sSup>
                      <m:r>
                        <a:rPr lang="en-GB" b="0" i="1" smtClean="0">
                          <a:latin typeface="Cambria Math" panose="02040503050406030204" pitchFamily="18" charset="0"/>
                        </a:rPr>
                        <m:t>            </m:t>
                      </m:r>
                      <m:r>
                        <a:rPr lang="en-GB" b="0" i="1" smtClean="0">
                          <a:latin typeface="Cambria Math" panose="02040503050406030204" pitchFamily="18" charset="0"/>
                        </a:rPr>
                        <m:t>𝑥</m:t>
                      </m:r>
                      <m:r>
                        <a:rPr lang="en-GB" b="0" i="1" smtClean="0">
                          <a:latin typeface="Cambria Math" panose="02040503050406030204" pitchFamily="18" charset="0"/>
                        </a:rPr>
                        <m:t>=</m:t>
                      </m:r>
                      <m:r>
                        <a:rPr lang="en-GB" b="0" i="1" smtClean="0">
                          <a:latin typeface="Cambria Math" panose="02040503050406030204" pitchFamily="18" charset="0"/>
                        </a:rPr>
                        <m:t>𝑟</m:t>
                      </m:r>
                      <m:r>
                        <a:rPr lang="en-GB" b="0" i="1" smtClean="0">
                          <a:latin typeface="Cambria Math" panose="02040503050406030204" pitchFamily="18" charset="0"/>
                        </a:rPr>
                        <m:t>,</m:t>
                      </m:r>
                      <m:r>
                        <a:rPr lang="en-GB" b="0" i="1" smtClean="0">
                          <a:latin typeface="Cambria Math" panose="02040503050406030204" pitchFamily="18" charset="0"/>
                        </a:rPr>
                        <m:t>𝑟</m:t>
                      </m:r>
                      <m:r>
                        <a:rPr lang="en-GB" b="0" i="1" smtClean="0">
                          <a:latin typeface="Cambria Math" panose="02040503050406030204" pitchFamily="18" charset="0"/>
                        </a:rPr>
                        <m:t>+1,</m:t>
                      </m:r>
                      <m:r>
                        <a:rPr lang="en-GB" b="0" i="1" smtClean="0">
                          <a:latin typeface="Cambria Math" panose="02040503050406030204" pitchFamily="18" charset="0"/>
                        </a:rPr>
                        <m:t>𝑟</m:t>
                      </m:r>
                      <m:r>
                        <a:rPr lang="en-GB" b="0" i="1" smtClean="0">
                          <a:latin typeface="Cambria Math" panose="02040503050406030204" pitchFamily="18" charset="0"/>
                        </a:rPr>
                        <m:t>+2,…</m:t>
                      </m:r>
                    </m:oMath>
                  </m:oMathPara>
                </a14:m>
                <a:endParaRPr lang="en-GB" dirty="0"/>
              </a:p>
            </p:txBody>
          </p:sp>
        </mc:Choice>
        <mc:Fallback>
          <p:sp>
            <p:nvSpPr>
              <p:cNvPr id="5" name="TextBox 4">
                <a:extLst>
                  <a:ext uri="{FF2B5EF4-FFF2-40B4-BE49-F238E27FC236}">
                    <a16:creationId xmlns:a16="http://schemas.microsoft.com/office/drawing/2014/main" id="{419305B4-38D5-433D-A809-088B26B7E21A}"/>
                  </a:ext>
                </a:extLst>
              </p:cNvPr>
              <p:cNvSpPr txBox="1">
                <a:spLocks noRot="1" noChangeAspect="1" noMove="1" noResize="1" noEditPoints="1" noAdjustHandles="1" noChangeArrowheads="1" noChangeShapeType="1" noTextEdit="1"/>
              </p:cNvSpPr>
              <p:nvPr/>
            </p:nvSpPr>
            <p:spPr>
              <a:xfrm>
                <a:off x="395536" y="836712"/>
                <a:ext cx="8064896" cy="1383456"/>
              </a:xfrm>
              <a:prstGeom prst="rect">
                <a:avLst/>
              </a:prstGeom>
              <a:blipFill>
                <a:blip r:embed="rId2"/>
                <a:stretch>
                  <a:fillRect l="-528" t="-1732"/>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BA486A3B-A491-446E-8F4C-3B1A73FD0C41}"/>
                  </a:ext>
                </a:extLst>
              </p:cNvPr>
              <p:cNvSpPr txBox="1"/>
              <p:nvPr/>
            </p:nvSpPr>
            <p:spPr>
              <a:xfrm>
                <a:off x="4724524" y="2543944"/>
                <a:ext cx="3456384" cy="523220"/>
              </a:xfrm>
              <a:prstGeom prst="rect">
                <a:avLst/>
              </a:prstGeom>
              <a:noFill/>
            </p:spPr>
            <p:txBody>
              <a:bodyPr wrap="square" rtlCol="0">
                <a:spAutoFit/>
              </a:bodyPr>
              <a:lstStyle/>
              <a:p>
                <a:r>
                  <a:rPr lang="en-GB" sz="1400" dirty="0"/>
                  <a:t>If we saw </a:t>
                </a:r>
                <a14:m>
                  <m:oMath xmlns:m="http://schemas.openxmlformats.org/officeDocument/2006/math">
                    <m:r>
                      <a:rPr lang="en-GB" sz="1400" b="0" i="1" smtClean="0">
                        <a:latin typeface="Cambria Math" panose="02040503050406030204" pitchFamily="18" charset="0"/>
                      </a:rPr>
                      <m:t>𝑟</m:t>
                    </m:r>
                  </m:oMath>
                </a14:m>
                <a:r>
                  <a:rPr lang="en-GB" sz="1400" dirty="0"/>
                  <a:t> heads, we know we had to flip the coin at least </a:t>
                </a:r>
                <a14:m>
                  <m:oMath xmlns:m="http://schemas.openxmlformats.org/officeDocument/2006/math">
                    <m:r>
                      <a:rPr lang="en-GB" sz="1400" b="0" i="1" smtClean="0">
                        <a:latin typeface="Cambria Math" panose="02040503050406030204" pitchFamily="18" charset="0"/>
                      </a:rPr>
                      <m:t>𝑟</m:t>
                    </m:r>
                  </m:oMath>
                </a14:m>
                <a:r>
                  <a:rPr lang="en-GB" sz="1400" dirty="0"/>
                  <a:t> times to obtain this.</a:t>
                </a:r>
              </a:p>
            </p:txBody>
          </p:sp>
        </mc:Choice>
        <mc:Fallback>
          <p:sp>
            <p:nvSpPr>
              <p:cNvPr id="6" name="TextBox 5">
                <a:extLst>
                  <a:ext uri="{FF2B5EF4-FFF2-40B4-BE49-F238E27FC236}">
                    <a16:creationId xmlns:a16="http://schemas.microsoft.com/office/drawing/2014/main" id="{BA486A3B-A491-446E-8F4C-3B1A73FD0C41}"/>
                  </a:ext>
                </a:extLst>
              </p:cNvPr>
              <p:cNvSpPr txBox="1">
                <a:spLocks noRot="1" noChangeAspect="1" noMove="1" noResize="1" noEditPoints="1" noAdjustHandles="1" noChangeArrowheads="1" noChangeShapeType="1" noTextEdit="1"/>
              </p:cNvSpPr>
              <p:nvPr/>
            </p:nvSpPr>
            <p:spPr>
              <a:xfrm>
                <a:off x="4724524" y="2543944"/>
                <a:ext cx="3456384" cy="523220"/>
              </a:xfrm>
              <a:prstGeom prst="rect">
                <a:avLst/>
              </a:prstGeom>
              <a:blipFill>
                <a:blip r:embed="rId3"/>
                <a:stretch>
                  <a:fillRect l="-529" t="-1163" b="-11628"/>
                </a:stretch>
              </a:blipFill>
            </p:spPr>
            <p:txBody>
              <a:bodyPr/>
              <a:lstStyle/>
              <a:p>
                <a:r>
                  <a:rPr lang="en-GB">
                    <a:noFill/>
                  </a:rPr>
                  <a:t> </a:t>
                </a:r>
              </a:p>
            </p:txBody>
          </p:sp>
        </mc:Fallback>
      </mc:AlternateContent>
      <p:cxnSp>
        <p:nvCxnSpPr>
          <p:cNvPr id="8" name="Straight Arrow Connector 7">
            <a:extLst>
              <a:ext uri="{FF2B5EF4-FFF2-40B4-BE49-F238E27FC236}">
                <a16:creationId xmlns:a16="http://schemas.microsoft.com/office/drawing/2014/main" id="{8EDF259A-A550-4847-8DD1-5F327D08BD00}"/>
              </a:ext>
            </a:extLst>
          </p:cNvPr>
          <p:cNvCxnSpPr/>
          <p:nvPr/>
        </p:nvCxnSpPr>
        <p:spPr>
          <a:xfrm flipH="1" flipV="1">
            <a:off x="5676900" y="2311400"/>
            <a:ext cx="50800" cy="2413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59FC372F-D702-4BD4-89BD-CC91CAB30072}"/>
                  </a:ext>
                </a:extLst>
              </p:cNvPr>
              <p:cNvSpPr txBox="1"/>
              <p:nvPr/>
            </p:nvSpPr>
            <p:spPr>
              <a:xfrm>
                <a:off x="581644" y="2468364"/>
                <a:ext cx="3456384" cy="738664"/>
              </a:xfrm>
              <a:prstGeom prst="rect">
                <a:avLst/>
              </a:prstGeom>
              <a:noFill/>
            </p:spPr>
            <p:txBody>
              <a:bodyPr wrap="square" rtlCol="0">
                <a:spAutoFit/>
              </a:bodyPr>
              <a:lstStyle/>
              <a:p>
                <a:r>
                  <a:rPr lang="en-GB" sz="1400" dirty="0"/>
                  <a:t>As we saw, this is the probability of </a:t>
                </a:r>
                <a14:m>
                  <m:oMath xmlns:m="http://schemas.openxmlformats.org/officeDocument/2006/math">
                    <m:r>
                      <a:rPr lang="en-GB" sz="1400" b="0" i="1" smtClean="0">
                        <a:latin typeface="Cambria Math" panose="02040503050406030204" pitchFamily="18" charset="0"/>
                      </a:rPr>
                      <m:t>𝑟</m:t>
                    </m:r>
                    <m:r>
                      <a:rPr lang="en-GB" sz="1400" b="0" i="1" smtClean="0">
                        <a:latin typeface="Cambria Math" panose="02040503050406030204" pitchFamily="18" charset="0"/>
                      </a:rPr>
                      <m:t>−1</m:t>
                    </m:r>
                  </m:oMath>
                </a14:m>
                <a:r>
                  <a:rPr lang="en-GB" sz="1400" dirty="0"/>
                  <a:t> successes in </a:t>
                </a:r>
                <a14:m>
                  <m:oMath xmlns:m="http://schemas.openxmlformats.org/officeDocument/2006/math">
                    <m:r>
                      <a:rPr lang="en-GB" sz="1400" b="0" i="1" smtClean="0">
                        <a:latin typeface="Cambria Math" panose="02040503050406030204" pitchFamily="18" charset="0"/>
                      </a:rPr>
                      <m:t>𝑥</m:t>
                    </m:r>
                    <m:r>
                      <a:rPr lang="en-GB" sz="1400" b="0" i="1" smtClean="0">
                        <a:latin typeface="Cambria Math" panose="02040503050406030204" pitchFamily="18" charset="0"/>
                      </a:rPr>
                      <m:t>−1</m:t>
                    </m:r>
                  </m:oMath>
                </a14:m>
                <a:r>
                  <a:rPr lang="en-GB" sz="1400" dirty="0"/>
                  <a:t> trials multiplied by the probability of a success on the </a:t>
                </a:r>
                <a14:m>
                  <m:oMath xmlns:m="http://schemas.openxmlformats.org/officeDocument/2006/math">
                    <m:r>
                      <a:rPr lang="en-GB" sz="1400" b="0" i="1" smtClean="0">
                        <a:latin typeface="Cambria Math" panose="02040503050406030204" pitchFamily="18" charset="0"/>
                      </a:rPr>
                      <m:t>𝑥</m:t>
                    </m:r>
                  </m:oMath>
                </a14:m>
                <a:r>
                  <a:rPr lang="en-GB" sz="1400" dirty="0" err="1"/>
                  <a:t>th</a:t>
                </a:r>
                <a:r>
                  <a:rPr lang="en-GB" sz="1400" dirty="0"/>
                  <a:t> trial.</a:t>
                </a:r>
              </a:p>
            </p:txBody>
          </p:sp>
        </mc:Choice>
        <mc:Fallback>
          <p:sp>
            <p:nvSpPr>
              <p:cNvPr id="9" name="TextBox 8">
                <a:extLst>
                  <a:ext uri="{FF2B5EF4-FFF2-40B4-BE49-F238E27FC236}">
                    <a16:creationId xmlns:a16="http://schemas.microsoft.com/office/drawing/2014/main" id="{59FC372F-D702-4BD4-89BD-CC91CAB30072}"/>
                  </a:ext>
                </a:extLst>
              </p:cNvPr>
              <p:cNvSpPr txBox="1">
                <a:spLocks noRot="1" noChangeAspect="1" noMove="1" noResize="1" noEditPoints="1" noAdjustHandles="1" noChangeArrowheads="1" noChangeShapeType="1" noTextEdit="1"/>
              </p:cNvSpPr>
              <p:nvPr/>
            </p:nvSpPr>
            <p:spPr>
              <a:xfrm>
                <a:off x="581644" y="2468364"/>
                <a:ext cx="3456384" cy="738664"/>
              </a:xfrm>
              <a:prstGeom prst="rect">
                <a:avLst/>
              </a:prstGeom>
              <a:blipFill>
                <a:blip r:embed="rId4"/>
                <a:stretch>
                  <a:fillRect l="-529" t="-1653" b="-7438"/>
                </a:stretch>
              </a:blipFill>
            </p:spPr>
            <p:txBody>
              <a:bodyPr/>
              <a:lstStyle/>
              <a:p>
                <a:r>
                  <a:rPr lang="en-GB">
                    <a:noFill/>
                  </a:rPr>
                  <a:t> </a:t>
                </a:r>
              </a:p>
            </p:txBody>
          </p:sp>
        </mc:Fallback>
      </mc:AlternateContent>
      <p:cxnSp>
        <p:nvCxnSpPr>
          <p:cNvPr id="10" name="Straight Arrow Connector 9">
            <a:extLst>
              <a:ext uri="{FF2B5EF4-FFF2-40B4-BE49-F238E27FC236}">
                <a16:creationId xmlns:a16="http://schemas.microsoft.com/office/drawing/2014/main" id="{A8D34725-4E39-4349-958A-53D116E255C5}"/>
              </a:ext>
            </a:extLst>
          </p:cNvPr>
          <p:cNvCxnSpPr>
            <a:cxnSpLocks/>
          </p:cNvCxnSpPr>
          <p:nvPr/>
        </p:nvCxnSpPr>
        <p:spPr>
          <a:xfrm flipV="1">
            <a:off x="2102520" y="2311400"/>
            <a:ext cx="94580" cy="15168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2" name="TextBox 11">
            <a:extLst>
              <a:ext uri="{FF2B5EF4-FFF2-40B4-BE49-F238E27FC236}">
                <a16:creationId xmlns:a16="http://schemas.microsoft.com/office/drawing/2014/main" id="{DC49BFA9-EF2B-48AF-902D-4AB55C0D72D8}"/>
              </a:ext>
            </a:extLst>
          </p:cNvPr>
          <p:cNvSpPr txBox="1"/>
          <p:nvPr/>
        </p:nvSpPr>
        <p:spPr>
          <a:xfrm>
            <a:off x="394964" y="3315524"/>
            <a:ext cx="8352928" cy="1661993"/>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700" dirty="0"/>
              <a:t>[Textbook] Philomena is practising her piano scales. The probability that she completes a scale correctly on any one attempt is 0.4. She continues practising until she has completed four scales correctly.</a:t>
            </a:r>
          </a:p>
          <a:p>
            <a:pPr marL="342900" indent="-342900">
              <a:buAutoNum type="alphaLcParenBoth"/>
            </a:pPr>
            <a:r>
              <a:rPr lang="en-GB" sz="1700" dirty="0"/>
              <a:t>Find the probability that she completes her fourth correct scale on her 12</a:t>
            </a:r>
            <a:r>
              <a:rPr lang="en-GB" sz="1700" baseline="30000" dirty="0"/>
              <a:t>th</a:t>
            </a:r>
            <a:r>
              <a:rPr lang="en-GB" sz="1700" dirty="0"/>
              <a:t> attempt.</a:t>
            </a:r>
          </a:p>
          <a:p>
            <a:pPr marL="342900" indent="-342900">
              <a:buAutoNum type="alphaLcParenBoth"/>
            </a:pPr>
            <a:r>
              <a:rPr lang="en-GB" sz="1700" dirty="0"/>
              <a:t>Find the probability that she completes her fourth correct scale on her 10</a:t>
            </a:r>
            <a:r>
              <a:rPr lang="en-GB" sz="1700" baseline="30000" dirty="0"/>
              <a:t>th</a:t>
            </a:r>
            <a:r>
              <a:rPr lang="en-GB" sz="1700" dirty="0"/>
              <a:t> attempt, given that her first scale was correct.</a:t>
            </a:r>
          </a:p>
        </p:txBody>
      </p:sp>
      <mc:AlternateContent xmlns:mc="http://schemas.openxmlformats.org/markup-compatibility/2006">
        <mc:Choice xmlns:a14="http://schemas.microsoft.com/office/drawing/2010/main" Requires="a14">
          <p:sp>
            <p:nvSpPr>
              <p:cNvPr id="13" name="TextBox 12">
                <a:extLst>
                  <a:ext uri="{FF2B5EF4-FFF2-40B4-BE49-F238E27FC236}">
                    <a16:creationId xmlns:a16="http://schemas.microsoft.com/office/drawing/2014/main" id="{9D02BF89-0CDC-423B-B236-C55963155AEC}"/>
                  </a:ext>
                </a:extLst>
              </p:cNvPr>
              <p:cNvSpPr txBox="1"/>
              <p:nvPr/>
            </p:nvSpPr>
            <p:spPr>
              <a:xfrm>
                <a:off x="599232" y="5102324"/>
                <a:ext cx="4087068" cy="1662250"/>
              </a:xfrm>
              <a:prstGeom prst="rect">
                <a:avLst/>
              </a:prstGeom>
              <a:noFill/>
            </p:spPr>
            <p:txBody>
              <a:bodyPr wrap="square" rtlCol="0">
                <a:spAutoFit/>
              </a:bodyPr>
              <a:lstStyle/>
              <a:p>
                <a:r>
                  <a:rPr lang="en-GB" dirty="0"/>
                  <a:t>Let </a:t>
                </a:r>
                <a14:m>
                  <m:oMath xmlns:m="http://schemas.openxmlformats.org/officeDocument/2006/math">
                    <m:r>
                      <a:rPr lang="en-GB" b="0" i="1" smtClean="0">
                        <a:latin typeface="Cambria Math" panose="02040503050406030204" pitchFamily="18" charset="0"/>
                      </a:rPr>
                      <m:t>𝑋</m:t>
                    </m:r>
                  </m:oMath>
                </a14:m>
                <a:r>
                  <a:rPr lang="en-GB" dirty="0"/>
                  <a:t> be the number of attempts needed to complete four scales without error. </a:t>
                </a:r>
                <a14:m>
                  <m:oMath xmlns:m="http://schemas.openxmlformats.org/officeDocument/2006/math">
                    <m:r>
                      <a:rPr lang="en-GB" b="0" i="1" smtClean="0">
                        <a:latin typeface="Cambria Math" panose="02040503050406030204" pitchFamily="18" charset="0"/>
                      </a:rPr>
                      <m:t>𝑋</m:t>
                    </m:r>
                    <m:r>
                      <a:rPr lang="en-GB" b="0" i="1" smtClean="0">
                        <a:latin typeface="Cambria Math" panose="02040503050406030204" pitchFamily="18" charset="0"/>
                      </a:rPr>
                      <m:t>~</m:t>
                    </m:r>
                    <m:r>
                      <a:rPr lang="en-GB" b="0" i="1" smtClean="0">
                        <a:latin typeface="Cambria Math" panose="02040503050406030204" pitchFamily="18" charset="0"/>
                      </a:rPr>
                      <m:t>𝑁𝑒𝑔𝑎𝑡𝑖𝑣𝑒</m:t>
                    </m:r>
                    <m:r>
                      <a:rPr lang="en-GB" b="0" i="1" smtClean="0">
                        <a:latin typeface="Cambria Math" panose="02040503050406030204" pitchFamily="18" charset="0"/>
                      </a:rPr>
                      <m:t> </m:t>
                    </m:r>
                    <m:r>
                      <a:rPr lang="en-GB" b="0" i="1" smtClean="0">
                        <a:latin typeface="Cambria Math" panose="02040503050406030204" pitchFamily="18" charset="0"/>
                      </a:rPr>
                      <m:t>𝐵</m:t>
                    </m:r>
                    <m:r>
                      <a:rPr lang="en-GB" b="0" i="1" smtClean="0">
                        <a:latin typeface="Cambria Math" panose="02040503050406030204" pitchFamily="18" charset="0"/>
                      </a:rPr>
                      <m:t>(4,0.4)</m:t>
                    </m:r>
                  </m:oMath>
                </a14:m>
                <a:endParaRPr lang="en-GB" dirty="0"/>
              </a:p>
              <a:p>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=12</m:t>
                          </m:r>
                        </m:e>
                      </m:d>
                      <m:r>
                        <a:rPr lang="en-GB" b="0" i="1" smtClean="0">
                          <a:latin typeface="Cambria Math" panose="02040503050406030204" pitchFamily="18" charset="0"/>
                        </a:rPr>
                        <m:t>=</m:t>
                      </m:r>
                      <m:d>
                        <m:dPr>
                          <m:ctrlPr>
                            <a:rPr lang="en-GB" b="0" i="1" smtClean="0">
                              <a:latin typeface="Cambria Math" panose="02040503050406030204" pitchFamily="18" charset="0"/>
                            </a:rPr>
                          </m:ctrlPr>
                        </m:dPr>
                        <m:e>
                          <m:m>
                            <m:mPr>
                              <m:plcHide m:val="on"/>
                              <m:mcs>
                                <m:mc>
                                  <m:mcPr>
                                    <m:count m:val="1"/>
                                    <m:mcJc m:val="center"/>
                                  </m:mcPr>
                                </m:mc>
                              </m:mcs>
                              <m:ctrlPr>
                                <a:rPr lang="en-GB" b="0" i="1" smtClean="0">
                                  <a:latin typeface="Cambria Math" panose="02040503050406030204" pitchFamily="18" charset="0"/>
                                </a:rPr>
                              </m:ctrlPr>
                            </m:mPr>
                            <m:mr>
                              <m:e>
                                <m:r>
                                  <a:rPr lang="en-GB" b="0" i="1" smtClean="0">
                                    <a:latin typeface="Cambria Math" panose="02040503050406030204" pitchFamily="18" charset="0"/>
                                  </a:rPr>
                                  <m:t>11</m:t>
                                </m:r>
                              </m:e>
                            </m:mr>
                            <m:mr>
                              <m:e>
                                <m:r>
                                  <a:rPr lang="en-GB" b="0" i="1" smtClean="0">
                                    <a:latin typeface="Cambria Math" panose="02040503050406030204" pitchFamily="18" charset="0"/>
                                  </a:rPr>
                                  <m:t>3</m:t>
                                </m:r>
                              </m:e>
                            </m:mr>
                          </m:m>
                        </m:e>
                      </m:d>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0.4</m:t>
                          </m:r>
                        </m:e>
                        <m:sup>
                          <m:r>
                            <a:rPr lang="en-GB" b="0" i="1" smtClean="0">
                              <a:latin typeface="Cambria Math" panose="02040503050406030204" pitchFamily="18" charset="0"/>
                            </a:rPr>
                            <m:t>4</m:t>
                          </m:r>
                        </m:sup>
                      </m:sSup>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0.6</m:t>
                          </m:r>
                        </m:e>
                        <m:sup>
                          <m:r>
                            <a:rPr lang="en-GB" b="0" i="1" smtClean="0">
                              <a:latin typeface="Cambria Math" panose="02040503050406030204" pitchFamily="18" charset="0"/>
                            </a:rPr>
                            <m:t>8</m:t>
                          </m:r>
                        </m:sup>
                      </m:sSup>
                    </m:oMath>
                    <m:oMath xmlns:m="http://schemas.openxmlformats.org/officeDocument/2006/math">
                      <m:r>
                        <a:rPr lang="en-GB" b="0" i="1" smtClean="0">
                          <a:latin typeface="Cambria Math" panose="02040503050406030204" pitchFamily="18" charset="0"/>
                        </a:rPr>
                        <m:t>=0.0709</m:t>
                      </m:r>
                    </m:oMath>
                  </m:oMathPara>
                </a14:m>
                <a:endParaRPr lang="en-GB" dirty="0"/>
              </a:p>
            </p:txBody>
          </p:sp>
        </mc:Choice>
        <mc:Fallback>
          <p:sp>
            <p:nvSpPr>
              <p:cNvPr id="13" name="TextBox 12">
                <a:extLst>
                  <a:ext uri="{FF2B5EF4-FFF2-40B4-BE49-F238E27FC236}">
                    <a16:creationId xmlns:a16="http://schemas.microsoft.com/office/drawing/2014/main" id="{9D02BF89-0CDC-423B-B236-C55963155AEC}"/>
                  </a:ext>
                </a:extLst>
              </p:cNvPr>
              <p:cNvSpPr txBox="1">
                <a:spLocks noRot="1" noChangeAspect="1" noMove="1" noResize="1" noEditPoints="1" noAdjustHandles="1" noChangeArrowheads="1" noChangeShapeType="1" noTextEdit="1"/>
              </p:cNvSpPr>
              <p:nvPr/>
            </p:nvSpPr>
            <p:spPr>
              <a:xfrm>
                <a:off x="599232" y="5102324"/>
                <a:ext cx="4087068" cy="1662250"/>
              </a:xfrm>
              <a:prstGeom prst="rect">
                <a:avLst/>
              </a:prstGeom>
              <a:blipFill>
                <a:blip r:embed="rId5"/>
                <a:stretch>
                  <a:fillRect l="-1192" t="-2198" r="-447"/>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4" name="TextBox 13">
                <a:extLst>
                  <a:ext uri="{FF2B5EF4-FFF2-40B4-BE49-F238E27FC236}">
                    <a16:creationId xmlns:a16="http://schemas.microsoft.com/office/drawing/2014/main" id="{5F4F7B78-BA8B-428F-875E-B23903DFF5EC}"/>
                  </a:ext>
                </a:extLst>
              </p:cNvPr>
              <p:cNvSpPr txBox="1"/>
              <p:nvPr/>
            </p:nvSpPr>
            <p:spPr>
              <a:xfrm>
                <a:off x="5364212" y="5059661"/>
                <a:ext cx="3464396" cy="1660455"/>
              </a:xfrm>
              <a:prstGeom prst="rect">
                <a:avLst/>
              </a:prstGeom>
              <a:noFill/>
            </p:spPr>
            <p:txBody>
              <a:bodyPr wrap="square" rtlCol="0">
                <a:spAutoFit/>
              </a:bodyPr>
              <a:lstStyle/>
              <a:p>
                <a:r>
                  <a:rPr lang="en-GB" dirty="0"/>
                  <a:t>After the first success, she needs to have 3 further successes in the next 9 attempts. </a:t>
                </a:r>
                <a14:m>
                  <m:oMath xmlns:m="http://schemas.openxmlformats.org/officeDocument/2006/math">
                    <m:r>
                      <a:rPr lang="en-GB" b="0" i="1" smtClean="0">
                        <a:latin typeface="Cambria Math" panose="02040503050406030204" pitchFamily="18" charset="0"/>
                      </a:rPr>
                      <m:t>𝑌</m:t>
                    </m:r>
                    <m:r>
                      <a:rPr lang="en-GB" b="0" i="1" smtClean="0">
                        <a:latin typeface="Cambria Math" panose="02040503050406030204" pitchFamily="18" charset="0"/>
                      </a:rPr>
                      <m:t>~</m:t>
                    </m:r>
                    <m:r>
                      <a:rPr lang="en-GB" b="0" i="1" smtClean="0">
                        <a:latin typeface="Cambria Math" panose="02040503050406030204" pitchFamily="18" charset="0"/>
                      </a:rPr>
                      <m:t>𝑁𝐵</m:t>
                    </m:r>
                    <m:r>
                      <a:rPr lang="en-GB" b="0" i="1" smtClean="0">
                        <a:latin typeface="Cambria Math" panose="02040503050406030204" pitchFamily="18" charset="0"/>
                      </a:rPr>
                      <m:t>(3,0.4)</m:t>
                    </m:r>
                  </m:oMath>
                </a14:m>
                <a:endParaRPr lang="en-GB" dirty="0"/>
              </a:p>
              <a:p>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𝑌</m:t>
                          </m:r>
                          <m:r>
                            <a:rPr lang="en-GB" b="0" i="1" smtClean="0">
                              <a:latin typeface="Cambria Math" panose="02040503050406030204" pitchFamily="18" charset="0"/>
                            </a:rPr>
                            <m:t>=9</m:t>
                          </m:r>
                        </m:e>
                      </m:d>
                      <m:r>
                        <a:rPr lang="en-GB" b="0" i="1" smtClean="0">
                          <a:latin typeface="Cambria Math" panose="02040503050406030204" pitchFamily="18" charset="0"/>
                        </a:rPr>
                        <m:t>=</m:t>
                      </m:r>
                      <m:d>
                        <m:dPr>
                          <m:ctrlPr>
                            <a:rPr lang="en-GB" b="0" i="1" smtClean="0">
                              <a:latin typeface="Cambria Math" panose="02040503050406030204" pitchFamily="18" charset="0"/>
                            </a:rPr>
                          </m:ctrlPr>
                        </m:dPr>
                        <m:e>
                          <m:m>
                            <m:mPr>
                              <m:plcHide m:val="on"/>
                              <m:mcs>
                                <m:mc>
                                  <m:mcPr>
                                    <m:count m:val="1"/>
                                    <m:mcJc m:val="center"/>
                                  </m:mcPr>
                                </m:mc>
                              </m:mcs>
                              <m:ctrlPr>
                                <a:rPr lang="en-GB" b="0" i="1" smtClean="0">
                                  <a:latin typeface="Cambria Math" panose="02040503050406030204" pitchFamily="18" charset="0"/>
                                </a:rPr>
                              </m:ctrlPr>
                            </m:mPr>
                            <m:mr>
                              <m:e>
                                <m:r>
                                  <a:rPr lang="en-GB" b="0" i="1" smtClean="0">
                                    <a:latin typeface="Cambria Math" panose="02040503050406030204" pitchFamily="18" charset="0"/>
                                  </a:rPr>
                                  <m:t>8</m:t>
                                </m:r>
                              </m:e>
                            </m:mr>
                            <m:mr>
                              <m:e>
                                <m:r>
                                  <a:rPr lang="en-GB" b="0" i="1" smtClean="0">
                                    <a:latin typeface="Cambria Math" panose="02040503050406030204" pitchFamily="18" charset="0"/>
                                  </a:rPr>
                                  <m:t>2</m:t>
                                </m:r>
                              </m:e>
                            </m:mr>
                          </m:m>
                        </m:e>
                      </m:d>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0.4</m:t>
                          </m:r>
                        </m:e>
                        <m:sup>
                          <m:r>
                            <a:rPr lang="en-GB" b="0" i="1" smtClean="0">
                              <a:latin typeface="Cambria Math" panose="02040503050406030204" pitchFamily="18" charset="0"/>
                            </a:rPr>
                            <m:t>3</m:t>
                          </m:r>
                        </m:sup>
                      </m:sSup>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0.6</m:t>
                          </m:r>
                        </m:e>
                        <m:sup>
                          <m:r>
                            <a:rPr lang="en-GB" b="0" i="1" smtClean="0">
                              <a:latin typeface="Cambria Math" panose="02040503050406030204" pitchFamily="18" charset="0"/>
                            </a:rPr>
                            <m:t>6</m:t>
                          </m:r>
                        </m:sup>
                      </m:sSup>
                    </m:oMath>
                    <m:oMath xmlns:m="http://schemas.openxmlformats.org/officeDocument/2006/math">
                      <m:r>
                        <a:rPr lang="en-GB" b="0" i="1" smtClean="0">
                          <a:latin typeface="Cambria Math" panose="02040503050406030204" pitchFamily="18" charset="0"/>
                        </a:rPr>
                        <m:t>=0.0836</m:t>
                      </m:r>
                    </m:oMath>
                  </m:oMathPara>
                </a14:m>
                <a:endParaRPr lang="en-GB" dirty="0"/>
              </a:p>
            </p:txBody>
          </p:sp>
        </mc:Choice>
        <mc:Fallback>
          <p:sp>
            <p:nvSpPr>
              <p:cNvPr id="14" name="TextBox 13">
                <a:extLst>
                  <a:ext uri="{FF2B5EF4-FFF2-40B4-BE49-F238E27FC236}">
                    <a16:creationId xmlns:a16="http://schemas.microsoft.com/office/drawing/2014/main" id="{5F4F7B78-BA8B-428F-875E-B23903DFF5EC}"/>
                  </a:ext>
                </a:extLst>
              </p:cNvPr>
              <p:cNvSpPr txBox="1">
                <a:spLocks noRot="1" noChangeAspect="1" noMove="1" noResize="1" noEditPoints="1" noAdjustHandles="1" noChangeArrowheads="1" noChangeShapeType="1" noTextEdit="1"/>
              </p:cNvSpPr>
              <p:nvPr/>
            </p:nvSpPr>
            <p:spPr>
              <a:xfrm>
                <a:off x="5364212" y="5059661"/>
                <a:ext cx="3464396" cy="1660455"/>
              </a:xfrm>
              <a:prstGeom prst="rect">
                <a:avLst/>
              </a:prstGeom>
              <a:blipFill>
                <a:blip r:embed="rId6"/>
                <a:stretch>
                  <a:fillRect l="-1585" t="-2206"/>
                </a:stretch>
              </a:blipFill>
            </p:spPr>
            <p:txBody>
              <a:bodyPr/>
              <a:lstStyle/>
              <a:p>
                <a:r>
                  <a:rPr lang="en-GB">
                    <a:noFill/>
                  </a:rPr>
                  <a:t> </a:t>
                </a:r>
              </a:p>
            </p:txBody>
          </p:sp>
        </mc:Fallback>
      </mc:AlternateContent>
      <p:sp>
        <p:nvSpPr>
          <p:cNvPr id="15" name="Rectangle 14">
            <a:extLst>
              <a:ext uri="{FF2B5EF4-FFF2-40B4-BE49-F238E27FC236}">
                <a16:creationId xmlns:a16="http://schemas.microsoft.com/office/drawing/2014/main" id="{7ADA6D16-FD33-4CCB-8BF7-361A2C7B08C8}"/>
              </a:ext>
            </a:extLst>
          </p:cNvPr>
          <p:cNvSpPr/>
          <p:nvPr/>
        </p:nvSpPr>
        <p:spPr>
          <a:xfrm>
            <a:off x="266338" y="5192194"/>
            <a:ext cx="288032" cy="2880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a</a:t>
            </a:r>
          </a:p>
        </p:txBody>
      </p:sp>
      <p:sp>
        <p:nvSpPr>
          <p:cNvPr id="16" name="Rectangle 15">
            <a:extLst>
              <a:ext uri="{FF2B5EF4-FFF2-40B4-BE49-F238E27FC236}">
                <a16:creationId xmlns:a16="http://schemas.microsoft.com/office/drawing/2014/main" id="{F0206DEC-194A-47BD-A1E8-941E7800AA5B}"/>
              </a:ext>
            </a:extLst>
          </p:cNvPr>
          <p:cNvSpPr/>
          <p:nvPr/>
        </p:nvSpPr>
        <p:spPr>
          <a:xfrm>
            <a:off x="4932040" y="5162900"/>
            <a:ext cx="288032" cy="2880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b</a:t>
            </a:r>
          </a:p>
        </p:txBody>
      </p:sp>
      <p:sp>
        <p:nvSpPr>
          <p:cNvPr id="17" name="Rectangle 16">
            <a:extLst>
              <a:ext uri="{FF2B5EF4-FFF2-40B4-BE49-F238E27FC236}">
                <a16:creationId xmlns:a16="http://schemas.microsoft.com/office/drawing/2014/main" id="{6941B1EB-54A8-46DF-BEB6-0450BF5BD237}"/>
              </a:ext>
            </a:extLst>
          </p:cNvPr>
          <p:cNvSpPr/>
          <p:nvPr/>
        </p:nvSpPr>
        <p:spPr>
          <a:xfrm>
            <a:off x="579150" y="5189891"/>
            <a:ext cx="4131930" cy="152792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8" name="Rectangle 17">
            <a:extLst>
              <a:ext uri="{FF2B5EF4-FFF2-40B4-BE49-F238E27FC236}">
                <a16:creationId xmlns:a16="http://schemas.microsoft.com/office/drawing/2014/main" id="{1A3B2D6F-2AC3-4308-A9AC-03A726D44E9D}"/>
              </a:ext>
            </a:extLst>
          </p:cNvPr>
          <p:cNvSpPr/>
          <p:nvPr/>
        </p:nvSpPr>
        <p:spPr>
          <a:xfrm>
            <a:off x="5220072" y="5169488"/>
            <a:ext cx="3608536" cy="152792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417280818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7"/>
                                        </p:tgtEl>
                                      </p:cBhvr>
                                    </p:animEffect>
                                    <p:set>
                                      <p:cBhvr>
                                        <p:cTn id="7"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8" restart="whenNotActive" fill="hold" evtFilter="cancelBubble" nodeType="interactiveSeq">
                <p:stCondLst>
                  <p:cond evt="onClick" delay="0">
                    <p:tgtEl>
                      <p:spTgt spid="18"/>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8"/>
                                        </p:tgtEl>
                                      </p:cBhvr>
                                    </p:animEffect>
                                    <p:set>
                                      <p:cBhvr>
                                        <p:cTn id="13"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childTnLst>
        </p:cTn>
      </p:par>
    </p:tnLst>
    <p:bldLst>
      <p:bldP spid="17" grpId="0" animBg="1"/>
      <p:bldP spid="1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3C</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725840"/>
            <a:ext cx="7920880" cy="830997"/>
          </a:xfrm>
          <a:prstGeom prst="rect">
            <a:avLst/>
          </a:prstGeom>
          <a:noFill/>
        </p:spPr>
        <p:txBody>
          <a:bodyPr wrap="square" rtlCol="0">
            <a:spAutoFit/>
          </a:bodyPr>
          <a:lstStyle/>
          <a:p>
            <a:r>
              <a:rPr lang="en-GB" sz="2400" dirty="0"/>
              <a:t>Pearson Further Statistics 1</a:t>
            </a:r>
          </a:p>
          <a:p>
            <a:r>
              <a:rPr lang="en-GB" sz="2400" dirty="0"/>
              <a:t>Pages 51-52</a:t>
            </a:r>
          </a:p>
        </p:txBody>
      </p:sp>
      <p:cxnSp>
        <p:nvCxnSpPr>
          <p:cNvPr id="6" name="Straight Connector 5"/>
          <p:cNvCxnSpPr/>
          <p:nvPr/>
        </p:nvCxnSpPr>
        <p:spPr>
          <a:xfrm>
            <a:off x="0" y="1739717"/>
            <a:ext cx="91440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5665041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Mean and variance of Negative Binomial</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BF22D3B9-D9E7-4DCF-BB5A-A6D29561325E}"/>
                  </a:ext>
                </a:extLst>
              </p:cNvPr>
              <p:cNvSpPr txBox="1"/>
              <p:nvPr/>
            </p:nvSpPr>
            <p:spPr>
              <a:xfrm>
                <a:off x="395536" y="836712"/>
                <a:ext cx="6696744" cy="1603772"/>
              </a:xfrm>
              <a:prstGeom prst="rect">
                <a:avLst/>
              </a:prstGeom>
              <a:noFill/>
            </p:spPr>
            <p:txBody>
              <a:bodyPr wrap="square" rtlCol="0">
                <a:spAutoFit/>
              </a:bodyPr>
              <a:lstStyle/>
              <a:p>
                <a:r>
                  <a:rPr lang="en-GB" dirty="0"/>
                  <a:t>If we had a fair coin with probability of heads </a:t>
                </a:r>
                <a14:m>
                  <m:oMath xmlns:m="http://schemas.openxmlformats.org/officeDocument/2006/math">
                    <m:r>
                      <a:rPr lang="en-GB" b="0" i="1" smtClean="0">
                        <a:latin typeface="Cambria Math" panose="02040503050406030204" pitchFamily="18" charset="0"/>
                      </a:rPr>
                      <m:t>𝑝</m:t>
                    </m:r>
                    <m:r>
                      <a:rPr lang="en-GB" b="0" i="1" smtClean="0">
                        <a:latin typeface="Cambria Math" panose="02040503050406030204" pitchFamily="18" charset="0"/>
                      </a:rPr>
                      <m:t>=0.5</m:t>
                    </m:r>
                  </m:oMath>
                </a14:m>
                <a:r>
                  <a:rPr lang="en-GB" dirty="0"/>
                  <a:t> and we threw the coin until we saw </a:t>
                </a:r>
                <a14:m>
                  <m:oMath xmlns:m="http://schemas.openxmlformats.org/officeDocument/2006/math">
                    <m:r>
                      <a:rPr lang="en-GB" b="0" i="1" smtClean="0">
                        <a:latin typeface="Cambria Math" panose="02040503050406030204" pitchFamily="18" charset="0"/>
                      </a:rPr>
                      <m:t>𝑟</m:t>
                    </m:r>
                    <m:r>
                      <a:rPr lang="en-GB" b="0" i="1" smtClean="0">
                        <a:latin typeface="Cambria Math" panose="02040503050406030204" pitchFamily="18" charset="0"/>
                      </a:rPr>
                      <m:t>=</m:t>
                    </m:r>
                    <m:r>
                      <a:rPr lang="en-GB" b="0" i="0" smtClean="0">
                        <a:latin typeface="Cambria Math" panose="02040503050406030204" pitchFamily="18" charset="0"/>
                      </a:rPr>
                      <m:t>6</m:t>
                    </m:r>
                  </m:oMath>
                </a14:m>
                <a:r>
                  <a:rPr lang="en-GB" dirty="0"/>
                  <a:t> heads, intuitively, how many times on average </a:t>
                </a:r>
                <a14:m>
                  <m:oMath xmlns:m="http://schemas.openxmlformats.org/officeDocument/2006/math">
                    <m:r>
                      <a:rPr lang="en-GB" b="0" i="1" smtClean="0">
                        <a:latin typeface="Cambria Math" panose="02040503050406030204" pitchFamily="18" charset="0"/>
                      </a:rPr>
                      <m:t>𝑥</m:t>
                    </m:r>
                  </m:oMath>
                </a14:m>
                <a:r>
                  <a:rPr lang="en-GB" dirty="0"/>
                  <a:t> would we expect to have to </a:t>
                </a:r>
                <a:r>
                  <a:rPr lang="en-GB" dirty="0" err="1"/>
                  <a:t>to</a:t>
                </a:r>
                <a:r>
                  <a:rPr lang="en-GB" dirty="0"/>
                  <a:t> throw the coin?</a:t>
                </a:r>
              </a:p>
              <a:p>
                <a:endParaRPr lang="en-GB" dirty="0"/>
              </a:p>
              <a:p>
                <a:r>
                  <a:rPr lang="en-GB" b="1" dirty="0"/>
                  <a:t>12 times, which is </a:t>
                </a:r>
                <a14:m>
                  <m:oMath xmlns:m="http://schemas.openxmlformats.org/officeDocument/2006/math">
                    <m:f>
                      <m:fPr>
                        <m:ctrlPr>
                          <a:rPr lang="en-GB" b="1" i="1" smtClean="0">
                            <a:latin typeface="Cambria Math" panose="02040503050406030204" pitchFamily="18" charset="0"/>
                          </a:rPr>
                        </m:ctrlPr>
                      </m:fPr>
                      <m:num>
                        <m:r>
                          <a:rPr lang="en-GB" b="1" i="1" smtClean="0">
                            <a:latin typeface="Cambria Math" panose="02040503050406030204" pitchFamily="18" charset="0"/>
                          </a:rPr>
                          <m:t>𝒓</m:t>
                        </m:r>
                      </m:num>
                      <m:den>
                        <m:r>
                          <a:rPr lang="en-GB" b="1" i="1" smtClean="0">
                            <a:latin typeface="Cambria Math" panose="02040503050406030204" pitchFamily="18" charset="0"/>
                          </a:rPr>
                          <m:t>𝒑</m:t>
                        </m:r>
                      </m:den>
                    </m:f>
                  </m:oMath>
                </a14:m>
                <a:endParaRPr lang="en-GB" b="1" dirty="0"/>
              </a:p>
            </p:txBody>
          </p:sp>
        </mc:Choice>
        <mc:Fallback>
          <p:sp>
            <p:nvSpPr>
              <p:cNvPr id="7" name="TextBox 6">
                <a:extLst>
                  <a:ext uri="{FF2B5EF4-FFF2-40B4-BE49-F238E27FC236}">
                    <a16:creationId xmlns:a16="http://schemas.microsoft.com/office/drawing/2014/main" id="{BF22D3B9-D9E7-4DCF-BB5A-A6D29561325E}"/>
                  </a:ext>
                </a:extLst>
              </p:cNvPr>
              <p:cNvSpPr txBox="1">
                <a:spLocks noRot="1" noChangeAspect="1" noMove="1" noResize="1" noEditPoints="1" noAdjustHandles="1" noChangeArrowheads="1" noChangeShapeType="1" noTextEdit="1"/>
              </p:cNvSpPr>
              <p:nvPr/>
            </p:nvSpPr>
            <p:spPr>
              <a:xfrm>
                <a:off x="395536" y="836712"/>
                <a:ext cx="6696744" cy="1603772"/>
              </a:xfrm>
              <a:prstGeom prst="rect">
                <a:avLst/>
              </a:prstGeom>
              <a:blipFill>
                <a:blip r:embed="rId2"/>
                <a:stretch>
                  <a:fillRect l="-820" t="-1901" b="-380"/>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06367FFB-EDC8-4DA9-8BD3-1B44DE58C4DA}"/>
                  </a:ext>
                </a:extLst>
              </p:cNvPr>
              <p:cNvSpPr txBox="1"/>
              <p:nvPr/>
            </p:nvSpPr>
            <p:spPr>
              <a:xfrm>
                <a:off x="450652" y="2526928"/>
                <a:ext cx="4392488" cy="1047403"/>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latin typeface="Wingdings" panose="05000000000000000000" pitchFamily="2" charset="2"/>
                  </a:rPr>
                  <a:t>!</a:t>
                </a:r>
                <a:r>
                  <a:rPr lang="en-GB" dirty="0"/>
                  <a:t> If </a:t>
                </a:r>
                <a14:m>
                  <m:oMath xmlns:m="http://schemas.openxmlformats.org/officeDocument/2006/math">
                    <m:r>
                      <a:rPr lang="en-GB" b="0" i="1" smtClean="0">
                        <a:latin typeface="Cambria Math" panose="02040503050406030204" pitchFamily="18" charset="0"/>
                      </a:rPr>
                      <m:t>𝑋</m:t>
                    </m:r>
                    <m:r>
                      <a:rPr lang="en-GB" b="0" i="1" smtClean="0">
                        <a:latin typeface="Cambria Math" panose="02040503050406030204" pitchFamily="18" charset="0"/>
                      </a:rPr>
                      <m:t>~</m:t>
                    </m:r>
                    <m:r>
                      <a:rPr lang="en-GB" b="0" i="1" smtClean="0">
                        <a:latin typeface="Cambria Math" panose="02040503050406030204" pitchFamily="18" charset="0"/>
                      </a:rPr>
                      <m:t>𝑁𝑒𝑔𝑎𝑡𝑖𝑣𝑒</m:t>
                    </m:r>
                    <m:r>
                      <a:rPr lang="en-GB" b="0" i="1" smtClean="0">
                        <a:latin typeface="Cambria Math" panose="02040503050406030204" pitchFamily="18" charset="0"/>
                      </a:rPr>
                      <m:t> </m:t>
                    </m:r>
                    <m:r>
                      <a:rPr lang="en-GB" b="0" i="1" smtClean="0">
                        <a:latin typeface="Cambria Math" panose="02040503050406030204" pitchFamily="18" charset="0"/>
                      </a:rPr>
                      <m:t>𝐵</m:t>
                    </m:r>
                    <m:r>
                      <a:rPr lang="en-GB" b="0" i="1" smtClean="0">
                        <a:latin typeface="Cambria Math" panose="02040503050406030204" pitchFamily="18" charset="0"/>
                      </a:rPr>
                      <m:t>(</m:t>
                    </m:r>
                    <m:r>
                      <a:rPr lang="en-GB" b="0" i="1" smtClean="0">
                        <a:latin typeface="Cambria Math" panose="02040503050406030204" pitchFamily="18" charset="0"/>
                      </a:rPr>
                      <m:t>𝑟</m:t>
                    </m:r>
                    <m:r>
                      <a:rPr lang="en-GB" b="0" i="1" smtClean="0">
                        <a:latin typeface="Cambria Math" panose="02040503050406030204" pitchFamily="18" charset="0"/>
                      </a:rPr>
                      <m:t>,</m:t>
                    </m:r>
                    <m:r>
                      <a:rPr lang="en-GB" b="0" i="1" smtClean="0">
                        <a:latin typeface="Cambria Math" panose="02040503050406030204" pitchFamily="18" charset="0"/>
                      </a:rPr>
                      <m:t>𝑝</m:t>
                    </m:r>
                    <m:r>
                      <a:rPr lang="en-GB" b="0" i="1" smtClean="0">
                        <a:latin typeface="Cambria Math" panose="02040503050406030204" pitchFamily="18" charset="0"/>
                      </a:rPr>
                      <m:t>)</m:t>
                    </m:r>
                  </m:oMath>
                </a14:m>
                <a:r>
                  <a:rPr lang="en-GB" dirty="0"/>
                  <a:t>, then:</a:t>
                </a:r>
              </a:p>
              <a:p>
                <a:pPr marL="285750" indent="-285750">
                  <a:buFont typeface="Arial" panose="020B0604020202020204" pitchFamily="34" charset="0"/>
                  <a:buChar char="•"/>
                </a:pPr>
                <a:r>
                  <a:rPr lang="en-GB" dirty="0"/>
                  <a:t>Mean of </a:t>
                </a:r>
                <a14:m>
                  <m:oMath xmlns:m="http://schemas.openxmlformats.org/officeDocument/2006/math">
                    <m:r>
                      <a:rPr lang="en-GB" b="0" i="1" smtClean="0">
                        <a:latin typeface="Cambria Math" panose="02040503050406030204" pitchFamily="18" charset="0"/>
                      </a:rPr>
                      <m:t>𝑋</m:t>
                    </m:r>
                    <m:r>
                      <a:rPr lang="en-GB" b="0" i="0" smtClean="0">
                        <a:latin typeface="Cambria Math" panose="02040503050406030204" pitchFamily="18" charset="0"/>
                      </a:rPr>
                      <m:t>=</m:t>
                    </m:r>
                    <m:r>
                      <a:rPr lang="en-GB" b="0" i="1" smtClean="0">
                        <a:latin typeface="Cambria Math" panose="02040503050406030204" pitchFamily="18" charset="0"/>
                      </a:rPr>
                      <m:t>𝐸</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e>
                    </m:d>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𝑟</m:t>
                        </m:r>
                      </m:num>
                      <m:den>
                        <m:r>
                          <a:rPr lang="en-GB" b="0" i="1" smtClean="0">
                            <a:latin typeface="Cambria Math" panose="02040503050406030204" pitchFamily="18" charset="0"/>
                          </a:rPr>
                          <m:t>𝑝</m:t>
                        </m:r>
                      </m:den>
                    </m:f>
                  </m:oMath>
                </a14:m>
                <a:endParaRPr lang="en-GB" dirty="0"/>
              </a:p>
              <a:p>
                <a:pPr marL="285750" indent="-285750">
                  <a:buFont typeface="Arial" panose="020B0604020202020204" pitchFamily="34" charset="0"/>
                  <a:buChar char="•"/>
                </a:pPr>
                <a:r>
                  <a:rPr lang="en-GB" dirty="0"/>
                  <a:t>Variance of </a:t>
                </a:r>
                <a14:m>
                  <m:oMath xmlns:m="http://schemas.openxmlformats.org/officeDocument/2006/math">
                    <m:r>
                      <a:rPr lang="en-GB" b="0" i="1" smtClean="0">
                        <a:latin typeface="Cambria Math" panose="02040503050406030204" pitchFamily="18" charset="0"/>
                      </a:rPr>
                      <m:t>𝑋</m:t>
                    </m:r>
                    <m:r>
                      <a:rPr lang="en-GB" b="0" i="1" smtClean="0">
                        <a:latin typeface="Cambria Math" panose="02040503050406030204" pitchFamily="18" charset="0"/>
                      </a:rPr>
                      <m:t>=</m:t>
                    </m:r>
                    <m:r>
                      <a:rPr lang="en-GB" b="0" i="1" smtClean="0">
                        <a:latin typeface="Cambria Math" panose="02040503050406030204" pitchFamily="18" charset="0"/>
                      </a:rPr>
                      <m:t>𝑉𝑎𝑟</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e>
                    </m:d>
                    <m:r>
                      <a:rPr lang="en-GB" b="0" i="1" smtClean="0">
                        <a:latin typeface="Cambria Math" panose="02040503050406030204" pitchFamily="18" charset="0"/>
                      </a:rPr>
                      <m:t>=</m:t>
                    </m:r>
                    <m:r>
                      <a:rPr lang="en-GB" b="0" i="1" smtClean="0">
                        <a:latin typeface="Cambria Math" panose="02040503050406030204" pitchFamily="18" charset="0"/>
                      </a:rPr>
                      <m:t>𝑟</m:t>
                    </m:r>
                    <m:r>
                      <a:rPr lang="en-GB" b="0" i="1" smtClean="0">
                        <a:latin typeface="Cambria Math" panose="02040503050406030204" pitchFamily="18" charset="0"/>
                      </a:rPr>
                      <m:t>(1−</m:t>
                    </m:r>
                    <m:r>
                      <a:rPr lang="en-GB" b="0" i="1" smtClean="0">
                        <a:latin typeface="Cambria Math" panose="02040503050406030204" pitchFamily="18" charset="0"/>
                      </a:rPr>
                      <m:t>𝑝</m:t>
                    </m:r>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𝑝</m:t>
                        </m:r>
                      </m:e>
                      <m:sup>
                        <m:r>
                          <a:rPr lang="en-GB" b="0" i="1" smtClean="0">
                            <a:latin typeface="Cambria Math" panose="02040503050406030204" pitchFamily="18" charset="0"/>
                          </a:rPr>
                          <m:t>2</m:t>
                        </m:r>
                      </m:sup>
                    </m:sSup>
                  </m:oMath>
                </a14:m>
                <a:endParaRPr lang="en-GB" dirty="0"/>
              </a:p>
            </p:txBody>
          </p:sp>
        </mc:Choice>
        <mc:Fallback>
          <p:sp>
            <p:nvSpPr>
              <p:cNvPr id="8" name="TextBox 7">
                <a:extLst>
                  <a:ext uri="{FF2B5EF4-FFF2-40B4-BE49-F238E27FC236}">
                    <a16:creationId xmlns:a16="http://schemas.microsoft.com/office/drawing/2014/main" id="{06367FFB-EDC8-4DA9-8BD3-1B44DE58C4DA}"/>
                  </a:ext>
                </a:extLst>
              </p:cNvPr>
              <p:cNvSpPr txBox="1">
                <a:spLocks noRot="1" noChangeAspect="1" noMove="1" noResize="1" noEditPoints="1" noAdjustHandles="1" noChangeArrowheads="1" noChangeShapeType="1" noTextEdit="1"/>
              </p:cNvSpPr>
              <p:nvPr/>
            </p:nvSpPr>
            <p:spPr>
              <a:xfrm>
                <a:off x="450652" y="2526928"/>
                <a:ext cx="4392488" cy="1047403"/>
              </a:xfrm>
              <a:prstGeom prst="rect">
                <a:avLst/>
              </a:prstGeom>
              <a:blipFill>
                <a:blip r:embed="rId3"/>
                <a:stretch>
                  <a:fillRect l="-967" t="-2857" b="-8000"/>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45AE2DD0-A0B9-4088-B2F4-FBDA776E2552}"/>
                  </a:ext>
                </a:extLst>
              </p:cNvPr>
              <p:cNvSpPr txBox="1"/>
              <p:nvPr/>
            </p:nvSpPr>
            <p:spPr>
              <a:xfrm>
                <a:off x="4910956" y="1751732"/>
                <a:ext cx="4066800" cy="1600438"/>
              </a:xfrm>
              <a:prstGeom prst="rect">
                <a:avLst/>
              </a:prstGeom>
              <a:noFill/>
            </p:spPr>
            <p:txBody>
              <a:bodyPr wrap="square" rtlCol="0">
                <a:spAutoFit/>
              </a:bodyPr>
              <a:lstStyle/>
              <a:p>
                <a:r>
                  <a:rPr lang="en-GB" sz="1400" b="1" dirty="0"/>
                  <a:t>Fro Note</a:t>
                </a:r>
                <a:r>
                  <a:rPr lang="en-GB" sz="1400" dirty="0"/>
                  <a:t>: While the Negative Binomial is in one respect the ‘inverse’ of the Binomial distribution, it is also a </a:t>
                </a:r>
                <a:r>
                  <a:rPr lang="en-GB" sz="1400" b="1" dirty="0"/>
                  <a:t>generalisation of the Geometric Distribution</a:t>
                </a:r>
                <a:r>
                  <a:rPr lang="en-GB" sz="1400" dirty="0"/>
                  <a:t>, where we wait until we see </a:t>
                </a:r>
                <a14:m>
                  <m:oMath xmlns:m="http://schemas.openxmlformats.org/officeDocument/2006/math">
                    <m:r>
                      <a:rPr lang="en-GB" sz="1400" b="0" i="1" smtClean="0">
                        <a:latin typeface="Cambria Math" panose="02040503050406030204" pitchFamily="18" charset="0"/>
                      </a:rPr>
                      <m:t>𝑟</m:t>
                    </m:r>
                  </m:oMath>
                </a14:m>
                <a:r>
                  <a:rPr lang="en-GB" sz="1400" dirty="0"/>
                  <a:t> successes instead of stopping at the first success. Therefore </a:t>
                </a:r>
                <a14:m>
                  <m:oMath xmlns:m="http://schemas.openxmlformats.org/officeDocument/2006/math">
                    <m:r>
                      <a:rPr lang="en-GB" sz="1400" b="0" i="1" smtClean="0">
                        <a:latin typeface="Cambria Math" panose="02040503050406030204" pitchFamily="18" charset="0"/>
                      </a:rPr>
                      <m:t>𝐸</m:t>
                    </m:r>
                    <m:r>
                      <a:rPr lang="en-GB" sz="1400" b="0" i="1" smtClean="0">
                        <a:latin typeface="Cambria Math" panose="02040503050406030204" pitchFamily="18" charset="0"/>
                      </a:rPr>
                      <m:t>(</m:t>
                    </m:r>
                    <m:r>
                      <a:rPr lang="en-GB" sz="1400" b="0" i="1" smtClean="0">
                        <a:latin typeface="Cambria Math" panose="02040503050406030204" pitchFamily="18" charset="0"/>
                      </a:rPr>
                      <m:t>𝑋</m:t>
                    </m:r>
                    <m:r>
                      <a:rPr lang="en-GB" sz="1400" b="0" i="1" smtClean="0">
                        <a:latin typeface="Cambria Math" panose="02040503050406030204" pitchFamily="18" charset="0"/>
                      </a:rPr>
                      <m:t>)</m:t>
                    </m:r>
                  </m:oMath>
                </a14:m>
                <a:r>
                  <a:rPr lang="en-GB" sz="1400" dirty="0"/>
                  <a:t> and </a:t>
                </a:r>
                <a14:m>
                  <m:oMath xmlns:m="http://schemas.openxmlformats.org/officeDocument/2006/math">
                    <m:r>
                      <a:rPr lang="en-GB" sz="1400" b="0" i="1" smtClean="0">
                        <a:latin typeface="Cambria Math" panose="02040503050406030204" pitchFamily="18" charset="0"/>
                      </a:rPr>
                      <m:t>𝑉𝑎𝑟</m:t>
                    </m:r>
                    <m:r>
                      <a:rPr lang="en-GB" sz="1400" b="0" i="1" smtClean="0">
                        <a:latin typeface="Cambria Math" panose="02040503050406030204" pitchFamily="18" charset="0"/>
                      </a:rPr>
                      <m:t>(</m:t>
                    </m:r>
                    <m:r>
                      <a:rPr lang="en-GB" sz="1400" b="0" i="1" smtClean="0">
                        <a:latin typeface="Cambria Math" panose="02040503050406030204" pitchFamily="18" charset="0"/>
                      </a:rPr>
                      <m:t>𝑋</m:t>
                    </m:r>
                    <m:r>
                      <a:rPr lang="en-GB" sz="1400" b="0" i="1" smtClean="0">
                        <a:latin typeface="Cambria Math" panose="02040503050406030204" pitchFamily="18" charset="0"/>
                      </a:rPr>
                      <m:t>)</m:t>
                    </m:r>
                  </m:oMath>
                </a14:m>
                <a:r>
                  <a:rPr lang="en-GB" sz="1400" dirty="0"/>
                  <a:t> for the Negative Binomial is </a:t>
                </a:r>
                <a14:m>
                  <m:oMath xmlns:m="http://schemas.openxmlformats.org/officeDocument/2006/math">
                    <m:r>
                      <a:rPr lang="en-GB" sz="1400" b="0" i="1" smtClean="0">
                        <a:latin typeface="Cambria Math" panose="02040503050406030204" pitchFamily="18" charset="0"/>
                      </a:rPr>
                      <m:t>𝑟</m:t>
                    </m:r>
                  </m:oMath>
                </a14:m>
                <a:r>
                  <a:rPr lang="en-GB" sz="1400" dirty="0"/>
                  <a:t> times greater than that for the Geometric distribution.</a:t>
                </a:r>
              </a:p>
            </p:txBody>
          </p:sp>
        </mc:Choice>
        <mc:Fallback>
          <p:sp>
            <p:nvSpPr>
              <p:cNvPr id="9" name="TextBox 8">
                <a:extLst>
                  <a:ext uri="{FF2B5EF4-FFF2-40B4-BE49-F238E27FC236}">
                    <a16:creationId xmlns:a16="http://schemas.microsoft.com/office/drawing/2014/main" id="{45AE2DD0-A0B9-4088-B2F4-FBDA776E2552}"/>
                  </a:ext>
                </a:extLst>
              </p:cNvPr>
              <p:cNvSpPr txBox="1">
                <a:spLocks noRot="1" noChangeAspect="1" noMove="1" noResize="1" noEditPoints="1" noAdjustHandles="1" noChangeArrowheads="1" noChangeShapeType="1" noTextEdit="1"/>
              </p:cNvSpPr>
              <p:nvPr/>
            </p:nvSpPr>
            <p:spPr>
              <a:xfrm>
                <a:off x="4910956" y="1751732"/>
                <a:ext cx="4066800" cy="1600438"/>
              </a:xfrm>
              <a:prstGeom prst="rect">
                <a:avLst/>
              </a:prstGeom>
              <a:blipFill>
                <a:blip r:embed="rId4"/>
                <a:stretch>
                  <a:fillRect l="-450" t="-380" b="-3042"/>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0" name="TextBox 9">
                <a:extLst>
                  <a:ext uri="{FF2B5EF4-FFF2-40B4-BE49-F238E27FC236}">
                    <a16:creationId xmlns:a16="http://schemas.microsoft.com/office/drawing/2014/main" id="{28FF881D-B5A8-46CA-8F3F-6FF059934352}"/>
                  </a:ext>
                </a:extLst>
              </p:cNvPr>
              <p:cNvSpPr txBox="1"/>
              <p:nvPr/>
            </p:nvSpPr>
            <p:spPr>
              <a:xfrm>
                <a:off x="94804" y="3755658"/>
                <a:ext cx="4824536" cy="3046988"/>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600" dirty="0"/>
                  <a:t>[Textbook] Iona and Juan play noughts and crosses. The probability that Iona wins is 0.7. The random variable </a:t>
                </a:r>
                <a14:m>
                  <m:oMath xmlns:m="http://schemas.openxmlformats.org/officeDocument/2006/math">
                    <m:r>
                      <a:rPr lang="en-GB" sz="1600" b="0" i="1" smtClean="0">
                        <a:latin typeface="Cambria Math" panose="02040503050406030204" pitchFamily="18" charset="0"/>
                      </a:rPr>
                      <m:t>𝑋</m:t>
                    </m:r>
                  </m:oMath>
                </a14:m>
                <a:r>
                  <a:rPr lang="en-GB" sz="1600" dirty="0"/>
                  <a:t> represents the number of games that they need to play for Iona to win seven times.</a:t>
                </a:r>
              </a:p>
              <a:p>
                <a:pPr marL="342900" indent="-342900">
                  <a:buAutoNum type="alphaLcParenBoth"/>
                </a:pPr>
                <a:r>
                  <a:rPr lang="en-GB" sz="1600" dirty="0"/>
                  <a:t>Find </a:t>
                </a:r>
                <a14:m>
                  <m:oMath xmlns:m="http://schemas.openxmlformats.org/officeDocument/2006/math">
                    <m:r>
                      <a:rPr lang="en-GB" sz="1600" b="0" i="1" smtClean="0">
                        <a:latin typeface="Cambria Math" panose="02040503050406030204" pitchFamily="18" charset="0"/>
                      </a:rPr>
                      <m:t>𝐸</m:t>
                    </m:r>
                    <m:r>
                      <a:rPr lang="en-GB" sz="1600" b="0" i="1" smtClean="0">
                        <a:latin typeface="Cambria Math" panose="02040503050406030204" pitchFamily="18" charset="0"/>
                      </a:rPr>
                      <m:t>(</m:t>
                    </m:r>
                    <m:r>
                      <a:rPr lang="en-GB" sz="1600" b="0" i="1" smtClean="0">
                        <a:latin typeface="Cambria Math" panose="02040503050406030204" pitchFamily="18" charset="0"/>
                      </a:rPr>
                      <m:t>𝑋</m:t>
                    </m:r>
                    <m:r>
                      <a:rPr lang="en-GB" sz="1600" b="0" i="1" smtClean="0">
                        <a:latin typeface="Cambria Math" panose="02040503050406030204" pitchFamily="18" charset="0"/>
                      </a:rPr>
                      <m:t>)</m:t>
                    </m:r>
                  </m:oMath>
                </a14:m>
                <a:r>
                  <a:rPr lang="en-GB" sz="1600" dirty="0"/>
                  <a:t> and </a:t>
                </a:r>
                <a14:m>
                  <m:oMath xmlns:m="http://schemas.openxmlformats.org/officeDocument/2006/math">
                    <m:r>
                      <a:rPr lang="en-GB" sz="1600" b="0" i="1" smtClean="0">
                        <a:latin typeface="Cambria Math" panose="02040503050406030204" pitchFamily="18" charset="0"/>
                      </a:rPr>
                      <m:t>𝑉𝑎𝑟</m:t>
                    </m:r>
                    <m:r>
                      <a:rPr lang="en-GB" sz="1600" b="0" i="1" smtClean="0">
                        <a:latin typeface="Cambria Math" panose="02040503050406030204" pitchFamily="18" charset="0"/>
                      </a:rPr>
                      <m:t>(</m:t>
                    </m:r>
                    <m:r>
                      <a:rPr lang="en-GB" sz="1600" b="0" i="1" smtClean="0">
                        <a:latin typeface="Cambria Math" panose="02040503050406030204" pitchFamily="18" charset="0"/>
                      </a:rPr>
                      <m:t>𝑋</m:t>
                    </m:r>
                    <m:r>
                      <a:rPr lang="en-GB" sz="1600" b="0" i="1" smtClean="0">
                        <a:latin typeface="Cambria Math" panose="02040503050406030204" pitchFamily="18" charset="0"/>
                      </a:rPr>
                      <m:t>)</m:t>
                    </m:r>
                  </m:oMath>
                </a14:m>
                <a:r>
                  <a:rPr lang="en-GB" sz="1600" dirty="0"/>
                  <a:t>.</a:t>
                </a:r>
              </a:p>
              <a:p>
                <a:r>
                  <a:rPr lang="en-GB" sz="1600" dirty="0"/>
                  <a:t>They change games and start playing chess. The random variable </a:t>
                </a:r>
                <a14:m>
                  <m:oMath xmlns:m="http://schemas.openxmlformats.org/officeDocument/2006/math">
                    <m:r>
                      <a:rPr lang="en-GB" sz="1600" b="0" i="1" smtClean="0">
                        <a:latin typeface="Cambria Math" panose="02040503050406030204" pitchFamily="18" charset="0"/>
                      </a:rPr>
                      <m:t>𝑌</m:t>
                    </m:r>
                  </m:oMath>
                </a14:m>
                <a:r>
                  <a:rPr lang="en-GB" sz="1600" dirty="0"/>
                  <a:t> represents the number of games that they need to play for Juan to win twice. Given that the mean of </a:t>
                </a:r>
                <a14:m>
                  <m:oMath xmlns:m="http://schemas.openxmlformats.org/officeDocument/2006/math">
                    <m:r>
                      <a:rPr lang="en-GB" sz="1600" b="0" i="1" smtClean="0">
                        <a:latin typeface="Cambria Math" panose="02040503050406030204" pitchFamily="18" charset="0"/>
                      </a:rPr>
                      <m:t>𝑌</m:t>
                    </m:r>
                  </m:oMath>
                </a14:m>
                <a:r>
                  <a:rPr lang="en-GB" sz="1600" dirty="0"/>
                  <a:t> is 6, find:</a:t>
                </a:r>
              </a:p>
              <a:p>
                <a:r>
                  <a:rPr lang="en-GB" sz="1600" dirty="0"/>
                  <a:t>(b) Juan’s probability of winning any single game of chess</a:t>
                </a:r>
              </a:p>
              <a:p>
                <a:r>
                  <a:rPr lang="en-GB" sz="1600" dirty="0"/>
                  <a:t>(c) the standard deviation of </a:t>
                </a:r>
                <a14:m>
                  <m:oMath xmlns:m="http://schemas.openxmlformats.org/officeDocument/2006/math">
                    <m:r>
                      <a:rPr lang="en-GB" sz="1600" b="0" i="1" smtClean="0">
                        <a:latin typeface="Cambria Math" panose="02040503050406030204" pitchFamily="18" charset="0"/>
                      </a:rPr>
                      <m:t>𝑌</m:t>
                    </m:r>
                  </m:oMath>
                </a14:m>
                <a:r>
                  <a:rPr lang="en-GB" sz="1600" dirty="0"/>
                  <a:t>.</a:t>
                </a:r>
              </a:p>
            </p:txBody>
          </p:sp>
        </mc:Choice>
        <mc:Fallback>
          <p:sp>
            <p:nvSpPr>
              <p:cNvPr id="10" name="TextBox 9">
                <a:extLst>
                  <a:ext uri="{FF2B5EF4-FFF2-40B4-BE49-F238E27FC236}">
                    <a16:creationId xmlns:a16="http://schemas.microsoft.com/office/drawing/2014/main" id="{28FF881D-B5A8-46CA-8F3F-6FF059934352}"/>
                  </a:ext>
                </a:extLst>
              </p:cNvPr>
              <p:cNvSpPr txBox="1">
                <a:spLocks noRot="1" noChangeAspect="1" noMove="1" noResize="1" noEditPoints="1" noAdjustHandles="1" noChangeArrowheads="1" noChangeShapeType="1" noTextEdit="1"/>
              </p:cNvSpPr>
              <p:nvPr/>
            </p:nvSpPr>
            <p:spPr>
              <a:xfrm>
                <a:off x="94804" y="3755658"/>
                <a:ext cx="4824536" cy="3046988"/>
              </a:xfrm>
              <a:prstGeom prst="rect">
                <a:avLst/>
              </a:prstGeom>
              <a:blipFill>
                <a:blip r:embed="rId5"/>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2" name="TextBox 11">
                <a:extLst>
                  <a:ext uri="{FF2B5EF4-FFF2-40B4-BE49-F238E27FC236}">
                    <a16:creationId xmlns:a16="http://schemas.microsoft.com/office/drawing/2014/main" id="{C163F429-7AD6-40E7-8CD6-DF1C839F15CF}"/>
                  </a:ext>
                </a:extLst>
              </p:cNvPr>
              <p:cNvSpPr txBox="1"/>
              <p:nvPr/>
            </p:nvSpPr>
            <p:spPr>
              <a:xfrm>
                <a:off x="5643612" y="3509764"/>
                <a:ext cx="3240360" cy="3273460"/>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GB" sz="1600" b="0" i="1" smtClean="0">
                          <a:latin typeface="Cambria Math" panose="02040503050406030204" pitchFamily="18" charset="0"/>
                        </a:rPr>
                        <m:t>𝑋</m:t>
                      </m:r>
                      <m:r>
                        <a:rPr lang="en-GB" sz="1600" b="0" i="1" smtClean="0">
                          <a:latin typeface="Cambria Math" panose="02040503050406030204" pitchFamily="18" charset="0"/>
                        </a:rPr>
                        <m:t>~</m:t>
                      </m:r>
                      <m:r>
                        <a:rPr lang="en-GB" sz="1600" b="0" i="1" smtClean="0">
                          <a:latin typeface="Cambria Math" panose="02040503050406030204" pitchFamily="18" charset="0"/>
                        </a:rPr>
                        <m:t>𝑁𝑒𝑔𝑎𝑡𝑖𝑣𝑒</m:t>
                      </m:r>
                      <m:r>
                        <a:rPr lang="en-GB" sz="1600" b="0" i="1" smtClean="0">
                          <a:latin typeface="Cambria Math" panose="02040503050406030204" pitchFamily="18" charset="0"/>
                        </a:rPr>
                        <m:t> </m:t>
                      </m:r>
                      <m:r>
                        <a:rPr lang="en-GB" sz="1600" b="0" i="1" smtClean="0">
                          <a:latin typeface="Cambria Math" panose="02040503050406030204" pitchFamily="18" charset="0"/>
                        </a:rPr>
                        <m:t>𝐵</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7,0.7</m:t>
                          </m:r>
                        </m:e>
                      </m:d>
                    </m:oMath>
                    <m:oMath xmlns:m="http://schemas.openxmlformats.org/officeDocument/2006/math">
                      <m:r>
                        <a:rPr lang="en-GB" sz="1600" b="0" i="1" smtClean="0">
                          <a:latin typeface="Cambria Math" panose="02040503050406030204" pitchFamily="18" charset="0"/>
                        </a:rPr>
                        <m:t>𝐸</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𝑋</m:t>
                          </m:r>
                        </m:e>
                      </m:d>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𝑟</m:t>
                          </m:r>
                        </m:num>
                        <m:den>
                          <m:r>
                            <a:rPr lang="en-GB" sz="1600" b="0" i="1" smtClean="0">
                              <a:latin typeface="Cambria Math" panose="02040503050406030204" pitchFamily="18" charset="0"/>
                            </a:rPr>
                            <m:t>𝑝</m:t>
                          </m:r>
                        </m:den>
                      </m:f>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7</m:t>
                          </m:r>
                        </m:num>
                        <m:den>
                          <m:r>
                            <a:rPr lang="en-GB" sz="1600" b="0" i="1" smtClean="0">
                              <a:latin typeface="Cambria Math" panose="02040503050406030204" pitchFamily="18" charset="0"/>
                            </a:rPr>
                            <m:t>0.7</m:t>
                          </m:r>
                        </m:den>
                      </m:f>
                      <m:r>
                        <a:rPr lang="en-GB" sz="1600" b="0" i="1" smtClean="0">
                          <a:latin typeface="Cambria Math" panose="02040503050406030204" pitchFamily="18" charset="0"/>
                        </a:rPr>
                        <m:t>=10</m:t>
                      </m:r>
                    </m:oMath>
                    <m:oMath xmlns:m="http://schemas.openxmlformats.org/officeDocument/2006/math">
                      <m:r>
                        <a:rPr lang="en-GB" sz="1600" b="0" i="1" smtClean="0">
                          <a:latin typeface="Cambria Math" panose="02040503050406030204" pitchFamily="18" charset="0"/>
                        </a:rPr>
                        <m:t>𝑉𝑎𝑟</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𝑋</m:t>
                          </m:r>
                        </m:e>
                      </m:d>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7</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1−0.7</m:t>
                              </m:r>
                            </m:e>
                          </m:d>
                        </m:num>
                        <m:den>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0.7</m:t>
                              </m:r>
                            </m:e>
                            <m:sup>
                              <m:r>
                                <a:rPr lang="en-GB" sz="1600" b="0" i="1" smtClean="0">
                                  <a:latin typeface="Cambria Math" panose="02040503050406030204" pitchFamily="18" charset="0"/>
                                </a:rPr>
                                <m:t>2</m:t>
                              </m:r>
                            </m:sup>
                          </m:sSup>
                        </m:den>
                      </m:f>
                      <m:r>
                        <a:rPr lang="en-GB" sz="1600" b="0" i="1" smtClean="0">
                          <a:latin typeface="Cambria Math" panose="02040503050406030204" pitchFamily="18" charset="0"/>
                        </a:rPr>
                        <m:t>=4.286</m:t>
                      </m:r>
                    </m:oMath>
                  </m:oMathPara>
                </a14:m>
                <a:endParaRPr lang="en-GB" sz="1600" dirty="0"/>
              </a:p>
              <a:p>
                <a:endParaRPr lang="en-GB" sz="1600" dirty="0"/>
              </a:p>
              <a:p>
                <a:pPr/>
                <a14:m>
                  <m:oMathPara xmlns:m="http://schemas.openxmlformats.org/officeDocument/2006/math">
                    <m:oMathParaPr>
                      <m:jc m:val="left"/>
                    </m:oMathParaPr>
                    <m:oMath xmlns:m="http://schemas.openxmlformats.org/officeDocument/2006/math">
                      <m:r>
                        <a:rPr lang="en-GB" sz="1600" b="0" i="1" smtClean="0">
                          <a:latin typeface="Cambria Math" panose="02040503050406030204" pitchFamily="18" charset="0"/>
                        </a:rPr>
                        <m:t>𝑌</m:t>
                      </m:r>
                      <m:r>
                        <a:rPr lang="en-GB" sz="1600" b="0" i="1" smtClean="0">
                          <a:latin typeface="Cambria Math" panose="02040503050406030204" pitchFamily="18" charset="0"/>
                        </a:rPr>
                        <m:t>~</m:t>
                      </m:r>
                      <m:r>
                        <a:rPr lang="en-GB" sz="1600" b="0" i="1" smtClean="0">
                          <a:latin typeface="Cambria Math" panose="02040503050406030204" pitchFamily="18" charset="0"/>
                        </a:rPr>
                        <m:t>𝑁𝑒𝑔𝑎𝑡𝑖𝑣𝑒</m:t>
                      </m:r>
                      <m:r>
                        <a:rPr lang="en-GB" sz="1600" b="0" i="1" smtClean="0">
                          <a:latin typeface="Cambria Math" panose="02040503050406030204" pitchFamily="18" charset="0"/>
                        </a:rPr>
                        <m:t> </m:t>
                      </m:r>
                      <m:r>
                        <a:rPr lang="en-GB" sz="1600" b="0" i="1" smtClean="0">
                          <a:latin typeface="Cambria Math" panose="02040503050406030204" pitchFamily="18" charset="0"/>
                        </a:rPr>
                        <m:t>𝐵</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2,</m:t>
                          </m:r>
                          <m:r>
                            <a:rPr lang="en-GB" sz="1600" b="0" i="1" smtClean="0">
                              <a:latin typeface="Cambria Math" panose="02040503050406030204" pitchFamily="18" charset="0"/>
                            </a:rPr>
                            <m:t>𝑝</m:t>
                          </m:r>
                        </m:e>
                      </m:d>
                    </m:oMath>
                    <m:oMath xmlns:m="http://schemas.openxmlformats.org/officeDocument/2006/math">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2</m:t>
                          </m:r>
                        </m:num>
                        <m:den>
                          <m:r>
                            <a:rPr lang="en-GB" sz="1600" b="0" i="1" smtClean="0">
                              <a:latin typeface="Cambria Math" panose="02040503050406030204" pitchFamily="18" charset="0"/>
                            </a:rPr>
                            <m:t>𝑝</m:t>
                          </m:r>
                        </m:den>
                      </m:f>
                      <m:r>
                        <a:rPr lang="en-GB" sz="1600" b="0" i="1" smtClean="0">
                          <a:latin typeface="Cambria Math" panose="02040503050406030204" pitchFamily="18" charset="0"/>
                        </a:rPr>
                        <m:t>=6 ⇒  </m:t>
                      </m:r>
                      <m:r>
                        <a:rPr lang="en-GB" sz="1600" b="0" i="1" smtClean="0">
                          <a:latin typeface="Cambria Math" panose="02040503050406030204" pitchFamily="18" charset="0"/>
                        </a:rPr>
                        <m:t>𝑝</m:t>
                      </m:r>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1</m:t>
                          </m:r>
                        </m:num>
                        <m:den>
                          <m:r>
                            <a:rPr lang="en-GB" sz="1600" b="0" i="1" smtClean="0">
                              <a:latin typeface="Cambria Math" panose="02040503050406030204" pitchFamily="18" charset="0"/>
                            </a:rPr>
                            <m:t>3</m:t>
                          </m:r>
                        </m:den>
                      </m:f>
                    </m:oMath>
                  </m:oMathPara>
                </a14:m>
                <a:endParaRPr lang="en-GB" sz="1600" dirty="0"/>
              </a:p>
              <a:p>
                <a14:m>
                  <m:oMathPara xmlns:m="http://schemas.openxmlformats.org/officeDocument/2006/math">
                    <m:oMathParaPr>
                      <m:jc m:val="centerGroup"/>
                    </m:oMathParaPr>
                    <m:oMath xmlns:m="http://schemas.openxmlformats.org/officeDocument/2006/math">
                      <m:r>
                        <a:rPr lang="en-GB" sz="1600" b="0" i="1" smtClean="0">
                          <a:latin typeface="Cambria Math" panose="02040503050406030204" pitchFamily="18" charset="0"/>
                        </a:rPr>
                        <m:t>𝜎</m:t>
                      </m:r>
                      <m:r>
                        <a:rPr lang="en-GB" sz="1600" b="0" i="1" smtClean="0">
                          <a:latin typeface="Cambria Math" panose="02040503050406030204" pitchFamily="18" charset="0"/>
                        </a:rPr>
                        <m:t>=</m:t>
                      </m:r>
                      <m:rad>
                        <m:radPr>
                          <m:degHide m:val="on"/>
                          <m:ctrlPr>
                            <a:rPr lang="en-GB" sz="1600" b="0" i="1" smtClean="0">
                              <a:latin typeface="Cambria Math" panose="02040503050406030204" pitchFamily="18" charset="0"/>
                            </a:rPr>
                          </m:ctrlPr>
                        </m:radPr>
                        <m:deg/>
                        <m:e>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2</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1−</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1</m:t>
                                      </m:r>
                                    </m:num>
                                    <m:den>
                                      <m:r>
                                        <a:rPr lang="en-GB" sz="1600" b="0" i="1" smtClean="0">
                                          <a:latin typeface="Cambria Math" panose="02040503050406030204" pitchFamily="18" charset="0"/>
                                        </a:rPr>
                                        <m:t>3</m:t>
                                      </m:r>
                                    </m:den>
                                  </m:f>
                                </m:e>
                              </m:d>
                            </m:num>
                            <m:den>
                              <m:sSup>
                                <m:sSupPr>
                                  <m:ctrlPr>
                                    <a:rPr lang="en-GB" sz="1600" b="0" i="1" smtClean="0">
                                      <a:latin typeface="Cambria Math" panose="02040503050406030204" pitchFamily="18" charset="0"/>
                                    </a:rPr>
                                  </m:ctrlPr>
                                </m:sSupPr>
                                <m:e>
                                  <m:d>
                                    <m:dPr>
                                      <m:ctrlPr>
                                        <a:rPr lang="en-GB" sz="1600" b="0" i="1" smtClean="0">
                                          <a:latin typeface="Cambria Math" panose="02040503050406030204" pitchFamily="18" charset="0"/>
                                        </a:rPr>
                                      </m:ctrlPr>
                                    </m:dPr>
                                    <m:e>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1</m:t>
                                          </m:r>
                                        </m:num>
                                        <m:den>
                                          <m:r>
                                            <a:rPr lang="en-GB" sz="1600" b="0" i="1" smtClean="0">
                                              <a:latin typeface="Cambria Math" panose="02040503050406030204" pitchFamily="18" charset="0"/>
                                            </a:rPr>
                                            <m:t>3</m:t>
                                          </m:r>
                                        </m:den>
                                      </m:f>
                                    </m:e>
                                  </m:d>
                                </m:e>
                                <m:sup>
                                  <m:r>
                                    <a:rPr lang="en-GB" sz="1600" b="0" i="1" smtClean="0">
                                      <a:latin typeface="Cambria Math" panose="02040503050406030204" pitchFamily="18" charset="0"/>
                                    </a:rPr>
                                    <m:t>2</m:t>
                                  </m:r>
                                </m:sup>
                              </m:sSup>
                            </m:den>
                          </m:f>
                        </m:e>
                      </m:rad>
                      <m:r>
                        <a:rPr lang="en-GB" sz="1600" b="0" i="1" smtClean="0">
                          <a:latin typeface="Cambria Math" panose="02040503050406030204" pitchFamily="18" charset="0"/>
                        </a:rPr>
                        <m:t>=3.46</m:t>
                      </m:r>
                    </m:oMath>
                  </m:oMathPara>
                </a14:m>
                <a:endParaRPr lang="en-GB" sz="1600" dirty="0"/>
              </a:p>
            </p:txBody>
          </p:sp>
        </mc:Choice>
        <mc:Fallback>
          <p:sp>
            <p:nvSpPr>
              <p:cNvPr id="12" name="TextBox 11">
                <a:extLst>
                  <a:ext uri="{FF2B5EF4-FFF2-40B4-BE49-F238E27FC236}">
                    <a16:creationId xmlns:a16="http://schemas.microsoft.com/office/drawing/2014/main" id="{C163F429-7AD6-40E7-8CD6-DF1C839F15CF}"/>
                  </a:ext>
                </a:extLst>
              </p:cNvPr>
              <p:cNvSpPr txBox="1">
                <a:spLocks noRot="1" noChangeAspect="1" noMove="1" noResize="1" noEditPoints="1" noAdjustHandles="1" noChangeArrowheads="1" noChangeShapeType="1" noTextEdit="1"/>
              </p:cNvSpPr>
              <p:nvPr/>
            </p:nvSpPr>
            <p:spPr>
              <a:xfrm>
                <a:off x="5643612" y="3509764"/>
                <a:ext cx="3240360" cy="3273460"/>
              </a:xfrm>
              <a:prstGeom prst="rect">
                <a:avLst/>
              </a:prstGeom>
              <a:blipFill>
                <a:blip r:embed="rId6"/>
                <a:stretch>
                  <a:fillRect/>
                </a:stretch>
              </a:blipFill>
            </p:spPr>
            <p:txBody>
              <a:bodyPr/>
              <a:lstStyle/>
              <a:p>
                <a:r>
                  <a:rPr lang="en-GB">
                    <a:noFill/>
                  </a:rPr>
                  <a:t> </a:t>
                </a:r>
              </a:p>
            </p:txBody>
          </p:sp>
        </mc:Fallback>
      </mc:AlternateContent>
      <p:sp>
        <p:nvSpPr>
          <p:cNvPr id="13" name="Rectangle 12">
            <a:extLst>
              <a:ext uri="{FF2B5EF4-FFF2-40B4-BE49-F238E27FC236}">
                <a16:creationId xmlns:a16="http://schemas.microsoft.com/office/drawing/2014/main" id="{D97C1D78-24C2-4DB1-8A15-2E7BAC18776A}"/>
              </a:ext>
            </a:extLst>
          </p:cNvPr>
          <p:cNvSpPr/>
          <p:nvPr/>
        </p:nvSpPr>
        <p:spPr>
          <a:xfrm>
            <a:off x="5308238" y="3541194"/>
            <a:ext cx="288032" cy="2880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a</a:t>
            </a:r>
          </a:p>
        </p:txBody>
      </p:sp>
      <p:sp>
        <p:nvSpPr>
          <p:cNvPr id="14" name="Rectangle 13">
            <a:extLst>
              <a:ext uri="{FF2B5EF4-FFF2-40B4-BE49-F238E27FC236}">
                <a16:creationId xmlns:a16="http://schemas.microsoft.com/office/drawing/2014/main" id="{421556F4-5A7E-4994-BB1C-8CE785631F74}"/>
              </a:ext>
            </a:extLst>
          </p:cNvPr>
          <p:cNvSpPr/>
          <p:nvPr/>
        </p:nvSpPr>
        <p:spPr>
          <a:xfrm>
            <a:off x="5308238" y="4991120"/>
            <a:ext cx="288032" cy="2880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b</a:t>
            </a:r>
          </a:p>
        </p:txBody>
      </p:sp>
      <p:sp>
        <p:nvSpPr>
          <p:cNvPr id="15" name="Rectangle 14">
            <a:extLst>
              <a:ext uri="{FF2B5EF4-FFF2-40B4-BE49-F238E27FC236}">
                <a16:creationId xmlns:a16="http://schemas.microsoft.com/office/drawing/2014/main" id="{F7D66530-7BD8-42EE-A3E9-602EB8CD6C4F}"/>
              </a:ext>
            </a:extLst>
          </p:cNvPr>
          <p:cNvSpPr/>
          <p:nvPr/>
        </p:nvSpPr>
        <p:spPr>
          <a:xfrm>
            <a:off x="5308238" y="5753100"/>
            <a:ext cx="288032" cy="2880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c</a:t>
            </a:r>
          </a:p>
        </p:txBody>
      </p:sp>
      <p:sp>
        <p:nvSpPr>
          <p:cNvPr id="11" name="Rectangle 10">
            <a:extLst>
              <a:ext uri="{FF2B5EF4-FFF2-40B4-BE49-F238E27FC236}">
                <a16:creationId xmlns:a16="http://schemas.microsoft.com/office/drawing/2014/main" id="{A8322A61-AB94-41E7-B557-93F945CEF787}"/>
              </a:ext>
            </a:extLst>
          </p:cNvPr>
          <p:cNvSpPr/>
          <p:nvPr/>
        </p:nvSpPr>
        <p:spPr>
          <a:xfrm>
            <a:off x="5612432" y="3541194"/>
            <a:ext cx="3271540" cy="125940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6" name="Rectangle 15">
            <a:extLst>
              <a:ext uri="{FF2B5EF4-FFF2-40B4-BE49-F238E27FC236}">
                <a16:creationId xmlns:a16="http://schemas.microsoft.com/office/drawing/2014/main" id="{A0CB9AE9-279D-42F9-BE50-DF55D42E89BA}"/>
              </a:ext>
            </a:extLst>
          </p:cNvPr>
          <p:cNvSpPr/>
          <p:nvPr/>
        </p:nvSpPr>
        <p:spPr>
          <a:xfrm>
            <a:off x="5612432" y="4985680"/>
            <a:ext cx="3271540" cy="76742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7" name="Rectangle 16">
            <a:extLst>
              <a:ext uri="{FF2B5EF4-FFF2-40B4-BE49-F238E27FC236}">
                <a16:creationId xmlns:a16="http://schemas.microsoft.com/office/drawing/2014/main" id="{CEA946C0-AC2A-42B8-8918-3CACF9C93DCF}"/>
              </a:ext>
            </a:extLst>
          </p:cNvPr>
          <p:cNvSpPr/>
          <p:nvPr/>
        </p:nvSpPr>
        <p:spPr>
          <a:xfrm>
            <a:off x="5612432" y="5753100"/>
            <a:ext cx="3271540" cy="1016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8" name="Rectangle 17">
            <a:extLst>
              <a:ext uri="{FF2B5EF4-FFF2-40B4-BE49-F238E27FC236}">
                <a16:creationId xmlns:a16="http://schemas.microsoft.com/office/drawing/2014/main" id="{BC228D99-376F-4388-BB9F-AB94F28D8D08}"/>
              </a:ext>
            </a:extLst>
          </p:cNvPr>
          <p:cNvSpPr/>
          <p:nvPr/>
        </p:nvSpPr>
        <p:spPr>
          <a:xfrm>
            <a:off x="450652" y="1810781"/>
            <a:ext cx="2660848" cy="64031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139003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1"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1"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9" restart="whenNotActive" fill="hold" evtFilter="cancelBubble" nodeType="interactiveSeq">
                <p:stCondLst>
                  <p:cond evt="onClick" delay="0">
                    <p:tgtEl>
                      <p:spTgt spid="11"/>
                    </p:tgtEl>
                  </p:cond>
                </p:stCondLst>
                <p:endSync evt="end" delay="0">
                  <p:rtn val="all"/>
                </p:endSync>
                <p:childTnLst>
                  <p:par>
                    <p:cTn id="30" fill="hold">
                      <p:stCondLst>
                        <p:cond delay="0"/>
                      </p:stCondLst>
                      <p:childTnLst>
                        <p:par>
                          <p:cTn id="31" fill="hold">
                            <p:stCondLst>
                              <p:cond delay="0"/>
                            </p:stCondLst>
                            <p:childTnLst>
                              <p:par>
                                <p:cTn id="32" presetID="10" presetClass="exit" presetSubtype="0" fill="hold" grpId="0" nodeType="clickEffect">
                                  <p:stCondLst>
                                    <p:cond delay="0"/>
                                  </p:stCondLst>
                                  <p:childTnLst>
                                    <p:animEffect transition="out" filter="fade">
                                      <p:cBhvr>
                                        <p:cTn id="33" dur="500"/>
                                        <p:tgtEl>
                                          <p:spTgt spid="11"/>
                                        </p:tgtEl>
                                      </p:cBhvr>
                                    </p:animEffect>
                                    <p:set>
                                      <p:cBhvr>
                                        <p:cTn id="34"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35" restart="whenNotActive" fill="hold" evtFilter="cancelBubble" nodeType="interactiveSeq">
                <p:stCondLst>
                  <p:cond evt="onClick" delay="0">
                    <p:tgtEl>
                      <p:spTgt spid="16"/>
                    </p:tgtEl>
                  </p:cond>
                </p:stCondLst>
                <p:endSync evt="end" delay="0">
                  <p:rtn val="all"/>
                </p:endSync>
                <p:childTnLst>
                  <p:par>
                    <p:cTn id="36" fill="hold">
                      <p:stCondLst>
                        <p:cond delay="0"/>
                      </p:stCondLst>
                      <p:childTnLst>
                        <p:par>
                          <p:cTn id="37" fill="hold">
                            <p:stCondLst>
                              <p:cond delay="0"/>
                            </p:stCondLst>
                            <p:childTnLst>
                              <p:par>
                                <p:cTn id="38" presetID="10" presetClass="exit" presetSubtype="0" fill="hold" grpId="0" nodeType="clickEffect">
                                  <p:stCondLst>
                                    <p:cond delay="0"/>
                                  </p:stCondLst>
                                  <p:childTnLst>
                                    <p:animEffect transition="out" filter="fade">
                                      <p:cBhvr>
                                        <p:cTn id="39" dur="500"/>
                                        <p:tgtEl>
                                          <p:spTgt spid="16"/>
                                        </p:tgtEl>
                                      </p:cBhvr>
                                    </p:animEffect>
                                    <p:set>
                                      <p:cBhvr>
                                        <p:cTn id="40"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41" restart="whenNotActive" fill="hold" evtFilter="cancelBubble" nodeType="interactiveSeq">
                <p:stCondLst>
                  <p:cond evt="onClick" delay="0">
                    <p:tgtEl>
                      <p:spTgt spid="17"/>
                    </p:tgtEl>
                  </p:cond>
                </p:stCondLst>
                <p:endSync evt="end" delay="0">
                  <p:rtn val="all"/>
                </p:endSync>
                <p:childTnLst>
                  <p:par>
                    <p:cTn id="42" fill="hold">
                      <p:stCondLst>
                        <p:cond delay="0"/>
                      </p:stCondLst>
                      <p:childTnLst>
                        <p:par>
                          <p:cTn id="43" fill="hold">
                            <p:stCondLst>
                              <p:cond delay="0"/>
                            </p:stCondLst>
                            <p:childTnLst>
                              <p:par>
                                <p:cTn id="44" presetID="10" presetClass="exit" presetSubtype="0" fill="hold" grpId="0" nodeType="clickEffect">
                                  <p:stCondLst>
                                    <p:cond delay="0"/>
                                  </p:stCondLst>
                                  <p:childTnLst>
                                    <p:animEffect transition="out" filter="fade">
                                      <p:cBhvr>
                                        <p:cTn id="45" dur="500"/>
                                        <p:tgtEl>
                                          <p:spTgt spid="17"/>
                                        </p:tgtEl>
                                      </p:cBhvr>
                                    </p:animEffect>
                                    <p:set>
                                      <p:cBhvr>
                                        <p:cTn id="46"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47" restart="whenNotActive" fill="hold" evtFilter="cancelBubble" nodeType="interactiveSeq">
                <p:stCondLst>
                  <p:cond evt="onClick" delay="0">
                    <p:tgtEl>
                      <p:spTgt spid="18"/>
                    </p:tgtEl>
                  </p:cond>
                </p:stCondLst>
                <p:endSync evt="end" delay="0">
                  <p:rtn val="all"/>
                </p:endSync>
                <p:childTnLst>
                  <p:par>
                    <p:cTn id="48" fill="hold">
                      <p:stCondLst>
                        <p:cond delay="0"/>
                      </p:stCondLst>
                      <p:childTnLst>
                        <p:par>
                          <p:cTn id="49" fill="hold">
                            <p:stCondLst>
                              <p:cond delay="0"/>
                            </p:stCondLst>
                            <p:childTnLst>
                              <p:par>
                                <p:cTn id="50" presetID="10" presetClass="exit" presetSubtype="0" fill="hold" grpId="0" nodeType="clickEffect">
                                  <p:stCondLst>
                                    <p:cond delay="0"/>
                                  </p:stCondLst>
                                  <p:childTnLst>
                                    <p:animEffect transition="out" filter="fade">
                                      <p:cBhvr>
                                        <p:cTn id="51" dur="500"/>
                                        <p:tgtEl>
                                          <p:spTgt spid="18"/>
                                        </p:tgtEl>
                                      </p:cBhvr>
                                    </p:animEffect>
                                    <p:set>
                                      <p:cBhvr>
                                        <p:cTn id="52"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childTnLst>
        </p:cTn>
      </p:par>
    </p:tnLst>
    <p:bldLst>
      <p:bldP spid="8" grpId="0" animBg="1"/>
      <p:bldP spid="9" grpId="0"/>
      <p:bldP spid="10" grpId="0" animBg="1"/>
      <p:bldP spid="12" grpId="0"/>
      <p:bldP spid="13" grpId="0" animBg="1"/>
      <p:bldP spid="14" grpId="0" animBg="1"/>
      <p:bldP spid="15" grpId="0" animBg="1"/>
      <p:bldP spid="11" grpId="0" animBg="1"/>
      <p:bldP spid="11" grpId="1" animBg="1"/>
      <p:bldP spid="16" grpId="0" animBg="1"/>
      <p:bldP spid="16" grpId="1" animBg="1"/>
      <p:bldP spid="17" grpId="0" animBg="1"/>
      <p:bldP spid="17" grpId="1" animBg="1"/>
      <p:bldP spid="1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3D</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725840"/>
            <a:ext cx="7920880" cy="830997"/>
          </a:xfrm>
          <a:prstGeom prst="rect">
            <a:avLst/>
          </a:prstGeom>
          <a:noFill/>
        </p:spPr>
        <p:txBody>
          <a:bodyPr wrap="square" rtlCol="0">
            <a:spAutoFit/>
          </a:bodyPr>
          <a:lstStyle/>
          <a:p>
            <a:r>
              <a:rPr lang="en-GB" sz="2400" dirty="0"/>
              <a:t>Pearson Further Statistics 1</a:t>
            </a:r>
          </a:p>
          <a:p>
            <a:r>
              <a:rPr lang="en-GB" sz="2400" dirty="0"/>
              <a:t>Pages 53-54</a:t>
            </a:r>
          </a:p>
        </p:txBody>
      </p:sp>
      <p:cxnSp>
        <p:nvCxnSpPr>
          <p:cNvPr id="6" name="Straight Connector 5"/>
          <p:cNvCxnSpPr/>
          <p:nvPr/>
        </p:nvCxnSpPr>
        <p:spPr>
          <a:xfrm>
            <a:off x="0" y="1739717"/>
            <a:ext cx="91440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2206804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Arrow: Right 49">
            <a:extLst>
              <a:ext uri="{FF2B5EF4-FFF2-40B4-BE49-F238E27FC236}">
                <a16:creationId xmlns:a16="http://schemas.microsoft.com/office/drawing/2014/main" id="{FE0B0A68-4A70-41BF-9989-8EC3948BEFD6}"/>
              </a:ext>
            </a:extLst>
          </p:cNvPr>
          <p:cNvSpPr/>
          <p:nvPr/>
        </p:nvSpPr>
        <p:spPr>
          <a:xfrm rot="13959348">
            <a:off x="6427961" y="3680209"/>
            <a:ext cx="1344004" cy="225093"/>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grpSp>
        <p:nvGrpSpPr>
          <p:cNvPr id="2" name="Group 17">
            <a:extLst>
              <a:ext uri="{FF2B5EF4-FFF2-40B4-BE49-F238E27FC236}">
                <a16:creationId xmlns:a16="http://schemas.microsoft.com/office/drawing/2014/main" id="{683934C9-74D2-4629-8B32-2188791106C0}"/>
              </a:ext>
            </a:extLst>
          </p:cNvPr>
          <p:cNvGrpSpPr/>
          <p:nvPr/>
        </p:nvGrpSpPr>
        <p:grpSpPr>
          <a:xfrm>
            <a:off x="0" y="0"/>
            <a:ext cx="9142856" cy="523220"/>
            <a:chOff x="0" y="13335"/>
            <a:chExt cx="9144000" cy="523220"/>
          </a:xfrm>
        </p:grpSpPr>
        <p:sp>
          <p:nvSpPr>
            <p:cNvPr id="3" name="TextBox 32">
              <a:extLst>
                <a:ext uri="{FF2B5EF4-FFF2-40B4-BE49-F238E27FC236}">
                  <a16:creationId xmlns:a16="http://schemas.microsoft.com/office/drawing/2014/main" id="{A9519705-1531-414F-BEFA-0081E4A9F7A2}"/>
                </a:ext>
              </a:extLst>
            </p:cNvPr>
            <p:cNvSpPr txBox="1"/>
            <p:nvPr/>
          </p:nvSpPr>
          <p:spPr>
            <a:xfrm>
              <a:off x="0" y="13335"/>
              <a:ext cx="9144000" cy="52322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2800" dirty="0"/>
                <a:t>All Probability Distributions involving Successive Trials</a:t>
              </a:r>
            </a:p>
          </p:txBody>
        </p:sp>
        <p:cxnSp>
          <p:nvCxnSpPr>
            <p:cNvPr id="4" name="Straight Connector 3">
              <a:extLst>
                <a:ext uri="{FF2B5EF4-FFF2-40B4-BE49-F238E27FC236}">
                  <a16:creationId xmlns:a16="http://schemas.microsoft.com/office/drawing/2014/main" id="{40063019-C493-4990-951A-FEAD2417CFA2}"/>
                </a:ext>
              </a:extLst>
            </p:cNvPr>
            <p:cNvCxnSpPr/>
            <p:nvPr/>
          </p:nvCxnSpPr>
          <p:spPr>
            <a:xfrm>
              <a:off x="0" y="536555"/>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1C60221C-27D3-44C7-9AA6-225BEAA6CD75}"/>
                  </a:ext>
                </a:extLst>
              </p:cNvPr>
              <p:cNvSpPr txBox="1"/>
              <p:nvPr/>
            </p:nvSpPr>
            <p:spPr>
              <a:xfrm>
                <a:off x="339528" y="1589761"/>
                <a:ext cx="2204442" cy="1200329"/>
              </a:xfrm>
              <a:prstGeom prst="rect">
                <a:avLst/>
              </a:prstGeom>
              <a:noFill/>
            </p:spPr>
            <p:txBody>
              <a:bodyPr wrap="square" rtlCol="0">
                <a:spAutoFit/>
              </a:bodyPr>
              <a:lstStyle/>
              <a:p>
                <a:pPr algn="ctr"/>
                <a:r>
                  <a:rPr lang="en-GB" sz="1200" b="1" dirty="0"/>
                  <a:t>1 trial only. 2 outcomes</a:t>
                </a:r>
                <a:r>
                  <a:rPr lang="en-GB" sz="1200" dirty="0"/>
                  <a:t>, “success” and “failure”.</a:t>
                </a:r>
                <a:br>
                  <a:rPr lang="en-GB" sz="1200" dirty="0"/>
                </a:br>
                <a:r>
                  <a:rPr lang="en-GB" sz="1200" dirty="0"/>
                  <a:t>Probability </a:t>
                </a:r>
                <a14:m>
                  <m:oMath xmlns:m="http://schemas.openxmlformats.org/officeDocument/2006/math">
                    <m:r>
                      <a:rPr lang="en-GB" sz="1200" b="0" i="1" smtClean="0">
                        <a:latin typeface="Cambria Math" panose="02040503050406030204" pitchFamily="18" charset="0"/>
                      </a:rPr>
                      <m:t>𝑝</m:t>
                    </m:r>
                  </m:oMath>
                </a14:m>
                <a:r>
                  <a:rPr lang="en-GB" sz="1200" dirty="0"/>
                  <a:t> of success.</a:t>
                </a:r>
                <a:br>
                  <a:rPr lang="en-GB" sz="1200" dirty="0"/>
                </a:br>
                <a:r>
                  <a:rPr lang="en-GB" sz="1200" dirty="0"/>
                  <a:t>e.g. Single flip of biased coin.</a:t>
                </a:r>
              </a:p>
              <a:p>
                <a:pPr algn="ct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𝑝</m:t>
                      </m:r>
                      <m:d>
                        <m:dPr>
                          <m:ctrlPr>
                            <a:rPr lang="en-GB" sz="1200" b="0" i="1" smtClean="0">
                              <a:latin typeface="Cambria Math" panose="02040503050406030204" pitchFamily="18" charset="0"/>
                            </a:rPr>
                          </m:ctrlPr>
                        </m:dPr>
                        <m:e>
                          <m:r>
                            <a:rPr lang="en-GB" sz="1200" b="0" i="1" smtClean="0">
                              <a:latin typeface="Cambria Math" panose="02040503050406030204" pitchFamily="18" charset="0"/>
                            </a:rPr>
                            <m:t>0</m:t>
                          </m:r>
                        </m:e>
                      </m:d>
                      <m:r>
                        <a:rPr lang="en-GB" sz="1200" b="0" i="1" smtClean="0">
                          <a:latin typeface="Cambria Math" panose="02040503050406030204" pitchFamily="18" charset="0"/>
                        </a:rPr>
                        <m:t>=1−</m:t>
                      </m:r>
                      <m:r>
                        <a:rPr lang="en-GB" sz="1200" b="0" i="1" smtClean="0">
                          <a:latin typeface="Cambria Math" panose="02040503050406030204" pitchFamily="18" charset="0"/>
                        </a:rPr>
                        <m:t>𝑝</m:t>
                      </m:r>
                    </m:oMath>
                    <m:oMath xmlns:m="http://schemas.openxmlformats.org/officeDocument/2006/math">
                      <m:r>
                        <a:rPr lang="en-GB" sz="1200" b="0" i="1" smtClean="0">
                          <a:latin typeface="Cambria Math" panose="02040503050406030204" pitchFamily="18" charset="0"/>
                        </a:rPr>
                        <m:t>𝑝</m:t>
                      </m:r>
                      <m:d>
                        <m:dPr>
                          <m:ctrlPr>
                            <a:rPr lang="en-GB" sz="1200" b="0" i="1" smtClean="0">
                              <a:latin typeface="Cambria Math" panose="02040503050406030204" pitchFamily="18" charset="0"/>
                            </a:rPr>
                          </m:ctrlPr>
                        </m:dPr>
                        <m:e>
                          <m:r>
                            <a:rPr lang="en-GB" sz="1200" b="0" i="1" smtClean="0">
                              <a:latin typeface="Cambria Math" panose="02040503050406030204" pitchFamily="18" charset="0"/>
                            </a:rPr>
                            <m:t>1</m:t>
                          </m:r>
                        </m:e>
                      </m:d>
                      <m:r>
                        <a:rPr lang="en-GB" sz="1200" b="0" i="1" smtClean="0">
                          <a:latin typeface="Cambria Math" panose="02040503050406030204" pitchFamily="18" charset="0"/>
                        </a:rPr>
                        <m:t>=</m:t>
                      </m:r>
                      <m:r>
                        <a:rPr lang="en-GB" sz="1200" b="0" i="1" smtClean="0">
                          <a:latin typeface="Cambria Math" panose="02040503050406030204" pitchFamily="18" charset="0"/>
                        </a:rPr>
                        <m:t>𝑝</m:t>
                      </m:r>
                    </m:oMath>
                  </m:oMathPara>
                </a14:m>
                <a:endParaRPr lang="en-GB" sz="1200" dirty="0"/>
              </a:p>
            </p:txBody>
          </p:sp>
        </mc:Choice>
        <mc:Fallback>
          <p:sp>
            <p:nvSpPr>
              <p:cNvPr id="7" name="TextBox 6">
                <a:extLst>
                  <a:ext uri="{FF2B5EF4-FFF2-40B4-BE49-F238E27FC236}">
                    <a16:creationId xmlns:a16="http://schemas.microsoft.com/office/drawing/2014/main" id="{1C60221C-27D3-44C7-9AA6-225BEAA6CD75}"/>
                  </a:ext>
                </a:extLst>
              </p:cNvPr>
              <p:cNvSpPr txBox="1">
                <a:spLocks noRot="1" noChangeAspect="1" noMove="1" noResize="1" noEditPoints="1" noAdjustHandles="1" noChangeArrowheads="1" noChangeShapeType="1" noTextEdit="1"/>
              </p:cNvSpPr>
              <p:nvPr/>
            </p:nvSpPr>
            <p:spPr>
              <a:xfrm>
                <a:off x="339528" y="1589761"/>
                <a:ext cx="2204442" cy="1200329"/>
              </a:xfrm>
              <a:prstGeom prst="rect">
                <a:avLst/>
              </a:prstGeom>
              <a:blipFill>
                <a:blip r:embed="rId2"/>
                <a:stretch>
                  <a:fillRect t="-508"/>
                </a:stretch>
              </a:blipFill>
            </p:spPr>
            <p:txBody>
              <a:bodyPr/>
              <a:lstStyle/>
              <a:p>
                <a:r>
                  <a:rPr lang="en-GB">
                    <a:noFill/>
                  </a:rPr>
                  <a:t> </a:t>
                </a:r>
              </a:p>
            </p:txBody>
          </p:sp>
        </mc:Fallback>
      </mc:AlternateContent>
      <p:sp>
        <p:nvSpPr>
          <p:cNvPr id="9" name="Rectangle 8">
            <a:extLst>
              <a:ext uri="{FF2B5EF4-FFF2-40B4-BE49-F238E27FC236}">
                <a16:creationId xmlns:a16="http://schemas.microsoft.com/office/drawing/2014/main" id="{DD17EA35-10FF-49C5-A8B8-B6C46D8FF0DB}"/>
              </a:ext>
            </a:extLst>
          </p:cNvPr>
          <p:cNvSpPr/>
          <p:nvPr/>
        </p:nvSpPr>
        <p:spPr>
          <a:xfrm>
            <a:off x="409759" y="1153753"/>
            <a:ext cx="2148216" cy="430887"/>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a:spAutoFit/>
          </a:bodyPr>
          <a:lstStyle/>
          <a:p>
            <a:pPr algn="ctr"/>
            <a:r>
              <a:rPr lang="en-GB" sz="1400" b="1" dirty="0"/>
              <a:t>BERNOULLI DISTRIBUTION</a:t>
            </a:r>
            <a:br>
              <a:rPr lang="en-GB" sz="1400" b="1" dirty="0"/>
            </a:br>
            <a:r>
              <a:rPr lang="en-GB" sz="800" b="1" dirty="0">
                <a:solidFill>
                  <a:prstClr val="white"/>
                </a:solidFill>
              </a:rPr>
              <a:t>(not in A Level spec)</a:t>
            </a:r>
            <a:endParaRPr lang="en-GB" sz="1400" b="1" dirty="0"/>
          </a:p>
        </p:txBody>
      </p:sp>
      <p:sp>
        <p:nvSpPr>
          <p:cNvPr id="11" name="Rectangle 10">
            <a:extLst>
              <a:ext uri="{FF2B5EF4-FFF2-40B4-BE49-F238E27FC236}">
                <a16:creationId xmlns:a16="http://schemas.microsoft.com/office/drawing/2014/main" id="{0CEEF4F3-8540-4B05-A904-4F307F26AAB8}"/>
              </a:ext>
            </a:extLst>
          </p:cNvPr>
          <p:cNvSpPr/>
          <p:nvPr/>
        </p:nvSpPr>
        <p:spPr>
          <a:xfrm>
            <a:off x="3011164" y="2226626"/>
            <a:ext cx="2080891" cy="307777"/>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a:spAutoFit/>
          </a:bodyPr>
          <a:lstStyle/>
          <a:p>
            <a:pPr algn="ctr"/>
            <a:r>
              <a:rPr lang="en-GB" sz="1400" b="1" dirty="0"/>
              <a:t>BINOMIAL DISTRIBUTION</a:t>
            </a:r>
          </a:p>
        </p:txBody>
      </p:sp>
      <p:sp>
        <p:nvSpPr>
          <p:cNvPr id="12" name="Arrow: Right 11">
            <a:extLst>
              <a:ext uri="{FF2B5EF4-FFF2-40B4-BE49-F238E27FC236}">
                <a16:creationId xmlns:a16="http://schemas.microsoft.com/office/drawing/2014/main" id="{1E285BC3-BA58-40C3-A8A2-C21F54E21E95}"/>
              </a:ext>
            </a:extLst>
          </p:cNvPr>
          <p:cNvSpPr/>
          <p:nvPr/>
        </p:nvSpPr>
        <p:spPr>
          <a:xfrm rot="20571672">
            <a:off x="2865410" y="1415849"/>
            <a:ext cx="1580847" cy="260263"/>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mc:AlternateContent xmlns:mc="http://schemas.openxmlformats.org/markup-compatibility/2006">
        <mc:Choice xmlns:a14="http://schemas.microsoft.com/office/drawing/2010/main" Requires="a14">
          <p:sp>
            <p:nvSpPr>
              <p:cNvPr id="13" name="TextBox 12">
                <a:extLst>
                  <a:ext uri="{FF2B5EF4-FFF2-40B4-BE49-F238E27FC236}">
                    <a16:creationId xmlns:a16="http://schemas.microsoft.com/office/drawing/2014/main" id="{DE8FFE13-516B-4EFD-A8A7-5B93D3FFFA12}"/>
                  </a:ext>
                </a:extLst>
              </p:cNvPr>
              <p:cNvSpPr txBox="1"/>
              <p:nvPr/>
            </p:nvSpPr>
            <p:spPr>
              <a:xfrm>
                <a:off x="4102224" y="897365"/>
                <a:ext cx="1761062" cy="461665"/>
              </a:xfrm>
              <a:prstGeom prst="rect">
                <a:avLst/>
              </a:prstGeom>
              <a:noFill/>
            </p:spPr>
            <p:txBody>
              <a:bodyPr wrap="square" rtlCol="0">
                <a:spAutoFit/>
              </a:bodyPr>
              <a:lstStyle/>
              <a:p>
                <a:pPr algn="ctr"/>
                <a14:m>
                  <m:oMath xmlns:m="http://schemas.openxmlformats.org/officeDocument/2006/math">
                    <m:r>
                      <a:rPr lang="en-GB" sz="1200" b="1" i="1" smtClean="0">
                        <a:latin typeface="Cambria Math" panose="02040503050406030204" pitchFamily="18" charset="0"/>
                      </a:rPr>
                      <m:t>𝒏</m:t>
                    </m:r>
                  </m:oMath>
                </a14:m>
                <a:r>
                  <a:rPr lang="en-GB" sz="1200" b="1" dirty="0"/>
                  <a:t> trials. </a:t>
                </a:r>
                <a:r>
                  <a:rPr lang="en-GB" sz="1200" dirty="0"/>
                  <a:t>2 outcomes</a:t>
                </a:r>
              </a:p>
              <a:p>
                <a:pPr algn="ctr"/>
                <a14:m>
                  <m:oMath xmlns:m="http://schemas.openxmlformats.org/officeDocument/2006/math">
                    <m:r>
                      <a:rPr lang="en-GB" sz="1200" b="0" i="1" smtClean="0">
                        <a:latin typeface="Cambria Math" panose="02040503050406030204" pitchFamily="18" charset="0"/>
                      </a:rPr>
                      <m:t>𝑥</m:t>
                    </m:r>
                  </m:oMath>
                </a14:m>
                <a:r>
                  <a:rPr lang="en-GB" sz="1200" dirty="0"/>
                  <a:t> successes</a:t>
                </a:r>
              </a:p>
            </p:txBody>
          </p:sp>
        </mc:Choice>
        <mc:Fallback>
          <p:sp>
            <p:nvSpPr>
              <p:cNvPr id="13" name="TextBox 12">
                <a:extLst>
                  <a:ext uri="{FF2B5EF4-FFF2-40B4-BE49-F238E27FC236}">
                    <a16:creationId xmlns:a16="http://schemas.microsoft.com/office/drawing/2014/main" id="{DE8FFE13-516B-4EFD-A8A7-5B93D3FFFA12}"/>
                  </a:ext>
                </a:extLst>
              </p:cNvPr>
              <p:cNvSpPr txBox="1">
                <a:spLocks noRot="1" noChangeAspect="1" noMove="1" noResize="1" noEditPoints="1" noAdjustHandles="1" noChangeArrowheads="1" noChangeShapeType="1" noTextEdit="1"/>
              </p:cNvSpPr>
              <p:nvPr/>
            </p:nvSpPr>
            <p:spPr>
              <a:xfrm>
                <a:off x="4102224" y="897365"/>
                <a:ext cx="1761062" cy="461665"/>
              </a:xfrm>
              <a:prstGeom prst="rect">
                <a:avLst/>
              </a:prstGeom>
              <a:blipFill>
                <a:blip r:embed="rId3"/>
                <a:stretch>
                  <a:fillRect b="-9211"/>
                </a:stretch>
              </a:blipFill>
            </p:spPr>
            <p:txBody>
              <a:bodyPr/>
              <a:lstStyle/>
              <a:p>
                <a:r>
                  <a:rPr lang="en-GB">
                    <a:noFill/>
                  </a:rPr>
                  <a:t> </a:t>
                </a:r>
              </a:p>
            </p:txBody>
          </p:sp>
        </mc:Fallback>
      </mc:AlternateContent>
      <p:sp>
        <p:nvSpPr>
          <p:cNvPr id="14" name="Arrow: Right 13">
            <a:extLst>
              <a:ext uri="{FF2B5EF4-FFF2-40B4-BE49-F238E27FC236}">
                <a16:creationId xmlns:a16="http://schemas.microsoft.com/office/drawing/2014/main" id="{C5AD8CD2-D92F-4DFD-87D1-9313D43A84D1}"/>
              </a:ext>
            </a:extLst>
          </p:cNvPr>
          <p:cNvSpPr/>
          <p:nvPr/>
        </p:nvSpPr>
        <p:spPr>
          <a:xfrm rot="6743959">
            <a:off x="4064124" y="1710078"/>
            <a:ext cx="652285" cy="167459"/>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mc:AlternateContent xmlns:mc="http://schemas.openxmlformats.org/markup-compatibility/2006">
        <mc:Choice xmlns:a14="http://schemas.microsoft.com/office/drawing/2010/main" Requires="a14">
          <p:sp>
            <p:nvSpPr>
              <p:cNvPr id="15" name="TextBox 14">
                <a:extLst>
                  <a:ext uri="{FF2B5EF4-FFF2-40B4-BE49-F238E27FC236}">
                    <a16:creationId xmlns:a16="http://schemas.microsoft.com/office/drawing/2014/main" id="{2F9F365B-4CC7-4F1F-A0A0-805182DE4FD4}"/>
                  </a:ext>
                </a:extLst>
              </p:cNvPr>
              <p:cNvSpPr txBox="1"/>
              <p:nvPr/>
            </p:nvSpPr>
            <p:spPr>
              <a:xfrm>
                <a:off x="4483798" y="1605212"/>
                <a:ext cx="936676" cy="461665"/>
              </a:xfrm>
              <a:prstGeom prst="rect">
                <a:avLst/>
              </a:prstGeom>
              <a:noFill/>
            </p:spPr>
            <p:txBody>
              <a:bodyPr wrap="square" rtlCol="0">
                <a:spAutoFit/>
              </a:bodyPr>
              <a:lstStyle/>
              <a:p>
                <a:r>
                  <a:rPr lang="en-GB" sz="1200" dirty="0">
                    <a:solidFill>
                      <a:schemeClr val="accent3"/>
                    </a:solidFill>
                  </a:rPr>
                  <a:t>Fix </a:t>
                </a:r>
                <a14:m>
                  <m:oMath xmlns:m="http://schemas.openxmlformats.org/officeDocument/2006/math">
                    <m:r>
                      <a:rPr lang="en-GB" sz="1200" b="0" i="1" smtClean="0">
                        <a:solidFill>
                          <a:schemeClr val="accent3"/>
                        </a:solidFill>
                        <a:latin typeface="Cambria Math" panose="02040503050406030204" pitchFamily="18" charset="0"/>
                      </a:rPr>
                      <m:t>𝑛</m:t>
                    </m:r>
                  </m:oMath>
                </a14:m>
                <a:r>
                  <a:rPr lang="en-GB" sz="1200" dirty="0">
                    <a:solidFill>
                      <a:schemeClr val="accent3"/>
                    </a:solidFill>
                  </a:rPr>
                  <a:t> and </a:t>
                </a:r>
                <a14:m>
                  <m:oMath xmlns:m="http://schemas.openxmlformats.org/officeDocument/2006/math">
                    <m:r>
                      <a:rPr lang="en-GB" sz="1200" b="0" i="1" smtClean="0">
                        <a:solidFill>
                          <a:schemeClr val="accent3"/>
                        </a:solidFill>
                        <a:latin typeface="Cambria Math" panose="02040503050406030204" pitchFamily="18" charset="0"/>
                      </a:rPr>
                      <m:t>𝑝</m:t>
                    </m:r>
                  </m:oMath>
                </a14:m>
                <a:r>
                  <a:rPr lang="en-GB" sz="1200" dirty="0">
                    <a:solidFill>
                      <a:schemeClr val="accent3"/>
                    </a:solidFill>
                  </a:rPr>
                  <a:t>. </a:t>
                </a:r>
                <a14:m>
                  <m:oMath xmlns:m="http://schemas.openxmlformats.org/officeDocument/2006/math">
                    <m:r>
                      <a:rPr lang="en-GB" sz="1200" b="0" i="1" smtClean="0">
                        <a:solidFill>
                          <a:schemeClr val="accent3"/>
                        </a:solidFill>
                        <a:latin typeface="Cambria Math" panose="02040503050406030204" pitchFamily="18" charset="0"/>
                      </a:rPr>
                      <m:t>𝑥</m:t>
                    </m:r>
                  </m:oMath>
                </a14:m>
                <a:r>
                  <a:rPr lang="en-GB" sz="1200" dirty="0">
                    <a:solidFill>
                      <a:schemeClr val="accent3"/>
                    </a:solidFill>
                  </a:rPr>
                  <a:t> varies</a:t>
                </a:r>
              </a:p>
            </p:txBody>
          </p:sp>
        </mc:Choice>
        <mc:Fallback>
          <p:sp>
            <p:nvSpPr>
              <p:cNvPr id="15" name="TextBox 14">
                <a:extLst>
                  <a:ext uri="{FF2B5EF4-FFF2-40B4-BE49-F238E27FC236}">
                    <a16:creationId xmlns:a16="http://schemas.microsoft.com/office/drawing/2014/main" id="{2F9F365B-4CC7-4F1F-A0A0-805182DE4FD4}"/>
                  </a:ext>
                </a:extLst>
              </p:cNvPr>
              <p:cNvSpPr txBox="1">
                <a:spLocks noRot="1" noChangeAspect="1" noMove="1" noResize="1" noEditPoints="1" noAdjustHandles="1" noChangeArrowheads="1" noChangeShapeType="1" noTextEdit="1"/>
              </p:cNvSpPr>
              <p:nvPr/>
            </p:nvSpPr>
            <p:spPr>
              <a:xfrm>
                <a:off x="4483798" y="1605212"/>
                <a:ext cx="936676" cy="461665"/>
              </a:xfrm>
              <a:prstGeom prst="rect">
                <a:avLst/>
              </a:prstGeom>
              <a:blipFill>
                <a:blip r:embed="rId4"/>
                <a:stretch>
                  <a:fillRect l="-654" r="-654" b="-9211"/>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6" name="TextBox 15">
                <a:extLst>
                  <a:ext uri="{FF2B5EF4-FFF2-40B4-BE49-F238E27FC236}">
                    <a16:creationId xmlns:a16="http://schemas.microsoft.com/office/drawing/2014/main" id="{2DFF5D61-E344-4477-820F-9B8DC79B77D5}"/>
                  </a:ext>
                </a:extLst>
              </p:cNvPr>
              <p:cNvSpPr txBox="1"/>
              <p:nvPr/>
            </p:nvSpPr>
            <p:spPr>
              <a:xfrm rot="20555475">
                <a:off x="2146637" y="3959856"/>
                <a:ext cx="1016740" cy="430887"/>
              </a:xfrm>
              <a:prstGeom prst="rect">
                <a:avLst/>
              </a:prstGeom>
              <a:noFill/>
            </p:spPr>
            <p:txBody>
              <a:bodyPr wrap="square" rtlCol="0">
                <a:spAutoFit/>
              </a:bodyPr>
              <a:lstStyle/>
              <a:p>
                <a:pPr algn="ctr"/>
                <a:r>
                  <a:rPr lang="en-GB" sz="1100" dirty="0">
                    <a:solidFill>
                      <a:schemeClr val="accent6"/>
                    </a:solidFill>
                  </a:rPr>
                  <a:t>Generalise to </a:t>
                </a:r>
                <a14:m>
                  <m:oMath xmlns:m="http://schemas.openxmlformats.org/officeDocument/2006/math">
                    <m:r>
                      <a:rPr lang="en-GB" sz="1100" b="0" i="1" smtClean="0">
                        <a:solidFill>
                          <a:schemeClr val="accent6"/>
                        </a:solidFill>
                        <a:latin typeface="Cambria Math" panose="02040503050406030204" pitchFamily="18" charset="0"/>
                      </a:rPr>
                      <m:t>𝑛</m:t>
                    </m:r>
                  </m:oMath>
                </a14:m>
                <a:r>
                  <a:rPr lang="en-GB" sz="1100" dirty="0">
                    <a:solidFill>
                      <a:schemeClr val="accent6"/>
                    </a:solidFill>
                  </a:rPr>
                  <a:t> trials</a:t>
                </a:r>
              </a:p>
            </p:txBody>
          </p:sp>
        </mc:Choice>
        <mc:Fallback>
          <p:sp>
            <p:nvSpPr>
              <p:cNvPr id="16" name="TextBox 15">
                <a:extLst>
                  <a:ext uri="{FF2B5EF4-FFF2-40B4-BE49-F238E27FC236}">
                    <a16:creationId xmlns:a16="http://schemas.microsoft.com/office/drawing/2014/main" id="{2DFF5D61-E344-4477-820F-9B8DC79B77D5}"/>
                  </a:ext>
                </a:extLst>
              </p:cNvPr>
              <p:cNvSpPr txBox="1">
                <a:spLocks noRot="1" noChangeAspect="1" noMove="1" noResize="1" noEditPoints="1" noAdjustHandles="1" noChangeArrowheads="1" noChangeShapeType="1" noTextEdit="1"/>
              </p:cNvSpPr>
              <p:nvPr/>
            </p:nvSpPr>
            <p:spPr>
              <a:xfrm rot="20555475">
                <a:off x="2146637" y="3959856"/>
                <a:ext cx="1016740" cy="430887"/>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7" name="TextBox 16">
                <a:extLst>
                  <a:ext uri="{FF2B5EF4-FFF2-40B4-BE49-F238E27FC236}">
                    <a16:creationId xmlns:a16="http://schemas.microsoft.com/office/drawing/2014/main" id="{10DE16F1-A569-470A-AE93-91629FF4C274}"/>
                  </a:ext>
                </a:extLst>
              </p:cNvPr>
              <p:cNvSpPr txBox="1"/>
              <p:nvPr/>
            </p:nvSpPr>
            <p:spPr>
              <a:xfrm>
                <a:off x="2847975" y="2580540"/>
                <a:ext cx="2333128" cy="464166"/>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𝑝</m:t>
                      </m:r>
                      <m:d>
                        <m:dPr>
                          <m:ctrlPr>
                            <a:rPr lang="en-GB" sz="1200" b="0" i="1" smtClean="0">
                              <a:latin typeface="Cambria Math" panose="02040503050406030204" pitchFamily="18" charset="0"/>
                            </a:rPr>
                          </m:ctrlPr>
                        </m:dPr>
                        <m:e>
                          <m:r>
                            <a:rPr lang="en-GB" sz="1200" b="0" i="1" smtClean="0">
                              <a:latin typeface="Cambria Math" panose="02040503050406030204" pitchFamily="18" charset="0"/>
                            </a:rPr>
                            <m:t>𝑥</m:t>
                          </m:r>
                        </m:e>
                      </m:d>
                      <m:r>
                        <a:rPr lang="en-GB" sz="1200" b="0" i="1" smtClean="0">
                          <a:latin typeface="Cambria Math" panose="02040503050406030204" pitchFamily="18" charset="0"/>
                        </a:rPr>
                        <m:t>=</m:t>
                      </m:r>
                      <m:f>
                        <m:fPr>
                          <m:ctrlPr>
                            <a:rPr lang="en-GB" sz="1200" b="0" i="1" smtClean="0">
                              <a:latin typeface="Cambria Math" panose="02040503050406030204" pitchFamily="18" charset="0"/>
                            </a:rPr>
                          </m:ctrlPr>
                        </m:fPr>
                        <m:num>
                          <m:r>
                            <a:rPr lang="en-GB" sz="1200" b="0" i="1" smtClean="0">
                              <a:latin typeface="Cambria Math" panose="02040503050406030204" pitchFamily="18" charset="0"/>
                            </a:rPr>
                            <m:t>𝑛</m:t>
                          </m:r>
                          <m:r>
                            <a:rPr lang="en-GB" sz="1200" b="0" i="1" smtClean="0">
                              <a:latin typeface="Cambria Math" panose="02040503050406030204" pitchFamily="18" charset="0"/>
                            </a:rPr>
                            <m:t>!</m:t>
                          </m:r>
                        </m:num>
                        <m:den>
                          <m:r>
                            <a:rPr lang="en-GB" sz="1200" b="0" i="1" smtClean="0">
                              <a:latin typeface="Cambria Math" panose="02040503050406030204" pitchFamily="18" charset="0"/>
                            </a:rPr>
                            <m:t>𝑥</m:t>
                          </m:r>
                          <m:r>
                            <a:rPr lang="en-GB" sz="1200" b="0" i="1" smtClean="0">
                              <a:latin typeface="Cambria Math" panose="02040503050406030204" pitchFamily="18" charset="0"/>
                            </a:rPr>
                            <m:t>!</m:t>
                          </m:r>
                          <m:d>
                            <m:dPr>
                              <m:ctrlPr>
                                <a:rPr lang="en-GB" sz="1200" b="0" i="1" smtClean="0">
                                  <a:latin typeface="Cambria Math" panose="02040503050406030204" pitchFamily="18" charset="0"/>
                                </a:rPr>
                              </m:ctrlPr>
                            </m:dPr>
                            <m:e>
                              <m:r>
                                <a:rPr lang="en-GB" sz="1200" b="0" i="1" smtClean="0">
                                  <a:latin typeface="Cambria Math" panose="02040503050406030204" pitchFamily="18" charset="0"/>
                                </a:rPr>
                                <m:t>𝑛</m:t>
                              </m:r>
                              <m:r>
                                <a:rPr lang="en-GB" sz="1200" b="0" i="1" smtClean="0">
                                  <a:latin typeface="Cambria Math" panose="02040503050406030204" pitchFamily="18" charset="0"/>
                                </a:rPr>
                                <m:t>−</m:t>
                              </m:r>
                              <m:r>
                                <a:rPr lang="en-GB" sz="1200" b="0" i="1" smtClean="0">
                                  <a:latin typeface="Cambria Math" panose="02040503050406030204" pitchFamily="18" charset="0"/>
                                </a:rPr>
                                <m:t>𝑥</m:t>
                              </m:r>
                            </m:e>
                          </m:d>
                          <m:r>
                            <a:rPr lang="en-GB" sz="1200" b="0" i="1" smtClean="0">
                              <a:latin typeface="Cambria Math" panose="02040503050406030204" pitchFamily="18" charset="0"/>
                            </a:rPr>
                            <m:t>!</m:t>
                          </m:r>
                        </m:den>
                      </m:f>
                      <m:sSup>
                        <m:sSupPr>
                          <m:ctrlPr>
                            <a:rPr lang="en-GB" sz="1200" b="0" i="1" smtClean="0">
                              <a:latin typeface="Cambria Math" panose="02040503050406030204" pitchFamily="18" charset="0"/>
                            </a:rPr>
                          </m:ctrlPr>
                        </m:sSupPr>
                        <m:e>
                          <m:r>
                            <a:rPr lang="en-GB" sz="1200" b="0" i="1" smtClean="0">
                              <a:latin typeface="Cambria Math" panose="02040503050406030204" pitchFamily="18" charset="0"/>
                            </a:rPr>
                            <m:t>𝑝</m:t>
                          </m:r>
                        </m:e>
                        <m:sup>
                          <m:r>
                            <a:rPr lang="en-GB" sz="1200" b="0" i="1" smtClean="0">
                              <a:latin typeface="Cambria Math" panose="02040503050406030204" pitchFamily="18" charset="0"/>
                            </a:rPr>
                            <m:t>𝑥</m:t>
                          </m:r>
                        </m:sup>
                      </m:sSup>
                      <m:sSup>
                        <m:sSupPr>
                          <m:ctrlPr>
                            <a:rPr lang="en-GB" sz="1200" b="0" i="1" smtClean="0">
                              <a:latin typeface="Cambria Math" panose="02040503050406030204" pitchFamily="18" charset="0"/>
                            </a:rPr>
                          </m:ctrlPr>
                        </m:sSupPr>
                        <m:e>
                          <m:d>
                            <m:dPr>
                              <m:ctrlPr>
                                <a:rPr lang="en-GB" sz="1200" b="0" i="1" smtClean="0">
                                  <a:latin typeface="Cambria Math" panose="02040503050406030204" pitchFamily="18" charset="0"/>
                                </a:rPr>
                              </m:ctrlPr>
                            </m:dPr>
                            <m:e>
                              <m:r>
                                <a:rPr lang="en-GB" sz="1200" b="0" i="1" smtClean="0">
                                  <a:latin typeface="Cambria Math" panose="02040503050406030204" pitchFamily="18" charset="0"/>
                                </a:rPr>
                                <m:t>1−</m:t>
                              </m:r>
                              <m:r>
                                <a:rPr lang="en-GB" sz="1200" b="0" i="1" smtClean="0">
                                  <a:latin typeface="Cambria Math" panose="02040503050406030204" pitchFamily="18" charset="0"/>
                                </a:rPr>
                                <m:t>𝑝</m:t>
                              </m:r>
                            </m:e>
                          </m:d>
                        </m:e>
                        <m:sup>
                          <m:r>
                            <a:rPr lang="en-GB" sz="1200" b="0" i="1" smtClean="0">
                              <a:latin typeface="Cambria Math" panose="02040503050406030204" pitchFamily="18" charset="0"/>
                            </a:rPr>
                            <m:t>𝑛</m:t>
                          </m:r>
                          <m:r>
                            <a:rPr lang="en-GB" sz="1200" b="0" i="1" smtClean="0">
                              <a:latin typeface="Cambria Math" panose="02040503050406030204" pitchFamily="18" charset="0"/>
                            </a:rPr>
                            <m:t>−</m:t>
                          </m:r>
                          <m:r>
                            <a:rPr lang="en-GB" sz="1200" b="0" i="1" smtClean="0">
                              <a:latin typeface="Cambria Math" panose="02040503050406030204" pitchFamily="18" charset="0"/>
                            </a:rPr>
                            <m:t>𝑥</m:t>
                          </m:r>
                        </m:sup>
                      </m:sSup>
                    </m:oMath>
                  </m:oMathPara>
                </a14:m>
                <a:endParaRPr lang="en-GB" sz="1200" dirty="0"/>
              </a:p>
            </p:txBody>
          </p:sp>
        </mc:Choice>
        <mc:Fallback>
          <p:sp>
            <p:nvSpPr>
              <p:cNvPr id="17" name="TextBox 16">
                <a:extLst>
                  <a:ext uri="{FF2B5EF4-FFF2-40B4-BE49-F238E27FC236}">
                    <a16:creationId xmlns:a16="http://schemas.microsoft.com/office/drawing/2014/main" id="{10DE16F1-A569-470A-AE93-91629FF4C274}"/>
                  </a:ext>
                </a:extLst>
              </p:cNvPr>
              <p:cNvSpPr txBox="1">
                <a:spLocks noRot="1" noChangeAspect="1" noMove="1" noResize="1" noEditPoints="1" noAdjustHandles="1" noChangeArrowheads="1" noChangeShapeType="1" noTextEdit="1"/>
              </p:cNvSpPr>
              <p:nvPr/>
            </p:nvSpPr>
            <p:spPr>
              <a:xfrm>
                <a:off x="2847975" y="2580540"/>
                <a:ext cx="2333128" cy="464166"/>
              </a:xfrm>
              <a:prstGeom prst="rect">
                <a:avLst/>
              </a:prstGeom>
              <a:blipFill>
                <a:blip r:embed="rId6"/>
                <a:stretch>
                  <a:fillRect/>
                </a:stretch>
              </a:blipFill>
            </p:spPr>
            <p:txBody>
              <a:bodyPr/>
              <a:lstStyle/>
              <a:p>
                <a:r>
                  <a:rPr lang="en-GB">
                    <a:noFill/>
                  </a:rPr>
                  <a:t> </a:t>
                </a:r>
              </a:p>
            </p:txBody>
          </p:sp>
        </mc:Fallback>
      </mc:AlternateContent>
      <p:sp>
        <p:nvSpPr>
          <p:cNvPr id="18" name="Arrow: Right 17">
            <a:extLst>
              <a:ext uri="{FF2B5EF4-FFF2-40B4-BE49-F238E27FC236}">
                <a16:creationId xmlns:a16="http://schemas.microsoft.com/office/drawing/2014/main" id="{8671864B-C208-458A-AF95-95814536FE69}"/>
              </a:ext>
            </a:extLst>
          </p:cNvPr>
          <p:cNvSpPr/>
          <p:nvPr/>
        </p:nvSpPr>
        <p:spPr>
          <a:xfrm rot="4214827">
            <a:off x="5167823" y="1702050"/>
            <a:ext cx="652285" cy="167459"/>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mc:AlternateContent xmlns:mc="http://schemas.openxmlformats.org/markup-compatibility/2006">
        <mc:Choice xmlns:a14="http://schemas.microsoft.com/office/drawing/2010/main" Requires="a14">
          <p:sp>
            <p:nvSpPr>
              <p:cNvPr id="19" name="TextBox 18">
                <a:extLst>
                  <a:ext uri="{FF2B5EF4-FFF2-40B4-BE49-F238E27FC236}">
                    <a16:creationId xmlns:a16="http://schemas.microsoft.com/office/drawing/2014/main" id="{50341016-2D7D-4428-A504-5A69698CE10E}"/>
                  </a:ext>
                </a:extLst>
              </p:cNvPr>
              <p:cNvSpPr txBox="1"/>
              <p:nvPr/>
            </p:nvSpPr>
            <p:spPr>
              <a:xfrm>
                <a:off x="5654347" y="1570187"/>
                <a:ext cx="936676" cy="461665"/>
              </a:xfrm>
              <a:prstGeom prst="rect">
                <a:avLst/>
              </a:prstGeom>
              <a:noFill/>
            </p:spPr>
            <p:txBody>
              <a:bodyPr wrap="square" rtlCol="0">
                <a:spAutoFit/>
              </a:bodyPr>
              <a:lstStyle/>
              <a:p>
                <a:r>
                  <a:rPr lang="en-GB" sz="1200" dirty="0">
                    <a:solidFill>
                      <a:schemeClr val="accent3"/>
                    </a:solidFill>
                  </a:rPr>
                  <a:t>Fix </a:t>
                </a:r>
                <a14:m>
                  <m:oMath xmlns:m="http://schemas.openxmlformats.org/officeDocument/2006/math">
                    <m:r>
                      <a:rPr lang="en-GB" sz="1200" b="0" i="1" smtClean="0">
                        <a:solidFill>
                          <a:schemeClr val="accent3"/>
                        </a:solidFill>
                        <a:latin typeface="Cambria Math" panose="02040503050406030204" pitchFamily="18" charset="0"/>
                      </a:rPr>
                      <m:t>𝑥</m:t>
                    </m:r>
                  </m:oMath>
                </a14:m>
                <a:r>
                  <a:rPr lang="en-GB" sz="1200" dirty="0">
                    <a:solidFill>
                      <a:schemeClr val="accent3"/>
                    </a:solidFill>
                  </a:rPr>
                  <a:t> and </a:t>
                </a:r>
                <a14:m>
                  <m:oMath xmlns:m="http://schemas.openxmlformats.org/officeDocument/2006/math">
                    <m:r>
                      <a:rPr lang="en-GB" sz="1200" b="0" i="1" smtClean="0">
                        <a:solidFill>
                          <a:schemeClr val="accent3"/>
                        </a:solidFill>
                        <a:latin typeface="Cambria Math" panose="02040503050406030204" pitchFamily="18" charset="0"/>
                      </a:rPr>
                      <m:t>𝑝</m:t>
                    </m:r>
                  </m:oMath>
                </a14:m>
                <a:r>
                  <a:rPr lang="en-GB" sz="1200" dirty="0">
                    <a:solidFill>
                      <a:schemeClr val="accent3"/>
                    </a:solidFill>
                  </a:rPr>
                  <a:t>. </a:t>
                </a:r>
                <a14:m>
                  <m:oMath xmlns:m="http://schemas.openxmlformats.org/officeDocument/2006/math">
                    <m:r>
                      <a:rPr lang="en-GB" sz="1200" b="0" i="1" smtClean="0">
                        <a:solidFill>
                          <a:schemeClr val="accent3"/>
                        </a:solidFill>
                        <a:latin typeface="Cambria Math" panose="02040503050406030204" pitchFamily="18" charset="0"/>
                      </a:rPr>
                      <m:t>𝑛</m:t>
                    </m:r>
                  </m:oMath>
                </a14:m>
                <a:r>
                  <a:rPr lang="en-GB" sz="1200" dirty="0">
                    <a:solidFill>
                      <a:schemeClr val="accent3"/>
                    </a:solidFill>
                  </a:rPr>
                  <a:t> varies</a:t>
                </a:r>
              </a:p>
            </p:txBody>
          </p:sp>
        </mc:Choice>
        <mc:Fallback>
          <p:sp>
            <p:nvSpPr>
              <p:cNvPr id="19" name="TextBox 18">
                <a:extLst>
                  <a:ext uri="{FF2B5EF4-FFF2-40B4-BE49-F238E27FC236}">
                    <a16:creationId xmlns:a16="http://schemas.microsoft.com/office/drawing/2014/main" id="{50341016-2D7D-4428-A504-5A69698CE10E}"/>
                  </a:ext>
                </a:extLst>
              </p:cNvPr>
              <p:cNvSpPr txBox="1">
                <a:spLocks noRot="1" noChangeAspect="1" noMove="1" noResize="1" noEditPoints="1" noAdjustHandles="1" noChangeArrowheads="1" noChangeShapeType="1" noTextEdit="1"/>
              </p:cNvSpPr>
              <p:nvPr/>
            </p:nvSpPr>
            <p:spPr>
              <a:xfrm>
                <a:off x="5654347" y="1570187"/>
                <a:ext cx="936676" cy="461665"/>
              </a:xfrm>
              <a:prstGeom prst="rect">
                <a:avLst/>
              </a:prstGeom>
              <a:blipFill>
                <a:blip r:embed="rId7"/>
                <a:stretch>
                  <a:fillRect l="-654" t="-1333" b="-10667"/>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20" name="TextBox 19">
                <a:extLst>
                  <a:ext uri="{FF2B5EF4-FFF2-40B4-BE49-F238E27FC236}">
                    <a16:creationId xmlns:a16="http://schemas.microsoft.com/office/drawing/2014/main" id="{73FBCCB8-CB82-4461-BB9A-D67C20A1CD7B}"/>
                  </a:ext>
                </a:extLst>
              </p:cNvPr>
              <p:cNvSpPr txBox="1"/>
              <p:nvPr/>
            </p:nvSpPr>
            <p:spPr>
              <a:xfrm>
                <a:off x="5159319" y="2789418"/>
                <a:ext cx="2204442" cy="400302"/>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𝑝</m:t>
                      </m:r>
                      <m:d>
                        <m:dPr>
                          <m:ctrlPr>
                            <a:rPr lang="en-GB" sz="1200" b="0" i="1" smtClean="0">
                              <a:latin typeface="Cambria Math" panose="02040503050406030204" pitchFamily="18" charset="0"/>
                            </a:rPr>
                          </m:ctrlPr>
                        </m:dPr>
                        <m:e>
                          <m:r>
                            <a:rPr lang="en-GB" sz="1200" b="0" i="1" smtClean="0">
                              <a:latin typeface="Cambria Math" panose="02040503050406030204" pitchFamily="18" charset="0"/>
                            </a:rPr>
                            <m:t>𝑛</m:t>
                          </m:r>
                        </m:e>
                      </m:d>
                      <m:r>
                        <a:rPr lang="en-GB" sz="1200" b="0" i="1" smtClean="0">
                          <a:latin typeface="Cambria Math" panose="02040503050406030204" pitchFamily="18" charset="0"/>
                        </a:rPr>
                        <m:t>=</m:t>
                      </m:r>
                      <m:d>
                        <m:dPr>
                          <m:ctrlPr>
                            <a:rPr lang="en-GB" sz="1200" b="0" i="1" smtClean="0">
                              <a:latin typeface="Cambria Math" panose="02040503050406030204" pitchFamily="18" charset="0"/>
                            </a:rPr>
                          </m:ctrlPr>
                        </m:dPr>
                        <m:e>
                          <m:m>
                            <m:mPr>
                              <m:plcHide m:val="on"/>
                              <m:mcs>
                                <m:mc>
                                  <m:mcPr>
                                    <m:count m:val="1"/>
                                    <m:mcJc m:val="center"/>
                                  </m:mcPr>
                                </m:mc>
                              </m:mcs>
                              <m:ctrlPr>
                                <a:rPr lang="en-GB" sz="1200" b="0" i="1" smtClean="0">
                                  <a:latin typeface="Cambria Math" panose="02040503050406030204" pitchFamily="18" charset="0"/>
                                </a:rPr>
                              </m:ctrlPr>
                            </m:mPr>
                            <m:mr>
                              <m:e>
                                <m:r>
                                  <a:rPr lang="en-GB" sz="1200" b="0" i="1" smtClean="0">
                                    <a:latin typeface="Cambria Math" panose="02040503050406030204" pitchFamily="18" charset="0"/>
                                  </a:rPr>
                                  <m:t>𝑛</m:t>
                                </m:r>
                                <m:r>
                                  <a:rPr lang="en-GB" sz="1200" b="0" i="1" smtClean="0">
                                    <a:latin typeface="Cambria Math" panose="02040503050406030204" pitchFamily="18" charset="0"/>
                                  </a:rPr>
                                  <m:t>−1</m:t>
                                </m:r>
                              </m:e>
                            </m:mr>
                            <m:mr>
                              <m:e>
                                <m:r>
                                  <a:rPr lang="en-GB" sz="1200" b="0" i="1" smtClean="0">
                                    <a:latin typeface="Cambria Math" panose="02040503050406030204" pitchFamily="18" charset="0"/>
                                  </a:rPr>
                                  <m:t>𝑥</m:t>
                                </m:r>
                                <m:r>
                                  <a:rPr lang="en-GB" sz="1200" b="0" i="1" smtClean="0">
                                    <a:latin typeface="Cambria Math" panose="02040503050406030204" pitchFamily="18" charset="0"/>
                                  </a:rPr>
                                  <m:t>−1</m:t>
                                </m:r>
                              </m:e>
                            </m:mr>
                          </m:m>
                        </m:e>
                      </m:d>
                      <m:sSup>
                        <m:sSupPr>
                          <m:ctrlPr>
                            <a:rPr lang="en-GB" sz="1200" b="0" i="1" smtClean="0">
                              <a:latin typeface="Cambria Math" panose="02040503050406030204" pitchFamily="18" charset="0"/>
                            </a:rPr>
                          </m:ctrlPr>
                        </m:sSupPr>
                        <m:e>
                          <m:r>
                            <a:rPr lang="en-GB" sz="1200" b="0" i="1" smtClean="0">
                              <a:latin typeface="Cambria Math" panose="02040503050406030204" pitchFamily="18" charset="0"/>
                            </a:rPr>
                            <m:t>𝑝</m:t>
                          </m:r>
                        </m:e>
                        <m:sup>
                          <m:r>
                            <a:rPr lang="en-GB" sz="1200" b="0" i="1" smtClean="0">
                              <a:latin typeface="Cambria Math" panose="02040503050406030204" pitchFamily="18" charset="0"/>
                            </a:rPr>
                            <m:t>𝑥</m:t>
                          </m:r>
                        </m:sup>
                      </m:sSup>
                      <m:sSup>
                        <m:sSupPr>
                          <m:ctrlPr>
                            <a:rPr lang="en-GB" sz="1200" b="0" i="1" smtClean="0">
                              <a:latin typeface="Cambria Math" panose="02040503050406030204" pitchFamily="18" charset="0"/>
                            </a:rPr>
                          </m:ctrlPr>
                        </m:sSupPr>
                        <m:e>
                          <m:d>
                            <m:dPr>
                              <m:ctrlPr>
                                <a:rPr lang="en-GB" sz="1200" b="0" i="1" smtClean="0">
                                  <a:latin typeface="Cambria Math" panose="02040503050406030204" pitchFamily="18" charset="0"/>
                                </a:rPr>
                              </m:ctrlPr>
                            </m:dPr>
                            <m:e>
                              <m:r>
                                <a:rPr lang="en-GB" sz="1200" b="0" i="1" smtClean="0">
                                  <a:latin typeface="Cambria Math" panose="02040503050406030204" pitchFamily="18" charset="0"/>
                                </a:rPr>
                                <m:t>1−</m:t>
                              </m:r>
                              <m:r>
                                <a:rPr lang="en-GB" sz="1200" b="0" i="1" smtClean="0">
                                  <a:latin typeface="Cambria Math" panose="02040503050406030204" pitchFamily="18" charset="0"/>
                                </a:rPr>
                                <m:t>𝑝</m:t>
                              </m:r>
                            </m:e>
                          </m:d>
                        </m:e>
                        <m:sup>
                          <m:r>
                            <a:rPr lang="en-GB" sz="1200" b="0" i="1" smtClean="0">
                              <a:latin typeface="Cambria Math" panose="02040503050406030204" pitchFamily="18" charset="0"/>
                            </a:rPr>
                            <m:t>𝑛</m:t>
                          </m:r>
                          <m:r>
                            <a:rPr lang="en-GB" sz="1200" b="0" i="1" smtClean="0">
                              <a:latin typeface="Cambria Math" panose="02040503050406030204" pitchFamily="18" charset="0"/>
                            </a:rPr>
                            <m:t>−</m:t>
                          </m:r>
                          <m:r>
                            <a:rPr lang="en-GB" sz="1200" b="0" i="1" smtClean="0">
                              <a:latin typeface="Cambria Math" panose="02040503050406030204" pitchFamily="18" charset="0"/>
                            </a:rPr>
                            <m:t>𝑥</m:t>
                          </m:r>
                        </m:sup>
                      </m:sSup>
                    </m:oMath>
                  </m:oMathPara>
                </a14:m>
                <a:endParaRPr lang="en-GB" sz="1200" dirty="0"/>
              </a:p>
            </p:txBody>
          </p:sp>
        </mc:Choice>
        <mc:Fallback>
          <p:sp>
            <p:nvSpPr>
              <p:cNvPr id="20" name="TextBox 19">
                <a:extLst>
                  <a:ext uri="{FF2B5EF4-FFF2-40B4-BE49-F238E27FC236}">
                    <a16:creationId xmlns:a16="http://schemas.microsoft.com/office/drawing/2014/main" id="{73FBCCB8-CB82-4461-BB9A-D67C20A1CD7B}"/>
                  </a:ext>
                </a:extLst>
              </p:cNvPr>
              <p:cNvSpPr txBox="1">
                <a:spLocks noRot="1" noChangeAspect="1" noMove="1" noResize="1" noEditPoints="1" noAdjustHandles="1" noChangeArrowheads="1" noChangeShapeType="1" noTextEdit="1"/>
              </p:cNvSpPr>
              <p:nvPr/>
            </p:nvSpPr>
            <p:spPr>
              <a:xfrm>
                <a:off x="5159319" y="2789418"/>
                <a:ext cx="2204442" cy="400302"/>
              </a:xfrm>
              <a:prstGeom prst="rect">
                <a:avLst/>
              </a:prstGeom>
              <a:blipFill>
                <a:blip r:embed="rId8"/>
                <a:stretch>
                  <a:fillRect b="-1538"/>
                </a:stretch>
              </a:blipFill>
            </p:spPr>
            <p:txBody>
              <a:bodyPr/>
              <a:lstStyle/>
              <a:p>
                <a:r>
                  <a:rPr lang="en-GB">
                    <a:noFill/>
                  </a:rPr>
                  <a:t> </a:t>
                </a:r>
              </a:p>
            </p:txBody>
          </p:sp>
        </mc:Fallback>
      </mc:AlternateContent>
      <p:sp>
        <p:nvSpPr>
          <p:cNvPr id="21" name="Rectangle 20">
            <a:extLst>
              <a:ext uri="{FF2B5EF4-FFF2-40B4-BE49-F238E27FC236}">
                <a16:creationId xmlns:a16="http://schemas.microsoft.com/office/drawing/2014/main" id="{DF80D422-7D5D-4BB7-B5AE-3703421BE59F}"/>
              </a:ext>
            </a:extLst>
          </p:cNvPr>
          <p:cNvSpPr/>
          <p:nvPr/>
        </p:nvSpPr>
        <p:spPr>
          <a:xfrm>
            <a:off x="5356992" y="2232551"/>
            <a:ext cx="1746952" cy="523220"/>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a:spAutoFit/>
          </a:bodyPr>
          <a:lstStyle/>
          <a:p>
            <a:pPr algn="ctr"/>
            <a:r>
              <a:rPr lang="en-GB" sz="1400" b="1" dirty="0"/>
              <a:t>NEGATIVE BINOMIAL</a:t>
            </a:r>
            <a:br>
              <a:rPr lang="en-GB" sz="1400" b="1" dirty="0"/>
            </a:br>
            <a:r>
              <a:rPr lang="en-GB" sz="1400" b="1" dirty="0"/>
              <a:t>DISTRIBUTION</a:t>
            </a:r>
          </a:p>
        </p:txBody>
      </p:sp>
      <mc:AlternateContent xmlns:mc="http://schemas.openxmlformats.org/markup-compatibility/2006">
        <mc:Choice xmlns:a14="http://schemas.microsoft.com/office/drawing/2010/main" Requires="a14">
          <p:sp>
            <p:nvSpPr>
              <p:cNvPr id="23" name="TextBox 22">
                <a:extLst>
                  <a:ext uri="{FF2B5EF4-FFF2-40B4-BE49-F238E27FC236}">
                    <a16:creationId xmlns:a16="http://schemas.microsoft.com/office/drawing/2014/main" id="{534F1D88-DE8E-4887-BC9D-A490A486EDB1}"/>
                  </a:ext>
                </a:extLst>
              </p:cNvPr>
              <p:cNvSpPr txBox="1"/>
              <p:nvPr/>
            </p:nvSpPr>
            <p:spPr>
              <a:xfrm>
                <a:off x="6598535" y="1038096"/>
                <a:ext cx="936676" cy="461665"/>
              </a:xfrm>
              <a:prstGeom prst="rect">
                <a:avLst/>
              </a:prstGeom>
              <a:noFill/>
            </p:spPr>
            <p:txBody>
              <a:bodyPr wrap="square" rtlCol="0">
                <a:spAutoFit/>
              </a:bodyPr>
              <a:lstStyle/>
              <a:p>
                <a:r>
                  <a:rPr lang="en-GB" sz="1200" dirty="0">
                    <a:solidFill>
                      <a:schemeClr val="accent3"/>
                    </a:solidFill>
                  </a:rPr>
                  <a:t>Fix </a:t>
                </a:r>
                <a14:m>
                  <m:oMath xmlns:m="http://schemas.openxmlformats.org/officeDocument/2006/math">
                    <m:r>
                      <a:rPr lang="en-GB" sz="1200" b="0" i="1" smtClean="0">
                        <a:solidFill>
                          <a:schemeClr val="accent3"/>
                        </a:solidFill>
                        <a:latin typeface="Cambria Math" panose="02040503050406030204" pitchFamily="18" charset="0"/>
                      </a:rPr>
                      <m:t>𝑛</m:t>
                    </m:r>
                  </m:oMath>
                </a14:m>
                <a:r>
                  <a:rPr lang="en-GB" sz="1200" dirty="0">
                    <a:solidFill>
                      <a:schemeClr val="accent3"/>
                    </a:solidFill>
                  </a:rPr>
                  <a:t> and </a:t>
                </a:r>
                <a14:m>
                  <m:oMath xmlns:m="http://schemas.openxmlformats.org/officeDocument/2006/math">
                    <m:r>
                      <a:rPr lang="en-GB" sz="1200" b="0" i="1" smtClean="0">
                        <a:solidFill>
                          <a:schemeClr val="accent3"/>
                        </a:solidFill>
                        <a:latin typeface="Cambria Math" panose="02040503050406030204" pitchFamily="18" charset="0"/>
                      </a:rPr>
                      <m:t>𝑥</m:t>
                    </m:r>
                  </m:oMath>
                </a14:m>
                <a:r>
                  <a:rPr lang="en-GB" sz="1200" dirty="0">
                    <a:solidFill>
                      <a:schemeClr val="accent3"/>
                    </a:solidFill>
                  </a:rPr>
                  <a:t>. </a:t>
                </a:r>
                <a14:m>
                  <m:oMath xmlns:m="http://schemas.openxmlformats.org/officeDocument/2006/math">
                    <m:r>
                      <a:rPr lang="en-GB" sz="1200" b="0" i="1" smtClean="0">
                        <a:solidFill>
                          <a:schemeClr val="accent3"/>
                        </a:solidFill>
                        <a:latin typeface="Cambria Math" panose="02040503050406030204" pitchFamily="18" charset="0"/>
                      </a:rPr>
                      <m:t>𝑝</m:t>
                    </m:r>
                  </m:oMath>
                </a14:m>
                <a:r>
                  <a:rPr lang="en-GB" sz="1200" dirty="0">
                    <a:solidFill>
                      <a:schemeClr val="accent3"/>
                    </a:solidFill>
                  </a:rPr>
                  <a:t> varies</a:t>
                </a:r>
              </a:p>
            </p:txBody>
          </p:sp>
        </mc:Choice>
        <mc:Fallback>
          <p:sp>
            <p:nvSpPr>
              <p:cNvPr id="23" name="TextBox 22">
                <a:extLst>
                  <a:ext uri="{FF2B5EF4-FFF2-40B4-BE49-F238E27FC236}">
                    <a16:creationId xmlns:a16="http://schemas.microsoft.com/office/drawing/2014/main" id="{534F1D88-DE8E-4887-BC9D-A490A486EDB1}"/>
                  </a:ext>
                </a:extLst>
              </p:cNvPr>
              <p:cNvSpPr txBox="1">
                <a:spLocks noRot="1" noChangeAspect="1" noMove="1" noResize="1" noEditPoints="1" noAdjustHandles="1" noChangeArrowheads="1" noChangeShapeType="1" noTextEdit="1"/>
              </p:cNvSpPr>
              <p:nvPr/>
            </p:nvSpPr>
            <p:spPr>
              <a:xfrm>
                <a:off x="6598535" y="1038096"/>
                <a:ext cx="936676" cy="461665"/>
              </a:xfrm>
              <a:prstGeom prst="rect">
                <a:avLst/>
              </a:prstGeom>
              <a:blipFill>
                <a:blip r:embed="rId9"/>
                <a:stretch>
                  <a:fillRect r="-649" b="-9211"/>
                </a:stretch>
              </a:blipFill>
            </p:spPr>
            <p:txBody>
              <a:bodyPr/>
              <a:lstStyle/>
              <a:p>
                <a:r>
                  <a:rPr lang="en-GB">
                    <a:noFill/>
                  </a:rPr>
                  <a:t> </a:t>
                </a:r>
              </a:p>
            </p:txBody>
          </p:sp>
        </mc:Fallback>
      </mc:AlternateContent>
      <p:pic>
        <p:nvPicPr>
          <p:cNvPr id="25" name="Picture 24">
            <a:extLst>
              <a:ext uri="{FF2B5EF4-FFF2-40B4-BE49-F238E27FC236}">
                <a16:creationId xmlns:a16="http://schemas.microsoft.com/office/drawing/2014/main" id="{1D5EEE84-4279-470D-A6B1-AB3D4F8BC2CE}"/>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3911" b="92737" l="5143" r="94286">
                        <a14:foregroundMark x1="57143" y1="3911" x2="40571" y2="6145"/>
                        <a14:foregroundMark x1="35429" y1="7821" x2="25143" y2="15642"/>
                        <a14:foregroundMark x1="8571" y1="31285" x2="41714" y2="7263"/>
                        <a14:foregroundMark x1="89143" y1="67039" x2="85143" y2="24581"/>
                        <a14:foregroundMark x1="94286" y1="60335" x2="92571" y2="35754"/>
                        <a14:foregroundMark x1="58857" y1="92179" x2="44000" y2="93296"/>
                        <a14:foregroundMark x1="38286" y1="7821" x2="17714" y2="21229"/>
                        <a14:foregroundMark x1="5143" y1="45810" x2="5143" y2="49721"/>
                        <a14:foregroundMark x1="26857" y1="10615" x2="22286" y2="13966"/>
                        <a14:foregroundMark x1="38286" y1="5028" x2="33143" y2="7263"/>
                        <a14:foregroundMark x1="30857" y1="8939" x2="27429" y2="11173"/>
                      </a14:backgroundRemoval>
                    </a14:imgEffect>
                  </a14:imgLayer>
                </a14:imgProps>
              </a:ext>
            </a:extLst>
          </a:blip>
          <a:stretch>
            <a:fillRect/>
          </a:stretch>
        </p:blipFill>
        <p:spPr>
          <a:xfrm>
            <a:off x="5756559" y="816283"/>
            <a:ext cx="526136" cy="538162"/>
          </a:xfrm>
          <a:prstGeom prst="rect">
            <a:avLst/>
          </a:prstGeom>
        </p:spPr>
      </p:pic>
      <p:pic>
        <p:nvPicPr>
          <p:cNvPr id="26" name="Picture 25">
            <a:extLst>
              <a:ext uri="{FF2B5EF4-FFF2-40B4-BE49-F238E27FC236}">
                <a16:creationId xmlns:a16="http://schemas.microsoft.com/office/drawing/2014/main" id="{9F532E0C-F4C5-4390-A8E3-B63223C06DC3}"/>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3911" b="92737" l="5143" r="94286">
                        <a14:foregroundMark x1="57143" y1="3911" x2="40571" y2="6145"/>
                        <a14:foregroundMark x1="35429" y1="7821" x2="25143" y2="15642"/>
                        <a14:foregroundMark x1="8571" y1="31285" x2="41714" y2="7263"/>
                        <a14:foregroundMark x1="89143" y1="67039" x2="85143" y2="24581"/>
                        <a14:foregroundMark x1="94286" y1="60335" x2="92571" y2="35754"/>
                        <a14:foregroundMark x1="58857" y1="92179" x2="44000" y2="93296"/>
                        <a14:foregroundMark x1="38286" y1="7821" x2="17714" y2="21229"/>
                        <a14:foregroundMark x1="5143" y1="45810" x2="5143" y2="49721"/>
                        <a14:foregroundMark x1="26857" y1="10615" x2="22286" y2="13966"/>
                        <a14:foregroundMark x1="38286" y1="5028" x2="33143" y2="7263"/>
                        <a14:foregroundMark x1="30857" y1="8939" x2="27429" y2="11173"/>
                      </a14:backgroundRemoval>
                    </a14:imgEffect>
                  </a14:imgLayer>
                </a14:imgProps>
              </a:ext>
            </a:extLst>
          </a:blip>
          <a:stretch>
            <a:fillRect/>
          </a:stretch>
        </p:blipFill>
        <p:spPr>
          <a:xfrm>
            <a:off x="5828754" y="872699"/>
            <a:ext cx="526136" cy="538162"/>
          </a:xfrm>
          <a:prstGeom prst="rect">
            <a:avLst/>
          </a:prstGeom>
        </p:spPr>
      </p:pic>
      <p:pic>
        <p:nvPicPr>
          <p:cNvPr id="27" name="Picture 26">
            <a:extLst>
              <a:ext uri="{FF2B5EF4-FFF2-40B4-BE49-F238E27FC236}">
                <a16:creationId xmlns:a16="http://schemas.microsoft.com/office/drawing/2014/main" id="{61D47386-D620-47F3-9C3F-112AA15588CB}"/>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3911" b="92737" l="5143" r="94286">
                        <a14:foregroundMark x1="57143" y1="3911" x2="40571" y2="6145"/>
                        <a14:foregroundMark x1="35429" y1="7821" x2="25143" y2="15642"/>
                        <a14:foregroundMark x1="8571" y1="31285" x2="41714" y2="7263"/>
                        <a14:foregroundMark x1="89143" y1="67039" x2="85143" y2="24581"/>
                        <a14:foregroundMark x1="94286" y1="60335" x2="92571" y2="35754"/>
                        <a14:foregroundMark x1="58857" y1="92179" x2="44000" y2="93296"/>
                        <a14:foregroundMark x1="38286" y1="7821" x2="17714" y2="21229"/>
                        <a14:foregroundMark x1="5143" y1="45810" x2="5143" y2="49721"/>
                        <a14:foregroundMark x1="26857" y1="10615" x2="22286" y2="13966"/>
                        <a14:foregroundMark x1="38286" y1="5028" x2="33143" y2="7263"/>
                        <a14:foregroundMark x1="30857" y1="8939" x2="27429" y2="11173"/>
                      </a14:backgroundRemoval>
                    </a14:imgEffect>
                  </a14:imgLayer>
                </a14:imgProps>
              </a:ext>
            </a:extLst>
          </a:blip>
          <a:stretch>
            <a:fillRect/>
          </a:stretch>
        </p:blipFill>
        <p:spPr>
          <a:xfrm>
            <a:off x="5910149" y="943281"/>
            <a:ext cx="526136" cy="538162"/>
          </a:xfrm>
          <a:prstGeom prst="rect">
            <a:avLst/>
          </a:prstGeom>
        </p:spPr>
      </p:pic>
      <p:sp>
        <p:nvSpPr>
          <p:cNvPr id="22" name="Arrow: Right 21">
            <a:extLst>
              <a:ext uri="{FF2B5EF4-FFF2-40B4-BE49-F238E27FC236}">
                <a16:creationId xmlns:a16="http://schemas.microsoft.com/office/drawing/2014/main" id="{92A896A4-057B-4B45-8CBD-545029FE6197}"/>
              </a:ext>
            </a:extLst>
          </p:cNvPr>
          <p:cNvSpPr/>
          <p:nvPr/>
        </p:nvSpPr>
        <p:spPr>
          <a:xfrm rot="1780359">
            <a:off x="6416984" y="1581998"/>
            <a:ext cx="925506" cy="173385"/>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044B7151-5F82-4552-ADF2-D9EFA2BA1B7D}"/>
              </a:ext>
            </a:extLst>
          </p:cNvPr>
          <p:cNvSpPr/>
          <p:nvPr/>
        </p:nvSpPr>
        <p:spPr>
          <a:xfrm>
            <a:off x="7552012" y="1274354"/>
            <a:ext cx="1261756"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a:spAutoFit/>
          </a:bodyPr>
          <a:lstStyle/>
          <a:p>
            <a:pPr algn="ctr"/>
            <a:r>
              <a:rPr lang="en-GB" sz="1400" b="1" dirty="0"/>
              <a:t>BETA</a:t>
            </a:r>
            <a:br>
              <a:rPr lang="en-GB" sz="1400" b="1" dirty="0"/>
            </a:br>
            <a:r>
              <a:rPr lang="en-GB" sz="1400" b="1" dirty="0"/>
              <a:t>DISTRIBUTION</a:t>
            </a:r>
            <a:br>
              <a:rPr lang="en-GB" sz="1400" b="1" dirty="0"/>
            </a:br>
            <a:r>
              <a:rPr lang="en-GB" sz="800" b="1" dirty="0"/>
              <a:t>(not in A Level spec)</a:t>
            </a:r>
            <a:endParaRPr lang="en-GB" sz="1400" b="1" dirty="0"/>
          </a:p>
        </p:txBody>
      </p:sp>
      <mc:AlternateContent xmlns:mc="http://schemas.openxmlformats.org/markup-compatibility/2006">
        <mc:Choice xmlns:a14="http://schemas.microsoft.com/office/drawing/2010/main" Requires="a14">
          <p:sp>
            <p:nvSpPr>
              <p:cNvPr id="29" name="TextBox 28">
                <a:extLst>
                  <a:ext uri="{FF2B5EF4-FFF2-40B4-BE49-F238E27FC236}">
                    <a16:creationId xmlns:a16="http://schemas.microsoft.com/office/drawing/2014/main" id="{72DDEE41-D489-43DA-AF71-736C5A94636A}"/>
                  </a:ext>
                </a:extLst>
              </p:cNvPr>
              <p:cNvSpPr txBox="1"/>
              <p:nvPr/>
            </p:nvSpPr>
            <p:spPr>
              <a:xfrm>
                <a:off x="7270750" y="1902719"/>
                <a:ext cx="1816099" cy="1701941"/>
              </a:xfrm>
              <a:prstGeom prst="rect">
                <a:avLst/>
              </a:prstGeom>
              <a:noFill/>
            </p:spPr>
            <p:txBody>
              <a:bodyPr wrap="square" rtlCol="0">
                <a:spAutoFit/>
              </a:bodyPr>
              <a:lstStyle/>
              <a:p>
                <a:r>
                  <a:rPr lang="en-GB" sz="1000" dirty="0"/>
                  <a:t>If we saw </a:t>
                </a:r>
                <a14:m>
                  <m:oMath xmlns:m="http://schemas.openxmlformats.org/officeDocument/2006/math">
                    <m:r>
                      <a:rPr lang="en-GB" sz="1000" b="0" i="1" smtClean="0">
                        <a:latin typeface="Cambria Math" panose="02040503050406030204" pitchFamily="18" charset="0"/>
                      </a:rPr>
                      <m:t>𝑥</m:t>
                    </m:r>
                    <m:r>
                      <a:rPr lang="en-GB" sz="1000" b="0" i="1" smtClean="0">
                        <a:latin typeface="Cambria Math" panose="02040503050406030204" pitchFamily="18" charset="0"/>
                      </a:rPr>
                      <m:t> </m:t>
                    </m:r>
                  </m:oMath>
                </a14:m>
                <a:r>
                  <a:rPr lang="en-GB" sz="1000" dirty="0"/>
                  <a:t>heads in </a:t>
                </a:r>
                <a14:m>
                  <m:oMath xmlns:m="http://schemas.openxmlformats.org/officeDocument/2006/math">
                    <m:r>
                      <a:rPr lang="en-GB" sz="1000" b="0" i="1" smtClean="0">
                        <a:latin typeface="Cambria Math" panose="02040503050406030204" pitchFamily="18" charset="0"/>
                      </a:rPr>
                      <m:t>𝑛</m:t>
                    </m:r>
                  </m:oMath>
                </a14:m>
                <a:r>
                  <a:rPr lang="en-GB" sz="1000" dirty="0"/>
                  <a:t> throws, what’s the probability that the coin had a probability </a:t>
                </a:r>
                <a14:m>
                  <m:oMath xmlns:m="http://schemas.openxmlformats.org/officeDocument/2006/math">
                    <m:r>
                      <a:rPr lang="en-GB" sz="1000" b="0" i="1" smtClean="0">
                        <a:latin typeface="Cambria Math" panose="02040503050406030204" pitchFamily="18" charset="0"/>
                      </a:rPr>
                      <m:t>𝑘</m:t>
                    </m:r>
                  </m:oMath>
                </a14:m>
                <a:r>
                  <a:rPr lang="en-GB" sz="1000" dirty="0"/>
                  <a:t> of heads?</a:t>
                </a:r>
              </a:p>
              <a:p>
                <a:endParaRPr lang="en-GB" sz="400" dirty="0"/>
              </a:p>
              <a:p>
                <a14:m>
                  <m:oMathPara xmlns:m="http://schemas.openxmlformats.org/officeDocument/2006/math">
                    <m:oMathParaPr>
                      <m:jc m:val="centerGroup"/>
                    </m:oMathParaPr>
                    <m:oMath xmlns:m="http://schemas.openxmlformats.org/officeDocument/2006/math">
                      <m:r>
                        <a:rPr lang="en-GB" sz="1000" b="0" i="1" smtClean="0">
                          <a:latin typeface="Cambria Math" panose="02040503050406030204" pitchFamily="18" charset="0"/>
                        </a:rPr>
                        <m:t>𝑝</m:t>
                      </m:r>
                      <m:d>
                        <m:dPr>
                          <m:ctrlPr>
                            <a:rPr lang="en-GB" sz="1000" b="0" i="1" smtClean="0">
                              <a:latin typeface="Cambria Math" panose="02040503050406030204" pitchFamily="18" charset="0"/>
                            </a:rPr>
                          </m:ctrlPr>
                        </m:dPr>
                        <m:e>
                          <m:r>
                            <a:rPr lang="en-GB" sz="1000" b="0" i="1" smtClean="0">
                              <a:latin typeface="Cambria Math" panose="02040503050406030204" pitchFamily="18" charset="0"/>
                            </a:rPr>
                            <m:t>𝑘</m:t>
                          </m:r>
                        </m:e>
                      </m:d>
                      <m:r>
                        <a:rPr lang="en-GB" sz="1000" b="0" i="1" smtClean="0">
                          <a:latin typeface="Cambria Math" panose="02040503050406030204" pitchFamily="18" charset="0"/>
                        </a:rPr>
                        <m:t>=</m:t>
                      </m:r>
                      <m:f>
                        <m:fPr>
                          <m:ctrlPr>
                            <a:rPr lang="en-GB" sz="1000" b="0" i="1" smtClean="0">
                              <a:latin typeface="Cambria Math" panose="02040503050406030204" pitchFamily="18" charset="0"/>
                            </a:rPr>
                          </m:ctrlPr>
                        </m:fPr>
                        <m:num>
                          <m:r>
                            <m:rPr>
                              <m:sty m:val="p"/>
                            </m:rPr>
                            <a:rPr lang="en-GB" sz="1000" b="0" i="0" smtClean="0">
                              <a:latin typeface="Cambria Math" panose="02040503050406030204" pitchFamily="18" charset="0"/>
                            </a:rPr>
                            <m:t>Γ</m:t>
                          </m:r>
                          <m:d>
                            <m:dPr>
                              <m:ctrlPr>
                                <a:rPr lang="en-GB" sz="1000" b="0" i="1" smtClean="0">
                                  <a:latin typeface="Cambria Math" panose="02040503050406030204" pitchFamily="18" charset="0"/>
                                </a:rPr>
                              </m:ctrlPr>
                            </m:dPr>
                            <m:e>
                              <m:r>
                                <a:rPr lang="en-GB" sz="1000" b="0" i="1" smtClean="0">
                                  <a:latin typeface="Cambria Math" panose="02040503050406030204" pitchFamily="18" charset="0"/>
                                </a:rPr>
                                <m:t>𝑛</m:t>
                              </m:r>
                            </m:e>
                          </m:d>
                        </m:num>
                        <m:den>
                          <m:r>
                            <m:rPr>
                              <m:sty m:val="p"/>
                            </m:rPr>
                            <a:rPr lang="en-GB" sz="1000" b="0" i="0" smtClean="0">
                              <a:latin typeface="Cambria Math" panose="02040503050406030204" pitchFamily="18" charset="0"/>
                            </a:rPr>
                            <m:t>Γ</m:t>
                          </m:r>
                          <m:d>
                            <m:dPr>
                              <m:ctrlPr>
                                <a:rPr lang="en-GB" sz="1000" b="0" i="1" smtClean="0">
                                  <a:latin typeface="Cambria Math" panose="02040503050406030204" pitchFamily="18" charset="0"/>
                                </a:rPr>
                              </m:ctrlPr>
                            </m:dPr>
                            <m:e>
                              <m:r>
                                <a:rPr lang="en-GB" sz="1000" b="0" i="1" smtClean="0">
                                  <a:latin typeface="Cambria Math" panose="02040503050406030204" pitchFamily="18" charset="0"/>
                                </a:rPr>
                                <m:t>𝑥</m:t>
                              </m:r>
                            </m:e>
                          </m:d>
                          <m:r>
                            <m:rPr>
                              <m:sty m:val="p"/>
                            </m:rPr>
                            <a:rPr lang="en-GB" sz="1000" b="0" i="0" smtClean="0">
                              <a:latin typeface="Cambria Math" panose="02040503050406030204" pitchFamily="18" charset="0"/>
                            </a:rPr>
                            <m:t>Γ</m:t>
                          </m:r>
                          <m:d>
                            <m:dPr>
                              <m:ctrlPr>
                                <a:rPr lang="en-GB" sz="1000" b="0" i="1" smtClean="0">
                                  <a:latin typeface="Cambria Math" panose="02040503050406030204" pitchFamily="18" charset="0"/>
                                </a:rPr>
                              </m:ctrlPr>
                            </m:dPr>
                            <m:e>
                              <m:r>
                                <a:rPr lang="en-GB" sz="1000" b="0" i="1" smtClean="0">
                                  <a:latin typeface="Cambria Math" panose="02040503050406030204" pitchFamily="18" charset="0"/>
                                </a:rPr>
                                <m:t>𝑛</m:t>
                              </m:r>
                              <m:r>
                                <a:rPr lang="en-GB" sz="1000" b="0" i="1" smtClean="0">
                                  <a:latin typeface="Cambria Math" panose="02040503050406030204" pitchFamily="18" charset="0"/>
                                </a:rPr>
                                <m:t>−</m:t>
                              </m:r>
                              <m:r>
                                <a:rPr lang="en-GB" sz="1000" b="0" i="1" smtClean="0">
                                  <a:latin typeface="Cambria Math" panose="02040503050406030204" pitchFamily="18" charset="0"/>
                                </a:rPr>
                                <m:t>𝑥</m:t>
                              </m:r>
                            </m:e>
                          </m:d>
                        </m:den>
                      </m:f>
                      <m:sSup>
                        <m:sSupPr>
                          <m:ctrlPr>
                            <a:rPr lang="en-GB" sz="1000" b="0" i="1" smtClean="0">
                              <a:latin typeface="Cambria Math" panose="02040503050406030204" pitchFamily="18" charset="0"/>
                            </a:rPr>
                          </m:ctrlPr>
                        </m:sSupPr>
                        <m:e>
                          <m:r>
                            <a:rPr lang="en-GB" sz="1000" b="0" i="1" smtClean="0">
                              <a:latin typeface="Cambria Math" panose="02040503050406030204" pitchFamily="18" charset="0"/>
                            </a:rPr>
                            <m:t>𝑘</m:t>
                          </m:r>
                        </m:e>
                        <m:sup>
                          <m:r>
                            <a:rPr lang="en-GB" sz="1000" b="0" i="1" smtClean="0">
                              <a:latin typeface="Cambria Math" panose="02040503050406030204" pitchFamily="18" charset="0"/>
                            </a:rPr>
                            <m:t>𝑥</m:t>
                          </m:r>
                        </m:sup>
                      </m:sSup>
                      <m:sSup>
                        <m:sSupPr>
                          <m:ctrlPr>
                            <a:rPr lang="en-GB" sz="1000" b="0" i="1" smtClean="0">
                              <a:latin typeface="Cambria Math" panose="02040503050406030204" pitchFamily="18" charset="0"/>
                            </a:rPr>
                          </m:ctrlPr>
                        </m:sSupPr>
                        <m:e>
                          <m:d>
                            <m:dPr>
                              <m:ctrlPr>
                                <a:rPr lang="en-GB" sz="1000" b="0" i="1" smtClean="0">
                                  <a:latin typeface="Cambria Math" panose="02040503050406030204" pitchFamily="18" charset="0"/>
                                </a:rPr>
                              </m:ctrlPr>
                            </m:dPr>
                            <m:e>
                              <m:r>
                                <a:rPr lang="en-GB" sz="1000" b="0" i="1" smtClean="0">
                                  <a:latin typeface="Cambria Math" panose="02040503050406030204" pitchFamily="18" charset="0"/>
                                </a:rPr>
                                <m:t>1−</m:t>
                              </m:r>
                              <m:r>
                                <a:rPr lang="en-GB" sz="1000" b="0" i="1" smtClean="0">
                                  <a:latin typeface="Cambria Math" panose="02040503050406030204" pitchFamily="18" charset="0"/>
                                </a:rPr>
                                <m:t>𝑘</m:t>
                              </m:r>
                            </m:e>
                          </m:d>
                        </m:e>
                        <m:sup>
                          <m:r>
                            <a:rPr lang="en-GB" sz="1000" b="0" i="1" smtClean="0">
                              <a:latin typeface="Cambria Math" panose="02040503050406030204" pitchFamily="18" charset="0"/>
                            </a:rPr>
                            <m:t>𝑛</m:t>
                          </m:r>
                          <m:r>
                            <a:rPr lang="en-GB" sz="1000" b="0" i="1" smtClean="0">
                              <a:latin typeface="Cambria Math" panose="02040503050406030204" pitchFamily="18" charset="0"/>
                            </a:rPr>
                            <m:t>−</m:t>
                          </m:r>
                          <m:r>
                            <a:rPr lang="en-GB" sz="1000" b="0" i="1" smtClean="0">
                              <a:latin typeface="Cambria Math" panose="02040503050406030204" pitchFamily="18" charset="0"/>
                            </a:rPr>
                            <m:t>𝑥</m:t>
                          </m:r>
                        </m:sup>
                      </m:sSup>
                    </m:oMath>
                  </m:oMathPara>
                </a14:m>
                <a:endParaRPr lang="en-GB" sz="1000" dirty="0"/>
              </a:p>
              <a:p>
                <a:r>
                  <a:rPr lang="en-GB" sz="1000" dirty="0"/>
                  <a:t>where the gamma function </a:t>
                </a:r>
                <a14:m>
                  <m:oMath xmlns:m="http://schemas.openxmlformats.org/officeDocument/2006/math">
                    <m:r>
                      <m:rPr>
                        <m:sty m:val="p"/>
                      </m:rPr>
                      <a:rPr lang="en-GB" sz="1000" b="0" i="0" smtClean="0">
                        <a:latin typeface="Cambria Math" panose="02040503050406030204" pitchFamily="18" charset="0"/>
                      </a:rPr>
                      <m:t>Γ</m:t>
                    </m:r>
                  </m:oMath>
                </a14:m>
                <a:r>
                  <a:rPr lang="en-GB" sz="1000" dirty="0"/>
                  <a:t> is a continuous version of the factorial function.*</a:t>
                </a:r>
              </a:p>
            </p:txBody>
          </p:sp>
        </mc:Choice>
        <mc:Fallback>
          <p:sp>
            <p:nvSpPr>
              <p:cNvPr id="29" name="TextBox 28">
                <a:extLst>
                  <a:ext uri="{FF2B5EF4-FFF2-40B4-BE49-F238E27FC236}">
                    <a16:creationId xmlns:a16="http://schemas.microsoft.com/office/drawing/2014/main" id="{72DDEE41-D489-43DA-AF71-736C5A94636A}"/>
                  </a:ext>
                </a:extLst>
              </p:cNvPr>
              <p:cNvSpPr txBox="1">
                <a:spLocks noRot="1" noChangeAspect="1" noMove="1" noResize="1" noEditPoints="1" noAdjustHandles="1" noChangeArrowheads="1" noChangeShapeType="1" noTextEdit="1"/>
              </p:cNvSpPr>
              <p:nvPr/>
            </p:nvSpPr>
            <p:spPr>
              <a:xfrm>
                <a:off x="7270750" y="1902719"/>
                <a:ext cx="1816099" cy="1701941"/>
              </a:xfrm>
              <a:prstGeom prst="rect">
                <a:avLst/>
              </a:prstGeom>
              <a:blipFill>
                <a:blip r:embed="rId12"/>
                <a:stretch>
                  <a:fillRect b="-1434"/>
                </a:stretch>
              </a:blipFill>
            </p:spPr>
            <p:txBody>
              <a:bodyPr/>
              <a:lstStyle/>
              <a:p>
                <a:r>
                  <a:rPr lang="en-GB">
                    <a:noFill/>
                  </a:rPr>
                  <a:t> </a:t>
                </a:r>
              </a:p>
            </p:txBody>
          </p:sp>
        </mc:Fallback>
      </mc:AlternateContent>
      <p:pic>
        <p:nvPicPr>
          <p:cNvPr id="30" name="Picture 29">
            <a:extLst>
              <a:ext uri="{FF2B5EF4-FFF2-40B4-BE49-F238E27FC236}">
                <a16:creationId xmlns:a16="http://schemas.microsoft.com/office/drawing/2014/main" id="{6D50DAA6-34F6-4B3E-A00C-148D49775887}"/>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3911" b="92737" l="5143" r="94286">
                        <a14:foregroundMark x1="57143" y1="3911" x2="40571" y2="6145"/>
                        <a14:foregroundMark x1="35429" y1="7821" x2="25143" y2="15642"/>
                        <a14:foregroundMark x1="8571" y1="31285" x2="41714" y2="7263"/>
                        <a14:foregroundMark x1="89143" y1="67039" x2="85143" y2="24581"/>
                        <a14:foregroundMark x1="94286" y1="60335" x2="92571" y2="35754"/>
                        <a14:foregroundMark x1="58857" y1="92179" x2="44000" y2="93296"/>
                        <a14:foregroundMark x1="38286" y1="7821" x2="17714" y2="21229"/>
                        <a14:foregroundMark x1="5143" y1="45810" x2="5143" y2="49721"/>
                        <a14:foregroundMark x1="26857" y1="10615" x2="22286" y2="13966"/>
                        <a14:foregroundMark x1="38286" y1="5028" x2="33143" y2="7263"/>
                        <a14:foregroundMark x1="30857" y1="8939" x2="27429" y2="11173"/>
                      </a14:backgroundRemoval>
                    </a14:imgEffect>
                  </a14:imgLayer>
                </a14:imgProps>
              </a:ext>
            </a:extLst>
          </a:blip>
          <a:stretch>
            <a:fillRect/>
          </a:stretch>
        </p:blipFill>
        <p:spPr>
          <a:xfrm>
            <a:off x="2234180" y="1410861"/>
            <a:ext cx="526136" cy="538162"/>
          </a:xfrm>
          <a:prstGeom prst="rect">
            <a:avLst/>
          </a:prstGeom>
        </p:spPr>
      </p:pic>
      <p:sp>
        <p:nvSpPr>
          <p:cNvPr id="31" name="Arrow: Right 30">
            <a:extLst>
              <a:ext uri="{FF2B5EF4-FFF2-40B4-BE49-F238E27FC236}">
                <a16:creationId xmlns:a16="http://schemas.microsoft.com/office/drawing/2014/main" id="{26B131EC-C228-46EE-8C54-C81791780476}"/>
              </a:ext>
            </a:extLst>
          </p:cNvPr>
          <p:cNvSpPr/>
          <p:nvPr/>
        </p:nvSpPr>
        <p:spPr>
          <a:xfrm rot="5400000">
            <a:off x="179313" y="3514539"/>
            <a:ext cx="1580847" cy="260263"/>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mc:AlternateContent xmlns:mc="http://schemas.openxmlformats.org/markup-compatibility/2006">
        <mc:Choice xmlns:a14="http://schemas.microsoft.com/office/drawing/2010/main" Requires="a14">
          <p:sp>
            <p:nvSpPr>
              <p:cNvPr id="32" name="TextBox 31">
                <a:extLst>
                  <a:ext uri="{FF2B5EF4-FFF2-40B4-BE49-F238E27FC236}">
                    <a16:creationId xmlns:a16="http://schemas.microsoft.com/office/drawing/2014/main" id="{64FE993E-A4BC-4260-9917-3567BA964721}"/>
                  </a:ext>
                </a:extLst>
              </p:cNvPr>
              <p:cNvSpPr txBox="1"/>
              <p:nvPr/>
            </p:nvSpPr>
            <p:spPr>
              <a:xfrm>
                <a:off x="1035245" y="3451413"/>
                <a:ext cx="1016740" cy="430887"/>
              </a:xfrm>
              <a:prstGeom prst="rect">
                <a:avLst/>
              </a:prstGeom>
              <a:noFill/>
            </p:spPr>
            <p:txBody>
              <a:bodyPr wrap="square" rtlCol="0">
                <a:spAutoFit/>
              </a:bodyPr>
              <a:lstStyle/>
              <a:p>
                <a:pPr algn="ctr"/>
                <a:r>
                  <a:rPr lang="en-GB" sz="1100" dirty="0">
                    <a:solidFill>
                      <a:schemeClr val="accent6"/>
                    </a:solidFill>
                  </a:rPr>
                  <a:t>Generalise to </a:t>
                </a:r>
                <a14:m>
                  <m:oMath xmlns:m="http://schemas.openxmlformats.org/officeDocument/2006/math">
                    <m:r>
                      <a:rPr lang="en-GB" sz="1100" b="0" i="1" smtClean="0">
                        <a:solidFill>
                          <a:schemeClr val="accent6"/>
                        </a:solidFill>
                        <a:latin typeface="Cambria Math" panose="02040503050406030204" pitchFamily="18" charset="0"/>
                      </a:rPr>
                      <m:t>𝑘</m:t>
                    </m:r>
                  </m:oMath>
                </a14:m>
                <a:r>
                  <a:rPr lang="en-GB" sz="1100" dirty="0">
                    <a:solidFill>
                      <a:schemeClr val="accent6"/>
                    </a:solidFill>
                  </a:rPr>
                  <a:t> outcomes</a:t>
                </a:r>
              </a:p>
            </p:txBody>
          </p:sp>
        </mc:Choice>
        <mc:Fallback>
          <p:sp>
            <p:nvSpPr>
              <p:cNvPr id="32" name="TextBox 31">
                <a:extLst>
                  <a:ext uri="{FF2B5EF4-FFF2-40B4-BE49-F238E27FC236}">
                    <a16:creationId xmlns:a16="http://schemas.microsoft.com/office/drawing/2014/main" id="{64FE993E-A4BC-4260-9917-3567BA964721}"/>
                  </a:ext>
                </a:extLst>
              </p:cNvPr>
              <p:cNvSpPr txBox="1">
                <a:spLocks noRot="1" noChangeAspect="1" noMove="1" noResize="1" noEditPoints="1" noAdjustHandles="1" noChangeArrowheads="1" noChangeShapeType="1" noTextEdit="1"/>
              </p:cNvSpPr>
              <p:nvPr/>
            </p:nvSpPr>
            <p:spPr>
              <a:xfrm>
                <a:off x="1035245" y="3451413"/>
                <a:ext cx="1016740" cy="430887"/>
              </a:xfrm>
              <a:prstGeom prst="rect">
                <a:avLst/>
              </a:prstGeom>
              <a:blipFill>
                <a:blip r:embed="rId13"/>
                <a:stretch>
                  <a:fillRect t="-1408" b="-8451"/>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35" name="TextBox 34">
                <a:extLst>
                  <a:ext uri="{FF2B5EF4-FFF2-40B4-BE49-F238E27FC236}">
                    <a16:creationId xmlns:a16="http://schemas.microsoft.com/office/drawing/2014/main" id="{FF7F1F6A-3922-42DB-AC39-7018A7C313B2}"/>
                  </a:ext>
                </a:extLst>
              </p:cNvPr>
              <p:cNvSpPr txBox="1"/>
              <p:nvPr/>
            </p:nvSpPr>
            <p:spPr>
              <a:xfrm>
                <a:off x="163964" y="5082681"/>
                <a:ext cx="2204442" cy="461665"/>
              </a:xfrm>
              <a:prstGeom prst="rect">
                <a:avLst/>
              </a:prstGeom>
              <a:noFill/>
            </p:spPr>
            <p:txBody>
              <a:bodyPr wrap="square" rtlCol="0">
                <a:spAutoFit/>
              </a:bodyPr>
              <a:lstStyle/>
              <a:p>
                <a:pPr algn="ctr"/>
                <a:r>
                  <a:rPr lang="en-GB" sz="1200" b="1" dirty="0"/>
                  <a:t>1 trial only. </a:t>
                </a:r>
                <a14:m>
                  <m:oMath xmlns:m="http://schemas.openxmlformats.org/officeDocument/2006/math">
                    <m:r>
                      <a:rPr lang="en-GB" sz="1200" b="1" i="1" dirty="0" smtClean="0">
                        <a:latin typeface="Cambria Math" panose="02040503050406030204" pitchFamily="18" charset="0"/>
                      </a:rPr>
                      <m:t>𝒌</m:t>
                    </m:r>
                  </m:oMath>
                </a14:m>
                <a:r>
                  <a:rPr lang="en-GB" sz="1200" b="1" dirty="0"/>
                  <a:t> outcomes</a:t>
                </a:r>
                <a:r>
                  <a:rPr lang="en-GB" sz="1200" dirty="0"/>
                  <a:t>,</a:t>
                </a:r>
                <a:br>
                  <a:rPr lang="en-GB" sz="1200" dirty="0"/>
                </a:br>
                <a:r>
                  <a:rPr lang="en-GB" sz="1200" dirty="0"/>
                  <a:t>e.g. single throw of unfair die</a:t>
                </a:r>
              </a:p>
            </p:txBody>
          </p:sp>
        </mc:Choice>
        <mc:Fallback>
          <p:sp>
            <p:nvSpPr>
              <p:cNvPr id="35" name="TextBox 34">
                <a:extLst>
                  <a:ext uri="{FF2B5EF4-FFF2-40B4-BE49-F238E27FC236}">
                    <a16:creationId xmlns:a16="http://schemas.microsoft.com/office/drawing/2014/main" id="{FF7F1F6A-3922-42DB-AC39-7018A7C313B2}"/>
                  </a:ext>
                </a:extLst>
              </p:cNvPr>
              <p:cNvSpPr txBox="1">
                <a:spLocks noRot="1" noChangeAspect="1" noMove="1" noResize="1" noEditPoints="1" noAdjustHandles="1" noChangeArrowheads="1" noChangeShapeType="1" noTextEdit="1"/>
              </p:cNvSpPr>
              <p:nvPr/>
            </p:nvSpPr>
            <p:spPr>
              <a:xfrm>
                <a:off x="163964" y="5082681"/>
                <a:ext cx="2204442" cy="461665"/>
              </a:xfrm>
              <a:prstGeom prst="rect">
                <a:avLst/>
              </a:prstGeom>
              <a:blipFill>
                <a:blip r:embed="rId14"/>
                <a:stretch>
                  <a:fillRect t="-1316" b="-9211"/>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graphicFrame>
            <p:nvGraphicFramePr>
              <p:cNvPr id="34" name="Table 33">
                <a:extLst>
                  <a:ext uri="{FF2B5EF4-FFF2-40B4-BE49-F238E27FC236}">
                    <a16:creationId xmlns:a16="http://schemas.microsoft.com/office/drawing/2014/main" id="{BA7B2158-28AA-4508-8CDC-52F73F433D2F}"/>
                  </a:ext>
                </a:extLst>
              </p:cNvPr>
              <p:cNvGraphicFramePr>
                <a:graphicFrameLocks noGrp="1"/>
              </p:cNvGraphicFramePr>
              <p:nvPr>
                <p:extLst>
                  <p:ext uri="{D42A27DB-BD31-4B8C-83A1-F6EECF244321}">
                    <p14:modId xmlns:p14="http://schemas.microsoft.com/office/powerpoint/2010/main" val="1860358211"/>
                  </p:ext>
                </p:extLst>
              </p:nvPr>
            </p:nvGraphicFramePr>
            <p:xfrm>
              <a:off x="140319" y="5641156"/>
              <a:ext cx="3024950" cy="548640"/>
            </p:xfrm>
            <a:graphic>
              <a:graphicData uri="http://schemas.openxmlformats.org/drawingml/2006/table">
                <a:tbl>
                  <a:tblPr firstRow="1" bandRow="1">
                    <a:tableStyleId>{5940675A-B579-460E-94D1-54222C63F5DA}</a:tableStyleId>
                  </a:tblPr>
                  <a:tblGrid>
                    <a:gridCol w="517970">
                      <a:extLst>
                        <a:ext uri="{9D8B030D-6E8A-4147-A177-3AD203B41FA5}">
                          <a16:colId xmlns:a16="http://schemas.microsoft.com/office/drawing/2014/main" val="2197471942"/>
                        </a:ext>
                      </a:extLst>
                    </a:gridCol>
                    <a:gridCol w="417830">
                      <a:extLst>
                        <a:ext uri="{9D8B030D-6E8A-4147-A177-3AD203B41FA5}">
                          <a16:colId xmlns:a16="http://schemas.microsoft.com/office/drawing/2014/main" val="724587659"/>
                        </a:ext>
                      </a:extLst>
                    </a:gridCol>
                    <a:gridCol w="417830">
                      <a:extLst>
                        <a:ext uri="{9D8B030D-6E8A-4147-A177-3AD203B41FA5}">
                          <a16:colId xmlns:a16="http://schemas.microsoft.com/office/drawing/2014/main" val="2517819950"/>
                        </a:ext>
                      </a:extLst>
                    </a:gridCol>
                    <a:gridCol w="417830">
                      <a:extLst>
                        <a:ext uri="{9D8B030D-6E8A-4147-A177-3AD203B41FA5}">
                          <a16:colId xmlns:a16="http://schemas.microsoft.com/office/drawing/2014/main" val="181373666"/>
                        </a:ext>
                      </a:extLst>
                    </a:gridCol>
                    <a:gridCol w="417830">
                      <a:extLst>
                        <a:ext uri="{9D8B030D-6E8A-4147-A177-3AD203B41FA5}">
                          <a16:colId xmlns:a16="http://schemas.microsoft.com/office/drawing/2014/main" val="1446686160"/>
                        </a:ext>
                      </a:extLst>
                    </a:gridCol>
                    <a:gridCol w="417830">
                      <a:extLst>
                        <a:ext uri="{9D8B030D-6E8A-4147-A177-3AD203B41FA5}">
                          <a16:colId xmlns:a16="http://schemas.microsoft.com/office/drawing/2014/main" val="3074266940"/>
                        </a:ext>
                      </a:extLst>
                    </a:gridCol>
                    <a:gridCol w="417830">
                      <a:extLst>
                        <a:ext uri="{9D8B030D-6E8A-4147-A177-3AD203B41FA5}">
                          <a16:colId xmlns:a16="http://schemas.microsoft.com/office/drawing/2014/main" val="1729586771"/>
                        </a:ext>
                      </a:extLst>
                    </a:gridCol>
                  </a:tblGrid>
                  <a:tr h="157758">
                    <a:tc>
                      <a:txBody>
                        <a:bodyPr/>
                        <a:lstStyle/>
                        <a:p>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𝑥</m:t>
                                </m:r>
                              </m:oMath>
                            </m:oMathPara>
                          </a14:m>
                          <a:endParaRPr lang="en-GB" sz="1200" dirty="0"/>
                        </a:p>
                      </a:txBody>
                      <a:tcPr/>
                    </a:tc>
                    <a:tc>
                      <a:txBody>
                        <a:bodyPr/>
                        <a:lstStyle/>
                        <a:p>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1</m:t>
                                </m:r>
                              </m:oMath>
                            </m:oMathPara>
                          </a14:m>
                          <a:endParaRPr lang="en-GB" sz="1200" dirty="0"/>
                        </a:p>
                      </a:txBody>
                      <a:tcPr/>
                    </a:tc>
                    <a:tc>
                      <a:txBody>
                        <a:bodyPr/>
                        <a:lstStyle/>
                        <a:p>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2</m:t>
                                </m:r>
                              </m:oMath>
                            </m:oMathPara>
                          </a14:m>
                          <a:endParaRPr lang="en-GB" sz="1200" dirty="0"/>
                        </a:p>
                      </a:txBody>
                      <a:tcPr/>
                    </a:tc>
                    <a:tc>
                      <a:txBody>
                        <a:bodyPr/>
                        <a:lstStyle/>
                        <a:p>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3</m:t>
                                </m:r>
                              </m:oMath>
                            </m:oMathPara>
                          </a14:m>
                          <a:endParaRPr lang="en-GB" sz="1200" dirty="0"/>
                        </a:p>
                      </a:txBody>
                      <a:tcPr/>
                    </a:tc>
                    <a:tc>
                      <a:txBody>
                        <a:bodyPr/>
                        <a:lstStyle/>
                        <a:p>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4</m:t>
                                </m:r>
                              </m:oMath>
                            </m:oMathPara>
                          </a14:m>
                          <a:endParaRPr lang="en-GB" sz="1200" dirty="0"/>
                        </a:p>
                      </a:txBody>
                      <a:tcPr/>
                    </a:tc>
                    <a:tc>
                      <a:txBody>
                        <a:bodyPr/>
                        <a:lstStyle/>
                        <a:p>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5</m:t>
                                </m:r>
                              </m:oMath>
                            </m:oMathPara>
                          </a14:m>
                          <a:endParaRPr lang="en-GB" sz="1200" dirty="0"/>
                        </a:p>
                      </a:txBody>
                      <a:tcPr/>
                    </a:tc>
                    <a:tc>
                      <a:txBody>
                        <a:bodyPr/>
                        <a:lstStyle/>
                        <a:p>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6</m:t>
                                </m:r>
                              </m:oMath>
                            </m:oMathPara>
                          </a14:m>
                          <a:endParaRPr lang="en-GB" sz="1200" dirty="0"/>
                        </a:p>
                      </a:txBody>
                      <a:tcPr/>
                    </a:tc>
                    <a:extLst>
                      <a:ext uri="{0D108BD9-81ED-4DB2-BD59-A6C34878D82A}">
                        <a16:rowId xmlns:a16="http://schemas.microsoft.com/office/drawing/2014/main" val="535326831"/>
                      </a:ext>
                    </a:extLst>
                  </a:tr>
                  <a:tr h="171470">
                    <a:tc>
                      <a:txBody>
                        <a:bodyPr/>
                        <a:lstStyle/>
                        <a:p>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𝑝</m:t>
                                </m:r>
                                <m:r>
                                  <a:rPr lang="en-GB" sz="1200" b="0" i="1" smtClean="0">
                                    <a:latin typeface="Cambria Math" panose="02040503050406030204" pitchFamily="18" charset="0"/>
                                  </a:rPr>
                                  <m:t>(</m:t>
                                </m:r>
                                <m:r>
                                  <a:rPr lang="en-GB" sz="1200" b="0" i="1" smtClean="0">
                                    <a:latin typeface="Cambria Math" panose="02040503050406030204" pitchFamily="18" charset="0"/>
                                  </a:rPr>
                                  <m:t>𝑥</m:t>
                                </m:r>
                                <m:r>
                                  <a:rPr lang="en-GB" sz="1200" b="0" i="1" smtClean="0">
                                    <a:latin typeface="Cambria Math" panose="02040503050406030204" pitchFamily="18" charset="0"/>
                                  </a:rPr>
                                  <m:t>)</m:t>
                                </m:r>
                              </m:oMath>
                            </m:oMathPara>
                          </a14:m>
                          <a:endParaRPr lang="en-GB" sz="1200" dirty="0"/>
                        </a:p>
                      </a:txBody>
                      <a:tcPr/>
                    </a:tc>
                    <a:tc>
                      <a:txBody>
                        <a:bodyPr/>
                        <a:lstStyle/>
                        <a:p>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0.1</m:t>
                                </m:r>
                              </m:oMath>
                            </m:oMathPara>
                          </a14:m>
                          <a:endParaRPr lang="en-GB" sz="1200" dirty="0"/>
                        </a:p>
                      </a:txBody>
                      <a:tcPr/>
                    </a:tc>
                    <a:tc>
                      <a:txBody>
                        <a:bodyPr/>
                        <a:lstStyle/>
                        <a:p>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0.3</m:t>
                                </m:r>
                              </m:oMath>
                            </m:oMathPara>
                          </a14:m>
                          <a:endParaRPr lang="en-GB" sz="1200" dirty="0"/>
                        </a:p>
                      </a:txBody>
                      <a:tcPr/>
                    </a:tc>
                    <a:tc>
                      <a:txBody>
                        <a:bodyPr/>
                        <a:lstStyle/>
                        <a:p>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0.2</m:t>
                                </m:r>
                              </m:oMath>
                            </m:oMathPara>
                          </a14:m>
                          <a:endParaRPr lang="en-GB" sz="1200" dirty="0"/>
                        </a:p>
                      </a:txBody>
                      <a:tcPr/>
                    </a:tc>
                    <a:tc>
                      <a:txBody>
                        <a:bodyPr/>
                        <a:lstStyle/>
                        <a:p>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0.2</m:t>
                                </m:r>
                              </m:oMath>
                            </m:oMathPara>
                          </a14:m>
                          <a:endParaRPr lang="en-GB" sz="1200" dirty="0"/>
                        </a:p>
                      </a:txBody>
                      <a:tcPr/>
                    </a:tc>
                    <a:tc>
                      <a:txBody>
                        <a:bodyPr/>
                        <a:lstStyle/>
                        <a:p>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0.1</m:t>
                                </m:r>
                              </m:oMath>
                            </m:oMathPara>
                          </a14:m>
                          <a:endParaRPr lang="en-GB" sz="1200" dirty="0"/>
                        </a:p>
                      </a:txBody>
                      <a:tcPr/>
                    </a:tc>
                    <a:tc>
                      <a:txBody>
                        <a:bodyPr/>
                        <a:lstStyle/>
                        <a:p>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0.1</m:t>
                                </m:r>
                              </m:oMath>
                            </m:oMathPara>
                          </a14:m>
                          <a:endParaRPr lang="en-GB" sz="1200" dirty="0"/>
                        </a:p>
                      </a:txBody>
                      <a:tcPr/>
                    </a:tc>
                    <a:extLst>
                      <a:ext uri="{0D108BD9-81ED-4DB2-BD59-A6C34878D82A}">
                        <a16:rowId xmlns:a16="http://schemas.microsoft.com/office/drawing/2014/main" val="3500005414"/>
                      </a:ext>
                    </a:extLst>
                  </a:tr>
                </a:tbl>
              </a:graphicData>
            </a:graphic>
          </p:graphicFrame>
        </mc:Choice>
        <mc:Fallback>
          <p:graphicFrame>
            <p:nvGraphicFramePr>
              <p:cNvPr id="34" name="Table 33">
                <a:extLst>
                  <a:ext uri="{FF2B5EF4-FFF2-40B4-BE49-F238E27FC236}">
                    <a16:creationId xmlns:a16="http://schemas.microsoft.com/office/drawing/2014/main" id="{BA7B2158-28AA-4508-8CDC-52F73F433D2F}"/>
                  </a:ext>
                </a:extLst>
              </p:cNvPr>
              <p:cNvGraphicFramePr>
                <a:graphicFrameLocks noGrp="1"/>
              </p:cNvGraphicFramePr>
              <p:nvPr>
                <p:extLst>
                  <p:ext uri="{D42A27DB-BD31-4B8C-83A1-F6EECF244321}">
                    <p14:modId xmlns:p14="http://schemas.microsoft.com/office/powerpoint/2010/main" val="1860358211"/>
                  </p:ext>
                </p:extLst>
              </p:nvPr>
            </p:nvGraphicFramePr>
            <p:xfrm>
              <a:off x="140319" y="5641156"/>
              <a:ext cx="3024950" cy="548640"/>
            </p:xfrm>
            <a:graphic>
              <a:graphicData uri="http://schemas.openxmlformats.org/drawingml/2006/table">
                <a:tbl>
                  <a:tblPr firstRow="1" bandRow="1">
                    <a:tableStyleId>{5940675A-B579-460E-94D1-54222C63F5DA}</a:tableStyleId>
                  </a:tblPr>
                  <a:tblGrid>
                    <a:gridCol w="517970">
                      <a:extLst>
                        <a:ext uri="{9D8B030D-6E8A-4147-A177-3AD203B41FA5}">
                          <a16:colId xmlns:a16="http://schemas.microsoft.com/office/drawing/2014/main" val="2197471942"/>
                        </a:ext>
                      </a:extLst>
                    </a:gridCol>
                    <a:gridCol w="417830">
                      <a:extLst>
                        <a:ext uri="{9D8B030D-6E8A-4147-A177-3AD203B41FA5}">
                          <a16:colId xmlns:a16="http://schemas.microsoft.com/office/drawing/2014/main" val="724587659"/>
                        </a:ext>
                      </a:extLst>
                    </a:gridCol>
                    <a:gridCol w="417830">
                      <a:extLst>
                        <a:ext uri="{9D8B030D-6E8A-4147-A177-3AD203B41FA5}">
                          <a16:colId xmlns:a16="http://schemas.microsoft.com/office/drawing/2014/main" val="2517819950"/>
                        </a:ext>
                      </a:extLst>
                    </a:gridCol>
                    <a:gridCol w="417830">
                      <a:extLst>
                        <a:ext uri="{9D8B030D-6E8A-4147-A177-3AD203B41FA5}">
                          <a16:colId xmlns:a16="http://schemas.microsoft.com/office/drawing/2014/main" val="181373666"/>
                        </a:ext>
                      </a:extLst>
                    </a:gridCol>
                    <a:gridCol w="417830">
                      <a:extLst>
                        <a:ext uri="{9D8B030D-6E8A-4147-A177-3AD203B41FA5}">
                          <a16:colId xmlns:a16="http://schemas.microsoft.com/office/drawing/2014/main" val="1446686160"/>
                        </a:ext>
                      </a:extLst>
                    </a:gridCol>
                    <a:gridCol w="417830">
                      <a:extLst>
                        <a:ext uri="{9D8B030D-6E8A-4147-A177-3AD203B41FA5}">
                          <a16:colId xmlns:a16="http://schemas.microsoft.com/office/drawing/2014/main" val="3074266940"/>
                        </a:ext>
                      </a:extLst>
                    </a:gridCol>
                    <a:gridCol w="417830">
                      <a:extLst>
                        <a:ext uri="{9D8B030D-6E8A-4147-A177-3AD203B41FA5}">
                          <a16:colId xmlns:a16="http://schemas.microsoft.com/office/drawing/2014/main" val="1729586771"/>
                        </a:ext>
                      </a:extLst>
                    </a:gridCol>
                  </a:tblGrid>
                  <a:tr h="274320">
                    <a:tc>
                      <a:txBody>
                        <a:bodyPr/>
                        <a:lstStyle/>
                        <a:p>
                          <a:endParaRPr lang="en-US"/>
                        </a:p>
                      </a:txBody>
                      <a:tcPr>
                        <a:blipFill>
                          <a:blip r:embed="rId15"/>
                          <a:stretch>
                            <a:fillRect l="-2353" t="-2174" r="-487059" b="-104348"/>
                          </a:stretch>
                        </a:blipFill>
                      </a:tcPr>
                    </a:tc>
                    <a:tc>
                      <a:txBody>
                        <a:bodyPr/>
                        <a:lstStyle/>
                        <a:p>
                          <a:endParaRPr lang="en-US"/>
                        </a:p>
                      </a:txBody>
                      <a:tcPr>
                        <a:blipFill>
                          <a:blip r:embed="rId15"/>
                          <a:stretch>
                            <a:fillRect l="-126087" t="-2174" r="-500000" b="-104348"/>
                          </a:stretch>
                        </a:blipFill>
                      </a:tcPr>
                    </a:tc>
                    <a:tc>
                      <a:txBody>
                        <a:bodyPr/>
                        <a:lstStyle/>
                        <a:p>
                          <a:endParaRPr lang="en-US"/>
                        </a:p>
                      </a:txBody>
                      <a:tcPr>
                        <a:blipFill>
                          <a:blip r:embed="rId15"/>
                          <a:stretch>
                            <a:fillRect l="-229412" t="-2174" r="-407353" b="-104348"/>
                          </a:stretch>
                        </a:blipFill>
                      </a:tcPr>
                    </a:tc>
                    <a:tc>
                      <a:txBody>
                        <a:bodyPr/>
                        <a:lstStyle/>
                        <a:p>
                          <a:endParaRPr lang="en-US"/>
                        </a:p>
                      </a:txBody>
                      <a:tcPr>
                        <a:blipFill>
                          <a:blip r:embed="rId15"/>
                          <a:stretch>
                            <a:fillRect l="-324638" t="-2174" r="-301449" b="-104348"/>
                          </a:stretch>
                        </a:blipFill>
                      </a:tcPr>
                    </a:tc>
                    <a:tc>
                      <a:txBody>
                        <a:bodyPr/>
                        <a:lstStyle/>
                        <a:p>
                          <a:endParaRPr lang="en-US"/>
                        </a:p>
                      </a:txBody>
                      <a:tcPr>
                        <a:blipFill>
                          <a:blip r:embed="rId15"/>
                          <a:stretch>
                            <a:fillRect l="-424638" t="-2174" r="-201449" b="-104348"/>
                          </a:stretch>
                        </a:blipFill>
                      </a:tcPr>
                    </a:tc>
                    <a:tc>
                      <a:txBody>
                        <a:bodyPr/>
                        <a:lstStyle/>
                        <a:p>
                          <a:endParaRPr lang="en-US"/>
                        </a:p>
                      </a:txBody>
                      <a:tcPr>
                        <a:blipFill>
                          <a:blip r:embed="rId15"/>
                          <a:stretch>
                            <a:fillRect l="-532353" t="-2174" r="-104412" b="-104348"/>
                          </a:stretch>
                        </a:blipFill>
                      </a:tcPr>
                    </a:tc>
                    <a:tc>
                      <a:txBody>
                        <a:bodyPr/>
                        <a:lstStyle/>
                        <a:p>
                          <a:endParaRPr lang="en-US"/>
                        </a:p>
                      </a:txBody>
                      <a:tcPr>
                        <a:blipFill>
                          <a:blip r:embed="rId15"/>
                          <a:stretch>
                            <a:fillRect l="-623188" t="-2174" r="-2899" b="-104348"/>
                          </a:stretch>
                        </a:blipFill>
                      </a:tcPr>
                    </a:tc>
                    <a:extLst>
                      <a:ext uri="{0D108BD9-81ED-4DB2-BD59-A6C34878D82A}">
                        <a16:rowId xmlns:a16="http://schemas.microsoft.com/office/drawing/2014/main" val="535326831"/>
                      </a:ext>
                    </a:extLst>
                  </a:tr>
                  <a:tr h="274320">
                    <a:tc>
                      <a:txBody>
                        <a:bodyPr/>
                        <a:lstStyle/>
                        <a:p>
                          <a:endParaRPr lang="en-US"/>
                        </a:p>
                      </a:txBody>
                      <a:tcPr>
                        <a:blipFill>
                          <a:blip r:embed="rId15"/>
                          <a:stretch>
                            <a:fillRect l="-2353" t="-104444" r="-487059" b="-6667"/>
                          </a:stretch>
                        </a:blipFill>
                      </a:tcPr>
                    </a:tc>
                    <a:tc>
                      <a:txBody>
                        <a:bodyPr/>
                        <a:lstStyle/>
                        <a:p>
                          <a:endParaRPr lang="en-US"/>
                        </a:p>
                      </a:txBody>
                      <a:tcPr>
                        <a:blipFill>
                          <a:blip r:embed="rId15"/>
                          <a:stretch>
                            <a:fillRect l="-126087" t="-104444" r="-500000" b="-6667"/>
                          </a:stretch>
                        </a:blipFill>
                      </a:tcPr>
                    </a:tc>
                    <a:tc>
                      <a:txBody>
                        <a:bodyPr/>
                        <a:lstStyle/>
                        <a:p>
                          <a:endParaRPr lang="en-US"/>
                        </a:p>
                      </a:txBody>
                      <a:tcPr>
                        <a:blipFill>
                          <a:blip r:embed="rId15"/>
                          <a:stretch>
                            <a:fillRect l="-229412" t="-104444" r="-407353" b="-6667"/>
                          </a:stretch>
                        </a:blipFill>
                      </a:tcPr>
                    </a:tc>
                    <a:tc>
                      <a:txBody>
                        <a:bodyPr/>
                        <a:lstStyle/>
                        <a:p>
                          <a:endParaRPr lang="en-US"/>
                        </a:p>
                      </a:txBody>
                      <a:tcPr>
                        <a:blipFill>
                          <a:blip r:embed="rId15"/>
                          <a:stretch>
                            <a:fillRect l="-324638" t="-104444" r="-301449" b="-6667"/>
                          </a:stretch>
                        </a:blipFill>
                      </a:tcPr>
                    </a:tc>
                    <a:tc>
                      <a:txBody>
                        <a:bodyPr/>
                        <a:lstStyle/>
                        <a:p>
                          <a:endParaRPr lang="en-US"/>
                        </a:p>
                      </a:txBody>
                      <a:tcPr>
                        <a:blipFill>
                          <a:blip r:embed="rId15"/>
                          <a:stretch>
                            <a:fillRect l="-424638" t="-104444" r="-201449" b="-6667"/>
                          </a:stretch>
                        </a:blipFill>
                      </a:tcPr>
                    </a:tc>
                    <a:tc>
                      <a:txBody>
                        <a:bodyPr/>
                        <a:lstStyle/>
                        <a:p>
                          <a:endParaRPr lang="en-US"/>
                        </a:p>
                      </a:txBody>
                      <a:tcPr>
                        <a:blipFill>
                          <a:blip r:embed="rId15"/>
                          <a:stretch>
                            <a:fillRect l="-532353" t="-104444" r="-104412" b="-6667"/>
                          </a:stretch>
                        </a:blipFill>
                      </a:tcPr>
                    </a:tc>
                    <a:tc>
                      <a:txBody>
                        <a:bodyPr/>
                        <a:lstStyle/>
                        <a:p>
                          <a:endParaRPr lang="en-US"/>
                        </a:p>
                      </a:txBody>
                      <a:tcPr>
                        <a:blipFill>
                          <a:blip r:embed="rId15"/>
                          <a:stretch>
                            <a:fillRect l="-623188" t="-104444" r="-2899" b="-6667"/>
                          </a:stretch>
                        </a:blipFill>
                      </a:tcPr>
                    </a:tc>
                    <a:extLst>
                      <a:ext uri="{0D108BD9-81ED-4DB2-BD59-A6C34878D82A}">
                        <a16:rowId xmlns:a16="http://schemas.microsoft.com/office/drawing/2014/main" val="3500005414"/>
                      </a:ext>
                    </a:extLst>
                  </a:tr>
                </a:tbl>
              </a:graphicData>
            </a:graphic>
          </p:graphicFrame>
        </mc:Fallback>
      </mc:AlternateContent>
      <p:sp>
        <p:nvSpPr>
          <p:cNvPr id="37" name="Rectangle 36">
            <a:extLst>
              <a:ext uri="{FF2B5EF4-FFF2-40B4-BE49-F238E27FC236}">
                <a16:creationId xmlns:a16="http://schemas.microsoft.com/office/drawing/2014/main" id="{00830163-B1C0-4FF8-9A36-BE2668EC8641}"/>
              </a:ext>
            </a:extLst>
          </p:cNvPr>
          <p:cNvSpPr/>
          <p:nvPr/>
        </p:nvSpPr>
        <p:spPr>
          <a:xfrm>
            <a:off x="3140454" y="4067568"/>
            <a:ext cx="2404377" cy="430887"/>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a:spAutoFit/>
          </a:bodyPr>
          <a:lstStyle/>
          <a:p>
            <a:pPr algn="ctr"/>
            <a:r>
              <a:rPr lang="en-GB" sz="1400" b="1" dirty="0"/>
              <a:t>MULTINOMIAL DISTRIBUTION</a:t>
            </a:r>
            <a:br>
              <a:rPr lang="en-GB" sz="1400" b="1" dirty="0"/>
            </a:br>
            <a:r>
              <a:rPr lang="en-GB" sz="800" b="1" dirty="0">
                <a:solidFill>
                  <a:prstClr val="white"/>
                </a:solidFill>
              </a:rPr>
              <a:t>(</a:t>
            </a:r>
            <a:r>
              <a:rPr lang="en-GB" sz="800" b="1" dirty="0"/>
              <a:t>not in A Level spec</a:t>
            </a:r>
            <a:r>
              <a:rPr lang="en-GB" sz="800" b="1" dirty="0">
                <a:solidFill>
                  <a:prstClr val="white"/>
                </a:solidFill>
              </a:rPr>
              <a:t>)</a:t>
            </a:r>
            <a:endParaRPr lang="en-GB" sz="1400" b="1" dirty="0"/>
          </a:p>
        </p:txBody>
      </p:sp>
      <p:sp>
        <p:nvSpPr>
          <p:cNvPr id="38" name="Arrow: Right 37">
            <a:extLst>
              <a:ext uri="{FF2B5EF4-FFF2-40B4-BE49-F238E27FC236}">
                <a16:creationId xmlns:a16="http://schemas.microsoft.com/office/drawing/2014/main" id="{138C958F-AFDF-4E1A-98DD-E4012194170D}"/>
              </a:ext>
            </a:extLst>
          </p:cNvPr>
          <p:cNvSpPr/>
          <p:nvPr/>
        </p:nvSpPr>
        <p:spPr>
          <a:xfrm rot="5400000">
            <a:off x="3391302" y="3384952"/>
            <a:ext cx="876301" cy="227795"/>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mc:AlternateContent xmlns:mc="http://schemas.openxmlformats.org/markup-compatibility/2006">
        <mc:Choice xmlns:a14="http://schemas.microsoft.com/office/drawing/2010/main" Requires="a14">
          <p:sp>
            <p:nvSpPr>
              <p:cNvPr id="39" name="TextBox 38">
                <a:extLst>
                  <a:ext uri="{FF2B5EF4-FFF2-40B4-BE49-F238E27FC236}">
                    <a16:creationId xmlns:a16="http://schemas.microsoft.com/office/drawing/2014/main" id="{C7B26760-5631-4D56-BAC5-A1BB0DAFE060}"/>
                  </a:ext>
                </a:extLst>
              </p:cNvPr>
              <p:cNvSpPr txBox="1"/>
              <p:nvPr/>
            </p:nvSpPr>
            <p:spPr>
              <a:xfrm>
                <a:off x="3915964" y="3341321"/>
                <a:ext cx="1016740" cy="430887"/>
              </a:xfrm>
              <a:prstGeom prst="rect">
                <a:avLst/>
              </a:prstGeom>
              <a:noFill/>
            </p:spPr>
            <p:txBody>
              <a:bodyPr wrap="square" rtlCol="0">
                <a:spAutoFit/>
              </a:bodyPr>
              <a:lstStyle/>
              <a:p>
                <a:pPr algn="ctr"/>
                <a:r>
                  <a:rPr lang="en-GB" sz="1100" dirty="0">
                    <a:solidFill>
                      <a:schemeClr val="accent6"/>
                    </a:solidFill>
                  </a:rPr>
                  <a:t>Generalise to </a:t>
                </a:r>
                <a14:m>
                  <m:oMath xmlns:m="http://schemas.openxmlformats.org/officeDocument/2006/math">
                    <m:r>
                      <a:rPr lang="en-GB" sz="1100" b="0" i="1" smtClean="0">
                        <a:solidFill>
                          <a:schemeClr val="accent6"/>
                        </a:solidFill>
                        <a:latin typeface="Cambria Math" panose="02040503050406030204" pitchFamily="18" charset="0"/>
                      </a:rPr>
                      <m:t>𝑘</m:t>
                    </m:r>
                  </m:oMath>
                </a14:m>
                <a:r>
                  <a:rPr lang="en-GB" sz="1100" dirty="0">
                    <a:solidFill>
                      <a:schemeClr val="accent6"/>
                    </a:solidFill>
                  </a:rPr>
                  <a:t> outcomes</a:t>
                </a:r>
              </a:p>
            </p:txBody>
          </p:sp>
        </mc:Choice>
        <mc:Fallback>
          <p:sp>
            <p:nvSpPr>
              <p:cNvPr id="39" name="TextBox 38">
                <a:extLst>
                  <a:ext uri="{FF2B5EF4-FFF2-40B4-BE49-F238E27FC236}">
                    <a16:creationId xmlns:a16="http://schemas.microsoft.com/office/drawing/2014/main" id="{C7B26760-5631-4D56-BAC5-A1BB0DAFE060}"/>
                  </a:ext>
                </a:extLst>
              </p:cNvPr>
              <p:cNvSpPr txBox="1">
                <a:spLocks noRot="1" noChangeAspect="1" noMove="1" noResize="1" noEditPoints="1" noAdjustHandles="1" noChangeArrowheads="1" noChangeShapeType="1" noTextEdit="1"/>
              </p:cNvSpPr>
              <p:nvPr/>
            </p:nvSpPr>
            <p:spPr>
              <a:xfrm>
                <a:off x="3915964" y="3341321"/>
                <a:ext cx="1016740" cy="430887"/>
              </a:xfrm>
              <a:prstGeom prst="rect">
                <a:avLst/>
              </a:prstGeom>
              <a:blipFill>
                <a:blip r:embed="rId13"/>
                <a:stretch>
                  <a:fillRect t="-1408" b="-8451"/>
                </a:stretch>
              </a:blipFill>
            </p:spPr>
            <p:txBody>
              <a:bodyPr/>
              <a:lstStyle/>
              <a:p>
                <a:r>
                  <a:rPr lang="en-GB">
                    <a:noFill/>
                  </a:rPr>
                  <a:t> </a:t>
                </a:r>
              </a:p>
            </p:txBody>
          </p:sp>
        </mc:Fallback>
      </mc:AlternateContent>
      <p:sp>
        <p:nvSpPr>
          <p:cNvPr id="40" name="Arrow: Right 39">
            <a:extLst>
              <a:ext uri="{FF2B5EF4-FFF2-40B4-BE49-F238E27FC236}">
                <a16:creationId xmlns:a16="http://schemas.microsoft.com/office/drawing/2014/main" id="{1D9787E5-F804-42B8-8789-51C8243E5EB6}"/>
              </a:ext>
            </a:extLst>
          </p:cNvPr>
          <p:cNvSpPr/>
          <p:nvPr/>
        </p:nvSpPr>
        <p:spPr>
          <a:xfrm rot="20357291">
            <a:off x="2246622" y="4394265"/>
            <a:ext cx="876301" cy="227795"/>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4D18FF70-E1F5-40D4-BF6A-FA17C43FFEF7}"/>
              </a:ext>
            </a:extLst>
          </p:cNvPr>
          <p:cNvSpPr/>
          <p:nvPr/>
        </p:nvSpPr>
        <p:spPr>
          <a:xfrm>
            <a:off x="196490" y="4546080"/>
            <a:ext cx="2400016" cy="430887"/>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a:spAutoFit/>
          </a:bodyPr>
          <a:lstStyle/>
          <a:p>
            <a:pPr algn="ctr"/>
            <a:r>
              <a:rPr lang="en-GB" sz="1400" b="1" dirty="0"/>
              <a:t>MULTIVARIATE DISTRIBUTION</a:t>
            </a:r>
            <a:br>
              <a:rPr lang="en-GB" sz="1400" b="1" dirty="0"/>
            </a:br>
            <a:r>
              <a:rPr lang="en-GB" sz="800" b="1" dirty="0">
                <a:solidFill>
                  <a:prstClr val="white"/>
                </a:solidFill>
              </a:rPr>
              <a:t>(not specifically named in A Level spec)</a:t>
            </a:r>
            <a:endParaRPr lang="en-GB" sz="1400" b="1" dirty="0"/>
          </a:p>
        </p:txBody>
      </p:sp>
      <p:pic>
        <p:nvPicPr>
          <p:cNvPr id="1026" name="Picture 2" descr="board, dice, games, package icon">
            <a:extLst>
              <a:ext uri="{FF2B5EF4-FFF2-40B4-BE49-F238E27FC236}">
                <a16:creationId xmlns:a16="http://schemas.microsoft.com/office/drawing/2014/main" id="{C4AB26C7-E7B7-4A20-BF08-DB7A32952B94}"/>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352675" y="4765675"/>
            <a:ext cx="590550" cy="59055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a14="http://schemas.microsoft.com/office/drawing/2010/main" Requires="a14">
          <p:sp>
            <p:nvSpPr>
              <p:cNvPr id="41" name="TextBox 40">
                <a:extLst>
                  <a:ext uri="{FF2B5EF4-FFF2-40B4-BE49-F238E27FC236}">
                    <a16:creationId xmlns:a16="http://schemas.microsoft.com/office/drawing/2014/main" id="{B9B0981A-F592-48A4-A4C3-0B0DBC0FB186}"/>
                  </a:ext>
                </a:extLst>
              </p:cNvPr>
              <p:cNvSpPr txBox="1"/>
              <p:nvPr/>
            </p:nvSpPr>
            <p:spPr>
              <a:xfrm>
                <a:off x="3204548" y="4562982"/>
                <a:ext cx="2670471" cy="1361206"/>
              </a:xfrm>
              <a:prstGeom prst="rect">
                <a:avLst/>
              </a:prstGeom>
              <a:noFill/>
            </p:spPr>
            <p:txBody>
              <a:bodyPr wrap="square" rtlCol="0">
                <a:spAutoFit/>
              </a:bodyPr>
              <a:lstStyle/>
              <a:p>
                <a:pPr algn="ctr"/>
                <a14:m>
                  <m:oMath xmlns:m="http://schemas.openxmlformats.org/officeDocument/2006/math">
                    <m:r>
                      <a:rPr lang="en-GB" sz="1200" b="1" i="1" dirty="0" smtClean="0">
                        <a:latin typeface="Cambria Math" panose="02040503050406030204" pitchFamily="18" charset="0"/>
                      </a:rPr>
                      <m:t>𝒏</m:t>
                    </m:r>
                  </m:oMath>
                </a14:m>
                <a:r>
                  <a:rPr lang="en-GB" sz="1200" b="1" dirty="0"/>
                  <a:t> trials. </a:t>
                </a:r>
                <a14:m>
                  <m:oMath xmlns:m="http://schemas.openxmlformats.org/officeDocument/2006/math">
                    <m:r>
                      <a:rPr lang="en-GB" sz="1200" b="1" i="1" dirty="0" smtClean="0">
                        <a:latin typeface="Cambria Math" panose="02040503050406030204" pitchFamily="18" charset="0"/>
                      </a:rPr>
                      <m:t>𝒌</m:t>
                    </m:r>
                  </m:oMath>
                </a14:m>
                <a:r>
                  <a:rPr lang="en-GB" sz="1200" b="1" dirty="0"/>
                  <a:t> outcomes</a:t>
                </a:r>
                <a:r>
                  <a:rPr lang="en-GB" sz="1200" dirty="0"/>
                  <a:t>,</a:t>
                </a:r>
                <a:br>
                  <a:rPr lang="en-GB" sz="1200" dirty="0"/>
                </a:br>
                <a:r>
                  <a:rPr lang="en-GB" sz="1200" dirty="0"/>
                  <a:t>e.g. What’s the probability that in 12 throws, I see </a:t>
                </a:r>
                <a14:m>
                  <m:oMath xmlns:m="http://schemas.openxmlformats.org/officeDocument/2006/math">
                    <m:sSub>
                      <m:sSubPr>
                        <m:ctrlPr>
                          <a:rPr lang="en-GB" sz="1200" b="0" i="1" smtClean="0">
                            <a:latin typeface="Cambria Math" panose="02040503050406030204" pitchFamily="18" charset="0"/>
                          </a:rPr>
                        </m:ctrlPr>
                      </m:sSubPr>
                      <m:e>
                        <m:r>
                          <a:rPr lang="en-GB" sz="1200" b="0" i="1" smtClean="0">
                            <a:latin typeface="Cambria Math" panose="02040503050406030204" pitchFamily="18" charset="0"/>
                          </a:rPr>
                          <m:t>𝑥</m:t>
                        </m:r>
                      </m:e>
                      <m:sub>
                        <m:r>
                          <a:rPr lang="en-GB" sz="1200" b="0" i="1" smtClean="0">
                            <a:latin typeface="Cambria Math" panose="02040503050406030204" pitchFamily="18" charset="0"/>
                          </a:rPr>
                          <m:t>2</m:t>
                        </m:r>
                      </m:sub>
                    </m:sSub>
                    <m:r>
                      <a:rPr lang="en-GB" sz="1200" b="0" i="1" smtClean="0">
                        <a:latin typeface="Cambria Math" panose="02040503050406030204" pitchFamily="18" charset="0"/>
                      </a:rPr>
                      <m:t>=10</m:t>
                    </m:r>
                  </m:oMath>
                </a14:m>
                <a:r>
                  <a:rPr lang="en-GB" sz="1200" dirty="0"/>
                  <a:t> twos and </a:t>
                </a:r>
                <a14:m>
                  <m:oMath xmlns:m="http://schemas.openxmlformats.org/officeDocument/2006/math">
                    <m:sSub>
                      <m:sSubPr>
                        <m:ctrlPr>
                          <a:rPr lang="en-GB" sz="1200" b="0" i="1" smtClean="0">
                            <a:latin typeface="Cambria Math" panose="02040503050406030204" pitchFamily="18" charset="0"/>
                          </a:rPr>
                        </m:ctrlPr>
                      </m:sSubPr>
                      <m:e>
                        <m:r>
                          <a:rPr lang="en-GB" sz="1200" b="0" i="1" smtClean="0">
                            <a:latin typeface="Cambria Math" panose="02040503050406030204" pitchFamily="18" charset="0"/>
                          </a:rPr>
                          <m:t>𝑥</m:t>
                        </m:r>
                      </m:e>
                      <m:sub>
                        <m:r>
                          <a:rPr lang="en-GB" sz="1200" b="0" i="1" smtClean="0">
                            <a:latin typeface="Cambria Math" panose="02040503050406030204" pitchFamily="18" charset="0"/>
                          </a:rPr>
                          <m:t>3</m:t>
                        </m:r>
                      </m:sub>
                    </m:sSub>
                    <m:r>
                      <a:rPr lang="en-GB" sz="1200" b="0" i="1" smtClean="0">
                        <a:latin typeface="Cambria Math" panose="02040503050406030204" pitchFamily="18" charset="0"/>
                      </a:rPr>
                      <m:t>=2</m:t>
                    </m:r>
                  </m:oMath>
                </a14:m>
                <a:r>
                  <a:rPr lang="en-GB" sz="1200" dirty="0"/>
                  <a:t> threes? (and </a:t>
                </a:r>
                <a14:m>
                  <m:oMath xmlns:m="http://schemas.openxmlformats.org/officeDocument/2006/math">
                    <m:sSub>
                      <m:sSubPr>
                        <m:ctrlPr>
                          <a:rPr lang="en-GB" sz="1200" b="0" i="1" smtClean="0">
                            <a:latin typeface="Cambria Math" panose="02040503050406030204" pitchFamily="18" charset="0"/>
                          </a:rPr>
                        </m:ctrlPr>
                      </m:sSubPr>
                      <m:e>
                        <m:r>
                          <a:rPr lang="en-GB" sz="1200" b="0" i="1" smtClean="0">
                            <a:latin typeface="Cambria Math" panose="02040503050406030204" pitchFamily="18" charset="0"/>
                          </a:rPr>
                          <m:t>𝑥</m:t>
                        </m:r>
                      </m:e>
                      <m:sub>
                        <m:r>
                          <a:rPr lang="en-GB" sz="1200" b="0" i="1" smtClean="0">
                            <a:latin typeface="Cambria Math" panose="02040503050406030204" pitchFamily="18" charset="0"/>
                          </a:rPr>
                          <m:t>1</m:t>
                        </m:r>
                      </m:sub>
                    </m:sSub>
                    <m:r>
                      <a:rPr lang="en-GB" sz="1200" b="0" i="1" smtClean="0">
                        <a:latin typeface="Cambria Math" panose="02040503050406030204" pitchFamily="18" charset="0"/>
                      </a:rPr>
                      <m:t>=</m:t>
                    </m:r>
                    <m:sSub>
                      <m:sSubPr>
                        <m:ctrlPr>
                          <a:rPr lang="en-GB" sz="1200" b="0" i="1" smtClean="0">
                            <a:latin typeface="Cambria Math" panose="02040503050406030204" pitchFamily="18" charset="0"/>
                          </a:rPr>
                        </m:ctrlPr>
                      </m:sSubPr>
                      <m:e>
                        <m:r>
                          <a:rPr lang="en-GB" sz="1200" b="0" i="1" smtClean="0">
                            <a:latin typeface="Cambria Math" panose="02040503050406030204" pitchFamily="18" charset="0"/>
                          </a:rPr>
                          <m:t>𝑥</m:t>
                        </m:r>
                      </m:e>
                      <m:sub>
                        <m:r>
                          <a:rPr lang="en-GB" sz="1200" b="0" i="1" smtClean="0">
                            <a:latin typeface="Cambria Math" panose="02040503050406030204" pitchFamily="18" charset="0"/>
                          </a:rPr>
                          <m:t>3</m:t>
                        </m:r>
                      </m:sub>
                    </m:sSub>
                    <m:r>
                      <a:rPr lang="en-GB" sz="1200" b="0" i="1" smtClean="0">
                        <a:latin typeface="Cambria Math" panose="02040503050406030204" pitchFamily="18" charset="0"/>
                      </a:rPr>
                      <m:t>=</m:t>
                    </m:r>
                    <m:sSub>
                      <m:sSubPr>
                        <m:ctrlPr>
                          <a:rPr lang="en-GB" sz="1200" b="0" i="1" smtClean="0">
                            <a:latin typeface="Cambria Math" panose="02040503050406030204" pitchFamily="18" charset="0"/>
                          </a:rPr>
                        </m:ctrlPr>
                      </m:sSubPr>
                      <m:e>
                        <m:r>
                          <a:rPr lang="en-GB" sz="1200" b="0" i="1" smtClean="0">
                            <a:latin typeface="Cambria Math" panose="02040503050406030204" pitchFamily="18" charset="0"/>
                          </a:rPr>
                          <m:t>𝑥</m:t>
                        </m:r>
                      </m:e>
                      <m:sub>
                        <m:r>
                          <a:rPr lang="en-GB" sz="1200" b="0" i="1" smtClean="0">
                            <a:latin typeface="Cambria Math" panose="02040503050406030204" pitchFamily="18" charset="0"/>
                          </a:rPr>
                          <m:t>5</m:t>
                        </m:r>
                      </m:sub>
                    </m:sSub>
                    <m:r>
                      <a:rPr lang="en-GB" sz="1200" b="0" i="1" smtClean="0">
                        <a:latin typeface="Cambria Math" panose="02040503050406030204" pitchFamily="18" charset="0"/>
                      </a:rPr>
                      <m:t>=</m:t>
                    </m:r>
                    <m:sSub>
                      <m:sSubPr>
                        <m:ctrlPr>
                          <a:rPr lang="en-GB" sz="1200" b="0" i="1" smtClean="0">
                            <a:latin typeface="Cambria Math" panose="02040503050406030204" pitchFamily="18" charset="0"/>
                          </a:rPr>
                        </m:ctrlPr>
                      </m:sSubPr>
                      <m:e>
                        <m:r>
                          <a:rPr lang="en-GB" sz="1200" b="0" i="1" smtClean="0">
                            <a:latin typeface="Cambria Math" panose="02040503050406030204" pitchFamily="18" charset="0"/>
                          </a:rPr>
                          <m:t>𝑥</m:t>
                        </m:r>
                      </m:e>
                      <m:sub>
                        <m:r>
                          <a:rPr lang="en-GB" sz="1200" b="0" i="1" smtClean="0">
                            <a:latin typeface="Cambria Math" panose="02040503050406030204" pitchFamily="18" charset="0"/>
                          </a:rPr>
                          <m:t>6</m:t>
                        </m:r>
                      </m:sub>
                    </m:sSub>
                    <m:r>
                      <a:rPr lang="en-GB" sz="1200" b="0" i="1" smtClean="0">
                        <a:latin typeface="Cambria Math" panose="02040503050406030204" pitchFamily="18" charset="0"/>
                      </a:rPr>
                      <m:t>=0)</m:t>
                    </m:r>
                  </m:oMath>
                </a14:m>
                <a:endParaRPr lang="en-GB" sz="1200" dirty="0"/>
              </a:p>
              <a:p>
                <a:pPr algn="ctr"/>
                <a14:m>
                  <m:oMathPara xmlns:m="http://schemas.openxmlformats.org/officeDocument/2006/math">
                    <m:oMathParaPr>
                      <m:jc m:val="centerGroup"/>
                    </m:oMathParaPr>
                    <m:oMath xmlns:m="http://schemas.openxmlformats.org/officeDocument/2006/math">
                      <m:r>
                        <a:rPr lang="en-GB" sz="1100" b="0" i="1" smtClean="0">
                          <a:latin typeface="Cambria Math" panose="02040503050406030204" pitchFamily="18" charset="0"/>
                        </a:rPr>
                        <m:t>𝑝</m:t>
                      </m:r>
                      <m:d>
                        <m:dPr>
                          <m:ctrlPr>
                            <a:rPr lang="en-GB" sz="1100" b="0" i="1" smtClean="0">
                              <a:latin typeface="Cambria Math" panose="02040503050406030204" pitchFamily="18" charset="0"/>
                            </a:rPr>
                          </m:ctrlPr>
                        </m:dPr>
                        <m:e>
                          <m:sSub>
                            <m:sSubPr>
                              <m:ctrlPr>
                                <a:rPr lang="en-GB" sz="1100" b="0" i="1" smtClean="0">
                                  <a:latin typeface="Cambria Math" panose="02040503050406030204" pitchFamily="18" charset="0"/>
                                </a:rPr>
                              </m:ctrlPr>
                            </m:sSubPr>
                            <m:e>
                              <m:r>
                                <a:rPr lang="en-GB" sz="1100" b="0" i="1" smtClean="0">
                                  <a:latin typeface="Cambria Math" panose="02040503050406030204" pitchFamily="18" charset="0"/>
                                </a:rPr>
                                <m:t>𝑥</m:t>
                              </m:r>
                            </m:e>
                            <m:sub>
                              <m:r>
                                <a:rPr lang="en-GB" sz="1100" b="0" i="1" smtClean="0">
                                  <a:latin typeface="Cambria Math" panose="02040503050406030204" pitchFamily="18" charset="0"/>
                                </a:rPr>
                                <m:t>1</m:t>
                              </m:r>
                            </m:sub>
                          </m:sSub>
                          <m:r>
                            <a:rPr lang="en-GB" sz="1100" b="0" i="1" smtClean="0">
                              <a:latin typeface="Cambria Math" panose="02040503050406030204" pitchFamily="18" charset="0"/>
                            </a:rPr>
                            <m:t>,…,</m:t>
                          </m:r>
                          <m:sSub>
                            <m:sSubPr>
                              <m:ctrlPr>
                                <a:rPr lang="en-GB" sz="1100" b="0" i="1" smtClean="0">
                                  <a:latin typeface="Cambria Math" panose="02040503050406030204" pitchFamily="18" charset="0"/>
                                </a:rPr>
                              </m:ctrlPr>
                            </m:sSubPr>
                            <m:e>
                              <m:r>
                                <a:rPr lang="en-GB" sz="1100" b="0" i="1" smtClean="0">
                                  <a:latin typeface="Cambria Math" panose="02040503050406030204" pitchFamily="18" charset="0"/>
                                </a:rPr>
                                <m:t>𝑥</m:t>
                              </m:r>
                            </m:e>
                            <m:sub>
                              <m:r>
                                <a:rPr lang="en-GB" sz="1100" b="0" i="1" smtClean="0">
                                  <a:latin typeface="Cambria Math" panose="02040503050406030204" pitchFamily="18" charset="0"/>
                                </a:rPr>
                                <m:t>𝑘</m:t>
                              </m:r>
                            </m:sub>
                          </m:sSub>
                        </m:e>
                      </m:d>
                      <m:r>
                        <a:rPr lang="en-GB" sz="1100" b="0" i="1" smtClean="0">
                          <a:latin typeface="Cambria Math" panose="02040503050406030204" pitchFamily="18" charset="0"/>
                        </a:rPr>
                        <m:t>=</m:t>
                      </m:r>
                      <m:f>
                        <m:fPr>
                          <m:ctrlPr>
                            <a:rPr lang="en-GB" sz="1100" b="0" i="1" smtClean="0">
                              <a:latin typeface="Cambria Math" panose="02040503050406030204" pitchFamily="18" charset="0"/>
                            </a:rPr>
                          </m:ctrlPr>
                        </m:fPr>
                        <m:num>
                          <m:r>
                            <a:rPr lang="en-GB" sz="1100" b="0" i="1" smtClean="0">
                              <a:latin typeface="Cambria Math" panose="02040503050406030204" pitchFamily="18" charset="0"/>
                            </a:rPr>
                            <m:t>𝑛</m:t>
                          </m:r>
                          <m:r>
                            <a:rPr lang="en-GB" sz="1100" b="0" i="1" smtClean="0">
                              <a:latin typeface="Cambria Math" panose="02040503050406030204" pitchFamily="18" charset="0"/>
                            </a:rPr>
                            <m:t>!</m:t>
                          </m:r>
                        </m:num>
                        <m:den>
                          <m:sSub>
                            <m:sSubPr>
                              <m:ctrlPr>
                                <a:rPr lang="en-GB" sz="1100" b="0" i="1" smtClean="0">
                                  <a:latin typeface="Cambria Math" panose="02040503050406030204" pitchFamily="18" charset="0"/>
                                </a:rPr>
                              </m:ctrlPr>
                            </m:sSubPr>
                            <m:e>
                              <m:r>
                                <a:rPr lang="en-GB" sz="1100" b="0" i="1" smtClean="0">
                                  <a:latin typeface="Cambria Math" panose="02040503050406030204" pitchFamily="18" charset="0"/>
                                </a:rPr>
                                <m:t>𝑥</m:t>
                              </m:r>
                            </m:e>
                            <m:sub>
                              <m:r>
                                <a:rPr lang="en-GB" sz="1100" b="0" i="1" smtClean="0">
                                  <a:latin typeface="Cambria Math" panose="02040503050406030204" pitchFamily="18" charset="0"/>
                                </a:rPr>
                                <m:t>1</m:t>
                              </m:r>
                            </m:sub>
                          </m:sSub>
                          <m:r>
                            <a:rPr lang="en-GB" sz="1100" b="0" i="1" smtClean="0">
                              <a:latin typeface="Cambria Math" panose="02040503050406030204" pitchFamily="18" charset="0"/>
                            </a:rPr>
                            <m:t>!</m:t>
                          </m:r>
                          <m:sSub>
                            <m:sSubPr>
                              <m:ctrlPr>
                                <a:rPr lang="en-GB" sz="1100" b="0" i="1" smtClean="0">
                                  <a:latin typeface="Cambria Math" panose="02040503050406030204" pitchFamily="18" charset="0"/>
                                </a:rPr>
                              </m:ctrlPr>
                            </m:sSubPr>
                            <m:e>
                              <m:r>
                                <a:rPr lang="en-GB" sz="1100" b="0" i="1" smtClean="0">
                                  <a:latin typeface="Cambria Math" panose="02040503050406030204" pitchFamily="18" charset="0"/>
                                </a:rPr>
                                <m:t>𝑥</m:t>
                              </m:r>
                            </m:e>
                            <m:sub>
                              <m:r>
                                <a:rPr lang="en-GB" sz="1100" b="0" i="1" smtClean="0">
                                  <a:latin typeface="Cambria Math" panose="02040503050406030204" pitchFamily="18" charset="0"/>
                                </a:rPr>
                                <m:t>2</m:t>
                              </m:r>
                            </m:sub>
                          </m:sSub>
                          <m:r>
                            <a:rPr lang="en-GB" sz="1100" b="0" i="1" smtClean="0">
                              <a:latin typeface="Cambria Math" panose="02040503050406030204" pitchFamily="18" charset="0"/>
                            </a:rPr>
                            <m:t>!…</m:t>
                          </m:r>
                          <m:sSub>
                            <m:sSubPr>
                              <m:ctrlPr>
                                <a:rPr lang="en-GB" sz="1100" b="0" i="1" smtClean="0">
                                  <a:latin typeface="Cambria Math" panose="02040503050406030204" pitchFamily="18" charset="0"/>
                                </a:rPr>
                              </m:ctrlPr>
                            </m:sSubPr>
                            <m:e>
                              <m:r>
                                <a:rPr lang="en-GB" sz="1100" b="0" i="1" smtClean="0">
                                  <a:latin typeface="Cambria Math" panose="02040503050406030204" pitchFamily="18" charset="0"/>
                                </a:rPr>
                                <m:t>𝑥</m:t>
                              </m:r>
                            </m:e>
                            <m:sub>
                              <m:r>
                                <a:rPr lang="en-GB" sz="1100" b="0" i="1" smtClean="0">
                                  <a:latin typeface="Cambria Math" panose="02040503050406030204" pitchFamily="18" charset="0"/>
                                </a:rPr>
                                <m:t>𝑘</m:t>
                              </m:r>
                            </m:sub>
                          </m:sSub>
                          <m:r>
                            <a:rPr lang="en-GB" sz="1100" b="0" i="1" smtClean="0">
                              <a:latin typeface="Cambria Math" panose="02040503050406030204" pitchFamily="18" charset="0"/>
                            </a:rPr>
                            <m:t>!</m:t>
                          </m:r>
                        </m:den>
                      </m:f>
                      <m:sSubSup>
                        <m:sSubSupPr>
                          <m:ctrlPr>
                            <a:rPr lang="en-GB" sz="1100" b="0" i="1" smtClean="0">
                              <a:latin typeface="Cambria Math" panose="02040503050406030204" pitchFamily="18" charset="0"/>
                            </a:rPr>
                          </m:ctrlPr>
                        </m:sSubSupPr>
                        <m:e>
                          <m:r>
                            <a:rPr lang="en-GB" sz="1100" b="0" i="1" smtClean="0">
                              <a:latin typeface="Cambria Math" panose="02040503050406030204" pitchFamily="18" charset="0"/>
                            </a:rPr>
                            <m:t>𝑝</m:t>
                          </m:r>
                        </m:e>
                        <m:sub>
                          <m:r>
                            <a:rPr lang="en-GB" sz="1100" b="0" i="1" smtClean="0">
                              <a:latin typeface="Cambria Math" panose="02040503050406030204" pitchFamily="18" charset="0"/>
                            </a:rPr>
                            <m:t>1</m:t>
                          </m:r>
                        </m:sub>
                        <m:sup>
                          <m:sSub>
                            <m:sSubPr>
                              <m:ctrlPr>
                                <a:rPr lang="en-GB" sz="1100" b="0" i="1" smtClean="0">
                                  <a:latin typeface="Cambria Math" panose="02040503050406030204" pitchFamily="18" charset="0"/>
                                </a:rPr>
                              </m:ctrlPr>
                            </m:sSubPr>
                            <m:e>
                              <m:r>
                                <a:rPr lang="en-GB" sz="1100" b="0" i="1" smtClean="0">
                                  <a:latin typeface="Cambria Math" panose="02040503050406030204" pitchFamily="18" charset="0"/>
                                </a:rPr>
                                <m:t>𝑥</m:t>
                              </m:r>
                            </m:e>
                            <m:sub>
                              <m:r>
                                <a:rPr lang="en-GB" sz="1100" b="0" i="1" smtClean="0">
                                  <a:latin typeface="Cambria Math" panose="02040503050406030204" pitchFamily="18" charset="0"/>
                                </a:rPr>
                                <m:t>1</m:t>
                              </m:r>
                            </m:sub>
                          </m:sSub>
                        </m:sup>
                      </m:sSubSup>
                      <m:r>
                        <a:rPr lang="en-GB" sz="1100" b="0" i="1" smtClean="0">
                          <a:latin typeface="Cambria Math" panose="02040503050406030204" pitchFamily="18" charset="0"/>
                        </a:rPr>
                        <m:t>×…×</m:t>
                      </m:r>
                      <m:sSubSup>
                        <m:sSubSupPr>
                          <m:ctrlPr>
                            <a:rPr lang="en-GB" sz="1100" i="1">
                              <a:latin typeface="Cambria Math" panose="02040503050406030204" pitchFamily="18" charset="0"/>
                            </a:rPr>
                          </m:ctrlPr>
                        </m:sSubSupPr>
                        <m:e>
                          <m:r>
                            <a:rPr lang="en-GB" sz="1100" i="1">
                              <a:latin typeface="Cambria Math" panose="02040503050406030204" pitchFamily="18" charset="0"/>
                            </a:rPr>
                            <m:t>𝑝</m:t>
                          </m:r>
                        </m:e>
                        <m:sub>
                          <m:r>
                            <a:rPr lang="en-GB" sz="1100" b="0" i="1" smtClean="0">
                              <a:latin typeface="Cambria Math" panose="02040503050406030204" pitchFamily="18" charset="0"/>
                            </a:rPr>
                            <m:t>𝑘</m:t>
                          </m:r>
                        </m:sub>
                        <m:sup>
                          <m:sSub>
                            <m:sSubPr>
                              <m:ctrlPr>
                                <a:rPr lang="en-GB" sz="1100" i="1">
                                  <a:latin typeface="Cambria Math" panose="02040503050406030204" pitchFamily="18" charset="0"/>
                                </a:rPr>
                              </m:ctrlPr>
                            </m:sSubPr>
                            <m:e>
                              <m:r>
                                <a:rPr lang="en-GB" sz="1100" i="1">
                                  <a:latin typeface="Cambria Math" panose="02040503050406030204" pitchFamily="18" charset="0"/>
                                </a:rPr>
                                <m:t>𝑥</m:t>
                              </m:r>
                            </m:e>
                            <m:sub>
                              <m:r>
                                <a:rPr lang="en-GB" sz="1100" b="0" i="1" smtClean="0">
                                  <a:latin typeface="Cambria Math" panose="02040503050406030204" pitchFamily="18" charset="0"/>
                                </a:rPr>
                                <m:t>𝑘</m:t>
                              </m:r>
                            </m:sub>
                          </m:sSub>
                        </m:sup>
                      </m:sSubSup>
                    </m:oMath>
                  </m:oMathPara>
                </a14:m>
                <a:endParaRPr lang="en-GB" sz="1100" dirty="0"/>
              </a:p>
              <a:p>
                <a:pPr algn="ctr"/>
                <a:endParaRPr lang="en-GB" sz="1200" dirty="0"/>
              </a:p>
            </p:txBody>
          </p:sp>
        </mc:Choice>
        <mc:Fallback>
          <p:sp>
            <p:nvSpPr>
              <p:cNvPr id="41" name="TextBox 40">
                <a:extLst>
                  <a:ext uri="{FF2B5EF4-FFF2-40B4-BE49-F238E27FC236}">
                    <a16:creationId xmlns:a16="http://schemas.microsoft.com/office/drawing/2014/main" id="{B9B0981A-F592-48A4-A4C3-0B0DBC0FB186}"/>
                  </a:ext>
                </a:extLst>
              </p:cNvPr>
              <p:cNvSpPr txBox="1">
                <a:spLocks noRot="1" noChangeAspect="1" noMove="1" noResize="1" noEditPoints="1" noAdjustHandles="1" noChangeArrowheads="1" noChangeShapeType="1" noTextEdit="1"/>
              </p:cNvSpPr>
              <p:nvPr/>
            </p:nvSpPr>
            <p:spPr>
              <a:xfrm>
                <a:off x="3204548" y="4562982"/>
                <a:ext cx="2670471" cy="1361206"/>
              </a:xfrm>
              <a:prstGeom prst="rect">
                <a:avLst/>
              </a:prstGeom>
              <a:blipFill>
                <a:blip r:embed="rId17"/>
                <a:stretch>
                  <a:fillRect t="-448"/>
                </a:stretch>
              </a:blipFill>
            </p:spPr>
            <p:txBody>
              <a:bodyPr/>
              <a:lstStyle/>
              <a:p>
                <a:r>
                  <a:rPr lang="en-GB">
                    <a:noFill/>
                  </a:rPr>
                  <a:t> </a:t>
                </a:r>
              </a:p>
            </p:txBody>
          </p:sp>
        </mc:Fallback>
      </mc:AlternateContent>
      <p:pic>
        <p:nvPicPr>
          <p:cNvPr id="42" name="Picture 2" descr="board, dice, games, package icon">
            <a:extLst>
              <a:ext uri="{FF2B5EF4-FFF2-40B4-BE49-F238E27FC236}">
                <a16:creationId xmlns:a16="http://schemas.microsoft.com/office/drawing/2014/main" id="{DB1C2A49-27FD-4F25-AC2E-4720F6AF023D}"/>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162416" y="3551427"/>
            <a:ext cx="590550" cy="590550"/>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2" descr="board, dice, games, package icon">
            <a:extLst>
              <a:ext uri="{FF2B5EF4-FFF2-40B4-BE49-F238E27FC236}">
                <a16:creationId xmlns:a16="http://schemas.microsoft.com/office/drawing/2014/main" id="{F0512115-7322-49C8-A40A-C90E67B1D1B6}"/>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300816" y="3617468"/>
            <a:ext cx="590550" cy="590550"/>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2" descr="board, dice, games, package icon">
            <a:extLst>
              <a:ext uri="{FF2B5EF4-FFF2-40B4-BE49-F238E27FC236}">
                <a16:creationId xmlns:a16="http://schemas.microsoft.com/office/drawing/2014/main" id="{4A316232-7AA3-4574-88AB-12EFFEE6F515}"/>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438725" y="3718408"/>
            <a:ext cx="590550" cy="590550"/>
          </a:xfrm>
          <a:prstGeom prst="rect">
            <a:avLst/>
          </a:prstGeom>
          <a:noFill/>
          <a:extLst>
            <a:ext uri="{909E8E84-426E-40DD-AFC4-6F175D3DCCD1}">
              <a14:hiddenFill xmlns:a14="http://schemas.microsoft.com/office/drawing/2010/main">
                <a:solidFill>
                  <a:srgbClr val="FFFFFF"/>
                </a:solidFill>
              </a14:hiddenFill>
            </a:ext>
          </a:extLst>
        </p:spPr>
      </p:pic>
      <p:sp>
        <p:nvSpPr>
          <p:cNvPr id="45" name="Arrow: Right 44">
            <a:extLst>
              <a:ext uri="{FF2B5EF4-FFF2-40B4-BE49-F238E27FC236}">
                <a16:creationId xmlns:a16="http://schemas.microsoft.com/office/drawing/2014/main" id="{AC7CF452-4F99-4226-8A3E-64035B3226DB}"/>
              </a:ext>
            </a:extLst>
          </p:cNvPr>
          <p:cNvSpPr/>
          <p:nvPr/>
        </p:nvSpPr>
        <p:spPr>
          <a:xfrm rot="5400000">
            <a:off x="7843417" y="4541417"/>
            <a:ext cx="1940252" cy="20371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mc:AlternateContent xmlns:mc="http://schemas.openxmlformats.org/markup-compatibility/2006">
        <mc:Choice xmlns:a14="http://schemas.microsoft.com/office/drawing/2010/main" Requires="a14">
          <p:sp>
            <p:nvSpPr>
              <p:cNvPr id="46" name="TextBox 45">
                <a:extLst>
                  <a:ext uri="{FF2B5EF4-FFF2-40B4-BE49-F238E27FC236}">
                    <a16:creationId xmlns:a16="http://schemas.microsoft.com/office/drawing/2014/main" id="{DFC9C44F-98D4-46BC-9E9E-FA52481DECCD}"/>
                  </a:ext>
                </a:extLst>
              </p:cNvPr>
              <p:cNvSpPr txBox="1"/>
              <p:nvPr/>
            </p:nvSpPr>
            <p:spPr>
              <a:xfrm rot="16200000">
                <a:off x="7759315" y="4630717"/>
                <a:ext cx="1735839" cy="261610"/>
              </a:xfrm>
              <a:prstGeom prst="rect">
                <a:avLst/>
              </a:prstGeom>
              <a:noFill/>
            </p:spPr>
            <p:txBody>
              <a:bodyPr wrap="square" rtlCol="0">
                <a:spAutoFit/>
              </a:bodyPr>
              <a:lstStyle/>
              <a:p>
                <a:pPr algn="ctr"/>
                <a:r>
                  <a:rPr lang="en-GB" sz="1100" dirty="0">
                    <a:solidFill>
                      <a:schemeClr val="accent6"/>
                    </a:solidFill>
                  </a:rPr>
                  <a:t>Generalise to </a:t>
                </a:r>
                <a14:m>
                  <m:oMath xmlns:m="http://schemas.openxmlformats.org/officeDocument/2006/math">
                    <m:r>
                      <a:rPr lang="en-GB" sz="1100" b="0" i="1" smtClean="0">
                        <a:solidFill>
                          <a:schemeClr val="accent6"/>
                        </a:solidFill>
                        <a:latin typeface="Cambria Math" panose="02040503050406030204" pitchFamily="18" charset="0"/>
                      </a:rPr>
                      <m:t>𝑘</m:t>
                    </m:r>
                  </m:oMath>
                </a14:m>
                <a:r>
                  <a:rPr lang="en-GB" sz="1100" dirty="0">
                    <a:solidFill>
                      <a:schemeClr val="accent6"/>
                    </a:solidFill>
                  </a:rPr>
                  <a:t> outcomes</a:t>
                </a:r>
              </a:p>
            </p:txBody>
          </p:sp>
        </mc:Choice>
        <mc:Fallback>
          <p:sp>
            <p:nvSpPr>
              <p:cNvPr id="46" name="TextBox 45">
                <a:extLst>
                  <a:ext uri="{FF2B5EF4-FFF2-40B4-BE49-F238E27FC236}">
                    <a16:creationId xmlns:a16="http://schemas.microsoft.com/office/drawing/2014/main" id="{DFC9C44F-98D4-46BC-9E9E-FA52481DECCD}"/>
                  </a:ext>
                </a:extLst>
              </p:cNvPr>
              <p:cNvSpPr txBox="1">
                <a:spLocks noRot="1" noChangeAspect="1" noMove="1" noResize="1" noEditPoints="1" noAdjustHandles="1" noChangeArrowheads="1" noChangeShapeType="1" noTextEdit="1"/>
              </p:cNvSpPr>
              <p:nvPr/>
            </p:nvSpPr>
            <p:spPr>
              <a:xfrm rot="16200000">
                <a:off x="7759315" y="4630717"/>
                <a:ext cx="1735839" cy="261610"/>
              </a:xfrm>
              <a:prstGeom prst="rect">
                <a:avLst/>
              </a:prstGeom>
              <a:blipFill>
                <a:blip r:embed="rId18"/>
                <a:stretch>
                  <a:fillRect r="-16279"/>
                </a:stretch>
              </a:blipFill>
            </p:spPr>
            <p:txBody>
              <a:bodyPr/>
              <a:lstStyle/>
              <a:p>
                <a:r>
                  <a:rPr lang="en-GB">
                    <a:noFill/>
                  </a:rPr>
                  <a:t> </a:t>
                </a:r>
              </a:p>
            </p:txBody>
          </p:sp>
        </mc:Fallback>
      </mc:AlternateContent>
      <p:sp>
        <p:nvSpPr>
          <p:cNvPr id="47" name="Rectangle 46">
            <a:extLst>
              <a:ext uri="{FF2B5EF4-FFF2-40B4-BE49-F238E27FC236}">
                <a16:creationId xmlns:a16="http://schemas.microsoft.com/office/drawing/2014/main" id="{A7A476C5-9D5E-43DB-994C-C656070B2227}"/>
              </a:ext>
            </a:extLst>
          </p:cNvPr>
          <p:cNvSpPr/>
          <p:nvPr/>
        </p:nvSpPr>
        <p:spPr>
          <a:xfrm>
            <a:off x="7717110" y="5678132"/>
            <a:ext cx="1261756"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a:spAutoFit/>
          </a:bodyPr>
          <a:lstStyle/>
          <a:p>
            <a:pPr algn="ctr"/>
            <a:r>
              <a:rPr lang="en-GB" sz="1400" b="1" dirty="0"/>
              <a:t>DIRICHLET</a:t>
            </a:r>
            <a:br>
              <a:rPr lang="en-GB" sz="1400" b="1" dirty="0"/>
            </a:br>
            <a:r>
              <a:rPr lang="en-GB" sz="1400" b="1" dirty="0"/>
              <a:t>DISTRIBUTION</a:t>
            </a:r>
            <a:br>
              <a:rPr lang="en-GB" sz="1400" b="1" dirty="0"/>
            </a:br>
            <a:r>
              <a:rPr lang="en-GB" sz="800" b="1" dirty="0"/>
              <a:t>(not in A Level spec)</a:t>
            </a:r>
            <a:endParaRPr lang="en-GB" sz="1400" b="1" dirty="0"/>
          </a:p>
        </p:txBody>
      </p:sp>
      <p:sp>
        <p:nvSpPr>
          <p:cNvPr id="48" name="Rectangle 47">
            <a:extLst>
              <a:ext uri="{FF2B5EF4-FFF2-40B4-BE49-F238E27FC236}">
                <a16:creationId xmlns:a16="http://schemas.microsoft.com/office/drawing/2014/main" id="{0CBAC927-C609-4411-8153-DDB20A6E0744}"/>
              </a:ext>
            </a:extLst>
          </p:cNvPr>
          <p:cNvSpPr/>
          <p:nvPr/>
        </p:nvSpPr>
        <p:spPr>
          <a:xfrm>
            <a:off x="6113950" y="4236666"/>
            <a:ext cx="2199641" cy="307777"/>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a:spAutoFit/>
          </a:bodyPr>
          <a:lstStyle/>
          <a:p>
            <a:pPr algn="ctr"/>
            <a:r>
              <a:rPr lang="en-GB" sz="1400" b="1" dirty="0"/>
              <a:t>GEOMETRIC DISTRIBUTION</a:t>
            </a:r>
          </a:p>
        </p:txBody>
      </p:sp>
      <mc:AlternateContent xmlns:mc="http://schemas.openxmlformats.org/markup-compatibility/2006">
        <mc:Choice xmlns:a14="http://schemas.microsoft.com/office/drawing/2010/main" Requires="a14">
          <p:sp>
            <p:nvSpPr>
              <p:cNvPr id="49" name="TextBox 48">
                <a:extLst>
                  <a:ext uri="{FF2B5EF4-FFF2-40B4-BE49-F238E27FC236}">
                    <a16:creationId xmlns:a16="http://schemas.microsoft.com/office/drawing/2014/main" id="{B6C65B1B-84DE-482A-9A00-C542FBC53AB8}"/>
                  </a:ext>
                </a:extLst>
              </p:cNvPr>
              <p:cNvSpPr txBox="1"/>
              <p:nvPr/>
            </p:nvSpPr>
            <p:spPr>
              <a:xfrm>
                <a:off x="6086278" y="4556374"/>
                <a:ext cx="2204442" cy="646331"/>
              </a:xfrm>
              <a:prstGeom prst="rect">
                <a:avLst/>
              </a:prstGeom>
              <a:noFill/>
            </p:spPr>
            <p:txBody>
              <a:bodyPr wrap="square" rtlCol="0">
                <a:spAutoFit/>
              </a:bodyPr>
              <a:lstStyle/>
              <a:p>
                <a:pPr algn="ctr"/>
                <a:r>
                  <a:rPr lang="en-GB" sz="1200" dirty="0"/>
                  <a:t>Trials continue until one “success” obtained.</a:t>
                </a:r>
              </a:p>
              <a:p>
                <a:pPr algn="ct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𝑝</m:t>
                      </m:r>
                      <m:d>
                        <m:dPr>
                          <m:ctrlPr>
                            <a:rPr lang="en-GB" sz="1200" b="0" i="1" smtClean="0">
                              <a:latin typeface="Cambria Math" panose="02040503050406030204" pitchFamily="18" charset="0"/>
                            </a:rPr>
                          </m:ctrlPr>
                        </m:dPr>
                        <m:e>
                          <m:r>
                            <a:rPr lang="en-GB" sz="1200" b="0" i="1" smtClean="0">
                              <a:latin typeface="Cambria Math" panose="02040503050406030204" pitchFamily="18" charset="0"/>
                            </a:rPr>
                            <m:t>𝑥</m:t>
                          </m:r>
                        </m:e>
                      </m:d>
                      <m:r>
                        <a:rPr lang="en-GB" sz="1200" b="0" i="1" smtClean="0">
                          <a:latin typeface="Cambria Math" panose="02040503050406030204" pitchFamily="18" charset="0"/>
                        </a:rPr>
                        <m:t>=</m:t>
                      </m:r>
                      <m:r>
                        <a:rPr lang="en-GB" sz="1200" b="0" i="1" smtClean="0">
                          <a:latin typeface="Cambria Math" panose="02040503050406030204" pitchFamily="18" charset="0"/>
                        </a:rPr>
                        <m:t>𝑝</m:t>
                      </m:r>
                      <m:sSup>
                        <m:sSupPr>
                          <m:ctrlPr>
                            <a:rPr lang="en-GB" sz="1200" b="0" i="1" smtClean="0">
                              <a:latin typeface="Cambria Math" panose="02040503050406030204" pitchFamily="18" charset="0"/>
                            </a:rPr>
                          </m:ctrlPr>
                        </m:sSupPr>
                        <m:e>
                          <m:d>
                            <m:dPr>
                              <m:ctrlPr>
                                <a:rPr lang="en-GB" sz="1200" b="0" i="1" smtClean="0">
                                  <a:latin typeface="Cambria Math" panose="02040503050406030204" pitchFamily="18" charset="0"/>
                                </a:rPr>
                              </m:ctrlPr>
                            </m:dPr>
                            <m:e>
                              <m:r>
                                <a:rPr lang="en-GB" sz="1200" b="0" i="1" smtClean="0">
                                  <a:latin typeface="Cambria Math" panose="02040503050406030204" pitchFamily="18" charset="0"/>
                                </a:rPr>
                                <m:t>1−</m:t>
                              </m:r>
                              <m:r>
                                <a:rPr lang="en-GB" sz="1200" b="0" i="1" smtClean="0">
                                  <a:latin typeface="Cambria Math" panose="02040503050406030204" pitchFamily="18" charset="0"/>
                                </a:rPr>
                                <m:t>𝑝</m:t>
                              </m:r>
                            </m:e>
                          </m:d>
                        </m:e>
                        <m:sup>
                          <m:r>
                            <a:rPr lang="en-GB" sz="1200" b="0" i="1" smtClean="0">
                              <a:latin typeface="Cambria Math" panose="02040503050406030204" pitchFamily="18" charset="0"/>
                            </a:rPr>
                            <m:t>𝑥</m:t>
                          </m:r>
                          <m:r>
                            <a:rPr lang="en-GB" sz="1200" b="0" i="1" smtClean="0">
                              <a:latin typeface="Cambria Math" panose="02040503050406030204" pitchFamily="18" charset="0"/>
                            </a:rPr>
                            <m:t>−1</m:t>
                          </m:r>
                        </m:sup>
                      </m:sSup>
                    </m:oMath>
                  </m:oMathPara>
                </a14:m>
                <a:endParaRPr lang="en-GB" sz="1200" dirty="0"/>
              </a:p>
            </p:txBody>
          </p:sp>
        </mc:Choice>
        <mc:Fallback>
          <p:sp>
            <p:nvSpPr>
              <p:cNvPr id="49" name="TextBox 48">
                <a:extLst>
                  <a:ext uri="{FF2B5EF4-FFF2-40B4-BE49-F238E27FC236}">
                    <a16:creationId xmlns:a16="http://schemas.microsoft.com/office/drawing/2014/main" id="{B6C65B1B-84DE-482A-9A00-C542FBC53AB8}"/>
                  </a:ext>
                </a:extLst>
              </p:cNvPr>
              <p:cNvSpPr txBox="1">
                <a:spLocks noRot="1" noChangeAspect="1" noMove="1" noResize="1" noEditPoints="1" noAdjustHandles="1" noChangeArrowheads="1" noChangeShapeType="1" noTextEdit="1"/>
              </p:cNvSpPr>
              <p:nvPr/>
            </p:nvSpPr>
            <p:spPr>
              <a:xfrm>
                <a:off x="6086278" y="4556374"/>
                <a:ext cx="2204442" cy="646331"/>
              </a:xfrm>
              <a:prstGeom prst="rect">
                <a:avLst/>
              </a:prstGeom>
              <a:blipFill>
                <a:blip r:embed="rId19"/>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51" name="TextBox 50">
                <a:extLst>
                  <a:ext uri="{FF2B5EF4-FFF2-40B4-BE49-F238E27FC236}">
                    <a16:creationId xmlns:a16="http://schemas.microsoft.com/office/drawing/2014/main" id="{032FC4F7-E874-47D6-A4BA-E5F34D67189D}"/>
                  </a:ext>
                </a:extLst>
              </p:cNvPr>
              <p:cNvSpPr txBox="1"/>
              <p:nvPr/>
            </p:nvSpPr>
            <p:spPr>
              <a:xfrm>
                <a:off x="6092641" y="3722018"/>
                <a:ext cx="1016740" cy="430887"/>
              </a:xfrm>
              <a:prstGeom prst="rect">
                <a:avLst/>
              </a:prstGeom>
              <a:noFill/>
            </p:spPr>
            <p:txBody>
              <a:bodyPr wrap="square" rtlCol="0">
                <a:spAutoFit/>
              </a:bodyPr>
              <a:lstStyle/>
              <a:p>
                <a:pPr algn="ctr"/>
                <a:r>
                  <a:rPr lang="en-GB" sz="1100" dirty="0">
                    <a:solidFill>
                      <a:schemeClr val="accent6"/>
                    </a:solidFill>
                  </a:rPr>
                  <a:t>Generalise to </a:t>
                </a:r>
                <a14:m>
                  <m:oMath xmlns:m="http://schemas.openxmlformats.org/officeDocument/2006/math">
                    <m:r>
                      <a:rPr lang="en-GB" sz="1100" b="0" i="1" smtClean="0">
                        <a:solidFill>
                          <a:schemeClr val="accent6"/>
                        </a:solidFill>
                        <a:latin typeface="Cambria Math" panose="02040503050406030204" pitchFamily="18" charset="0"/>
                      </a:rPr>
                      <m:t>𝑥</m:t>
                    </m:r>
                  </m:oMath>
                </a14:m>
                <a:r>
                  <a:rPr lang="en-GB" sz="1100" dirty="0">
                    <a:solidFill>
                      <a:schemeClr val="accent6"/>
                    </a:solidFill>
                  </a:rPr>
                  <a:t> successes</a:t>
                </a:r>
              </a:p>
            </p:txBody>
          </p:sp>
        </mc:Choice>
        <mc:Fallback>
          <p:sp>
            <p:nvSpPr>
              <p:cNvPr id="51" name="TextBox 50">
                <a:extLst>
                  <a:ext uri="{FF2B5EF4-FFF2-40B4-BE49-F238E27FC236}">
                    <a16:creationId xmlns:a16="http://schemas.microsoft.com/office/drawing/2014/main" id="{032FC4F7-E874-47D6-A4BA-E5F34D67189D}"/>
                  </a:ext>
                </a:extLst>
              </p:cNvPr>
              <p:cNvSpPr txBox="1">
                <a:spLocks noRot="1" noChangeAspect="1" noMove="1" noResize="1" noEditPoints="1" noAdjustHandles="1" noChangeArrowheads="1" noChangeShapeType="1" noTextEdit="1"/>
              </p:cNvSpPr>
              <p:nvPr/>
            </p:nvSpPr>
            <p:spPr>
              <a:xfrm>
                <a:off x="6092641" y="3722018"/>
                <a:ext cx="1016740" cy="430887"/>
              </a:xfrm>
              <a:prstGeom prst="rect">
                <a:avLst/>
              </a:prstGeom>
              <a:blipFill>
                <a:blip r:embed="rId20"/>
                <a:stretch>
                  <a:fillRect t="-1429" b="-10000"/>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52" name="TextBox 51">
                <a:extLst>
                  <a:ext uri="{FF2B5EF4-FFF2-40B4-BE49-F238E27FC236}">
                    <a16:creationId xmlns:a16="http://schemas.microsoft.com/office/drawing/2014/main" id="{65EA3CDF-FD56-462C-9300-57FBD3584EE2}"/>
                  </a:ext>
                </a:extLst>
              </p:cNvPr>
              <p:cNvSpPr txBox="1"/>
              <p:nvPr/>
            </p:nvSpPr>
            <p:spPr>
              <a:xfrm>
                <a:off x="3363940" y="6357576"/>
                <a:ext cx="3899396" cy="415498"/>
              </a:xfrm>
              <a:prstGeom prst="rect">
                <a:avLst/>
              </a:prstGeom>
              <a:noFill/>
            </p:spPr>
            <p:txBody>
              <a:bodyPr wrap="square" rtlCol="0">
                <a:spAutoFit/>
              </a:bodyPr>
              <a:lstStyle/>
              <a:p>
                <a:r>
                  <a:rPr lang="en-GB" sz="1050" dirty="0"/>
                  <a:t>* Unfortunately for historical reasons, </a:t>
                </a:r>
                <a14:m>
                  <m:oMath xmlns:m="http://schemas.openxmlformats.org/officeDocument/2006/math">
                    <m:r>
                      <m:rPr>
                        <m:sty m:val="p"/>
                      </m:rPr>
                      <a:rPr lang="en-GB" sz="1050" b="0" i="0" smtClean="0">
                        <a:latin typeface="Cambria Math" panose="02040503050406030204" pitchFamily="18" charset="0"/>
                      </a:rPr>
                      <m:t>Γ</m:t>
                    </m:r>
                    <m:d>
                      <m:dPr>
                        <m:ctrlPr>
                          <a:rPr lang="en-GB" sz="1050" b="0" i="1" smtClean="0">
                            <a:latin typeface="Cambria Math" panose="02040503050406030204" pitchFamily="18" charset="0"/>
                          </a:rPr>
                        </m:ctrlPr>
                      </m:dPr>
                      <m:e>
                        <m:r>
                          <a:rPr lang="en-GB" sz="1050" b="0" i="1" smtClean="0">
                            <a:latin typeface="Cambria Math" panose="02040503050406030204" pitchFamily="18" charset="0"/>
                          </a:rPr>
                          <m:t>𝑥</m:t>
                        </m:r>
                      </m:e>
                    </m:d>
                    <m:r>
                      <a:rPr lang="en-GB" sz="1050" b="0" i="1" smtClean="0">
                        <a:latin typeface="Cambria Math" panose="02040503050406030204" pitchFamily="18" charset="0"/>
                      </a:rPr>
                      <m:t>=</m:t>
                    </m:r>
                    <m:d>
                      <m:dPr>
                        <m:ctrlPr>
                          <a:rPr lang="en-GB" sz="1050" b="0" i="1" smtClean="0">
                            <a:latin typeface="Cambria Math" panose="02040503050406030204" pitchFamily="18" charset="0"/>
                          </a:rPr>
                        </m:ctrlPr>
                      </m:dPr>
                      <m:e>
                        <m:r>
                          <a:rPr lang="en-GB" sz="1050" b="0" i="1" smtClean="0">
                            <a:latin typeface="Cambria Math" panose="02040503050406030204" pitchFamily="18" charset="0"/>
                          </a:rPr>
                          <m:t>𝑥</m:t>
                        </m:r>
                        <m:r>
                          <a:rPr lang="en-GB" sz="1050" b="0" i="1" smtClean="0">
                            <a:latin typeface="Cambria Math" panose="02040503050406030204" pitchFamily="18" charset="0"/>
                          </a:rPr>
                          <m:t>−1</m:t>
                        </m:r>
                      </m:e>
                    </m:d>
                    <m:r>
                      <a:rPr lang="en-GB" sz="1050" b="0" i="1" smtClean="0">
                        <a:latin typeface="Cambria Math" panose="02040503050406030204" pitchFamily="18" charset="0"/>
                      </a:rPr>
                      <m:t>!</m:t>
                    </m:r>
                  </m:oMath>
                </a14:m>
                <a:r>
                  <a:rPr lang="en-GB" sz="1050" dirty="0"/>
                  <a:t> rather than </a:t>
                </a:r>
                <a14:m>
                  <m:oMath xmlns:m="http://schemas.openxmlformats.org/officeDocument/2006/math">
                    <m:r>
                      <a:rPr lang="en-GB" sz="1050" b="0" i="1" smtClean="0">
                        <a:latin typeface="Cambria Math" panose="02040503050406030204" pitchFamily="18" charset="0"/>
                      </a:rPr>
                      <m:t>𝑥</m:t>
                    </m:r>
                    <m:r>
                      <a:rPr lang="en-GB" sz="1050" b="0" i="1" smtClean="0">
                        <a:latin typeface="Cambria Math" panose="02040503050406030204" pitchFamily="18" charset="0"/>
                      </a:rPr>
                      <m:t>!</m:t>
                    </m:r>
                  </m:oMath>
                </a14:m>
                <a:r>
                  <a:rPr lang="en-GB" sz="1050" dirty="0"/>
                  <a:t>. For consistency with the other formulae I assume </a:t>
                </a:r>
                <a14:m>
                  <m:oMath xmlns:m="http://schemas.openxmlformats.org/officeDocument/2006/math">
                    <m:r>
                      <m:rPr>
                        <m:sty m:val="p"/>
                      </m:rPr>
                      <a:rPr lang="en-GB" sz="1050" b="0" i="0" smtClean="0">
                        <a:latin typeface="Cambria Math" panose="02040503050406030204" pitchFamily="18" charset="0"/>
                      </a:rPr>
                      <m:t>Γ</m:t>
                    </m:r>
                    <m:d>
                      <m:dPr>
                        <m:ctrlPr>
                          <a:rPr lang="en-GB" sz="1050" b="0" i="1" smtClean="0">
                            <a:latin typeface="Cambria Math" panose="02040503050406030204" pitchFamily="18" charset="0"/>
                          </a:rPr>
                        </m:ctrlPr>
                      </m:dPr>
                      <m:e>
                        <m:r>
                          <a:rPr lang="en-GB" sz="1050" b="0" i="1" smtClean="0">
                            <a:latin typeface="Cambria Math" panose="02040503050406030204" pitchFamily="18" charset="0"/>
                          </a:rPr>
                          <m:t>𝑥</m:t>
                        </m:r>
                      </m:e>
                    </m:d>
                    <m:r>
                      <a:rPr lang="en-GB" sz="1050" b="0" i="1" smtClean="0">
                        <a:latin typeface="Cambria Math" panose="02040503050406030204" pitchFamily="18" charset="0"/>
                      </a:rPr>
                      <m:t>=</m:t>
                    </m:r>
                    <m:r>
                      <a:rPr lang="en-GB" sz="1050" b="0" i="1" smtClean="0">
                        <a:latin typeface="Cambria Math" panose="02040503050406030204" pitchFamily="18" charset="0"/>
                      </a:rPr>
                      <m:t>𝑥</m:t>
                    </m:r>
                    <m:r>
                      <a:rPr lang="en-GB" sz="1050" b="0" i="1" smtClean="0">
                        <a:latin typeface="Cambria Math" panose="02040503050406030204" pitchFamily="18" charset="0"/>
                      </a:rPr>
                      <m:t>!</m:t>
                    </m:r>
                  </m:oMath>
                </a14:m>
                <a:endParaRPr lang="en-GB" sz="1050" dirty="0"/>
              </a:p>
            </p:txBody>
          </p:sp>
        </mc:Choice>
        <mc:Fallback>
          <p:sp>
            <p:nvSpPr>
              <p:cNvPr id="52" name="TextBox 51">
                <a:extLst>
                  <a:ext uri="{FF2B5EF4-FFF2-40B4-BE49-F238E27FC236}">
                    <a16:creationId xmlns:a16="http://schemas.microsoft.com/office/drawing/2014/main" id="{65EA3CDF-FD56-462C-9300-57FBD3584EE2}"/>
                  </a:ext>
                </a:extLst>
              </p:cNvPr>
              <p:cNvSpPr txBox="1">
                <a:spLocks noRot="1" noChangeAspect="1" noMove="1" noResize="1" noEditPoints="1" noAdjustHandles="1" noChangeArrowheads="1" noChangeShapeType="1" noTextEdit="1"/>
              </p:cNvSpPr>
              <p:nvPr/>
            </p:nvSpPr>
            <p:spPr>
              <a:xfrm>
                <a:off x="3363940" y="6357576"/>
                <a:ext cx="3899396" cy="415498"/>
              </a:xfrm>
              <a:prstGeom prst="rect">
                <a:avLst/>
              </a:prstGeom>
              <a:blipFill>
                <a:blip r:embed="rId21"/>
                <a:stretch>
                  <a:fillRect b="-8824"/>
                </a:stretch>
              </a:blipFill>
            </p:spPr>
            <p:txBody>
              <a:bodyPr/>
              <a:lstStyle/>
              <a:p>
                <a:r>
                  <a:rPr lang="en-GB">
                    <a:noFill/>
                  </a:rPr>
                  <a:t> </a:t>
                </a:r>
              </a:p>
            </p:txBody>
          </p:sp>
        </mc:Fallback>
      </mc:AlternateContent>
      <p:sp>
        <p:nvSpPr>
          <p:cNvPr id="53" name="TextBox 52">
            <a:extLst>
              <a:ext uri="{FF2B5EF4-FFF2-40B4-BE49-F238E27FC236}">
                <a16:creationId xmlns:a16="http://schemas.microsoft.com/office/drawing/2014/main" id="{494EDF6C-6CA1-4EF0-A33F-621B32DC5C51}"/>
              </a:ext>
            </a:extLst>
          </p:cNvPr>
          <p:cNvSpPr txBox="1"/>
          <p:nvPr/>
        </p:nvSpPr>
        <p:spPr>
          <a:xfrm>
            <a:off x="130408" y="6399521"/>
            <a:ext cx="2461790" cy="369332"/>
          </a:xfrm>
          <a:prstGeom prst="rect">
            <a:avLst/>
          </a:prstGeom>
          <a:noFill/>
        </p:spPr>
        <p:txBody>
          <a:bodyPr wrap="square" rtlCol="0">
            <a:spAutoFit/>
          </a:bodyPr>
          <a:lstStyle/>
          <a:p>
            <a:r>
              <a:rPr lang="en-GB" b="1" dirty="0"/>
              <a:t>www.drfrostmaths.com</a:t>
            </a:r>
          </a:p>
        </p:txBody>
      </p:sp>
    </p:spTree>
    <p:extLst>
      <p:ext uri="{BB962C8B-B14F-4D97-AF65-F5344CB8AC3E}">
        <p14:creationId xmlns:p14="http://schemas.microsoft.com/office/powerpoint/2010/main" val="28158088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714CB21-18A3-41C1-8C98-8DE389B33C51}"/>
              </a:ext>
            </a:extLst>
          </p:cNvPr>
          <p:cNvSpPr/>
          <p:nvPr/>
        </p:nvSpPr>
        <p:spPr>
          <a:xfrm>
            <a:off x="12919" y="2708920"/>
            <a:ext cx="9142856" cy="4149080"/>
          </a:xfrm>
          <a:prstGeom prst="rect">
            <a:avLst/>
          </a:prstGeom>
          <a:pattFill prst="wdDnDiag">
            <a:fgClr>
              <a:schemeClr val="bg2"/>
            </a:fgClr>
            <a:bgClr>
              <a:schemeClr val="bg1"/>
            </a:bgClr>
          </a:patt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3" name="Arrow: Down 12">
            <a:extLst>
              <a:ext uri="{FF2B5EF4-FFF2-40B4-BE49-F238E27FC236}">
                <a16:creationId xmlns:a16="http://schemas.microsoft.com/office/drawing/2014/main" id="{86B2A5AF-9A94-4B1B-A2E9-C09C3812F5CA}"/>
              </a:ext>
            </a:extLst>
          </p:cNvPr>
          <p:cNvSpPr/>
          <p:nvPr/>
        </p:nvSpPr>
        <p:spPr>
          <a:xfrm rot="17658006">
            <a:off x="6001135" y="467728"/>
            <a:ext cx="500229" cy="867698"/>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pic>
        <p:nvPicPr>
          <p:cNvPr id="11" name="Picture 10">
            <a:extLst>
              <a:ext uri="{FF2B5EF4-FFF2-40B4-BE49-F238E27FC236}">
                <a16:creationId xmlns:a16="http://schemas.microsoft.com/office/drawing/2014/main" id="{2C8E4B76-9F29-4C78-8DDD-620B09E7967A}"/>
              </a:ext>
            </a:extLst>
          </p:cNvPr>
          <p:cNvPicPr>
            <a:picLocks noChangeAspect="1"/>
          </p:cNvPicPr>
          <p:nvPr/>
        </p:nvPicPr>
        <p:blipFill>
          <a:blip r:embed="rId2"/>
          <a:stretch>
            <a:fillRect/>
          </a:stretch>
        </p:blipFill>
        <p:spPr>
          <a:xfrm>
            <a:off x="971600" y="4438672"/>
            <a:ext cx="3456384" cy="1768383"/>
          </a:xfrm>
          <a:prstGeom prst="rect">
            <a:avLst/>
          </a:prstGeom>
          <a:effectLst>
            <a:outerShdw blurRad="50800" dist="38100" dir="2700000" algn="tl" rotWithShape="0">
              <a:prstClr val="black">
                <a:alpha val="40000"/>
              </a:prstClr>
            </a:outerShdw>
          </a:effectLst>
        </p:spPr>
      </p:pic>
      <p:sp>
        <p:nvSpPr>
          <p:cNvPr id="7" name="Arrow: Down 6"/>
          <p:cNvSpPr/>
          <p:nvPr/>
        </p:nvSpPr>
        <p:spPr>
          <a:xfrm rot="2392848">
            <a:off x="4364580" y="3507442"/>
            <a:ext cx="439535" cy="1110129"/>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8" name="TextBox 7"/>
          <p:cNvSpPr txBox="1"/>
          <p:nvPr/>
        </p:nvSpPr>
        <p:spPr>
          <a:xfrm>
            <a:off x="5148064" y="4006805"/>
            <a:ext cx="3816424" cy="646331"/>
          </a:xfrm>
          <a:prstGeom prst="rect">
            <a:avLst/>
          </a:prstGeom>
          <a:solidFill>
            <a:schemeClr val="bg1"/>
          </a:solidFill>
          <a:ln>
            <a:noFill/>
          </a:ln>
        </p:spPr>
        <p:txBody>
          <a:bodyPr wrap="square" rtlCol="0">
            <a:spAutoFit/>
          </a:bodyPr>
          <a:lstStyle/>
          <a:p>
            <a:r>
              <a:rPr lang="en-GB" dirty="0"/>
              <a:t>Register at: </a:t>
            </a:r>
            <a:r>
              <a:rPr lang="en-GB" b="1" dirty="0"/>
              <a:t>www.drfrostmaths.com</a:t>
            </a:r>
          </a:p>
          <a:p>
            <a:r>
              <a:rPr lang="en-GB" dirty="0"/>
              <a:t>Everything is </a:t>
            </a:r>
            <a:r>
              <a:rPr lang="en-GB" b="1" dirty="0"/>
              <a:t>completely free</a:t>
            </a:r>
            <a:r>
              <a:rPr lang="en-GB" dirty="0"/>
              <a:t>.</a:t>
            </a:r>
          </a:p>
        </p:txBody>
      </p:sp>
      <p:sp>
        <p:nvSpPr>
          <p:cNvPr id="9" name="TextBox 8"/>
          <p:cNvSpPr txBox="1"/>
          <p:nvPr/>
        </p:nvSpPr>
        <p:spPr>
          <a:xfrm>
            <a:off x="5148064" y="4653136"/>
            <a:ext cx="3816424" cy="156966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600" dirty="0"/>
              <a:t>Practise questions by chapter, including past paper questions and extension questions (e.g. MAT).</a:t>
            </a:r>
          </a:p>
          <a:p>
            <a:endParaRPr lang="en-GB" sz="1600" dirty="0"/>
          </a:p>
          <a:p>
            <a:r>
              <a:rPr lang="en-GB" sz="1600" dirty="0"/>
              <a:t>Teachers: you can create student accounts (or students can register themselves).</a:t>
            </a:r>
          </a:p>
        </p:txBody>
      </p:sp>
      <p:pic>
        <p:nvPicPr>
          <p:cNvPr id="10" name="Picture 9">
            <a:extLst>
              <a:ext uri="{FF2B5EF4-FFF2-40B4-BE49-F238E27FC236}">
                <a16:creationId xmlns:a16="http://schemas.microsoft.com/office/drawing/2014/main" id="{7DD14B93-6F65-4D15-B032-D10E3A451FC6}"/>
              </a:ext>
            </a:extLst>
          </p:cNvPr>
          <p:cNvPicPr>
            <a:picLocks noChangeAspect="1"/>
          </p:cNvPicPr>
          <p:nvPr/>
        </p:nvPicPr>
        <p:blipFill>
          <a:blip r:embed="rId3"/>
          <a:stretch>
            <a:fillRect/>
          </a:stretch>
        </p:blipFill>
        <p:spPr>
          <a:xfrm>
            <a:off x="182751" y="412904"/>
            <a:ext cx="5868144" cy="3421824"/>
          </a:xfrm>
          <a:prstGeom prst="rect">
            <a:avLst/>
          </a:prstGeom>
        </p:spPr>
      </p:pic>
      <p:pic>
        <p:nvPicPr>
          <p:cNvPr id="12" name="Picture 11">
            <a:extLst>
              <a:ext uri="{FF2B5EF4-FFF2-40B4-BE49-F238E27FC236}">
                <a16:creationId xmlns:a16="http://schemas.microsoft.com/office/drawing/2014/main" id="{34ACDBDC-16F1-4D6E-8EE8-9C0EC8140F8F}"/>
              </a:ext>
            </a:extLst>
          </p:cNvPr>
          <p:cNvPicPr>
            <a:picLocks noChangeAspect="1"/>
          </p:cNvPicPr>
          <p:nvPr/>
        </p:nvPicPr>
        <p:blipFill>
          <a:blip r:embed="rId4"/>
          <a:stretch>
            <a:fillRect/>
          </a:stretch>
        </p:blipFill>
        <p:spPr>
          <a:xfrm>
            <a:off x="4430990" y="1176886"/>
            <a:ext cx="4323708" cy="2683068"/>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3213637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Geometric Distribution</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23528" y="852711"/>
            <a:ext cx="8064896" cy="646331"/>
          </a:xfrm>
          <a:prstGeom prst="rect">
            <a:avLst/>
          </a:prstGeom>
          <a:noFill/>
        </p:spPr>
        <p:txBody>
          <a:bodyPr wrap="square" rtlCol="0">
            <a:spAutoFit/>
          </a:bodyPr>
          <a:lstStyle/>
          <a:p>
            <a:r>
              <a:rPr lang="en-GB" dirty="0"/>
              <a:t>Suppose we roll a fair die. We keep rolling </a:t>
            </a:r>
            <a:r>
              <a:rPr lang="en-GB" b="1" dirty="0"/>
              <a:t>until we roll a 6</a:t>
            </a:r>
            <a:r>
              <a:rPr lang="en-GB" dirty="0"/>
              <a:t>.</a:t>
            </a:r>
          </a:p>
          <a:p>
            <a:r>
              <a:rPr lang="en-GB" dirty="0"/>
              <a:t>Can you form a distribution for the number of rolls required until this occurs?</a:t>
            </a:r>
          </a:p>
        </p:txBody>
      </p:sp>
      <mc:AlternateContent xmlns:mc="http://schemas.openxmlformats.org/markup-compatibility/2006">
        <mc:Choice xmlns:a14="http://schemas.microsoft.com/office/drawing/2010/main" Requires="a14">
          <p:graphicFrame>
            <p:nvGraphicFramePr>
              <p:cNvPr id="6" name="Table 5"/>
              <p:cNvGraphicFramePr>
                <a:graphicFrameLocks noGrp="1"/>
              </p:cNvGraphicFramePr>
              <p:nvPr>
                <p:extLst>
                  <p:ext uri="{D42A27DB-BD31-4B8C-83A1-F6EECF244321}">
                    <p14:modId xmlns:p14="http://schemas.microsoft.com/office/powerpoint/2010/main" val="440866754"/>
                  </p:ext>
                </p:extLst>
              </p:nvPr>
            </p:nvGraphicFramePr>
            <p:xfrm>
              <a:off x="1320974" y="2345829"/>
              <a:ext cx="5032502" cy="913194"/>
            </p:xfrm>
            <a:graphic>
              <a:graphicData uri="http://schemas.openxmlformats.org/drawingml/2006/table">
                <a:tbl>
                  <a:tblPr firstRow="1" bandRow="1">
                    <a:tableStyleId>{5C22544A-7EE6-4342-B048-85BDC9FD1C3A}</a:tableStyleId>
                  </a:tblPr>
                  <a:tblGrid>
                    <a:gridCol w="517970">
                      <a:extLst>
                        <a:ext uri="{9D8B030D-6E8A-4147-A177-3AD203B41FA5}">
                          <a16:colId xmlns:a16="http://schemas.microsoft.com/office/drawing/2014/main" val="3843486894"/>
                        </a:ext>
                      </a:extLst>
                    </a:gridCol>
                    <a:gridCol w="308292">
                      <a:extLst>
                        <a:ext uri="{9D8B030D-6E8A-4147-A177-3AD203B41FA5}">
                          <a16:colId xmlns:a16="http://schemas.microsoft.com/office/drawing/2014/main" val="2753123394"/>
                        </a:ext>
                      </a:extLst>
                    </a:gridCol>
                    <a:gridCol w="930592">
                      <a:extLst>
                        <a:ext uri="{9D8B030D-6E8A-4147-A177-3AD203B41FA5}">
                          <a16:colId xmlns:a16="http://schemas.microsoft.com/office/drawing/2014/main" val="878941202"/>
                        </a:ext>
                      </a:extLst>
                    </a:gridCol>
                    <a:gridCol w="1276096">
                      <a:extLst>
                        <a:ext uri="{9D8B030D-6E8A-4147-A177-3AD203B41FA5}">
                          <a16:colId xmlns:a16="http://schemas.microsoft.com/office/drawing/2014/main" val="4249332299"/>
                        </a:ext>
                      </a:extLst>
                    </a:gridCol>
                    <a:gridCol w="1016000">
                      <a:extLst>
                        <a:ext uri="{9D8B030D-6E8A-4147-A177-3AD203B41FA5}">
                          <a16:colId xmlns:a16="http://schemas.microsoft.com/office/drawing/2014/main" val="4122487996"/>
                        </a:ext>
                      </a:extLst>
                    </a:gridCol>
                    <a:gridCol w="983552">
                      <a:extLst>
                        <a:ext uri="{9D8B030D-6E8A-4147-A177-3AD203B41FA5}">
                          <a16:colId xmlns:a16="http://schemas.microsoft.com/office/drawing/2014/main" val="3938783638"/>
                        </a:ext>
                      </a:extLst>
                    </a:gridCol>
                  </a:tblGrid>
                  <a:tr h="370840">
                    <a:tc>
                      <a:txBody>
                        <a:bodyPr/>
                        <a:lstStyle/>
                        <a:p>
                          <a:pPr/>
                          <a14:m>
                            <m:oMathPara xmlns:m="http://schemas.openxmlformats.org/officeDocument/2006/math">
                              <m:oMathParaPr>
                                <m:jc m:val="centerGroup"/>
                              </m:oMathParaPr>
                              <m:oMath xmlns:m="http://schemas.openxmlformats.org/officeDocument/2006/math">
                                <m:r>
                                  <a:rPr lang="en-GB" sz="1200" b="1" i="1" smtClean="0">
                                    <a:latin typeface="Cambria Math" panose="02040503050406030204" pitchFamily="18" charset="0"/>
                                  </a:rPr>
                                  <m:t>𝒙</m:t>
                                </m:r>
                              </m:oMath>
                            </m:oMathPara>
                          </a14:m>
                          <a:endParaRPr lang="en-GB" sz="1200" dirty="0"/>
                        </a:p>
                      </a:txBody>
                      <a:tcPr/>
                    </a:tc>
                    <a:tc>
                      <a:txBody>
                        <a:bodyPr/>
                        <a:lstStyle/>
                        <a:p>
                          <a:pPr/>
                          <a14:m>
                            <m:oMathPara xmlns:m="http://schemas.openxmlformats.org/officeDocument/2006/math">
                              <m:oMathParaPr>
                                <m:jc m:val="centerGroup"/>
                              </m:oMathParaPr>
                              <m:oMath xmlns:m="http://schemas.openxmlformats.org/officeDocument/2006/math">
                                <m:r>
                                  <a:rPr lang="en-GB" sz="1200" b="1" i="1" smtClean="0">
                                    <a:latin typeface="Cambria Math" panose="02040503050406030204" pitchFamily="18" charset="0"/>
                                  </a:rPr>
                                  <m:t>𝟏</m:t>
                                </m:r>
                              </m:oMath>
                            </m:oMathPara>
                          </a14:m>
                          <a:endParaRPr lang="en-GB" sz="1200" dirty="0"/>
                        </a:p>
                      </a:txBody>
                      <a:tcPr/>
                    </a:tc>
                    <a:tc>
                      <a:txBody>
                        <a:bodyPr/>
                        <a:lstStyle/>
                        <a:p>
                          <a:pPr/>
                          <a14:m>
                            <m:oMathPara xmlns:m="http://schemas.openxmlformats.org/officeDocument/2006/math">
                              <m:oMathParaPr>
                                <m:jc m:val="centerGroup"/>
                              </m:oMathParaPr>
                              <m:oMath xmlns:m="http://schemas.openxmlformats.org/officeDocument/2006/math">
                                <m:r>
                                  <a:rPr lang="en-GB" sz="1200" b="1" i="1" smtClean="0">
                                    <a:latin typeface="Cambria Math" panose="02040503050406030204" pitchFamily="18" charset="0"/>
                                  </a:rPr>
                                  <m:t>𝟐</m:t>
                                </m:r>
                              </m:oMath>
                            </m:oMathPara>
                          </a14:m>
                          <a:endParaRPr lang="en-GB" sz="1200" dirty="0"/>
                        </a:p>
                      </a:txBody>
                      <a:tcPr/>
                    </a:tc>
                    <a:tc>
                      <a:txBody>
                        <a:bodyPr/>
                        <a:lstStyle/>
                        <a:p>
                          <a:pPr/>
                          <a14:m>
                            <m:oMathPara xmlns:m="http://schemas.openxmlformats.org/officeDocument/2006/math">
                              <m:oMathParaPr>
                                <m:jc m:val="centerGroup"/>
                              </m:oMathParaPr>
                              <m:oMath xmlns:m="http://schemas.openxmlformats.org/officeDocument/2006/math">
                                <m:r>
                                  <a:rPr lang="en-GB" sz="1200" b="1" i="1" smtClean="0">
                                    <a:latin typeface="Cambria Math" panose="02040503050406030204" pitchFamily="18" charset="0"/>
                                  </a:rPr>
                                  <m:t>𝟑</m:t>
                                </m:r>
                              </m:oMath>
                            </m:oMathPara>
                          </a14:m>
                          <a:endParaRPr lang="en-GB" sz="1200" dirty="0"/>
                        </a:p>
                      </a:txBody>
                      <a:tcPr/>
                    </a:tc>
                    <a:tc>
                      <a:txBody>
                        <a:bodyPr/>
                        <a:lstStyle/>
                        <a:p>
                          <a:pPr/>
                          <a14:m>
                            <m:oMathPara xmlns:m="http://schemas.openxmlformats.org/officeDocument/2006/math">
                              <m:oMathParaPr>
                                <m:jc m:val="centerGroup"/>
                              </m:oMathParaPr>
                              <m:oMath xmlns:m="http://schemas.openxmlformats.org/officeDocument/2006/math">
                                <m:r>
                                  <a:rPr lang="en-GB" sz="1200" b="1" i="1" smtClean="0">
                                    <a:latin typeface="Cambria Math" panose="02040503050406030204" pitchFamily="18" charset="0"/>
                                  </a:rPr>
                                  <m:t>…</m:t>
                                </m:r>
                              </m:oMath>
                            </m:oMathPara>
                          </a14:m>
                          <a:endParaRPr lang="en-GB" sz="1200" dirty="0"/>
                        </a:p>
                      </a:txBody>
                      <a:tcPr/>
                    </a:tc>
                    <a:tc>
                      <a:txBody>
                        <a:bodyPr/>
                        <a:lstStyle/>
                        <a:p>
                          <a:pPr/>
                          <a14:m>
                            <m:oMathPara xmlns:m="http://schemas.openxmlformats.org/officeDocument/2006/math">
                              <m:oMathParaPr>
                                <m:jc m:val="centerGroup"/>
                              </m:oMathParaPr>
                              <m:oMath xmlns:m="http://schemas.openxmlformats.org/officeDocument/2006/math">
                                <m:r>
                                  <a:rPr lang="en-GB" sz="1200" b="1" i="1" smtClean="0">
                                    <a:latin typeface="Cambria Math" panose="02040503050406030204" pitchFamily="18" charset="0"/>
                                  </a:rPr>
                                  <m:t>𝒌</m:t>
                                </m:r>
                              </m:oMath>
                            </m:oMathPara>
                          </a14:m>
                          <a:endParaRPr lang="en-GB" sz="1200" dirty="0"/>
                        </a:p>
                      </a:txBody>
                      <a:tcPr/>
                    </a:tc>
                    <a:extLst>
                      <a:ext uri="{0D108BD9-81ED-4DB2-BD59-A6C34878D82A}">
                        <a16:rowId xmlns:a16="http://schemas.microsoft.com/office/drawing/2014/main" val="3125629955"/>
                      </a:ext>
                    </a:extLst>
                  </a:tr>
                  <a:tr h="370840">
                    <a:tc>
                      <a:txBody>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𝑝</m:t>
                                </m:r>
                                <m:r>
                                  <a:rPr lang="en-GB" sz="1200" b="0" i="1" smtClean="0">
                                    <a:latin typeface="Cambria Math" panose="02040503050406030204" pitchFamily="18" charset="0"/>
                                  </a:rPr>
                                  <m:t>(</m:t>
                                </m:r>
                                <m:r>
                                  <a:rPr lang="en-GB" sz="1200" b="0" i="1" smtClean="0">
                                    <a:latin typeface="Cambria Math" panose="02040503050406030204" pitchFamily="18" charset="0"/>
                                  </a:rPr>
                                  <m:t>𝑥</m:t>
                                </m:r>
                                <m:r>
                                  <a:rPr lang="en-GB" sz="1200" b="0" i="1" smtClean="0">
                                    <a:latin typeface="Cambria Math" panose="02040503050406030204" pitchFamily="18" charset="0"/>
                                  </a:rPr>
                                  <m:t>)</m:t>
                                </m:r>
                              </m:oMath>
                            </m:oMathPara>
                          </a14:m>
                          <a:endParaRPr lang="en-GB" sz="1200" dirty="0"/>
                        </a:p>
                      </a:txBody>
                      <a:tcPr/>
                    </a:tc>
                    <a:tc>
                      <a:txBody>
                        <a:bodyPr/>
                        <a:lstStyle/>
                        <a:p>
                          <a:pPr/>
                          <a14:m>
                            <m:oMathPara xmlns:m="http://schemas.openxmlformats.org/officeDocument/2006/math">
                              <m:oMathParaPr>
                                <m:jc m:val="centerGroup"/>
                              </m:oMathParaPr>
                              <m:oMath xmlns:m="http://schemas.openxmlformats.org/officeDocument/2006/math">
                                <m:f>
                                  <m:fPr>
                                    <m:ctrlPr>
                                      <a:rPr lang="en-GB" sz="1200" b="0" i="1" smtClean="0">
                                        <a:latin typeface="Cambria Math" panose="02040503050406030204" pitchFamily="18" charset="0"/>
                                      </a:rPr>
                                    </m:ctrlPr>
                                  </m:fPr>
                                  <m:num>
                                    <m:r>
                                      <a:rPr lang="en-GB" sz="1200" b="0" i="1" smtClean="0">
                                        <a:latin typeface="Cambria Math" panose="02040503050406030204" pitchFamily="18" charset="0"/>
                                      </a:rPr>
                                      <m:t>1</m:t>
                                    </m:r>
                                  </m:num>
                                  <m:den>
                                    <m:r>
                                      <a:rPr lang="en-GB" sz="1200" b="0" i="1" smtClean="0">
                                        <a:latin typeface="Cambria Math" panose="02040503050406030204" pitchFamily="18" charset="0"/>
                                      </a:rPr>
                                      <m:t>6</m:t>
                                    </m:r>
                                  </m:den>
                                </m:f>
                              </m:oMath>
                            </m:oMathPara>
                          </a14:m>
                          <a:endParaRPr lang="en-GB" sz="1200" dirty="0"/>
                        </a:p>
                      </a:txBody>
                      <a:tcPr/>
                    </a:tc>
                    <a:tc>
                      <a:txBody>
                        <a:bodyPr/>
                        <a:lstStyle/>
                        <a:p>
                          <a:pPr/>
                          <a14:m>
                            <m:oMathPara xmlns:m="http://schemas.openxmlformats.org/officeDocument/2006/math">
                              <m:oMathParaPr>
                                <m:jc m:val="centerGroup"/>
                              </m:oMathParaPr>
                              <m:oMath xmlns:m="http://schemas.openxmlformats.org/officeDocument/2006/math">
                                <m:f>
                                  <m:fPr>
                                    <m:ctrlPr>
                                      <a:rPr lang="en-GB" sz="1200" b="0" i="1" smtClean="0">
                                        <a:latin typeface="Cambria Math" panose="02040503050406030204" pitchFamily="18" charset="0"/>
                                      </a:rPr>
                                    </m:ctrlPr>
                                  </m:fPr>
                                  <m:num>
                                    <m:r>
                                      <a:rPr lang="en-GB" sz="1200" b="0" i="1" smtClean="0">
                                        <a:latin typeface="Cambria Math" panose="02040503050406030204" pitchFamily="18" charset="0"/>
                                      </a:rPr>
                                      <m:t>5</m:t>
                                    </m:r>
                                  </m:num>
                                  <m:den>
                                    <m:r>
                                      <a:rPr lang="en-GB" sz="1200" b="0" i="1" smtClean="0">
                                        <a:latin typeface="Cambria Math" panose="02040503050406030204" pitchFamily="18" charset="0"/>
                                      </a:rPr>
                                      <m:t>6</m:t>
                                    </m:r>
                                  </m:den>
                                </m:f>
                                <m:r>
                                  <a:rPr lang="en-GB" sz="1200" b="0" i="1" smtClean="0">
                                    <a:latin typeface="Cambria Math" panose="02040503050406030204" pitchFamily="18" charset="0"/>
                                  </a:rPr>
                                  <m:t>×</m:t>
                                </m:r>
                                <m:f>
                                  <m:fPr>
                                    <m:ctrlPr>
                                      <a:rPr lang="en-GB" sz="1200" b="0" i="1" smtClean="0">
                                        <a:latin typeface="Cambria Math" panose="02040503050406030204" pitchFamily="18" charset="0"/>
                                      </a:rPr>
                                    </m:ctrlPr>
                                  </m:fPr>
                                  <m:num>
                                    <m:r>
                                      <a:rPr lang="en-GB" sz="1200" b="0" i="1" smtClean="0">
                                        <a:latin typeface="Cambria Math" panose="02040503050406030204" pitchFamily="18" charset="0"/>
                                      </a:rPr>
                                      <m:t>1</m:t>
                                    </m:r>
                                  </m:num>
                                  <m:den>
                                    <m:r>
                                      <a:rPr lang="en-GB" sz="1200" b="0" i="1" smtClean="0">
                                        <a:latin typeface="Cambria Math" panose="02040503050406030204" pitchFamily="18" charset="0"/>
                                      </a:rPr>
                                      <m:t>6</m:t>
                                    </m:r>
                                  </m:den>
                                </m:f>
                                <m:r>
                                  <a:rPr lang="en-GB" sz="1200" b="0" i="1" smtClean="0">
                                    <a:latin typeface="Cambria Math" panose="02040503050406030204" pitchFamily="18" charset="0"/>
                                  </a:rPr>
                                  <m:t>=</m:t>
                                </m:r>
                                <m:f>
                                  <m:fPr>
                                    <m:ctrlPr>
                                      <a:rPr lang="en-GB" sz="1200" b="0" i="1" smtClean="0">
                                        <a:latin typeface="Cambria Math" panose="02040503050406030204" pitchFamily="18" charset="0"/>
                                      </a:rPr>
                                    </m:ctrlPr>
                                  </m:fPr>
                                  <m:num>
                                    <m:r>
                                      <a:rPr lang="en-GB" sz="1200" b="0" i="1" smtClean="0">
                                        <a:latin typeface="Cambria Math" panose="02040503050406030204" pitchFamily="18" charset="0"/>
                                      </a:rPr>
                                      <m:t>5</m:t>
                                    </m:r>
                                  </m:num>
                                  <m:den>
                                    <m:r>
                                      <a:rPr lang="en-GB" sz="1200" b="0" i="1" smtClean="0">
                                        <a:latin typeface="Cambria Math" panose="02040503050406030204" pitchFamily="18" charset="0"/>
                                      </a:rPr>
                                      <m:t>36</m:t>
                                    </m:r>
                                  </m:den>
                                </m:f>
                              </m:oMath>
                            </m:oMathPara>
                          </a14:m>
                          <a:endParaRPr lang="en-GB" sz="1200" dirty="0"/>
                        </a:p>
                      </a:txBody>
                      <a:tcPr/>
                    </a:tc>
                    <a:tc>
                      <a:txBody>
                        <a:bodyPr/>
                        <a:lstStyle/>
                        <a:p>
                          <a:pPr/>
                          <a14:m>
                            <m:oMathPara xmlns:m="http://schemas.openxmlformats.org/officeDocument/2006/math">
                              <m:oMathParaPr>
                                <m:jc m:val="centerGroup"/>
                              </m:oMathParaPr>
                              <m:oMath xmlns:m="http://schemas.openxmlformats.org/officeDocument/2006/math">
                                <m:f>
                                  <m:fPr>
                                    <m:ctrlPr>
                                      <a:rPr lang="en-GB" sz="1200" b="0" i="1" smtClean="0">
                                        <a:latin typeface="Cambria Math" panose="02040503050406030204" pitchFamily="18" charset="0"/>
                                      </a:rPr>
                                    </m:ctrlPr>
                                  </m:fPr>
                                  <m:num>
                                    <m:r>
                                      <a:rPr lang="en-GB" sz="1200" b="0" i="1" smtClean="0">
                                        <a:latin typeface="Cambria Math" panose="02040503050406030204" pitchFamily="18" charset="0"/>
                                      </a:rPr>
                                      <m:t>5</m:t>
                                    </m:r>
                                  </m:num>
                                  <m:den>
                                    <m:r>
                                      <a:rPr lang="en-GB" sz="1200" b="0" i="1" smtClean="0">
                                        <a:latin typeface="Cambria Math" panose="02040503050406030204" pitchFamily="18" charset="0"/>
                                      </a:rPr>
                                      <m:t>6</m:t>
                                    </m:r>
                                  </m:den>
                                </m:f>
                                <m:r>
                                  <a:rPr lang="en-GB" sz="1200" b="0" i="1" smtClean="0">
                                    <a:latin typeface="Cambria Math" panose="02040503050406030204" pitchFamily="18" charset="0"/>
                                  </a:rPr>
                                  <m:t>×</m:t>
                                </m:r>
                                <m:f>
                                  <m:fPr>
                                    <m:ctrlPr>
                                      <a:rPr lang="en-GB" sz="1200" b="0" i="1" smtClean="0">
                                        <a:latin typeface="Cambria Math" panose="02040503050406030204" pitchFamily="18" charset="0"/>
                                      </a:rPr>
                                    </m:ctrlPr>
                                  </m:fPr>
                                  <m:num>
                                    <m:r>
                                      <a:rPr lang="en-GB" sz="1200" b="0" i="1" smtClean="0">
                                        <a:latin typeface="Cambria Math" panose="02040503050406030204" pitchFamily="18" charset="0"/>
                                      </a:rPr>
                                      <m:t>5</m:t>
                                    </m:r>
                                  </m:num>
                                  <m:den>
                                    <m:r>
                                      <a:rPr lang="en-GB" sz="1200" b="0" i="1" smtClean="0">
                                        <a:latin typeface="Cambria Math" panose="02040503050406030204" pitchFamily="18" charset="0"/>
                                      </a:rPr>
                                      <m:t>6</m:t>
                                    </m:r>
                                  </m:den>
                                </m:f>
                                <m:r>
                                  <a:rPr lang="en-GB" sz="1200" b="0" i="1" smtClean="0">
                                    <a:latin typeface="Cambria Math" panose="02040503050406030204" pitchFamily="18" charset="0"/>
                                  </a:rPr>
                                  <m:t>×</m:t>
                                </m:r>
                                <m:f>
                                  <m:fPr>
                                    <m:ctrlPr>
                                      <a:rPr lang="en-GB" sz="1200" b="0" i="1" smtClean="0">
                                        <a:latin typeface="Cambria Math" panose="02040503050406030204" pitchFamily="18" charset="0"/>
                                      </a:rPr>
                                    </m:ctrlPr>
                                  </m:fPr>
                                  <m:num>
                                    <m:r>
                                      <a:rPr lang="en-GB" sz="1200" b="0" i="1" smtClean="0">
                                        <a:latin typeface="Cambria Math" panose="02040503050406030204" pitchFamily="18" charset="0"/>
                                      </a:rPr>
                                      <m:t>1</m:t>
                                    </m:r>
                                  </m:num>
                                  <m:den>
                                    <m:r>
                                      <a:rPr lang="en-GB" sz="1200" b="0" i="1" smtClean="0">
                                        <a:latin typeface="Cambria Math" panose="02040503050406030204" pitchFamily="18" charset="0"/>
                                      </a:rPr>
                                      <m:t>6</m:t>
                                    </m:r>
                                  </m:den>
                                </m:f>
                                <m:r>
                                  <a:rPr lang="en-GB" sz="1200" b="0" i="1" smtClean="0">
                                    <a:latin typeface="Cambria Math" panose="02040503050406030204" pitchFamily="18" charset="0"/>
                                  </a:rPr>
                                  <m:t>=</m:t>
                                </m:r>
                                <m:f>
                                  <m:fPr>
                                    <m:ctrlPr>
                                      <a:rPr lang="en-GB" sz="1200" b="0" i="1" smtClean="0">
                                        <a:latin typeface="Cambria Math" panose="02040503050406030204" pitchFamily="18" charset="0"/>
                                      </a:rPr>
                                    </m:ctrlPr>
                                  </m:fPr>
                                  <m:num>
                                    <m:r>
                                      <a:rPr lang="en-GB" sz="1200" b="0" i="1" smtClean="0">
                                        <a:latin typeface="Cambria Math" panose="02040503050406030204" pitchFamily="18" charset="0"/>
                                      </a:rPr>
                                      <m:t>25</m:t>
                                    </m:r>
                                  </m:num>
                                  <m:den>
                                    <m:r>
                                      <a:rPr lang="en-GB" sz="1200" b="0" i="1" smtClean="0">
                                        <a:latin typeface="Cambria Math" panose="02040503050406030204" pitchFamily="18" charset="0"/>
                                      </a:rPr>
                                      <m:t>216</m:t>
                                    </m:r>
                                  </m:den>
                                </m:f>
                              </m:oMath>
                            </m:oMathPara>
                          </a14:m>
                          <a:endParaRPr lang="en-GB" sz="1200" dirty="0"/>
                        </a:p>
                      </a:txBody>
                      <a:tcPr/>
                    </a:tc>
                    <a:tc>
                      <a:txBody>
                        <a:bodyPr/>
                        <a:lstStyle/>
                        <a:p>
                          <a:endParaRPr lang="en-GB" sz="1200" dirty="0"/>
                        </a:p>
                      </a:txBody>
                      <a:tcPr/>
                    </a:tc>
                    <a:tc>
                      <a:txBody>
                        <a:bodyPr/>
                        <a:lstStyle/>
                        <a:p>
                          <a:pPr/>
                          <a14:m>
                            <m:oMathPara xmlns:m="http://schemas.openxmlformats.org/officeDocument/2006/math">
                              <m:oMathParaPr>
                                <m:jc m:val="centerGroup"/>
                              </m:oMathParaPr>
                              <m:oMath xmlns:m="http://schemas.openxmlformats.org/officeDocument/2006/math">
                                <m:sSup>
                                  <m:sSupPr>
                                    <m:ctrlPr>
                                      <a:rPr lang="en-GB" sz="1200" b="0" i="1" smtClean="0">
                                        <a:latin typeface="Cambria Math" panose="02040503050406030204" pitchFamily="18" charset="0"/>
                                      </a:rPr>
                                    </m:ctrlPr>
                                  </m:sSupPr>
                                  <m:e>
                                    <m:d>
                                      <m:dPr>
                                        <m:ctrlPr>
                                          <a:rPr lang="en-GB" sz="1200" b="0" i="1" smtClean="0">
                                            <a:latin typeface="Cambria Math" panose="02040503050406030204" pitchFamily="18" charset="0"/>
                                          </a:rPr>
                                        </m:ctrlPr>
                                      </m:dPr>
                                      <m:e>
                                        <m:f>
                                          <m:fPr>
                                            <m:ctrlPr>
                                              <a:rPr lang="en-GB" sz="1200" b="0" i="1" smtClean="0">
                                                <a:latin typeface="Cambria Math" panose="02040503050406030204" pitchFamily="18" charset="0"/>
                                              </a:rPr>
                                            </m:ctrlPr>
                                          </m:fPr>
                                          <m:num>
                                            <m:r>
                                              <a:rPr lang="en-GB" sz="1200" b="0" i="1" smtClean="0">
                                                <a:latin typeface="Cambria Math" panose="02040503050406030204" pitchFamily="18" charset="0"/>
                                              </a:rPr>
                                              <m:t>5</m:t>
                                            </m:r>
                                          </m:num>
                                          <m:den>
                                            <m:r>
                                              <a:rPr lang="en-GB" sz="1200" b="0" i="1" smtClean="0">
                                                <a:latin typeface="Cambria Math" panose="02040503050406030204" pitchFamily="18" charset="0"/>
                                              </a:rPr>
                                              <m:t>6</m:t>
                                            </m:r>
                                          </m:den>
                                        </m:f>
                                      </m:e>
                                    </m:d>
                                  </m:e>
                                  <m:sup>
                                    <m:r>
                                      <a:rPr lang="en-GB" sz="1200" b="0" i="1" smtClean="0">
                                        <a:latin typeface="Cambria Math" panose="02040503050406030204" pitchFamily="18" charset="0"/>
                                      </a:rPr>
                                      <m:t>𝑘</m:t>
                                    </m:r>
                                    <m:r>
                                      <a:rPr lang="en-GB" sz="1200" b="0" i="1" smtClean="0">
                                        <a:latin typeface="Cambria Math" panose="02040503050406030204" pitchFamily="18" charset="0"/>
                                      </a:rPr>
                                      <m:t>−1</m:t>
                                    </m:r>
                                  </m:sup>
                                </m:sSup>
                                <m:d>
                                  <m:dPr>
                                    <m:ctrlPr>
                                      <a:rPr lang="en-GB" sz="1200" b="0" i="1" smtClean="0">
                                        <a:latin typeface="Cambria Math" panose="02040503050406030204" pitchFamily="18" charset="0"/>
                                      </a:rPr>
                                    </m:ctrlPr>
                                  </m:dPr>
                                  <m:e>
                                    <m:f>
                                      <m:fPr>
                                        <m:ctrlPr>
                                          <a:rPr lang="en-GB" sz="1200" b="0" i="1" smtClean="0">
                                            <a:latin typeface="Cambria Math" panose="02040503050406030204" pitchFamily="18" charset="0"/>
                                          </a:rPr>
                                        </m:ctrlPr>
                                      </m:fPr>
                                      <m:num>
                                        <m:r>
                                          <a:rPr lang="en-GB" sz="1200" b="0" i="1" smtClean="0">
                                            <a:latin typeface="Cambria Math" panose="02040503050406030204" pitchFamily="18" charset="0"/>
                                          </a:rPr>
                                          <m:t>1</m:t>
                                        </m:r>
                                      </m:num>
                                      <m:den>
                                        <m:r>
                                          <a:rPr lang="en-GB" sz="1200" b="0" i="1" smtClean="0">
                                            <a:latin typeface="Cambria Math" panose="02040503050406030204" pitchFamily="18" charset="0"/>
                                          </a:rPr>
                                          <m:t>6</m:t>
                                        </m:r>
                                      </m:den>
                                    </m:f>
                                  </m:e>
                                </m:d>
                              </m:oMath>
                            </m:oMathPara>
                          </a14:m>
                          <a:endParaRPr lang="en-GB" sz="1200" dirty="0"/>
                        </a:p>
                      </a:txBody>
                      <a:tcPr/>
                    </a:tc>
                    <a:extLst>
                      <a:ext uri="{0D108BD9-81ED-4DB2-BD59-A6C34878D82A}">
                        <a16:rowId xmlns:a16="http://schemas.microsoft.com/office/drawing/2014/main" val="521054078"/>
                      </a:ext>
                    </a:extLst>
                  </a:tr>
                </a:tbl>
              </a:graphicData>
            </a:graphic>
          </p:graphicFrame>
        </mc:Choice>
        <mc:Fallback>
          <p:graphicFrame>
            <p:nvGraphicFramePr>
              <p:cNvPr id="6" name="Table 5"/>
              <p:cNvGraphicFramePr>
                <a:graphicFrameLocks noGrp="1"/>
              </p:cNvGraphicFramePr>
              <p:nvPr>
                <p:extLst>
                  <p:ext uri="{D42A27DB-BD31-4B8C-83A1-F6EECF244321}">
                    <p14:modId xmlns:p14="http://schemas.microsoft.com/office/powerpoint/2010/main" val="440866754"/>
                  </p:ext>
                </p:extLst>
              </p:nvPr>
            </p:nvGraphicFramePr>
            <p:xfrm>
              <a:off x="1320974" y="2345829"/>
              <a:ext cx="5032502" cy="913194"/>
            </p:xfrm>
            <a:graphic>
              <a:graphicData uri="http://schemas.openxmlformats.org/drawingml/2006/table">
                <a:tbl>
                  <a:tblPr firstRow="1" bandRow="1">
                    <a:tableStyleId>{5C22544A-7EE6-4342-B048-85BDC9FD1C3A}</a:tableStyleId>
                  </a:tblPr>
                  <a:tblGrid>
                    <a:gridCol w="517970">
                      <a:extLst>
                        <a:ext uri="{9D8B030D-6E8A-4147-A177-3AD203B41FA5}">
                          <a16:colId xmlns:a16="http://schemas.microsoft.com/office/drawing/2014/main" val="3843486894"/>
                        </a:ext>
                      </a:extLst>
                    </a:gridCol>
                    <a:gridCol w="308292">
                      <a:extLst>
                        <a:ext uri="{9D8B030D-6E8A-4147-A177-3AD203B41FA5}">
                          <a16:colId xmlns:a16="http://schemas.microsoft.com/office/drawing/2014/main" val="2753123394"/>
                        </a:ext>
                      </a:extLst>
                    </a:gridCol>
                    <a:gridCol w="930592">
                      <a:extLst>
                        <a:ext uri="{9D8B030D-6E8A-4147-A177-3AD203B41FA5}">
                          <a16:colId xmlns:a16="http://schemas.microsoft.com/office/drawing/2014/main" val="878941202"/>
                        </a:ext>
                      </a:extLst>
                    </a:gridCol>
                    <a:gridCol w="1276096">
                      <a:extLst>
                        <a:ext uri="{9D8B030D-6E8A-4147-A177-3AD203B41FA5}">
                          <a16:colId xmlns:a16="http://schemas.microsoft.com/office/drawing/2014/main" val="4249332299"/>
                        </a:ext>
                      </a:extLst>
                    </a:gridCol>
                    <a:gridCol w="1016000">
                      <a:extLst>
                        <a:ext uri="{9D8B030D-6E8A-4147-A177-3AD203B41FA5}">
                          <a16:colId xmlns:a16="http://schemas.microsoft.com/office/drawing/2014/main" val="4122487996"/>
                        </a:ext>
                      </a:extLst>
                    </a:gridCol>
                    <a:gridCol w="983552">
                      <a:extLst>
                        <a:ext uri="{9D8B030D-6E8A-4147-A177-3AD203B41FA5}">
                          <a16:colId xmlns:a16="http://schemas.microsoft.com/office/drawing/2014/main" val="3938783638"/>
                        </a:ext>
                      </a:extLst>
                    </a:gridCol>
                  </a:tblGrid>
                  <a:tr h="370840">
                    <a:tc>
                      <a:txBody>
                        <a:bodyPr/>
                        <a:lstStyle/>
                        <a:p>
                          <a:endParaRPr lang="en-US"/>
                        </a:p>
                      </a:txBody>
                      <a:tcPr>
                        <a:blipFill>
                          <a:blip r:embed="rId2"/>
                          <a:stretch>
                            <a:fillRect l="-1176" t="-1639" r="-877647" b="-150820"/>
                          </a:stretch>
                        </a:blipFill>
                      </a:tcPr>
                    </a:tc>
                    <a:tc>
                      <a:txBody>
                        <a:bodyPr/>
                        <a:lstStyle/>
                        <a:p>
                          <a:endParaRPr lang="en-US"/>
                        </a:p>
                      </a:txBody>
                      <a:tcPr>
                        <a:blipFill>
                          <a:blip r:embed="rId2"/>
                          <a:stretch>
                            <a:fillRect l="-168627" t="-1639" r="-1362745" b="-150820"/>
                          </a:stretch>
                        </a:blipFill>
                      </a:tcPr>
                    </a:tc>
                    <a:tc>
                      <a:txBody>
                        <a:bodyPr/>
                        <a:lstStyle/>
                        <a:p>
                          <a:endParaRPr lang="en-US"/>
                        </a:p>
                      </a:txBody>
                      <a:tcPr>
                        <a:blipFill>
                          <a:blip r:embed="rId2"/>
                          <a:stretch>
                            <a:fillRect l="-89542" t="-1639" r="-354248" b="-150820"/>
                          </a:stretch>
                        </a:blipFill>
                      </a:tcPr>
                    </a:tc>
                    <a:tc>
                      <a:txBody>
                        <a:bodyPr/>
                        <a:lstStyle/>
                        <a:p>
                          <a:endParaRPr lang="en-US"/>
                        </a:p>
                      </a:txBody>
                      <a:tcPr>
                        <a:blipFill>
                          <a:blip r:embed="rId2"/>
                          <a:stretch>
                            <a:fillRect l="-138756" t="-1639" r="-159330" b="-150820"/>
                          </a:stretch>
                        </a:blipFill>
                      </a:tcPr>
                    </a:tc>
                    <a:tc>
                      <a:txBody>
                        <a:bodyPr/>
                        <a:lstStyle/>
                        <a:p>
                          <a:endParaRPr lang="en-US"/>
                        </a:p>
                      </a:txBody>
                      <a:tcPr>
                        <a:blipFill>
                          <a:blip r:embed="rId2"/>
                          <a:stretch>
                            <a:fillRect l="-298802" t="-1639" r="-99401" b="-150820"/>
                          </a:stretch>
                        </a:blipFill>
                      </a:tcPr>
                    </a:tc>
                    <a:tc>
                      <a:txBody>
                        <a:bodyPr/>
                        <a:lstStyle/>
                        <a:p>
                          <a:endParaRPr lang="en-US"/>
                        </a:p>
                      </a:txBody>
                      <a:tcPr>
                        <a:blipFill>
                          <a:blip r:embed="rId2"/>
                          <a:stretch>
                            <a:fillRect l="-411111" t="-1639" r="-2469" b="-150820"/>
                          </a:stretch>
                        </a:blipFill>
                      </a:tcPr>
                    </a:tc>
                    <a:extLst>
                      <a:ext uri="{0D108BD9-81ED-4DB2-BD59-A6C34878D82A}">
                        <a16:rowId xmlns:a16="http://schemas.microsoft.com/office/drawing/2014/main" val="3125629955"/>
                      </a:ext>
                    </a:extLst>
                  </a:tr>
                  <a:tr h="542354">
                    <a:tc>
                      <a:txBody>
                        <a:bodyPr/>
                        <a:lstStyle/>
                        <a:p>
                          <a:endParaRPr lang="en-US"/>
                        </a:p>
                      </a:txBody>
                      <a:tcPr>
                        <a:blipFill>
                          <a:blip r:embed="rId2"/>
                          <a:stretch>
                            <a:fillRect l="-1176" t="-68889" r="-877647" b="-2222"/>
                          </a:stretch>
                        </a:blipFill>
                      </a:tcPr>
                    </a:tc>
                    <a:tc>
                      <a:txBody>
                        <a:bodyPr/>
                        <a:lstStyle/>
                        <a:p>
                          <a:endParaRPr lang="en-US"/>
                        </a:p>
                      </a:txBody>
                      <a:tcPr>
                        <a:blipFill>
                          <a:blip r:embed="rId2"/>
                          <a:stretch>
                            <a:fillRect l="-168627" t="-68889" r="-1362745" b="-2222"/>
                          </a:stretch>
                        </a:blipFill>
                      </a:tcPr>
                    </a:tc>
                    <a:tc>
                      <a:txBody>
                        <a:bodyPr/>
                        <a:lstStyle/>
                        <a:p>
                          <a:endParaRPr lang="en-US"/>
                        </a:p>
                      </a:txBody>
                      <a:tcPr>
                        <a:blipFill>
                          <a:blip r:embed="rId2"/>
                          <a:stretch>
                            <a:fillRect l="-89542" t="-68889" r="-354248" b="-2222"/>
                          </a:stretch>
                        </a:blipFill>
                      </a:tcPr>
                    </a:tc>
                    <a:tc>
                      <a:txBody>
                        <a:bodyPr/>
                        <a:lstStyle/>
                        <a:p>
                          <a:endParaRPr lang="en-US"/>
                        </a:p>
                      </a:txBody>
                      <a:tcPr>
                        <a:blipFill>
                          <a:blip r:embed="rId2"/>
                          <a:stretch>
                            <a:fillRect l="-138756" t="-68889" r="-159330" b="-2222"/>
                          </a:stretch>
                        </a:blipFill>
                      </a:tcPr>
                    </a:tc>
                    <a:tc>
                      <a:txBody>
                        <a:bodyPr/>
                        <a:lstStyle/>
                        <a:p>
                          <a:endParaRPr lang="en-GB" sz="1200" dirty="0"/>
                        </a:p>
                      </a:txBody>
                      <a:tcPr/>
                    </a:tc>
                    <a:tc>
                      <a:txBody>
                        <a:bodyPr/>
                        <a:lstStyle/>
                        <a:p>
                          <a:endParaRPr lang="en-US"/>
                        </a:p>
                      </a:txBody>
                      <a:tcPr>
                        <a:blipFill>
                          <a:blip r:embed="rId2"/>
                          <a:stretch>
                            <a:fillRect l="-411111" t="-68889" r="-2469" b="-2222"/>
                          </a:stretch>
                        </a:blipFill>
                      </a:tcPr>
                    </a:tc>
                    <a:extLst>
                      <a:ext uri="{0D108BD9-81ED-4DB2-BD59-A6C34878D82A}">
                        <a16:rowId xmlns:a16="http://schemas.microsoft.com/office/drawing/2014/main" val="521054078"/>
                      </a:ext>
                    </a:extLst>
                  </a:tr>
                </a:tbl>
              </a:graphicData>
            </a:graphic>
          </p:graphicFrame>
        </mc:Fallback>
      </mc:AlternateContent>
      <p:sp>
        <p:nvSpPr>
          <p:cNvPr id="7" name="Rectangle 6"/>
          <p:cNvSpPr/>
          <p:nvPr/>
        </p:nvSpPr>
        <p:spPr>
          <a:xfrm>
            <a:off x="1834464" y="2714548"/>
            <a:ext cx="345800" cy="52264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C6ECD0DD-FE0C-42F2-9742-1330D195CE93}"/>
                  </a:ext>
                </a:extLst>
              </p:cNvPr>
              <p:cNvSpPr txBox="1"/>
              <p:nvPr/>
            </p:nvSpPr>
            <p:spPr>
              <a:xfrm>
                <a:off x="3562984" y="1718028"/>
                <a:ext cx="2952328" cy="30777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14:m>
                  <m:oMath xmlns:m="http://schemas.openxmlformats.org/officeDocument/2006/math">
                    <m:r>
                      <a:rPr lang="en-GB" sz="1400" b="0" i="1" smtClean="0">
                        <a:latin typeface="Cambria Math" panose="02040503050406030204" pitchFamily="18" charset="0"/>
                      </a:rPr>
                      <m:t>𝑥</m:t>
                    </m:r>
                  </m:oMath>
                </a14:m>
                <a:r>
                  <a:rPr lang="en-GB" sz="1400" dirty="0"/>
                  <a:t> is the number of trials until we stop</a:t>
                </a:r>
              </a:p>
            </p:txBody>
          </p:sp>
        </mc:Choice>
        <mc:Fallback>
          <p:sp>
            <p:nvSpPr>
              <p:cNvPr id="8" name="TextBox 7">
                <a:extLst>
                  <a:ext uri="{FF2B5EF4-FFF2-40B4-BE49-F238E27FC236}">
                    <a16:creationId xmlns:a16="http://schemas.microsoft.com/office/drawing/2014/main" id="{C6ECD0DD-FE0C-42F2-9742-1330D195CE93}"/>
                  </a:ext>
                </a:extLst>
              </p:cNvPr>
              <p:cNvSpPr txBox="1">
                <a:spLocks noRot="1" noChangeAspect="1" noMove="1" noResize="1" noEditPoints="1" noAdjustHandles="1" noChangeArrowheads="1" noChangeShapeType="1" noTextEdit="1"/>
              </p:cNvSpPr>
              <p:nvPr/>
            </p:nvSpPr>
            <p:spPr>
              <a:xfrm>
                <a:off x="3562984" y="1718028"/>
                <a:ext cx="2952328" cy="307777"/>
              </a:xfrm>
              <a:prstGeom prst="rect">
                <a:avLst/>
              </a:prstGeom>
              <a:blipFill>
                <a:blip r:embed="rId3"/>
                <a:stretch>
                  <a:fillRect b="-14815"/>
                </a:stretch>
              </a:blipFill>
            </p:spPr>
            <p:txBody>
              <a:bodyPr/>
              <a:lstStyle/>
              <a:p>
                <a:r>
                  <a:rPr lang="en-GB">
                    <a:noFill/>
                  </a:rPr>
                  <a:t> </a:t>
                </a:r>
              </a:p>
            </p:txBody>
          </p:sp>
        </mc:Fallback>
      </mc:AlternateContent>
      <p:cxnSp>
        <p:nvCxnSpPr>
          <p:cNvPr id="10" name="Straight Arrow Connector 9">
            <a:extLst>
              <a:ext uri="{FF2B5EF4-FFF2-40B4-BE49-F238E27FC236}">
                <a16:creationId xmlns:a16="http://schemas.microsoft.com/office/drawing/2014/main" id="{461FA11D-7499-4B47-8625-1C27FD1391DA}"/>
              </a:ext>
            </a:extLst>
          </p:cNvPr>
          <p:cNvCxnSpPr>
            <a:cxnSpLocks/>
            <a:stCxn id="8" idx="1"/>
          </p:cNvCxnSpPr>
          <p:nvPr/>
        </p:nvCxnSpPr>
        <p:spPr>
          <a:xfrm flipH="1">
            <a:off x="2096374" y="1871917"/>
            <a:ext cx="1466610" cy="55154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2" name="TextBox 11">
            <a:extLst>
              <a:ext uri="{FF2B5EF4-FFF2-40B4-BE49-F238E27FC236}">
                <a16:creationId xmlns:a16="http://schemas.microsoft.com/office/drawing/2014/main" id="{45EF7C53-3CD3-4035-BF66-5F715EA4CD24}"/>
              </a:ext>
            </a:extLst>
          </p:cNvPr>
          <p:cNvSpPr txBox="1"/>
          <p:nvPr/>
        </p:nvSpPr>
        <p:spPr>
          <a:xfrm>
            <a:off x="1784743" y="3393705"/>
            <a:ext cx="2592288" cy="738664"/>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400" dirty="0"/>
              <a:t>We have 1 ‘failure’ before a success on second trial (at which point we stop throwing)</a:t>
            </a:r>
          </a:p>
        </p:txBody>
      </p:sp>
      <p:sp>
        <p:nvSpPr>
          <p:cNvPr id="17" name="Rectangle 16">
            <a:extLst>
              <a:ext uri="{FF2B5EF4-FFF2-40B4-BE49-F238E27FC236}">
                <a16:creationId xmlns:a16="http://schemas.microsoft.com/office/drawing/2014/main" id="{3694DBB4-ED4B-419E-BFA4-F0247F01EFD3}"/>
              </a:ext>
            </a:extLst>
          </p:cNvPr>
          <p:cNvSpPr/>
          <p:nvPr/>
        </p:nvSpPr>
        <p:spPr>
          <a:xfrm>
            <a:off x="2180263" y="2714548"/>
            <a:ext cx="880247" cy="52264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cxnSp>
        <p:nvCxnSpPr>
          <p:cNvPr id="13" name="Straight Arrow Connector 12">
            <a:extLst>
              <a:ext uri="{FF2B5EF4-FFF2-40B4-BE49-F238E27FC236}">
                <a16:creationId xmlns:a16="http://schemas.microsoft.com/office/drawing/2014/main" id="{4EC7287E-75FA-4431-B373-B511C15BDC74}"/>
              </a:ext>
            </a:extLst>
          </p:cNvPr>
          <p:cNvCxnSpPr>
            <a:cxnSpLocks/>
          </p:cNvCxnSpPr>
          <p:nvPr/>
        </p:nvCxnSpPr>
        <p:spPr>
          <a:xfrm flipH="1" flipV="1">
            <a:off x="2819400" y="3181350"/>
            <a:ext cx="155984" cy="23672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8" name="Rectangle 17">
            <a:extLst>
              <a:ext uri="{FF2B5EF4-FFF2-40B4-BE49-F238E27FC236}">
                <a16:creationId xmlns:a16="http://schemas.microsoft.com/office/drawing/2014/main" id="{741B356E-A1D0-402D-B8AA-5C2FBCDA2CC7}"/>
              </a:ext>
            </a:extLst>
          </p:cNvPr>
          <p:cNvSpPr/>
          <p:nvPr/>
        </p:nvSpPr>
        <p:spPr>
          <a:xfrm>
            <a:off x="3060510" y="2714548"/>
            <a:ext cx="1275724" cy="52264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0" name="Rectangle 19">
            <a:extLst>
              <a:ext uri="{FF2B5EF4-FFF2-40B4-BE49-F238E27FC236}">
                <a16:creationId xmlns:a16="http://schemas.microsoft.com/office/drawing/2014/main" id="{1C0DADE6-F617-4AC9-9F61-148C772C3702}"/>
              </a:ext>
            </a:extLst>
          </p:cNvPr>
          <p:cNvSpPr/>
          <p:nvPr/>
        </p:nvSpPr>
        <p:spPr>
          <a:xfrm>
            <a:off x="5368080" y="2714547"/>
            <a:ext cx="989901" cy="52264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mc:AlternateContent xmlns:mc="http://schemas.openxmlformats.org/markup-compatibility/2006">
        <mc:Choice xmlns:a14="http://schemas.microsoft.com/office/drawing/2010/main" Requires="a14">
          <p:sp>
            <p:nvSpPr>
              <p:cNvPr id="22" name="TextBox 21">
                <a:extLst>
                  <a:ext uri="{FF2B5EF4-FFF2-40B4-BE49-F238E27FC236}">
                    <a16:creationId xmlns:a16="http://schemas.microsoft.com/office/drawing/2014/main" id="{BC077643-B8C6-4EB6-B5C4-DE0074F35C93}"/>
                  </a:ext>
                </a:extLst>
              </p:cNvPr>
              <p:cNvSpPr txBox="1"/>
              <p:nvPr/>
            </p:nvSpPr>
            <p:spPr>
              <a:xfrm>
                <a:off x="1106091" y="4521437"/>
                <a:ext cx="6696744" cy="1200329"/>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latin typeface="Wingdings" panose="05000000000000000000" pitchFamily="2" charset="2"/>
                  </a:rPr>
                  <a:t>!</a:t>
                </a:r>
                <a:r>
                  <a:rPr lang="en-GB" dirty="0"/>
                  <a:t> For successive independent trials, each with constant probability of success </a:t>
                </a:r>
                <a14:m>
                  <m:oMath xmlns:m="http://schemas.openxmlformats.org/officeDocument/2006/math">
                    <m:r>
                      <a:rPr lang="en-GB" b="0" i="1" smtClean="0">
                        <a:latin typeface="Cambria Math" panose="02040503050406030204" pitchFamily="18" charset="0"/>
                      </a:rPr>
                      <m:t>𝑝</m:t>
                    </m:r>
                  </m:oMath>
                </a14:m>
                <a:r>
                  <a:rPr lang="en-GB" dirty="0"/>
                  <a:t>, the number of trials needed to get one success, </a:t>
                </a:r>
                <a14:m>
                  <m:oMath xmlns:m="http://schemas.openxmlformats.org/officeDocument/2006/math">
                    <m:r>
                      <a:rPr lang="en-GB" b="0" i="1" smtClean="0">
                        <a:latin typeface="Cambria Math" panose="02040503050406030204" pitchFamily="18" charset="0"/>
                      </a:rPr>
                      <m:t>𝑋</m:t>
                    </m:r>
                  </m:oMath>
                </a14:m>
                <a:r>
                  <a:rPr lang="en-GB" dirty="0"/>
                  <a:t>, has the geometric distribution </a:t>
                </a:r>
                <a14:m>
                  <m:oMath xmlns:m="http://schemas.openxmlformats.org/officeDocument/2006/math">
                    <m:r>
                      <a:rPr lang="en-GB" b="0" i="1" smtClean="0">
                        <a:latin typeface="Cambria Math" panose="02040503050406030204" pitchFamily="18" charset="0"/>
                      </a:rPr>
                      <m:t>𝑋</m:t>
                    </m:r>
                    <m:r>
                      <a:rPr lang="en-GB" b="0" i="1" smtClean="0">
                        <a:latin typeface="Cambria Math" panose="02040503050406030204" pitchFamily="18" charset="0"/>
                      </a:rPr>
                      <m:t>~</m:t>
                    </m:r>
                    <m:r>
                      <a:rPr lang="en-GB" b="0" i="1" smtClean="0">
                        <a:latin typeface="Cambria Math" panose="02040503050406030204" pitchFamily="18" charset="0"/>
                      </a:rPr>
                      <m:t>𝐺𝑒𝑜</m:t>
                    </m:r>
                    <m:r>
                      <a:rPr lang="en-GB" b="0" i="1" smtClean="0">
                        <a:latin typeface="Cambria Math" panose="02040503050406030204" pitchFamily="18" charset="0"/>
                      </a:rPr>
                      <m:t>(</m:t>
                    </m:r>
                    <m:r>
                      <a:rPr lang="en-GB" b="0" i="1" smtClean="0">
                        <a:latin typeface="Cambria Math" panose="02040503050406030204" pitchFamily="18" charset="0"/>
                      </a:rPr>
                      <m:t>𝑝</m:t>
                    </m:r>
                    <m:r>
                      <a:rPr lang="en-GB" b="0" i="1" smtClean="0">
                        <a:latin typeface="Cambria Math" panose="02040503050406030204" pitchFamily="18" charset="0"/>
                      </a:rPr>
                      <m:t>)</m:t>
                    </m:r>
                  </m:oMath>
                </a14:m>
                <a:r>
                  <a:rPr lang="en-GB" dirty="0"/>
                  <a:t> with probability </a:t>
                </a:r>
              </a:p>
              <a:p>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m:t>
                        </m:r>
                        <m:r>
                          <a:rPr lang="en-GB" b="0" i="1" smtClean="0">
                            <a:latin typeface="Cambria Math" panose="02040503050406030204" pitchFamily="18" charset="0"/>
                          </a:rPr>
                          <m:t>𝑥</m:t>
                        </m:r>
                      </m:e>
                    </m:d>
                    <m:r>
                      <a:rPr lang="en-GB" b="0" i="1" smtClean="0">
                        <a:latin typeface="Cambria Math" panose="02040503050406030204" pitchFamily="18" charset="0"/>
                      </a:rPr>
                      <m:t>=</m:t>
                    </m:r>
                    <m:r>
                      <a:rPr lang="en-GB" b="0" i="1" smtClean="0">
                        <a:latin typeface="Cambria Math" panose="02040503050406030204" pitchFamily="18" charset="0"/>
                      </a:rPr>
                      <m:t>𝑝</m:t>
                    </m:r>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1−</m:t>
                            </m:r>
                            <m:r>
                              <a:rPr lang="en-GB" b="0" i="1" smtClean="0">
                                <a:latin typeface="Cambria Math" panose="02040503050406030204" pitchFamily="18" charset="0"/>
                              </a:rPr>
                              <m:t>𝑝</m:t>
                            </m:r>
                          </m:e>
                        </m:d>
                      </m:e>
                      <m:sup>
                        <m:r>
                          <a:rPr lang="en-GB" b="0" i="1" smtClean="0">
                            <a:latin typeface="Cambria Math" panose="02040503050406030204" pitchFamily="18" charset="0"/>
                          </a:rPr>
                          <m:t>𝑥</m:t>
                        </m:r>
                        <m:r>
                          <a:rPr lang="en-GB" b="0" i="1" smtClean="0">
                            <a:latin typeface="Cambria Math" panose="02040503050406030204" pitchFamily="18" charset="0"/>
                          </a:rPr>
                          <m:t>−1</m:t>
                        </m:r>
                      </m:sup>
                    </m:sSup>
                  </m:oMath>
                </a14:m>
                <a:r>
                  <a:rPr lang="en-GB" dirty="0"/>
                  <a:t>       </a:t>
                </a:r>
                <a14:m>
                  <m:oMath xmlns:m="http://schemas.openxmlformats.org/officeDocument/2006/math">
                    <m:r>
                      <a:rPr lang="en-GB" b="0" i="1" dirty="0" smtClean="0">
                        <a:latin typeface="Cambria Math" panose="02040503050406030204" pitchFamily="18" charset="0"/>
                      </a:rPr>
                      <m:t>𝑥</m:t>
                    </m:r>
                    <m:r>
                      <a:rPr lang="en-GB" b="0" i="1" dirty="0" smtClean="0">
                        <a:latin typeface="Cambria Math" panose="02040503050406030204" pitchFamily="18" charset="0"/>
                      </a:rPr>
                      <m:t>=1,2,3,…</m:t>
                    </m:r>
                  </m:oMath>
                </a14:m>
                <a:r>
                  <a:rPr lang="en-GB" dirty="0"/>
                  <a:t> </a:t>
                </a:r>
              </a:p>
            </p:txBody>
          </p:sp>
        </mc:Choice>
        <mc:Fallback>
          <p:sp>
            <p:nvSpPr>
              <p:cNvPr id="22" name="TextBox 21">
                <a:extLst>
                  <a:ext uri="{FF2B5EF4-FFF2-40B4-BE49-F238E27FC236}">
                    <a16:creationId xmlns:a16="http://schemas.microsoft.com/office/drawing/2014/main" id="{BC077643-B8C6-4EB6-B5C4-DE0074F35C93}"/>
                  </a:ext>
                </a:extLst>
              </p:cNvPr>
              <p:cNvSpPr txBox="1">
                <a:spLocks noRot="1" noChangeAspect="1" noMove="1" noResize="1" noEditPoints="1" noAdjustHandles="1" noChangeArrowheads="1" noChangeShapeType="1" noTextEdit="1"/>
              </p:cNvSpPr>
              <p:nvPr/>
            </p:nvSpPr>
            <p:spPr>
              <a:xfrm>
                <a:off x="1106091" y="4521437"/>
                <a:ext cx="6696744" cy="1200329"/>
              </a:xfrm>
              <a:prstGeom prst="rect">
                <a:avLst/>
              </a:prstGeom>
              <a:blipFill>
                <a:blip r:embed="rId4"/>
                <a:stretch>
                  <a:fillRect l="-544" t="-2488"/>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23" name="TextBox 22">
                <a:extLst>
                  <a:ext uri="{FF2B5EF4-FFF2-40B4-BE49-F238E27FC236}">
                    <a16:creationId xmlns:a16="http://schemas.microsoft.com/office/drawing/2014/main" id="{531CE488-2285-4EDA-9E51-734549581D7B}"/>
                  </a:ext>
                </a:extLst>
              </p:cNvPr>
              <p:cNvSpPr txBox="1"/>
              <p:nvPr/>
            </p:nvSpPr>
            <p:spPr>
              <a:xfrm>
                <a:off x="215407" y="6007344"/>
                <a:ext cx="8712968" cy="619721"/>
              </a:xfrm>
              <a:prstGeom prst="rect">
                <a:avLst/>
              </a:prstGeom>
              <a:noFill/>
            </p:spPr>
            <p:txBody>
              <a:bodyPr wrap="square" rtlCol="0">
                <a:spAutoFit/>
              </a:bodyPr>
              <a:lstStyle/>
              <a:p>
                <a:r>
                  <a:rPr lang="en-GB" sz="1400" dirty="0"/>
                  <a:t>It is known as a geometric distribution because the sequence of probabilities forms a geometric sequence, with first term </a:t>
                </a:r>
                <a14:m>
                  <m:oMath xmlns:m="http://schemas.openxmlformats.org/officeDocument/2006/math">
                    <m:r>
                      <a:rPr lang="en-GB" sz="1400" b="0" i="1" smtClean="0">
                        <a:latin typeface="Cambria Math" panose="02040503050406030204" pitchFamily="18" charset="0"/>
                      </a:rPr>
                      <m:t>𝑎</m:t>
                    </m:r>
                    <m:r>
                      <a:rPr lang="en-GB" sz="1400" b="0" i="1" smtClean="0">
                        <a:latin typeface="Cambria Math" panose="02040503050406030204" pitchFamily="18" charset="0"/>
                      </a:rPr>
                      <m:t>=</m:t>
                    </m:r>
                    <m:r>
                      <a:rPr lang="en-GB" sz="1400" b="0" i="1" smtClean="0">
                        <a:latin typeface="Cambria Math" panose="02040503050406030204" pitchFamily="18" charset="0"/>
                      </a:rPr>
                      <m:t>𝑝</m:t>
                    </m:r>
                  </m:oMath>
                </a14:m>
                <a:r>
                  <a:rPr lang="en-GB" sz="1400" dirty="0"/>
                  <a:t> and common ratio </a:t>
                </a:r>
                <a14:m>
                  <m:oMath xmlns:m="http://schemas.openxmlformats.org/officeDocument/2006/math">
                    <m:r>
                      <a:rPr lang="en-GB" sz="1400" b="0" i="1" smtClean="0">
                        <a:latin typeface="Cambria Math" panose="02040503050406030204" pitchFamily="18" charset="0"/>
                      </a:rPr>
                      <m:t>𝑟</m:t>
                    </m:r>
                    <m:r>
                      <a:rPr lang="en-GB" sz="1400" b="0" i="1" smtClean="0">
                        <a:latin typeface="Cambria Math" panose="02040503050406030204" pitchFamily="18" charset="0"/>
                      </a:rPr>
                      <m:t>=1−</m:t>
                    </m:r>
                    <m:r>
                      <a:rPr lang="en-GB" sz="1400" b="0" i="1" smtClean="0">
                        <a:latin typeface="Cambria Math" panose="02040503050406030204" pitchFamily="18" charset="0"/>
                      </a:rPr>
                      <m:t>𝑝</m:t>
                    </m:r>
                  </m:oMath>
                </a14:m>
                <a:r>
                  <a:rPr lang="en-GB" sz="1400" dirty="0"/>
                  <a:t>. The probabilities add up to </a:t>
                </a:r>
                <a14:m>
                  <m:oMath xmlns:m="http://schemas.openxmlformats.org/officeDocument/2006/math">
                    <m:sSub>
                      <m:sSubPr>
                        <m:ctrlPr>
                          <a:rPr lang="en-GB" sz="1400" b="0" i="1" smtClean="0">
                            <a:latin typeface="Cambria Math" panose="02040503050406030204" pitchFamily="18" charset="0"/>
                          </a:rPr>
                        </m:ctrlPr>
                      </m:sSubPr>
                      <m:e>
                        <m:r>
                          <a:rPr lang="en-GB" sz="1400" b="0" i="1" smtClean="0">
                            <a:latin typeface="Cambria Math" panose="02040503050406030204" pitchFamily="18" charset="0"/>
                          </a:rPr>
                          <m:t>𝑆</m:t>
                        </m:r>
                      </m:e>
                      <m:sub>
                        <m:r>
                          <a:rPr lang="en-GB" sz="1400" b="0" i="1" smtClean="0">
                            <a:latin typeface="Cambria Math" panose="02040503050406030204" pitchFamily="18" charset="0"/>
                          </a:rPr>
                          <m:t>∞</m:t>
                        </m:r>
                      </m:sub>
                    </m:sSub>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𝑎</m:t>
                        </m:r>
                      </m:num>
                      <m:den>
                        <m:r>
                          <a:rPr lang="en-GB" sz="1400" b="0" i="1" smtClean="0">
                            <a:latin typeface="Cambria Math" panose="02040503050406030204" pitchFamily="18" charset="0"/>
                          </a:rPr>
                          <m:t>1−</m:t>
                        </m:r>
                        <m:r>
                          <a:rPr lang="en-GB" sz="1400" b="0" i="1" smtClean="0">
                            <a:latin typeface="Cambria Math" panose="02040503050406030204" pitchFamily="18" charset="0"/>
                          </a:rPr>
                          <m:t>𝑟</m:t>
                        </m:r>
                      </m:den>
                    </m:f>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𝑝</m:t>
                        </m:r>
                      </m:num>
                      <m:den>
                        <m:r>
                          <a:rPr lang="en-GB" sz="1400" b="0" i="1" smtClean="0">
                            <a:latin typeface="Cambria Math" panose="02040503050406030204" pitchFamily="18" charset="0"/>
                          </a:rPr>
                          <m:t>1−</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1−</m:t>
                            </m:r>
                            <m:r>
                              <a:rPr lang="en-GB" sz="1400" b="0" i="1" smtClean="0">
                                <a:latin typeface="Cambria Math" panose="02040503050406030204" pitchFamily="18" charset="0"/>
                              </a:rPr>
                              <m:t>𝑝</m:t>
                            </m:r>
                          </m:e>
                        </m:d>
                      </m:den>
                    </m:f>
                    <m:r>
                      <a:rPr lang="en-GB" sz="1400" b="0" i="1" smtClean="0">
                        <a:latin typeface="Cambria Math" panose="02040503050406030204" pitchFamily="18" charset="0"/>
                      </a:rPr>
                      <m:t>=1</m:t>
                    </m:r>
                  </m:oMath>
                </a14:m>
                <a:r>
                  <a:rPr lang="en-GB" sz="1400" dirty="0"/>
                  <a:t> as expected.</a:t>
                </a:r>
              </a:p>
            </p:txBody>
          </p:sp>
        </mc:Choice>
        <mc:Fallback>
          <p:sp>
            <p:nvSpPr>
              <p:cNvPr id="23" name="TextBox 22">
                <a:extLst>
                  <a:ext uri="{FF2B5EF4-FFF2-40B4-BE49-F238E27FC236}">
                    <a16:creationId xmlns:a16="http://schemas.microsoft.com/office/drawing/2014/main" id="{531CE488-2285-4EDA-9E51-734549581D7B}"/>
                  </a:ext>
                </a:extLst>
              </p:cNvPr>
              <p:cNvSpPr txBox="1">
                <a:spLocks noRot="1" noChangeAspect="1" noMove="1" noResize="1" noEditPoints="1" noAdjustHandles="1" noChangeArrowheads="1" noChangeShapeType="1" noTextEdit="1"/>
              </p:cNvSpPr>
              <p:nvPr/>
            </p:nvSpPr>
            <p:spPr>
              <a:xfrm>
                <a:off x="215407" y="6007344"/>
                <a:ext cx="8712968" cy="619721"/>
              </a:xfrm>
              <a:prstGeom prst="rect">
                <a:avLst/>
              </a:prstGeom>
              <a:blipFill>
                <a:blip r:embed="rId5"/>
                <a:stretch>
                  <a:fillRect l="-210" t="-980"/>
                </a:stretch>
              </a:blipFill>
            </p:spPr>
            <p:txBody>
              <a:bodyPr/>
              <a:lstStyle/>
              <a:p>
                <a:r>
                  <a:rPr lang="en-GB">
                    <a:noFill/>
                  </a:rPr>
                  <a:t> </a:t>
                </a:r>
              </a:p>
            </p:txBody>
          </p:sp>
        </mc:Fallback>
      </mc:AlternateContent>
    </p:spTree>
    <p:extLst>
      <p:ext uri="{BB962C8B-B14F-4D97-AF65-F5344CB8AC3E}">
        <p14:creationId xmlns:p14="http://schemas.microsoft.com/office/powerpoint/2010/main" val="2219492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2" restart="whenNotActive" fill="hold" evtFilter="cancelBubble" nodeType="interactiveSeq">
                <p:stCondLst>
                  <p:cond evt="onClick" delay="0">
                    <p:tgtEl>
                      <p:spTgt spid="7"/>
                    </p:tgtEl>
                  </p:cond>
                </p:stCondLst>
                <p:endSync evt="end" delay="0">
                  <p:rtn val="all"/>
                </p:endSync>
                <p:childTnLst>
                  <p:par>
                    <p:cTn id="13" fill="hold">
                      <p:stCondLst>
                        <p:cond delay="0"/>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18" restart="whenNotActive" fill="hold" evtFilter="cancelBubble" nodeType="interactiveSeq">
                <p:stCondLst>
                  <p:cond evt="onClick" delay="0">
                    <p:tgtEl>
                      <p:spTgt spid="17"/>
                    </p:tgtEl>
                  </p:cond>
                </p:stCondLst>
                <p:endSync evt="end" delay="0">
                  <p:rtn val="all"/>
                </p:endSync>
                <p:childTnLst>
                  <p:par>
                    <p:cTn id="19" fill="hold">
                      <p:stCondLst>
                        <p:cond delay="0"/>
                      </p:stCondLst>
                      <p:childTnLst>
                        <p:par>
                          <p:cTn id="20" fill="hold">
                            <p:stCondLst>
                              <p:cond delay="0"/>
                            </p:stCondLst>
                            <p:childTnLst>
                              <p:par>
                                <p:cTn id="21" presetID="10" presetClass="exit" presetSubtype="0" fill="hold" grpId="0" nodeType="clickEffect">
                                  <p:stCondLst>
                                    <p:cond delay="0"/>
                                  </p:stCondLst>
                                  <p:childTnLst>
                                    <p:animEffect transition="out" filter="fade">
                                      <p:cBhvr>
                                        <p:cTn id="22" dur="500"/>
                                        <p:tgtEl>
                                          <p:spTgt spid="17"/>
                                        </p:tgtEl>
                                      </p:cBhvr>
                                    </p:animEffect>
                                    <p:set>
                                      <p:cBhvr>
                                        <p:cTn id="23" dur="1" fill="hold">
                                          <p:stCondLst>
                                            <p:cond delay="499"/>
                                          </p:stCondLst>
                                        </p:cTn>
                                        <p:tgtEl>
                                          <p:spTgt spid="17"/>
                                        </p:tgtEl>
                                        <p:attrNameLst>
                                          <p:attrName>style.visibility</p:attrName>
                                        </p:attrNameLst>
                                      </p:cBhvr>
                                      <p:to>
                                        <p:strVal val="hidden"/>
                                      </p:to>
                                    </p:set>
                                  </p:childTnLst>
                                </p:cTn>
                              </p:par>
                              <p:par>
                                <p:cTn id="24" presetID="10"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childTnLst>
                          </p:cTn>
                        </p:par>
                      </p:childTnLst>
                    </p:cTn>
                  </p:par>
                </p:childTnLst>
              </p:cTn>
              <p:nextCondLst>
                <p:cond evt="onClick" delay="0">
                  <p:tgtEl>
                    <p:spTgt spid="17"/>
                  </p:tgtEl>
                </p:cond>
              </p:nextCondLst>
            </p:seq>
            <p:seq concurrent="1" nextAc="seek">
              <p:cTn id="30" restart="whenNotActive" fill="hold" evtFilter="cancelBubble" nodeType="interactiveSeq">
                <p:stCondLst>
                  <p:cond evt="onClick" delay="0">
                    <p:tgtEl>
                      <p:spTgt spid="18"/>
                    </p:tgtEl>
                  </p:cond>
                </p:stCondLst>
                <p:endSync evt="end" delay="0">
                  <p:rtn val="all"/>
                </p:endSync>
                <p:childTnLst>
                  <p:par>
                    <p:cTn id="31" fill="hold">
                      <p:stCondLst>
                        <p:cond delay="0"/>
                      </p:stCondLst>
                      <p:childTnLst>
                        <p:par>
                          <p:cTn id="32" fill="hold">
                            <p:stCondLst>
                              <p:cond delay="0"/>
                            </p:stCondLst>
                            <p:childTnLst>
                              <p:par>
                                <p:cTn id="33" presetID="10" presetClass="exit" presetSubtype="0" fill="hold" grpId="0" nodeType="clickEffect">
                                  <p:stCondLst>
                                    <p:cond delay="0"/>
                                  </p:stCondLst>
                                  <p:childTnLst>
                                    <p:animEffect transition="out" filter="fade">
                                      <p:cBhvr>
                                        <p:cTn id="34" dur="500"/>
                                        <p:tgtEl>
                                          <p:spTgt spid="18"/>
                                        </p:tgtEl>
                                      </p:cBhvr>
                                    </p:animEffect>
                                    <p:set>
                                      <p:cBhvr>
                                        <p:cTn id="35"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36" restart="whenNotActive" fill="hold" evtFilter="cancelBubble" nodeType="interactiveSeq">
                <p:stCondLst>
                  <p:cond evt="onClick" delay="0">
                    <p:tgtEl>
                      <p:spTgt spid="20"/>
                    </p:tgtEl>
                  </p:cond>
                </p:stCondLst>
                <p:endSync evt="end" delay="0">
                  <p:rtn val="all"/>
                </p:endSync>
                <p:childTnLst>
                  <p:par>
                    <p:cTn id="37" fill="hold">
                      <p:stCondLst>
                        <p:cond delay="0"/>
                      </p:stCondLst>
                      <p:childTnLst>
                        <p:par>
                          <p:cTn id="38" fill="hold">
                            <p:stCondLst>
                              <p:cond delay="0"/>
                            </p:stCondLst>
                            <p:childTnLst>
                              <p:par>
                                <p:cTn id="39" presetID="10" presetClass="exit" presetSubtype="0" fill="hold" grpId="0" nodeType="clickEffect">
                                  <p:stCondLst>
                                    <p:cond delay="0"/>
                                  </p:stCondLst>
                                  <p:childTnLst>
                                    <p:animEffect transition="out" filter="fade">
                                      <p:cBhvr>
                                        <p:cTn id="40" dur="500"/>
                                        <p:tgtEl>
                                          <p:spTgt spid="20"/>
                                        </p:tgtEl>
                                      </p:cBhvr>
                                    </p:animEffect>
                                    <p:set>
                                      <p:cBhvr>
                                        <p:cTn id="41"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childTnLst>
        </p:cTn>
      </p:par>
    </p:tnLst>
    <p:bldLst>
      <p:bldP spid="7" grpId="0" animBg="1"/>
      <p:bldP spid="12" grpId="0" animBg="1"/>
      <p:bldP spid="17" grpId="0" animBg="1"/>
      <p:bldP spid="18" grpId="0" animBg="1"/>
      <p:bldP spid="20" grpId="0" animBg="1"/>
      <p:bldP spid="22" grpId="0" animBg="1"/>
      <p:bldP spid="2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Binomial vs Geometric Distribution</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11" name="TextBox 10"/>
              <p:cNvSpPr txBox="1"/>
              <p:nvPr/>
            </p:nvSpPr>
            <p:spPr>
              <a:xfrm>
                <a:off x="2798340" y="2441961"/>
                <a:ext cx="2592288" cy="1200329"/>
              </a:xfrm>
              <a:prstGeom prst="rect">
                <a:avLst/>
              </a:prstGeom>
              <a:noFill/>
            </p:spPr>
            <p:txBody>
              <a:bodyPr wrap="square" rtlCol="0">
                <a:spAutoFit/>
              </a:bodyPr>
              <a:lstStyle/>
              <a:p>
                <a:r>
                  <a:rPr lang="en-GB" dirty="0"/>
                  <a:t>The </a:t>
                </a:r>
                <a:r>
                  <a:rPr lang="en-GB" b="1" dirty="0"/>
                  <a:t>number of “successes” </a:t>
                </a:r>
                <a:r>
                  <a:rPr lang="en-GB" dirty="0"/>
                  <a:t>out of </a:t>
                </a:r>
                <a14:m>
                  <m:oMath xmlns:m="http://schemas.openxmlformats.org/officeDocument/2006/math">
                    <m:r>
                      <a:rPr lang="en-GB" b="0" i="1" smtClean="0">
                        <a:latin typeface="Cambria Math" panose="02040503050406030204" pitchFamily="18" charset="0"/>
                      </a:rPr>
                      <m:t>𝑛</m:t>
                    </m:r>
                  </m:oMath>
                </a14:m>
                <a:r>
                  <a:rPr lang="en-GB" dirty="0"/>
                  <a:t> trials, each with a probability </a:t>
                </a:r>
                <a14:m>
                  <m:oMath xmlns:m="http://schemas.openxmlformats.org/officeDocument/2006/math">
                    <m:r>
                      <a:rPr lang="en-GB" b="0" i="1" smtClean="0">
                        <a:latin typeface="Cambria Math" panose="02040503050406030204" pitchFamily="18" charset="0"/>
                      </a:rPr>
                      <m:t>𝑝</m:t>
                    </m:r>
                  </m:oMath>
                </a14:m>
                <a:r>
                  <a:rPr lang="en-GB" dirty="0"/>
                  <a:t> of success.</a:t>
                </a:r>
              </a:p>
            </p:txBody>
          </p:sp>
        </mc:Choice>
        <mc:Fallback xmlns="">
          <p:sp>
            <p:nvSpPr>
              <p:cNvPr id="11" name="TextBox 10"/>
              <p:cNvSpPr txBox="1">
                <a:spLocks noRot="1" noChangeAspect="1" noMove="1" noResize="1" noEditPoints="1" noAdjustHandles="1" noChangeArrowheads="1" noChangeShapeType="1" noTextEdit="1"/>
              </p:cNvSpPr>
              <p:nvPr/>
            </p:nvSpPr>
            <p:spPr>
              <a:xfrm>
                <a:off x="2798340" y="2441961"/>
                <a:ext cx="2592288" cy="1200329"/>
              </a:xfrm>
              <a:prstGeom prst="rect">
                <a:avLst/>
              </a:prstGeom>
              <a:blipFill rotWithShape="0">
                <a:blip r:embed="rId2"/>
                <a:stretch>
                  <a:fillRect l="-1882" t="-3061" b="-7653"/>
                </a:stretch>
              </a:blipFill>
            </p:spPr>
            <p:txBody>
              <a:bodyPr/>
              <a:lstStyle/>
              <a:p>
                <a:r>
                  <a:rPr lang="en-GB">
                    <a:noFill/>
                  </a:rPr>
                  <a:t> </a:t>
                </a:r>
              </a:p>
            </p:txBody>
          </p:sp>
        </mc:Fallback>
      </mc:AlternateContent>
      <p:sp>
        <p:nvSpPr>
          <p:cNvPr id="12" name="Rectangle 11"/>
          <p:cNvSpPr/>
          <p:nvPr/>
        </p:nvSpPr>
        <p:spPr>
          <a:xfrm>
            <a:off x="2798340" y="1897262"/>
            <a:ext cx="2592288" cy="40501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dirty="0"/>
              <a:t>Description</a:t>
            </a:r>
          </a:p>
        </p:txBody>
      </p:sp>
      <p:sp>
        <p:nvSpPr>
          <p:cNvPr id="13" name="Rectangle 12"/>
          <p:cNvSpPr/>
          <p:nvPr/>
        </p:nvSpPr>
        <p:spPr>
          <a:xfrm>
            <a:off x="5508104" y="1897262"/>
            <a:ext cx="2304256" cy="40501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dirty="0"/>
              <a:t>Outcomes</a:t>
            </a:r>
          </a:p>
        </p:txBody>
      </p:sp>
      <mc:AlternateContent xmlns:mc="http://schemas.openxmlformats.org/markup-compatibility/2006" xmlns:a14="http://schemas.microsoft.com/office/drawing/2010/main">
        <mc:Choice Requires="a14">
          <p:sp>
            <p:nvSpPr>
              <p:cNvPr id="14" name="TextBox 13"/>
              <p:cNvSpPr txBox="1"/>
              <p:nvPr/>
            </p:nvSpPr>
            <p:spPr>
              <a:xfrm>
                <a:off x="5580112" y="2397709"/>
                <a:ext cx="2160240" cy="646331"/>
              </a:xfrm>
              <a:prstGeom prst="rect">
                <a:avLst/>
              </a:prstGeom>
              <a:noFill/>
            </p:spPr>
            <p:txBody>
              <a:bodyPr wrap="square" rtlCol="0">
                <a:spAutoFit/>
              </a:bodyPr>
              <a:lstStyle/>
              <a:p>
                <a:r>
                  <a:rPr lang="en-GB" dirty="0">
                    <a:latin typeface="+mj-lt"/>
                  </a:rPr>
                  <a:t>Number of successes</a:t>
                </a:r>
                <a:endParaRPr lang="en-GB" b="0" dirty="0">
                  <a:latin typeface="+mj-lt"/>
                </a:endParaRPr>
              </a:p>
              <a:p>
                <a:pPr algn="ctr"/>
                <a14:m>
                  <m:oMathPara xmlns:m="http://schemas.openxmlformats.org/officeDocument/2006/math">
                    <m:oMathParaPr>
                      <m:jc m:val="left"/>
                    </m:oMathParaPr>
                    <m:oMath xmlns:m="http://schemas.openxmlformats.org/officeDocument/2006/math">
                      <m:r>
                        <a:rPr lang="en-GB" b="0" i="1" smtClean="0">
                          <a:latin typeface="Cambria Math" panose="02040503050406030204" pitchFamily="18" charset="0"/>
                        </a:rPr>
                        <m:t>{0, 1, 2, …, </m:t>
                      </m:r>
                      <m:r>
                        <a:rPr lang="en-GB" b="0" i="1" smtClean="0">
                          <a:latin typeface="Cambria Math" panose="02040503050406030204" pitchFamily="18" charset="0"/>
                        </a:rPr>
                        <m:t>𝑛</m:t>
                      </m:r>
                      <m:r>
                        <a:rPr lang="en-GB" b="0" i="1" smtClean="0">
                          <a:latin typeface="Cambria Math" panose="02040503050406030204" pitchFamily="18" charset="0"/>
                        </a:rPr>
                        <m:t>}</m:t>
                      </m:r>
                    </m:oMath>
                  </m:oMathPara>
                </a14:m>
                <a:endParaRPr lang="en-GB" dirty="0"/>
              </a:p>
            </p:txBody>
          </p:sp>
        </mc:Choice>
        <mc:Fallback xmlns="">
          <p:sp>
            <p:nvSpPr>
              <p:cNvPr id="14" name="TextBox 13"/>
              <p:cNvSpPr txBox="1">
                <a:spLocks noRot="1" noChangeAspect="1" noMove="1" noResize="1" noEditPoints="1" noAdjustHandles="1" noChangeArrowheads="1" noChangeShapeType="1" noTextEdit="1"/>
              </p:cNvSpPr>
              <p:nvPr/>
            </p:nvSpPr>
            <p:spPr>
              <a:xfrm>
                <a:off x="5580112" y="2397709"/>
                <a:ext cx="2160240" cy="646331"/>
              </a:xfrm>
              <a:prstGeom prst="rect">
                <a:avLst/>
              </a:prstGeom>
              <a:blipFill rotWithShape="0">
                <a:blip r:embed="rId3"/>
                <a:stretch>
                  <a:fillRect l="-2254" t="-4717" r="-2254" b="-8491"/>
                </a:stretch>
              </a:blipFill>
            </p:spPr>
            <p:txBody>
              <a:bodyPr/>
              <a:lstStyle/>
              <a:p>
                <a:r>
                  <a:rPr lang="en-GB">
                    <a:noFill/>
                  </a:rPr>
                  <a:t> </a:t>
                </a:r>
              </a:p>
            </p:txBody>
          </p:sp>
        </mc:Fallback>
      </mc:AlternateContent>
      <p:sp>
        <p:nvSpPr>
          <p:cNvPr id="23" name="Rectangle 22"/>
          <p:cNvSpPr/>
          <p:nvPr/>
        </p:nvSpPr>
        <p:spPr>
          <a:xfrm>
            <a:off x="998140" y="1897262"/>
            <a:ext cx="1656184" cy="40501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dirty="0"/>
              <a:t>Name</a:t>
            </a:r>
          </a:p>
        </p:txBody>
      </p:sp>
      <mc:AlternateContent xmlns:mc="http://schemas.openxmlformats.org/markup-compatibility/2006" xmlns:a14="http://schemas.microsoft.com/office/drawing/2010/main">
        <mc:Choice Requires="a14">
          <p:sp>
            <p:nvSpPr>
              <p:cNvPr id="26" name="TextBox 25"/>
              <p:cNvSpPr txBox="1"/>
              <p:nvPr/>
            </p:nvSpPr>
            <p:spPr>
              <a:xfrm>
                <a:off x="1225531" y="2504787"/>
                <a:ext cx="1201402" cy="646331"/>
              </a:xfrm>
              <a:prstGeom prst="rect">
                <a:avLst/>
              </a:prstGeom>
              <a:noFill/>
            </p:spPr>
            <p:txBody>
              <a:bodyPr wrap="square" rtlCol="0">
                <a:spAutoFit/>
              </a:bodyPr>
              <a:lstStyle/>
              <a:p>
                <a:r>
                  <a:rPr lang="en-GB" dirty="0"/>
                  <a:t>Binomial</a:t>
                </a: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𝐵</m:t>
                      </m:r>
                      <m:r>
                        <a:rPr lang="en-GB" b="0" i="1" smtClean="0">
                          <a:latin typeface="Cambria Math" panose="02040503050406030204" pitchFamily="18" charset="0"/>
                        </a:rPr>
                        <m:t>(</m:t>
                      </m:r>
                      <m:r>
                        <a:rPr lang="en-GB" b="0" i="1" smtClean="0">
                          <a:latin typeface="Cambria Math" panose="02040503050406030204" pitchFamily="18" charset="0"/>
                        </a:rPr>
                        <m:t>𝑛</m:t>
                      </m:r>
                      <m:r>
                        <a:rPr lang="en-GB" b="0" i="1" smtClean="0">
                          <a:latin typeface="Cambria Math" panose="02040503050406030204" pitchFamily="18" charset="0"/>
                        </a:rPr>
                        <m:t>,</m:t>
                      </m:r>
                      <m:r>
                        <a:rPr lang="en-GB" b="0" i="1" smtClean="0">
                          <a:latin typeface="Cambria Math" panose="02040503050406030204" pitchFamily="18" charset="0"/>
                        </a:rPr>
                        <m:t>𝑝</m:t>
                      </m:r>
                      <m:r>
                        <a:rPr lang="en-GB" b="0" i="1" smtClean="0">
                          <a:latin typeface="Cambria Math" panose="02040503050406030204" pitchFamily="18" charset="0"/>
                        </a:rPr>
                        <m:t>)</m:t>
                      </m:r>
                    </m:oMath>
                  </m:oMathPara>
                </a14:m>
                <a:endParaRPr lang="en-GB" dirty="0"/>
              </a:p>
            </p:txBody>
          </p:sp>
        </mc:Choice>
        <mc:Fallback xmlns="">
          <p:sp>
            <p:nvSpPr>
              <p:cNvPr id="26" name="TextBox 25"/>
              <p:cNvSpPr txBox="1">
                <a:spLocks noRot="1" noChangeAspect="1" noMove="1" noResize="1" noEditPoints="1" noAdjustHandles="1" noChangeArrowheads="1" noChangeShapeType="1" noTextEdit="1"/>
              </p:cNvSpPr>
              <p:nvPr/>
            </p:nvSpPr>
            <p:spPr>
              <a:xfrm>
                <a:off x="1225531" y="2504787"/>
                <a:ext cx="1201402" cy="646331"/>
              </a:xfrm>
              <a:prstGeom prst="rect">
                <a:avLst/>
              </a:prstGeom>
              <a:blipFill rotWithShape="0">
                <a:blip r:embed="rId4"/>
                <a:stretch>
                  <a:fillRect l="-4061" t="-5660" b="-660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2772130" y="3908172"/>
                <a:ext cx="2592288" cy="1200329"/>
              </a:xfrm>
              <a:prstGeom prst="rect">
                <a:avLst/>
              </a:prstGeom>
              <a:noFill/>
            </p:spPr>
            <p:txBody>
              <a:bodyPr wrap="square" rtlCol="0">
                <a:spAutoFit/>
              </a:bodyPr>
              <a:lstStyle/>
              <a:p>
                <a:r>
                  <a:rPr lang="en-GB" dirty="0"/>
                  <a:t>How many trials occur, each with probability </a:t>
                </a:r>
                <a14:m>
                  <m:oMath xmlns:m="http://schemas.openxmlformats.org/officeDocument/2006/math">
                    <m:r>
                      <a:rPr lang="en-GB" b="0" i="1" smtClean="0">
                        <a:latin typeface="Cambria Math" panose="02040503050406030204" pitchFamily="18" charset="0"/>
                      </a:rPr>
                      <m:t>𝑝</m:t>
                    </m:r>
                  </m:oMath>
                </a14:m>
                <a:r>
                  <a:rPr lang="en-GB" dirty="0"/>
                  <a:t> </a:t>
                </a:r>
                <a:r>
                  <a:rPr lang="en-GB" b="1" dirty="0"/>
                  <a:t>until the first success is seen</a:t>
                </a:r>
                <a:r>
                  <a:rPr lang="en-GB" dirty="0"/>
                  <a:t>.</a:t>
                </a:r>
              </a:p>
            </p:txBody>
          </p:sp>
        </mc:Choice>
        <mc:Fallback xmlns="">
          <p:sp>
            <p:nvSpPr>
              <p:cNvPr id="27" name="TextBox 26"/>
              <p:cNvSpPr txBox="1">
                <a:spLocks noRot="1" noChangeAspect="1" noMove="1" noResize="1" noEditPoints="1" noAdjustHandles="1" noChangeArrowheads="1" noChangeShapeType="1" noTextEdit="1"/>
              </p:cNvSpPr>
              <p:nvPr/>
            </p:nvSpPr>
            <p:spPr>
              <a:xfrm>
                <a:off x="2772130" y="3908172"/>
                <a:ext cx="2592288" cy="1200329"/>
              </a:xfrm>
              <a:prstGeom prst="rect">
                <a:avLst/>
              </a:prstGeom>
              <a:blipFill>
                <a:blip r:embed="rId5"/>
                <a:stretch>
                  <a:fillRect l="-2118" t="-2538" b="-710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5553902" y="3863920"/>
                <a:ext cx="2160240" cy="1015663"/>
              </a:xfrm>
              <a:prstGeom prst="rect">
                <a:avLst/>
              </a:prstGeom>
              <a:noFill/>
            </p:spPr>
            <p:txBody>
              <a:bodyPr wrap="square" rtlCol="0">
                <a:spAutoFit/>
              </a:bodyPr>
              <a:lstStyle/>
              <a:p>
                <a:r>
                  <a:rPr lang="en-GB" dirty="0">
                    <a:latin typeface="+mj-lt"/>
                  </a:rPr>
                  <a:t>Number of events</a:t>
                </a:r>
                <a:endParaRPr lang="en-GB" b="0" dirty="0">
                  <a:latin typeface="+mj-lt"/>
                </a:endParaRPr>
              </a:p>
              <a:p>
                <a:pPr algn="ctr"/>
                <a14:m>
                  <m:oMathPara xmlns:m="http://schemas.openxmlformats.org/officeDocument/2006/math">
                    <m:oMathParaPr>
                      <m:jc m:val="left"/>
                    </m:oMathParaPr>
                    <m:oMath xmlns:m="http://schemas.openxmlformats.org/officeDocument/2006/math">
                      <m:r>
                        <a:rPr lang="en-GB" b="0" i="1" smtClean="0">
                          <a:latin typeface="Cambria Math" panose="02040503050406030204" pitchFamily="18" charset="0"/>
                        </a:rPr>
                        <m:t>ℕ</m:t>
                      </m:r>
                      <m:r>
                        <a:rPr lang="en-GB" b="0" i="1" smtClean="0">
                          <a:latin typeface="Cambria Math" panose="02040503050406030204" pitchFamily="18" charset="0"/>
                        </a:rPr>
                        <m:t>={1, 2,3, …}</m:t>
                      </m:r>
                    </m:oMath>
                  </m:oMathPara>
                </a14:m>
                <a:endParaRPr lang="en-GB" dirty="0"/>
              </a:p>
              <a:p>
                <a:r>
                  <a:rPr lang="en-GB" sz="1200" dirty="0"/>
                  <a:t>(we could ‘fail’ indefinitely until the first ‘success’ is seen) </a:t>
                </a:r>
              </a:p>
            </p:txBody>
          </p:sp>
        </mc:Choice>
        <mc:Fallback xmlns="">
          <p:sp>
            <p:nvSpPr>
              <p:cNvPr id="28" name="TextBox 27"/>
              <p:cNvSpPr txBox="1">
                <a:spLocks noRot="1" noChangeAspect="1" noMove="1" noResize="1" noEditPoints="1" noAdjustHandles="1" noChangeArrowheads="1" noChangeShapeType="1" noTextEdit="1"/>
              </p:cNvSpPr>
              <p:nvPr/>
            </p:nvSpPr>
            <p:spPr>
              <a:xfrm>
                <a:off x="5553902" y="3863920"/>
                <a:ext cx="2160240" cy="1015663"/>
              </a:xfrm>
              <a:prstGeom prst="rect">
                <a:avLst/>
              </a:prstGeom>
              <a:blipFill>
                <a:blip r:embed="rId6"/>
                <a:stretch>
                  <a:fillRect l="-2260" t="-3614" r="-282" b="-421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9" name="TextBox 28"/>
              <p:cNvSpPr txBox="1"/>
              <p:nvPr/>
            </p:nvSpPr>
            <p:spPr>
              <a:xfrm>
                <a:off x="1225531" y="3990027"/>
                <a:ext cx="1201402" cy="646331"/>
              </a:xfrm>
              <a:prstGeom prst="rect">
                <a:avLst/>
              </a:prstGeom>
              <a:noFill/>
            </p:spPr>
            <p:txBody>
              <a:bodyPr wrap="square" rtlCol="0">
                <a:spAutoFit/>
              </a:bodyPr>
              <a:lstStyle/>
              <a:p>
                <a:r>
                  <a:rPr lang="en-GB" dirty="0"/>
                  <a:t>Geometric</a:t>
                </a: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𝐺𝑒𝑜</m:t>
                      </m:r>
                      <m:r>
                        <a:rPr lang="en-GB" b="0" i="1" smtClean="0">
                          <a:latin typeface="Cambria Math" panose="02040503050406030204" pitchFamily="18" charset="0"/>
                        </a:rPr>
                        <m:t>(</m:t>
                      </m:r>
                      <m:r>
                        <a:rPr lang="en-GB" b="0" i="1" smtClean="0">
                          <a:latin typeface="Cambria Math" panose="02040503050406030204" pitchFamily="18" charset="0"/>
                        </a:rPr>
                        <m:t>𝑝</m:t>
                      </m:r>
                      <m:r>
                        <a:rPr lang="en-GB" b="0" i="1" smtClean="0">
                          <a:latin typeface="Cambria Math" panose="02040503050406030204" pitchFamily="18" charset="0"/>
                        </a:rPr>
                        <m:t>)</m:t>
                      </m:r>
                    </m:oMath>
                  </m:oMathPara>
                </a14:m>
                <a:endParaRPr lang="en-GB" dirty="0"/>
              </a:p>
            </p:txBody>
          </p:sp>
        </mc:Choice>
        <mc:Fallback xmlns="">
          <p:sp>
            <p:nvSpPr>
              <p:cNvPr id="29" name="TextBox 28"/>
              <p:cNvSpPr txBox="1">
                <a:spLocks noRot="1" noChangeAspect="1" noMove="1" noResize="1" noEditPoints="1" noAdjustHandles="1" noChangeArrowheads="1" noChangeShapeType="1" noTextEdit="1"/>
              </p:cNvSpPr>
              <p:nvPr/>
            </p:nvSpPr>
            <p:spPr>
              <a:xfrm>
                <a:off x="1225531" y="3990027"/>
                <a:ext cx="1201402" cy="646331"/>
              </a:xfrm>
              <a:prstGeom prst="rect">
                <a:avLst/>
              </a:prstGeom>
              <a:blipFill>
                <a:blip r:embed="rId7"/>
                <a:stretch>
                  <a:fillRect l="-4061" t="-5660" r="-2538" b="-6604"/>
                </a:stretch>
              </a:blipFill>
            </p:spPr>
            <p:txBody>
              <a:bodyPr/>
              <a:lstStyle/>
              <a:p>
                <a:r>
                  <a:rPr lang="en-GB">
                    <a:noFill/>
                  </a:rPr>
                  <a:t> </a:t>
                </a:r>
              </a:p>
            </p:txBody>
          </p:sp>
        </mc:Fallback>
      </mc:AlternateContent>
      <p:sp>
        <p:nvSpPr>
          <p:cNvPr id="24" name="Rectangle 23"/>
          <p:cNvSpPr/>
          <p:nvPr/>
        </p:nvSpPr>
        <p:spPr>
          <a:xfrm>
            <a:off x="2802895" y="3897694"/>
            <a:ext cx="2592288" cy="147732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1" name="Rectangle 30"/>
          <p:cNvSpPr/>
          <p:nvPr/>
        </p:nvSpPr>
        <p:spPr>
          <a:xfrm>
            <a:off x="5541072" y="3907498"/>
            <a:ext cx="2304256" cy="147732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6" name="Rectangle 15">
            <a:extLst>
              <a:ext uri="{FF2B5EF4-FFF2-40B4-BE49-F238E27FC236}">
                <a16:creationId xmlns:a16="http://schemas.microsoft.com/office/drawing/2014/main" id="{E7F75518-D997-4139-BCD8-68F8B207940E}"/>
              </a:ext>
            </a:extLst>
          </p:cNvPr>
          <p:cNvSpPr/>
          <p:nvPr/>
        </p:nvSpPr>
        <p:spPr>
          <a:xfrm>
            <a:off x="2802895" y="2420366"/>
            <a:ext cx="2592288" cy="128458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7" name="Rectangle 16">
            <a:extLst>
              <a:ext uri="{FF2B5EF4-FFF2-40B4-BE49-F238E27FC236}">
                <a16:creationId xmlns:a16="http://schemas.microsoft.com/office/drawing/2014/main" id="{D51CB3A9-1E63-4C62-9A73-7A538474D70D}"/>
              </a:ext>
            </a:extLst>
          </p:cNvPr>
          <p:cNvSpPr/>
          <p:nvPr/>
        </p:nvSpPr>
        <p:spPr>
          <a:xfrm>
            <a:off x="5541072" y="2430170"/>
            <a:ext cx="2304256" cy="128458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252404263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4"/>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4"/>
                                        </p:tgtEl>
                                      </p:cBhvr>
                                    </p:animEffect>
                                    <p:set>
                                      <p:cBhvr>
                                        <p:cTn id="7"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8" restart="whenNotActive" fill="hold" evtFilter="cancelBubble" nodeType="interactiveSeq">
                <p:stCondLst>
                  <p:cond evt="onClick" delay="0">
                    <p:tgtEl>
                      <p:spTgt spid="31"/>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31"/>
                                        </p:tgtEl>
                                      </p:cBhvr>
                                    </p:animEffect>
                                    <p:set>
                                      <p:cBhvr>
                                        <p:cTn id="13"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14" restart="whenNotActive" fill="hold" evtFilter="cancelBubble" nodeType="interactiveSeq">
                <p:stCondLst>
                  <p:cond evt="onClick" delay="0">
                    <p:tgtEl>
                      <p:spTgt spid="16"/>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6"/>
                                        </p:tgtEl>
                                      </p:cBhvr>
                                    </p:animEffect>
                                    <p:set>
                                      <p:cBhvr>
                                        <p:cTn id="19"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20" restart="whenNotActive" fill="hold" evtFilter="cancelBubble" nodeType="interactiveSeq">
                <p:stCondLst>
                  <p:cond evt="onClick" delay="0">
                    <p:tgtEl>
                      <p:spTgt spid="17"/>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7"/>
                                        </p:tgtEl>
                                      </p:cBhvr>
                                    </p:animEffect>
                                    <p:set>
                                      <p:cBhvr>
                                        <p:cTn id="25"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childTnLst>
        </p:cTn>
      </p:par>
    </p:tnLst>
    <p:bldLst>
      <p:bldP spid="24" grpId="0" animBg="1"/>
      <p:bldP spid="31" grpId="0" animBg="1"/>
      <p:bldP spid="16" grpId="0" animBg="1"/>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0B68339-CFD5-41FE-A53C-EF7A9203174A}"/>
              </a:ext>
            </a:extLst>
          </p:cNvPr>
          <p:cNvGrpSpPr/>
          <p:nvPr/>
        </p:nvGrpSpPr>
        <p:grpSpPr>
          <a:xfrm>
            <a:off x="0" y="0"/>
            <a:ext cx="9144000" cy="599127"/>
            <a:chOff x="0" y="13335"/>
            <a:chExt cx="9144218" cy="599127"/>
          </a:xfrm>
        </p:grpSpPr>
        <p:sp>
          <p:nvSpPr>
            <p:cNvPr id="3" name="TextBox 32">
              <a:extLst>
                <a:ext uri="{FF2B5EF4-FFF2-40B4-BE49-F238E27FC236}">
                  <a16:creationId xmlns:a16="http://schemas.microsoft.com/office/drawing/2014/main" id="{C576C490-11CE-4F1A-A7D5-8CB927C50E47}"/>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Cumulative Geometric Distribution</a:t>
              </a:r>
            </a:p>
          </p:txBody>
        </p:sp>
        <p:cxnSp>
          <p:nvCxnSpPr>
            <p:cNvPr id="4" name="Straight Connector 3">
              <a:extLst>
                <a:ext uri="{FF2B5EF4-FFF2-40B4-BE49-F238E27FC236}">
                  <a16:creationId xmlns:a16="http://schemas.microsoft.com/office/drawing/2014/main" id="{6B6184B0-9163-4DA5-BC42-9E88FDDE980E}"/>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mc:Choice xmlns:a14="http://schemas.microsoft.com/office/drawing/2010/main" Requires="a14">
          <p:graphicFrame>
            <p:nvGraphicFramePr>
              <p:cNvPr id="5" name="Table 4">
                <a:extLst>
                  <a:ext uri="{FF2B5EF4-FFF2-40B4-BE49-F238E27FC236}">
                    <a16:creationId xmlns:a16="http://schemas.microsoft.com/office/drawing/2014/main" id="{5F0A1EDD-174B-4317-A54D-B24165AC983A}"/>
                  </a:ext>
                </a:extLst>
              </p:cNvPr>
              <p:cNvGraphicFramePr>
                <a:graphicFrameLocks noGrp="1"/>
              </p:cNvGraphicFramePr>
              <p:nvPr>
                <p:extLst>
                  <p:ext uri="{D42A27DB-BD31-4B8C-83A1-F6EECF244321}">
                    <p14:modId xmlns:p14="http://schemas.microsoft.com/office/powerpoint/2010/main" val="1943949075"/>
                  </p:ext>
                </p:extLst>
              </p:nvPr>
            </p:nvGraphicFramePr>
            <p:xfrm>
              <a:off x="1979712" y="908720"/>
              <a:ext cx="5032502" cy="913194"/>
            </p:xfrm>
            <a:graphic>
              <a:graphicData uri="http://schemas.openxmlformats.org/drawingml/2006/table">
                <a:tbl>
                  <a:tblPr firstRow="1" bandRow="1">
                    <a:tableStyleId>{5C22544A-7EE6-4342-B048-85BDC9FD1C3A}</a:tableStyleId>
                  </a:tblPr>
                  <a:tblGrid>
                    <a:gridCol w="517970">
                      <a:extLst>
                        <a:ext uri="{9D8B030D-6E8A-4147-A177-3AD203B41FA5}">
                          <a16:colId xmlns:a16="http://schemas.microsoft.com/office/drawing/2014/main" val="3843486894"/>
                        </a:ext>
                      </a:extLst>
                    </a:gridCol>
                    <a:gridCol w="308292">
                      <a:extLst>
                        <a:ext uri="{9D8B030D-6E8A-4147-A177-3AD203B41FA5}">
                          <a16:colId xmlns:a16="http://schemas.microsoft.com/office/drawing/2014/main" val="2753123394"/>
                        </a:ext>
                      </a:extLst>
                    </a:gridCol>
                    <a:gridCol w="930592">
                      <a:extLst>
                        <a:ext uri="{9D8B030D-6E8A-4147-A177-3AD203B41FA5}">
                          <a16:colId xmlns:a16="http://schemas.microsoft.com/office/drawing/2014/main" val="878941202"/>
                        </a:ext>
                      </a:extLst>
                    </a:gridCol>
                    <a:gridCol w="1276096">
                      <a:extLst>
                        <a:ext uri="{9D8B030D-6E8A-4147-A177-3AD203B41FA5}">
                          <a16:colId xmlns:a16="http://schemas.microsoft.com/office/drawing/2014/main" val="4249332299"/>
                        </a:ext>
                      </a:extLst>
                    </a:gridCol>
                    <a:gridCol w="1016000">
                      <a:extLst>
                        <a:ext uri="{9D8B030D-6E8A-4147-A177-3AD203B41FA5}">
                          <a16:colId xmlns:a16="http://schemas.microsoft.com/office/drawing/2014/main" val="4122487996"/>
                        </a:ext>
                      </a:extLst>
                    </a:gridCol>
                    <a:gridCol w="983552">
                      <a:extLst>
                        <a:ext uri="{9D8B030D-6E8A-4147-A177-3AD203B41FA5}">
                          <a16:colId xmlns:a16="http://schemas.microsoft.com/office/drawing/2014/main" val="3938783638"/>
                        </a:ext>
                      </a:extLst>
                    </a:gridCol>
                  </a:tblGrid>
                  <a:tr h="370840">
                    <a:tc>
                      <a:txBody>
                        <a:bodyPr/>
                        <a:lstStyle/>
                        <a:p>
                          <a:pPr/>
                          <a14:m>
                            <m:oMathPara xmlns:m="http://schemas.openxmlformats.org/officeDocument/2006/math">
                              <m:oMathParaPr>
                                <m:jc m:val="centerGroup"/>
                              </m:oMathParaPr>
                              <m:oMath xmlns:m="http://schemas.openxmlformats.org/officeDocument/2006/math">
                                <m:r>
                                  <a:rPr lang="en-GB" sz="1200" b="1" i="1" smtClean="0">
                                    <a:latin typeface="Cambria Math" panose="02040503050406030204" pitchFamily="18" charset="0"/>
                                  </a:rPr>
                                  <m:t>𝒙</m:t>
                                </m:r>
                              </m:oMath>
                            </m:oMathPara>
                          </a14:m>
                          <a:endParaRPr lang="en-GB" sz="1200" dirty="0"/>
                        </a:p>
                      </a:txBody>
                      <a:tcPr/>
                    </a:tc>
                    <a:tc>
                      <a:txBody>
                        <a:bodyPr/>
                        <a:lstStyle/>
                        <a:p>
                          <a:pPr/>
                          <a14:m>
                            <m:oMathPara xmlns:m="http://schemas.openxmlformats.org/officeDocument/2006/math">
                              <m:oMathParaPr>
                                <m:jc m:val="centerGroup"/>
                              </m:oMathParaPr>
                              <m:oMath xmlns:m="http://schemas.openxmlformats.org/officeDocument/2006/math">
                                <m:r>
                                  <a:rPr lang="en-GB" sz="1200" b="1" i="1" smtClean="0">
                                    <a:latin typeface="Cambria Math" panose="02040503050406030204" pitchFamily="18" charset="0"/>
                                  </a:rPr>
                                  <m:t>𝟏</m:t>
                                </m:r>
                              </m:oMath>
                            </m:oMathPara>
                          </a14:m>
                          <a:endParaRPr lang="en-GB" sz="1200" dirty="0"/>
                        </a:p>
                      </a:txBody>
                      <a:tcPr/>
                    </a:tc>
                    <a:tc>
                      <a:txBody>
                        <a:bodyPr/>
                        <a:lstStyle/>
                        <a:p>
                          <a:pPr/>
                          <a14:m>
                            <m:oMathPara xmlns:m="http://schemas.openxmlformats.org/officeDocument/2006/math">
                              <m:oMathParaPr>
                                <m:jc m:val="centerGroup"/>
                              </m:oMathParaPr>
                              <m:oMath xmlns:m="http://schemas.openxmlformats.org/officeDocument/2006/math">
                                <m:r>
                                  <a:rPr lang="en-GB" sz="1200" b="1" i="1" smtClean="0">
                                    <a:latin typeface="Cambria Math" panose="02040503050406030204" pitchFamily="18" charset="0"/>
                                  </a:rPr>
                                  <m:t>𝟐</m:t>
                                </m:r>
                              </m:oMath>
                            </m:oMathPara>
                          </a14:m>
                          <a:endParaRPr lang="en-GB" sz="1200" dirty="0"/>
                        </a:p>
                      </a:txBody>
                      <a:tcPr/>
                    </a:tc>
                    <a:tc>
                      <a:txBody>
                        <a:bodyPr/>
                        <a:lstStyle/>
                        <a:p>
                          <a:pPr/>
                          <a14:m>
                            <m:oMathPara xmlns:m="http://schemas.openxmlformats.org/officeDocument/2006/math">
                              <m:oMathParaPr>
                                <m:jc m:val="centerGroup"/>
                              </m:oMathParaPr>
                              <m:oMath xmlns:m="http://schemas.openxmlformats.org/officeDocument/2006/math">
                                <m:r>
                                  <a:rPr lang="en-GB" sz="1200" b="1" i="1" smtClean="0">
                                    <a:latin typeface="Cambria Math" panose="02040503050406030204" pitchFamily="18" charset="0"/>
                                  </a:rPr>
                                  <m:t>𝟑</m:t>
                                </m:r>
                              </m:oMath>
                            </m:oMathPara>
                          </a14:m>
                          <a:endParaRPr lang="en-GB" sz="1200" dirty="0"/>
                        </a:p>
                      </a:txBody>
                      <a:tcPr/>
                    </a:tc>
                    <a:tc>
                      <a:txBody>
                        <a:bodyPr/>
                        <a:lstStyle/>
                        <a:p>
                          <a:pPr/>
                          <a14:m>
                            <m:oMathPara xmlns:m="http://schemas.openxmlformats.org/officeDocument/2006/math">
                              <m:oMathParaPr>
                                <m:jc m:val="centerGroup"/>
                              </m:oMathParaPr>
                              <m:oMath xmlns:m="http://schemas.openxmlformats.org/officeDocument/2006/math">
                                <m:r>
                                  <a:rPr lang="en-GB" sz="1200" b="1" i="1" smtClean="0">
                                    <a:latin typeface="Cambria Math" panose="02040503050406030204" pitchFamily="18" charset="0"/>
                                  </a:rPr>
                                  <m:t>…</m:t>
                                </m:r>
                              </m:oMath>
                            </m:oMathPara>
                          </a14:m>
                          <a:endParaRPr lang="en-GB" sz="1200" dirty="0"/>
                        </a:p>
                      </a:txBody>
                      <a:tcPr/>
                    </a:tc>
                    <a:tc>
                      <a:txBody>
                        <a:bodyPr/>
                        <a:lstStyle/>
                        <a:p>
                          <a:pPr/>
                          <a14:m>
                            <m:oMathPara xmlns:m="http://schemas.openxmlformats.org/officeDocument/2006/math">
                              <m:oMathParaPr>
                                <m:jc m:val="centerGroup"/>
                              </m:oMathParaPr>
                              <m:oMath xmlns:m="http://schemas.openxmlformats.org/officeDocument/2006/math">
                                <m:r>
                                  <a:rPr lang="en-GB" sz="1200" b="1" i="1" smtClean="0">
                                    <a:latin typeface="Cambria Math" panose="02040503050406030204" pitchFamily="18" charset="0"/>
                                  </a:rPr>
                                  <m:t>𝒌</m:t>
                                </m:r>
                              </m:oMath>
                            </m:oMathPara>
                          </a14:m>
                          <a:endParaRPr lang="en-GB" sz="1200" dirty="0"/>
                        </a:p>
                      </a:txBody>
                      <a:tcPr/>
                    </a:tc>
                    <a:extLst>
                      <a:ext uri="{0D108BD9-81ED-4DB2-BD59-A6C34878D82A}">
                        <a16:rowId xmlns:a16="http://schemas.microsoft.com/office/drawing/2014/main" val="3125629955"/>
                      </a:ext>
                    </a:extLst>
                  </a:tr>
                  <a:tr h="370840">
                    <a:tc>
                      <a:txBody>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𝑝</m:t>
                                </m:r>
                                <m:r>
                                  <a:rPr lang="en-GB" sz="1200" b="0" i="1" smtClean="0">
                                    <a:latin typeface="Cambria Math" panose="02040503050406030204" pitchFamily="18" charset="0"/>
                                  </a:rPr>
                                  <m:t>(</m:t>
                                </m:r>
                                <m:r>
                                  <a:rPr lang="en-GB" sz="1200" b="0" i="1" smtClean="0">
                                    <a:latin typeface="Cambria Math" panose="02040503050406030204" pitchFamily="18" charset="0"/>
                                  </a:rPr>
                                  <m:t>𝑥</m:t>
                                </m:r>
                                <m:r>
                                  <a:rPr lang="en-GB" sz="1200" b="0" i="1" smtClean="0">
                                    <a:latin typeface="Cambria Math" panose="02040503050406030204" pitchFamily="18" charset="0"/>
                                  </a:rPr>
                                  <m:t>)</m:t>
                                </m:r>
                              </m:oMath>
                            </m:oMathPara>
                          </a14:m>
                          <a:endParaRPr lang="en-GB" sz="1200" dirty="0"/>
                        </a:p>
                      </a:txBody>
                      <a:tcPr/>
                    </a:tc>
                    <a:tc>
                      <a:txBody>
                        <a:bodyPr/>
                        <a:lstStyle/>
                        <a:p>
                          <a:pPr/>
                          <a14:m>
                            <m:oMathPara xmlns:m="http://schemas.openxmlformats.org/officeDocument/2006/math">
                              <m:oMathParaPr>
                                <m:jc m:val="centerGroup"/>
                              </m:oMathParaPr>
                              <m:oMath xmlns:m="http://schemas.openxmlformats.org/officeDocument/2006/math">
                                <m:f>
                                  <m:fPr>
                                    <m:ctrlPr>
                                      <a:rPr lang="en-GB" sz="1200" b="0" i="1" smtClean="0">
                                        <a:latin typeface="Cambria Math" panose="02040503050406030204" pitchFamily="18" charset="0"/>
                                      </a:rPr>
                                    </m:ctrlPr>
                                  </m:fPr>
                                  <m:num>
                                    <m:r>
                                      <a:rPr lang="en-GB" sz="1200" b="0" i="1" smtClean="0">
                                        <a:latin typeface="Cambria Math" panose="02040503050406030204" pitchFamily="18" charset="0"/>
                                      </a:rPr>
                                      <m:t>1</m:t>
                                    </m:r>
                                  </m:num>
                                  <m:den>
                                    <m:r>
                                      <a:rPr lang="en-GB" sz="1200" b="0" i="1" smtClean="0">
                                        <a:latin typeface="Cambria Math" panose="02040503050406030204" pitchFamily="18" charset="0"/>
                                      </a:rPr>
                                      <m:t>6</m:t>
                                    </m:r>
                                  </m:den>
                                </m:f>
                              </m:oMath>
                            </m:oMathPara>
                          </a14:m>
                          <a:endParaRPr lang="en-GB" sz="1200" dirty="0"/>
                        </a:p>
                      </a:txBody>
                      <a:tcPr/>
                    </a:tc>
                    <a:tc>
                      <a:txBody>
                        <a:bodyPr/>
                        <a:lstStyle/>
                        <a:p>
                          <a:pPr/>
                          <a14:m>
                            <m:oMathPara xmlns:m="http://schemas.openxmlformats.org/officeDocument/2006/math">
                              <m:oMathParaPr>
                                <m:jc m:val="centerGroup"/>
                              </m:oMathParaPr>
                              <m:oMath xmlns:m="http://schemas.openxmlformats.org/officeDocument/2006/math">
                                <m:f>
                                  <m:fPr>
                                    <m:ctrlPr>
                                      <a:rPr lang="en-GB" sz="1200" b="0" i="1" smtClean="0">
                                        <a:latin typeface="Cambria Math" panose="02040503050406030204" pitchFamily="18" charset="0"/>
                                      </a:rPr>
                                    </m:ctrlPr>
                                  </m:fPr>
                                  <m:num>
                                    <m:r>
                                      <a:rPr lang="en-GB" sz="1200" b="0" i="1" smtClean="0">
                                        <a:latin typeface="Cambria Math" panose="02040503050406030204" pitchFamily="18" charset="0"/>
                                      </a:rPr>
                                      <m:t>5</m:t>
                                    </m:r>
                                  </m:num>
                                  <m:den>
                                    <m:r>
                                      <a:rPr lang="en-GB" sz="1200" b="0" i="1" smtClean="0">
                                        <a:latin typeface="Cambria Math" panose="02040503050406030204" pitchFamily="18" charset="0"/>
                                      </a:rPr>
                                      <m:t>6</m:t>
                                    </m:r>
                                  </m:den>
                                </m:f>
                                <m:r>
                                  <a:rPr lang="en-GB" sz="1200" b="0" i="1" smtClean="0">
                                    <a:latin typeface="Cambria Math" panose="02040503050406030204" pitchFamily="18" charset="0"/>
                                  </a:rPr>
                                  <m:t>×</m:t>
                                </m:r>
                                <m:f>
                                  <m:fPr>
                                    <m:ctrlPr>
                                      <a:rPr lang="en-GB" sz="1200" b="0" i="1" smtClean="0">
                                        <a:latin typeface="Cambria Math" panose="02040503050406030204" pitchFamily="18" charset="0"/>
                                      </a:rPr>
                                    </m:ctrlPr>
                                  </m:fPr>
                                  <m:num>
                                    <m:r>
                                      <a:rPr lang="en-GB" sz="1200" b="0" i="1" smtClean="0">
                                        <a:latin typeface="Cambria Math" panose="02040503050406030204" pitchFamily="18" charset="0"/>
                                      </a:rPr>
                                      <m:t>1</m:t>
                                    </m:r>
                                  </m:num>
                                  <m:den>
                                    <m:r>
                                      <a:rPr lang="en-GB" sz="1200" b="0" i="1" smtClean="0">
                                        <a:latin typeface="Cambria Math" panose="02040503050406030204" pitchFamily="18" charset="0"/>
                                      </a:rPr>
                                      <m:t>6</m:t>
                                    </m:r>
                                  </m:den>
                                </m:f>
                                <m:r>
                                  <a:rPr lang="en-GB" sz="1200" b="0" i="1" smtClean="0">
                                    <a:latin typeface="Cambria Math" panose="02040503050406030204" pitchFamily="18" charset="0"/>
                                  </a:rPr>
                                  <m:t>=</m:t>
                                </m:r>
                                <m:f>
                                  <m:fPr>
                                    <m:ctrlPr>
                                      <a:rPr lang="en-GB" sz="1200" b="0" i="1" smtClean="0">
                                        <a:latin typeface="Cambria Math" panose="02040503050406030204" pitchFamily="18" charset="0"/>
                                      </a:rPr>
                                    </m:ctrlPr>
                                  </m:fPr>
                                  <m:num>
                                    <m:r>
                                      <a:rPr lang="en-GB" sz="1200" b="0" i="1" smtClean="0">
                                        <a:latin typeface="Cambria Math" panose="02040503050406030204" pitchFamily="18" charset="0"/>
                                      </a:rPr>
                                      <m:t>5</m:t>
                                    </m:r>
                                  </m:num>
                                  <m:den>
                                    <m:r>
                                      <a:rPr lang="en-GB" sz="1200" b="0" i="1" smtClean="0">
                                        <a:latin typeface="Cambria Math" panose="02040503050406030204" pitchFamily="18" charset="0"/>
                                      </a:rPr>
                                      <m:t>36</m:t>
                                    </m:r>
                                  </m:den>
                                </m:f>
                              </m:oMath>
                            </m:oMathPara>
                          </a14:m>
                          <a:endParaRPr lang="en-GB" sz="1200" dirty="0"/>
                        </a:p>
                      </a:txBody>
                      <a:tcPr/>
                    </a:tc>
                    <a:tc>
                      <a:txBody>
                        <a:bodyPr/>
                        <a:lstStyle/>
                        <a:p>
                          <a:pPr/>
                          <a14:m>
                            <m:oMathPara xmlns:m="http://schemas.openxmlformats.org/officeDocument/2006/math">
                              <m:oMathParaPr>
                                <m:jc m:val="centerGroup"/>
                              </m:oMathParaPr>
                              <m:oMath xmlns:m="http://schemas.openxmlformats.org/officeDocument/2006/math">
                                <m:f>
                                  <m:fPr>
                                    <m:ctrlPr>
                                      <a:rPr lang="en-GB" sz="1200" b="0" i="1" smtClean="0">
                                        <a:latin typeface="Cambria Math" panose="02040503050406030204" pitchFamily="18" charset="0"/>
                                      </a:rPr>
                                    </m:ctrlPr>
                                  </m:fPr>
                                  <m:num>
                                    <m:r>
                                      <a:rPr lang="en-GB" sz="1200" b="0" i="1" smtClean="0">
                                        <a:latin typeface="Cambria Math" panose="02040503050406030204" pitchFamily="18" charset="0"/>
                                      </a:rPr>
                                      <m:t>5</m:t>
                                    </m:r>
                                  </m:num>
                                  <m:den>
                                    <m:r>
                                      <a:rPr lang="en-GB" sz="1200" b="0" i="1" smtClean="0">
                                        <a:latin typeface="Cambria Math" panose="02040503050406030204" pitchFamily="18" charset="0"/>
                                      </a:rPr>
                                      <m:t>6</m:t>
                                    </m:r>
                                  </m:den>
                                </m:f>
                                <m:r>
                                  <a:rPr lang="en-GB" sz="1200" b="0" i="1" smtClean="0">
                                    <a:latin typeface="Cambria Math" panose="02040503050406030204" pitchFamily="18" charset="0"/>
                                  </a:rPr>
                                  <m:t>×</m:t>
                                </m:r>
                                <m:f>
                                  <m:fPr>
                                    <m:ctrlPr>
                                      <a:rPr lang="en-GB" sz="1200" b="0" i="1" smtClean="0">
                                        <a:latin typeface="Cambria Math" panose="02040503050406030204" pitchFamily="18" charset="0"/>
                                      </a:rPr>
                                    </m:ctrlPr>
                                  </m:fPr>
                                  <m:num>
                                    <m:r>
                                      <a:rPr lang="en-GB" sz="1200" b="0" i="1" smtClean="0">
                                        <a:latin typeface="Cambria Math" panose="02040503050406030204" pitchFamily="18" charset="0"/>
                                      </a:rPr>
                                      <m:t>5</m:t>
                                    </m:r>
                                  </m:num>
                                  <m:den>
                                    <m:r>
                                      <a:rPr lang="en-GB" sz="1200" b="0" i="1" smtClean="0">
                                        <a:latin typeface="Cambria Math" panose="02040503050406030204" pitchFamily="18" charset="0"/>
                                      </a:rPr>
                                      <m:t>6</m:t>
                                    </m:r>
                                  </m:den>
                                </m:f>
                                <m:r>
                                  <a:rPr lang="en-GB" sz="1200" b="0" i="1" smtClean="0">
                                    <a:latin typeface="Cambria Math" panose="02040503050406030204" pitchFamily="18" charset="0"/>
                                  </a:rPr>
                                  <m:t>×</m:t>
                                </m:r>
                                <m:f>
                                  <m:fPr>
                                    <m:ctrlPr>
                                      <a:rPr lang="en-GB" sz="1200" b="0" i="1" smtClean="0">
                                        <a:latin typeface="Cambria Math" panose="02040503050406030204" pitchFamily="18" charset="0"/>
                                      </a:rPr>
                                    </m:ctrlPr>
                                  </m:fPr>
                                  <m:num>
                                    <m:r>
                                      <a:rPr lang="en-GB" sz="1200" b="0" i="1" smtClean="0">
                                        <a:latin typeface="Cambria Math" panose="02040503050406030204" pitchFamily="18" charset="0"/>
                                      </a:rPr>
                                      <m:t>1</m:t>
                                    </m:r>
                                  </m:num>
                                  <m:den>
                                    <m:r>
                                      <a:rPr lang="en-GB" sz="1200" b="0" i="1" smtClean="0">
                                        <a:latin typeface="Cambria Math" panose="02040503050406030204" pitchFamily="18" charset="0"/>
                                      </a:rPr>
                                      <m:t>6</m:t>
                                    </m:r>
                                  </m:den>
                                </m:f>
                                <m:r>
                                  <a:rPr lang="en-GB" sz="1200" b="0" i="1" smtClean="0">
                                    <a:latin typeface="Cambria Math" panose="02040503050406030204" pitchFamily="18" charset="0"/>
                                  </a:rPr>
                                  <m:t>=</m:t>
                                </m:r>
                                <m:f>
                                  <m:fPr>
                                    <m:ctrlPr>
                                      <a:rPr lang="en-GB" sz="1200" b="0" i="1" smtClean="0">
                                        <a:latin typeface="Cambria Math" panose="02040503050406030204" pitchFamily="18" charset="0"/>
                                      </a:rPr>
                                    </m:ctrlPr>
                                  </m:fPr>
                                  <m:num>
                                    <m:r>
                                      <a:rPr lang="en-GB" sz="1200" b="0" i="1" smtClean="0">
                                        <a:latin typeface="Cambria Math" panose="02040503050406030204" pitchFamily="18" charset="0"/>
                                      </a:rPr>
                                      <m:t>25</m:t>
                                    </m:r>
                                  </m:num>
                                  <m:den>
                                    <m:r>
                                      <a:rPr lang="en-GB" sz="1200" b="0" i="1" smtClean="0">
                                        <a:latin typeface="Cambria Math" panose="02040503050406030204" pitchFamily="18" charset="0"/>
                                      </a:rPr>
                                      <m:t>216</m:t>
                                    </m:r>
                                  </m:den>
                                </m:f>
                              </m:oMath>
                            </m:oMathPara>
                          </a14:m>
                          <a:endParaRPr lang="en-GB" sz="1200" dirty="0"/>
                        </a:p>
                      </a:txBody>
                      <a:tcPr/>
                    </a:tc>
                    <a:tc>
                      <a:txBody>
                        <a:bodyPr/>
                        <a:lstStyle/>
                        <a:p>
                          <a:endParaRPr lang="en-GB" sz="1200" dirty="0"/>
                        </a:p>
                      </a:txBody>
                      <a:tcPr/>
                    </a:tc>
                    <a:tc>
                      <a:txBody>
                        <a:bodyPr/>
                        <a:lstStyle/>
                        <a:p>
                          <a:pPr/>
                          <a14:m>
                            <m:oMathPara xmlns:m="http://schemas.openxmlformats.org/officeDocument/2006/math">
                              <m:oMathParaPr>
                                <m:jc m:val="centerGroup"/>
                              </m:oMathParaPr>
                              <m:oMath xmlns:m="http://schemas.openxmlformats.org/officeDocument/2006/math">
                                <m:sSup>
                                  <m:sSupPr>
                                    <m:ctrlPr>
                                      <a:rPr lang="en-GB" sz="1200" b="0" i="1" smtClean="0">
                                        <a:latin typeface="Cambria Math" panose="02040503050406030204" pitchFamily="18" charset="0"/>
                                      </a:rPr>
                                    </m:ctrlPr>
                                  </m:sSupPr>
                                  <m:e>
                                    <m:d>
                                      <m:dPr>
                                        <m:ctrlPr>
                                          <a:rPr lang="en-GB" sz="1200" b="0" i="1" smtClean="0">
                                            <a:latin typeface="Cambria Math" panose="02040503050406030204" pitchFamily="18" charset="0"/>
                                          </a:rPr>
                                        </m:ctrlPr>
                                      </m:dPr>
                                      <m:e>
                                        <m:f>
                                          <m:fPr>
                                            <m:ctrlPr>
                                              <a:rPr lang="en-GB" sz="1200" b="0" i="1" smtClean="0">
                                                <a:latin typeface="Cambria Math" panose="02040503050406030204" pitchFamily="18" charset="0"/>
                                              </a:rPr>
                                            </m:ctrlPr>
                                          </m:fPr>
                                          <m:num>
                                            <m:r>
                                              <a:rPr lang="en-GB" sz="1200" b="0" i="1" smtClean="0">
                                                <a:latin typeface="Cambria Math" panose="02040503050406030204" pitchFamily="18" charset="0"/>
                                              </a:rPr>
                                              <m:t>5</m:t>
                                            </m:r>
                                          </m:num>
                                          <m:den>
                                            <m:r>
                                              <a:rPr lang="en-GB" sz="1200" b="0" i="1" smtClean="0">
                                                <a:latin typeface="Cambria Math" panose="02040503050406030204" pitchFamily="18" charset="0"/>
                                              </a:rPr>
                                              <m:t>6</m:t>
                                            </m:r>
                                          </m:den>
                                        </m:f>
                                      </m:e>
                                    </m:d>
                                  </m:e>
                                  <m:sup>
                                    <m:r>
                                      <a:rPr lang="en-GB" sz="1200" b="0" i="1" smtClean="0">
                                        <a:latin typeface="Cambria Math" panose="02040503050406030204" pitchFamily="18" charset="0"/>
                                      </a:rPr>
                                      <m:t>𝑘</m:t>
                                    </m:r>
                                    <m:r>
                                      <a:rPr lang="en-GB" sz="1200" b="0" i="1" smtClean="0">
                                        <a:latin typeface="Cambria Math" panose="02040503050406030204" pitchFamily="18" charset="0"/>
                                      </a:rPr>
                                      <m:t>−1</m:t>
                                    </m:r>
                                  </m:sup>
                                </m:sSup>
                                <m:d>
                                  <m:dPr>
                                    <m:ctrlPr>
                                      <a:rPr lang="en-GB" sz="1200" b="0" i="1" smtClean="0">
                                        <a:latin typeface="Cambria Math" panose="02040503050406030204" pitchFamily="18" charset="0"/>
                                      </a:rPr>
                                    </m:ctrlPr>
                                  </m:dPr>
                                  <m:e>
                                    <m:f>
                                      <m:fPr>
                                        <m:ctrlPr>
                                          <a:rPr lang="en-GB" sz="1200" b="0" i="1" smtClean="0">
                                            <a:latin typeface="Cambria Math" panose="02040503050406030204" pitchFamily="18" charset="0"/>
                                          </a:rPr>
                                        </m:ctrlPr>
                                      </m:fPr>
                                      <m:num>
                                        <m:r>
                                          <a:rPr lang="en-GB" sz="1200" b="0" i="1" smtClean="0">
                                            <a:latin typeface="Cambria Math" panose="02040503050406030204" pitchFamily="18" charset="0"/>
                                          </a:rPr>
                                          <m:t>1</m:t>
                                        </m:r>
                                      </m:num>
                                      <m:den>
                                        <m:r>
                                          <a:rPr lang="en-GB" sz="1200" b="0" i="1" smtClean="0">
                                            <a:latin typeface="Cambria Math" panose="02040503050406030204" pitchFamily="18" charset="0"/>
                                          </a:rPr>
                                          <m:t>6</m:t>
                                        </m:r>
                                      </m:den>
                                    </m:f>
                                  </m:e>
                                </m:d>
                              </m:oMath>
                            </m:oMathPara>
                          </a14:m>
                          <a:endParaRPr lang="en-GB" sz="1200" dirty="0"/>
                        </a:p>
                      </a:txBody>
                      <a:tcPr/>
                    </a:tc>
                    <a:extLst>
                      <a:ext uri="{0D108BD9-81ED-4DB2-BD59-A6C34878D82A}">
                        <a16:rowId xmlns:a16="http://schemas.microsoft.com/office/drawing/2014/main" val="521054078"/>
                      </a:ext>
                    </a:extLst>
                  </a:tr>
                </a:tbl>
              </a:graphicData>
            </a:graphic>
          </p:graphicFrame>
        </mc:Choice>
        <mc:Fallback>
          <p:graphicFrame>
            <p:nvGraphicFramePr>
              <p:cNvPr id="5" name="Table 4">
                <a:extLst>
                  <a:ext uri="{FF2B5EF4-FFF2-40B4-BE49-F238E27FC236}">
                    <a16:creationId xmlns:a16="http://schemas.microsoft.com/office/drawing/2014/main" id="{5F0A1EDD-174B-4317-A54D-B24165AC983A}"/>
                  </a:ext>
                </a:extLst>
              </p:cNvPr>
              <p:cNvGraphicFramePr>
                <a:graphicFrameLocks noGrp="1"/>
              </p:cNvGraphicFramePr>
              <p:nvPr>
                <p:extLst>
                  <p:ext uri="{D42A27DB-BD31-4B8C-83A1-F6EECF244321}">
                    <p14:modId xmlns:p14="http://schemas.microsoft.com/office/powerpoint/2010/main" val="1943949075"/>
                  </p:ext>
                </p:extLst>
              </p:nvPr>
            </p:nvGraphicFramePr>
            <p:xfrm>
              <a:off x="1979712" y="908720"/>
              <a:ext cx="5032502" cy="913194"/>
            </p:xfrm>
            <a:graphic>
              <a:graphicData uri="http://schemas.openxmlformats.org/drawingml/2006/table">
                <a:tbl>
                  <a:tblPr firstRow="1" bandRow="1">
                    <a:tableStyleId>{5C22544A-7EE6-4342-B048-85BDC9FD1C3A}</a:tableStyleId>
                  </a:tblPr>
                  <a:tblGrid>
                    <a:gridCol w="517970">
                      <a:extLst>
                        <a:ext uri="{9D8B030D-6E8A-4147-A177-3AD203B41FA5}">
                          <a16:colId xmlns:a16="http://schemas.microsoft.com/office/drawing/2014/main" val="3843486894"/>
                        </a:ext>
                      </a:extLst>
                    </a:gridCol>
                    <a:gridCol w="308292">
                      <a:extLst>
                        <a:ext uri="{9D8B030D-6E8A-4147-A177-3AD203B41FA5}">
                          <a16:colId xmlns:a16="http://schemas.microsoft.com/office/drawing/2014/main" val="2753123394"/>
                        </a:ext>
                      </a:extLst>
                    </a:gridCol>
                    <a:gridCol w="930592">
                      <a:extLst>
                        <a:ext uri="{9D8B030D-6E8A-4147-A177-3AD203B41FA5}">
                          <a16:colId xmlns:a16="http://schemas.microsoft.com/office/drawing/2014/main" val="878941202"/>
                        </a:ext>
                      </a:extLst>
                    </a:gridCol>
                    <a:gridCol w="1276096">
                      <a:extLst>
                        <a:ext uri="{9D8B030D-6E8A-4147-A177-3AD203B41FA5}">
                          <a16:colId xmlns:a16="http://schemas.microsoft.com/office/drawing/2014/main" val="4249332299"/>
                        </a:ext>
                      </a:extLst>
                    </a:gridCol>
                    <a:gridCol w="1016000">
                      <a:extLst>
                        <a:ext uri="{9D8B030D-6E8A-4147-A177-3AD203B41FA5}">
                          <a16:colId xmlns:a16="http://schemas.microsoft.com/office/drawing/2014/main" val="4122487996"/>
                        </a:ext>
                      </a:extLst>
                    </a:gridCol>
                    <a:gridCol w="983552">
                      <a:extLst>
                        <a:ext uri="{9D8B030D-6E8A-4147-A177-3AD203B41FA5}">
                          <a16:colId xmlns:a16="http://schemas.microsoft.com/office/drawing/2014/main" val="3938783638"/>
                        </a:ext>
                      </a:extLst>
                    </a:gridCol>
                  </a:tblGrid>
                  <a:tr h="370840">
                    <a:tc>
                      <a:txBody>
                        <a:bodyPr/>
                        <a:lstStyle/>
                        <a:p>
                          <a:endParaRPr lang="en-US"/>
                        </a:p>
                      </a:txBody>
                      <a:tcPr>
                        <a:blipFill>
                          <a:blip r:embed="rId2"/>
                          <a:stretch>
                            <a:fillRect l="-1176" t="-1639" r="-877647" b="-149180"/>
                          </a:stretch>
                        </a:blipFill>
                      </a:tcPr>
                    </a:tc>
                    <a:tc>
                      <a:txBody>
                        <a:bodyPr/>
                        <a:lstStyle/>
                        <a:p>
                          <a:endParaRPr lang="en-US"/>
                        </a:p>
                      </a:txBody>
                      <a:tcPr>
                        <a:blipFill>
                          <a:blip r:embed="rId2"/>
                          <a:stretch>
                            <a:fillRect l="-168627" t="-1639" r="-1362745" b="-149180"/>
                          </a:stretch>
                        </a:blipFill>
                      </a:tcPr>
                    </a:tc>
                    <a:tc>
                      <a:txBody>
                        <a:bodyPr/>
                        <a:lstStyle/>
                        <a:p>
                          <a:endParaRPr lang="en-US"/>
                        </a:p>
                      </a:txBody>
                      <a:tcPr>
                        <a:blipFill>
                          <a:blip r:embed="rId2"/>
                          <a:stretch>
                            <a:fillRect l="-89542" t="-1639" r="-354248" b="-149180"/>
                          </a:stretch>
                        </a:blipFill>
                      </a:tcPr>
                    </a:tc>
                    <a:tc>
                      <a:txBody>
                        <a:bodyPr/>
                        <a:lstStyle/>
                        <a:p>
                          <a:endParaRPr lang="en-US"/>
                        </a:p>
                      </a:txBody>
                      <a:tcPr>
                        <a:blipFill>
                          <a:blip r:embed="rId2"/>
                          <a:stretch>
                            <a:fillRect l="-138756" t="-1639" r="-159330" b="-149180"/>
                          </a:stretch>
                        </a:blipFill>
                      </a:tcPr>
                    </a:tc>
                    <a:tc>
                      <a:txBody>
                        <a:bodyPr/>
                        <a:lstStyle/>
                        <a:p>
                          <a:endParaRPr lang="en-US"/>
                        </a:p>
                      </a:txBody>
                      <a:tcPr>
                        <a:blipFill>
                          <a:blip r:embed="rId2"/>
                          <a:stretch>
                            <a:fillRect l="-298802" t="-1639" r="-99401" b="-149180"/>
                          </a:stretch>
                        </a:blipFill>
                      </a:tcPr>
                    </a:tc>
                    <a:tc>
                      <a:txBody>
                        <a:bodyPr/>
                        <a:lstStyle/>
                        <a:p>
                          <a:endParaRPr lang="en-US"/>
                        </a:p>
                      </a:txBody>
                      <a:tcPr>
                        <a:blipFill>
                          <a:blip r:embed="rId2"/>
                          <a:stretch>
                            <a:fillRect l="-411111" t="-1639" r="-2469" b="-149180"/>
                          </a:stretch>
                        </a:blipFill>
                      </a:tcPr>
                    </a:tc>
                    <a:extLst>
                      <a:ext uri="{0D108BD9-81ED-4DB2-BD59-A6C34878D82A}">
                        <a16:rowId xmlns:a16="http://schemas.microsoft.com/office/drawing/2014/main" val="3125629955"/>
                      </a:ext>
                    </a:extLst>
                  </a:tr>
                  <a:tr h="542354">
                    <a:tc>
                      <a:txBody>
                        <a:bodyPr/>
                        <a:lstStyle/>
                        <a:p>
                          <a:endParaRPr lang="en-US"/>
                        </a:p>
                      </a:txBody>
                      <a:tcPr>
                        <a:blipFill>
                          <a:blip r:embed="rId2"/>
                          <a:stretch>
                            <a:fillRect l="-1176" t="-69663" r="-877647" b="-2247"/>
                          </a:stretch>
                        </a:blipFill>
                      </a:tcPr>
                    </a:tc>
                    <a:tc>
                      <a:txBody>
                        <a:bodyPr/>
                        <a:lstStyle/>
                        <a:p>
                          <a:endParaRPr lang="en-US"/>
                        </a:p>
                      </a:txBody>
                      <a:tcPr>
                        <a:blipFill>
                          <a:blip r:embed="rId2"/>
                          <a:stretch>
                            <a:fillRect l="-168627" t="-69663" r="-1362745" b="-2247"/>
                          </a:stretch>
                        </a:blipFill>
                      </a:tcPr>
                    </a:tc>
                    <a:tc>
                      <a:txBody>
                        <a:bodyPr/>
                        <a:lstStyle/>
                        <a:p>
                          <a:endParaRPr lang="en-US"/>
                        </a:p>
                      </a:txBody>
                      <a:tcPr>
                        <a:blipFill>
                          <a:blip r:embed="rId2"/>
                          <a:stretch>
                            <a:fillRect l="-89542" t="-69663" r="-354248" b="-2247"/>
                          </a:stretch>
                        </a:blipFill>
                      </a:tcPr>
                    </a:tc>
                    <a:tc>
                      <a:txBody>
                        <a:bodyPr/>
                        <a:lstStyle/>
                        <a:p>
                          <a:endParaRPr lang="en-US"/>
                        </a:p>
                      </a:txBody>
                      <a:tcPr>
                        <a:blipFill>
                          <a:blip r:embed="rId2"/>
                          <a:stretch>
                            <a:fillRect l="-138756" t="-69663" r="-159330" b="-2247"/>
                          </a:stretch>
                        </a:blipFill>
                      </a:tcPr>
                    </a:tc>
                    <a:tc>
                      <a:txBody>
                        <a:bodyPr/>
                        <a:lstStyle/>
                        <a:p>
                          <a:endParaRPr lang="en-GB" sz="1200" dirty="0"/>
                        </a:p>
                      </a:txBody>
                      <a:tcPr/>
                    </a:tc>
                    <a:tc>
                      <a:txBody>
                        <a:bodyPr/>
                        <a:lstStyle/>
                        <a:p>
                          <a:endParaRPr lang="en-US"/>
                        </a:p>
                      </a:txBody>
                      <a:tcPr>
                        <a:blipFill>
                          <a:blip r:embed="rId2"/>
                          <a:stretch>
                            <a:fillRect l="-411111" t="-69663" r="-2469" b="-2247"/>
                          </a:stretch>
                        </a:blipFill>
                      </a:tcPr>
                    </a:tc>
                    <a:extLst>
                      <a:ext uri="{0D108BD9-81ED-4DB2-BD59-A6C34878D82A}">
                        <a16:rowId xmlns:a16="http://schemas.microsoft.com/office/drawing/2014/main" val="521054078"/>
                      </a:ext>
                    </a:extLst>
                  </a:tr>
                </a:tbl>
              </a:graphicData>
            </a:graphic>
          </p:graphicFrame>
        </mc:Fallback>
      </mc:AlternateContent>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A3E4E798-FA08-4FFF-8753-CC24B7D1A0E5}"/>
                  </a:ext>
                </a:extLst>
              </p:cNvPr>
              <p:cNvSpPr txBox="1"/>
              <p:nvPr/>
            </p:nvSpPr>
            <p:spPr>
              <a:xfrm>
                <a:off x="658044" y="2056656"/>
                <a:ext cx="7010300" cy="646331"/>
              </a:xfrm>
              <a:prstGeom prst="rect">
                <a:avLst/>
              </a:prstGeom>
              <a:noFill/>
            </p:spPr>
            <p:txBody>
              <a:bodyPr wrap="square" rtlCol="0">
                <a:spAutoFit/>
              </a:bodyPr>
              <a:lstStyle/>
              <a:p>
                <a:r>
                  <a:rPr lang="en-GB" dirty="0"/>
                  <a:t>How could we find the running total of the probability up to </a:t>
                </a:r>
                <a14:m>
                  <m:oMath xmlns:m="http://schemas.openxmlformats.org/officeDocument/2006/math">
                    <m:r>
                      <a:rPr lang="en-GB" b="0" i="1" smtClean="0">
                        <a:latin typeface="Cambria Math" panose="02040503050406030204" pitchFamily="18" charset="0"/>
                      </a:rPr>
                      <m:t>𝑋</m:t>
                    </m:r>
                    <m:r>
                      <a:rPr lang="en-GB" b="0" i="1" smtClean="0">
                        <a:latin typeface="Cambria Math" panose="02040503050406030204" pitchFamily="18" charset="0"/>
                      </a:rPr>
                      <m:t>=</m:t>
                    </m:r>
                    <m:r>
                      <a:rPr lang="en-GB" b="0" i="1" smtClean="0">
                        <a:latin typeface="Cambria Math" panose="02040503050406030204" pitchFamily="18" charset="0"/>
                      </a:rPr>
                      <m:t>𝑥</m:t>
                    </m:r>
                  </m:oMath>
                </a14:m>
                <a:r>
                  <a:rPr lang="en-GB" dirty="0"/>
                  <a:t>, i.e. </a:t>
                </a:r>
                <a14:m>
                  <m:oMath xmlns:m="http://schemas.openxmlformats.org/officeDocument/2006/math">
                    <m:r>
                      <a:rPr lang="en-GB" b="0" i="1" smtClean="0">
                        <a:latin typeface="Cambria Math" panose="02040503050406030204" pitchFamily="18" charset="0"/>
                      </a:rPr>
                      <m:t>𝑃</m:t>
                    </m:r>
                    <m:r>
                      <a:rPr lang="en-GB" b="0" i="1" smtClean="0">
                        <a:latin typeface="Cambria Math" panose="02040503050406030204" pitchFamily="18" charset="0"/>
                      </a:rPr>
                      <m:t>(</m:t>
                    </m:r>
                    <m:r>
                      <a:rPr lang="en-GB" b="0" i="1" smtClean="0">
                        <a:latin typeface="Cambria Math" panose="02040503050406030204" pitchFamily="18" charset="0"/>
                      </a:rPr>
                      <m:t>𝑋</m:t>
                    </m:r>
                    <m:r>
                      <a:rPr lang="en-GB" b="0" i="1" smtClean="0">
                        <a:latin typeface="Cambria Math" panose="02040503050406030204" pitchFamily="18" charset="0"/>
                      </a:rPr>
                      <m:t>≤</m:t>
                    </m:r>
                    <m:r>
                      <a:rPr lang="en-GB" b="0" i="1" smtClean="0">
                        <a:latin typeface="Cambria Math" panose="02040503050406030204" pitchFamily="18" charset="0"/>
                      </a:rPr>
                      <m:t>𝑥</m:t>
                    </m:r>
                    <m:r>
                      <a:rPr lang="en-GB" b="0" i="0" smtClean="0">
                        <a:latin typeface="Cambria Math" panose="02040503050406030204" pitchFamily="18" charset="0"/>
                      </a:rPr>
                      <m:t>)</m:t>
                    </m:r>
                  </m:oMath>
                </a14:m>
                <a:r>
                  <a:rPr lang="en-GB" dirty="0"/>
                  <a:t>, without having to explicitly add the probabilities?</a:t>
                </a:r>
              </a:p>
            </p:txBody>
          </p:sp>
        </mc:Choice>
        <mc:Fallback>
          <p:sp>
            <p:nvSpPr>
              <p:cNvPr id="6" name="TextBox 5">
                <a:extLst>
                  <a:ext uri="{FF2B5EF4-FFF2-40B4-BE49-F238E27FC236}">
                    <a16:creationId xmlns:a16="http://schemas.microsoft.com/office/drawing/2014/main" id="{A3E4E798-FA08-4FFF-8753-CC24B7D1A0E5}"/>
                  </a:ext>
                </a:extLst>
              </p:cNvPr>
              <p:cNvSpPr txBox="1">
                <a:spLocks noRot="1" noChangeAspect="1" noMove="1" noResize="1" noEditPoints="1" noAdjustHandles="1" noChangeArrowheads="1" noChangeShapeType="1" noTextEdit="1"/>
              </p:cNvSpPr>
              <p:nvPr/>
            </p:nvSpPr>
            <p:spPr>
              <a:xfrm>
                <a:off x="658044" y="2056656"/>
                <a:ext cx="7010300" cy="646331"/>
              </a:xfrm>
              <a:prstGeom prst="rect">
                <a:avLst/>
              </a:prstGeom>
              <a:blipFill>
                <a:blip r:embed="rId3"/>
                <a:stretch>
                  <a:fillRect l="-783" t="-4717" b="-14151"/>
                </a:stretch>
              </a:blipFill>
            </p:spPr>
            <p:txBody>
              <a:bodyPr/>
              <a:lstStyle/>
              <a:p>
                <a:r>
                  <a:rPr lang="en-GB">
                    <a:noFill/>
                  </a:rPr>
                  <a:t> </a:t>
                </a:r>
              </a:p>
            </p:txBody>
          </p:sp>
        </mc:Fallback>
      </mc:AlternateContent>
      <p:sp>
        <p:nvSpPr>
          <p:cNvPr id="7" name="TextBox 6">
            <a:extLst>
              <a:ext uri="{FF2B5EF4-FFF2-40B4-BE49-F238E27FC236}">
                <a16:creationId xmlns:a16="http://schemas.microsoft.com/office/drawing/2014/main" id="{91D0B4C0-A195-44D4-8971-07CAB21E6395}"/>
              </a:ext>
            </a:extLst>
          </p:cNvPr>
          <p:cNvSpPr txBox="1"/>
          <p:nvPr/>
        </p:nvSpPr>
        <p:spPr>
          <a:xfrm>
            <a:off x="467544" y="2924944"/>
            <a:ext cx="3250840" cy="369332"/>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Method 1</a:t>
            </a:r>
          </a:p>
        </p:txBody>
      </p:sp>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ECEE1409-D5B0-4CC0-904D-9CC2DA8F3B6A}"/>
                  </a:ext>
                </a:extLst>
              </p:cNvPr>
              <p:cNvSpPr txBox="1"/>
              <p:nvPr/>
            </p:nvSpPr>
            <p:spPr>
              <a:xfrm>
                <a:off x="572319" y="3377183"/>
                <a:ext cx="2970981" cy="2870401"/>
              </a:xfrm>
              <a:prstGeom prst="rect">
                <a:avLst/>
              </a:prstGeom>
              <a:noFill/>
            </p:spPr>
            <p:txBody>
              <a:bodyPr wrap="square" rtlCol="0">
                <a:spAutoFit/>
              </a:bodyPr>
              <a:lstStyle/>
              <a:p>
                <a:r>
                  <a:rPr lang="en-GB" dirty="0"/>
                  <a:t>Sum of a geometric series:</a:t>
                </a:r>
              </a:p>
              <a:p>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𝑎</m:t>
                      </m:r>
                      <m:r>
                        <a:rPr lang="en-GB" b="0" i="1" smtClean="0">
                          <a:latin typeface="Cambria Math" panose="02040503050406030204" pitchFamily="18" charset="0"/>
                        </a:rPr>
                        <m:t>=</m:t>
                      </m:r>
                      <m:r>
                        <a:rPr lang="en-GB" b="0" i="1" smtClean="0">
                          <a:latin typeface="Cambria Math" panose="02040503050406030204" pitchFamily="18" charset="0"/>
                        </a:rPr>
                        <m:t>𝑝</m:t>
                      </m:r>
                      <m:r>
                        <a:rPr lang="en-GB" b="0" i="1" smtClean="0">
                          <a:latin typeface="Cambria Math" panose="02040503050406030204" pitchFamily="18" charset="0"/>
                        </a:rPr>
                        <m:t>,  </m:t>
                      </m:r>
                      <m:r>
                        <a:rPr lang="en-GB" b="0" i="1" smtClean="0">
                          <a:latin typeface="Cambria Math" panose="02040503050406030204" pitchFamily="18" charset="0"/>
                        </a:rPr>
                        <m:t>𝑟</m:t>
                      </m:r>
                      <m:r>
                        <a:rPr lang="en-GB" b="0" i="1" smtClean="0">
                          <a:latin typeface="Cambria Math" panose="02040503050406030204" pitchFamily="18" charset="0"/>
                        </a:rPr>
                        <m:t>=1−</m:t>
                      </m:r>
                      <m:r>
                        <a:rPr lang="en-GB" b="0" i="1" smtClean="0">
                          <a:latin typeface="Cambria Math" panose="02040503050406030204" pitchFamily="18" charset="0"/>
                        </a:rPr>
                        <m:t>𝑝</m:t>
                      </m:r>
                      <m:r>
                        <a:rPr lang="en-GB" b="0" i="1" smtClean="0">
                          <a:latin typeface="Cambria Math" panose="02040503050406030204" pitchFamily="18" charset="0"/>
                        </a:rPr>
                        <m:t>,   </m:t>
                      </m:r>
                      <m:r>
                        <a:rPr lang="en-GB" b="0" i="1" smtClean="0">
                          <a:latin typeface="Cambria Math" panose="02040503050406030204" pitchFamily="18" charset="0"/>
                        </a:rPr>
                        <m:t>𝑛</m:t>
                      </m:r>
                      <m:r>
                        <a:rPr lang="en-GB" b="0" i="1" smtClean="0">
                          <a:latin typeface="Cambria Math" panose="02040503050406030204" pitchFamily="18" charset="0"/>
                        </a:rPr>
                        <m:t>=</m:t>
                      </m:r>
                      <m:r>
                        <a:rPr lang="en-GB" b="0" i="1" smtClean="0">
                          <a:latin typeface="Cambria Math" panose="02040503050406030204" pitchFamily="18" charset="0"/>
                        </a:rPr>
                        <m:t>𝑥</m:t>
                      </m:r>
                    </m:oMath>
                  </m:oMathPara>
                </a14:m>
                <a:endParaRPr lang="en-GB" b="0" dirty="0"/>
              </a:p>
              <a:p>
                <a:endParaRPr lang="en-GB" dirty="0"/>
              </a:p>
              <a:p>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m:t>
                          </m:r>
                          <m:r>
                            <a:rPr lang="en-GB" b="0" i="1" smtClean="0">
                              <a:latin typeface="Cambria Math" panose="02040503050406030204" pitchFamily="18" charset="0"/>
                            </a:rPr>
                            <m:t>𝑥</m:t>
                          </m:r>
                        </m:e>
                      </m:d>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𝑆</m:t>
                          </m:r>
                        </m:e>
                        <m:sub>
                          <m:r>
                            <a:rPr lang="en-GB" b="0" i="1" smtClean="0">
                              <a:latin typeface="Cambria Math" panose="02040503050406030204" pitchFamily="18" charset="0"/>
                            </a:rPr>
                            <m:t>𝑛</m:t>
                          </m:r>
                        </m:sub>
                      </m:sSub>
                    </m:oMath>
                    <m:oMath xmlns:m="http://schemas.openxmlformats.org/officeDocument/2006/math">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𝑎</m:t>
                          </m:r>
                          <m:d>
                            <m:dPr>
                              <m:ctrlPr>
                                <a:rPr lang="en-GB" b="0" i="1" smtClean="0">
                                  <a:latin typeface="Cambria Math" panose="02040503050406030204" pitchFamily="18" charset="0"/>
                                </a:rPr>
                              </m:ctrlPr>
                            </m:dPr>
                            <m:e>
                              <m:r>
                                <a:rPr lang="en-GB" b="0" i="1" smtClean="0">
                                  <a:latin typeface="Cambria Math" panose="02040503050406030204" pitchFamily="18" charset="0"/>
                                </a:rPr>
                                <m:t>1−</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𝑟</m:t>
                                  </m:r>
                                </m:e>
                                <m:sup>
                                  <m:r>
                                    <a:rPr lang="en-GB" b="0" i="1" smtClean="0">
                                      <a:latin typeface="Cambria Math" panose="02040503050406030204" pitchFamily="18" charset="0"/>
                                    </a:rPr>
                                    <m:t>𝑛</m:t>
                                  </m:r>
                                </m:sup>
                              </m:sSup>
                            </m:e>
                          </m:d>
                        </m:num>
                        <m:den>
                          <m:r>
                            <a:rPr lang="en-GB" b="0" i="1" smtClean="0">
                              <a:latin typeface="Cambria Math" panose="02040503050406030204" pitchFamily="18" charset="0"/>
                            </a:rPr>
                            <m:t>1−</m:t>
                          </m:r>
                          <m:r>
                            <a:rPr lang="en-GB" b="0" i="1" smtClean="0">
                              <a:latin typeface="Cambria Math" panose="02040503050406030204" pitchFamily="18" charset="0"/>
                            </a:rPr>
                            <m:t>𝑟</m:t>
                          </m:r>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𝑝</m:t>
                          </m:r>
                          <m:d>
                            <m:dPr>
                              <m:ctrlPr>
                                <a:rPr lang="en-GB" b="0" i="1" smtClean="0">
                                  <a:latin typeface="Cambria Math" panose="02040503050406030204" pitchFamily="18" charset="0"/>
                                </a:rPr>
                              </m:ctrlPr>
                            </m:dPr>
                            <m:e>
                              <m:r>
                                <a:rPr lang="en-GB" b="0" i="1" smtClean="0">
                                  <a:latin typeface="Cambria Math" panose="02040503050406030204" pitchFamily="18" charset="0"/>
                                </a:rPr>
                                <m:t>1−</m:t>
                              </m:r>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1−</m:t>
                                      </m:r>
                                      <m:r>
                                        <a:rPr lang="en-GB" b="0" i="1" smtClean="0">
                                          <a:latin typeface="Cambria Math" panose="02040503050406030204" pitchFamily="18" charset="0"/>
                                        </a:rPr>
                                        <m:t>𝑝</m:t>
                                      </m:r>
                                    </m:e>
                                  </m:d>
                                </m:e>
                                <m:sup>
                                  <m:r>
                                    <a:rPr lang="en-GB" b="0" i="1" smtClean="0">
                                      <a:latin typeface="Cambria Math" panose="02040503050406030204" pitchFamily="18" charset="0"/>
                                    </a:rPr>
                                    <m:t>𝑥</m:t>
                                  </m:r>
                                </m:sup>
                              </m:sSup>
                            </m:e>
                          </m:d>
                        </m:num>
                        <m:den>
                          <m:r>
                            <a:rPr lang="en-GB" b="0" i="1" smtClean="0">
                              <a:latin typeface="Cambria Math" panose="02040503050406030204" pitchFamily="18" charset="0"/>
                            </a:rPr>
                            <m:t>1−(1−</m:t>
                          </m:r>
                          <m:r>
                            <a:rPr lang="en-GB" b="0" i="1" smtClean="0">
                              <a:latin typeface="Cambria Math" panose="02040503050406030204" pitchFamily="18" charset="0"/>
                            </a:rPr>
                            <m:t>𝑝</m:t>
                          </m:r>
                          <m:r>
                            <a:rPr lang="en-GB" b="0" i="1" smtClean="0">
                              <a:latin typeface="Cambria Math" panose="02040503050406030204" pitchFamily="18" charset="0"/>
                            </a:rPr>
                            <m:t>)</m:t>
                          </m:r>
                        </m:den>
                      </m:f>
                      <m:r>
                        <a:rPr lang="en-GB" b="0" i="1" smtClean="0">
                          <a:latin typeface="Cambria Math" panose="02040503050406030204" pitchFamily="18" charset="0"/>
                        </a:rPr>
                        <m:t>=1−</m:t>
                      </m:r>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1−</m:t>
                              </m:r>
                              <m:r>
                                <a:rPr lang="en-GB" b="0" i="1" smtClean="0">
                                  <a:latin typeface="Cambria Math" panose="02040503050406030204" pitchFamily="18" charset="0"/>
                                </a:rPr>
                                <m:t>𝑝</m:t>
                              </m:r>
                            </m:e>
                          </m:d>
                        </m:e>
                        <m:sup>
                          <m:r>
                            <a:rPr lang="en-GB" b="0" i="1" smtClean="0">
                              <a:latin typeface="Cambria Math" panose="02040503050406030204" pitchFamily="18" charset="0"/>
                            </a:rPr>
                            <m:t>𝑥</m:t>
                          </m:r>
                        </m:sup>
                      </m:sSup>
                    </m:oMath>
                  </m:oMathPara>
                </a14:m>
                <a:endParaRPr lang="en-GB" dirty="0"/>
              </a:p>
            </p:txBody>
          </p:sp>
        </mc:Choice>
        <mc:Fallback>
          <p:sp>
            <p:nvSpPr>
              <p:cNvPr id="8" name="TextBox 7">
                <a:extLst>
                  <a:ext uri="{FF2B5EF4-FFF2-40B4-BE49-F238E27FC236}">
                    <a16:creationId xmlns:a16="http://schemas.microsoft.com/office/drawing/2014/main" id="{ECEE1409-D5B0-4CC0-904D-9CC2DA8F3B6A}"/>
                  </a:ext>
                </a:extLst>
              </p:cNvPr>
              <p:cNvSpPr txBox="1">
                <a:spLocks noRot="1" noChangeAspect="1" noMove="1" noResize="1" noEditPoints="1" noAdjustHandles="1" noChangeArrowheads="1" noChangeShapeType="1" noTextEdit="1"/>
              </p:cNvSpPr>
              <p:nvPr/>
            </p:nvSpPr>
            <p:spPr>
              <a:xfrm>
                <a:off x="572319" y="3377183"/>
                <a:ext cx="2970981" cy="2870401"/>
              </a:xfrm>
              <a:prstGeom prst="rect">
                <a:avLst/>
              </a:prstGeom>
              <a:blipFill>
                <a:blip r:embed="rId4"/>
                <a:stretch>
                  <a:fillRect l="-1848" t="-1062"/>
                </a:stretch>
              </a:blipFill>
            </p:spPr>
            <p:txBody>
              <a:bodyPr/>
              <a:lstStyle/>
              <a:p>
                <a:r>
                  <a:rPr lang="en-GB">
                    <a:noFill/>
                  </a:rPr>
                  <a:t> </a:t>
                </a:r>
              </a:p>
            </p:txBody>
          </p:sp>
        </mc:Fallback>
      </mc:AlternateContent>
      <p:sp>
        <p:nvSpPr>
          <p:cNvPr id="9" name="TextBox 8">
            <a:extLst>
              <a:ext uri="{FF2B5EF4-FFF2-40B4-BE49-F238E27FC236}">
                <a16:creationId xmlns:a16="http://schemas.microsoft.com/office/drawing/2014/main" id="{86934E47-0645-4048-9369-1BD03136F81F}"/>
              </a:ext>
            </a:extLst>
          </p:cNvPr>
          <p:cNvSpPr txBox="1"/>
          <p:nvPr/>
        </p:nvSpPr>
        <p:spPr>
          <a:xfrm>
            <a:off x="4283968" y="2910111"/>
            <a:ext cx="3528392" cy="369332"/>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Method 2</a:t>
            </a:r>
          </a:p>
        </p:txBody>
      </p:sp>
      <mc:AlternateContent xmlns:mc="http://schemas.openxmlformats.org/markup-compatibility/2006">
        <mc:Choice xmlns:a14="http://schemas.microsoft.com/office/drawing/2010/main" Requires="a14">
          <p:sp>
            <p:nvSpPr>
              <p:cNvPr id="10" name="TextBox 9">
                <a:extLst>
                  <a:ext uri="{FF2B5EF4-FFF2-40B4-BE49-F238E27FC236}">
                    <a16:creationId xmlns:a16="http://schemas.microsoft.com/office/drawing/2014/main" id="{D064DF10-419C-4634-9B92-30A457440659}"/>
                  </a:ext>
                </a:extLst>
              </p:cNvPr>
              <p:cNvSpPr txBox="1"/>
              <p:nvPr/>
            </p:nvSpPr>
            <p:spPr>
              <a:xfrm>
                <a:off x="4283968" y="3377183"/>
                <a:ext cx="3672408" cy="2308324"/>
              </a:xfrm>
              <a:prstGeom prst="rect">
                <a:avLst/>
              </a:prstGeom>
              <a:noFill/>
            </p:spPr>
            <p:txBody>
              <a:bodyPr wrap="square" rtlCol="0">
                <a:spAutoFit/>
              </a:bodyPr>
              <a:lstStyle/>
              <a:p>
                <a:r>
                  <a:rPr lang="en-GB" dirty="0"/>
                  <a:t>Consider the opposite!</a:t>
                </a:r>
              </a:p>
              <a:p>
                <a:r>
                  <a:rPr lang="en-GB" dirty="0"/>
                  <a:t>What is the opposite of “the success appeared within the first </a:t>
                </a:r>
                <a14:m>
                  <m:oMath xmlns:m="http://schemas.openxmlformats.org/officeDocument/2006/math">
                    <m:r>
                      <a:rPr lang="en-GB" b="0" i="1" smtClean="0">
                        <a:latin typeface="Cambria Math" panose="02040503050406030204" pitchFamily="18" charset="0"/>
                      </a:rPr>
                      <m:t>𝑥</m:t>
                    </m:r>
                  </m:oMath>
                </a14:m>
                <a:r>
                  <a:rPr lang="en-GB" dirty="0"/>
                  <a:t> throws”?</a:t>
                </a:r>
              </a:p>
              <a:p>
                <a14:m>
                  <m:oMath xmlns:m="http://schemas.openxmlformats.org/officeDocument/2006/math">
                    <m:r>
                      <a:rPr lang="en-GB" b="0" i="1" smtClean="0">
                        <a:latin typeface="Cambria Math" panose="02040503050406030204" pitchFamily="18" charset="0"/>
                      </a:rPr>
                      <m:t>→ </m:t>
                    </m:r>
                  </m:oMath>
                </a14:m>
                <a:r>
                  <a:rPr lang="en-GB" dirty="0"/>
                  <a:t>“the success didn’t appear in the first </a:t>
                </a:r>
                <a14:m>
                  <m:oMath xmlns:m="http://schemas.openxmlformats.org/officeDocument/2006/math">
                    <m:r>
                      <a:rPr lang="en-GB" b="0" i="1" smtClean="0">
                        <a:latin typeface="Cambria Math" panose="02040503050406030204" pitchFamily="18" charset="0"/>
                      </a:rPr>
                      <m:t>𝑥</m:t>
                    </m:r>
                  </m:oMath>
                </a14:m>
                <a:r>
                  <a:rPr lang="en-GB" dirty="0"/>
                  <a:t> throws”, i.e. the first </a:t>
                </a:r>
                <a14:m>
                  <m:oMath xmlns:m="http://schemas.openxmlformats.org/officeDocument/2006/math">
                    <m:r>
                      <a:rPr lang="en-GB" b="0" i="1" smtClean="0">
                        <a:latin typeface="Cambria Math" panose="02040503050406030204" pitchFamily="18" charset="0"/>
                      </a:rPr>
                      <m:t>𝑥</m:t>
                    </m:r>
                  </m:oMath>
                </a14:m>
                <a:r>
                  <a:rPr lang="en-GB" dirty="0"/>
                  <a:t> throws were failures: </a:t>
                </a:r>
                <a14:m>
                  <m:oMath xmlns:m="http://schemas.openxmlformats.org/officeDocument/2006/math">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1−</m:t>
                            </m:r>
                            <m:r>
                              <a:rPr lang="en-GB" b="0" i="1" smtClean="0">
                                <a:latin typeface="Cambria Math" panose="02040503050406030204" pitchFamily="18" charset="0"/>
                              </a:rPr>
                              <m:t>𝑝</m:t>
                            </m:r>
                          </m:e>
                        </m:d>
                      </m:e>
                      <m:sup>
                        <m:r>
                          <a:rPr lang="en-GB" b="0" i="1" smtClean="0">
                            <a:latin typeface="Cambria Math" panose="02040503050406030204" pitchFamily="18" charset="0"/>
                          </a:rPr>
                          <m:t>𝑥</m:t>
                        </m:r>
                      </m:sup>
                    </m:sSup>
                  </m:oMath>
                </a14:m>
                <a:endParaRPr lang="en-GB" dirty="0"/>
              </a:p>
              <a:p>
                <a:endParaRPr lang="en-GB" dirty="0"/>
              </a:p>
              <a:p>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m:t>
                      </m:r>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m:t>
                          </m:r>
                          <m:r>
                            <a:rPr lang="en-GB" b="0" i="1" smtClean="0">
                              <a:latin typeface="Cambria Math" panose="02040503050406030204" pitchFamily="18" charset="0"/>
                            </a:rPr>
                            <m:t>𝑥</m:t>
                          </m:r>
                        </m:e>
                      </m:d>
                      <m:r>
                        <a:rPr lang="en-GB" b="0" i="1" smtClean="0">
                          <a:latin typeface="Cambria Math" panose="02040503050406030204" pitchFamily="18" charset="0"/>
                        </a:rPr>
                        <m:t>=1−</m:t>
                      </m:r>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1−</m:t>
                              </m:r>
                              <m:r>
                                <a:rPr lang="en-GB" b="0" i="1" smtClean="0">
                                  <a:latin typeface="Cambria Math" panose="02040503050406030204" pitchFamily="18" charset="0"/>
                                </a:rPr>
                                <m:t>𝑝</m:t>
                              </m:r>
                            </m:e>
                          </m:d>
                        </m:e>
                        <m:sup>
                          <m:r>
                            <a:rPr lang="en-GB" b="0" i="1" smtClean="0">
                              <a:latin typeface="Cambria Math" panose="02040503050406030204" pitchFamily="18" charset="0"/>
                            </a:rPr>
                            <m:t>𝑥</m:t>
                          </m:r>
                        </m:sup>
                      </m:sSup>
                    </m:oMath>
                  </m:oMathPara>
                </a14:m>
                <a:endParaRPr lang="en-GB" dirty="0"/>
              </a:p>
            </p:txBody>
          </p:sp>
        </mc:Choice>
        <mc:Fallback>
          <p:sp>
            <p:nvSpPr>
              <p:cNvPr id="10" name="TextBox 9">
                <a:extLst>
                  <a:ext uri="{FF2B5EF4-FFF2-40B4-BE49-F238E27FC236}">
                    <a16:creationId xmlns:a16="http://schemas.microsoft.com/office/drawing/2014/main" id="{D064DF10-419C-4634-9B92-30A457440659}"/>
                  </a:ext>
                </a:extLst>
              </p:cNvPr>
              <p:cNvSpPr txBox="1">
                <a:spLocks noRot="1" noChangeAspect="1" noMove="1" noResize="1" noEditPoints="1" noAdjustHandles="1" noChangeArrowheads="1" noChangeShapeType="1" noTextEdit="1"/>
              </p:cNvSpPr>
              <p:nvPr/>
            </p:nvSpPr>
            <p:spPr>
              <a:xfrm>
                <a:off x="4283968" y="3377183"/>
                <a:ext cx="3672408" cy="2308324"/>
              </a:xfrm>
              <a:prstGeom prst="rect">
                <a:avLst/>
              </a:prstGeom>
              <a:blipFill>
                <a:blip r:embed="rId5"/>
                <a:stretch>
                  <a:fillRect l="-1495" t="-1319"/>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1" name="TextBox 10">
                <a:extLst>
                  <a:ext uri="{FF2B5EF4-FFF2-40B4-BE49-F238E27FC236}">
                    <a16:creationId xmlns:a16="http://schemas.microsoft.com/office/drawing/2014/main" id="{2D3AB9DD-C971-4FD9-A57C-0042D28140BE}"/>
                  </a:ext>
                </a:extLst>
              </p:cNvPr>
              <p:cNvSpPr txBox="1"/>
              <p:nvPr/>
            </p:nvSpPr>
            <p:spPr>
              <a:xfrm>
                <a:off x="4430316" y="5788262"/>
                <a:ext cx="3969965" cy="92333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latin typeface="Wingdings" panose="05000000000000000000" pitchFamily="2" charset="2"/>
                  </a:rPr>
                  <a:t>!</a:t>
                </a:r>
                <a:r>
                  <a:rPr lang="en-GB" dirty="0"/>
                  <a:t> Cumulative geometric distribution: </a:t>
                </a:r>
              </a:p>
              <a:p>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m:t>
                          </m:r>
                          <m:r>
                            <a:rPr lang="en-GB" b="0" i="1" smtClean="0">
                              <a:latin typeface="Cambria Math" panose="02040503050406030204" pitchFamily="18" charset="0"/>
                            </a:rPr>
                            <m:t>𝑥</m:t>
                          </m:r>
                        </m:e>
                      </m:d>
                      <m:r>
                        <a:rPr lang="en-GB" b="0" i="1" smtClean="0">
                          <a:latin typeface="Cambria Math" panose="02040503050406030204" pitchFamily="18" charset="0"/>
                        </a:rPr>
                        <m:t>=1−</m:t>
                      </m:r>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1−</m:t>
                              </m:r>
                              <m:r>
                                <a:rPr lang="en-GB" b="0" i="1" smtClean="0">
                                  <a:latin typeface="Cambria Math" panose="02040503050406030204" pitchFamily="18" charset="0"/>
                                </a:rPr>
                                <m:t>𝑝</m:t>
                              </m:r>
                            </m:e>
                          </m:d>
                        </m:e>
                        <m:sup>
                          <m:r>
                            <a:rPr lang="en-GB" b="0" i="1" smtClean="0">
                              <a:latin typeface="Cambria Math" panose="02040503050406030204" pitchFamily="18" charset="0"/>
                            </a:rPr>
                            <m:t>𝑥</m:t>
                          </m:r>
                        </m:sup>
                      </m:sSup>
                    </m:oMath>
                  </m:oMathPara>
                </a14:m>
                <a:endParaRPr lang="en-GB" dirty="0"/>
              </a:p>
              <a:p>
                <a:r>
                  <a:rPr lang="en-GB" dirty="0"/>
                  <a:t>and consequently </a:t>
                </a:r>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&gt;</m:t>
                        </m:r>
                        <m:r>
                          <a:rPr lang="en-GB" b="0" i="1" smtClean="0">
                            <a:latin typeface="Cambria Math" panose="02040503050406030204" pitchFamily="18" charset="0"/>
                          </a:rPr>
                          <m:t>𝑥</m:t>
                        </m:r>
                      </m:e>
                    </m:d>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1−</m:t>
                            </m:r>
                            <m:r>
                              <a:rPr lang="en-GB" b="0" i="1" smtClean="0">
                                <a:latin typeface="Cambria Math" panose="02040503050406030204" pitchFamily="18" charset="0"/>
                              </a:rPr>
                              <m:t>𝑝</m:t>
                            </m:r>
                          </m:e>
                        </m:d>
                      </m:e>
                      <m:sup>
                        <m:r>
                          <a:rPr lang="en-GB" b="0" i="1" smtClean="0">
                            <a:latin typeface="Cambria Math" panose="02040503050406030204" pitchFamily="18" charset="0"/>
                          </a:rPr>
                          <m:t>𝑥</m:t>
                        </m:r>
                      </m:sup>
                    </m:sSup>
                  </m:oMath>
                </a14:m>
                <a:endParaRPr lang="en-GB" dirty="0"/>
              </a:p>
            </p:txBody>
          </p:sp>
        </mc:Choice>
        <mc:Fallback>
          <p:sp>
            <p:nvSpPr>
              <p:cNvPr id="11" name="TextBox 10">
                <a:extLst>
                  <a:ext uri="{FF2B5EF4-FFF2-40B4-BE49-F238E27FC236}">
                    <a16:creationId xmlns:a16="http://schemas.microsoft.com/office/drawing/2014/main" id="{2D3AB9DD-C971-4FD9-A57C-0042D28140BE}"/>
                  </a:ext>
                </a:extLst>
              </p:cNvPr>
              <p:cNvSpPr txBox="1">
                <a:spLocks noRot="1" noChangeAspect="1" noMove="1" noResize="1" noEditPoints="1" noAdjustHandles="1" noChangeArrowheads="1" noChangeShapeType="1" noTextEdit="1"/>
              </p:cNvSpPr>
              <p:nvPr/>
            </p:nvSpPr>
            <p:spPr>
              <a:xfrm>
                <a:off x="4430316" y="5788262"/>
                <a:ext cx="3969965" cy="923330"/>
              </a:xfrm>
              <a:prstGeom prst="rect">
                <a:avLst/>
              </a:prstGeom>
              <a:blipFill>
                <a:blip r:embed="rId6"/>
                <a:stretch>
                  <a:fillRect l="-1069" t="-3226" b="-8387"/>
                </a:stretch>
              </a:blipFill>
            </p:spPr>
            <p:txBody>
              <a:bodyPr/>
              <a:lstStyle/>
              <a:p>
                <a:r>
                  <a:rPr lang="en-GB">
                    <a:noFill/>
                  </a:rPr>
                  <a:t> </a:t>
                </a:r>
              </a:p>
            </p:txBody>
          </p:sp>
        </mc:Fallback>
      </mc:AlternateContent>
      <p:sp>
        <p:nvSpPr>
          <p:cNvPr id="12" name="Rectangle 11">
            <a:extLst>
              <a:ext uri="{FF2B5EF4-FFF2-40B4-BE49-F238E27FC236}">
                <a16:creationId xmlns:a16="http://schemas.microsoft.com/office/drawing/2014/main" id="{CCB7DF29-0B4A-4CED-B448-306079CFC563}"/>
              </a:ext>
            </a:extLst>
          </p:cNvPr>
          <p:cNvSpPr/>
          <p:nvPr/>
        </p:nvSpPr>
        <p:spPr>
          <a:xfrm>
            <a:off x="467544" y="3284775"/>
            <a:ext cx="3250840" cy="314981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3" name="Rectangle 12">
            <a:extLst>
              <a:ext uri="{FF2B5EF4-FFF2-40B4-BE49-F238E27FC236}">
                <a16:creationId xmlns:a16="http://schemas.microsoft.com/office/drawing/2014/main" id="{E6ADF41B-0121-43F9-BACC-A2CC358BDEE0}"/>
              </a:ext>
            </a:extLst>
          </p:cNvPr>
          <p:cNvSpPr/>
          <p:nvPr/>
        </p:nvSpPr>
        <p:spPr>
          <a:xfrm>
            <a:off x="4283968" y="3294276"/>
            <a:ext cx="3528392" cy="229615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1248062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2"/>
                                        </p:tgtEl>
                                      </p:cBhvr>
                                    </p:animEffect>
                                    <p:set>
                                      <p:cBhvr>
                                        <p:cTn id="13"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14" restart="whenNotActive" fill="hold" evtFilter="cancelBubble" nodeType="interactiveSeq">
                <p:stCondLst>
                  <p:cond evt="onClick" delay="0">
                    <p:tgtEl>
                      <p:spTgt spid="13"/>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3"/>
                                        </p:tgtEl>
                                      </p:cBhvr>
                                    </p:animEffect>
                                    <p:set>
                                      <p:cBhvr>
                                        <p:cTn id="19"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11" grpId="0" animBg="1"/>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0BFC092-1105-4010-BAA8-625749A6E2D2}"/>
              </a:ext>
            </a:extLst>
          </p:cNvPr>
          <p:cNvGrpSpPr/>
          <p:nvPr/>
        </p:nvGrpSpPr>
        <p:grpSpPr>
          <a:xfrm>
            <a:off x="0" y="0"/>
            <a:ext cx="9144000" cy="599127"/>
            <a:chOff x="0" y="13335"/>
            <a:chExt cx="9144218" cy="599127"/>
          </a:xfrm>
        </p:grpSpPr>
        <p:sp>
          <p:nvSpPr>
            <p:cNvPr id="3" name="TextBox 32">
              <a:extLst>
                <a:ext uri="{FF2B5EF4-FFF2-40B4-BE49-F238E27FC236}">
                  <a16:creationId xmlns:a16="http://schemas.microsoft.com/office/drawing/2014/main" id="{55F05E5B-65C4-41C3-8CC7-BD8371B092E3}"/>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Example</a:t>
              </a:r>
            </a:p>
          </p:txBody>
        </p:sp>
        <p:cxnSp>
          <p:nvCxnSpPr>
            <p:cNvPr id="4" name="Straight Connector 3">
              <a:extLst>
                <a:ext uri="{FF2B5EF4-FFF2-40B4-BE49-F238E27FC236}">
                  <a16:creationId xmlns:a16="http://schemas.microsoft.com/office/drawing/2014/main" id="{99B664B0-3BA3-4612-912C-3820A76C9398}"/>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a:extLst>
              <a:ext uri="{FF2B5EF4-FFF2-40B4-BE49-F238E27FC236}">
                <a16:creationId xmlns:a16="http://schemas.microsoft.com/office/drawing/2014/main" id="{46EC2897-80E2-448F-BD77-88589E29A860}"/>
              </a:ext>
            </a:extLst>
          </p:cNvPr>
          <p:cNvSpPr txBox="1"/>
          <p:nvPr/>
        </p:nvSpPr>
        <p:spPr>
          <a:xfrm>
            <a:off x="251520" y="836712"/>
            <a:ext cx="7704856" cy="2031325"/>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[Textbook] The probability that Genevieve passes her driving test on any one attempt is 0.6.</a:t>
            </a:r>
          </a:p>
          <a:p>
            <a:pPr marL="342900" indent="-342900">
              <a:buAutoNum type="alphaLcParenBoth"/>
            </a:pPr>
            <a:r>
              <a:rPr lang="en-GB" dirty="0"/>
              <a:t>Find the probability that:</a:t>
            </a:r>
          </a:p>
          <a:p>
            <a:r>
              <a:rPr lang="en-GB" dirty="0"/>
              <a:t>      (</a:t>
            </a:r>
            <a:r>
              <a:rPr lang="en-GB" dirty="0" err="1"/>
              <a:t>i</a:t>
            </a:r>
            <a:r>
              <a:rPr lang="en-GB" dirty="0"/>
              <a:t>) she passes on her fifth attempt</a:t>
            </a:r>
          </a:p>
          <a:p>
            <a:r>
              <a:rPr lang="en-GB" dirty="0"/>
              <a:t>      (ii) she needs five or fewer attempt to pass</a:t>
            </a:r>
            <a:br>
              <a:rPr lang="en-GB" dirty="0"/>
            </a:br>
            <a:r>
              <a:rPr lang="en-GB" dirty="0"/>
              <a:t>      (iii) she needs more than five attempts to pass.</a:t>
            </a:r>
          </a:p>
          <a:p>
            <a:r>
              <a:rPr lang="en-GB" dirty="0"/>
              <a:t>(b) State two assumptions you have used in your calculation</a:t>
            </a:r>
          </a:p>
        </p:txBody>
      </p:sp>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A91553C6-FCD1-4BF7-B6F7-A2F6A0035F20}"/>
                  </a:ext>
                </a:extLst>
              </p:cNvPr>
              <p:cNvSpPr txBox="1"/>
              <p:nvPr/>
            </p:nvSpPr>
            <p:spPr>
              <a:xfrm>
                <a:off x="1319256" y="3209347"/>
                <a:ext cx="5616624" cy="2588401"/>
              </a:xfrm>
              <a:prstGeom prst="rect">
                <a:avLst/>
              </a:prstGeom>
              <a:noFill/>
            </p:spPr>
            <p:txBody>
              <a:bodyPr wrap="square" rtlCol="0">
                <a:spAutoFit/>
              </a:bodyPr>
              <a:lstStyle/>
              <a:p>
                <a:r>
                  <a:rPr lang="en-GB" dirty="0"/>
                  <a:t>Let </a:t>
                </a:r>
                <a14:m>
                  <m:oMath xmlns:m="http://schemas.openxmlformats.org/officeDocument/2006/math">
                    <m:r>
                      <a:rPr lang="en-GB" b="0" i="1" smtClean="0">
                        <a:latin typeface="Cambria Math" panose="02040503050406030204" pitchFamily="18" charset="0"/>
                      </a:rPr>
                      <m:t>𝑋</m:t>
                    </m:r>
                  </m:oMath>
                </a14:m>
                <a:r>
                  <a:rPr lang="en-GB" dirty="0"/>
                  <a:t> be the number of attempts needed. </a:t>
                </a:r>
                <a14:m>
                  <m:oMath xmlns:m="http://schemas.openxmlformats.org/officeDocument/2006/math">
                    <m:r>
                      <a:rPr lang="en-GB" b="0" i="1" smtClean="0">
                        <a:latin typeface="Cambria Math" panose="02040503050406030204" pitchFamily="18" charset="0"/>
                      </a:rPr>
                      <m:t>𝑋</m:t>
                    </m:r>
                    <m:r>
                      <a:rPr lang="en-GB" b="0" i="1" smtClean="0">
                        <a:latin typeface="Cambria Math" panose="02040503050406030204" pitchFamily="18" charset="0"/>
                      </a:rPr>
                      <m:t>~</m:t>
                    </m:r>
                    <m:r>
                      <a:rPr lang="en-GB" b="0" i="1" smtClean="0">
                        <a:latin typeface="Cambria Math" panose="02040503050406030204" pitchFamily="18" charset="0"/>
                      </a:rPr>
                      <m:t>𝐺𝑒𝑜</m:t>
                    </m:r>
                    <m:r>
                      <a:rPr lang="en-GB" b="0" i="1" smtClean="0">
                        <a:latin typeface="Cambria Math" panose="02040503050406030204" pitchFamily="18" charset="0"/>
                      </a:rPr>
                      <m:t>(0.6)</m:t>
                    </m:r>
                  </m:oMath>
                </a14:m>
                <a:endParaRPr lang="en-GB" dirty="0"/>
              </a:p>
              <a:p>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e>
                    </m:d>
                    <m:r>
                      <a:rPr lang="en-GB" b="0" i="1" smtClean="0">
                        <a:latin typeface="Cambria Math" panose="02040503050406030204" pitchFamily="18" charset="0"/>
                      </a:rPr>
                      <m:t>=5=0.6×</m:t>
                    </m:r>
                    <m:sSup>
                      <m:sSupPr>
                        <m:ctrlPr>
                          <a:rPr lang="en-GB" b="0" i="1" smtClean="0">
                            <a:latin typeface="Cambria Math" panose="02040503050406030204" pitchFamily="18" charset="0"/>
                          </a:rPr>
                        </m:ctrlPr>
                      </m:sSupPr>
                      <m:e>
                        <m:r>
                          <a:rPr lang="en-GB" b="0" i="1" smtClean="0">
                            <a:latin typeface="Cambria Math" panose="02040503050406030204" pitchFamily="18" charset="0"/>
                          </a:rPr>
                          <m:t>0.4</m:t>
                        </m:r>
                      </m:e>
                      <m:sup>
                        <m:r>
                          <a:rPr lang="en-GB" b="0" i="1" smtClean="0">
                            <a:latin typeface="Cambria Math" panose="02040503050406030204" pitchFamily="18" charset="0"/>
                          </a:rPr>
                          <m:t>4</m:t>
                        </m:r>
                      </m:sup>
                    </m:sSup>
                  </m:oMath>
                </a14:m>
                <a:r>
                  <a:rPr lang="en-GB" b="0" dirty="0"/>
                  <a:t> </a:t>
                </a:r>
                <a:br>
                  <a:rPr lang="en-GB" b="0" dirty="0"/>
                </a:br>
                <a14:m>
                  <m:oMath xmlns:m="http://schemas.openxmlformats.org/officeDocument/2006/math">
                    <m:r>
                      <a:rPr lang="en-GB" b="0" i="1" smtClean="0">
                        <a:latin typeface="Cambria Math" panose="02040503050406030204" pitchFamily="18" charset="0"/>
                      </a:rPr>
                      <m:t>           =0.01536</m:t>
                    </m:r>
                  </m:oMath>
                </a14:m>
                <a:r>
                  <a:rPr lang="en-GB" dirty="0"/>
                  <a:t> </a:t>
                </a:r>
              </a:p>
              <a:p>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≤5</m:t>
                        </m:r>
                      </m:e>
                    </m:d>
                    <m:r>
                      <a:rPr lang="en-GB" b="0" i="1" smtClean="0">
                        <a:latin typeface="Cambria Math" panose="02040503050406030204" pitchFamily="18" charset="0"/>
                      </a:rPr>
                      <m:t>=1−</m:t>
                    </m:r>
                    <m:sSup>
                      <m:sSupPr>
                        <m:ctrlPr>
                          <a:rPr lang="en-GB" b="0" i="1" smtClean="0">
                            <a:latin typeface="Cambria Math" panose="02040503050406030204" pitchFamily="18" charset="0"/>
                          </a:rPr>
                        </m:ctrlPr>
                      </m:sSupPr>
                      <m:e>
                        <m:r>
                          <a:rPr lang="en-GB" b="0" i="1" smtClean="0">
                            <a:latin typeface="Cambria Math" panose="02040503050406030204" pitchFamily="18" charset="0"/>
                          </a:rPr>
                          <m:t>0.4</m:t>
                        </m:r>
                      </m:e>
                      <m:sup>
                        <m:r>
                          <a:rPr lang="en-GB" b="0" i="1" smtClean="0">
                            <a:latin typeface="Cambria Math" panose="02040503050406030204" pitchFamily="18" charset="0"/>
                          </a:rPr>
                          <m:t>5</m:t>
                        </m:r>
                      </m:sup>
                    </m:sSup>
                  </m:oMath>
                </a14:m>
                <a:r>
                  <a:rPr lang="en-GB" dirty="0"/>
                  <a:t> </a:t>
                </a:r>
                <a:br>
                  <a:rPr lang="en-GB" dirty="0"/>
                </a:br>
                <a:r>
                  <a:rPr lang="en-GB" dirty="0"/>
                  <a:t>                   </a:t>
                </a:r>
                <a14:m>
                  <m:oMath xmlns:m="http://schemas.openxmlformats.org/officeDocument/2006/math">
                    <m:r>
                      <a:rPr lang="en-GB" b="0" i="1" smtClean="0">
                        <a:latin typeface="Cambria Math" panose="02040503050406030204" pitchFamily="18" charset="0"/>
                      </a:rPr>
                      <m:t>=0.98976</m:t>
                    </m:r>
                  </m:oMath>
                </a14:m>
                <a:endParaRPr lang="en-GB" dirty="0"/>
              </a:p>
              <a:p>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&gt;5</m:t>
                        </m:r>
                      </m:e>
                    </m:d>
                    <m:r>
                      <a:rPr lang="en-GB" b="0" i="1" smtClean="0">
                        <a:latin typeface="Cambria Math" panose="02040503050406030204" pitchFamily="18" charset="0"/>
                      </a:rPr>
                      <m:t>=1−0.98976=0.01024</m:t>
                    </m:r>
                  </m:oMath>
                </a14:m>
                <a:r>
                  <a:rPr lang="en-GB" dirty="0"/>
                  <a:t> </a:t>
                </a:r>
              </a:p>
              <a:p>
                <a:endParaRPr lang="en-GB" dirty="0"/>
              </a:p>
              <a:p>
                <a:r>
                  <a:rPr lang="en-GB" dirty="0"/>
                  <a:t>Each attempt is independent and has the same probability. </a:t>
                </a:r>
              </a:p>
            </p:txBody>
          </p:sp>
        </mc:Choice>
        <mc:Fallback>
          <p:sp>
            <p:nvSpPr>
              <p:cNvPr id="6" name="TextBox 5">
                <a:extLst>
                  <a:ext uri="{FF2B5EF4-FFF2-40B4-BE49-F238E27FC236}">
                    <a16:creationId xmlns:a16="http://schemas.microsoft.com/office/drawing/2014/main" id="{A91553C6-FCD1-4BF7-B6F7-A2F6A0035F20}"/>
                  </a:ext>
                </a:extLst>
              </p:cNvPr>
              <p:cNvSpPr txBox="1">
                <a:spLocks noRot="1" noChangeAspect="1" noMove="1" noResize="1" noEditPoints="1" noAdjustHandles="1" noChangeArrowheads="1" noChangeShapeType="1" noTextEdit="1"/>
              </p:cNvSpPr>
              <p:nvPr/>
            </p:nvSpPr>
            <p:spPr>
              <a:xfrm>
                <a:off x="1319256" y="3209347"/>
                <a:ext cx="5616624" cy="2588401"/>
              </a:xfrm>
              <a:prstGeom prst="rect">
                <a:avLst/>
              </a:prstGeom>
              <a:blipFill>
                <a:blip r:embed="rId2"/>
                <a:stretch>
                  <a:fillRect l="-868" t="-1176" b="-2824"/>
                </a:stretch>
              </a:blipFill>
            </p:spPr>
            <p:txBody>
              <a:bodyPr/>
              <a:lstStyle/>
              <a:p>
                <a:r>
                  <a:rPr lang="en-GB">
                    <a:noFill/>
                  </a:rPr>
                  <a:t> </a:t>
                </a:r>
              </a:p>
            </p:txBody>
          </p:sp>
        </mc:Fallback>
      </mc:AlternateContent>
      <p:sp>
        <p:nvSpPr>
          <p:cNvPr id="7" name="Rectangle 6">
            <a:extLst>
              <a:ext uri="{FF2B5EF4-FFF2-40B4-BE49-F238E27FC236}">
                <a16:creationId xmlns:a16="http://schemas.microsoft.com/office/drawing/2014/main" id="{9B6F09A5-4170-45D1-9888-D8210E1AE75B}"/>
              </a:ext>
            </a:extLst>
          </p:cNvPr>
          <p:cNvSpPr/>
          <p:nvPr/>
        </p:nvSpPr>
        <p:spPr>
          <a:xfrm>
            <a:off x="784467" y="3266497"/>
            <a:ext cx="288032" cy="2880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a</a:t>
            </a:r>
          </a:p>
        </p:txBody>
      </p:sp>
      <p:sp>
        <p:nvSpPr>
          <p:cNvPr id="8" name="Rectangle 7">
            <a:extLst>
              <a:ext uri="{FF2B5EF4-FFF2-40B4-BE49-F238E27FC236}">
                <a16:creationId xmlns:a16="http://schemas.microsoft.com/office/drawing/2014/main" id="{4B54290A-4166-4114-8F51-826D0AFB2333}"/>
              </a:ext>
            </a:extLst>
          </p:cNvPr>
          <p:cNvSpPr/>
          <p:nvPr/>
        </p:nvSpPr>
        <p:spPr>
          <a:xfrm>
            <a:off x="1072499" y="3266497"/>
            <a:ext cx="288032" cy="2880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err="1"/>
              <a:t>i</a:t>
            </a:r>
            <a:endParaRPr lang="en-GB" dirty="0"/>
          </a:p>
        </p:txBody>
      </p:sp>
      <p:sp>
        <p:nvSpPr>
          <p:cNvPr id="9" name="Rectangle 8">
            <a:extLst>
              <a:ext uri="{FF2B5EF4-FFF2-40B4-BE49-F238E27FC236}">
                <a16:creationId xmlns:a16="http://schemas.microsoft.com/office/drawing/2014/main" id="{CDB27A40-150F-408E-93B4-8F1301BCA637}"/>
              </a:ext>
            </a:extLst>
          </p:cNvPr>
          <p:cNvSpPr/>
          <p:nvPr/>
        </p:nvSpPr>
        <p:spPr>
          <a:xfrm>
            <a:off x="1051862" y="4077635"/>
            <a:ext cx="288032" cy="2880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ii</a:t>
            </a:r>
          </a:p>
        </p:txBody>
      </p:sp>
      <p:sp>
        <p:nvSpPr>
          <p:cNvPr id="10" name="Rectangle 9">
            <a:extLst>
              <a:ext uri="{FF2B5EF4-FFF2-40B4-BE49-F238E27FC236}">
                <a16:creationId xmlns:a16="http://schemas.microsoft.com/office/drawing/2014/main" id="{153EC718-C9F9-48CC-A065-2EC690C18444}"/>
              </a:ext>
            </a:extLst>
          </p:cNvPr>
          <p:cNvSpPr/>
          <p:nvPr/>
        </p:nvSpPr>
        <p:spPr>
          <a:xfrm>
            <a:off x="971097" y="4626637"/>
            <a:ext cx="348159" cy="2880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iii</a:t>
            </a:r>
          </a:p>
        </p:txBody>
      </p:sp>
      <p:sp>
        <p:nvSpPr>
          <p:cNvPr id="11" name="Rectangle 10">
            <a:extLst>
              <a:ext uri="{FF2B5EF4-FFF2-40B4-BE49-F238E27FC236}">
                <a16:creationId xmlns:a16="http://schemas.microsoft.com/office/drawing/2014/main" id="{570FD9E0-C87E-4FB1-8951-6539E94C2668}"/>
              </a:ext>
            </a:extLst>
          </p:cNvPr>
          <p:cNvSpPr/>
          <p:nvPr/>
        </p:nvSpPr>
        <p:spPr>
          <a:xfrm>
            <a:off x="1009917" y="5228739"/>
            <a:ext cx="288032" cy="2880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b</a:t>
            </a:r>
          </a:p>
        </p:txBody>
      </p:sp>
      <p:sp>
        <p:nvSpPr>
          <p:cNvPr id="12" name="Rectangle 11">
            <a:extLst>
              <a:ext uri="{FF2B5EF4-FFF2-40B4-BE49-F238E27FC236}">
                <a16:creationId xmlns:a16="http://schemas.microsoft.com/office/drawing/2014/main" id="{8C9D4B00-E342-4066-A531-F34DD2410540}"/>
              </a:ext>
            </a:extLst>
          </p:cNvPr>
          <p:cNvSpPr/>
          <p:nvPr/>
        </p:nvSpPr>
        <p:spPr>
          <a:xfrm>
            <a:off x="1360530" y="3266498"/>
            <a:ext cx="5446669" cy="75396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3" name="Rectangle 12">
            <a:extLst>
              <a:ext uri="{FF2B5EF4-FFF2-40B4-BE49-F238E27FC236}">
                <a16:creationId xmlns:a16="http://schemas.microsoft.com/office/drawing/2014/main" id="{B427B784-5BA0-4BA8-85AD-616586FA6132}"/>
              </a:ext>
            </a:extLst>
          </p:cNvPr>
          <p:cNvSpPr/>
          <p:nvPr/>
        </p:nvSpPr>
        <p:spPr>
          <a:xfrm>
            <a:off x="1360530" y="4070350"/>
            <a:ext cx="5446669" cy="51616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4" name="Rectangle 13">
            <a:extLst>
              <a:ext uri="{FF2B5EF4-FFF2-40B4-BE49-F238E27FC236}">
                <a16:creationId xmlns:a16="http://schemas.microsoft.com/office/drawing/2014/main" id="{2E81EDB6-5187-4D36-BA92-B86A16EE29DA}"/>
              </a:ext>
            </a:extLst>
          </p:cNvPr>
          <p:cNvSpPr/>
          <p:nvPr/>
        </p:nvSpPr>
        <p:spPr>
          <a:xfrm>
            <a:off x="1360530" y="4586515"/>
            <a:ext cx="5446669" cy="508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5" name="Rectangle 14">
            <a:extLst>
              <a:ext uri="{FF2B5EF4-FFF2-40B4-BE49-F238E27FC236}">
                <a16:creationId xmlns:a16="http://schemas.microsoft.com/office/drawing/2014/main" id="{77F1D820-6F0D-434E-8A26-D76EFBD54A1F}"/>
              </a:ext>
            </a:extLst>
          </p:cNvPr>
          <p:cNvSpPr/>
          <p:nvPr/>
        </p:nvSpPr>
        <p:spPr>
          <a:xfrm>
            <a:off x="1297949" y="5226362"/>
            <a:ext cx="5446669" cy="66765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189445437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3"/>
                                        </p:tgtEl>
                                      </p:cBhvr>
                                    </p:animEffect>
                                    <p:set>
                                      <p:cBhvr>
                                        <p:cTn id="13"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14" restart="whenNotActive" fill="hold" evtFilter="cancelBubble" nodeType="interactiveSeq">
                <p:stCondLst>
                  <p:cond evt="onClick" delay="0">
                    <p:tgtEl>
                      <p:spTgt spid="14"/>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4"/>
                                        </p:tgtEl>
                                      </p:cBhvr>
                                    </p:animEffect>
                                    <p:set>
                                      <p:cBhvr>
                                        <p:cTn id="19"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20" restart="whenNotActive" fill="hold" evtFilter="cancelBubble" nodeType="interactiveSeq">
                <p:stCondLst>
                  <p:cond evt="onClick" delay="0">
                    <p:tgtEl>
                      <p:spTgt spid="15"/>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5"/>
                                        </p:tgtEl>
                                      </p:cBhvr>
                                    </p:animEffect>
                                    <p:set>
                                      <p:cBhvr>
                                        <p:cTn id="25"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12" grpId="0" animBg="1"/>
      <p:bldP spid="13" grpId="0" animBg="1"/>
      <p:bldP spid="14" grpId="0" animBg="1"/>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90E0C2B-C0FC-411C-B9C6-7FA9D6514472}"/>
              </a:ext>
            </a:extLst>
          </p:cNvPr>
          <p:cNvGrpSpPr/>
          <p:nvPr/>
        </p:nvGrpSpPr>
        <p:grpSpPr>
          <a:xfrm>
            <a:off x="0" y="0"/>
            <a:ext cx="9144000" cy="599127"/>
            <a:chOff x="0" y="13335"/>
            <a:chExt cx="9144218" cy="599127"/>
          </a:xfrm>
        </p:grpSpPr>
        <p:sp>
          <p:nvSpPr>
            <p:cNvPr id="3" name="TextBox 32">
              <a:extLst>
                <a:ext uri="{FF2B5EF4-FFF2-40B4-BE49-F238E27FC236}">
                  <a16:creationId xmlns:a16="http://schemas.microsoft.com/office/drawing/2014/main" id="{3172D236-1C95-4422-8155-E22E82F4E36A}"/>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Test Your Understanding</a:t>
              </a:r>
            </a:p>
          </p:txBody>
        </p:sp>
        <p:cxnSp>
          <p:nvCxnSpPr>
            <p:cNvPr id="4" name="Straight Connector 3">
              <a:extLst>
                <a:ext uri="{FF2B5EF4-FFF2-40B4-BE49-F238E27FC236}">
                  <a16:creationId xmlns:a16="http://schemas.microsoft.com/office/drawing/2014/main" id="{2027B4B1-E6D6-4312-B85C-F6A089B42AEB}"/>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a:extLst>
              <a:ext uri="{FF2B5EF4-FFF2-40B4-BE49-F238E27FC236}">
                <a16:creationId xmlns:a16="http://schemas.microsoft.com/office/drawing/2014/main" id="{BCD0C874-93F0-46C4-B121-67009F805AE4}"/>
              </a:ext>
            </a:extLst>
          </p:cNvPr>
          <p:cNvSpPr txBox="1"/>
          <p:nvPr/>
        </p:nvSpPr>
        <p:spPr>
          <a:xfrm>
            <a:off x="395536" y="908720"/>
            <a:ext cx="8280920" cy="2308324"/>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A teacher will keep explaining how to answer a question about geometric distributions until the class all understands it. The probability they all understand the explanation each time is 0.3. </a:t>
            </a:r>
          </a:p>
          <a:p>
            <a:endParaRPr lang="en-GB" dirty="0"/>
          </a:p>
          <a:p>
            <a:r>
              <a:rPr lang="en-GB" dirty="0"/>
              <a:t>Determine the probability that the teacher will have to explain it:</a:t>
            </a:r>
          </a:p>
          <a:p>
            <a:pPr marL="342900" indent="-342900">
              <a:buAutoNum type="alphaLcParenBoth"/>
            </a:pPr>
            <a:r>
              <a:rPr lang="en-GB" dirty="0"/>
              <a:t>Exactly 4 times</a:t>
            </a:r>
          </a:p>
          <a:p>
            <a:pPr marL="342900" indent="-342900">
              <a:buAutoNum type="alphaLcParenBoth"/>
            </a:pPr>
            <a:r>
              <a:rPr lang="en-GB" dirty="0"/>
              <a:t>Less than 8 times.</a:t>
            </a:r>
          </a:p>
          <a:p>
            <a:pPr marL="342900" indent="-342900">
              <a:buAutoNum type="alphaLcParenBoth"/>
            </a:pPr>
            <a:r>
              <a:rPr lang="en-GB" dirty="0"/>
              <a:t>More than 5 times.</a:t>
            </a:r>
          </a:p>
        </p:txBody>
      </p:sp>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4EE69184-0D70-424D-BEED-20F25381FBCA}"/>
                  </a:ext>
                </a:extLst>
              </p:cNvPr>
              <p:cNvSpPr txBox="1"/>
              <p:nvPr/>
            </p:nvSpPr>
            <p:spPr>
              <a:xfrm>
                <a:off x="736526" y="3645024"/>
                <a:ext cx="5256584" cy="1203406"/>
              </a:xfrm>
              <a:prstGeom prst="rect">
                <a:avLst/>
              </a:prstGeom>
              <a:noFill/>
            </p:spPr>
            <p:txBody>
              <a:bodyPr wrap="square" rtlCol="0">
                <a:spAutoFit/>
              </a:bodyPr>
              <a:lstStyle/>
              <a:p>
                <a14:m>
                  <m:oMath xmlns:m="http://schemas.openxmlformats.org/officeDocument/2006/math">
                    <m:r>
                      <a:rPr lang="en-GB" b="0" i="1" smtClean="0">
                        <a:latin typeface="Cambria Math" panose="02040503050406030204" pitchFamily="18" charset="0"/>
                      </a:rPr>
                      <m:t>𝑋</m:t>
                    </m:r>
                    <m:r>
                      <a:rPr lang="en-GB" b="0" i="1" smtClean="0">
                        <a:latin typeface="Cambria Math" panose="02040503050406030204" pitchFamily="18" charset="0"/>
                      </a:rPr>
                      <m:t>~</m:t>
                    </m:r>
                    <m:r>
                      <a:rPr lang="en-GB" b="0" i="1" smtClean="0">
                        <a:latin typeface="Cambria Math" panose="02040503050406030204" pitchFamily="18" charset="0"/>
                      </a:rPr>
                      <m:t>𝐺𝑒𝑜</m:t>
                    </m:r>
                    <m:r>
                      <a:rPr lang="en-GB" b="0" i="1" smtClean="0">
                        <a:latin typeface="Cambria Math" panose="02040503050406030204" pitchFamily="18" charset="0"/>
                      </a:rPr>
                      <m:t>(0.3)</m:t>
                    </m:r>
                  </m:oMath>
                </a14:m>
                <a:r>
                  <a:rPr lang="en-GB" dirty="0"/>
                  <a:t> </a:t>
                </a:r>
              </a:p>
              <a:p>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=4</m:t>
                        </m:r>
                      </m:e>
                    </m:d>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0.7</m:t>
                        </m:r>
                      </m:e>
                      <m:sup>
                        <m:r>
                          <a:rPr lang="en-GB" b="0" i="1" smtClean="0">
                            <a:latin typeface="Cambria Math" panose="02040503050406030204" pitchFamily="18" charset="0"/>
                          </a:rPr>
                          <m:t>3</m:t>
                        </m:r>
                      </m:sup>
                    </m:sSup>
                    <m:r>
                      <a:rPr lang="en-GB" b="0" i="1" smtClean="0">
                        <a:latin typeface="Cambria Math" panose="02040503050406030204" pitchFamily="18" charset="0"/>
                      </a:rPr>
                      <m:t>×0.3=0.1029</m:t>
                    </m:r>
                  </m:oMath>
                </a14:m>
                <a:r>
                  <a:rPr lang="en-GB" dirty="0"/>
                  <a:t> </a:t>
                </a:r>
              </a:p>
              <a:p>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&lt;8</m:t>
                        </m:r>
                      </m:e>
                    </m:d>
                    <m:r>
                      <a:rPr lang="en-GB" b="0" i="1" smtClean="0">
                        <a:latin typeface="Cambria Math" panose="02040503050406030204" pitchFamily="18" charset="0"/>
                      </a:rPr>
                      <m:t>=</m:t>
                    </m:r>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≤7</m:t>
                        </m:r>
                      </m:e>
                    </m:d>
                    <m:r>
                      <a:rPr lang="en-GB" b="0" i="1" smtClean="0">
                        <a:latin typeface="Cambria Math" panose="02040503050406030204" pitchFamily="18" charset="0"/>
                      </a:rPr>
                      <m:t>=1−</m:t>
                    </m:r>
                    <m:sSup>
                      <m:sSupPr>
                        <m:ctrlPr>
                          <a:rPr lang="en-GB" b="0" i="1" smtClean="0">
                            <a:latin typeface="Cambria Math" panose="02040503050406030204" pitchFamily="18" charset="0"/>
                          </a:rPr>
                        </m:ctrlPr>
                      </m:sSupPr>
                      <m:e>
                        <m:r>
                          <a:rPr lang="en-GB" b="0" i="1" smtClean="0">
                            <a:latin typeface="Cambria Math" panose="02040503050406030204" pitchFamily="18" charset="0"/>
                          </a:rPr>
                          <m:t>0.7</m:t>
                        </m:r>
                      </m:e>
                      <m:sup>
                        <m:r>
                          <a:rPr lang="en-GB" b="0" i="1" smtClean="0">
                            <a:latin typeface="Cambria Math" panose="02040503050406030204" pitchFamily="18" charset="0"/>
                          </a:rPr>
                          <m:t>7</m:t>
                        </m:r>
                      </m:sup>
                    </m:sSup>
                    <m:r>
                      <a:rPr lang="en-GB" b="0" i="1" smtClean="0">
                        <a:latin typeface="Cambria Math" panose="02040503050406030204" pitchFamily="18" charset="0"/>
                      </a:rPr>
                      <m:t>=0.9176</m:t>
                    </m:r>
                  </m:oMath>
                </a14:m>
                <a:r>
                  <a:rPr lang="en-GB" dirty="0"/>
                  <a:t> </a:t>
                </a:r>
              </a:p>
              <a:p>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&gt;5</m:t>
                        </m:r>
                      </m:e>
                    </m:d>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0.7</m:t>
                        </m:r>
                      </m:e>
                      <m:sup>
                        <m:r>
                          <a:rPr lang="en-GB" b="0" i="1" smtClean="0">
                            <a:latin typeface="Cambria Math" panose="02040503050406030204" pitchFamily="18" charset="0"/>
                          </a:rPr>
                          <m:t>5</m:t>
                        </m:r>
                      </m:sup>
                    </m:sSup>
                    <m:r>
                      <a:rPr lang="en-GB" b="0" i="1" smtClean="0">
                        <a:latin typeface="Cambria Math" panose="02040503050406030204" pitchFamily="18" charset="0"/>
                      </a:rPr>
                      <m:t>=0.16807</m:t>
                    </m:r>
                  </m:oMath>
                </a14:m>
                <a:r>
                  <a:rPr lang="en-GB" dirty="0"/>
                  <a:t> </a:t>
                </a:r>
              </a:p>
            </p:txBody>
          </p:sp>
        </mc:Choice>
        <mc:Fallback>
          <p:sp>
            <p:nvSpPr>
              <p:cNvPr id="6" name="TextBox 5">
                <a:extLst>
                  <a:ext uri="{FF2B5EF4-FFF2-40B4-BE49-F238E27FC236}">
                    <a16:creationId xmlns:a16="http://schemas.microsoft.com/office/drawing/2014/main" id="{4EE69184-0D70-424D-BEED-20F25381FBCA}"/>
                  </a:ext>
                </a:extLst>
              </p:cNvPr>
              <p:cNvSpPr txBox="1">
                <a:spLocks noRot="1" noChangeAspect="1" noMove="1" noResize="1" noEditPoints="1" noAdjustHandles="1" noChangeArrowheads="1" noChangeShapeType="1" noTextEdit="1"/>
              </p:cNvSpPr>
              <p:nvPr/>
            </p:nvSpPr>
            <p:spPr>
              <a:xfrm>
                <a:off x="736526" y="3645024"/>
                <a:ext cx="5256584" cy="1203406"/>
              </a:xfrm>
              <a:prstGeom prst="rect">
                <a:avLst/>
              </a:prstGeom>
              <a:blipFill>
                <a:blip r:embed="rId2"/>
                <a:stretch>
                  <a:fillRect/>
                </a:stretch>
              </a:blipFill>
            </p:spPr>
            <p:txBody>
              <a:bodyPr/>
              <a:lstStyle/>
              <a:p>
                <a:r>
                  <a:rPr lang="en-GB">
                    <a:noFill/>
                  </a:rPr>
                  <a:t> </a:t>
                </a:r>
              </a:p>
            </p:txBody>
          </p:sp>
        </mc:Fallback>
      </mc:AlternateContent>
      <p:sp>
        <p:nvSpPr>
          <p:cNvPr id="7" name="Rectangle 6">
            <a:extLst>
              <a:ext uri="{FF2B5EF4-FFF2-40B4-BE49-F238E27FC236}">
                <a16:creationId xmlns:a16="http://schemas.microsoft.com/office/drawing/2014/main" id="{D069F91F-379E-4270-A211-C73925BF5115}"/>
              </a:ext>
            </a:extLst>
          </p:cNvPr>
          <p:cNvSpPr/>
          <p:nvPr/>
        </p:nvSpPr>
        <p:spPr>
          <a:xfrm>
            <a:off x="375395" y="3645024"/>
            <a:ext cx="288032" cy="2880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a</a:t>
            </a:r>
          </a:p>
        </p:txBody>
      </p:sp>
      <p:sp>
        <p:nvSpPr>
          <p:cNvPr id="8" name="Rectangle 7">
            <a:extLst>
              <a:ext uri="{FF2B5EF4-FFF2-40B4-BE49-F238E27FC236}">
                <a16:creationId xmlns:a16="http://schemas.microsoft.com/office/drawing/2014/main" id="{070D9E57-2758-44BB-B274-0EFD1F94BBDF}"/>
              </a:ext>
            </a:extLst>
          </p:cNvPr>
          <p:cNvSpPr/>
          <p:nvPr/>
        </p:nvSpPr>
        <p:spPr>
          <a:xfrm>
            <a:off x="375395" y="4217020"/>
            <a:ext cx="288032" cy="2880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b</a:t>
            </a:r>
          </a:p>
        </p:txBody>
      </p:sp>
      <p:sp>
        <p:nvSpPr>
          <p:cNvPr id="9" name="Rectangle 8">
            <a:extLst>
              <a:ext uri="{FF2B5EF4-FFF2-40B4-BE49-F238E27FC236}">
                <a16:creationId xmlns:a16="http://schemas.microsoft.com/office/drawing/2014/main" id="{17E6D6E7-B974-46C2-A30B-EE16BF8D8A5C}"/>
              </a:ext>
            </a:extLst>
          </p:cNvPr>
          <p:cNvSpPr/>
          <p:nvPr/>
        </p:nvSpPr>
        <p:spPr>
          <a:xfrm>
            <a:off x="372657" y="4500984"/>
            <a:ext cx="288032" cy="2880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c</a:t>
            </a:r>
          </a:p>
        </p:txBody>
      </p:sp>
      <p:sp>
        <p:nvSpPr>
          <p:cNvPr id="10" name="Rectangle 9">
            <a:extLst>
              <a:ext uri="{FF2B5EF4-FFF2-40B4-BE49-F238E27FC236}">
                <a16:creationId xmlns:a16="http://schemas.microsoft.com/office/drawing/2014/main" id="{5AE152BC-9893-4218-91F7-095AD33C864D}"/>
              </a:ext>
            </a:extLst>
          </p:cNvPr>
          <p:cNvSpPr/>
          <p:nvPr/>
        </p:nvSpPr>
        <p:spPr>
          <a:xfrm>
            <a:off x="660689" y="3645024"/>
            <a:ext cx="5207455" cy="57199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1" name="Rectangle 10">
            <a:extLst>
              <a:ext uri="{FF2B5EF4-FFF2-40B4-BE49-F238E27FC236}">
                <a16:creationId xmlns:a16="http://schemas.microsoft.com/office/drawing/2014/main" id="{C913B381-86F9-4178-B10A-211EDA951995}"/>
              </a:ext>
            </a:extLst>
          </p:cNvPr>
          <p:cNvSpPr/>
          <p:nvPr/>
        </p:nvSpPr>
        <p:spPr>
          <a:xfrm>
            <a:off x="660688" y="4214986"/>
            <a:ext cx="5207455" cy="28599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2" name="Rectangle 11">
            <a:extLst>
              <a:ext uri="{FF2B5EF4-FFF2-40B4-BE49-F238E27FC236}">
                <a16:creationId xmlns:a16="http://schemas.microsoft.com/office/drawing/2014/main" id="{4EEEA266-C3C5-4BBB-B1F5-F97175057CCE}"/>
              </a:ext>
            </a:extLst>
          </p:cNvPr>
          <p:cNvSpPr/>
          <p:nvPr/>
        </p:nvSpPr>
        <p:spPr>
          <a:xfrm>
            <a:off x="660687" y="4507086"/>
            <a:ext cx="5207455" cy="28599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86339963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1"/>
                                        </p:tgtEl>
                                      </p:cBhvr>
                                    </p:animEffect>
                                    <p:set>
                                      <p:cBhvr>
                                        <p:cTn id="13"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14" restart="whenNotActive" fill="hold" evtFilter="cancelBubble" nodeType="interactiveSeq">
                <p:stCondLst>
                  <p:cond evt="onClick" delay="0">
                    <p:tgtEl>
                      <p:spTgt spid="12"/>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2"/>
                                        </p:tgtEl>
                                      </p:cBhvr>
                                    </p:animEffect>
                                    <p:set>
                                      <p:cBhvr>
                                        <p:cTn id="19"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10" grpId="0" animBg="1"/>
      <p:bldP spid="11"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3A</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725840"/>
            <a:ext cx="7920880" cy="830997"/>
          </a:xfrm>
          <a:prstGeom prst="rect">
            <a:avLst/>
          </a:prstGeom>
          <a:noFill/>
        </p:spPr>
        <p:txBody>
          <a:bodyPr wrap="square" rtlCol="0">
            <a:spAutoFit/>
          </a:bodyPr>
          <a:lstStyle/>
          <a:p>
            <a:r>
              <a:rPr lang="en-GB" sz="2400" dirty="0"/>
              <a:t>Pearson Further Statistics 1</a:t>
            </a:r>
          </a:p>
          <a:p>
            <a:r>
              <a:rPr lang="en-GB" sz="2400" dirty="0"/>
              <a:t>Pages 45-47</a:t>
            </a:r>
          </a:p>
        </p:txBody>
      </p:sp>
      <p:cxnSp>
        <p:nvCxnSpPr>
          <p:cNvPr id="6" name="Straight Connector 5"/>
          <p:cNvCxnSpPr/>
          <p:nvPr/>
        </p:nvCxnSpPr>
        <p:spPr>
          <a:xfrm>
            <a:off x="0" y="1739717"/>
            <a:ext cx="91440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3568909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EC43B6E9-5F5C-44DC-AE16-00F1903448D1}"/>
              </a:ext>
            </a:extLst>
          </p:cNvPr>
          <p:cNvGrpSpPr/>
          <p:nvPr/>
        </p:nvGrpSpPr>
        <p:grpSpPr>
          <a:xfrm>
            <a:off x="0" y="0"/>
            <a:ext cx="9143074" cy="599127"/>
            <a:chOff x="0" y="13335"/>
            <a:chExt cx="9144218" cy="599127"/>
          </a:xfrm>
        </p:grpSpPr>
        <p:sp>
          <p:nvSpPr>
            <p:cNvPr id="3" name="TextBox 32">
              <a:extLst>
                <a:ext uri="{FF2B5EF4-FFF2-40B4-BE49-F238E27FC236}">
                  <a16:creationId xmlns:a16="http://schemas.microsoft.com/office/drawing/2014/main" id="{06375866-BA2A-4C87-87FA-A9B8D188F0DE}"/>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Mean and Variance</a:t>
              </a:r>
              <a:endParaRPr lang="en-GB" sz="3200" dirty="0"/>
            </a:p>
          </p:txBody>
        </p:sp>
        <p:cxnSp>
          <p:nvCxnSpPr>
            <p:cNvPr id="4" name="Straight Connector 3">
              <a:extLst>
                <a:ext uri="{FF2B5EF4-FFF2-40B4-BE49-F238E27FC236}">
                  <a16:creationId xmlns:a16="http://schemas.microsoft.com/office/drawing/2014/main" id="{492406B5-D2DF-4DF1-A7AD-716EF17E6383}"/>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4528CAA4-67FE-4651-BF5C-7D9FA8D9D190}"/>
                  </a:ext>
                </a:extLst>
              </p:cNvPr>
              <p:cNvSpPr txBox="1"/>
              <p:nvPr/>
            </p:nvSpPr>
            <p:spPr>
              <a:xfrm>
                <a:off x="395536" y="836712"/>
                <a:ext cx="7920880" cy="2147191"/>
              </a:xfrm>
              <a:prstGeom prst="rect">
                <a:avLst/>
              </a:prstGeom>
              <a:noFill/>
            </p:spPr>
            <p:txBody>
              <a:bodyPr wrap="square" rtlCol="0">
                <a:spAutoFit/>
              </a:bodyPr>
              <a:lstStyle/>
              <a:p>
                <a:r>
                  <a:rPr lang="en-GB" dirty="0"/>
                  <a:t>Returning to the dice example, if we keep throwing a fair die until we throw a 6 (with probability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6</m:t>
                        </m:r>
                      </m:den>
                    </m:f>
                  </m:oMath>
                </a14:m>
                <a:r>
                  <a:rPr lang="en-GB" dirty="0"/>
                  <a:t>), how many times would we expect to have to throw the die on average before we saw a 6?</a:t>
                </a:r>
              </a:p>
              <a:p>
                <a:endParaRPr lang="en-GB" dirty="0"/>
              </a:p>
              <a:p>
                <a:r>
                  <a:rPr lang="en-GB" b="1" dirty="0"/>
                  <a:t>6 times. Similarly, we’d expect to have to have to throw a fair coin twice on average before seeing the first heads. More generally, this expected number of attempts is just the reciprocal of the probability of success.</a:t>
                </a:r>
              </a:p>
            </p:txBody>
          </p:sp>
        </mc:Choice>
        <mc:Fallback>
          <p:sp>
            <p:nvSpPr>
              <p:cNvPr id="5" name="TextBox 4">
                <a:extLst>
                  <a:ext uri="{FF2B5EF4-FFF2-40B4-BE49-F238E27FC236}">
                    <a16:creationId xmlns:a16="http://schemas.microsoft.com/office/drawing/2014/main" id="{4528CAA4-67FE-4651-BF5C-7D9FA8D9D190}"/>
                  </a:ext>
                </a:extLst>
              </p:cNvPr>
              <p:cNvSpPr txBox="1">
                <a:spLocks noRot="1" noChangeAspect="1" noMove="1" noResize="1" noEditPoints="1" noAdjustHandles="1" noChangeArrowheads="1" noChangeShapeType="1" noTextEdit="1"/>
              </p:cNvSpPr>
              <p:nvPr/>
            </p:nvSpPr>
            <p:spPr>
              <a:xfrm>
                <a:off x="395536" y="836712"/>
                <a:ext cx="7920880" cy="2147191"/>
              </a:xfrm>
              <a:prstGeom prst="rect">
                <a:avLst/>
              </a:prstGeom>
              <a:blipFill>
                <a:blip r:embed="rId2"/>
                <a:stretch>
                  <a:fillRect l="-693" t="-1420" b="-3693"/>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6DC3F4B8-A11D-4A07-B65B-AEFC07DE4845}"/>
                  </a:ext>
                </a:extLst>
              </p:cNvPr>
              <p:cNvSpPr txBox="1"/>
              <p:nvPr/>
            </p:nvSpPr>
            <p:spPr>
              <a:xfrm>
                <a:off x="2483768" y="2992553"/>
                <a:ext cx="3969965" cy="93641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latin typeface="Wingdings" panose="05000000000000000000" pitchFamily="2" charset="2"/>
                  </a:rPr>
                  <a:t>!</a:t>
                </a:r>
                <a:r>
                  <a:rPr lang="en-GB" dirty="0"/>
                  <a:t> If </a:t>
                </a:r>
                <a14:m>
                  <m:oMath xmlns:m="http://schemas.openxmlformats.org/officeDocument/2006/math">
                    <m:r>
                      <a:rPr lang="en-GB" b="0" i="1" smtClean="0">
                        <a:latin typeface="Cambria Math" panose="02040503050406030204" pitchFamily="18" charset="0"/>
                      </a:rPr>
                      <m:t>𝑋</m:t>
                    </m:r>
                    <m:r>
                      <a:rPr lang="en-GB" b="0" i="1" smtClean="0">
                        <a:latin typeface="Cambria Math" panose="02040503050406030204" pitchFamily="18" charset="0"/>
                      </a:rPr>
                      <m:t>~</m:t>
                    </m:r>
                    <m:r>
                      <a:rPr lang="en-GB" b="0" i="1" smtClean="0">
                        <a:latin typeface="Cambria Math" panose="02040503050406030204" pitchFamily="18" charset="0"/>
                      </a:rPr>
                      <m:t>𝐺𝑒𝑜𝑚</m:t>
                    </m:r>
                    <m:d>
                      <m:dPr>
                        <m:ctrlPr>
                          <a:rPr lang="en-GB" b="0" i="1" smtClean="0">
                            <a:latin typeface="Cambria Math" panose="02040503050406030204" pitchFamily="18" charset="0"/>
                          </a:rPr>
                        </m:ctrlPr>
                      </m:dPr>
                      <m:e>
                        <m:r>
                          <a:rPr lang="en-GB" b="0" i="1" smtClean="0">
                            <a:latin typeface="Cambria Math" panose="02040503050406030204" pitchFamily="18" charset="0"/>
                          </a:rPr>
                          <m:t>𝑝</m:t>
                        </m:r>
                      </m:e>
                    </m:d>
                  </m:oMath>
                </a14:m>
                <a:br>
                  <a:rPr lang="en-GB" dirty="0"/>
                </a:b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𝐸</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e>
                      </m:d>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𝑝</m:t>
                          </m:r>
                        </m:den>
                      </m:f>
                      <m:r>
                        <a:rPr lang="en-GB" b="0" i="1" smtClean="0">
                          <a:latin typeface="Cambria Math" panose="02040503050406030204" pitchFamily="18" charset="0"/>
                        </a:rPr>
                        <m:t>     </m:t>
                      </m:r>
                      <m:r>
                        <a:rPr lang="en-GB" b="0" i="1" smtClean="0">
                          <a:latin typeface="Cambria Math" panose="02040503050406030204" pitchFamily="18" charset="0"/>
                        </a:rPr>
                        <m:t>𝑉𝑎𝑟</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e>
                      </m:d>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r>
                            <a:rPr lang="en-GB" b="0" i="1" smtClean="0">
                              <a:latin typeface="Cambria Math" panose="02040503050406030204" pitchFamily="18" charset="0"/>
                            </a:rPr>
                            <m:t>𝑝</m:t>
                          </m:r>
                        </m:num>
                        <m:den>
                          <m:sSup>
                            <m:sSupPr>
                              <m:ctrlPr>
                                <a:rPr lang="en-GB" b="0" i="1" smtClean="0">
                                  <a:latin typeface="Cambria Math" panose="02040503050406030204" pitchFamily="18" charset="0"/>
                                </a:rPr>
                              </m:ctrlPr>
                            </m:sSupPr>
                            <m:e>
                              <m:r>
                                <a:rPr lang="en-GB" b="0" i="1" smtClean="0">
                                  <a:latin typeface="Cambria Math" panose="02040503050406030204" pitchFamily="18" charset="0"/>
                                </a:rPr>
                                <m:t>𝑝</m:t>
                              </m:r>
                            </m:e>
                            <m:sup>
                              <m:r>
                                <a:rPr lang="en-GB" b="0" i="1" smtClean="0">
                                  <a:latin typeface="Cambria Math" panose="02040503050406030204" pitchFamily="18" charset="0"/>
                                </a:rPr>
                                <m:t>2</m:t>
                              </m:r>
                            </m:sup>
                          </m:sSup>
                        </m:den>
                      </m:f>
                    </m:oMath>
                  </m:oMathPara>
                </a14:m>
                <a:endParaRPr lang="en-GB" dirty="0"/>
              </a:p>
            </p:txBody>
          </p:sp>
        </mc:Choice>
        <mc:Fallback>
          <p:sp>
            <p:nvSpPr>
              <p:cNvPr id="7" name="TextBox 6">
                <a:extLst>
                  <a:ext uri="{FF2B5EF4-FFF2-40B4-BE49-F238E27FC236}">
                    <a16:creationId xmlns:a16="http://schemas.microsoft.com/office/drawing/2014/main" id="{6DC3F4B8-A11D-4A07-B65B-AEFC07DE4845}"/>
                  </a:ext>
                </a:extLst>
              </p:cNvPr>
              <p:cNvSpPr txBox="1">
                <a:spLocks noRot="1" noChangeAspect="1" noMove="1" noResize="1" noEditPoints="1" noAdjustHandles="1" noChangeArrowheads="1" noChangeShapeType="1" noTextEdit="1"/>
              </p:cNvSpPr>
              <p:nvPr/>
            </p:nvSpPr>
            <p:spPr>
              <a:xfrm>
                <a:off x="2483768" y="2992553"/>
                <a:ext cx="3969965" cy="936410"/>
              </a:xfrm>
              <a:prstGeom prst="rect">
                <a:avLst/>
              </a:prstGeom>
              <a:blipFill>
                <a:blip r:embed="rId3"/>
                <a:stretch>
                  <a:fillRect l="-915" t="-3165"/>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10A3E20F-1EE8-4690-B10C-9A0159C141EB}"/>
                  </a:ext>
                </a:extLst>
              </p:cNvPr>
              <p:cNvSpPr txBox="1"/>
              <p:nvPr/>
            </p:nvSpPr>
            <p:spPr>
              <a:xfrm>
                <a:off x="387147" y="4595170"/>
                <a:ext cx="4968553" cy="2231252"/>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𝐸</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𝑋</m:t>
                          </m:r>
                        </m:e>
                      </m:d>
                      <m:r>
                        <a:rPr lang="en-GB" sz="1400" b="0" i="1" smtClean="0">
                          <a:latin typeface="Cambria Math" panose="02040503050406030204" pitchFamily="18" charset="0"/>
                        </a:rPr>
                        <m:t>=</m:t>
                      </m:r>
                      <m:sSubSup>
                        <m:sSubSupPr>
                          <m:ctrlPr>
                            <a:rPr lang="en-GB" sz="1400" b="0" i="1" smtClean="0">
                              <a:latin typeface="Cambria Math" panose="02040503050406030204" pitchFamily="18" charset="0"/>
                            </a:rPr>
                          </m:ctrlPr>
                        </m:sSubSupPr>
                        <m:e>
                          <m:r>
                            <m:rPr>
                              <m:sty m:val="p"/>
                            </m:rPr>
                            <a:rPr lang="en-GB" sz="1400" b="0" i="0" smtClean="0">
                              <a:latin typeface="Cambria Math" panose="02040503050406030204" pitchFamily="18" charset="0"/>
                            </a:rPr>
                            <m:t>Σ</m:t>
                          </m:r>
                        </m:e>
                        <m:sub>
                          <m:r>
                            <a:rPr lang="en-GB" sz="1400" b="0" i="1" smtClean="0">
                              <a:latin typeface="Cambria Math" panose="02040503050406030204" pitchFamily="18" charset="0"/>
                            </a:rPr>
                            <m:t>𝑥</m:t>
                          </m:r>
                          <m:r>
                            <a:rPr lang="en-GB" sz="1400" b="0" i="1" smtClean="0">
                              <a:latin typeface="Cambria Math" panose="02040503050406030204" pitchFamily="18" charset="0"/>
                            </a:rPr>
                            <m:t>=1</m:t>
                          </m:r>
                        </m:sub>
                        <m:sup>
                          <m:r>
                            <a:rPr lang="en-GB" sz="1400" b="0" i="1" smtClean="0">
                              <a:latin typeface="Cambria Math" panose="02040503050406030204" pitchFamily="18" charset="0"/>
                            </a:rPr>
                            <m:t>∞</m:t>
                          </m:r>
                        </m:sup>
                      </m:sSubSup>
                      <m:r>
                        <a:rPr lang="en-GB" sz="1400" b="0" i="1" smtClean="0">
                          <a:latin typeface="Cambria Math" panose="02040503050406030204" pitchFamily="18" charset="0"/>
                        </a:rPr>
                        <m:t>𝑥</m:t>
                      </m:r>
                      <m:r>
                        <a:rPr lang="en-GB" sz="1400" b="0" i="1" smtClean="0">
                          <a:latin typeface="Cambria Math" panose="02040503050406030204" pitchFamily="18" charset="0"/>
                        </a:rPr>
                        <m:t> </m:t>
                      </m:r>
                      <m:r>
                        <a:rPr lang="en-GB" sz="1400" b="0" i="1" smtClean="0">
                          <a:latin typeface="Cambria Math" panose="02040503050406030204" pitchFamily="18" charset="0"/>
                        </a:rPr>
                        <m:t>𝑝</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𝑥</m:t>
                          </m:r>
                        </m:e>
                      </m:d>
                    </m:oMath>
                    <m:oMath xmlns:m="http://schemas.openxmlformats.org/officeDocument/2006/math">
                      <m:r>
                        <a:rPr lang="en-GB" sz="1400" b="0" i="1" smtClean="0">
                          <a:latin typeface="Cambria Math" panose="02040503050406030204" pitchFamily="18" charset="0"/>
                        </a:rPr>
                        <m:t>𝐸</m:t>
                      </m:r>
                      <m:d>
                        <m:dPr>
                          <m:ctrlPr>
                            <a:rPr lang="en-GB" sz="1400" b="0" i="0" smtClean="0">
                              <a:latin typeface="Cambria Math" panose="02040503050406030204" pitchFamily="18" charset="0"/>
                            </a:rPr>
                          </m:ctrlPr>
                        </m:dPr>
                        <m:e>
                          <m:r>
                            <a:rPr lang="en-GB" sz="1400" b="0" i="1" smtClean="0">
                              <a:latin typeface="Cambria Math" panose="02040503050406030204" pitchFamily="18" charset="0"/>
                            </a:rPr>
                            <m:t>𝑋</m:t>
                          </m:r>
                        </m:e>
                      </m:d>
                      <m:r>
                        <a:rPr lang="en-GB" sz="1400" b="0" i="0" smtClean="0">
                          <a:latin typeface="Cambria Math" panose="02040503050406030204" pitchFamily="18" charset="0"/>
                        </a:rPr>
                        <m:t>              </m:t>
                      </m:r>
                      <m:r>
                        <a:rPr lang="en-GB" sz="1400" b="0" i="1" smtClean="0">
                          <a:latin typeface="Cambria Math" panose="02040503050406030204" pitchFamily="18" charset="0"/>
                        </a:rPr>
                        <m:t>=1 </m:t>
                      </m:r>
                      <m:r>
                        <a:rPr lang="en-GB" sz="1400" b="0" i="1" smtClean="0">
                          <a:latin typeface="Cambria Math" panose="02040503050406030204" pitchFamily="18" charset="0"/>
                        </a:rPr>
                        <m:t>𝑝</m:t>
                      </m:r>
                      <m:r>
                        <a:rPr lang="en-GB" sz="1400" b="0" i="1" smtClean="0">
                          <a:latin typeface="Cambria Math" panose="02040503050406030204" pitchFamily="18" charset="0"/>
                        </a:rPr>
                        <m:t> +  2</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1−</m:t>
                          </m:r>
                          <m:r>
                            <a:rPr lang="en-GB" sz="1400" b="0" i="1" smtClean="0">
                              <a:latin typeface="Cambria Math" panose="02040503050406030204" pitchFamily="18" charset="0"/>
                            </a:rPr>
                            <m:t>𝑝</m:t>
                          </m:r>
                        </m:e>
                      </m:d>
                      <m:r>
                        <a:rPr lang="en-GB" sz="1400" b="0" i="1" smtClean="0">
                          <a:latin typeface="Cambria Math" panose="02040503050406030204" pitchFamily="18" charset="0"/>
                        </a:rPr>
                        <m:t>𝑝</m:t>
                      </m:r>
                      <m:r>
                        <a:rPr lang="en-GB" sz="1400" b="0" i="1" smtClean="0">
                          <a:latin typeface="Cambria Math" panose="02040503050406030204" pitchFamily="18" charset="0"/>
                        </a:rPr>
                        <m:t>+3</m:t>
                      </m:r>
                      <m:sSup>
                        <m:sSupPr>
                          <m:ctrlPr>
                            <a:rPr lang="en-GB" sz="1400" b="0" i="1" smtClean="0">
                              <a:latin typeface="Cambria Math" panose="02040503050406030204" pitchFamily="18" charset="0"/>
                            </a:rPr>
                          </m:ctrlPr>
                        </m:sSupPr>
                        <m:e>
                          <m:d>
                            <m:dPr>
                              <m:ctrlPr>
                                <a:rPr lang="en-GB" sz="1400" b="0" i="1" smtClean="0">
                                  <a:latin typeface="Cambria Math" panose="02040503050406030204" pitchFamily="18" charset="0"/>
                                </a:rPr>
                              </m:ctrlPr>
                            </m:dPr>
                            <m:e>
                              <m:r>
                                <a:rPr lang="en-GB" sz="1400" b="0" i="1" smtClean="0">
                                  <a:latin typeface="Cambria Math" panose="02040503050406030204" pitchFamily="18" charset="0"/>
                                </a:rPr>
                                <m:t>1−</m:t>
                              </m:r>
                              <m:r>
                                <a:rPr lang="en-GB" sz="1400" b="0" i="1" smtClean="0">
                                  <a:latin typeface="Cambria Math" panose="02040503050406030204" pitchFamily="18" charset="0"/>
                                </a:rPr>
                                <m:t>𝑝</m:t>
                              </m:r>
                            </m:e>
                          </m:d>
                        </m:e>
                        <m:sup>
                          <m:r>
                            <a:rPr lang="en-GB" sz="1400" b="0" i="1" smtClean="0">
                              <a:latin typeface="Cambria Math" panose="02040503050406030204" pitchFamily="18" charset="0"/>
                            </a:rPr>
                            <m:t>2</m:t>
                          </m:r>
                        </m:sup>
                      </m:sSup>
                      <m:r>
                        <a:rPr lang="en-GB" sz="1400" b="0" i="1" smtClean="0">
                          <a:latin typeface="Cambria Math" panose="02040503050406030204" pitchFamily="18" charset="0"/>
                        </a:rPr>
                        <m:t>𝑝</m:t>
                      </m:r>
                      <m:r>
                        <a:rPr lang="en-GB" sz="1400" b="0" i="1" smtClean="0">
                          <a:latin typeface="Cambria Math" panose="02040503050406030204" pitchFamily="18" charset="0"/>
                        </a:rPr>
                        <m:t>+…</m:t>
                      </m:r>
                    </m:oMath>
                    <m:oMath xmlns:m="http://schemas.openxmlformats.org/officeDocument/2006/math">
                      <m:d>
                        <m:dPr>
                          <m:ctrlPr>
                            <a:rPr lang="en-GB" sz="1400" b="0" i="1" smtClean="0">
                              <a:latin typeface="Cambria Math" panose="02040503050406030204" pitchFamily="18" charset="0"/>
                            </a:rPr>
                          </m:ctrlPr>
                        </m:dPr>
                        <m:e>
                          <m:r>
                            <a:rPr lang="en-GB" sz="1400" b="0" i="1" smtClean="0">
                              <a:latin typeface="Cambria Math" panose="02040503050406030204" pitchFamily="18" charset="0"/>
                            </a:rPr>
                            <m:t>1−</m:t>
                          </m:r>
                          <m:r>
                            <a:rPr lang="en-GB" sz="1400" b="0" i="1" smtClean="0">
                              <a:latin typeface="Cambria Math" panose="02040503050406030204" pitchFamily="18" charset="0"/>
                            </a:rPr>
                            <m:t>𝑝</m:t>
                          </m:r>
                        </m:e>
                      </m:d>
                      <m:r>
                        <a:rPr lang="en-GB" sz="1400" b="0" i="1" smtClean="0">
                          <a:latin typeface="Cambria Math" panose="02040503050406030204" pitchFamily="18" charset="0"/>
                        </a:rPr>
                        <m:t>𝐸</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𝑋</m:t>
                          </m:r>
                        </m:e>
                      </m:d>
                      <m:r>
                        <a:rPr lang="en-GB" sz="1400" b="0" i="1" smtClean="0">
                          <a:latin typeface="Cambria Math" panose="02040503050406030204" pitchFamily="18" charset="0"/>
                        </a:rPr>
                        <m:t>=              1</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1−</m:t>
                          </m:r>
                          <m:r>
                            <a:rPr lang="en-GB" sz="1400" b="0" i="1" smtClean="0">
                              <a:latin typeface="Cambria Math" panose="02040503050406030204" pitchFamily="18" charset="0"/>
                            </a:rPr>
                            <m:t>𝑝</m:t>
                          </m:r>
                        </m:e>
                      </m:d>
                      <m:r>
                        <a:rPr lang="en-GB" sz="1400" b="0" i="1" smtClean="0">
                          <a:latin typeface="Cambria Math" panose="02040503050406030204" pitchFamily="18" charset="0"/>
                        </a:rPr>
                        <m:t>𝑝</m:t>
                      </m:r>
                      <m:r>
                        <a:rPr lang="en-GB" sz="1400" b="0" i="1" smtClean="0">
                          <a:latin typeface="Cambria Math" panose="02040503050406030204" pitchFamily="18" charset="0"/>
                        </a:rPr>
                        <m:t>+2</m:t>
                      </m:r>
                      <m:sSup>
                        <m:sSupPr>
                          <m:ctrlPr>
                            <a:rPr lang="en-GB" sz="1400" b="0" i="1" smtClean="0">
                              <a:latin typeface="Cambria Math" panose="02040503050406030204" pitchFamily="18" charset="0"/>
                            </a:rPr>
                          </m:ctrlPr>
                        </m:sSupPr>
                        <m:e>
                          <m:d>
                            <m:dPr>
                              <m:ctrlPr>
                                <a:rPr lang="en-GB" sz="1400" b="0" i="1" smtClean="0">
                                  <a:latin typeface="Cambria Math" panose="02040503050406030204" pitchFamily="18" charset="0"/>
                                </a:rPr>
                              </m:ctrlPr>
                            </m:dPr>
                            <m:e>
                              <m:r>
                                <a:rPr lang="en-GB" sz="1400" b="0" i="1" smtClean="0">
                                  <a:latin typeface="Cambria Math" panose="02040503050406030204" pitchFamily="18" charset="0"/>
                                </a:rPr>
                                <m:t>1−</m:t>
                              </m:r>
                              <m:r>
                                <a:rPr lang="en-GB" sz="1400" b="0" i="1" smtClean="0">
                                  <a:latin typeface="Cambria Math" panose="02040503050406030204" pitchFamily="18" charset="0"/>
                                </a:rPr>
                                <m:t>𝑝</m:t>
                              </m:r>
                            </m:e>
                          </m:d>
                        </m:e>
                        <m:sup>
                          <m:r>
                            <a:rPr lang="en-GB" sz="1400" b="0" i="1" smtClean="0">
                              <a:latin typeface="Cambria Math" panose="02040503050406030204" pitchFamily="18" charset="0"/>
                            </a:rPr>
                            <m:t>2</m:t>
                          </m:r>
                        </m:sup>
                      </m:sSup>
                      <m:r>
                        <a:rPr lang="en-GB" sz="1400" b="0" i="1" smtClean="0">
                          <a:latin typeface="Cambria Math" panose="02040503050406030204" pitchFamily="18" charset="0"/>
                        </a:rPr>
                        <m:t>𝑝</m:t>
                      </m:r>
                      <m:r>
                        <a:rPr lang="en-GB" sz="1400" b="0" i="1" smtClean="0">
                          <a:latin typeface="Cambria Math" panose="02040503050406030204" pitchFamily="18" charset="0"/>
                        </a:rPr>
                        <m:t>+…</m:t>
                      </m:r>
                    </m:oMath>
                  </m:oMathPara>
                </a14:m>
                <a:br>
                  <a:rPr lang="en-GB" sz="1400" b="0" dirty="0"/>
                </a:br>
                <a:r>
                  <a:rPr lang="en-GB" sz="1400" b="0" dirty="0"/>
                  <a:t>Subtracting:</a:t>
                </a:r>
              </a:p>
              <a:p>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𝐸</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𝑋</m:t>
                          </m:r>
                        </m:e>
                      </m:d>
                      <m:d>
                        <m:dPr>
                          <m:begChr m:val="["/>
                          <m:endChr m:val="]"/>
                          <m:ctrlPr>
                            <a:rPr lang="en-GB" sz="1400" b="0" i="1" smtClean="0">
                              <a:latin typeface="Cambria Math" panose="02040503050406030204" pitchFamily="18" charset="0"/>
                            </a:rPr>
                          </m:ctrlPr>
                        </m:dPr>
                        <m:e>
                          <m:r>
                            <a:rPr lang="en-GB" sz="1400" b="0" i="1" smtClean="0">
                              <a:latin typeface="Cambria Math" panose="02040503050406030204" pitchFamily="18" charset="0"/>
                            </a:rPr>
                            <m:t>1−</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1−</m:t>
                              </m:r>
                              <m:r>
                                <a:rPr lang="en-GB" sz="1400" b="0" i="1" smtClean="0">
                                  <a:latin typeface="Cambria Math" panose="02040503050406030204" pitchFamily="18" charset="0"/>
                                </a:rPr>
                                <m:t>𝑝</m:t>
                              </m:r>
                            </m:e>
                          </m:d>
                        </m:e>
                      </m:d>
                      <m:r>
                        <a:rPr lang="en-GB" sz="1400" b="0" i="1" smtClean="0">
                          <a:latin typeface="Cambria Math" panose="02040503050406030204" pitchFamily="18" charset="0"/>
                        </a:rPr>
                        <m:t>=</m:t>
                      </m:r>
                      <m:r>
                        <a:rPr lang="en-GB" sz="1400" b="0" i="1" smtClean="0">
                          <a:latin typeface="Cambria Math" panose="02040503050406030204" pitchFamily="18" charset="0"/>
                        </a:rPr>
                        <m:t>𝑝</m:t>
                      </m:r>
                      <m:r>
                        <a:rPr lang="en-GB" sz="1400" b="0" i="1" smtClean="0">
                          <a:latin typeface="Cambria Math" panose="02040503050406030204" pitchFamily="18" charset="0"/>
                        </a:rPr>
                        <m:t>+</m:t>
                      </m:r>
                      <m:r>
                        <a:rPr lang="en-GB" sz="1400" b="0" i="1" smtClean="0">
                          <a:latin typeface="Cambria Math" panose="02040503050406030204" pitchFamily="18" charset="0"/>
                        </a:rPr>
                        <m:t>𝑝</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1−</m:t>
                          </m:r>
                          <m:r>
                            <a:rPr lang="en-GB" sz="1400" b="0" i="1" smtClean="0">
                              <a:latin typeface="Cambria Math" panose="02040503050406030204" pitchFamily="18" charset="0"/>
                            </a:rPr>
                            <m:t>𝑝</m:t>
                          </m:r>
                        </m:e>
                      </m:d>
                      <m:r>
                        <a:rPr lang="en-GB" sz="1400" b="0" i="1" smtClean="0">
                          <a:latin typeface="Cambria Math" panose="02040503050406030204" pitchFamily="18" charset="0"/>
                        </a:rPr>
                        <m:t>+</m:t>
                      </m:r>
                      <m:r>
                        <a:rPr lang="en-GB" sz="1400" b="0" i="1" smtClean="0">
                          <a:latin typeface="Cambria Math" panose="02040503050406030204" pitchFamily="18" charset="0"/>
                        </a:rPr>
                        <m:t>𝑝</m:t>
                      </m:r>
                      <m:sSup>
                        <m:sSupPr>
                          <m:ctrlPr>
                            <a:rPr lang="en-GB" sz="1400" b="0" i="1" smtClean="0">
                              <a:latin typeface="Cambria Math" panose="02040503050406030204" pitchFamily="18" charset="0"/>
                            </a:rPr>
                          </m:ctrlPr>
                        </m:sSupPr>
                        <m:e>
                          <m:d>
                            <m:dPr>
                              <m:ctrlPr>
                                <a:rPr lang="en-GB" sz="1400" b="0" i="1" smtClean="0">
                                  <a:latin typeface="Cambria Math" panose="02040503050406030204" pitchFamily="18" charset="0"/>
                                </a:rPr>
                              </m:ctrlPr>
                            </m:dPr>
                            <m:e>
                              <m:r>
                                <a:rPr lang="en-GB" sz="1400" b="0" i="1" smtClean="0">
                                  <a:latin typeface="Cambria Math" panose="02040503050406030204" pitchFamily="18" charset="0"/>
                                </a:rPr>
                                <m:t>1−</m:t>
                              </m:r>
                              <m:r>
                                <a:rPr lang="en-GB" sz="1400" b="0" i="1" smtClean="0">
                                  <a:latin typeface="Cambria Math" panose="02040503050406030204" pitchFamily="18" charset="0"/>
                                </a:rPr>
                                <m:t>𝑝</m:t>
                              </m:r>
                            </m:e>
                          </m:d>
                        </m:e>
                        <m:sup>
                          <m:r>
                            <a:rPr lang="en-GB" sz="1400" b="0" i="1" smtClean="0">
                              <a:latin typeface="Cambria Math" panose="02040503050406030204" pitchFamily="18" charset="0"/>
                            </a:rPr>
                            <m:t>2</m:t>
                          </m:r>
                        </m:sup>
                      </m:sSup>
                      <m:r>
                        <a:rPr lang="en-GB" sz="1400" b="0" i="1" smtClean="0">
                          <a:latin typeface="Cambria Math" panose="02040503050406030204" pitchFamily="18" charset="0"/>
                        </a:rPr>
                        <m:t>+…</m:t>
                      </m:r>
                    </m:oMath>
                  </m:oMathPara>
                </a14:m>
                <a:endParaRPr lang="en-GB" sz="1400" b="0" dirty="0"/>
              </a:p>
              <a:p>
                <a:r>
                  <a:rPr lang="en-GB" sz="1400" dirty="0"/>
                  <a:t>This is an infinite geometric series with </a:t>
                </a:r>
                <a14:m>
                  <m:oMath xmlns:m="http://schemas.openxmlformats.org/officeDocument/2006/math">
                    <m:r>
                      <a:rPr lang="en-GB" sz="1400" b="0" i="1" smtClean="0">
                        <a:latin typeface="Cambria Math" panose="02040503050406030204" pitchFamily="18" charset="0"/>
                      </a:rPr>
                      <m:t>𝑎</m:t>
                    </m:r>
                    <m:r>
                      <a:rPr lang="en-GB" sz="1400" b="0" i="1" smtClean="0">
                        <a:latin typeface="Cambria Math" panose="02040503050406030204" pitchFamily="18" charset="0"/>
                      </a:rPr>
                      <m:t>=</m:t>
                    </m:r>
                    <m:r>
                      <a:rPr lang="en-GB" sz="1400" b="0" i="1" smtClean="0">
                        <a:latin typeface="Cambria Math" panose="02040503050406030204" pitchFamily="18" charset="0"/>
                      </a:rPr>
                      <m:t>𝑝</m:t>
                    </m:r>
                    <m:r>
                      <a:rPr lang="en-GB" sz="1400" b="0" i="1" smtClean="0">
                        <a:latin typeface="Cambria Math" panose="02040503050406030204" pitchFamily="18" charset="0"/>
                      </a:rPr>
                      <m:t>, </m:t>
                    </m:r>
                    <m:r>
                      <a:rPr lang="en-GB" sz="1400" b="0" i="1" smtClean="0">
                        <a:latin typeface="Cambria Math" panose="02040503050406030204" pitchFamily="18" charset="0"/>
                      </a:rPr>
                      <m:t>𝑟</m:t>
                    </m:r>
                    <m:r>
                      <a:rPr lang="en-GB" sz="1400" b="0" i="1" smtClean="0">
                        <a:latin typeface="Cambria Math" panose="02040503050406030204" pitchFamily="18" charset="0"/>
                      </a:rPr>
                      <m:t>=1−</m:t>
                    </m:r>
                    <m:r>
                      <a:rPr lang="en-GB" sz="1400" b="0" i="1" smtClean="0">
                        <a:latin typeface="Cambria Math" panose="02040503050406030204" pitchFamily="18" charset="0"/>
                      </a:rPr>
                      <m:t>𝑝</m:t>
                    </m:r>
                  </m:oMath>
                </a14:m>
                <a:endParaRPr lang="en-GB" sz="1400" b="0" dirty="0"/>
              </a:p>
              <a:p>
                <a14:m>
                  <m:oMathPara xmlns:m="http://schemas.openxmlformats.org/officeDocument/2006/math">
                    <m:oMathParaPr>
                      <m:jc m:val="centerGroup"/>
                    </m:oMathParaPr>
                    <m:oMath xmlns:m="http://schemas.openxmlformats.org/officeDocument/2006/math">
                      <m:sSub>
                        <m:sSubPr>
                          <m:ctrlPr>
                            <a:rPr lang="en-GB" sz="1400" b="0" i="1" smtClean="0">
                              <a:latin typeface="Cambria Math" panose="02040503050406030204" pitchFamily="18" charset="0"/>
                            </a:rPr>
                          </m:ctrlPr>
                        </m:sSubPr>
                        <m:e>
                          <m:r>
                            <a:rPr lang="en-GB" sz="1400" b="0" i="1" smtClean="0">
                              <a:latin typeface="Cambria Math" panose="02040503050406030204" pitchFamily="18" charset="0"/>
                            </a:rPr>
                            <m:t>𝑆</m:t>
                          </m:r>
                        </m:e>
                        <m:sub>
                          <m:r>
                            <a:rPr lang="en-GB" sz="1400" b="0" i="1" smtClean="0">
                              <a:latin typeface="Cambria Math" panose="02040503050406030204" pitchFamily="18" charset="0"/>
                            </a:rPr>
                            <m:t>∞</m:t>
                          </m:r>
                        </m:sub>
                      </m:sSub>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𝑎</m:t>
                          </m:r>
                        </m:num>
                        <m:den>
                          <m:r>
                            <a:rPr lang="en-GB" sz="1400" b="0" i="1" smtClean="0">
                              <a:latin typeface="Cambria Math" panose="02040503050406030204" pitchFamily="18" charset="0"/>
                            </a:rPr>
                            <m:t>1−</m:t>
                          </m:r>
                          <m:r>
                            <a:rPr lang="en-GB" sz="1400" b="0" i="1" smtClean="0">
                              <a:latin typeface="Cambria Math" panose="02040503050406030204" pitchFamily="18" charset="0"/>
                            </a:rPr>
                            <m:t>𝑟</m:t>
                          </m:r>
                        </m:den>
                      </m:f>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𝑝</m:t>
                          </m:r>
                        </m:num>
                        <m:den>
                          <m:r>
                            <a:rPr lang="en-GB" sz="1400" b="0" i="1" smtClean="0">
                              <a:latin typeface="Cambria Math" panose="02040503050406030204" pitchFamily="18" charset="0"/>
                            </a:rPr>
                            <m:t>1−</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1−</m:t>
                              </m:r>
                              <m:r>
                                <a:rPr lang="en-GB" sz="1400" b="0" i="1" smtClean="0">
                                  <a:latin typeface="Cambria Math" panose="02040503050406030204" pitchFamily="18" charset="0"/>
                                </a:rPr>
                                <m:t>𝑝</m:t>
                              </m:r>
                            </m:e>
                          </m:d>
                        </m:den>
                      </m:f>
                      <m:r>
                        <a:rPr lang="en-GB" sz="1400" b="0" i="1" smtClean="0">
                          <a:latin typeface="Cambria Math" panose="02040503050406030204" pitchFamily="18" charset="0"/>
                        </a:rPr>
                        <m:t>=1</m:t>
                      </m:r>
                    </m:oMath>
                    <m:oMath xmlns:m="http://schemas.openxmlformats.org/officeDocument/2006/math">
                      <m:r>
                        <a:rPr lang="en-GB" sz="1400" b="0" i="1" smtClean="0">
                          <a:latin typeface="Cambria Math" panose="02040503050406030204" pitchFamily="18" charset="0"/>
                        </a:rPr>
                        <m:t>∴</m:t>
                      </m:r>
                      <m:r>
                        <a:rPr lang="en-GB" sz="1400" b="0" i="1" smtClean="0">
                          <a:latin typeface="Cambria Math" panose="02040503050406030204" pitchFamily="18" charset="0"/>
                        </a:rPr>
                        <m:t>𝑝𝐸</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𝑋</m:t>
                          </m:r>
                        </m:e>
                      </m:d>
                      <m:r>
                        <a:rPr lang="en-GB" sz="1400" b="0" i="1" smtClean="0">
                          <a:latin typeface="Cambria Math" panose="02040503050406030204" pitchFamily="18" charset="0"/>
                        </a:rPr>
                        <m:t>=1     →   </m:t>
                      </m:r>
                      <m:r>
                        <a:rPr lang="en-GB" sz="1400" b="0" i="1" smtClean="0">
                          <a:latin typeface="Cambria Math" panose="02040503050406030204" pitchFamily="18" charset="0"/>
                        </a:rPr>
                        <m:t>𝐸</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𝑋</m:t>
                          </m:r>
                        </m:e>
                      </m:d>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1</m:t>
                          </m:r>
                        </m:num>
                        <m:den>
                          <m:r>
                            <a:rPr lang="en-GB" sz="1400" b="0" i="1" smtClean="0">
                              <a:latin typeface="Cambria Math" panose="02040503050406030204" pitchFamily="18" charset="0"/>
                            </a:rPr>
                            <m:t>𝑝</m:t>
                          </m:r>
                        </m:den>
                      </m:f>
                    </m:oMath>
                  </m:oMathPara>
                </a14:m>
                <a:endParaRPr lang="en-GB" sz="1400" b="0" dirty="0"/>
              </a:p>
            </p:txBody>
          </p:sp>
        </mc:Choice>
        <mc:Fallback>
          <p:sp>
            <p:nvSpPr>
              <p:cNvPr id="8" name="TextBox 7">
                <a:extLst>
                  <a:ext uri="{FF2B5EF4-FFF2-40B4-BE49-F238E27FC236}">
                    <a16:creationId xmlns:a16="http://schemas.microsoft.com/office/drawing/2014/main" id="{10A3E20F-1EE8-4690-B10C-9A0159C141EB}"/>
                  </a:ext>
                </a:extLst>
              </p:cNvPr>
              <p:cNvSpPr txBox="1">
                <a:spLocks noRot="1" noChangeAspect="1" noMove="1" noResize="1" noEditPoints="1" noAdjustHandles="1" noChangeArrowheads="1" noChangeShapeType="1" noTextEdit="1"/>
              </p:cNvSpPr>
              <p:nvPr/>
            </p:nvSpPr>
            <p:spPr>
              <a:xfrm>
                <a:off x="387147" y="4595170"/>
                <a:ext cx="4968553" cy="2231252"/>
              </a:xfrm>
              <a:prstGeom prst="rect">
                <a:avLst/>
              </a:prstGeom>
              <a:blipFill>
                <a:blip r:embed="rId4"/>
                <a:stretch>
                  <a:fillRect l="-368"/>
                </a:stretch>
              </a:blipFill>
            </p:spPr>
            <p:txBody>
              <a:bodyPr/>
              <a:lstStyle/>
              <a:p>
                <a:r>
                  <a:rPr lang="en-GB">
                    <a:noFill/>
                  </a:rPr>
                  <a:t> </a:t>
                </a:r>
              </a:p>
            </p:txBody>
          </p:sp>
        </mc:Fallback>
      </mc:AlternateContent>
      <p:sp>
        <p:nvSpPr>
          <p:cNvPr id="9" name="TextBox 8">
            <a:extLst>
              <a:ext uri="{FF2B5EF4-FFF2-40B4-BE49-F238E27FC236}">
                <a16:creationId xmlns:a16="http://schemas.microsoft.com/office/drawing/2014/main" id="{81E372B5-C1F3-43CF-B67D-89EA00F0B0D1}"/>
              </a:ext>
            </a:extLst>
          </p:cNvPr>
          <p:cNvSpPr txBox="1"/>
          <p:nvPr/>
        </p:nvSpPr>
        <p:spPr>
          <a:xfrm>
            <a:off x="5571723" y="4941855"/>
            <a:ext cx="3168352" cy="938719"/>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100" dirty="0"/>
              <a:t>This strategy is similar to that of proving the sum of a geometric series. We find something suitable to multiply by; this effectively shifts the terms along so that subtracting the two sequences yields a simpler sequence that is easily simplified.</a:t>
            </a:r>
          </a:p>
        </p:txBody>
      </p:sp>
      <p:cxnSp>
        <p:nvCxnSpPr>
          <p:cNvPr id="11" name="Straight Arrow Connector 10">
            <a:extLst>
              <a:ext uri="{FF2B5EF4-FFF2-40B4-BE49-F238E27FC236}">
                <a16:creationId xmlns:a16="http://schemas.microsoft.com/office/drawing/2014/main" id="{B1DF0E1A-B0C6-4B3C-B6C8-048F0E7FD2DA}"/>
              </a:ext>
            </a:extLst>
          </p:cNvPr>
          <p:cNvCxnSpPr>
            <a:cxnSpLocks/>
            <a:stCxn id="9" idx="1"/>
          </p:cNvCxnSpPr>
          <p:nvPr/>
        </p:nvCxnSpPr>
        <p:spPr>
          <a:xfrm flipH="1" flipV="1">
            <a:off x="5066950" y="5226342"/>
            <a:ext cx="504773" cy="18487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mc:Choice xmlns:a14="http://schemas.microsoft.com/office/drawing/2010/main" Requires="a14">
          <p:sp>
            <p:nvSpPr>
              <p:cNvPr id="13" name="TextBox 12">
                <a:extLst>
                  <a:ext uri="{FF2B5EF4-FFF2-40B4-BE49-F238E27FC236}">
                    <a16:creationId xmlns:a16="http://schemas.microsoft.com/office/drawing/2014/main" id="{DEC6C9D5-8DE4-4C3C-A04B-73779ADBFF9F}"/>
                  </a:ext>
                </a:extLst>
              </p:cNvPr>
              <p:cNvSpPr txBox="1"/>
              <p:nvPr/>
            </p:nvSpPr>
            <p:spPr>
              <a:xfrm>
                <a:off x="370369" y="4070086"/>
                <a:ext cx="2185407" cy="515398"/>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Proof that </a:t>
                </a:r>
                <a14:m>
                  <m:oMath xmlns:m="http://schemas.openxmlformats.org/officeDocument/2006/math">
                    <m:r>
                      <a:rPr lang="en-GB" b="0" i="1" smtClean="0">
                        <a:latin typeface="Cambria Math" panose="02040503050406030204" pitchFamily="18" charset="0"/>
                      </a:rPr>
                      <m:t>𝐸</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e>
                    </m:d>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𝑝</m:t>
                        </m:r>
                      </m:den>
                    </m:f>
                  </m:oMath>
                </a14:m>
                <a:r>
                  <a:rPr lang="en-GB" dirty="0"/>
                  <a:t>:</a:t>
                </a:r>
              </a:p>
            </p:txBody>
          </p:sp>
        </mc:Choice>
        <mc:Fallback>
          <p:sp>
            <p:nvSpPr>
              <p:cNvPr id="13" name="TextBox 12">
                <a:extLst>
                  <a:ext uri="{FF2B5EF4-FFF2-40B4-BE49-F238E27FC236}">
                    <a16:creationId xmlns:a16="http://schemas.microsoft.com/office/drawing/2014/main" id="{DEC6C9D5-8DE4-4C3C-A04B-73779ADBFF9F}"/>
                  </a:ext>
                </a:extLst>
              </p:cNvPr>
              <p:cNvSpPr txBox="1">
                <a:spLocks noRot="1" noChangeAspect="1" noMove="1" noResize="1" noEditPoints="1" noAdjustHandles="1" noChangeArrowheads="1" noChangeShapeType="1" noTextEdit="1"/>
              </p:cNvSpPr>
              <p:nvPr/>
            </p:nvSpPr>
            <p:spPr>
              <a:xfrm>
                <a:off x="370369" y="4070086"/>
                <a:ext cx="2185407" cy="515398"/>
              </a:xfrm>
              <a:prstGeom prst="rect">
                <a:avLst/>
              </a:prstGeom>
              <a:blipFill>
                <a:blip r:embed="rId5"/>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14" name="Rectangle 13">
            <a:extLst>
              <a:ext uri="{FF2B5EF4-FFF2-40B4-BE49-F238E27FC236}">
                <a16:creationId xmlns:a16="http://schemas.microsoft.com/office/drawing/2014/main" id="{3508A052-2B72-4012-A14F-264FB052363C}"/>
              </a:ext>
            </a:extLst>
          </p:cNvPr>
          <p:cNvSpPr/>
          <p:nvPr/>
        </p:nvSpPr>
        <p:spPr>
          <a:xfrm>
            <a:off x="370369" y="4585484"/>
            <a:ext cx="8522111" cy="215588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181018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 presetClass="entr" presetSubtype="0" fill="hold" grpId="1" nodeType="after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14"/>
                    </p:tgtEl>
                  </p:cond>
                </p:stCondLst>
                <p:endSync evt="end" delay="0">
                  <p:rtn val="all"/>
                </p:endSync>
                <p:childTnLst>
                  <p:par>
                    <p:cTn id="24" fill="hold">
                      <p:stCondLst>
                        <p:cond delay="0"/>
                      </p:stCondLst>
                      <p:childTnLst>
                        <p:par>
                          <p:cTn id="25" fill="hold">
                            <p:stCondLst>
                              <p:cond delay="0"/>
                            </p:stCondLst>
                            <p:childTnLst>
                              <p:par>
                                <p:cTn id="26" presetID="10" presetClass="exit" presetSubtype="0" fill="hold" grpId="0" nodeType="clickEffect">
                                  <p:stCondLst>
                                    <p:cond delay="0"/>
                                  </p:stCondLst>
                                  <p:childTnLst>
                                    <p:animEffect transition="out" filter="fade">
                                      <p:cBhvr>
                                        <p:cTn id="27" dur="500"/>
                                        <p:tgtEl>
                                          <p:spTgt spid="14"/>
                                        </p:tgtEl>
                                      </p:cBhvr>
                                    </p:animEffect>
                                    <p:set>
                                      <p:cBhvr>
                                        <p:cTn id="28"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7" grpId="0" animBg="1"/>
      <p:bldP spid="8" grpId="0"/>
      <p:bldP spid="9" grpId="0" animBg="1"/>
      <p:bldP spid="13" grpId="0" animBg="1"/>
      <p:bldP spid="14" grpId="0" animBg="1"/>
      <p:bldP spid="14" grpId="1"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39968</TotalTime>
  <Words>2326</Words>
  <Application>Microsoft Office PowerPoint</Application>
  <PresentationFormat>On-screen Show (4:3)</PresentationFormat>
  <Paragraphs>277</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Cambria Math</vt:lpstr>
      <vt:lpstr>Wingdings</vt:lpstr>
      <vt:lpstr>Office Theme</vt:lpstr>
      <vt:lpstr>Further Stats 1 Chapter 3 ::  Geometric and Negative Binomial Distribution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RM plc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Frost J</dc:creator>
  <cp:lastModifiedBy>Jamie Frost</cp:lastModifiedBy>
  <cp:revision>1433</cp:revision>
  <dcterms:created xsi:type="dcterms:W3CDTF">2013-02-28T07:36:55Z</dcterms:created>
  <dcterms:modified xsi:type="dcterms:W3CDTF">2018-07-20T15:11:24Z</dcterms:modified>
</cp:coreProperties>
</file>