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9" r:id="rId3"/>
    <p:sldId id="25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63" r:id="rId21"/>
    <p:sldId id="285" r:id="rId22"/>
    <p:sldId id="286" r:id="rId23"/>
    <p:sldId id="287" r:id="rId24"/>
    <p:sldId id="288" r:id="rId25"/>
    <p:sldId id="289" r:id="rId26"/>
    <p:sldId id="290" r:id="rId27"/>
    <p:sldId id="291" r:id="rId28"/>
    <p:sldId id="265" r:id="rId29"/>
    <p:sldId id="321" r:id="rId30"/>
    <p:sldId id="292" r:id="rId31"/>
    <p:sldId id="293" r:id="rId32"/>
    <p:sldId id="294" r:id="rId33"/>
    <p:sldId id="295" r:id="rId34"/>
    <p:sldId id="296" r:id="rId35"/>
    <p:sldId id="297" r:id="rId36"/>
    <p:sldId id="298" r:id="rId37"/>
    <p:sldId id="299" r:id="rId38"/>
    <p:sldId id="300" r:id="rId39"/>
    <p:sldId id="301" r:id="rId40"/>
    <p:sldId id="309" r:id="rId41"/>
    <p:sldId id="310" r:id="rId42"/>
    <p:sldId id="311" r:id="rId43"/>
    <p:sldId id="312" r:id="rId44"/>
    <p:sldId id="308" r:id="rId45"/>
    <p:sldId id="302" r:id="rId46"/>
    <p:sldId id="303" r:id="rId47"/>
    <p:sldId id="304" r:id="rId48"/>
    <p:sldId id="305" r:id="rId49"/>
    <p:sldId id="306" r:id="rId50"/>
    <p:sldId id="307" r:id="rId51"/>
    <p:sldId id="314" r:id="rId52"/>
    <p:sldId id="313" r:id="rId53"/>
    <p:sldId id="267" r:id="rId54"/>
    <p:sldId id="315" r:id="rId55"/>
    <p:sldId id="316" r:id="rId56"/>
    <p:sldId id="317" r:id="rId57"/>
    <p:sldId id="318" r:id="rId58"/>
    <p:sldId id="319" r:id="rId59"/>
    <p:sldId id="320"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CC00CC"/>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Adegboro" userId="e41020121f34e64d" providerId="LiveId" clId="{17FD33EB-2D7A-4518-A5E3-A48E3CA9EBAD}"/>
    <pc:docChg chg="undo custSel mod addSld modSld">
      <pc:chgData name="Charles Adegboro" userId="e41020121f34e64d" providerId="LiveId" clId="{17FD33EB-2D7A-4518-A5E3-A48E3CA9EBAD}" dt="2021-01-21T11:14:40.550" v="14" actId="1582"/>
      <pc:docMkLst>
        <pc:docMk/>
      </pc:docMkLst>
      <pc:sldChg chg="addSp delSp modSp new mod setBg">
        <pc:chgData name="Charles Adegboro" userId="e41020121f34e64d" providerId="LiveId" clId="{17FD33EB-2D7A-4518-A5E3-A48E3CA9EBAD}" dt="2021-01-21T11:14:40.550" v="14" actId="1582"/>
        <pc:sldMkLst>
          <pc:docMk/>
          <pc:sldMk cId="1020870030" sldId="321"/>
        </pc:sldMkLst>
        <pc:spChg chg="del">
          <ac:chgData name="Charles Adegboro" userId="e41020121f34e64d" providerId="LiveId" clId="{17FD33EB-2D7A-4518-A5E3-A48E3CA9EBAD}" dt="2021-01-21T11:13:37.150" v="1" actId="478"/>
          <ac:spMkLst>
            <pc:docMk/>
            <pc:sldMk cId="1020870030" sldId="321"/>
            <ac:spMk id="2" creationId="{6812486F-6A50-4100-809E-549ACF1A7553}"/>
          </ac:spMkLst>
        </pc:spChg>
        <pc:spChg chg="del">
          <ac:chgData name="Charles Adegboro" userId="e41020121f34e64d" providerId="LiveId" clId="{17FD33EB-2D7A-4518-A5E3-A48E3CA9EBAD}" dt="2021-01-21T11:13:37.150" v="1" actId="478"/>
          <ac:spMkLst>
            <pc:docMk/>
            <pc:sldMk cId="1020870030" sldId="321"/>
            <ac:spMk id="3" creationId="{249325DE-7082-4163-A453-49DC88A4ECFE}"/>
          </ac:spMkLst>
        </pc:spChg>
        <pc:spChg chg="add del">
          <ac:chgData name="Charles Adegboro" userId="e41020121f34e64d" providerId="LiveId" clId="{17FD33EB-2D7A-4518-A5E3-A48E3CA9EBAD}" dt="2021-01-21T11:14:09.736" v="7" actId="26606"/>
          <ac:spMkLst>
            <pc:docMk/>
            <pc:sldMk cId="1020870030" sldId="321"/>
            <ac:spMk id="10" creationId="{0D1D8088-559A-46A5-A801-CDF0B9476BED}"/>
          </ac:spMkLst>
        </pc:spChg>
        <pc:spChg chg="add del">
          <ac:chgData name="Charles Adegboro" userId="e41020121f34e64d" providerId="LiveId" clId="{17FD33EB-2D7A-4518-A5E3-A48E3CA9EBAD}" dt="2021-01-21T11:14:09.736" v="7" actId="26606"/>
          <ac:spMkLst>
            <pc:docMk/>
            <pc:sldMk cId="1020870030" sldId="321"/>
            <ac:spMk id="16" creationId="{3776B14B-F2F4-4825-8DA8-8C7A0F2B3960}"/>
          </ac:spMkLst>
        </pc:spChg>
        <pc:spChg chg="add del">
          <ac:chgData name="Charles Adegboro" userId="e41020121f34e64d" providerId="LiveId" clId="{17FD33EB-2D7A-4518-A5E3-A48E3CA9EBAD}" dt="2021-01-21T11:14:14.383" v="9" actId="26606"/>
          <ac:spMkLst>
            <pc:docMk/>
            <pc:sldMk cId="1020870030" sldId="321"/>
            <ac:spMk id="18" creationId="{7E3E5F56-04AC-48F6-B30E-D9C4C17816F6}"/>
          </ac:spMkLst>
        </pc:spChg>
        <pc:spChg chg="add del">
          <ac:chgData name="Charles Adegboro" userId="e41020121f34e64d" providerId="LiveId" clId="{17FD33EB-2D7A-4518-A5E3-A48E3CA9EBAD}" dt="2021-01-21T11:14:14.383" v="9" actId="26606"/>
          <ac:spMkLst>
            <pc:docMk/>
            <pc:sldMk cId="1020870030" sldId="321"/>
            <ac:spMk id="19" creationId="{CDAEFB19-78B1-4412-8791-DEBC3BFF0E68}"/>
          </ac:spMkLst>
        </pc:spChg>
        <pc:grpChg chg="add del">
          <ac:chgData name="Charles Adegboro" userId="e41020121f34e64d" providerId="LiveId" clId="{17FD33EB-2D7A-4518-A5E3-A48E3CA9EBAD}" dt="2021-01-21T11:14:09.736" v="7" actId="26606"/>
          <ac:grpSpMkLst>
            <pc:docMk/>
            <pc:sldMk cId="1020870030" sldId="321"/>
            <ac:grpSpMk id="12" creationId="{83E2E96F-17F7-4C8C-BDF1-6BB90A0C1D7F}"/>
          </ac:grpSpMkLst>
        </pc:grpChg>
        <pc:picChg chg="add mod">
          <ac:chgData name="Charles Adegboro" userId="e41020121f34e64d" providerId="LiveId" clId="{17FD33EB-2D7A-4518-A5E3-A48E3CA9EBAD}" dt="2021-01-21T11:14:40.550" v="14" actId="1582"/>
          <ac:picMkLst>
            <pc:docMk/>
            <pc:sldMk cId="1020870030" sldId="321"/>
            <ac:picMk id="5" creationId="{27250368-A50A-471A-98F7-956BAA8048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3D495-371C-470E-AA77-44DEB6ADEF4B}" type="datetimeFigureOut">
              <a:rPr lang="en-GB" smtClean="0"/>
              <a:t>21/01/2021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4E8FD-6AD8-4497-B2BC-38BB18A19DFA}" type="slidenum">
              <a:rPr lang="en-GB" smtClean="0"/>
              <a:t>‹#›</a:t>
            </a:fld>
            <a:endParaRPr lang="en-GB"/>
          </a:p>
        </p:txBody>
      </p:sp>
    </p:spTree>
    <p:extLst>
      <p:ext uri="{BB962C8B-B14F-4D97-AF65-F5344CB8AC3E}">
        <p14:creationId xmlns:p14="http://schemas.microsoft.com/office/powerpoint/2010/main" val="91231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4E8FD-6AD8-4497-B2BC-38BB18A19DFA}" type="slidenum">
              <a:rPr lang="en-GB" smtClean="0"/>
              <a:t>59</a:t>
            </a:fld>
            <a:endParaRPr lang="en-GB"/>
          </a:p>
        </p:txBody>
      </p:sp>
    </p:spTree>
    <p:extLst>
      <p:ext uri="{BB962C8B-B14F-4D97-AF65-F5344CB8AC3E}">
        <p14:creationId xmlns:p14="http://schemas.microsoft.com/office/powerpoint/2010/main" val="414735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CC"/>
            </a:gs>
            <a:gs pos="7000">
              <a:srgbClr val="FFFFCC"/>
            </a:gs>
            <a:gs pos="95000">
              <a:srgbClr val="FFFFCC"/>
            </a:gs>
            <a:gs pos="100000">
              <a:srgbClr val="CC00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21/01/2021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2.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image" Target="../media/image61.png"/><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5.png"/><Relationship Id="rId24" Type="http://schemas.openxmlformats.org/officeDocument/2006/relationships/image" Target="../media/image88.png"/><Relationship Id="rId5" Type="http://schemas.openxmlformats.org/officeDocument/2006/relationships/image" Target="../media/image64.png"/><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3.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s>
</file>

<file path=ppt/slides/_rels/slide12.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62.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61.png"/><Relationship Id="rId16"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64.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63.png"/><Relationship Id="rId9" Type="http://schemas.openxmlformats.org/officeDocument/2006/relationships/image" Target="../media/image94.png"/><Relationship Id="rId14" Type="http://schemas.openxmlformats.org/officeDocument/2006/relationships/image" Target="../media/image99.png"/></Relationships>
</file>

<file path=ppt/slides/_rels/slide1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png"/><Relationship Id="rId3" Type="http://schemas.openxmlformats.org/officeDocument/2006/relationships/image" Target="../media/image62.png"/><Relationship Id="rId7" Type="http://schemas.openxmlformats.org/officeDocument/2006/relationships/image" Target="../media/image102.png"/><Relationship Id="rId12" Type="http://schemas.openxmlformats.org/officeDocument/2006/relationships/image" Target="../media/image10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05.png"/><Relationship Id="rId5" Type="http://schemas.openxmlformats.org/officeDocument/2006/relationships/image" Target="../media/image64.png"/><Relationship Id="rId10" Type="http://schemas.openxmlformats.org/officeDocument/2006/relationships/image" Target="../media/image101.png"/><Relationship Id="rId4" Type="http://schemas.openxmlformats.org/officeDocument/2006/relationships/image" Target="../media/image63.png"/><Relationship Id="rId9" Type="http://schemas.openxmlformats.org/officeDocument/2006/relationships/image" Target="../media/image104.png"/></Relationships>
</file>

<file path=ppt/slides/_rels/slide1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18" Type="http://schemas.openxmlformats.org/officeDocument/2006/relationships/image" Target="../media/image118.png"/><Relationship Id="rId3" Type="http://schemas.openxmlformats.org/officeDocument/2006/relationships/image" Target="../media/image62.png"/><Relationship Id="rId21" Type="http://schemas.openxmlformats.org/officeDocument/2006/relationships/image" Target="../media/image121.pn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117.png"/><Relationship Id="rId2" Type="http://schemas.openxmlformats.org/officeDocument/2006/relationships/image" Target="../media/image61.png"/><Relationship Id="rId16" Type="http://schemas.openxmlformats.org/officeDocument/2006/relationships/image" Target="../media/image116.png"/><Relationship Id="rId20"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12.png"/><Relationship Id="rId24" Type="http://schemas.openxmlformats.org/officeDocument/2006/relationships/image" Target="../media/image124.png"/><Relationship Id="rId5" Type="http://schemas.openxmlformats.org/officeDocument/2006/relationships/image" Target="../media/image64.png"/><Relationship Id="rId15" Type="http://schemas.openxmlformats.org/officeDocument/2006/relationships/image" Target="../media/image82.png"/><Relationship Id="rId23" Type="http://schemas.openxmlformats.org/officeDocument/2006/relationships/image" Target="../media/image123.png"/><Relationship Id="rId10" Type="http://schemas.openxmlformats.org/officeDocument/2006/relationships/image" Target="../media/image111.png"/><Relationship Id="rId19" Type="http://schemas.openxmlformats.org/officeDocument/2006/relationships/image" Target="../media/image119.png"/><Relationship Id="rId4" Type="http://schemas.openxmlformats.org/officeDocument/2006/relationships/image" Target="../media/image63.png"/><Relationship Id="rId9" Type="http://schemas.openxmlformats.org/officeDocument/2006/relationships/image" Target="../media/image110.png"/><Relationship Id="rId14" Type="http://schemas.openxmlformats.org/officeDocument/2006/relationships/image" Target="../media/image115.png"/><Relationship Id="rId22" Type="http://schemas.openxmlformats.org/officeDocument/2006/relationships/image" Target="../media/image122.png"/></Relationships>
</file>

<file path=ppt/slides/_rels/slide1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28.png"/><Relationship Id="rId3" Type="http://schemas.openxmlformats.org/officeDocument/2006/relationships/image" Target="../media/image62.png"/><Relationship Id="rId7" Type="http://schemas.openxmlformats.org/officeDocument/2006/relationships/image" Target="../media/image108.png"/><Relationship Id="rId12" Type="http://schemas.openxmlformats.org/officeDocument/2006/relationships/image" Target="../media/image12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26.png"/><Relationship Id="rId5" Type="http://schemas.openxmlformats.org/officeDocument/2006/relationships/image" Target="../media/image64.png"/><Relationship Id="rId10" Type="http://schemas.openxmlformats.org/officeDocument/2006/relationships/image" Target="../media/image125.png"/><Relationship Id="rId4" Type="http://schemas.openxmlformats.org/officeDocument/2006/relationships/image" Target="../media/image63.png"/><Relationship Id="rId9" Type="http://schemas.openxmlformats.org/officeDocument/2006/relationships/image" Target="../media/image122.png"/></Relationships>
</file>

<file path=ppt/slides/_rels/slide16.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3" Type="http://schemas.openxmlformats.org/officeDocument/2006/relationships/image" Target="../media/image62.png"/><Relationship Id="rId7" Type="http://schemas.openxmlformats.org/officeDocument/2006/relationships/image" Target="../media/image130.png"/><Relationship Id="rId12" Type="http://schemas.openxmlformats.org/officeDocument/2006/relationships/image" Target="../media/image135.png"/><Relationship Id="rId17" Type="http://schemas.openxmlformats.org/officeDocument/2006/relationships/image" Target="../media/image140.png"/><Relationship Id="rId2" Type="http://schemas.openxmlformats.org/officeDocument/2006/relationships/image" Target="../media/image61.png"/><Relationship Id="rId16"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64.png"/><Relationship Id="rId15" Type="http://schemas.openxmlformats.org/officeDocument/2006/relationships/image" Target="../media/image138.png"/><Relationship Id="rId10" Type="http://schemas.openxmlformats.org/officeDocument/2006/relationships/image" Target="../media/image133.png"/><Relationship Id="rId4" Type="http://schemas.openxmlformats.org/officeDocument/2006/relationships/image" Target="../media/image63.png"/><Relationship Id="rId9" Type="http://schemas.openxmlformats.org/officeDocument/2006/relationships/image" Target="../media/image132.png"/><Relationship Id="rId14" Type="http://schemas.openxmlformats.org/officeDocument/2006/relationships/image" Target="../media/image137.png"/></Relationships>
</file>

<file path=ppt/slides/_rels/slide17.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26" Type="http://schemas.openxmlformats.org/officeDocument/2006/relationships/image" Target="../media/image160.png"/><Relationship Id="rId3" Type="http://schemas.openxmlformats.org/officeDocument/2006/relationships/image" Target="../media/image62.png"/><Relationship Id="rId21" Type="http://schemas.openxmlformats.org/officeDocument/2006/relationships/image" Target="../media/image155.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5" Type="http://schemas.openxmlformats.org/officeDocument/2006/relationships/image" Target="../media/image159.png"/><Relationship Id="rId2" Type="http://schemas.openxmlformats.org/officeDocument/2006/relationships/image" Target="../media/image61.png"/><Relationship Id="rId16" Type="http://schemas.openxmlformats.org/officeDocument/2006/relationships/image" Target="../media/image150.png"/><Relationship Id="rId20" Type="http://schemas.openxmlformats.org/officeDocument/2006/relationships/image" Target="../media/image154.png"/><Relationship Id="rId29"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45.png"/><Relationship Id="rId24" Type="http://schemas.openxmlformats.org/officeDocument/2006/relationships/image" Target="../media/image158.png"/><Relationship Id="rId5" Type="http://schemas.openxmlformats.org/officeDocument/2006/relationships/image" Target="../media/image64.png"/><Relationship Id="rId15" Type="http://schemas.openxmlformats.org/officeDocument/2006/relationships/image" Target="../media/image149.png"/><Relationship Id="rId23" Type="http://schemas.openxmlformats.org/officeDocument/2006/relationships/image" Target="../media/image157.png"/><Relationship Id="rId28" Type="http://schemas.openxmlformats.org/officeDocument/2006/relationships/image" Target="../media/image162.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63.png"/><Relationship Id="rId9" Type="http://schemas.openxmlformats.org/officeDocument/2006/relationships/image" Target="../media/image143.png"/><Relationship Id="rId14" Type="http://schemas.openxmlformats.org/officeDocument/2006/relationships/image" Target="../media/image148.png"/><Relationship Id="rId22" Type="http://schemas.openxmlformats.org/officeDocument/2006/relationships/image" Target="../media/image156.png"/><Relationship Id="rId27" Type="http://schemas.openxmlformats.org/officeDocument/2006/relationships/image" Target="../media/image161.png"/><Relationship Id="rId30" Type="http://schemas.openxmlformats.org/officeDocument/2006/relationships/image" Target="../media/image131.png"/></Relationships>
</file>

<file path=ppt/slides/_rels/slide18.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61.png"/><Relationship Id="rId7" Type="http://schemas.openxmlformats.org/officeDocument/2006/relationships/image" Target="../media/image129.png"/><Relationship Id="rId12" Type="http://schemas.openxmlformats.org/officeDocument/2006/relationships/image" Target="../media/image167.png"/><Relationship Id="rId17" Type="http://schemas.openxmlformats.org/officeDocument/2006/relationships/image" Target="../media/image131.png"/><Relationship Id="rId2" Type="http://schemas.openxmlformats.org/officeDocument/2006/relationships/image" Target="../media/image130.png"/><Relationship Id="rId16"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166.png"/><Relationship Id="rId5" Type="http://schemas.openxmlformats.org/officeDocument/2006/relationships/image" Target="../media/image63.png"/><Relationship Id="rId15" Type="http://schemas.openxmlformats.org/officeDocument/2006/relationships/image" Target="../media/image170.png"/><Relationship Id="rId10" Type="http://schemas.openxmlformats.org/officeDocument/2006/relationships/image" Target="../media/image165.png"/><Relationship Id="rId4" Type="http://schemas.openxmlformats.org/officeDocument/2006/relationships/image" Target="../media/image62.png"/><Relationship Id="rId9" Type="http://schemas.openxmlformats.org/officeDocument/2006/relationships/image" Target="../media/image164.png"/><Relationship Id="rId14" Type="http://schemas.openxmlformats.org/officeDocument/2006/relationships/image" Target="../media/image169.png"/></Relationships>
</file>

<file path=ppt/slides/_rels/slide19.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78.png"/><Relationship Id="rId18" Type="http://schemas.openxmlformats.org/officeDocument/2006/relationships/image" Target="../media/image183.png"/><Relationship Id="rId3" Type="http://schemas.openxmlformats.org/officeDocument/2006/relationships/image" Target="../media/image62.png"/><Relationship Id="rId21" Type="http://schemas.openxmlformats.org/officeDocument/2006/relationships/image" Target="../media/image131.png"/><Relationship Id="rId7" Type="http://schemas.openxmlformats.org/officeDocument/2006/relationships/image" Target="../media/image172.png"/><Relationship Id="rId12" Type="http://schemas.openxmlformats.org/officeDocument/2006/relationships/image" Target="../media/image177.png"/><Relationship Id="rId17" Type="http://schemas.openxmlformats.org/officeDocument/2006/relationships/image" Target="../media/image182.png"/><Relationship Id="rId2" Type="http://schemas.openxmlformats.org/officeDocument/2006/relationships/image" Target="../media/image61.png"/><Relationship Id="rId16" Type="http://schemas.openxmlformats.org/officeDocument/2006/relationships/image" Target="../media/image181.png"/><Relationship Id="rId20"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76.png"/><Relationship Id="rId5" Type="http://schemas.openxmlformats.org/officeDocument/2006/relationships/image" Target="../media/image64.png"/><Relationship Id="rId15" Type="http://schemas.openxmlformats.org/officeDocument/2006/relationships/image" Target="../media/image180.png"/><Relationship Id="rId10" Type="http://schemas.openxmlformats.org/officeDocument/2006/relationships/image" Target="../media/image175.png"/><Relationship Id="rId19" Type="http://schemas.openxmlformats.org/officeDocument/2006/relationships/image" Target="../media/image184.png"/><Relationship Id="rId4" Type="http://schemas.openxmlformats.org/officeDocument/2006/relationships/image" Target="../media/image63.png"/><Relationship Id="rId9" Type="http://schemas.openxmlformats.org/officeDocument/2006/relationships/image" Target="../media/image174.png"/><Relationship Id="rId14" Type="http://schemas.openxmlformats.org/officeDocument/2006/relationships/image" Target="../media/image17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3" Type="http://schemas.openxmlformats.org/officeDocument/2006/relationships/image" Target="../media/image186.png"/><Relationship Id="rId7" Type="http://schemas.openxmlformats.org/officeDocument/2006/relationships/image" Target="../media/image190.png"/><Relationship Id="rId12" Type="http://schemas.openxmlformats.org/officeDocument/2006/relationships/image" Target="../media/image195.png"/><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0" Type="http://schemas.openxmlformats.org/officeDocument/2006/relationships/image" Target="../media/image193.png"/><Relationship Id="rId4" Type="http://schemas.openxmlformats.org/officeDocument/2006/relationships/image" Target="../media/image187.png"/><Relationship Id="rId9" Type="http://schemas.openxmlformats.org/officeDocument/2006/relationships/image" Target="../media/image192.png"/></Relationships>
</file>

<file path=ppt/slides/_rels/slide22.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xml"/><Relationship Id="rId4" Type="http://schemas.openxmlformats.org/officeDocument/2006/relationships/image" Target="../media/image199.png"/></Relationships>
</file>

<file path=ppt/slides/_rels/slide23.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1.png"/><Relationship Id="rId18" Type="http://schemas.openxmlformats.org/officeDocument/2006/relationships/image" Target="../media/image216.png"/><Relationship Id="rId3" Type="http://schemas.openxmlformats.org/officeDocument/2006/relationships/image" Target="../media/image201.png"/><Relationship Id="rId7" Type="http://schemas.openxmlformats.org/officeDocument/2006/relationships/image" Target="../media/image205.png"/><Relationship Id="rId12" Type="http://schemas.openxmlformats.org/officeDocument/2006/relationships/image" Target="../media/image210.png"/><Relationship Id="rId17" Type="http://schemas.openxmlformats.org/officeDocument/2006/relationships/image" Target="../media/image215.png"/><Relationship Id="rId2" Type="http://schemas.openxmlformats.org/officeDocument/2006/relationships/image" Target="../media/image200.png"/><Relationship Id="rId16"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5" Type="http://schemas.openxmlformats.org/officeDocument/2006/relationships/image" Target="../media/image213.png"/><Relationship Id="rId10" Type="http://schemas.openxmlformats.org/officeDocument/2006/relationships/image" Target="../media/image208.png"/><Relationship Id="rId19" Type="http://schemas.openxmlformats.org/officeDocument/2006/relationships/image" Target="../media/image217.png"/><Relationship Id="rId4" Type="http://schemas.openxmlformats.org/officeDocument/2006/relationships/image" Target="../media/image202.png"/><Relationship Id="rId9" Type="http://schemas.openxmlformats.org/officeDocument/2006/relationships/image" Target="../media/image207.png"/><Relationship Id="rId14" Type="http://schemas.openxmlformats.org/officeDocument/2006/relationships/image" Target="../media/image212.png"/></Relationships>
</file>

<file path=ppt/slides/_rels/slide24.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02.png"/><Relationship Id="rId7" Type="http://schemas.openxmlformats.org/officeDocument/2006/relationships/image" Target="../media/image218.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01.png"/><Relationship Id="rId5" Type="http://schemas.openxmlformats.org/officeDocument/2006/relationships/image" Target="../media/image209.png"/><Relationship Id="rId10" Type="http://schemas.openxmlformats.org/officeDocument/2006/relationships/image" Target="../media/image221.png"/><Relationship Id="rId4" Type="http://schemas.openxmlformats.org/officeDocument/2006/relationships/image" Target="../media/image203.png"/><Relationship Id="rId9" Type="http://schemas.openxmlformats.org/officeDocument/2006/relationships/image" Target="../media/image220.png"/></Relationships>
</file>

<file path=ppt/slides/_rels/slide25.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png"/><Relationship Id="rId7" Type="http://schemas.openxmlformats.org/officeDocument/2006/relationships/image" Target="../media/image227.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26.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39.png"/><Relationship Id="rId18" Type="http://schemas.openxmlformats.org/officeDocument/2006/relationships/image" Target="../media/image244.png"/><Relationship Id="rId3" Type="http://schemas.openxmlformats.org/officeDocument/2006/relationships/image" Target="../media/image229.png"/><Relationship Id="rId21" Type="http://schemas.openxmlformats.org/officeDocument/2006/relationships/image" Target="../media/image247.png"/><Relationship Id="rId7" Type="http://schemas.openxmlformats.org/officeDocument/2006/relationships/image" Target="../media/image233.png"/><Relationship Id="rId12" Type="http://schemas.openxmlformats.org/officeDocument/2006/relationships/image" Target="../media/image238.png"/><Relationship Id="rId17" Type="http://schemas.openxmlformats.org/officeDocument/2006/relationships/image" Target="../media/image243.png"/><Relationship Id="rId2" Type="http://schemas.openxmlformats.org/officeDocument/2006/relationships/image" Target="../media/image222.png"/><Relationship Id="rId16" Type="http://schemas.openxmlformats.org/officeDocument/2006/relationships/image" Target="../media/image242.png"/><Relationship Id="rId20" Type="http://schemas.openxmlformats.org/officeDocument/2006/relationships/image" Target="../media/image246.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7.png"/><Relationship Id="rId5" Type="http://schemas.openxmlformats.org/officeDocument/2006/relationships/image" Target="../media/image231.png"/><Relationship Id="rId15" Type="http://schemas.openxmlformats.org/officeDocument/2006/relationships/image" Target="../media/image241.png"/><Relationship Id="rId23" Type="http://schemas.openxmlformats.org/officeDocument/2006/relationships/image" Target="../media/image223.png"/><Relationship Id="rId10" Type="http://schemas.openxmlformats.org/officeDocument/2006/relationships/image" Target="../media/image236.png"/><Relationship Id="rId19" Type="http://schemas.openxmlformats.org/officeDocument/2006/relationships/image" Target="../media/image245.png"/><Relationship Id="rId4" Type="http://schemas.openxmlformats.org/officeDocument/2006/relationships/image" Target="../media/image230.png"/><Relationship Id="rId9" Type="http://schemas.openxmlformats.org/officeDocument/2006/relationships/image" Target="../media/image235.png"/><Relationship Id="rId14" Type="http://schemas.openxmlformats.org/officeDocument/2006/relationships/image" Target="../media/image240.png"/><Relationship Id="rId22" Type="http://schemas.openxmlformats.org/officeDocument/2006/relationships/image" Target="../media/image248.png"/></Relationships>
</file>

<file path=ppt/slides/_rels/slide27.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3" Type="http://schemas.openxmlformats.org/officeDocument/2006/relationships/image" Target="../media/image249.png"/><Relationship Id="rId7" Type="http://schemas.openxmlformats.org/officeDocument/2006/relationships/image" Target="../media/image253.png"/><Relationship Id="rId12" Type="http://schemas.openxmlformats.org/officeDocument/2006/relationships/image" Target="../media/image258.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52.png"/><Relationship Id="rId11" Type="http://schemas.openxmlformats.org/officeDocument/2006/relationships/image" Target="../media/image257.png"/><Relationship Id="rId5" Type="http://schemas.openxmlformats.org/officeDocument/2006/relationships/image" Target="../media/image251.png"/><Relationship Id="rId15" Type="http://schemas.openxmlformats.org/officeDocument/2006/relationships/image" Target="../media/image261.png"/><Relationship Id="rId10" Type="http://schemas.openxmlformats.org/officeDocument/2006/relationships/image" Target="../media/image256.png"/><Relationship Id="rId4" Type="http://schemas.openxmlformats.org/officeDocument/2006/relationships/image" Target="../media/image250.png"/><Relationship Id="rId9" Type="http://schemas.openxmlformats.org/officeDocument/2006/relationships/image" Target="../media/image255.png"/><Relationship Id="rId14" Type="http://schemas.openxmlformats.org/officeDocument/2006/relationships/image" Target="../media/image2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263.png"/><Relationship Id="rId7" Type="http://schemas.openxmlformats.org/officeDocument/2006/relationships/image" Target="../media/image267.png"/><Relationship Id="rId2" Type="http://schemas.openxmlformats.org/officeDocument/2006/relationships/image" Target="../media/image2620.png"/><Relationship Id="rId1" Type="http://schemas.openxmlformats.org/officeDocument/2006/relationships/slideLayout" Target="../slideLayouts/slideLayout2.xml"/><Relationship Id="rId6" Type="http://schemas.openxmlformats.org/officeDocument/2006/relationships/image" Target="../media/image266.png"/><Relationship Id="rId5" Type="http://schemas.openxmlformats.org/officeDocument/2006/relationships/image" Target="../media/image265.png"/><Relationship Id="rId4" Type="http://schemas.openxmlformats.org/officeDocument/2006/relationships/image" Target="../media/image264.png"/><Relationship Id="rId9" Type="http://schemas.openxmlformats.org/officeDocument/2006/relationships/image" Target="../media/image269.png"/></Relationships>
</file>

<file path=ppt/slides/_rels/slide31.xml.rels><?xml version="1.0" encoding="UTF-8" standalone="yes"?>
<Relationships xmlns="http://schemas.openxmlformats.org/package/2006/relationships"><Relationship Id="rId8" Type="http://schemas.openxmlformats.org/officeDocument/2006/relationships/image" Target="../media/image275.png"/><Relationship Id="rId3" Type="http://schemas.openxmlformats.org/officeDocument/2006/relationships/image" Target="../media/image270.png"/><Relationship Id="rId7" Type="http://schemas.openxmlformats.org/officeDocument/2006/relationships/image" Target="../media/image274.png"/><Relationship Id="rId2" Type="http://schemas.openxmlformats.org/officeDocument/2006/relationships/image" Target="../media/image2620.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64.png"/><Relationship Id="rId5" Type="http://schemas.openxmlformats.org/officeDocument/2006/relationships/image" Target="../media/image272.png"/><Relationship Id="rId10" Type="http://schemas.openxmlformats.org/officeDocument/2006/relationships/image" Target="../media/image263.png"/><Relationship Id="rId4" Type="http://schemas.openxmlformats.org/officeDocument/2006/relationships/image" Target="../media/image271.png"/><Relationship Id="rId9" Type="http://schemas.openxmlformats.org/officeDocument/2006/relationships/image" Target="../media/image27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18" Type="http://schemas.openxmlformats.org/officeDocument/2006/relationships/image" Target="../media/image293.png"/><Relationship Id="rId26" Type="http://schemas.openxmlformats.org/officeDocument/2006/relationships/image" Target="../media/image301.png"/><Relationship Id="rId3" Type="http://schemas.openxmlformats.org/officeDocument/2006/relationships/image" Target="../media/image278.png"/><Relationship Id="rId21" Type="http://schemas.openxmlformats.org/officeDocument/2006/relationships/image" Target="../media/image296.png"/><Relationship Id="rId7" Type="http://schemas.openxmlformats.org/officeDocument/2006/relationships/image" Target="../media/image282.png"/><Relationship Id="rId12" Type="http://schemas.openxmlformats.org/officeDocument/2006/relationships/image" Target="../media/image287.png"/><Relationship Id="rId17" Type="http://schemas.openxmlformats.org/officeDocument/2006/relationships/image" Target="../media/image292.png"/><Relationship Id="rId25" Type="http://schemas.openxmlformats.org/officeDocument/2006/relationships/image" Target="../media/image300.png"/><Relationship Id="rId2" Type="http://schemas.openxmlformats.org/officeDocument/2006/relationships/image" Target="../media/image277.png"/><Relationship Id="rId16" Type="http://schemas.openxmlformats.org/officeDocument/2006/relationships/image" Target="../media/image291.png"/><Relationship Id="rId20" Type="http://schemas.openxmlformats.org/officeDocument/2006/relationships/image" Target="../media/image295.png"/><Relationship Id="rId29" Type="http://schemas.openxmlformats.org/officeDocument/2006/relationships/image" Target="../media/image304.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286.png"/><Relationship Id="rId24" Type="http://schemas.openxmlformats.org/officeDocument/2006/relationships/image" Target="../media/image299.png"/><Relationship Id="rId32" Type="http://schemas.openxmlformats.org/officeDocument/2006/relationships/image" Target="../media/image307.png"/><Relationship Id="rId5" Type="http://schemas.openxmlformats.org/officeDocument/2006/relationships/image" Target="../media/image280.png"/><Relationship Id="rId15" Type="http://schemas.openxmlformats.org/officeDocument/2006/relationships/image" Target="../media/image290.png"/><Relationship Id="rId23" Type="http://schemas.openxmlformats.org/officeDocument/2006/relationships/image" Target="../media/image298.png"/><Relationship Id="rId28" Type="http://schemas.openxmlformats.org/officeDocument/2006/relationships/image" Target="../media/image303.png"/><Relationship Id="rId10" Type="http://schemas.openxmlformats.org/officeDocument/2006/relationships/image" Target="../media/image285.png"/><Relationship Id="rId19" Type="http://schemas.openxmlformats.org/officeDocument/2006/relationships/image" Target="../media/image294.png"/><Relationship Id="rId31" Type="http://schemas.openxmlformats.org/officeDocument/2006/relationships/image" Target="../media/image306.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289.png"/><Relationship Id="rId22" Type="http://schemas.openxmlformats.org/officeDocument/2006/relationships/image" Target="../media/image297.png"/><Relationship Id="rId27" Type="http://schemas.openxmlformats.org/officeDocument/2006/relationships/image" Target="../media/image302.png"/><Relationship Id="rId30" Type="http://schemas.openxmlformats.org/officeDocument/2006/relationships/image" Target="../media/image305.png"/></Relationships>
</file>

<file path=ppt/slides/_rels/slide34.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18" Type="http://schemas.openxmlformats.org/officeDocument/2006/relationships/image" Target="../media/image294.png"/><Relationship Id="rId26" Type="http://schemas.openxmlformats.org/officeDocument/2006/relationships/image" Target="../media/image308.png"/><Relationship Id="rId3" Type="http://schemas.openxmlformats.org/officeDocument/2006/relationships/image" Target="../media/image279.png"/><Relationship Id="rId21" Type="http://schemas.openxmlformats.org/officeDocument/2006/relationships/image" Target="../media/image297.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5" Type="http://schemas.openxmlformats.org/officeDocument/2006/relationships/image" Target="../media/image301.png"/><Relationship Id="rId2" Type="http://schemas.openxmlformats.org/officeDocument/2006/relationships/image" Target="../media/image277.png"/><Relationship Id="rId16" Type="http://schemas.openxmlformats.org/officeDocument/2006/relationships/image" Target="../media/image292.png"/><Relationship Id="rId20" Type="http://schemas.openxmlformats.org/officeDocument/2006/relationships/image" Target="../media/image296.png"/><Relationship Id="rId29" Type="http://schemas.openxmlformats.org/officeDocument/2006/relationships/image" Target="../media/image311.png"/><Relationship Id="rId1" Type="http://schemas.openxmlformats.org/officeDocument/2006/relationships/slideLayout" Target="../slideLayouts/slideLayout2.xml"/><Relationship Id="rId6" Type="http://schemas.openxmlformats.org/officeDocument/2006/relationships/image" Target="../media/image282.png"/><Relationship Id="rId11" Type="http://schemas.openxmlformats.org/officeDocument/2006/relationships/image" Target="../media/image287.png"/><Relationship Id="rId24" Type="http://schemas.openxmlformats.org/officeDocument/2006/relationships/image" Target="../media/image300.png"/><Relationship Id="rId5" Type="http://schemas.openxmlformats.org/officeDocument/2006/relationships/image" Target="../media/image281.png"/><Relationship Id="rId15" Type="http://schemas.openxmlformats.org/officeDocument/2006/relationships/image" Target="../media/image291.png"/><Relationship Id="rId23" Type="http://schemas.openxmlformats.org/officeDocument/2006/relationships/image" Target="../media/image299.png"/><Relationship Id="rId28" Type="http://schemas.openxmlformats.org/officeDocument/2006/relationships/image" Target="../media/image310.png"/><Relationship Id="rId10" Type="http://schemas.openxmlformats.org/officeDocument/2006/relationships/image" Target="../media/image286.png"/><Relationship Id="rId19" Type="http://schemas.openxmlformats.org/officeDocument/2006/relationships/image" Target="../media/image295.png"/><Relationship Id="rId31" Type="http://schemas.openxmlformats.org/officeDocument/2006/relationships/image" Target="../media/image307.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 Id="rId22" Type="http://schemas.openxmlformats.org/officeDocument/2006/relationships/image" Target="../media/image298.png"/><Relationship Id="rId27" Type="http://schemas.openxmlformats.org/officeDocument/2006/relationships/image" Target="../media/image309.png"/><Relationship Id="rId30" Type="http://schemas.openxmlformats.org/officeDocument/2006/relationships/image" Target="../media/image278.png"/></Relationships>
</file>

<file path=ppt/slides/_rels/slide35.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18" Type="http://schemas.openxmlformats.org/officeDocument/2006/relationships/image" Target="../media/image294.png"/><Relationship Id="rId26" Type="http://schemas.openxmlformats.org/officeDocument/2006/relationships/image" Target="../media/image312.png"/><Relationship Id="rId39" Type="http://schemas.openxmlformats.org/officeDocument/2006/relationships/image" Target="../media/image311.png"/><Relationship Id="rId3" Type="http://schemas.openxmlformats.org/officeDocument/2006/relationships/image" Target="../media/image279.png"/><Relationship Id="rId21" Type="http://schemas.openxmlformats.org/officeDocument/2006/relationships/image" Target="../media/image297.png"/><Relationship Id="rId34" Type="http://schemas.openxmlformats.org/officeDocument/2006/relationships/image" Target="../media/image319.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5" Type="http://schemas.openxmlformats.org/officeDocument/2006/relationships/image" Target="../media/image301.png"/><Relationship Id="rId33" Type="http://schemas.openxmlformats.org/officeDocument/2006/relationships/image" Target="../media/image318.png"/><Relationship Id="rId38" Type="http://schemas.openxmlformats.org/officeDocument/2006/relationships/image" Target="../media/image278.png"/><Relationship Id="rId2" Type="http://schemas.openxmlformats.org/officeDocument/2006/relationships/image" Target="../media/image277.png"/><Relationship Id="rId16" Type="http://schemas.openxmlformats.org/officeDocument/2006/relationships/image" Target="../media/image292.png"/><Relationship Id="rId20" Type="http://schemas.openxmlformats.org/officeDocument/2006/relationships/image" Target="../media/image296.png"/><Relationship Id="rId29" Type="http://schemas.openxmlformats.org/officeDocument/2006/relationships/image" Target="../media/image314.png"/><Relationship Id="rId1" Type="http://schemas.openxmlformats.org/officeDocument/2006/relationships/slideLayout" Target="../slideLayouts/slideLayout2.xml"/><Relationship Id="rId6" Type="http://schemas.openxmlformats.org/officeDocument/2006/relationships/image" Target="../media/image282.png"/><Relationship Id="rId11" Type="http://schemas.openxmlformats.org/officeDocument/2006/relationships/image" Target="../media/image287.png"/><Relationship Id="rId24" Type="http://schemas.openxmlformats.org/officeDocument/2006/relationships/image" Target="../media/image300.png"/><Relationship Id="rId32" Type="http://schemas.openxmlformats.org/officeDocument/2006/relationships/image" Target="../media/image317.png"/><Relationship Id="rId37" Type="http://schemas.openxmlformats.org/officeDocument/2006/relationships/image" Target="../media/image322.png"/><Relationship Id="rId40" Type="http://schemas.openxmlformats.org/officeDocument/2006/relationships/image" Target="../media/image307.png"/><Relationship Id="rId5" Type="http://schemas.openxmlformats.org/officeDocument/2006/relationships/image" Target="../media/image281.png"/><Relationship Id="rId15" Type="http://schemas.openxmlformats.org/officeDocument/2006/relationships/image" Target="../media/image291.png"/><Relationship Id="rId23" Type="http://schemas.openxmlformats.org/officeDocument/2006/relationships/image" Target="../media/image299.png"/><Relationship Id="rId28" Type="http://schemas.openxmlformats.org/officeDocument/2006/relationships/image" Target="../media/image309.png"/><Relationship Id="rId36" Type="http://schemas.openxmlformats.org/officeDocument/2006/relationships/image" Target="../media/image321.png"/><Relationship Id="rId10" Type="http://schemas.openxmlformats.org/officeDocument/2006/relationships/image" Target="../media/image286.png"/><Relationship Id="rId19" Type="http://schemas.openxmlformats.org/officeDocument/2006/relationships/image" Target="../media/image295.png"/><Relationship Id="rId31" Type="http://schemas.openxmlformats.org/officeDocument/2006/relationships/image" Target="../media/image316.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 Id="rId22" Type="http://schemas.openxmlformats.org/officeDocument/2006/relationships/image" Target="../media/image298.png"/><Relationship Id="rId27" Type="http://schemas.openxmlformats.org/officeDocument/2006/relationships/image" Target="../media/image313.png"/><Relationship Id="rId30" Type="http://schemas.openxmlformats.org/officeDocument/2006/relationships/image" Target="../media/image315.png"/><Relationship Id="rId35" Type="http://schemas.openxmlformats.org/officeDocument/2006/relationships/image" Target="../media/image320.png"/></Relationships>
</file>

<file path=ppt/slides/_rels/slide36.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18" Type="http://schemas.openxmlformats.org/officeDocument/2006/relationships/image" Target="../media/image294.png"/><Relationship Id="rId26" Type="http://schemas.openxmlformats.org/officeDocument/2006/relationships/image" Target="../media/image323.png"/><Relationship Id="rId39" Type="http://schemas.openxmlformats.org/officeDocument/2006/relationships/image" Target="../media/image311.png"/><Relationship Id="rId3" Type="http://schemas.openxmlformats.org/officeDocument/2006/relationships/image" Target="../media/image279.png"/><Relationship Id="rId21" Type="http://schemas.openxmlformats.org/officeDocument/2006/relationships/image" Target="../media/image297.png"/><Relationship Id="rId34" Type="http://schemas.openxmlformats.org/officeDocument/2006/relationships/image" Target="../media/image330.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5" Type="http://schemas.openxmlformats.org/officeDocument/2006/relationships/image" Target="../media/image301.png"/><Relationship Id="rId33" Type="http://schemas.openxmlformats.org/officeDocument/2006/relationships/image" Target="../media/image329.png"/><Relationship Id="rId38" Type="http://schemas.openxmlformats.org/officeDocument/2006/relationships/image" Target="../media/image322.png"/><Relationship Id="rId2" Type="http://schemas.openxmlformats.org/officeDocument/2006/relationships/image" Target="../media/image277.png"/><Relationship Id="rId16" Type="http://schemas.openxmlformats.org/officeDocument/2006/relationships/image" Target="../media/image292.png"/><Relationship Id="rId20" Type="http://schemas.openxmlformats.org/officeDocument/2006/relationships/image" Target="../media/image296.png"/><Relationship Id="rId29" Type="http://schemas.openxmlformats.org/officeDocument/2006/relationships/image" Target="../media/image325.png"/><Relationship Id="rId1" Type="http://schemas.openxmlformats.org/officeDocument/2006/relationships/slideLayout" Target="../slideLayouts/slideLayout2.xml"/><Relationship Id="rId6" Type="http://schemas.openxmlformats.org/officeDocument/2006/relationships/image" Target="../media/image282.png"/><Relationship Id="rId11" Type="http://schemas.openxmlformats.org/officeDocument/2006/relationships/image" Target="../media/image287.png"/><Relationship Id="rId24" Type="http://schemas.openxmlformats.org/officeDocument/2006/relationships/image" Target="../media/image300.png"/><Relationship Id="rId32" Type="http://schemas.openxmlformats.org/officeDocument/2006/relationships/image" Target="../media/image328.png"/><Relationship Id="rId37" Type="http://schemas.openxmlformats.org/officeDocument/2006/relationships/image" Target="../media/image278.png"/><Relationship Id="rId40" Type="http://schemas.openxmlformats.org/officeDocument/2006/relationships/image" Target="../media/image307.png"/><Relationship Id="rId5" Type="http://schemas.openxmlformats.org/officeDocument/2006/relationships/image" Target="../media/image281.png"/><Relationship Id="rId15" Type="http://schemas.openxmlformats.org/officeDocument/2006/relationships/image" Target="../media/image291.png"/><Relationship Id="rId23" Type="http://schemas.openxmlformats.org/officeDocument/2006/relationships/image" Target="../media/image299.png"/><Relationship Id="rId28" Type="http://schemas.openxmlformats.org/officeDocument/2006/relationships/image" Target="../media/image309.png"/><Relationship Id="rId36" Type="http://schemas.openxmlformats.org/officeDocument/2006/relationships/image" Target="../media/image332.png"/><Relationship Id="rId10" Type="http://schemas.openxmlformats.org/officeDocument/2006/relationships/image" Target="../media/image286.png"/><Relationship Id="rId19" Type="http://schemas.openxmlformats.org/officeDocument/2006/relationships/image" Target="../media/image295.png"/><Relationship Id="rId31" Type="http://schemas.openxmlformats.org/officeDocument/2006/relationships/image" Target="../media/image327.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 Id="rId22" Type="http://schemas.openxmlformats.org/officeDocument/2006/relationships/image" Target="../media/image298.png"/><Relationship Id="rId27" Type="http://schemas.openxmlformats.org/officeDocument/2006/relationships/image" Target="../media/image324.png"/><Relationship Id="rId30" Type="http://schemas.openxmlformats.org/officeDocument/2006/relationships/image" Target="../media/image326.png"/><Relationship Id="rId35" Type="http://schemas.openxmlformats.org/officeDocument/2006/relationships/image" Target="../media/image331.png"/></Relationships>
</file>

<file path=ppt/slides/_rels/slide37.xml.rels><?xml version="1.0" encoding="UTF-8" standalone="yes"?>
<Relationships xmlns="http://schemas.openxmlformats.org/package/2006/relationships"><Relationship Id="rId8" Type="http://schemas.openxmlformats.org/officeDocument/2006/relationships/image" Target="../media/image336.png"/><Relationship Id="rId3" Type="http://schemas.openxmlformats.org/officeDocument/2006/relationships/image" Target="../media/image333.png"/><Relationship Id="rId7" Type="http://schemas.openxmlformats.org/officeDocument/2006/relationships/image" Target="../media/image335.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322.png"/><Relationship Id="rId5" Type="http://schemas.openxmlformats.org/officeDocument/2006/relationships/image" Target="../media/image334.png"/><Relationship Id="rId10" Type="http://schemas.openxmlformats.org/officeDocument/2006/relationships/image" Target="../media/image278.png"/><Relationship Id="rId4" Type="http://schemas.openxmlformats.org/officeDocument/2006/relationships/image" Target="../media/image307.png"/><Relationship Id="rId9" Type="http://schemas.openxmlformats.org/officeDocument/2006/relationships/image" Target="../media/image337.png"/></Relationships>
</file>

<file path=ppt/slides/_rels/slide38.xml.rels><?xml version="1.0" encoding="UTF-8" standalone="yes"?>
<Relationships xmlns="http://schemas.openxmlformats.org/package/2006/relationships"><Relationship Id="rId8" Type="http://schemas.openxmlformats.org/officeDocument/2006/relationships/image" Target="../media/image344.png"/><Relationship Id="rId13" Type="http://schemas.openxmlformats.org/officeDocument/2006/relationships/image" Target="../media/image349.png"/><Relationship Id="rId3" Type="http://schemas.openxmlformats.org/officeDocument/2006/relationships/image" Target="../media/image339.png"/><Relationship Id="rId7" Type="http://schemas.openxmlformats.org/officeDocument/2006/relationships/image" Target="../media/image343.png"/><Relationship Id="rId12" Type="http://schemas.openxmlformats.org/officeDocument/2006/relationships/image" Target="../media/image348.png"/><Relationship Id="rId2" Type="http://schemas.openxmlformats.org/officeDocument/2006/relationships/image" Target="../media/image338.png"/><Relationship Id="rId1" Type="http://schemas.openxmlformats.org/officeDocument/2006/relationships/slideLayout" Target="../slideLayouts/slideLayout2.xml"/><Relationship Id="rId6" Type="http://schemas.openxmlformats.org/officeDocument/2006/relationships/image" Target="../media/image342.png"/><Relationship Id="rId11" Type="http://schemas.openxmlformats.org/officeDocument/2006/relationships/image" Target="../media/image347.png"/><Relationship Id="rId5" Type="http://schemas.openxmlformats.org/officeDocument/2006/relationships/image" Target="../media/image341.png"/><Relationship Id="rId15" Type="http://schemas.openxmlformats.org/officeDocument/2006/relationships/image" Target="../media/image351.png"/><Relationship Id="rId10" Type="http://schemas.openxmlformats.org/officeDocument/2006/relationships/image" Target="../media/image346.png"/><Relationship Id="rId4" Type="http://schemas.openxmlformats.org/officeDocument/2006/relationships/image" Target="../media/image340.png"/><Relationship Id="rId9" Type="http://schemas.openxmlformats.org/officeDocument/2006/relationships/image" Target="../media/image345.png"/><Relationship Id="rId14" Type="http://schemas.openxmlformats.org/officeDocument/2006/relationships/image" Target="../media/image350.png"/></Relationships>
</file>

<file path=ppt/slides/_rels/slide39.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291.png"/><Relationship Id="rId18" Type="http://schemas.openxmlformats.org/officeDocument/2006/relationships/image" Target="../media/image296.png"/><Relationship Id="rId26" Type="http://schemas.openxmlformats.org/officeDocument/2006/relationships/image" Target="../media/image364.png"/><Relationship Id="rId3" Type="http://schemas.openxmlformats.org/officeDocument/2006/relationships/image" Target="../media/image353.png"/><Relationship Id="rId21" Type="http://schemas.openxmlformats.org/officeDocument/2006/relationships/image" Target="../media/image300.png"/><Relationship Id="rId7" Type="http://schemas.openxmlformats.org/officeDocument/2006/relationships/image" Target="../media/image284.png"/><Relationship Id="rId12" Type="http://schemas.openxmlformats.org/officeDocument/2006/relationships/image" Target="../media/image357.png"/><Relationship Id="rId17" Type="http://schemas.openxmlformats.org/officeDocument/2006/relationships/image" Target="../media/image358.png"/><Relationship Id="rId25" Type="http://schemas.openxmlformats.org/officeDocument/2006/relationships/image" Target="../media/image363.png"/><Relationship Id="rId2" Type="http://schemas.openxmlformats.org/officeDocument/2006/relationships/image" Target="../media/image352.png"/><Relationship Id="rId16" Type="http://schemas.openxmlformats.org/officeDocument/2006/relationships/image" Target="../media/image294.png"/><Relationship Id="rId20" Type="http://schemas.openxmlformats.org/officeDocument/2006/relationships/image" Target="../media/image359.png"/><Relationship Id="rId29" Type="http://schemas.openxmlformats.org/officeDocument/2006/relationships/image" Target="../media/image367.png"/><Relationship Id="rId1" Type="http://schemas.openxmlformats.org/officeDocument/2006/relationships/slideLayout" Target="../slideLayouts/slideLayout2.xml"/><Relationship Id="rId6" Type="http://schemas.openxmlformats.org/officeDocument/2006/relationships/image" Target="../media/image283.png"/><Relationship Id="rId11" Type="http://schemas.openxmlformats.org/officeDocument/2006/relationships/image" Target="../media/image288.png"/><Relationship Id="rId24" Type="http://schemas.openxmlformats.org/officeDocument/2006/relationships/image" Target="../media/image362.png"/><Relationship Id="rId5" Type="http://schemas.openxmlformats.org/officeDocument/2006/relationships/image" Target="../media/image355.png"/><Relationship Id="rId15" Type="http://schemas.openxmlformats.org/officeDocument/2006/relationships/image" Target="../media/image293.png"/><Relationship Id="rId23" Type="http://schemas.openxmlformats.org/officeDocument/2006/relationships/image" Target="../media/image361.png"/><Relationship Id="rId28" Type="http://schemas.openxmlformats.org/officeDocument/2006/relationships/image" Target="../media/image366.png"/><Relationship Id="rId10" Type="http://schemas.openxmlformats.org/officeDocument/2006/relationships/image" Target="../media/image287.png"/><Relationship Id="rId19" Type="http://schemas.openxmlformats.org/officeDocument/2006/relationships/image" Target="../media/image298.png"/><Relationship Id="rId4" Type="http://schemas.openxmlformats.org/officeDocument/2006/relationships/image" Target="../media/image354.png"/><Relationship Id="rId9" Type="http://schemas.openxmlformats.org/officeDocument/2006/relationships/image" Target="../media/image286.png"/><Relationship Id="rId14" Type="http://schemas.openxmlformats.org/officeDocument/2006/relationships/image" Target="../media/image292.png"/><Relationship Id="rId22" Type="http://schemas.openxmlformats.org/officeDocument/2006/relationships/image" Target="../media/image360.png"/><Relationship Id="rId27" Type="http://schemas.openxmlformats.org/officeDocument/2006/relationships/image" Target="../media/image36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92.png"/><Relationship Id="rId18" Type="http://schemas.openxmlformats.org/officeDocument/2006/relationships/image" Target="../media/image298.png"/><Relationship Id="rId26" Type="http://schemas.openxmlformats.org/officeDocument/2006/relationships/image" Target="../media/image287.png"/><Relationship Id="rId3" Type="http://schemas.openxmlformats.org/officeDocument/2006/relationships/image" Target="../media/image353.png"/><Relationship Id="rId21" Type="http://schemas.openxmlformats.org/officeDocument/2006/relationships/image" Target="../media/image360.png"/><Relationship Id="rId7" Type="http://schemas.openxmlformats.org/officeDocument/2006/relationships/image" Target="../media/image283.png"/><Relationship Id="rId12" Type="http://schemas.openxmlformats.org/officeDocument/2006/relationships/image" Target="../media/image291.png"/><Relationship Id="rId17" Type="http://schemas.openxmlformats.org/officeDocument/2006/relationships/image" Target="../media/image367.png"/><Relationship Id="rId25" Type="http://schemas.openxmlformats.org/officeDocument/2006/relationships/image" Target="../media/image364.png"/><Relationship Id="rId2" Type="http://schemas.openxmlformats.org/officeDocument/2006/relationships/image" Target="../media/image352.png"/><Relationship Id="rId16" Type="http://schemas.openxmlformats.org/officeDocument/2006/relationships/image" Target="../media/image358.png"/><Relationship Id="rId20" Type="http://schemas.openxmlformats.org/officeDocument/2006/relationships/image" Target="../media/image300.png"/><Relationship Id="rId29"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55.png"/><Relationship Id="rId11" Type="http://schemas.openxmlformats.org/officeDocument/2006/relationships/image" Target="../media/image366.png"/><Relationship Id="rId24" Type="http://schemas.openxmlformats.org/officeDocument/2006/relationships/image" Target="../media/image370.png"/><Relationship Id="rId5" Type="http://schemas.openxmlformats.org/officeDocument/2006/relationships/image" Target="../media/image354.png"/><Relationship Id="rId15" Type="http://schemas.openxmlformats.org/officeDocument/2006/relationships/image" Target="../media/image294.png"/><Relationship Id="rId23" Type="http://schemas.openxmlformats.org/officeDocument/2006/relationships/image" Target="../media/image369.png"/><Relationship Id="rId28" Type="http://schemas.openxmlformats.org/officeDocument/2006/relationships/image" Target="../media/image357.png"/><Relationship Id="rId10" Type="http://schemas.openxmlformats.org/officeDocument/2006/relationships/image" Target="../media/image286.png"/><Relationship Id="rId19" Type="http://schemas.openxmlformats.org/officeDocument/2006/relationships/image" Target="../media/image359.png"/><Relationship Id="rId4" Type="http://schemas.openxmlformats.org/officeDocument/2006/relationships/image" Target="../media/image365.png"/><Relationship Id="rId9" Type="http://schemas.openxmlformats.org/officeDocument/2006/relationships/image" Target="../media/image356.png"/><Relationship Id="rId14" Type="http://schemas.openxmlformats.org/officeDocument/2006/relationships/image" Target="../media/image293.png"/><Relationship Id="rId22" Type="http://schemas.openxmlformats.org/officeDocument/2006/relationships/image" Target="../media/image368.png"/><Relationship Id="rId27" Type="http://schemas.openxmlformats.org/officeDocument/2006/relationships/image" Target="../media/image288.png"/><Relationship Id="rId30" Type="http://schemas.openxmlformats.org/officeDocument/2006/relationships/image" Target="../media/image371.png"/></Relationships>
</file>

<file path=ppt/slides/_rels/slide41.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92.png"/><Relationship Id="rId18" Type="http://schemas.openxmlformats.org/officeDocument/2006/relationships/image" Target="../media/image298.png"/><Relationship Id="rId26" Type="http://schemas.openxmlformats.org/officeDocument/2006/relationships/image" Target="../media/image287.png"/><Relationship Id="rId3" Type="http://schemas.openxmlformats.org/officeDocument/2006/relationships/image" Target="../media/image353.png"/><Relationship Id="rId21" Type="http://schemas.openxmlformats.org/officeDocument/2006/relationships/image" Target="../media/image360.png"/><Relationship Id="rId7" Type="http://schemas.openxmlformats.org/officeDocument/2006/relationships/image" Target="../media/image283.png"/><Relationship Id="rId12" Type="http://schemas.openxmlformats.org/officeDocument/2006/relationships/image" Target="../media/image291.png"/><Relationship Id="rId17" Type="http://schemas.openxmlformats.org/officeDocument/2006/relationships/image" Target="../media/image367.png"/><Relationship Id="rId25" Type="http://schemas.openxmlformats.org/officeDocument/2006/relationships/image" Target="../media/image364.png"/><Relationship Id="rId2" Type="http://schemas.openxmlformats.org/officeDocument/2006/relationships/image" Target="../media/image352.png"/><Relationship Id="rId16" Type="http://schemas.openxmlformats.org/officeDocument/2006/relationships/image" Target="../media/image358.png"/><Relationship Id="rId20" Type="http://schemas.openxmlformats.org/officeDocument/2006/relationships/image" Target="../media/image300.png"/><Relationship Id="rId29"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55.png"/><Relationship Id="rId11" Type="http://schemas.openxmlformats.org/officeDocument/2006/relationships/image" Target="../media/image366.png"/><Relationship Id="rId24" Type="http://schemas.openxmlformats.org/officeDocument/2006/relationships/image" Target="../media/image374.png"/><Relationship Id="rId32" Type="http://schemas.openxmlformats.org/officeDocument/2006/relationships/image" Target="../media/image376.png"/><Relationship Id="rId5" Type="http://schemas.openxmlformats.org/officeDocument/2006/relationships/image" Target="../media/image354.png"/><Relationship Id="rId15" Type="http://schemas.openxmlformats.org/officeDocument/2006/relationships/image" Target="../media/image294.png"/><Relationship Id="rId23" Type="http://schemas.openxmlformats.org/officeDocument/2006/relationships/image" Target="../media/image373.png"/><Relationship Id="rId28" Type="http://schemas.openxmlformats.org/officeDocument/2006/relationships/image" Target="../media/image357.png"/><Relationship Id="rId10" Type="http://schemas.openxmlformats.org/officeDocument/2006/relationships/image" Target="../media/image286.png"/><Relationship Id="rId19" Type="http://schemas.openxmlformats.org/officeDocument/2006/relationships/image" Target="../media/image359.png"/><Relationship Id="rId31" Type="http://schemas.openxmlformats.org/officeDocument/2006/relationships/image" Target="../media/image375.png"/><Relationship Id="rId4" Type="http://schemas.openxmlformats.org/officeDocument/2006/relationships/image" Target="../media/image365.png"/><Relationship Id="rId9" Type="http://schemas.openxmlformats.org/officeDocument/2006/relationships/image" Target="../media/image356.png"/><Relationship Id="rId14" Type="http://schemas.openxmlformats.org/officeDocument/2006/relationships/image" Target="../media/image293.png"/><Relationship Id="rId22" Type="http://schemas.openxmlformats.org/officeDocument/2006/relationships/image" Target="../media/image372.png"/><Relationship Id="rId27" Type="http://schemas.openxmlformats.org/officeDocument/2006/relationships/image" Target="../media/image288.png"/><Relationship Id="rId30" Type="http://schemas.openxmlformats.org/officeDocument/2006/relationships/image" Target="../media/image371.png"/></Relationships>
</file>

<file path=ppt/slides/_rels/slide42.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92.png"/><Relationship Id="rId18" Type="http://schemas.openxmlformats.org/officeDocument/2006/relationships/image" Target="../media/image298.png"/><Relationship Id="rId26" Type="http://schemas.openxmlformats.org/officeDocument/2006/relationships/image" Target="../media/image287.png"/><Relationship Id="rId3" Type="http://schemas.openxmlformats.org/officeDocument/2006/relationships/image" Target="../media/image353.png"/><Relationship Id="rId21" Type="http://schemas.openxmlformats.org/officeDocument/2006/relationships/image" Target="../media/image360.png"/><Relationship Id="rId7" Type="http://schemas.openxmlformats.org/officeDocument/2006/relationships/image" Target="../media/image283.png"/><Relationship Id="rId12" Type="http://schemas.openxmlformats.org/officeDocument/2006/relationships/image" Target="../media/image291.png"/><Relationship Id="rId17" Type="http://schemas.openxmlformats.org/officeDocument/2006/relationships/image" Target="../media/image367.png"/><Relationship Id="rId25" Type="http://schemas.openxmlformats.org/officeDocument/2006/relationships/image" Target="../media/image364.png"/><Relationship Id="rId33" Type="http://schemas.openxmlformats.org/officeDocument/2006/relationships/image" Target="../media/image381.png"/><Relationship Id="rId2" Type="http://schemas.openxmlformats.org/officeDocument/2006/relationships/image" Target="../media/image352.png"/><Relationship Id="rId16" Type="http://schemas.openxmlformats.org/officeDocument/2006/relationships/image" Target="../media/image358.png"/><Relationship Id="rId20" Type="http://schemas.openxmlformats.org/officeDocument/2006/relationships/image" Target="../media/image300.png"/><Relationship Id="rId29"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55.png"/><Relationship Id="rId11" Type="http://schemas.openxmlformats.org/officeDocument/2006/relationships/image" Target="../media/image366.png"/><Relationship Id="rId24" Type="http://schemas.openxmlformats.org/officeDocument/2006/relationships/image" Target="../media/image379.png"/><Relationship Id="rId32" Type="http://schemas.openxmlformats.org/officeDocument/2006/relationships/image" Target="../media/image376.png"/><Relationship Id="rId5" Type="http://schemas.openxmlformats.org/officeDocument/2006/relationships/image" Target="../media/image354.png"/><Relationship Id="rId15" Type="http://schemas.openxmlformats.org/officeDocument/2006/relationships/image" Target="../media/image294.png"/><Relationship Id="rId23" Type="http://schemas.openxmlformats.org/officeDocument/2006/relationships/image" Target="../media/image378.png"/><Relationship Id="rId28" Type="http://schemas.openxmlformats.org/officeDocument/2006/relationships/image" Target="../media/image357.png"/><Relationship Id="rId10" Type="http://schemas.openxmlformats.org/officeDocument/2006/relationships/image" Target="../media/image286.png"/><Relationship Id="rId19" Type="http://schemas.openxmlformats.org/officeDocument/2006/relationships/image" Target="../media/image359.png"/><Relationship Id="rId31" Type="http://schemas.openxmlformats.org/officeDocument/2006/relationships/image" Target="../media/image380.png"/><Relationship Id="rId4" Type="http://schemas.openxmlformats.org/officeDocument/2006/relationships/image" Target="../media/image365.png"/><Relationship Id="rId9" Type="http://schemas.openxmlformats.org/officeDocument/2006/relationships/image" Target="../media/image356.png"/><Relationship Id="rId14" Type="http://schemas.openxmlformats.org/officeDocument/2006/relationships/image" Target="../media/image293.png"/><Relationship Id="rId22" Type="http://schemas.openxmlformats.org/officeDocument/2006/relationships/image" Target="../media/image377.png"/><Relationship Id="rId27" Type="http://schemas.openxmlformats.org/officeDocument/2006/relationships/image" Target="../media/image288.png"/><Relationship Id="rId30" Type="http://schemas.openxmlformats.org/officeDocument/2006/relationships/image" Target="../media/image371.png"/></Relationships>
</file>

<file path=ppt/slides/_rels/slide43.xml.rels><?xml version="1.0" encoding="UTF-8" standalone="yes"?>
<Relationships xmlns="http://schemas.openxmlformats.org/package/2006/relationships"><Relationship Id="rId8" Type="http://schemas.openxmlformats.org/officeDocument/2006/relationships/image" Target="../media/image383.png"/><Relationship Id="rId13" Type="http://schemas.openxmlformats.org/officeDocument/2006/relationships/image" Target="../media/image388.png"/><Relationship Id="rId3" Type="http://schemas.openxmlformats.org/officeDocument/2006/relationships/image" Target="../media/image382.png"/><Relationship Id="rId7" Type="http://schemas.openxmlformats.org/officeDocument/2006/relationships/image" Target="../media/image381.png"/><Relationship Id="rId12" Type="http://schemas.openxmlformats.org/officeDocument/2006/relationships/image" Target="../media/image387.png"/><Relationship Id="rId2" Type="http://schemas.openxmlformats.org/officeDocument/2006/relationships/image" Target="../media/image352.png"/><Relationship Id="rId1" Type="http://schemas.openxmlformats.org/officeDocument/2006/relationships/slideLayout" Target="../slideLayouts/slideLayout2.xml"/><Relationship Id="rId6" Type="http://schemas.openxmlformats.org/officeDocument/2006/relationships/image" Target="../media/image376.png"/><Relationship Id="rId11" Type="http://schemas.openxmlformats.org/officeDocument/2006/relationships/image" Target="../media/image386.png"/><Relationship Id="rId5" Type="http://schemas.openxmlformats.org/officeDocument/2006/relationships/image" Target="../media/image371.png"/><Relationship Id="rId10" Type="http://schemas.openxmlformats.org/officeDocument/2006/relationships/image" Target="../media/image385.png"/><Relationship Id="rId4" Type="http://schemas.openxmlformats.org/officeDocument/2006/relationships/image" Target="../media/image364.png"/><Relationship Id="rId9" Type="http://schemas.openxmlformats.org/officeDocument/2006/relationships/image" Target="../media/image384.png"/></Relationships>
</file>

<file path=ppt/slides/_rels/slide4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9.png"/><Relationship Id="rId1" Type="http://schemas.openxmlformats.org/officeDocument/2006/relationships/slideLayout" Target="../slideLayouts/slideLayout2.xml"/><Relationship Id="rId5" Type="http://schemas.openxmlformats.org/officeDocument/2006/relationships/image" Target="../media/image392.png"/><Relationship Id="rId4" Type="http://schemas.openxmlformats.org/officeDocument/2006/relationships/image" Target="../media/image391.png"/></Relationships>
</file>

<file path=ppt/slides/_rels/slide45.xml.rels><?xml version="1.0" encoding="UTF-8" standalone="yes"?>
<Relationships xmlns="http://schemas.openxmlformats.org/package/2006/relationships"><Relationship Id="rId8" Type="http://schemas.openxmlformats.org/officeDocument/2006/relationships/image" Target="../media/image398.png"/><Relationship Id="rId3" Type="http://schemas.openxmlformats.org/officeDocument/2006/relationships/image" Target="../media/image393.png"/><Relationship Id="rId7" Type="http://schemas.openxmlformats.org/officeDocument/2006/relationships/image" Target="../media/image397.png"/><Relationship Id="rId12" Type="http://schemas.openxmlformats.org/officeDocument/2006/relationships/image" Target="../media/image402.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396.png"/><Relationship Id="rId11" Type="http://schemas.openxmlformats.org/officeDocument/2006/relationships/image" Target="../media/image401.png"/><Relationship Id="rId5" Type="http://schemas.openxmlformats.org/officeDocument/2006/relationships/image" Target="../media/image395.png"/><Relationship Id="rId10" Type="http://schemas.openxmlformats.org/officeDocument/2006/relationships/image" Target="../media/image400.png"/><Relationship Id="rId4" Type="http://schemas.openxmlformats.org/officeDocument/2006/relationships/image" Target="../media/image394.png"/><Relationship Id="rId9" Type="http://schemas.openxmlformats.org/officeDocument/2006/relationships/image" Target="../media/image399.png"/></Relationships>
</file>

<file path=ppt/slides/_rels/slide46.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407.png"/><Relationship Id="rId18" Type="http://schemas.openxmlformats.org/officeDocument/2006/relationships/image" Target="../media/image412.png"/><Relationship Id="rId3" Type="http://schemas.openxmlformats.org/officeDocument/2006/relationships/image" Target="../media/image393.png"/><Relationship Id="rId7" Type="http://schemas.openxmlformats.org/officeDocument/2006/relationships/image" Target="../media/image399.png"/><Relationship Id="rId12" Type="http://schemas.openxmlformats.org/officeDocument/2006/relationships/image" Target="../media/image406.png"/><Relationship Id="rId17" Type="http://schemas.openxmlformats.org/officeDocument/2006/relationships/image" Target="../media/image411.png"/><Relationship Id="rId2" Type="http://schemas.openxmlformats.org/officeDocument/2006/relationships/image" Target="../media/image392.png"/><Relationship Id="rId16" Type="http://schemas.openxmlformats.org/officeDocument/2006/relationships/image" Target="../media/image410.png"/><Relationship Id="rId20" Type="http://schemas.openxmlformats.org/officeDocument/2006/relationships/image" Target="../media/image414.png"/><Relationship Id="rId1" Type="http://schemas.openxmlformats.org/officeDocument/2006/relationships/slideLayout" Target="../slideLayouts/slideLayout2.xml"/><Relationship Id="rId6" Type="http://schemas.openxmlformats.org/officeDocument/2006/relationships/image" Target="../media/image396.png"/><Relationship Id="rId11" Type="http://schemas.openxmlformats.org/officeDocument/2006/relationships/image" Target="../media/image405.png"/><Relationship Id="rId5" Type="http://schemas.openxmlformats.org/officeDocument/2006/relationships/image" Target="../media/image395.png"/><Relationship Id="rId15" Type="http://schemas.openxmlformats.org/officeDocument/2006/relationships/image" Target="../media/image409.png"/><Relationship Id="rId10" Type="http://schemas.openxmlformats.org/officeDocument/2006/relationships/image" Target="../media/image404.png"/><Relationship Id="rId19" Type="http://schemas.openxmlformats.org/officeDocument/2006/relationships/image" Target="../media/image413.png"/><Relationship Id="rId4" Type="http://schemas.openxmlformats.org/officeDocument/2006/relationships/image" Target="../media/image394.png"/><Relationship Id="rId9" Type="http://schemas.openxmlformats.org/officeDocument/2006/relationships/image" Target="../media/image403.png"/><Relationship Id="rId14" Type="http://schemas.openxmlformats.org/officeDocument/2006/relationships/image" Target="../media/image408.png"/></Relationships>
</file>

<file path=ppt/slides/_rels/slide47.xml.rels><?xml version="1.0" encoding="UTF-8" standalone="yes"?>
<Relationships xmlns="http://schemas.openxmlformats.org/package/2006/relationships"><Relationship Id="rId8" Type="http://schemas.openxmlformats.org/officeDocument/2006/relationships/image" Target="../media/image416.png"/><Relationship Id="rId3" Type="http://schemas.openxmlformats.org/officeDocument/2006/relationships/image" Target="../media/image411.png"/><Relationship Id="rId7" Type="http://schemas.openxmlformats.org/officeDocument/2006/relationships/image" Target="../media/image415.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414.png"/><Relationship Id="rId5" Type="http://schemas.openxmlformats.org/officeDocument/2006/relationships/image" Target="../media/image413.png"/><Relationship Id="rId4" Type="http://schemas.openxmlformats.org/officeDocument/2006/relationships/image" Target="../media/image412.png"/><Relationship Id="rId9" Type="http://schemas.openxmlformats.org/officeDocument/2006/relationships/image" Target="../media/image417.png"/></Relationships>
</file>

<file path=ppt/slides/_rels/slide48.xml.rels><?xml version="1.0" encoding="UTF-8" standalone="yes"?>
<Relationships xmlns="http://schemas.openxmlformats.org/package/2006/relationships"><Relationship Id="rId8" Type="http://schemas.openxmlformats.org/officeDocument/2006/relationships/image" Target="../media/image423.png"/><Relationship Id="rId3" Type="http://schemas.openxmlformats.org/officeDocument/2006/relationships/image" Target="../media/image418.png"/><Relationship Id="rId7" Type="http://schemas.openxmlformats.org/officeDocument/2006/relationships/image" Target="../media/image422.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421.png"/><Relationship Id="rId11" Type="http://schemas.openxmlformats.org/officeDocument/2006/relationships/image" Target="../media/image426.png"/><Relationship Id="rId5" Type="http://schemas.openxmlformats.org/officeDocument/2006/relationships/image" Target="../media/image420.png"/><Relationship Id="rId10" Type="http://schemas.openxmlformats.org/officeDocument/2006/relationships/image" Target="../media/image425.png"/><Relationship Id="rId4" Type="http://schemas.openxmlformats.org/officeDocument/2006/relationships/image" Target="../media/image419.png"/><Relationship Id="rId9" Type="http://schemas.openxmlformats.org/officeDocument/2006/relationships/image" Target="../media/image424.png"/></Relationships>
</file>

<file path=ppt/slides/_rels/slide49.xml.rels><?xml version="1.0" encoding="UTF-8" standalone="yes"?>
<Relationships xmlns="http://schemas.openxmlformats.org/package/2006/relationships"><Relationship Id="rId8" Type="http://schemas.openxmlformats.org/officeDocument/2006/relationships/image" Target="../media/image432.png"/><Relationship Id="rId13" Type="http://schemas.openxmlformats.org/officeDocument/2006/relationships/image" Target="../media/image437.png"/><Relationship Id="rId18" Type="http://schemas.openxmlformats.org/officeDocument/2006/relationships/image" Target="../media/image442.png"/><Relationship Id="rId3" Type="http://schemas.openxmlformats.org/officeDocument/2006/relationships/image" Target="../media/image427.png"/><Relationship Id="rId7" Type="http://schemas.openxmlformats.org/officeDocument/2006/relationships/image" Target="../media/image431.png"/><Relationship Id="rId12" Type="http://schemas.openxmlformats.org/officeDocument/2006/relationships/image" Target="../media/image436.png"/><Relationship Id="rId17" Type="http://schemas.openxmlformats.org/officeDocument/2006/relationships/image" Target="../media/image441.png"/><Relationship Id="rId2" Type="http://schemas.openxmlformats.org/officeDocument/2006/relationships/image" Target="../media/image392.png"/><Relationship Id="rId16"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30.png"/><Relationship Id="rId11" Type="http://schemas.openxmlformats.org/officeDocument/2006/relationships/image" Target="../media/image435.png"/><Relationship Id="rId5" Type="http://schemas.openxmlformats.org/officeDocument/2006/relationships/image" Target="../media/image429.png"/><Relationship Id="rId15" Type="http://schemas.openxmlformats.org/officeDocument/2006/relationships/image" Target="../media/image439.png"/><Relationship Id="rId10" Type="http://schemas.openxmlformats.org/officeDocument/2006/relationships/image" Target="../media/image434.png"/><Relationship Id="rId4" Type="http://schemas.openxmlformats.org/officeDocument/2006/relationships/image" Target="../media/image428.png"/><Relationship Id="rId9" Type="http://schemas.openxmlformats.org/officeDocument/2006/relationships/image" Target="../media/image433.png"/><Relationship Id="rId14" Type="http://schemas.openxmlformats.org/officeDocument/2006/relationships/image" Target="../media/image43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42.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445.png"/><Relationship Id="rId5" Type="http://schemas.openxmlformats.org/officeDocument/2006/relationships/image" Target="../media/image444.png"/><Relationship Id="rId4" Type="http://schemas.openxmlformats.org/officeDocument/2006/relationships/image" Target="../media/image443.png"/></Relationships>
</file>

<file path=ppt/slides/_rels/slide51.xml.rels><?xml version="1.0" encoding="UTF-8" standalone="yes"?>
<Relationships xmlns="http://schemas.openxmlformats.org/package/2006/relationships"><Relationship Id="rId8" Type="http://schemas.openxmlformats.org/officeDocument/2006/relationships/image" Target="../media/image452.png"/><Relationship Id="rId13" Type="http://schemas.openxmlformats.org/officeDocument/2006/relationships/image" Target="../media/image457.png"/><Relationship Id="rId18" Type="http://schemas.openxmlformats.org/officeDocument/2006/relationships/image" Target="../media/image462.png"/><Relationship Id="rId3" Type="http://schemas.openxmlformats.org/officeDocument/2006/relationships/image" Target="../media/image447.png"/><Relationship Id="rId7" Type="http://schemas.openxmlformats.org/officeDocument/2006/relationships/image" Target="../media/image451.png"/><Relationship Id="rId12" Type="http://schemas.openxmlformats.org/officeDocument/2006/relationships/image" Target="../media/image456.png"/><Relationship Id="rId17" Type="http://schemas.openxmlformats.org/officeDocument/2006/relationships/image" Target="../media/image461.png"/><Relationship Id="rId2" Type="http://schemas.openxmlformats.org/officeDocument/2006/relationships/image" Target="../media/image446.png"/><Relationship Id="rId16"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455.png"/><Relationship Id="rId5" Type="http://schemas.openxmlformats.org/officeDocument/2006/relationships/image" Target="../media/image449.png"/><Relationship Id="rId15" Type="http://schemas.openxmlformats.org/officeDocument/2006/relationships/image" Target="../media/image459.png"/><Relationship Id="rId10" Type="http://schemas.openxmlformats.org/officeDocument/2006/relationships/image" Target="../media/image454.png"/><Relationship Id="rId4" Type="http://schemas.openxmlformats.org/officeDocument/2006/relationships/image" Target="../media/image448.png"/><Relationship Id="rId9" Type="http://schemas.openxmlformats.org/officeDocument/2006/relationships/image" Target="../media/image453.png"/><Relationship Id="rId14" Type="http://schemas.openxmlformats.org/officeDocument/2006/relationships/image" Target="../media/image458.png"/></Relationships>
</file>

<file path=ppt/slides/_rels/slide52.xml.rels><?xml version="1.0" encoding="UTF-8" standalone="yes"?>
<Relationships xmlns="http://schemas.openxmlformats.org/package/2006/relationships"><Relationship Id="rId8" Type="http://schemas.openxmlformats.org/officeDocument/2006/relationships/image" Target="../media/image469.png"/><Relationship Id="rId13" Type="http://schemas.openxmlformats.org/officeDocument/2006/relationships/image" Target="../media/image474.png"/><Relationship Id="rId3" Type="http://schemas.openxmlformats.org/officeDocument/2006/relationships/image" Target="../media/image464.png"/><Relationship Id="rId7" Type="http://schemas.openxmlformats.org/officeDocument/2006/relationships/image" Target="../media/image468.png"/><Relationship Id="rId12" Type="http://schemas.openxmlformats.org/officeDocument/2006/relationships/image" Target="../media/image473.png"/><Relationship Id="rId2" Type="http://schemas.openxmlformats.org/officeDocument/2006/relationships/image" Target="../media/image463.png"/><Relationship Id="rId1" Type="http://schemas.openxmlformats.org/officeDocument/2006/relationships/slideLayout" Target="../slideLayouts/slideLayout2.xml"/><Relationship Id="rId6" Type="http://schemas.openxmlformats.org/officeDocument/2006/relationships/image" Target="../media/image467.png"/><Relationship Id="rId11" Type="http://schemas.openxmlformats.org/officeDocument/2006/relationships/image" Target="../media/image472.png"/><Relationship Id="rId5" Type="http://schemas.openxmlformats.org/officeDocument/2006/relationships/image" Target="../media/image466.png"/><Relationship Id="rId10" Type="http://schemas.openxmlformats.org/officeDocument/2006/relationships/image" Target="../media/image471.png"/><Relationship Id="rId4" Type="http://schemas.openxmlformats.org/officeDocument/2006/relationships/image" Target="../media/image465.png"/><Relationship Id="rId9" Type="http://schemas.openxmlformats.org/officeDocument/2006/relationships/image" Target="../media/image4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76.png"/><Relationship Id="rId2" Type="http://schemas.openxmlformats.org/officeDocument/2006/relationships/image" Target="../media/image475.png"/><Relationship Id="rId1" Type="http://schemas.openxmlformats.org/officeDocument/2006/relationships/slideLayout" Target="../slideLayouts/slideLayout2.xml"/><Relationship Id="rId6" Type="http://schemas.openxmlformats.org/officeDocument/2006/relationships/image" Target="../media/image479.png"/><Relationship Id="rId5" Type="http://schemas.openxmlformats.org/officeDocument/2006/relationships/image" Target="../media/image478.png"/><Relationship Id="rId4" Type="http://schemas.openxmlformats.org/officeDocument/2006/relationships/image" Target="../media/image477.png"/></Relationships>
</file>

<file path=ppt/slides/_rels/slide55.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image" Target="../media/image480.png"/><Relationship Id="rId1" Type="http://schemas.openxmlformats.org/officeDocument/2006/relationships/slideLayout" Target="../slideLayouts/slideLayout2.xml"/><Relationship Id="rId6" Type="http://schemas.openxmlformats.org/officeDocument/2006/relationships/image" Target="../media/image484.png"/><Relationship Id="rId5" Type="http://schemas.openxmlformats.org/officeDocument/2006/relationships/image" Target="../media/image483.png"/><Relationship Id="rId4" Type="http://schemas.openxmlformats.org/officeDocument/2006/relationships/image" Target="../media/image482.png"/></Relationships>
</file>

<file path=ppt/slides/_rels/slide56.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image" Target="../media/image486.png"/><Relationship Id="rId7" Type="http://schemas.openxmlformats.org/officeDocument/2006/relationships/image" Target="../media/image490.png"/><Relationship Id="rId2" Type="http://schemas.openxmlformats.org/officeDocument/2006/relationships/image" Target="../media/image485.png"/><Relationship Id="rId1" Type="http://schemas.openxmlformats.org/officeDocument/2006/relationships/slideLayout" Target="../slideLayouts/slideLayout2.xml"/><Relationship Id="rId6" Type="http://schemas.openxmlformats.org/officeDocument/2006/relationships/image" Target="../media/image489.png"/><Relationship Id="rId5" Type="http://schemas.openxmlformats.org/officeDocument/2006/relationships/image" Target="../media/image488.png"/><Relationship Id="rId4" Type="http://schemas.openxmlformats.org/officeDocument/2006/relationships/image" Target="../media/image487.png"/></Relationships>
</file>

<file path=ppt/slides/_rels/slide57.xml.rels><?xml version="1.0" encoding="UTF-8" standalone="yes"?>
<Relationships xmlns="http://schemas.openxmlformats.org/package/2006/relationships"><Relationship Id="rId8" Type="http://schemas.openxmlformats.org/officeDocument/2006/relationships/image" Target="../media/image497.png"/><Relationship Id="rId13" Type="http://schemas.openxmlformats.org/officeDocument/2006/relationships/image" Target="../media/image502.png"/><Relationship Id="rId18" Type="http://schemas.openxmlformats.org/officeDocument/2006/relationships/image" Target="../media/image507.png"/><Relationship Id="rId3" Type="http://schemas.openxmlformats.org/officeDocument/2006/relationships/image" Target="../media/image486.png"/><Relationship Id="rId7" Type="http://schemas.openxmlformats.org/officeDocument/2006/relationships/image" Target="../media/image496.png"/><Relationship Id="rId12" Type="http://schemas.openxmlformats.org/officeDocument/2006/relationships/image" Target="../media/image501.png"/><Relationship Id="rId17" Type="http://schemas.openxmlformats.org/officeDocument/2006/relationships/image" Target="../media/image506.png"/><Relationship Id="rId2" Type="http://schemas.openxmlformats.org/officeDocument/2006/relationships/image" Target="../media/image492.png"/><Relationship Id="rId16" Type="http://schemas.openxmlformats.org/officeDocument/2006/relationships/image" Target="../media/image505.png"/><Relationship Id="rId1" Type="http://schemas.openxmlformats.org/officeDocument/2006/relationships/slideLayout" Target="../slideLayouts/slideLayout2.xml"/><Relationship Id="rId6" Type="http://schemas.openxmlformats.org/officeDocument/2006/relationships/image" Target="../media/image495.png"/><Relationship Id="rId11" Type="http://schemas.openxmlformats.org/officeDocument/2006/relationships/image" Target="../media/image500.png"/><Relationship Id="rId5" Type="http://schemas.openxmlformats.org/officeDocument/2006/relationships/image" Target="../media/image494.png"/><Relationship Id="rId15" Type="http://schemas.openxmlformats.org/officeDocument/2006/relationships/image" Target="../media/image504.png"/><Relationship Id="rId10" Type="http://schemas.openxmlformats.org/officeDocument/2006/relationships/image" Target="../media/image499.png"/><Relationship Id="rId4" Type="http://schemas.openxmlformats.org/officeDocument/2006/relationships/image" Target="../media/image493.png"/><Relationship Id="rId9" Type="http://schemas.openxmlformats.org/officeDocument/2006/relationships/image" Target="../media/image498.png"/><Relationship Id="rId14" Type="http://schemas.openxmlformats.org/officeDocument/2006/relationships/image" Target="../media/image503.png"/></Relationships>
</file>

<file path=ppt/slides/_rels/slide58.xml.rels><?xml version="1.0" encoding="UTF-8" standalone="yes"?>
<Relationships xmlns="http://schemas.openxmlformats.org/package/2006/relationships"><Relationship Id="rId8" Type="http://schemas.openxmlformats.org/officeDocument/2006/relationships/image" Target="../media/image514.png"/><Relationship Id="rId3" Type="http://schemas.openxmlformats.org/officeDocument/2006/relationships/image" Target="../media/image509.png"/><Relationship Id="rId7" Type="http://schemas.openxmlformats.org/officeDocument/2006/relationships/image" Target="../media/image513.png"/><Relationship Id="rId2" Type="http://schemas.openxmlformats.org/officeDocument/2006/relationships/image" Target="../media/image508.png"/><Relationship Id="rId1" Type="http://schemas.openxmlformats.org/officeDocument/2006/relationships/slideLayout" Target="../slideLayouts/slideLayout2.xml"/><Relationship Id="rId6" Type="http://schemas.openxmlformats.org/officeDocument/2006/relationships/image" Target="../media/image512.png"/><Relationship Id="rId5" Type="http://schemas.openxmlformats.org/officeDocument/2006/relationships/image" Target="../media/image511.png"/><Relationship Id="rId4" Type="http://schemas.openxmlformats.org/officeDocument/2006/relationships/image" Target="../media/image510.png"/><Relationship Id="rId9" Type="http://schemas.openxmlformats.org/officeDocument/2006/relationships/image" Target="../media/image515.png"/></Relationships>
</file>

<file path=ppt/slides/_rels/slide59.xml.rels><?xml version="1.0" encoding="UTF-8" standalone="yes"?>
<Relationships xmlns="http://schemas.openxmlformats.org/package/2006/relationships"><Relationship Id="rId8" Type="http://schemas.openxmlformats.org/officeDocument/2006/relationships/image" Target="../media/image518.png"/><Relationship Id="rId13" Type="http://schemas.openxmlformats.org/officeDocument/2006/relationships/image" Target="../media/image523.png"/><Relationship Id="rId18" Type="http://schemas.openxmlformats.org/officeDocument/2006/relationships/image" Target="../media/image514.png"/><Relationship Id="rId3" Type="http://schemas.openxmlformats.org/officeDocument/2006/relationships/image" Target="../media/image508.png"/><Relationship Id="rId7" Type="http://schemas.openxmlformats.org/officeDocument/2006/relationships/image" Target="../media/image517.png"/><Relationship Id="rId12" Type="http://schemas.openxmlformats.org/officeDocument/2006/relationships/image" Target="../media/image522.png"/><Relationship Id="rId17" Type="http://schemas.openxmlformats.org/officeDocument/2006/relationships/image" Target="../media/image527.png"/><Relationship Id="rId2" Type="http://schemas.openxmlformats.org/officeDocument/2006/relationships/notesSlide" Target="../notesSlides/notesSlide1.xml"/><Relationship Id="rId16" Type="http://schemas.openxmlformats.org/officeDocument/2006/relationships/image" Target="../media/image526.png"/><Relationship Id="rId1" Type="http://schemas.openxmlformats.org/officeDocument/2006/relationships/slideLayout" Target="../slideLayouts/slideLayout2.xml"/><Relationship Id="rId6" Type="http://schemas.openxmlformats.org/officeDocument/2006/relationships/image" Target="../media/image516.png"/><Relationship Id="rId11" Type="http://schemas.openxmlformats.org/officeDocument/2006/relationships/image" Target="../media/image521.png"/><Relationship Id="rId5" Type="http://schemas.openxmlformats.org/officeDocument/2006/relationships/image" Target="../media/image510.png"/><Relationship Id="rId15" Type="http://schemas.openxmlformats.org/officeDocument/2006/relationships/image" Target="../media/image525.png"/><Relationship Id="rId10" Type="http://schemas.openxmlformats.org/officeDocument/2006/relationships/image" Target="../media/image520.png"/><Relationship Id="rId4" Type="http://schemas.openxmlformats.org/officeDocument/2006/relationships/image" Target="../media/image509.png"/><Relationship Id="rId9" Type="http://schemas.openxmlformats.org/officeDocument/2006/relationships/image" Target="../media/image519.png"/><Relationship Id="rId14" Type="http://schemas.openxmlformats.org/officeDocument/2006/relationships/image" Target="../media/image52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16.pn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14.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13.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16.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33.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15.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1BC11E-75C5-4612-8041-02DDC84458DD}"/>
              </a:ext>
            </a:extLst>
          </p:cNvPr>
          <p:cNvSpPr/>
          <p:nvPr/>
        </p:nvSpPr>
        <p:spPr>
          <a:xfrm>
            <a:off x="3289995" y="2390293"/>
            <a:ext cx="2759410" cy="1300356"/>
          </a:xfrm>
          <a:prstGeom prst="rect">
            <a:avLst/>
          </a:prstGeom>
          <a:noFill/>
        </p:spPr>
        <p:txBody>
          <a:bodyPr wrap="none" lIns="68580" tIns="34290" rIns="68580" bIns="34290">
            <a:spAutoFit/>
          </a:bodyPr>
          <a:lstStyle/>
          <a:p>
            <a:pPr algn="ctr"/>
            <a:r>
              <a:rPr lang="en-US" altLang="ja-JP" sz="80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Series</a:t>
            </a:r>
            <a:endParaRPr lang="ja-JP" altLang="en-US" sz="80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220552" y="3686426"/>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29176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Verify that:</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And hence find the following using the method of differences:</a:t>
            </a: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43148" y="2861954"/>
                <a:ext cx="2052421"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843148" y="2861954"/>
                <a:ext cx="2052421" cy="59862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1282" y="4389519"/>
                <a:ext cx="136729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1282" y="4389519"/>
                <a:ext cx="136729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67200" y="1524000"/>
                <a:ext cx="1051185" cy="559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𝑟</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67200" y="1524000"/>
                <a:ext cx="1051185" cy="55906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57600" y="2286000"/>
                <a:ext cx="1954446"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GB" sz="1600" b="0" i="1" smtClean="0">
                              <a:latin typeface="Cambria Math"/>
                            </a:rPr>
                            <m:t>1(</m:t>
                          </m:r>
                          <m:r>
                            <a:rPr lang="en-GB" sz="1600" b="0" i="1" smtClean="0">
                              <a:latin typeface="Cambria Math"/>
                            </a:rPr>
                            <m:t>𝑟</m:t>
                          </m:r>
                          <m:r>
                            <a:rPr lang="en-GB" sz="1600" b="0" i="1" smtClean="0">
                              <a:latin typeface="Cambria Math"/>
                            </a:rPr>
                            <m:t>+1)</m:t>
                          </m:r>
                        </m:num>
                        <m:den>
                          <m:r>
                            <a:rPr lang="en-GB" sz="1600" b="0" i="1" smtClean="0">
                              <a:latin typeface="Cambria Math"/>
                            </a:rPr>
                            <m:t>𝑟</m:t>
                          </m:r>
                          <m:r>
                            <a:rPr lang="en-GB" sz="1600" b="0" i="1" smtClean="0">
                              <a:latin typeface="Cambria Math"/>
                            </a:rPr>
                            <m:t>(</m:t>
                          </m:r>
                          <m:r>
                            <a:rPr lang="en-GB" sz="1600" b="0" i="1" smtClean="0">
                              <a:latin typeface="Cambria Math"/>
                            </a:rPr>
                            <m:t>𝑟</m:t>
                          </m:r>
                          <m:r>
                            <a:rPr lang="en-GB"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r>
                            <a:rPr lang="en-GB" sz="1600" b="0" i="1" smtClean="0">
                              <a:latin typeface="Cambria Math"/>
                            </a:rPr>
                            <m:t>(</m:t>
                          </m:r>
                          <m:r>
                            <a:rPr lang="en-GB" sz="1600" b="0" i="1" smtClean="0">
                              <a:latin typeface="Cambria Math"/>
                            </a:rPr>
                            <m:t>𝑟</m:t>
                          </m:r>
                          <m:r>
                            <a:rPr lang="en-GB" sz="1600" b="0" i="1" smtClean="0">
                              <a:latin typeface="Cambria Math"/>
                            </a:rPr>
                            <m:t>)</m:t>
                          </m:r>
                        </m:num>
                        <m:den>
                          <m:r>
                            <a:rPr lang="en-GB" sz="1600" b="0" i="1" smtClean="0">
                              <a:latin typeface="Cambria Math"/>
                            </a:rPr>
                            <m:t>𝑟</m:t>
                          </m:r>
                          <m:r>
                            <a:rPr lang="en-GB" sz="1600" b="0" i="1" smtClean="0">
                              <a:latin typeface="Cambria Math"/>
                            </a:rPr>
                            <m:t>(</m:t>
                          </m:r>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2286000"/>
                <a:ext cx="1954446" cy="60503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57600" y="3124200"/>
                <a:ext cx="1942904"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GB" sz="1600" b="0" i="1" smtClean="0">
                              <a:latin typeface="Cambria Math"/>
                            </a:rPr>
                            <m:t>𝑟</m:t>
                          </m:r>
                          <m:r>
                            <a:rPr lang="en-GB" sz="1600" b="0" i="1" smtClean="0">
                              <a:latin typeface="Cambria Math"/>
                            </a:rPr>
                            <m:t>+1</m:t>
                          </m:r>
                        </m:num>
                        <m:den>
                          <m:r>
                            <a:rPr lang="en-GB" sz="1600" b="0" i="1" smtClean="0">
                              <a:latin typeface="Cambria Math"/>
                            </a:rPr>
                            <m:t>𝑟</m:t>
                          </m:r>
                          <m:r>
                            <a:rPr lang="en-GB" sz="1600" b="0" i="1" smtClean="0">
                              <a:latin typeface="Cambria Math"/>
                            </a:rPr>
                            <m:t>(</m:t>
                          </m:r>
                          <m:r>
                            <a:rPr lang="en-GB" sz="1600" b="0" i="1" smtClean="0">
                              <a:latin typeface="Cambria Math"/>
                            </a:rPr>
                            <m:t>𝑟</m:t>
                          </m:r>
                          <m:r>
                            <a:rPr lang="en-GB"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GB" sz="1600" b="0" i="1" smtClean="0">
                              <a:latin typeface="Cambria Math"/>
                            </a:rPr>
                            <m:t>𝑟</m:t>
                          </m:r>
                        </m:num>
                        <m:den>
                          <m:r>
                            <a:rPr lang="en-GB" sz="1600" b="0" i="1" smtClean="0">
                              <a:latin typeface="Cambria Math"/>
                            </a:rPr>
                            <m:t>𝑟</m:t>
                          </m:r>
                          <m:r>
                            <a:rPr lang="en-GB" sz="1600" b="0" i="1" smtClean="0">
                              <a:latin typeface="Cambria Math"/>
                            </a:rPr>
                            <m:t>(</m:t>
                          </m:r>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657600" y="3124200"/>
                <a:ext cx="1942904" cy="59862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8600" y="3962400"/>
                <a:ext cx="1175386"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m:t>
                      </m:r>
                      <m:f>
                        <m:fPr>
                          <m:ctrlPr>
                            <a:rPr lang="en-US"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𝑟</m:t>
                          </m:r>
                          <m:r>
                            <a:rPr lang="en-GB" sz="1600" b="0" i="1" smtClean="0">
                              <a:latin typeface="Cambria Math"/>
                            </a:rPr>
                            <m:t>(</m:t>
                          </m:r>
                          <m:r>
                            <a:rPr lang="en-GB" sz="1600" b="0" i="1" smtClean="0">
                              <a:latin typeface="Cambria Math"/>
                            </a:rPr>
                            <m:t>𝑟</m:t>
                          </m:r>
                          <m:r>
                            <a:rPr lang="en-GB" sz="1600" b="0" i="1" smtClean="0">
                              <a:latin typeface="Cambria Math"/>
                            </a:rPr>
                            <m:t>+1)</m:t>
                          </m:r>
                        </m:den>
                      </m:f>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038600" y="3962400"/>
                <a:ext cx="1175386" cy="598625"/>
              </a:xfrm>
              <a:prstGeom prst="rect">
                <a:avLst/>
              </a:prstGeom>
              <a:blipFill>
                <a:blip r:embed="rId11"/>
                <a:stretch>
                  <a:fillRect/>
                </a:stretch>
              </a:blipFill>
            </p:spPr>
            <p:txBody>
              <a:bodyPr/>
              <a:lstStyle/>
              <a:p>
                <a:r>
                  <a:rPr lang="en-GB">
                    <a:noFill/>
                  </a:rPr>
                  <a:t> </a:t>
                </a:r>
              </a:p>
            </p:txBody>
          </p:sp>
        </mc:Fallback>
      </mc:AlternateContent>
      <p:sp>
        <p:nvSpPr>
          <p:cNvPr id="6" name="Arc 5"/>
          <p:cNvSpPr/>
          <p:nvPr/>
        </p:nvSpPr>
        <p:spPr>
          <a:xfrm>
            <a:off x="5562600" y="1828800"/>
            <a:ext cx="4572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5562600" y="2667000"/>
            <a:ext cx="4572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p:cNvSpPr/>
          <p:nvPr/>
        </p:nvSpPr>
        <p:spPr>
          <a:xfrm>
            <a:off x="5562600" y="3505200"/>
            <a:ext cx="4572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867400" y="1828800"/>
            <a:ext cx="26670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the opposite’s denominator to make them equivalent</a:t>
            </a:r>
          </a:p>
        </p:txBody>
      </p:sp>
      <p:sp>
        <p:nvSpPr>
          <p:cNvPr id="20" name="TextBox 19"/>
          <p:cNvSpPr txBox="1"/>
          <p:nvPr/>
        </p:nvSpPr>
        <p:spPr>
          <a:xfrm>
            <a:off x="6019800" y="2819400"/>
            <a:ext cx="281148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 numerators (you could do this in the first step!)</a:t>
            </a:r>
          </a:p>
        </p:txBody>
      </p:sp>
      <p:sp>
        <p:nvSpPr>
          <p:cNvPr id="21" name="TextBox 20"/>
          <p:cNvSpPr txBox="1"/>
          <p:nvPr/>
        </p:nvSpPr>
        <p:spPr>
          <a:xfrm>
            <a:off x="5943600" y="3581400"/>
            <a:ext cx="2811483"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Group the fractions up and collect like terms where possible</a:t>
            </a:r>
          </a:p>
        </p:txBody>
      </p:sp>
      <p:sp>
        <p:nvSpPr>
          <p:cNvPr id="11" name="Rectangle 10"/>
          <p:cNvSpPr/>
          <p:nvPr/>
        </p:nvSpPr>
        <p:spPr>
          <a:xfrm>
            <a:off x="3886200" y="2286000"/>
            <a:ext cx="6096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886200" y="2590800"/>
            <a:ext cx="6096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724400" y="2590800"/>
            <a:ext cx="152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105400" y="2286000"/>
            <a:ext cx="152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6F13FCFC-916D-4D38-8B97-26B5AF7FEC4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6239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linds(horizontal)">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linds(horizontal)">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linds(horizontal)">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linds(horizontal)">
                                      <p:cBhvr>
                                        <p:cTn id="9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3" grpId="0"/>
      <p:bldP spid="14" grpId="0"/>
      <p:bldP spid="15" grpId="0"/>
      <p:bldP spid="6" grpId="0" animBg="1"/>
      <p:bldP spid="17" grpId="0" animBg="1"/>
      <p:bldP spid="18" grpId="0" animBg="1"/>
      <p:bldP spid="10" grpId="0"/>
      <p:bldP spid="20" grpId="0"/>
      <p:bldP spid="21" grpId="0"/>
      <p:bldP spid="11" grpId="0" animBg="1"/>
      <p:bldP spid="11" grpId="1" animBg="1"/>
      <p:bldP spid="23" grpId="0" animBg="1"/>
      <p:bldP spid="23" grpId="1" animBg="1"/>
      <p:bldP spid="24" grpId="0" animBg="1"/>
      <p:bldP spid="24" grpId="1" animBg="1"/>
      <p:bldP spid="25" grpId="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fontScale="92500" lnSpcReduction="10000"/>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Verify that:</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And hence find the following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algn="ctr">
              <a:buFont typeface="Wingdings"/>
              <a:buChar char="à"/>
            </a:pPr>
            <a:r>
              <a:rPr lang="en-US" sz="1400" dirty="0">
                <a:latin typeface="Comic Sans MS" pitchFamily="66" charset="0"/>
                <a:sym typeface="Wingdings" panose="05000000000000000000" pitchFamily="2" charset="2"/>
              </a:rPr>
              <a:t>As before, write out the first few terms and then the last one</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a:latin typeface="Comic Sans MS" pitchFamily="66" charset="0"/>
                <a:sym typeface="Wingdings" panose="05000000000000000000" pitchFamily="2" charset="2"/>
              </a:rPr>
              <a:t>Cancel where possible and simplify the answer!</a:t>
            </a:r>
            <a:endParaRPr lang="en-US" sz="1400" dirty="0">
              <a:latin typeface="Comic Sans MS" pitchFamily="66" charset="0"/>
            </a:endParaRP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43148" y="2861954"/>
                <a:ext cx="2052421"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843148" y="2861954"/>
                <a:ext cx="2052421" cy="59862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1282" y="4108862"/>
                <a:ext cx="136729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1282" y="4108862"/>
                <a:ext cx="136729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886200" y="1371600"/>
                <a:ext cx="121700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r>
                            <a:rPr lang="en-US" sz="1400" b="0" i="1" smtClean="0">
                              <a:latin typeface="Cambria Math"/>
                            </a:rPr>
                            <m:t>  </m:t>
                          </m:r>
                          <m:f>
                            <m:fPr>
                              <m:ctrlPr>
                                <a:rPr lang="en-GB" sz="140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𝑟</m:t>
                              </m:r>
                              <m:r>
                                <a:rPr lang="en-US" sz="1400" b="0" i="1" smtClean="0">
                                  <a:latin typeface="Cambria Math"/>
                                </a:rPr>
                                <m:t>(</m:t>
                              </m:r>
                              <m:r>
                                <a:rPr lang="en-US" sz="1400" b="0" i="1" smtClean="0">
                                  <a:latin typeface="Cambria Math"/>
                                </a:rPr>
                                <m:t>𝑟</m:t>
                              </m:r>
                              <m:r>
                                <a:rPr lang="en-US" sz="1400" b="0" i="1" smtClean="0">
                                  <a:latin typeface="Cambria Math"/>
                                </a:rPr>
                                <m:t>+1)</m:t>
                              </m:r>
                            </m:den>
                          </m:f>
                        </m:e>
                      </m:nary>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886200" y="1371600"/>
                <a:ext cx="1217000" cy="67935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81600" y="1371600"/>
                <a:ext cx="155908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r>
                            <a:rPr lang="en-GB" sz="1400" b="0" i="1" smtClean="0">
                              <a:latin typeface="Cambria Math"/>
                            </a:rPr>
                            <m:t>  </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𝑟</m:t>
                              </m:r>
                            </m:den>
                          </m:f>
                          <m:r>
                            <a:rPr lang="en-US" sz="1400" i="1">
                              <a:latin typeface="Cambria Math"/>
                            </a:rPr>
                            <m:t>−</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𝑟</m:t>
                              </m:r>
                              <m:r>
                                <a:rPr lang="en-US" sz="1400" i="1">
                                  <a:latin typeface="Cambria Math"/>
                                </a:rPr>
                                <m:t>+1</m:t>
                              </m:r>
                            </m:den>
                          </m:f>
                        </m:e>
                      </m:nary>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181600" y="1371600"/>
                <a:ext cx="1559080" cy="67935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38600" y="22098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38600" y="2209800"/>
                <a:ext cx="715132"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038600" y="27432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=2</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038600" y="2743200"/>
                <a:ext cx="715132" cy="3385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38600" y="32766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=3</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038600" y="3276600"/>
                <a:ext cx="715132" cy="3385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105400" y="3733800"/>
                <a:ext cx="3850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105400" y="3733800"/>
                <a:ext cx="385042" cy="3385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38600" y="41910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𝑛</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038600" y="4191000"/>
                <a:ext cx="715132" cy="3385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105400" y="21336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den>
                      </m:f>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105400" y="2133600"/>
                <a:ext cx="324128" cy="495649"/>
              </a:xfrm>
              <a:prstGeom prst="rect">
                <a:avLst/>
              </a:prstGeom>
              <a:blipFill>
                <a:blip r:embed="rId15"/>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34000" y="21336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34000" y="2133600"/>
                <a:ext cx="568874" cy="495649"/>
              </a:xfrm>
              <a:prstGeom prst="rect">
                <a:avLst/>
              </a:prstGeom>
              <a:blipFill>
                <a:blip r:embed="rId16"/>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105400" y="26670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105400" y="2667000"/>
                <a:ext cx="324128" cy="495649"/>
              </a:xfrm>
              <a:prstGeom prst="rect">
                <a:avLst/>
              </a:prstGeom>
              <a:blipFill>
                <a:blip r:embed="rId1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34000" y="26670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34000" y="2667000"/>
                <a:ext cx="568874" cy="495649"/>
              </a:xfrm>
              <a:prstGeom prst="rect">
                <a:avLst/>
              </a:prstGeom>
              <a:blipFill>
                <a:blip r:embed="rId18"/>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105400" y="32004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05400" y="3200400"/>
                <a:ext cx="324128" cy="495649"/>
              </a:xfrm>
              <a:prstGeom prst="rect">
                <a:avLst/>
              </a:prstGeom>
              <a:blipFill>
                <a:blip r:embed="rId19"/>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334000" y="32004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4</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334000" y="3200400"/>
                <a:ext cx="568874" cy="495649"/>
              </a:xfrm>
              <a:prstGeom prst="rect">
                <a:avLst/>
              </a:prstGeom>
              <a:blipFill>
                <a:blip r:embed="rId20"/>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105400" y="4114800"/>
                <a:ext cx="330411"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den>
                      </m:f>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105400" y="4114800"/>
                <a:ext cx="330411" cy="49705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0" y="4114800"/>
                <a:ext cx="888961"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r>
                            <a:rPr lang="en-GB" sz="1400" b="0" i="1" smtClean="0">
                              <a:latin typeface="Cambria Math"/>
                            </a:rPr>
                            <m:t>+1</m:t>
                          </m:r>
                        </m:den>
                      </m:f>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0" y="4114800"/>
                <a:ext cx="888961" cy="500650"/>
              </a:xfrm>
              <a:prstGeom prst="rect">
                <a:avLst/>
              </a:prstGeom>
              <a:blipFill>
                <a:blip r:embed="rId22"/>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86200" y="4953000"/>
                <a:ext cx="121700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i="1">
                              <a:latin typeface="Cambria Math"/>
                            </a:rPr>
                            <m:t>  </m:t>
                          </m:r>
                          <m:f>
                            <m:fPr>
                              <m:ctrlPr>
                                <a:rPr lang="en-GB" sz="1400" i="1">
                                  <a:latin typeface="Cambria Math" panose="02040503050406030204" pitchFamily="18" charset="0"/>
                                </a:rPr>
                              </m:ctrlPr>
                            </m:fPr>
                            <m:num>
                              <m:r>
                                <a:rPr lang="en-US" sz="1400" i="1">
                                  <a:latin typeface="Cambria Math"/>
                                </a:rPr>
                                <m:t>1</m:t>
                              </m:r>
                            </m:num>
                            <m:den>
                              <m:r>
                                <a:rPr lang="en-US" sz="1400" i="1">
                                  <a:latin typeface="Cambria Math"/>
                                </a:rPr>
                                <m:t>𝑟</m:t>
                              </m:r>
                              <m:r>
                                <a:rPr lang="en-US" sz="1400" i="1">
                                  <a:latin typeface="Cambria Math"/>
                                </a:rPr>
                                <m:t>(</m:t>
                              </m:r>
                              <m:r>
                                <a:rPr lang="en-US" sz="1400" i="1">
                                  <a:latin typeface="Cambria Math"/>
                                </a:rPr>
                                <m:t>𝑟</m:t>
                              </m:r>
                              <m:r>
                                <a:rPr lang="en-US" sz="1400" i="1">
                                  <a:latin typeface="Cambria Math"/>
                                </a:rPr>
                                <m:t>+1)</m:t>
                              </m:r>
                            </m:den>
                          </m:f>
                        </m:e>
                      </m:nary>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886200" y="4953000"/>
                <a:ext cx="1217000" cy="67935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53000" y="5029200"/>
                <a:ext cx="1182631"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r>
                        <a:rPr lang="en-GB" sz="1400" i="1" smtClean="0">
                          <a:latin typeface="Cambria Math"/>
                        </a:rPr>
                        <m:t>1</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r>
                            <a:rPr lang="en-GB" sz="1400" b="0" i="1" smtClean="0">
                              <a:latin typeface="Cambria Math"/>
                            </a:rPr>
                            <m:t>+1</m:t>
                          </m:r>
                        </m:den>
                      </m:f>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953000" y="5029200"/>
                <a:ext cx="1182631" cy="500650"/>
              </a:xfrm>
              <a:prstGeom prst="rect">
                <a:avLst/>
              </a:prstGeom>
              <a:blipFill>
                <a:blip r:embed="rId2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953000" y="5638800"/>
                <a:ext cx="1502719"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b="0" i="1" smtClean="0">
                              <a:latin typeface="Cambria Math" panose="02040503050406030204" pitchFamily="18" charset="0"/>
                            </a:rPr>
                          </m:ctrlPr>
                        </m:fPr>
                        <m:num>
                          <m:r>
                            <a:rPr lang="en-GB" sz="1400" b="0" i="1" smtClean="0">
                              <a:latin typeface="Cambria Math"/>
                            </a:rPr>
                            <m:t>𝑛</m:t>
                          </m:r>
                          <m:r>
                            <a:rPr lang="en-GB" sz="1400" b="0" i="1" smtClean="0">
                              <a:latin typeface="Cambria Math"/>
                            </a:rPr>
                            <m:t>+1</m:t>
                          </m:r>
                        </m:num>
                        <m:den>
                          <m:r>
                            <a:rPr lang="en-GB" sz="1400" b="0" i="1" smtClean="0">
                              <a:latin typeface="Cambria Math"/>
                            </a:rPr>
                            <m:t>𝑛</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r>
                            <a:rPr lang="en-GB" sz="1400" b="0" i="1" smtClean="0">
                              <a:latin typeface="Cambria Math"/>
                            </a:rPr>
                            <m:t>+1</m:t>
                          </m:r>
                        </m:den>
                      </m:f>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953000" y="5638800"/>
                <a:ext cx="1502719" cy="500650"/>
              </a:xfrm>
              <a:prstGeom prst="rect">
                <a:avLst/>
              </a:prstGeom>
              <a:blipFill>
                <a:blip r:embed="rId25"/>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953000" y="6172200"/>
                <a:ext cx="868828" cy="464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b="0" i="1" smtClean="0">
                              <a:latin typeface="Cambria Math" panose="02040503050406030204" pitchFamily="18" charset="0"/>
                            </a:rPr>
                          </m:ctrlPr>
                        </m:fPr>
                        <m:num>
                          <m:r>
                            <a:rPr lang="en-GB" sz="1400" b="0" i="1" smtClean="0">
                              <a:latin typeface="Cambria Math"/>
                            </a:rPr>
                            <m:t>𝑛</m:t>
                          </m:r>
                        </m:num>
                        <m:den>
                          <m:r>
                            <a:rPr lang="en-GB" sz="1400" b="0" i="1" smtClean="0">
                              <a:latin typeface="Cambria Math"/>
                            </a:rPr>
                            <m:t>𝑛</m:t>
                          </m:r>
                          <m:r>
                            <a:rPr lang="en-GB" sz="1400" b="0" i="1" smtClean="0">
                              <a:latin typeface="Cambria Math"/>
                            </a:rPr>
                            <m:t>+1</m:t>
                          </m:r>
                        </m:den>
                      </m:f>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953000" y="6172200"/>
                <a:ext cx="868828" cy="464871"/>
              </a:xfrm>
              <a:prstGeom prst="rect">
                <a:avLst/>
              </a:prstGeom>
              <a:blipFill>
                <a:blip r:embed="rId26"/>
                <a:stretch>
                  <a:fillRect/>
                </a:stretch>
              </a:blipFill>
            </p:spPr>
            <p:txBody>
              <a:bodyPr/>
              <a:lstStyle/>
              <a:p>
                <a:r>
                  <a:rPr lang="en-GB">
                    <a:noFill/>
                  </a:rPr>
                  <a:t> </a:t>
                </a:r>
              </a:p>
            </p:txBody>
          </p:sp>
        </mc:Fallback>
      </mc:AlternateContent>
      <p:cxnSp>
        <p:nvCxnSpPr>
          <p:cNvPr id="67" name="Straight Connector 66"/>
          <p:cNvCxnSpPr/>
          <p:nvPr/>
        </p:nvCxnSpPr>
        <p:spPr>
          <a:xfrm flipV="1">
            <a:off x="5638800" y="22098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181600" y="2743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638800" y="2743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181600" y="32766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81600" y="41910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638800" y="32766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553200" y="19812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next term</a:t>
            </a:r>
            <a:endParaRPr lang="en-GB" sz="1400" dirty="0">
              <a:solidFill>
                <a:srgbClr val="0000FF"/>
              </a:solidFill>
              <a:latin typeface="Comic Sans MS" pitchFamily="66" charset="0"/>
            </a:endParaRPr>
          </a:p>
        </p:txBody>
      </p:sp>
      <p:cxnSp>
        <p:nvCxnSpPr>
          <p:cNvPr id="74" name="Straight Arrow Connector 73"/>
          <p:cNvCxnSpPr/>
          <p:nvPr/>
        </p:nvCxnSpPr>
        <p:spPr>
          <a:xfrm flipH="1">
            <a:off x="5867400" y="2514600"/>
            <a:ext cx="762000" cy="85803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486400" y="3581400"/>
            <a:ext cx="1524000" cy="55694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10400" y="32004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previous term</a:t>
            </a:r>
            <a:endParaRPr lang="en-GB" sz="1400" dirty="0">
              <a:solidFill>
                <a:srgbClr val="0000FF"/>
              </a:solidFill>
              <a:latin typeface="Comic Sans MS" pitchFamily="66" charset="0"/>
            </a:endParaRPr>
          </a:p>
        </p:txBody>
      </p:sp>
      <p:sp>
        <p:nvSpPr>
          <p:cNvPr id="78" name="Arc 77"/>
          <p:cNvSpPr/>
          <p:nvPr/>
        </p:nvSpPr>
        <p:spPr>
          <a:xfrm>
            <a:off x="6248400" y="5334000"/>
            <a:ext cx="533400" cy="5334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6781800" y="5410200"/>
            <a:ext cx="2362200" cy="461665"/>
          </a:xfrm>
          <a:prstGeom prst="rect">
            <a:avLst/>
          </a:prstGeom>
          <a:noFill/>
        </p:spPr>
        <p:txBody>
          <a:bodyPr wrap="square" rtlCol="0">
            <a:spAutoFit/>
          </a:bodyPr>
          <a:lstStyle/>
          <a:p>
            <a:pPr algn="ctr"/>
            <a:r>
              <a:rPr lang="en-US" sz="1200" dirty="0">
                <a:solidFill>
                  <a:srgbClr val="FF0000"/>
                </a:solidFill>
                <a:latin typeface="Comic Sans MS" pitchFamily="66" charset="0"/>
              </a:rPr>
              <a:t>Write ‘1’ with the denominator ‘n + 1’ so it can be grouped up</a:t>
            </a:r>
            <a:endParaRPr lang="en-GB" sz="1200" dirty="0">
              <a:solidFill>
                <a:srgbClr val="FF0000"/>
              </a:solidFill>
              <a:latin typeface="Comic Sans MS" pitchFamily="66" charset="0"/>
            </a:endParaRPr>
          </a:p>
        </p:txBody>
      </p:sp>
      <p:sp>
        <p:nvSpPr>
          <p:cNvPr id="80" name="Arc 79"/>
          <p:cNvSpPr/>
          <p:nvPr/>
        </p:nvSpPr>
        <p:spPr>
          <a:xfrm>
            <a:off x="6248400" y="5867400"/>
            <a:ext cx="533400" cy="5334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6629400" y="5867400"/>
            <a:ext cx="1159824" cy="461665"/>
          </a:xfrm>
          <a:prstGeom prst="rect">
            <a:avLst/>
          </a:prstGeom>
          <a:noFill/>
        </p:spPr>
        <p:txBody>
          <a:bodyPr wrap="square" rtlCol="0">
            <a:spAutoFit/>
          </a:bodyPr>
          <a:lstStyle/>
          <a:p>
            <a:pPr algn="ctr"/>
            <a:r>
              <a:rPr lang="en-US" sz="1200" dirty="0">
                <a:solidFill>
                  <a:srgbClr val="FF0000"/>
                </a:solidFill>
                <a:latin typeface="Comic Sans MS" pitchFamily="66" charset="0"/>
              </a:rPr>
              <a:t>Group fractions</a:t>
            </a:r>
            <a:endParaRPr lang="en-GB" sz="1200" dirty="0">
              <a:solidFill>
                <a:srgbClr val="FF0000"/>
              </a:solidFill>
              <a:latin typeface="Comic Sans MS" pitchFamily="66" charset="0"/>
            </a:endParaRPr>
          </a:p>
        </p:txBody>
      </p:sp>
      <p:sp>
        <p:nvSpPr>
          <p:cNvPr id="46" name="Title 1">
            <a:extLst>
              <a:ext uri="{FF2B5EF4-FFF2-40B4-BE49-F238E27FC236}">
                <a16:creationId xmlns:a16="http://schemas.microsoft.com/office/drawing/2014/main" id="{AE0906BA-C2C9-466C-AF5B-7AE310413329}"/>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298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blinds(horizontal)">
                                      <p:cBhvr>
                                        <p:cTn id="17" dur="500"/>
                                        <p:tgtEl>
                                          <p:spTgt spid="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linds(horizontal)">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linds(horizontal)">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linds(horizontal)">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blinds(horizontal)">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blinds(horizontal)">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13" end="13"/>
                                            </p:txEl>
                                          </p:spTgt>
                                        </p:tgtEl>
                                        <p:attrNameLst>
                                          <p:attrName>style.visibility</p:attrName>
                                        </p:attrNameLst>
                                      </p:cBhvr>
                                      <p:to>
                                        <p:strVal val="visible"/>
                                      </p:to>
                                    </p:set>
                                    <p:animEffect transition="in" filter="blinds(horizontal)">
                                      <p:cBhvr>
                                        <p:cTn id="87" dur="500"/>
                                        <p:tgtEl>
                                          <p:spTgt spid="3">
                                            <p:txEl>
                                              <p:pRg st="13" end="1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linds(horizontal)">
                                      <p:cBhvr>
                                        <p:cTn id="92" dur="500"/>
                                        <p:tgtEl>
                                          <p:spTgt spid="67"/>
                                        </p:tgtEl>
                                      </p:cBhvr>
                                    </p:animEffect>
                                  </p:childTnLst>
                                </p:cTn>
                              </p:par>
                              <p:par>
                                <p:cTn id="93" presetID="3" presetClass="entr" presetSubtype="10"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blinds(horizontal)">
                                      <p:cBhvr>
                                        <p:cTn id="95" dur="500"/>
                                        <p:tgtEl>
                                          <p:spTgt spid="6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linds(horizontal)">
                                      <p:cBhvr>
                                        <p:cTn id="100" dur="500"/>
                                        <p:tgtEl>
                                          <p:spTgt spid="69"/>
                                        </p:tgtEl>
                                      </p:cBhvr>
                                    </p:animEffect>
                                  </p:childTnLst>
                                </p:cTn>
                              </p:par>
                              <p:par>
                                <p:cTn id="101" presetID="3" presetClass="entr" presetSubtype="10"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blinds(horizontal)">
                                      <p:cBhvr>
                                        <p:cTn id="103" dur="500"/>
                                        <p:tgtEl>
                                          <p:spTgt spid="7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blinds(horizontal)">
                                      <p:cBhvr>
                                        <p:cTn id="108" dur="500"/>
                                        <p:tgtEl>
                                          <p:spTgt spid="74"/>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blinds(horizontal)">
                                      <p:cBhvr>
                                        <p:cTn id="113" dur="500"/>
                                        <p:tgtEl>
                                          <p:spTgt spid="7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blinds(horizontal)">
                                      <p:cBhvr>
                                        <p:cTn id="118" dur="500"/>
                                        <p:tgtEl>
                                          <p:spTgt spid="72"/>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blinds(horizontal)">
                                      <p:cBhvr>
                                        <p:cTn id="123" dur="500"/>
                                        <p:tgtEl>
                                          <p:spTgt spid="75"/>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blinds(horizontal)">
                                      <p:cBhvr>
                                        <p:cTn id="128" dur="500"/>
                                        <p:tgtEl>
                                          <p:spTgt spid="76"/>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blinds(horizontal)">
                                      <p:cBhvr>
                                        <p:cTn id="133" dur="500"/>
                                        <p:tgtEl>
                                          <p:spTgt spid="71"/>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blinds(horizontal)">
                                      <p:cBhvr>
                                        <p:cTn id="138" dur="500"/>
                                        <p:tgtEl>
                                          <p:spTgt spid="6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blinds(horizontal)">
                                      <p:cBhvr>
                                        <p:cTn id="143" dur="500"/>
                                        <p:tgtEl>
                                          <p:spTgt spid="64"/>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blinds(horizontal)">
                                      <p:cBhvr>
                                        <p:cTn id="148" dur="500"/>
                                        <p:tgtEl>
                                          <p:spTgt spid="78"/>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blinds(horizontal)">
                                      <p:cBhvr>
                                        <p:cTn id="153" dur="500"/>
                                        <p:tgtEl>
                                          <p:spTgt spid="7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blinds(horizontal)">
                                      <p:cBhvr>
                                        <p:cTn id="158" dur="500"/>
                                        <p:tgtEl>
                                          <p:spTgt spid="65"/>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blinds(horizontal)">
                                      <p:cBhvr>
                                        <p:cTn id="163" dur="500"/>
                                        <p:tgtEl>
                                          <p:spTgt spid="80"/>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81"/>
                                        </p:tgtEl>
                                        <p:attrNameLst>
                                          <p:attrName>style.visibility</p:attrName>
                                        </p:attrNameLst>
                                      </p:cBhvr>
                                      <p:to>
                                        <p:strVal val="visible"/>
                                      </p:to>
                                    </p:set>
                                    <p:animEffect transition="in" filter="blinds(horizontal)">
                                      <p:cBhvr>
                                        <p:cTn id="168" dur="500"/>
                                        <p:tgtEl>
                                          <p:spTgt spid="81"/>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blinds(horizontal)">
                                      <p:cBhvr>
                                        <p:cTn id="17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1" grpId="0"/>
      <p:bldP spid="34" grpId="0"/>
      <p:bldP spid="39" grpId="0"/>
      <p:bldP spid="40" grpId="0"/>
      <p:bldP spid="16" grpId="0"/>
      <p:bldP spid="54" grpId="0"/>
      <p:bldP spid="55" grpId="0"/>
      <p:bldP spid="56" grpId="0"/>
      <p:bldP spid="57" grpId="0"/>
      <p:bldP spid="58" grpId="0"/>
      <p:bldP spid="59" grpId="0"/>
      <p:bldP spid="60" grpId="0"/>
      <p:bldP spid="61" grpId="0"/>
      <p:bldP spid="64" grpId="0"/>
      <p:bldP spid="65" grpId="0"/>
      <p:bldP spid="66" grpId="0"/>
      <p:bldP spid="73" grpId="0"/>
      <p:bldP spid="76" grpId="0"/>
      <p:bldP spid="78" grpId="0" animBg="1"/>
      <p:bldP spid="79" grpId="0"/>
      <p:bldP spid="80" grpId="0" animBg="1"/>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Firstly you will need to express this as two functions, one subtract the other</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do this by writing the expression using partial fractions</a:t>
            </a:r>
            <a:endParaRPr lang="en-US" sz="1400" dirty="0">
              <a:latin typeface="Comic Sans MS" pitchFamily="66" charset="0"/>
            </a:endParaRP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733800" y="1447800"/>
                <a:ext cx="81445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733800" y="1447800"/>
                <a:ext cx="814454" cy="495649"/>
              </a:xfrm>
              <a:prstGeom prst="rect">
                <a:avLst/>
              </a:prstGeom>
              <a:blipFill>
                <a:blip r:embed="rId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33800" y="1981200"/>
                <a:ext cx="1708481"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US" sz="1400" i="1">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733800" y="1981200"/>
                <a:ext cx="1708481" cy="535275"/>
              </a:xfrm>
              <a:prstGeom prst="rect">
                <a:avLst/>
              </a:prstGeom>
              <a:blipFill>
                <a:blip r:embed="rId8"/>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33800" y="2590800"/>
                <a:ext cx="1627946"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𝐴</m:t>
                          </m:r>
                        </m:num>
                        <m:den>
                          <m:r>
                            <a:rPr lang="en-GB" sz="1400" b="0" i="1" smtClean="0">
                              <a:latin typeface="Cambria Math"/>
                            </a:rPr>
                            <m:t>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𝐵</m:t>
                          </m:r>
                        </m:num>
                        <m:den>
                          <m:r>
                            <a:rPr lang="en-GB" sz="1400" b="0" i="1" smtClean="0">
                              <a:latin typeface="Cambria Math"/>
                            </a:rPr>
                            <m:t>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733800" y="2590800"/>
                <a:ext cx="1627946" cy="500650"/>
              </a:xfrm>
              <a:prstGeom prst="rect">
                <a:avLst/>
              </a:prstGeom>
              <a:blipFill>
                <a:blip r:embed="rId9"/>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33800" y="3200400"/>
                <a:ext cx="3222101" cy="540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𝐴</m:t>
                          </m:r>
                          <m:r>
                            <a:rPr lang="en-GB" sz="1400" b="0" i="1" smtClean="0">
                              <a:latin typeface="Cambria Math"/>
                            </a:rPr>
                            <m:t>(2</m:t>
                          </m:r>
                          <m:r>
                            <a:rPr lang="en-GB" sz="1400" b="0" i="1" smtClean="0">
                              <a:latin typeface="Cambria Math"/>
                            </a:rPr>
                            <m:t>𝑟</m:t>
                          </m:r>
                          <m:r>
                            <a:rPr lang="en-GB" sz="1400" b="0" i="1" smtClean="0">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𝐵</m:t>
                          </m:r>
                          <m:r>
                            <a:rPr lang="en-GB" sz="1400" b="0" i="1" smtClean="0">
                              <a:latin typeface="Cambria Math"/>
                            </a:rPr>
                            <m:t>(2</m:t>
                          </m:r>
                          <m:r>
                            <a:rPr lang="en-GB" sz="1400" b="0" i="1" smtClean="0">
                              <a:latin typeface="Cambria Math"/>
                            </a:rPr>
                            <m:t>𝑟</m:t>
                          </m:r>
                          <m:r>
                            <a:rPr lang="en-GB" sz="1400" b="0" i="1" smtClean="0">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33800" y="3200400"/>
                <a:ext cx="3222101" cy="540917"/>
              </a:xfrm>
              <a:prstGeom prst="rect">
                <a:avLst/>
              </a:prstGeom>
              <a:blipFill>
                <a:blip r:embed="rId10"/>
                <a:stretch>
                  <a:fillRect b="-4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33800" y="3886200"/>
                <a:ext cx="2163413" cy="548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𝐴</m:t>
                          </m:r>
                          <m:d>
                            <m:dPr>
                              <m:ctrlPr>
                                <a:rPr lang="en-GB" sz="1400" b="0" i="1" smtClean="0">
                                  <a:latin typeface="Cambria Math" panose="02040503050406030204" pitchFamily="18" charset="0"/>
                                </a:rPr>
                              </m:ctrlPr>
                            </m:dPr>
                            <m:e>
                              <m:r>
                                <a:rPr lang="en-GB" sz="1400" b="0" i="1" smtClean="0">
                                  <a:latin typeface="Cambria Math"/>
                                </a:rPr>
                                <m:t>2</m:t>
                              </m:r>
                              <m:r>
                                <a:rPr lang="en-GB" sz="1400" b="0" i="1" smtClean="0">
                                  <a:latin typeface="Cambria Math"/>
                                </a:rPr>
                                <m:t>𝑟</m:t>
                              </m:r>
                              <m:r>
                                <a:rPr lang="en-GB" sz="1400" b="0" i="1" smtClean="0">
                                  <a:latin typeface="Cambria Math"/>
                                </a:rPr>
                                <m:t>−1</m:t>
                              </m:r>
                            </m:e>
                          </m:d>
                          <m:r>
                            <a:rPr lang="en-GB" sz="1400" b="0" i="1" smtClean="0">
                              <a:latin typeface="Cambria Math"/>
                            </a:rPr>
                            <m:t>+</m:t>
                          </m:r>
                          <m:r>
                            <a:rPr lang="en-GB" sz="1400" b="0" i="1" smtClean="0">
                              <a:latin typeface="Cambria Math"/>
                            </a:rPr>
                            <m:t>𝐵</m:t>
                          </m:r>
                          <m:r>
                            <a:rPr lang="en-GB" sz="1400" b="0" i="1" smtClean="0">
                              <a:latin typeface="Cambria Math"/>
                            </a:rPr>
                            <m:t>(2</m:t>
                          </m:r>
                          <m:r>
                            <a:rPr lang="en-GB" sz="1400" b="0" i="1" smtClean="0">
                              <a:latin typeface="Cambria Math"/>
                            </a:rPr>
                            <m:t>𝑟</m:t>
                          </m:r>
                          <m:r>
                            <a:rPr lang="en-GB" sz="1400" b="0" i="1" smtClean="0">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733800" y="3886200"/>
                <a:ext cx="2163413" cy="548676"/>
              </a:xfrm>
              <a:prstGeom prst="rect">
                <a:avLst/>
              </a:prstGeom>
              <a:blipFill>
                <a:blip r:embed="rId11"/>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76800" y="4953000"/>
                <a:ext cx="231422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𝐴</m:t>
                      </m:r>
                      <m:d>
                        <m:dPr>
                          <m:ctrlPr>
                            <a:rPr lang="en-GB" sz="1400" i="1">
                              <a:latin typeface="Cambria Math" panose="02040503050406030204" pitchFamily="18" charset="0"/>
                            </a:rPr>
                          </m:ctrlPr>
                        </m:dPr>
                        <m:e>
                          <m:r>
                            <a:rPr lang="en-GB" sz="1400" i="1">
                              <a:latin typeface="Cambria Math"/>
                            </a:rPr>
                            <m:t>2</m:t>
                          </m:r>
                          <m:r>
                            <a:rPr lang="en-GB" sz="1400" i="1">
                              <a:latin typeface="Cambria Math"/>
                            </a:rPr>
                            <m:t>𝑟</m:t>
                          </m:r>
                          <m:r>
                            <a:rPr lang="en-GB" sz="1400" i="1">
                              <a:latin typeface="Cambria Math"/>
                            </a:rPr>
                            <m:t>−1</m:t>
                          </m:r>
                        </m:e>
                      </m:d>
                      <m:r>
                        <a:rPr lang="en-GB" sz="1400" i="1">
                          <a:latin typeface="Cambria Math"/>
                        </a:rPr>
                        <m:t>+</m:t>
                      </m:r>
                      <m:r>
                        <a:rPr lang="en-GB" sz="1400" i="1">
                          <a:latin typeface="Cambria Math"/>
                        </a:rPr>
                        <m:t>𝐵</m:t>
                      </m:r>
                      <m:d>
                        <m:dPr>
                          <m:ctrlPr>
                            <a:rPr lang="en-GB" sz="1400" i="1">
                              <a:latin typeface="Cambria Math" panose="02040503050406030204" pitchFamily="18" charset="0"/>
                            </a:rPr>
                          </m:ctrlPr>
                        </m:dPr>
                        <m:e>
                          <m:r>
                            <a:rPr lang="en-GB" sz="1400" i="1">
                              <a:latin typeface="Cambria Math"/>
                            </a:rPr>
                            <m:t>2</m:t>
                          </m:r>
                          <m:r>
                            <a:rPr lang="en-GB" sz="1400" i="1">
                              <a:latin typeface="Cambria Math"/>
                            </a:rPr>
                            <m:t>𝑟</m:t>
                          </m:r>
                          <m:r>
                            <a:rPr lang="en-GB" sz="1400" i="1">
                              <a:latin typeface="Cambria Math"/>
                            </a:rPr>
                            <m:t>+1</m:t>
                          </m:r>
                        </m:e>
                      </m:d>
                      <m:r>
                        <a:rPr lang="en-GB" sz="1400" b="0" i="1" smtClean="0">
                          <a:latin typeface="Cambria Math"/>
                        </a:rPr>
                        <m:t>=1</m:t>
                      </m:r>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76800" y="4953000"/>
                <a:ext cx="231422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962400" y="5638800"/>
                <a:ext cx="78136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𝐵</m:t>
                      </m:r>
                      <m:r>
                        <a:rPr lang="en-GB" sz="1400" b="0" i="1" smtClean="0">
                          <a:latin typeface="Cambria Math"/>
                        </a:rPr>
                        <m:t>=1</m:t>
                      </m:r>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62400" y="5638800"/>
                <a:ext cx="781368"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38600" y="6019800"/>
                <a:ext cx="7620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038600" y="6019800"/>
                <a:ext cx="762000" cy="495649"/>
              </a:xfrm>
              <a:prstGeom prst="rect">
                <a:avLst/>
              </a:prstGeom>
              <a:blipFill>
                <a:blip r:embed="rId14"/>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781800" y="5638800"/>
                <a:ext cx="9081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𝐴</m:t>
                      </m:r>
                      <m:r>
                        <a:rPr lang="en-GB" sz="1400" b="0" i="1" smtClean="0">
                          <a:latin typeface="Cambria Math"/>
                        </a:rPr>
                        <m:t>=1</m:t>
                      </m:r>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781800" y="5638800"/>
                <a:ext cx="908134"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010400" y="6019800"/>
                <a:ext cx="9144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010400" y="6019800"/>
                <a:ext cx="914400" cy="495649"/>
              </a:xfrm>
              <a:prstGeom prst="rect">
                <a:avLst/>
              </a:prstGeom>
              <a:blipFill>
                <a:blip r:embed="rId16"/>
                <a:stretch>
                  <a:fillRect b="-1235"/>
                </a:stretch>
              </a:blipFill>
            </p:spPr>
            <p:txBody>
              <a:bodyPr/>
              <a:lstStyle/>
              <a:p>
                <a:r>
                  <a:rPr lang="en-GB">
                    <a:noFill/>
                  </a:rPr>
                  <a:t> </a:t>
                </a:r>
              </a:p>
            </p:txBody>
          </p:sp>
        </mc:Fallback>
      </mc:AlternateContent>
      <p:sp>
        <p:nvSpPr>
          <p:cNvPr id="21" name="Arc 20"/>
          <p:cNvSpPr/>
          <p:nvPr/>
        </p:nvSpPr>
        <p:spPr>
          <a:xfrm>
            <a:off x="5410200" y="17526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791200" y="1828800"/>
            <a:ext cx="1219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Factorise the denominator</a:t>
            </a:r>
          </a:p>
        </p:txBody>
      </p:sp>
      <p:sp>
        <p:nvSpPr>
          <p:cNvPr id="23" name="Arc 22"/>
          <p:cNvSpPr/>
          <p:nvPr/>
        </p:nvSpPr>
        <p:spPr>
          <a:xfrm>
            <a:off x="5410200" y="23622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a:off x="6781800" y="29718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a:off x="6781800" y="35814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803075" y="2362200"/>
            <a:ext cx="333102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Write as separate fractions added together – we need to find the numerators</a:t>
            </a:r>
          </a:p>
        </p:txBody>
      </p:sp>
      <p:sp>
        <p:nvSpPr>
          <p:cNvPr id="28" name="TextBox 27"/>
          <p:cNvSpPr txBox="1"/>
          <p:nvPr/>
        </p:nvSpPr>
        <p:spPr>
          <a:xfrm>
            <a:off x="7075714" y="2895600"/>
            <a:ext cx="206828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each fraction by the opposite’s denominator</a:t>
            </a:r>
          </a:p>
        </p:txBody>
      </p:sp>
      <p:sp>
        <p:nvSpPr>
          <p:cNvPr id="29" name="TextBox 28"/>
          <p:cNvSpPr txBox="1"/>
          <p:nvPr/>
        </p:nvSpPr>
        <p:spPr>
          <a:xfrm>
            <a:off x="7162800" y="3733800"/>
            <a:ext cx="9906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Group up</a:t>
            </a:r>
          </a:p>
        </p:txBody>
      </p:sp>
      <p:sp>
        <p:nvSpPr>
          <p:cNvPr id="30" name="TextBox 29"/>
          <p:cNvSpPr txBox="1"/>
          <p:nvPr/>
        </p:nvSpPr>
        <p:spPr>
          <a:xfrm>
            <a:off x="4038600" y="4572000"/>
            <a:ext cx="4495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value of the numerator must be equal to 1, as above…</a:t>
            </a:r>
          </a:p>
        </p:txBody>
      </p:sp>
      <p:cxnSp>
        <p:nvCxnSpPr>
          <p:cNvPr id="6" name="Straight Arrow Connector 5"/>
          <p:cNvCxnSpPr/>
          <p:nvPr/>
        </p:nvCxnSpPr>
        <p:spPr>
          <a:xfrm flipH="1">
            <a:off x="4953000" y="5334000"/>
            <a:ext cx="685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72200" y="5334000"/>
            <a:ext cx="685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a:off x="7696200" y="57912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4572000" y="57912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4267200" y="5257800"/>
            <a:ext cx="102303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Let r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39" name="TextBox 38"/>
          <p:cNvSpPr txBox="1"/>
          <p:nvPr/>
        </p:nvSpPr>
        <p:spPr>
          <a:xfrm>
            <a:off x="6629400" y="5257800"/>
            <a:ext cx="1098378"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Let r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40" name="TextBox 39"/>
          <p:cNvSpPr txBox="1"/>
          <p:nvPr/>
        </p:nvSpPr>
        <p:spPr>
          <a:xfrm>
            <a:off x="5029200" y="5943600"/>
            <a:ext cx="94288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Calculate</a:t>
            </a:r>
            <a:endParaRPr lang="en-GB" sz="1400" baseline="-25000" dirty="0">
              <a:solidFill>
                <a:srgbClr val="FF0000"/>
              </a:solidFill>
              <a:latin typeface="Comic Sans MS" panose="030F0702030302020204" pitchFamily="66" charset="0"/>
            </a:endParaRPr>
          </a:p>
        </p:txBody>
      </p:sp>
      <p:sp>
        <p:nvSpPr>
          <p:cNvPr id="41" name="TextBox 40"/>
          <p:cNvSpPr txBox="1"/>
          <p:nvPr/>
        </p:nvSpPr>
        <p:spPr>
          <a:xfrm>
            <a:off x="8077200" y="5943600"/>
            <a:ext cx="94288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Calculate</a:t>
            </a:r>
            <a:endParaRPr lang="en-GB" sz="1400" baseline="-25000" dirty="0">
              <a:solidFill>
                <a:srgbClr val="FF0000"/>
              </a:solidFill>
              <a:latin typeface="Comic Sans MS" panose="030F0702030302020204" pitchFamily="66" charset="0"/>
            </a:endParaRPr>
          </a:p>
        </p:txBody>
      </p:sp>
      <p:sp>
        <p:nvSpPr>
          <p:cNvPr id="32" name="Rectangle 31"/>
          <p:cNvSpPr/>
          <p:nvPr/>
        </p:nvSpPr>
        <p:spPr>
          <a:xfrm>
            <a:off x="3962400" y="1981200"/>
            <a:ext cx="1447800" cy="5334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038600" y="3886200"/>
            <a:ext cx="1752600" cy="5334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419601" y="3200400"/>
            <a:ext cx="609600" cy="23156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4724400" y="3479470"/>
            <a:ext cx="609600" cy="24542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562600" y="3491344"/>
            <a:ext cx="609600" cy="23354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5943600" y="3200400"/>
            <a:ext cx="609600" cy="25531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itle 1">
            <a:extLst>
              <a:ext uri="{FF2B5EF4-FFF2-40B4-BE49-F238E27FC236}">
                <a16:creationId xmlns:a16="http://schemas.microsoft.com/office/drawing/2014/main" id="{82886274-5B09-4F65-8653-4A0B41D6552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40950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43"/>
                                        </p:tgtEl>
                                      </p:cBhvr>
                                    </p:animEffect>
                                    <p:set>
                                      <p:cBhvr>
                                        <p:cTn id="80" dur="1" fill="hold">
                                          <p:stCondLst>
                                            <p:cond delay="499"/>
                                          </p:stCondLst>
                                        </p:cTn>
                                        <p:tgtEl>
                                          <p:spTgt spid="43"/>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44"/>
                                        </p:tgtEl>
                                      </p:cBhvr>
                                    </p:animEffect>
                                    <p:set>
                                      <p:cBhvr>
                                        <p:cTn id="83" dur="1" fill="hold">
                                          <p:stCondLst>
                                            <p:cond delay="499"/>
                                          </p:stCondLst>
                                        </p:cTn>
                                        <p:tgtEl>
                                          <p:spTgt spid="4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linds(horizontal)">
                                      <p:cBhvr>
                                        <p:cTn id="88" dur="500"/>
                                        <p:tgtEl>
                                          <p:spTgt spid="4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blinds(horizontal)">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xit" presetSubtype="10" fill="hold" grpId="1" nodeType="clickEffect">
                                  <p:stCondLst>
                                    <p:cond delay="0"/>
                                  </p:stCondLst>
                                  <p:childTnLst>
                                    <p:animEffect transition="out" filter="blinds(horizontal)">
                                      <p:cBhvr>
                                        <p:cTn id="95" dur="500"/>
                                        <p:tgtEl>
                                          <p:spTgt spid="46"/>
                                        </p:tgtEl>
                                      </p:cBhvr>
                                    </p:animEffect>
                                    <p:set>
                                      <p:cBhvr>
                                        <p:cTn id="96" dur="1" fill="hold">
                                          <p:stCondLst>
                                            <p:cond delay="499"/>
                                          </p:stCondLst>
                                        </p:cTn>
                                        <p:tgtEl>
                                          <p:spTgt spid="46"/>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blinds(horizontal)">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linds(horizontal)">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blinds(horizontal)">
                                      <p:cBhvr>
                                        <p:cTn id="114" dur="500"/>
                                        <p:tgtEl>
                                          <p:spTgt spid="1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linds(horizontal)">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blinds(horizontal)">
                                      <p:cBhvr>
                                        <p:cTn id="124" dur="500"/>
                                        <p:tgtEl>
                                          <p:spTgt spid="42"/>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blinds(horizontal)">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grpId="1" nodeType="clickEffect">
                                  <p:stCondLst>
                                    <p:cond delay="0"/>
                                  </p:stCondLst>
                                  <p:childTnLst>
                                    <p:animEffect transition="out" filter="blinds(horizontal)">
                                      <p:cBhvr>
                                        <p:cTn id="136" dur="500"/>
                                        <p:tgtEl>
                                          <p:spTgt spid="42"/>
                                        </p:tgtEl>
                                      </p:cBhvr>
                                    </p:animEffect>
                                    <p:set>
                                      <p:cBhvr>
                                        <p:cTn id="137" dur="1" fill="hold">
                                          <p:stCondLst>
                                            <p:cond delay="499"/>
                                          </p:stCondLst>
                                        </p:cTn>
                                        <p:tgtEl>
                                          <p:spTgt spid="42"/>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transition="out" filter="blinds(horizontal)">
                                      <p:cBhvr>
                                        <p:cTn id="139" dur="500"/>
                                        <p:tgtEl>
                                          <p:spTgt spid="32"/>
                                        </p:tgtEl>
                                      </p:cBhvr>
                                    </p:animEffect>
                                    <p:set>
                                      <p:cBhvr>
                                        <p:cTn id="140" dur="1" fill="hold">
                                          <p:stCondLst>
                                            <p:cond delay="499"/>
                                          </p:stCondLst>
                                        </p:cTn>
                                        <p:tgtEl>
                                          <p:spTgt spid="3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blinds(horizontal)">
                                      <p:cBhvr>
                                        <p:cTn id="145" dur="500"/>
                                        <p:tgtEl>
                                          <p:spTgt spid="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blinds(horizontal)">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blinds(horizontal)">
                                      <p:cBhvr>
                                        <p:cTn id="155" dur="500"/>
                                        <p:tgtEl>
                                          <p:spTgt spid="17"/>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blinds(horizontal)">
                                      <p:cBhvr>
                                        <p:cTn id="160" dur="500"/>
                                        <p:tgtEl>
                                          <p:spTgt spid="38"/>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blinds(horizontal)">
                                      <p:cBhvr>
                                        <p:cTn id="165" dur="500"/>
                                        <p:tgtEl>
                                          <p:spTgt spid="40"/>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blinds(horizontal)">
                                      <p:cBhvr>
                                        <p:cTn id="170" dur="500"/>
                                        <p:tgtEl>
                                          <p:spTgt spid="1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nodeType="click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blinds(horizontal)">
                                      <p:cBhvr>
                                        <p:cTn id="175" dur="500"/>
                                        <p:tgtEl>
                                          <p:spTgt spid="34"/>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blinds(horizontal)">
                                      <p:cBhvr>
                                        <p:cTn id="180" dur="500"/>
                                        <p:tgtEl>
                                          <p:spTgt spid="39"/>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9"/>
                                        </p:tgtEl>
                                        <p:attrNameLst>
                                          <p:attrName>style.visibility</p:attrName>
                                        </p:attrNameLst>
                                      </p:cBhvr>
                                      <p:to>
                                        <p:strVal val="visible"/>
                                      </p:to>
                                    </p:set>
                                    <p:animEffect transition="in" filter="blinds(horizontal)">
                                      <p:cBhvr>
                                        <p:cTn id="185" dur="500"/>
                                        <p:tgtEl>
                                          <p:spTgt spid="19"/>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37"/>
                                        </p:tgtEl>
                                        <p:attrNameLst>
                                          <p:attrName>style.visibility</p:attrName>
                                        </p:attrNameLst>
                                      </p:cBhvr>
                                      <p:to>
                                        <p:strVal val="visible"/>
                                      </p:to>
                                    </p:set>
                                    <p:animEffect transition="in" filter="blinds(horizontal)">
                                      <p:cBhvr>
                                        <p:cTn id="190" dur="500"/>
                                        <p:tgtEl>
                                          <p:spTgt spid="37"/>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41"/>
                                        </p:tgtEl>
                                        <p:attrNameLst>
                                          <p:attrName>style.visibility</p:attrName>
                                        </p:attrNameLst>
                                      </p:cBhvr>
                                      <p:to>
                                        <p:strVal val="visible"/>
                                      </p:to>
                                    </p:set>
                                    <p:animEffect transition="in" filter="blinds(horizontal)">
                                      <p:cBhvr>
                                        <p:cTn id="195" dur="500"/>
                                        <p:tgtEl>
                                          <p:spTgt spid="41"/>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20"/>
                                        </p:tgtEl>
                                        <p:attrNameLst>
                                          <p:attrName>style.visibility</p:attrName>
                                        </p:attrNameLst>
                                      </p:cBhvr>
                                      <p:to>
                                        <p:strVal val="visible"/>
                                      </p:to>
                                    </p:set>
                                    <p:animEffect transition="in" filter="blinds(horizontal)">
                                      <p:cBhvr>
                                        <p:cTn id="20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P spid="18" grpId="0"/>
      <p:bldP spid="19" grpId="0"/>
      <p:bldP spid="20" grpId="0"/>
      <p:bldP spid="21" grpId="0" animBg="1"/>
      <p:bldP spid="22" grpId="0"/>
      <p:bldP spid="23" grpId="0" animBg="1"/>
      <p:bldP spid="24" grpId="0" animBg="1"/>
      <p:bldP spid="25" grpId="0" animBg="1"/>
      <p:bldP spid="27" grpId="0"/>
      <p:bldP spid="28" grpId="0"/>
      <p:bldP spid="29" grpId="0"/>
      <p:bldP spid="30" grpId="0"/>
      <p:bldP spid="37" grpId="0" animBg="1"/>
      <p:bldP spid="38" grpId="0" animBg="1"/>
      <p:bldP spid="31" grpId="0"/>
      <p:bldP spid="39" grpId="0"/>
      <p:bldP spid="40" grpId="0"/>
      <p:bldP spid="41" grpId="0"/>
      <p:bldP spid="32" grpId="0" animBg="1"/>
      <p:bldP spid="32"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Firstly you will need to express this as two functions, one subtract the other</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do this by writing the expression using partial fractions</a:t>
            </a:r>
            <a:endParaRPr lang="en-US" sz="1400" dirty="0">
              <a:latin typeface="Comic Sans MS" pitchFamily="66" charset="0"/>
            </a:endParaRP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57600" y="1447800"/>
                <a:ext cx="81445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57600" y="1447800"/>
                <a:ext cx="814454" cy="495649"/>
              </a:xfrm>
              <a:prstGeom prst="rect">
                <a:avLst/>
              </a:prstGeom>
              <a:blipFill>
                <a:blip r:embed="rId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19600" y="1447800"/>
                <a:ext cx="1708096"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𝐴</m:t>
                          </m:r>
                        </m:num>
                        <m:den>
                          <m:r>
                            <a:rPr lang="en-GB" sz="1400" b="0" i="1" smtClean="0">
                              <a:latin typeface="Cambria Math"/>
                            </a:rPr>
                            <m:t>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𝐵</m:t>
                          </m:r>
                        </m:num>
                        <m:den>
                          <m:r>
                            <a:rPr lang="en-GB" sz="1400" b="0" i="1" smtClean="0">
                              <a:latin typeface="Cambria Math"/>
                            </a:rPr>
                            <m:t>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419600" y="1447800"/>
                <a:ext cx="1708096" cy="50065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349343" y="1447800"/>
                <a:ext cx="7620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349343" y="1447800"/>
                <a:ext cx="762000" cy="495649"/>
              </a:xfrm>
              <a:prstGeom prst="rect">
                <a:avLst/>
              </a:prstGeom>
              <a:blipFill>
                <a:blip r:embed="rId9"/>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467600" y="1447800"/>
                <a:ext cx="9144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467600" y="1447800"/>
                <a:ext cx="914400" cy="495649"/>
              </a:xfrm>
              <a:prstGeom prst="rect">
                <a:avLst/>
              </a:prstGeom>
              <a:blipFill>
                <a:blip r:embed="rId10"/>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419600" y="2133600"/>
                <a:ext cx="1708095" cy="64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GB" sz="1400" i="1" smtClean="0">
                              <a:latin typeface="Cambria Math" panose="02040503050406030204" pitchFamily="18" charset="0"/>
                            </a:rPr>
                          </m:ctrlPr>
                        </m:fPr>
                        <m:num>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f>
                            <m:fPr>
                              <m:ctrlPr>
                                <a:rPr lang="en-GB"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19600" y="2133600"/>
                <a:ext cx="1708095" cy="64017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19600" y="2971800"/>
                <a:ext cx="1708095" cy="64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GB" sz="1400" i="1" smtClean="0">
                              <a:latin typeface="Cambria Math" panose="02040503050406030204" pitchFamily="18" charset="0"/>
                            </a:rPr>
                          </m:ctrlPr>
                        </m:fPr>
                        <m:num>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US" sz="1400" b="0" i="1" smtClean="0">
                              <a:latin typeface="Cambria Math"/>
                            </a:rPr>
                            <m:t>−</m:t>
                          </m:r>
                          <m:r>
                            <a:rPr lang="en-GB" sz="1400" b="0" i="1" smtClean="0">
                              <a:latin typeface="Cambria Math"/>
                            </a:rPr>
                            <m:t>1</m:t>
                          </m:r>
                        </m:den>
                      </m:f>
                      <m:r>
                        <a:rPr lang="en-US" sz="1400" b="0" i="1" smtClean="0">
                          <a:latin typeface="Cambria Math"/>
                        </a:rPr>
                        <m:t>−</m:t>
                      </m:r>
                      <m:f>
                        <m:fPr>
                          <m:ctrlPr>
                            <a:rPr lang="en-GB" sz="1400" b="0" i="1" smtClean="0">
                              <a:latin typeface="Cambria Math" panose="02040503050406030204" pitchFamily="18" charset="0"/>
                            </a:rPr>
                          </m:ctrlPr>
                        </m:fPr>
                        <m:num>
                          <m:f>
                            <m:fPr>
                              <m:ctrlPr>
                                <a:rPr lang="en-GB"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US" sz="1400" b="0" i="1" smtClean="0">
                              <a:latin typeface="Cambria Math"/>
                            </a:rPr>
                            <m:t>+</m:t>
                          </m:r>
                          <m:r>
                            <a:rPr lang="en-GB" sz="1400" b="0" i="1" smtClean="0">
                              <a:latin typeface="Cambria Math"/>
                            </a:rPr>
                            <m:t>1</m:t>
                          </m:r>
                        </m:den>
                      </m:f>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419600" y="2971800"/>
                <a:ext cx="1708095" cy="64017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419600" y="3886200"/>
                <a:ext cx="2003305"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d>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419600" y="3886200"/>
                <a:ext cx="2003305" cy="576376"/>
              </a:xfrm>
              <a:prstGeom prst="rect">
                <a:avLst/>
              </a:prstGeom>
              <a:blipFill>
                <a:blip r:embed="rId13"/>
                <a:stretch>
                  <a:fillRect/>
                </a:stretch>
              </a:blipFill>
            </p:spPr>
            <p:txBody>
              <a:bodyPr/>
              <a:lstStyle/>
              <a:p>
                <a:r>
                  <a:rPr lang="en-GB">
                    <a:noFill/>
                  </a:rPr>
                  <a:t> </a:t>
                </a:r>
              </a:p>
            </p:txBody>
          </p:sp>
        </mc:Fallback>
      </mc:AlternateContent>
      <p:sp>
        <p:nvSpPr>
          <p:cNvPr id="50" name="Arc 49"/>
          <p:cNvSpPr/>
          <p:nvPr/>
        </p:nvSpPr>
        <p:spPr>
          <a:xfrm>
            <a:off x="6019800" y="1752600"/>
            <a:ext cx="3810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324600" y="1905000"/>
            <a:ext cx="1295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 for A and B</a:t>
            </a:r>
          </a:p>
        </p:txBody>
      </p:sp>
      <p:sp>
        <p:nvSpPr>
          <p:cNvPr id="52" name="Arc 51"/>
          <p:cNvSpPr/>
          <p:nvPr/>
        </p:nvSpPr>
        <p:spPr>
          <a:xfrm>
            <a:off x="6019800" y="2590800"/>
            <a:ext cx="3810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a:off x="6248400" y="3429000"/>
            <a:ext cx="3810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324600" y="2743200"/>
            <a:ext cx="2438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Swap the fractions (just to make it look simpler!)</a:t>
            </a:r>
          </a:p>
        </p:txBody>
      </p:sp>
      <p:sp>
        <p:nvSpPr>
          <p:cNvPr id="56" name="TextBox 55"/>
          <p:cNvSpPr txBox="1"/>
          <p:nvPr/>
        </p:nvSpPr>
        <p:spPr>
          <a:xfrm>
            <a:off x="6477000" y="3505200"/>
            <a:ext cx="22098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Take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out as a factor (again to make it look simpler!)</a:t>
            </a:r>
            <a:endParaRPr lang="en-GB" sz="1200" dirty="0">
              <a:solidFill>
                <a:srgbClr val="FF0000"/>
              </a:solidFill>
              <a:latin typeface="Comic Sans MS" panose="030F0702030302020204" pitchFamily="66" charset="0"/>
            </a:endParaRPr>
          </a:p>
        </p:txBody>
      </p:sp>
      <p:sp>
        <p:nvSpPr>
          <p:cNvPr id="25" name="Title 1">
            <a:extLst>
              <a:ext uri="{FF2B5EF4-FFF2-40B4-BE49-F238E27FC236}">
                <a16:creationId xmlns:a16="http://schemas.microsoft.com/office/drawing/2014/main" id="{C5B27498-3F10-4802-8291-DAFDC05652E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40186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linds(horizontal)">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linds(horizontal)">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47" grpId="0"/>
      <p:bldP spid="48" grpId="0"/>
      <p:bldP spid="49" grpId="0"/>
      <p:bldP spid="50" grpId="0" animBg="1"/>
      <p:bldP spid="51" grpId="0"/>
      <p:bldP spid="52" grpId="0" animBg="1"/>
      <p:bldP spid="54" grpId="0" animBg="1"/>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a:t>
            </a:r>
            <a:r>
              <a:rPr lang="en-US" sz="1400" dirty="0">
                <a:latin typeface="Comic Sans MS" pitchFamily="66" charset="0"/>
              </a:rPr>
              <a:t>As before, write out the first few terms and the last term</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You can ignore the ‘</a:t>
            </a:r>
            <a:r>
              <a:rPr lang="en-US" sz="1400" baseline="30000" dirty="0">
                <a:latin typeface="Comic Sans MS" pitchFamily="66" charset="0"/>
                <a:sym typeface="Wingdings" pitchFamily="2" charset="2"/>
              </a:rPr>
              <a:t>1</a:t>
            </a:r>
            <a:r>
              <a:rPr lang="en-US" sz="1400" dirty="0">
                <a:latin typeface="Comic Sans MS" pitchFamily="66" charset="0"/>
                <a:sym typeface="Wingdings" pitchFamily="2" charset="2"/>
              </a:rPr>
              <a:t>/</a:t>
            </a:r>
            <a:r>
              <a:rPr lang="en-US" sz="1400" baseline="-25000" dirty="0">
                <a:latin typeface="Comic Sans MS" pitchFamily="66" charset="0"/>
                <a:sym typeface="Wingdings" pitchFamily="2" charset="2"/>
              </a:rPr>
              <a:t>2</a:t>
            </a:r>
            <a:r>
              <a:rPr lang="en-US" sz="1400" dirty="0">
                <a:latin typeface="Comic Sans MS" pitchFamily="66" charset="0"/>
                <a:sym typeface="Wingdings" pitchFamily="2" charset="2"/>
              </a:rPr>
              <a:t>’ at the start and put it back in at the end…</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33800" y="1371600"/>
                <a:ext cx="116756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i="1">
                              <a:latin typeface="Cambria Math"/>
                            </a:rPr>
                            <m:t>  </m:t>
                          </m:r>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e>
                      </m:nary>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33800" y="1371600"/>
                <a:ext cx="1167564" cy="67935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00600" y="1371600"/>
                <a:ext cx="235641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d>
                            <m:dPr>
                              <m:ctrlPr>
                                <a:rPr lang="en-US" sz="1400" i="1">
                                  <a:latin typeface="Cambria Math" panose="02040503050406030204" pitchFamily="18" charset="0"/>
                                </a:rPr>
                              </m:ctrlPr>
                            </m:dPr>
                            <m:e>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d>
                        </m:e>
                      </m:nary>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00600" y="1371600"/>
                <a:ext cx="2356414" cy="67935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53000" y="2971800"/>
                <a:ext cx="6474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=1</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953000" y="2971800"/>
                <a:ext cx="647485"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53000" y="3581400"/>
                <a:ext cx="6474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=2</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953000" y="3581400"/>
                <a:ext cx="647485"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953000" y="4191000"/>
                <a:ext cx="6474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=3</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953000" y="4191000"/>
                <a:ext cx="647485"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867400" y="4572000"/>
                <a:ext cx="3593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867400" y="4572000"/>
                <a:ext cx="35939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953000" y="5029200"/>
                <a:ext cx="6537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r>
                        <a:rPr lang="en-US" sz="1400" b="0" i="1" smtClean="0">
                          <a:latin typeface="Cambria Math"/>
                        </a:rPr>
                        <m:t>𝑛</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953000" y="5029200"/>
                <a:ext cx="65376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867400" y="28194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den>
                      </m:f>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867400" y="2819400"/>
                <a:ext cx="324128" cy="495649"/>
              </a:xfrm>
              <a:prstGeom prst="rect">
                <a:avLst/>
              </a:prstGeom>
              <a:blipFill>
                <a:blip r:embed="rId14"/>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096000" y="28194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096000" y="2819400"/>
                <a:ext cx="568874" cy="495649"/>
              </a:xfrm>
              <a:prstGeom prst="rect">
                <a:avLst/>
              </a:prstGeom>
              <a:blipFill>
                <a:blip r:embed="rId15"/>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867400" y="34290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3</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67400" y="3429000"/>
                <a:ext cx="324128" cy="495649"/>
              </a:xfrm>
              <a:prstGeom prst="rect">
                <a:avLst/>
              </a:prstGeom>
              <a:blipFill>
                <a:blip r:embed="rId16"/>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096000" y="34290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5</m:t>
                          </m:r>
                        </m:den>
                      </m:f>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096000" y="3429000"/>
                <a:ext cx="568874" cy="495649"/>
              </a:xfrm>
              <a:prstGeom prst="rect">
                <a:avLst/>
              </a:prstGeom>
              <a:blipFill>
                <a:blip r:embed="rId1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867400" y="40386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5</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867400" y="4038600"/>
                <a:ext cx="324128" cy="495649"/>
              </a:xfrm>
              <a:prstGeom prst="rect">
                <a:avLst/>
              </a:prstGeom>
              <a:blipFill>
                <a:blip r:embed="rId18"/>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096000" y="40386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7</m:t>
                          </m:r>
                        </m:den>
                      </m:f>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096000" y="4038600"/>
                <a:ext cx="568874" cy="495649"/>
              </a:xfrm>
              <a:prstGeom prst="rect">
                <a:avLst/>
              </a:prstGeom>
              <a:blipFill>
                <a:blip r:embed="rId19"/>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38800" y="4876800"/>
                <a:ext cx="743600"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i="1">
                              <a:latin typeface="Cambria Math"/>
                            </a:rPr>
                            <m:t>1</m:t>
                          </m:r>
                        </m:num>
                        <m:den>
                          <m:r>
                            <a:rPr lang="en-GB" sz="1400" i="1">
                              <a:latin typeface="Cambria Math"/>
                            </a:rPr>
                            <m:t>2</m:t>
                          </m:r>
                          <m:r>
                            <a:rPr lang="en-US" sz="1400" b="0" i="1" smtClean="0">
                              <a:latin typeface="Cambria Math"/>
                            </a:rPr>
                            <m:t>𝑛</m:t>
                          </m:r>
                          <m:r>
                            <a:rPr lang="en-US" sz="1400" i="1">
                              <a:latin typeface="Cambria Math"/>
                            </a:rPr>
                            <m:t>−</m:t>
                          </m:r>
                          <m:r>
                            <a:rPr lang="en-GB" sz="1400" i="1">
                              <a:latin typeface="Cambria Math"/>
                            </a:rPr>
                            <m:t>1</m:t>
                          </m:r>
                        </m:den>
                      </m:f>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638800" y="4876800"/>
                <a:ext cx="743600" cy="497059"/>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48400" y="4876800"/>
                <a:ext cx="98834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2</m:t>
                          </m:r>
                          <m:r>
                            <a:rPr lang="en-GB" sz="1400" b="0" i="1" smtClean="0">
                              <a:latin typeface="Cambria Math"/>
                            </a:rPr>
                            <m:t>𝑛</m:t>
                          </m:r>
                          <m:r>
                            <a:rPr lang="en-GB" sz="1400" b="0" i="1" smtClean="0">
                              <a:latin typeface="Cambria Math"/>
                            </a:rPr>
                            <m:t>+1</m:t>
                          </m:r>
                        </m:den>
                      </m:f>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248400" y="4876800"/>
                <a:ext cx="988347" cy="500650"/>
              </a:xfrm>
              <a:prstGeom prst="rect">
                <a:avLst/>
              </a:prstGeom>
              <a:blipFill>
                <a:blip r:embed="rId21"/>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648200" y="2057400"/>
                <a:ext cx="2498338" cy="679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nary>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648200" y="2057400"/>
                <a:ext cx="2498338" cy="679353"/>
              </a:xfrm>
              <a:prstGeom prst="rect">
                <a:avLst/>
              </a:prstGeom>
              <a:blipFill>
                <a:blip r:embed="rId22"/>
                <a:stretch>
                  <a:fillRect/>
                </a:stretch>
              </a:blipFill>
            </p:spPr>
            <p:txBody>
              <a:bodyPr/>
              <a:lstStyle/>
              <a:p>
                <a:r>
                  <a:rPr lang="en-GB">
                    <a:noFill/>
                  </a:rPr>
                  <a:t> </a:t>
                </a:r>
              </a:p>
            </p:txBody>
          </p:sp>
        </mc:Fallback>
      </mc:AlternateContent>
      <p:cxnSp>
        <p:nvCxnSpPr>
          <p:cNvPr id="62" name="Straight Connector 61"/>
          <p:cNvCxnSpPr/>
          <p:nvPr/>
        </p:nvCxnSpPr>
        <p:spPr>
          <a:xfrm flipV="1">
            <a:off x="6400800" y="28956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43600" y="3505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400800" y="3505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943600" y="41148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400800" y="41148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715000" y="4953000"/>
            <a:ext cx="6096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543800" y="32766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next term</a:t>
            </a:r>
            <a:endParaRPr lang="en-GB" sz="1400" dirty="0">
              <a:solidFill>
                <a:srgbClr val="0000FF"/>
              </a:solidFill>
              <a:latin typeface="Comic Sans MS" pitchFamily="66" charset="0"/>
            </a:endParaRPr>
          </a:p>
        </p:txBody>
      </p:sp>
      <p:cxnSp>
        <p:nvCxnSpPr>
          <p:cNvPr id="69" name="Straight Arrow Connector 68"/>
          <p:cNvCxnSpPr/>
          <p:nvPr/>
        </p:nvCxnSpPr>
        <p:spPr>
          <a:xfrm flipH="1">
            <a:off x="6629400" y="3657600"/>
            <a:ext cx="990600" cy="47703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553200" y="4572000"/>
            <a:ext cx="1143000" cy="32834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620000" y="41148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previous term</a:t>
            </a:r>
            <a:endParaRPr lang="en-GB" sz="1400" dirty="0">
              <a:solidFill>
                <a:srgbClr val="0000FF"/>
              </a:solidFill>
              <a:latin typeface="Comic Sans MS" pitchFamily="66" charset="0"/>
            </a:endParaRPr>
          </a:p>
        </p:txBody>
      </p:sp>
      <mc:AlternateContent xmlns:mc="http://schemas.openxmlformats.org/markup-compatibility/2006" xmlns:a14="http://schemas.microsoft.com/office/drawing/2010/main">
        <mc:Choice Requires="a14">
          <p:sp>
            <p:nvSpPr>
              <p:cNvPr id="73" name="TextBox 72"/>
              <p:cNvSpPr txBox="1"/>
              <p:nvPr/>
            </p:nvSpPr>
            <p:spPr>
              <a:xfrm>
                <a:off x="4800600" y="5486400"/>
                <a:ext cx="1524000" cy="500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=1−</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800600" y="5486400"/>
                <a:ext cx="1524000" cy="500650"/>
              </a:xfrm>
              <a:prstGeom prst="rect">
                <a:avLst/>
              </a:prstGeom>
              <a:blipFill>
                <a:blip r:embed="rId23"/>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953000" y="6096000"/>
                <a:ext cx="15240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r>
                            <a:rPr lang="en-US" sz="1400" i="1">
                              <a:latin typeface="Cambria Math"/>
                            </a:rPr>
                            <m:t>1−</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953000" y="6096000"/>
                <a:ext cx="1524000" cy="576376"/>
              </a:xfrm>
              <a:prstGeom prst="rect">
                <a:avLst/>
              </a:prstGeom>
              <a:blipFill>
                <a:blip r:embed="rId24"/>
                <a:stretch>
                  <a:fillRect/>
                </a:stretch>
              </a:blipFill>
            </p:spPr>
            <p:txBody>
              <a:bodyPr/>
              <a:lstStyle/>
              <a:p>
                <a:r>
                  <a:rPr lang="en-GB">
                    <a:noFill/>
                  </a:rPr>
                  <a:t> </a:t>
                </a:r>
              </a:p>
            </p:txBody>
          </p:sp>
        </mc:Fallback>
      </mc:AlternateContent>
      <p:sp>
        <p:nvSpPr>
          <p:cNvPr id="75" name="Arc 74"/>
          <p:cNvSpPr/>
          <p:nvPr/>
        </p:nvSpPr>
        <p:spPr>
          <a:xfrm>
            <a:off x="7010400" y="17526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7315200" y="1905000"/>
            <a:ext cx="1524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Move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to the start</a:t>
            </a:r>
            <a:endParaRPr lang="en-GB" sz="1200" dirty="0">
              <a:solidFill>
                <a:srgbClr val="FF0000"/>
              </a:solidFill>
              <a:latin typeface="Comic Sans MS" panose="030F0702030302020204" pitchFamily="66" charset="0"/>
            </a:endParaRPr>
          </a:p>
        </p:txBody>
      </p:sp>
      <p:sp>
        <p:nvSpPr>
          <p:cNvPr id="77" name="Arc 76"/>
          <p:cNvSpPr/>
          <p:nvPr/>
        </p:nvSpPr>
        <p:spPr>
          <a:xfrm>
            <a:off x="6324600" y="57912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6629400" y="5867400"/>
            <a:ext cx="1905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Don’t forget to bring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back!</a:t>
            </a:r>
            <a:endParaRPr lang="en-GB" sz="1200" dirty="0">
              <a:solidFill>
                <a:srgbClr val="FF0000"/>
              </a:solidFill>
              <a:latin typeface="Comic Sans MS" panose="030F0702030302020204" pitchFamily="66" charset="0"/>
            </a:endParaRPr>
          </a:p>
        </p:txBody>
      </p:sp>
      <p:sp>
        <p:nvSpPr>
          <p:cNvPr id="44" name="Title 1">
            <a:extLst>
              <a:ext uri="{FF2B5EF4-FFF2-40B4-BE49-F238E27FC236}">
                <a16:creationId xmlns:a16="http://schemas.microsoft.com/office/drawing/2014/main" id="{676C1130-722E-4F29-9C20-3BB2C1F0927A}"/>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38804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linds(horizontal)">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linds(horizont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linds(horizontal)">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linds(horizont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blinds(horizontal)">
                                      <p:cBhvr>
                                        <p:cTn id="102" dur="500"/>
                                        <p:tgtEl>
                                          <p:spTgt spid="63"/>
                                        </p:tgtEl>
                                      </p:cBhvr>
                                    </p:animEffect>
                                  </p:childTnLst>
                                </p:cTn>
                              </p:par>
                              <p:par>
                                <p:cTn id="103" presetID="3" presetClass="entr" presetSubtype="10" fill="hold"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blinds(horizontal)">
                                      <p:cBhvr>
                                        <p:cTn id="105" dur="500"/>
                                        <p:tgtEl>
                                          <p:spTgt spid="6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blinds(horizontal)">
                                      <p:cBhvr>
                                        <p:cTn id="110" dur="500"/>
                                        <p:tgtEl>
                                          <p:spTgt spid="65"/>
                                        </p:tgtEl>
                                      </p:cBhvr>
                                    </p:animEffect>
                                  </p:childTnLst>
                                </p:cTn>
                              </p:par>
                              <p:par>
                                <p:cTn id="111" presetID="3" presetClass="entr" presetSubtype="10" fill="hold"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blinds(horizontal)">
                                      <p:cBhvr>
                                        <p:cTn id="113" dur="500"/>
                                        <p:tgtEl>
                                          <p:spTgt spid="6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blinds(horizontal)">
                                      <p:cBhvr>
                                        <p:cTn id="118" dur="500"/>
                                        <p:tgtEl>
                                          <p:spTgt spid="69"/>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blinds(horizontal)">
                                      <p:cBhvr>
                                        <p:cTn id="123" dur="500"/>
                                        <p:tgtEl>
                                          <p:spTgt spid="6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blinds(horizontal)">
                                      <p:cBhvr>
                                        <p:cTn id="128" dur="500"/>
                                        <p:tgtEl>
                                          <p:spTgt spid="66"/>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blinds(horizontal)">
                                      <p:cBhvr>
                                        <p:cTn id="133" dur="500"/>
                                        <p:tgtEl>
                                          <p:spTgt spid="70"/>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blinds(horizontal)">
                                      <p:cBhvr>
                                        <p:cTn id="138" dur="500"/>
                                        <p:tgtEl>
                                          <p:spTgt spid="7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nodeType="click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blinds(horizontal)">
                                      <p:cBhvr>
                                        <p:cTn id="143" dur="500"/>
                                        <p:tgtEl>
                                          <p:spTgt spid="6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73"/>
                                        </p:tgtEl>
                                        <p:attrNameLst>
                                          <p:attrName>style.visibility</p:attrName>
                                        </p:attrNameLst>
                                      </p:cBhvr>
                                      <p:to>
                                        <p:strVal val="visible"/>
                                      </p:to>
                                    </p:set>
                                    <p:animEffect transition="in" filter="blinds(horizontal)">
                                      <p:cBhvr>
                                        <p:cTn id="148" dur="500"/>
                                        <p:tgtEl>
                                          <p:spTgt spid="73"/>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blinds(horizontal)">
                                      <p:cBhvr>
                                        <p:cTn id="153" dur="500"/>
                                        <p:tgtEl>
                                          <p:spTgt spid="77"/>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78"/>
                                        </p:tgtEl>
                                        <p:attrNameLst>
                                          <p:attrName>style.visibility</p:attrName>
                                        </p:attrNameLst>
                                      </p:cBhvr>
                                      <p:to>
                                        <p:strVal val="visible"/>
                                      </p:to>
                                    </p:set>
                                    <p:animEffect transition="in" filter="blinds(horizontal)">
                                      <p:cBhvr>
                                        <p:cTn id="158" dur="500"/>
                                        <p:tgtEl>
                                          <p:spTgt spid="78"/>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blinds(horizontal)">
                                      <p:cBhvr>
                                        <p:cTn id="16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7" grpId="0"/>
      <p:bldP spid="38" grpId="0"/>
      <p:bldP spid="39" grpId="0"/>
      <p:bldP spid="40" grpId="0"/>
      <p:bldP spid="61" grpId="0"/>
      <p:bldP spid="68" grpId="0"/>
      <p:bldP spid="71" grpId="0"/>
      <p:bldP spid="73" grpId="0"/>
      <p:bldP spid="74" grpId="0"/>
      <p:bldP spid="75" grpId="0" animBg="1"/>
      <p:bldP spid="76" grpId="0"/>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a:t>
            </a:r>
            <a:r>
              <a:rPr lang="en-US" sz="1400" dirty="0">
                <a:latin typeface="Comic Sans MS" pitchFamily="66" charset="0"/>
              </a:rPr>
              <a:t>As before, write out the first few terms and the last term</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You can ignore the ‘</a:t>
            </a:r>
            <a:r>
              <a:rPr lang="en-US" sz="1400" baseline="30000" dirty="0">
                <a:latin typeface="Comic Sans MS" pitchFamily="66" charset="0"/>
                <a:sym typeface="Wingdings" pitchFamily="2" charset="2"/>
              </a:rPr>
              <a:t>1</a:t>
            </a:r>
            <a:r>
              <a:rPr lang="en-US" sz="1400" dirty="0">
                <a:latin typeface="Comic Sans MS" pitchFamily="66" charset="0"/>
                <a:sym typeface="Wingdings" pitchFamily="2" charset="2"/>
              </a:rPr>
              <a:t>/</a:t>
            </a:r>
            <a:r>
              <a:rPr lang="en-US" sz="1400" baseline="-25000" dirty="0">
                <a:latin typeface="Comic Sans MS" pitchFamily="66" charset="0"/>
                <a:sym typeface="Wingdings" pitchFamily="2" charset="2"/>
              </a:rPr>
              <a:t>2</a:t>
            </a:r>
            <a:r>
              <a:rPr lang="en-US" sz="1400" dirty="0">
                <a:latin typeface="Comic Sans MS" pitchFamily="66" charset="0"/>
                <a:sym typeface="Wingdings" pitchFamily="2" charset="2"/>
              </a:rPr>
              <a:t>’ at the start and put it back in at the end…</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33800" y="1371600"/>
                <a:ext cx="116756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i="1">
                              <a:latin typeface="Cambria Math"/>
                            </a:rPr>
                            <m:t>  </m:t>
                          </m:r>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e>
                      </m:nary>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33800" y="1371600"/>
                <a:ext cx="1167564" cy="67935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00600" y="1371600"/>
                <a:ext cx="235641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d>
                            <m:dPr>
                              <m:ctrlPr>
                                <a:rPr lang="en-US" sz="1400" i="1">
                                  <a:latin typeface="Cambria Math" panose="02040503050406030204" pitchFamily="18" charset="0"/>
                                </a:rPr>
                              </m:ctrlPr>
                            </m:dPr>
                            <m:e>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d>
                        </m:e>
                      </m:nary>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00600" y="1371600"/>
                <a:ext cx="2356414" cy="67935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648200" y="2057400"/>
                <a:ext cx="2498338" cy="679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nary>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648200" y="2057400"/>
                <a:ext cx="2498338" cy="67935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724400" y="2819400"/>
                <a:ext cx="17526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r>
                            <a:rPr lang="en-US" sz="1400" i="1">
                              <a:latin typeface="Cambria Math"/>
                            </a:rPr>
                            <m:t>1−</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724400" y="2819400"/>
                <a:ext cx="1752600" cy="57637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724400" y="3505200"/>
                <a:ext cx="22098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f>
                            <m:fPr>
                              <m:ctrlPr>
                                <a:rPr lang="en-GB" sz="1400" i="1">
                                  <a:latin typeface="Cambria Math" panose="02040503050406030204" pitchFamily="18" charset="0"/>
                                </a:rPr>
                              </m:ctrlPr>
                            </m:fPr>
                            <m:num>
                              <m:r>
                                <a:rPr lang="en-US" sz="1400" b="0" i="1" smtClean="0">
                                  <a:latin typeface="Cambria Math"/>
                                </a:rPr>
                                <m:t>2</m:t>
                              </m:r>
                              <m:r>
                                <a:rPr lang="en-US" sz="1400" b="0" i="1" smtClean="0">
                                  <a:latin typeface="Cambria Math"/>
                                </a:rPr>
                                <m:t>𝑛</m:t>
                              </m:r>
                              <m:r>
                                <a:rPr lang="en-US" sz="1400" b="0" i="1" smtClean="0">
                                  <a:latin typeface="Cambria Math"/>
                                </a:rPr>
                                <m:t>+1</m:t>
                              </m:r>
                            </m:num>
                            <m:den>
                              <m:r>
                                <a:rPr lang="en-US" sz="1400" i="1">
                                  <a:latin typeface="Cambria Math"/>
                                </a:rPr>
                                <m:t>2</m:t>
                              </m:r>
                              <m:r>
                                <a:rPr lang="en-GB" sz="1400" i="1">
                                  <a:latin typeface="Cambria Math"/>
                                </a:rPr>
                                <m:t>𝑛</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724400" y="3505200"/>
                <a:ext cx="2209800" cy="576376"/>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876800" y="4267200"/>
                <a:ext cx="11430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f>
                            <m:fPr>
                              <m:ctrlPr>
                                <a:rPr lang="en-GB" sz="1400" i="1">
                                  <a:latin typeface="Cambria Math" panose="02040503050406030204" pitchFamily="18" charset="0"/>
                                </a:rPr>
                              </m:ctrlPr>
                            </m:fPr>
                            <m:num>
                              <m:r>
                                <a:rPr lang="en-US" sz="1400" b="0" i="1" smtClean="0">
                                  <a:latin typeface="Cambria Math"/>
                                </a:rPr>
                                <m:t>2</m:t>
                              </m:r>
                              <m:r>
                                <a:rPr lang="en-US" sz="1400" b="0" i="1" smtClean="0">
                                  <a:latin typeface="Cambria Math"/>
                                </a:rPr>
                                <m:t>𝑛</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876800" y="4267200"/>
                <a:ext cx="1143000" cy="57637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00600" y="5029200"/>
                <a:ext cx="1066800" cy="464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GB" sz="1400" i="1">
                              <a:latin typeface="Cambria Math" panose="02040503050406030204" pitchFamily="18" charset="0"/>
                            </a:rPr>
                          </m:ctrlPr>
                        </m:fPr>
                        <m:num>
                          <m:r>
                            <a:rPr lang="en-US" sz="1400" i="1">
                              <a:latin typeface="Cambria Math"/>
                            </a:rPr>
                            <m:t>𝑛</m:t>
                          </m:r>
                        </m:num>
                        <m:den>
                          <m:r>
                            <a:rPr lang="en-US" sz="1400" i="1">
                              <a:latin typeface="Cambria Math"/>
                            </a:rPr>
                            <m:t>2</m:t>
                          </m:r>
                          <m:r>
                            <a:rPr lang="en-GB" sz="1400" i="1">
                              <a:latin typeface="Cambria Math"/>
                            </a:rPr>
                            <m:t>𝑛</m:t>
                          </m:r>
                          <m:r>
                            <a:rPr lang="en-GB" sz="1400" i="1">
                              <a:latin typeface="Cambria Math"/>
                            </a:rPr>
                            <m:t>+1</m:t>
                          </m:r>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800600" y="5029200"/>
                <a:ext cx="1066800" cy="464871"/>
              </a:xfrm>
              <a:prstGeom prst="rect">
                <a:avLst/>
              </a:prstGeom>
              <a:blipFill>
                <a:blip r:embed="rId13"/>
                <a:stretch>
                  <a:fillRect b="-1316"/>
                </a:stretch>
              </a:blipFill>
            </p:spPr>
            <p:txBody>
              <a:bodyPr/>
              <a:lstStyle/>
              <a:p>
                <a:r>
                  <a:rPr lang="en-GB">
                    <a:noFill/>
                  </a:rPr>
                  <a:t> </a:t>
                </a:r>
              </a:p>
            </p:txBody>
          </p:sp>
        </mc:Fallback>
      </mc:AlternateContent>
      <p:sp>
        <p:nvSpPr>
          <p:cNvPr id="46" name="Arc 45"/>
          <p:cNvSpPr/>
          <p:nvPr/>
        </p:nvSpPr>
        <p:spPr>
          <a:xfrm>
            <a:off x="6629400" y="31242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6934200" y="3200400"/>
            <a:ext cx="18288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‘1’ as a fraction with the same denominator</a:t>
            </a:r>
            <a:endParaRPr lang="en-GB" sz="1200" dirty="0">
              <a:solidFill>
                <a:srgbClr val="FF0000"/>
              </a:solidFill>
              <a:latin typeface="Comic Sans MS" panose="030F0702030302020204" pitchFamily="66" charset="0"/>
            </a:endParaRPr>
          </a:p>
        </p:txBody>
      </p:sp>
      <p:sp>
        <p:nvSpPr>
          <p:cNvPr id="48" name="Arc 47"/>
          <p:cNvSpPr/>
          <p:nvPr/>
        </p:nvSpPr>
        <p:spPr>
          <a:xfrm>
            <a:off x="6629400" y="38100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5943600" y="45720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7010400" y="40386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up</a:t>
            </a:r>
            <a:endParaRPr lang="en-GB" sz="1200" dirty="0">
              <a:solidFill>
                <a:srgbClr val="FF0000"/>
              </a:solidFill>
              <a:latin typeface="Comic Sans MS" panose="030F0702030302020204" pitchFamily="66" charset="0"/>
            </a:endParaRPr>
          </a:p>
        </p:txBody>
      </p:sp>
      <p:sp>
        <p:nvSpPr>
          <p:cNvPr id="51" name="TextBox 50"/>
          <p:cNvSpPr txBox="1"/>
          <p:nvPr/>
        </p:nvSpPr>
        <p:spPr>
          <a:xfrm>
            <a:off x="6324600" y="48006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dirty="0">
              <a:solidFill>
                <a:srgbClr val="FF0000"/>
              </a:solidFill>
              <a:latin typeface="Comic Sans MS" panose="030F0702030302020204" pitchFamily="66" charset="0"/>
            </a:endParaRPr>
          </a:p>
        </p:txBody>
      </p:sp>
      <p:sp>
        <p:nvSpPr>
          <p:cNvPr id="26" name="Title 1">
            <a:extLst>
              <a:ext uri="{FF2B5EF4-FFF2-40B4-BE49-F238E27FC236}">
                <a16:creationId xmlns:a16="http://schemas.microsoft.com/office/drawing/2014/main" id="{0E3F7BE9-362C-4B49-8462-2B266D885668}"/>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906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linds(horizontal)">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linds(horizont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3" grpId="0"/>
      <p:bldP spid="44" grpId="0"/>
      <p:bldP spid="45" grpId="0"/>
      <p:bldP spid="46" grpId="0" animBg="1"/>
      <p:bldP spid="47" grpId="0"/>
      <p:bldP spid="48" grpId="0" animBg="1"/>
      <p:bldP spid="49" grpId="0" animBg="1"/>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6"/>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038600" y="1447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038600" y="1447800"/>
                <a:ext cx="1325170" cy="535275"/>
              </a:xfrm>
              <a:prstGeom prst="rect">
                <a:avLst/>
              </a:prstGeom>
              <a:blipFill>
                <a:blip r:embed="rId9"/>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38600" y="2133600"/>
                <a:ext cx="1724126"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m:t>
                      </m:r>
                      <m:f>
                        <m:fPr>
                          <m:ctrlPr>
                            <a:rPr lang="en-US" sz="1400" i="1" smtClean="0">
                              <a:latin typeface="Cambria Math" panose="02040503050406030204" pitchFamily="18" charset="0"/>
                            </a:rPr>
                          </m:ctrlPr>
                        </m:fPr>
                        <m:num>
                          <m:r>
                            <a:rPr lang="en-US" sz="1400" b="0" i="1" smtClean="0">
                              <a:latin typeface="Cambria Math"/>
                            </a:rPr>
                            <m:t>𝐴</m:t>
                          </m:r>
                        </m:num>
                        <m:den>
                          <m:r>
                            <a:rPr lang="en-US" sz="1400" b="0" i="1" smtClean="0">
                              <a:latin typeface="Cambria Math"/>
                            </a:rPr>
                            <m:t>(</m:t>
                          </m:r>
                          <m:r>
                            <a:rPr lang="en-US" sz="1400" b="0" i="1" smtClean="0">
                              <a:latin typeface="Cambria Math"/>
                            </a:rPr>
                            <m:t>𝑟</m:t>
                          </m:r>
                          <m:r>
                            <a:rPr lang="en-US" sz="1400" b="0" i="1" smtClean="0">
                              <a:latin typeface="Cambria Math"/>
                            </a:rPr>
                            <m:t>+1)</m:t>
                          </m:r>
                        </m:den>
                      </m:f>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𝐵</m:t>
                          </m:r>
                        </m:num>
                        <m:den>
                          <m:r>
                            <a:rPr lang="en-US" sz="1400" b="0" i="1" smtClean="0">
                              <a:latin typeface="Cambria Math"/>
                            </a:rPr>
                            <m:t>(</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38600" y="2133600"/>
                <a:ext cx="1724126" cy="535275"/>
              </a:xfrm>
              <a:prstGeom prst="rect">
                <a:avLst/>
              </a:prstGeom>
              <a:blipFill>
                <a:blip r:embed="rId10"/>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038600" y="2819400"/>
                <a:ext cx="1964640" cy="548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m:t>
                      </m:r>
                      <m:f>
                        <m:fPr>
                          <m:ctrlPr>
                            <a:rPr lang="en-US" sz="1400" i="1" smtClean="0">
                              <a:latin typeface="Cambria Math" panose="02040503050406030204" pitchFamily="18" charset="0"/>
                            </a:rPr>
                          </m:ctrlPr>
                        </m:fPr>
                        <m:num>
                          <m:r>
                            <a:rPr lang="en-US" sz="1400" b="0" i="1" smtClean="0">
                              <a:latin typeface="Cambria Math"/>
                            </a:rPr>
                            <m:t>𝐴</m:t>
                          </m:r>
                          <m:d>
                            <m:dPr>
                              <m:ctrlPr>
                                <a:rPr lang="en-US" sz="1400" b="0" i="1" smtClean="0">
                                  <a:latin typeface="Cambria Math" panose="02040503050406030204" pitchFamily="18" charset="0"/>
                                </a:rPr>
                              </m:ctrlPr>
                            </m:dPr>
                            <m:e>
                              <m:r>
                                <a:rPr lang="en-US" sz="1400" b="0" i="1" smtClean="0">
                                  <a:latin typeface="Cambria Math"/>
                                </a:rPr>
                                <m:t>𝑟</m:t>
                              </m:r>
                              <m:r>
                                <a:rPr lang="en-US" sz="1400" b="0" i="1" smtClean="0">
                                  <a:latin typeface="Cambria Math"/>
                                </a:rPr>
                                <m:t>+3</m:t>
                              </m:r>
                            </m:e>
                          </m:d>
                          <m:r>
                            <a:rPr lang="en-US" sz="1400" b="0" i="1" smtClean="0">
                              <a:latin typeface="Cambria Math"/>
                            </a:rPr>
                            <m:t>+</m:t>
                          </m:r>
                          <m:r>
                            <a:rPr lang="en-US" sz="1400" b="0" i="1" smtClean="0">
                              <a:latin typeface="Cambria Math"/>
                            </a:rPr>
                            <m:t>𝐵</m:t>
                          </m:r>
                          <m:r>
                            <a:rPr lang="en-US" sz="1400" b="0" i="1" smtClean="0">
                              <a:latin typeface="Cambria Math"/>
                            </a:rPr>
                            <m:t>(</m:t>
                          </m:r>
                          <m:r>
                            <a:rPr lang="en-US" sz="1400" b="0" i="1" smtClean="0">
                              <a:latin typeface="Cambria Math"/>
                            </a:rPr>
                            <m:t>𝑟</m:t>
                          </m:r>
                          <m:r>
                            <a:rPr lang="en-US" sz="1400" b="0" i="1" smtClean="0">
                              <a:latin typeface="Cambria Math"/>
                            </a:rPr>
                            <m:t>+1)</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038600" y="2819400"/>
                <a:ext cx="1964640" cy="548676"/>
              </a:xfrm>
              <a:prstGeom prst="rect">
                <a:avLst/>
              </a:prstGeom>
              <a:blipFill>
                <a:blip r:embed="rId11"/>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81600" y="3657600"/>
                <a:ext cx="211545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𝐴</m:t>
                      </m:r>
                      <m:d>
                        <m:dPr>
                          <m:ctrlPr>
                            <a:rPr lang="en-US" sz="1400" i="1">
                              <a:latin typeface="Cambria Math" panose="02040503050406030204" pitchFamily="18" charset="0"/>
                            </a:rPr>
                          </m:ctrlPr>
                        </m:dPr>
                        <m:e>
                          <m:r>
                            <a:rPr lang="en-US" sz="1400" i="1">
                              <a:latin typeface="Cambria Math"/>
                            </a:rPr>
                            <m:t>𝑟</m:t>
                          </m:r>
                          <m:r>
                            <a:rPr lang="en-US" sz="1400" i="1">
                              <a:latin typeface="Cambria Math"/>
                            </a:rPr>
                            <m:t>+3</m:t>
                          </m:r>
                        </m:e>
                      </m:d>
                      <m:r>
                        <a:rPr lang="en-US" sz="1400" i="1">
                          <a:latin typeface="Cambria Math"/>
                        </a:rPr>
                        <m:t>+</m:t>
                      </m:r>
                      <m:r>
                        <a:rPr lang="en-US" sz="1400" i="1">
                          <a:latin typeface="Cambria Math"/>
                        </a:rPr>
                        <m:t>𝐵</m:t>
                      </m:r>
                      <m:d>
                        <m:dPr>
                          <m:ctrlPr>
                            <a:rPr lang="en-US" sz="1400" i="1">
                              <a:latin typeface="Cambria Math" panose="02040503050406030204" pitchFamily="18" charset="0"/>
                            </a:rPr>
                          </m:ctrlPr>
                        </m:dPr>
                        <m:e>
                          <m:r>
                            <a:rPr lang="en-US" sz="1400" i="1">
                              <a:latin typeface="Cambria Math"/>
                            </a:rPr>
                            <m:t>𝑟</m:t>
                          </m:r>
                          <m:r>
                            <a:rPr lang="en-US" sz="1400" i="1">
                              <a:latin typeface="Cambria Math"/>
                            </a:rPr>
                            <m:t>+1</m:t>
                          </m:r>
                        </m:e>
                      </m:d>
                      <m:r>
                        <a:rPr lang="en-US" sz="1400" b="0" i="1" smtClean="0">
                          <a:latin typeface="Cambria Math"/>
                        </a:rPr>
                        <m:t>=2</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81600" y="3657600"/>
                <a:ext cx="2115451"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419600" y="4572000"/>
                <a:ext cx="77348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rPr>
                        <m:t>𝐴</m:t>
                      </m:r>
                      <m:r>
                        <a:rPr lang="en-US" sz="1400" b="0" i="1" smtClean="0">
                          <a:latin typeface="Cambria Math"/>
                        </a:rPr>
                        <m:t>=2</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419600" y="4572000"/>
                <a:ext cx="773481"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495800" y="4953000"/>
                <a:ext cx="762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m:t>
                      </m:r>
                      <m:r>
                        <a:rPr lang="en-US" sz="1400" b="0" i="1" smtClean="0">
                          <a:latin typeface="Cambria Math"/>
                        </a:rPr>
                        <m:t>=1</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495800" y="4953000"/>
                <a:ext cx="762000"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629400" y="4572000"/>
                <a:ext cx="9160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rPr>
                        <m:t>𝐵</m:t>
                      </m:r>
                      <m:r>
                        <a:rPr lang="en-US" sz="1400" b="0" i="1" smtClean="0">
                          <a:latin typeface="Cambria Math"/>
                        </a:rPr>
                        <m:t>=2</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629400" y="4572000"/>
                <a:ext cx="91602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858000" y="49530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𝐵</m:t>
                      </m:r>
                      <m:r>
                        <a:rPr lang="en-US" sz="1400" b="0" i="1" smtClean="0">
                          <a:latin typeface="Cambria Math"/>
                        </a:rPr>
                        <m:t>=−1</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858000" y="4953000"/>
                <a:ext cx="838200" cy="307777"/>
              </a:xfrm>
              <a:prstGeom prst="rect">
                <a:avLst/>
              </a:prstGeom>
              <a:blipFill>
                <a:blip r:embed="rId16"/>
                <a:stretch>
                  <a:fillRect/>
                </a:stretch>
              </a:blipFill>
            </p:spPr>
            <p:txBody>
              <a:bodyPr/>
              <a:lstStyle/>
              <a:p>
                <a:r>
                  <a:rPr lang="en-GB">
                    <a:noFill/>
                  </a:rPr>
                  <a:t> </a:t>
                </a:r>
              </a:p>
            </p:txBody>
          </p:sp>
        </mc:Fallback>
      </mc:AlternateContent>
      <p:cxnSp>
        <p:nvCxnSpPr>
          <p:cNvPr id="37" name="Straight Arrow Connector 36"/>
          <p:cNvCxnSpPr/>
          <p:nvPr/>
        </p:nvCxnSpPr>
        <p:spPr>
          <a:xfrm flipH="1">
            <a:off x="5105400" y="4038600"/>
            <a:ext cx="6096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553200" y="4038600"/>
            <a:ext cx="6096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a:off x="5638800" y="17526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5943600" y="1828800"/>
            <a:ext cx="1524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as separate fractions</a:t>
            </a:r>
            <a:endParaRPr lang="en-GB" sz="1200" dirty="0">
              <a:solidFill>
                <a:srgbClr val="FF0000"/>
              </a:solidFill>
              <a:latin typeface="Comic Sans MS" panose="030F0702030302020204" pitchFamily="66" charset="0"/>
            </a:endParaRPr>
          </a:p>
        </p:txBody>
      </p:sp>
      <p:sp>
        <p:nvSpPr>
          <p:cNvPr id="41" name="Arc 40"/>
          <p:cNvSpPr/>
          <p:nvPr/>
        </p:nvSpPr>
        <p:spPr>
          <a:xfrm>
            <a:off x="5867400" y="24384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6172200" y="2514600"/>
            <a:ext cx="2286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the opposite denominator and group up</a:t>
            </a:r>
            <a:endParaRPr lang="en-GB" sz="1200" dirty="0">
              <a:solidFill>
                <a:srgbClr val="FF0000"/>
              </a:solidFill>
              <a:latin typeface="Comic Sans MS" panose="030F0702030302020204" pitchFamily="66" charset="0"/>
            </a:endParaRPr>
          </a:p>
        </p:txBody>
      </p:sp>
      <p:sp>
        <p:nvSpPr>
          <p:cNvPr id="52" name="TextBox 51"/>
          <p:cNvSpPr txBox="1"/>
          <p:nvPr/>
        </p:nvSpPr>
        <p:spPr>
          <a:xfrm>
            <a:off x="4419600" y="40386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r = -1</a:t>
            </a:r>
            <a:endParaRPr lang="en-GB" sz="1200" dirty="0">
              <a:solidFill>
                <a:srgbClr val="FF0000"/>
              </a:solidFill>
              <a:latin typeface="Comic Sans MS" panose="030F0702030302020204" pitchFamily="66" charset="0"/>
            </a:endParaRPr>
          </a:p>
        </p:txBody>
      </p:sp>
      <p:sp>
        <p:nvSpPr>
          <p:cNvPr id="54" name="TextBox 53"/>
          <p:cNvSpPr txBox="1"/>
          <p:nvPr/>
        </p:nvSpPr>
        <p:spPr>
          <a:xfrm>
            <a:off x="6934200" y="40386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r = -3</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5" name="TextBox 54"/>
              <p:cNvSpPr txBox="1"/>
              <p:nvPr/>
            </p:nvSpPr>
            <p:spPr>
              <a:xfrm>
                <a:off x="4114800" y="5645727"/>
                <a:ext cx="1724125" cy="553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m:t>
                      </m:r>
                      <m:f>
                        <m:fPr>
                          <m:ctrlPr>
                            <a:rPr lang="en-US" sz="140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m:t>
                          </m:r>
                          <m:r>
                            <a:rPr lang="en-US" sz="1400" b="0" i="1" smtClean="0">
                              <a:latin typeface="Cambria Math"/>
                            </a:rPr>
                            <m:t>𝑟</m:t>
                          </m:r>
                          <m:r>
                            <a:rPr lang="en-US" sz="1400" b="0" i="1" smtClean="0">
                              <a:latin typeface="Cambria Math"/>
                            </a:rPr>
                            <m:t>+1)</m:t>
                          </m:r>
                        </m:den>
                      </m:f>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114800" y="5645727"/>
                <a:ext cx="1724125" cy="553870"/>
              </a:xfrm>
              <a:prstGeom prst="rect">
                <a:avLst/>
              </a:prstGeom>
              <a:blipFill>
                <a:blip r:embed="rId17"/>
                <a:stretch>
                  <a:fillRect b="-1099"/>
                </a:stretch>
              </a:blipFill>
            </p:spPr>
            <p:txBody>
              <a:bodyPr/>
              <a:lstStyle/>
              <a:p>
                <a:r>
                  <a:rPr lang="en-GB">
                    <a:noFill/>
                  </a:rPr>
                  <a:t> </a:t>
                </a:r>
              </a:p>
            </p:txBody>
          </p:sp>
        </mc:Fallback>
      </mc:AlternateContent>
      <p:sp>
        <p:nvSpPr>
          <p:cNvPr id="12" name="Rectangle 11"/>
          <p:cNvSpPr/>
          <p:nvPr/>
        </p:nvSpPr>
        <p:spPr>
          <a:xfrm>
            <a:off x="4267200" y="2819400"/>
            <a:ext cx="16764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572000" y="1447800"/>
            <a:ext cx="304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114800" y="2133600"/>
            <a:ext cx="16002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4191000" y="5638800"/>
            <a:ext cx="16002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itle 1">
            <a:extLst>
              <a:ext uri="{FF2B5EF4-FFF2-40B4-BE49-F238E27FC236}">
                <a16:creationId xmlns:a16="http://schemas.microsoft.com/office/drawing/2014/main" id="{2EF9657F-B0A9-4EF4-ABC6-00199E47FAC5}"/>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6014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blinds(horizontal)">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xit" presetSubtype="10" fill="hold" grpId="1" nodeType="clickEffect">
                                  <p:stCondLst>
                                    <p:cond delay="0"/>
                                  </p:stCondLst>
                                  <p:childTnLst>
                                    <p:animEffect transition="out" filter="blinds(horizontal)">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56"/>
                                        </p:tgtEl>
                                      </p:cBhvr>
                                    </p:animEffect>
                                    <p:set>
                                      <p:cBhvr>
                                        <p:cTn id="88" dur="1" fill="hold">
                                          <p:stCondLst>
                                            <p:cond delay="499"/>
                                          </p:stCondLst>
                                        </p:cTn>
                                        <p:tgtEl>
                                          <p:spTgt spid="5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linds(horizontal)">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blinds(horizontal)">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linds(horizontal)">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linds(horizontal)">
                                      <p:cBhvr>
                                        <p:cTn id="113" dur="500"/>
                                        <p:tgtEl>
                                          <p:spTgt spid="3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linds(horizontal)">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blinds(horizontal)">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linds(horizontal)">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blinds(horizontal)">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blinds(horizontal)">
                                      <p:cBhvr>
                                        <p:cTn id="138" dur="500"/>
                                        <p:tgtEl>
                                          <p:spTgt spid="58"/>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blinds(horizontal)">
                                      <p:cBhvr>
                                        <p:cTn id="141" dur="500"/>
                                        <p:tgtEl>
                                          <p:spTgt spid="57"/>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58"/>
                                        </p:tgtEl>
                                      </p:cBhvr>
                                    </p:animEffect>
                                    <p:set>
                                      <p:cBhvr>
                                        <p:cTn id="146" dur="1" fill="hold">
                                          <p:stCondLst>
                                            <p:cond delay="499"/>
                                          </p:stCondLst>
                                        </p:cTn>
                                        <p:tgtEl>
                                          <p:spTgt spid="58"/>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57"/>
                                        </p:tgtEl>
                                      </p:cBhvr>
                                    </p:animEffect>
                                    <p:set>
                                      <p:cBhvr>
                                        <p:cTn id="149"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p:bldP spid="27" grpId="0"/>
      <p:bldP spid="28" grpId="0"/>
      <p:bldP spid="29" grpId="0"/>
      <p:bldP spid="30" grpId="0"/>
      <p:bldP spid="31" grpId="0"/>
      <p:bldP spid="32" grpId="0"/>
      <p:bldP spid="33" grpId="0"/>
      <p:bldP spid="34" grpId="0"/>
      <p:bldP spid="39" grpId="0" animBg="1"/>
      <p:bldP spid="40" grpId="0"/>
      <p:bldP spid="41" grpId="0" animBg="1"/>
      <p:bldP spid="42" grpId="0"/>
      <p:bldP spid="52" grpId="0"/>
      <p:bldP spid="54" grpId="0"/>
      <p:bldP spid="55" grpId="0"/>
      <p:bldP spid="12" grpId="0" animBg="1"/>
      <p:bldP spid="12" grpId="1" animBg="1"/>
      <p:bldP spid="56" grpId="0" animBg="1"/>
      <p:bldP spid="56" grpId="1" animBg="1"/>
      <p:bldP spid="57" grpId="0" animBg="1"/>
      <p:bldP spid="57" grpId="1" animBg="1"/>
      <p:bldP spid="58" grpId="0" animBg="1"/>
      <p:bldP spid="5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6"/>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51514" y="1524000"/>
                <a:ext cx="2501069" cy="471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+1)</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+3)</m:t>
                          </m:r>
                        </m:den>
                      </m:f>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951514" y="1524000"/>
                <a:ext cx="2501069" cy="471989"/>
              </a:xfrm>
              <a:prstGeom prst="rect">
                <a:avLst/>
              </a:prstGeom>
              <a:blipFill>
                <a:blip r:embed="rId7"/>
                <a:stretch>
                  <a:fillRect b="-6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408081" y="2133600"/>
                <a:ext cx="158793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=1</m:t>
                          </m:r>
                        </m:sub>
                        <m:sup>
                          <m:r>
                            <a:rPr lang="en-US" sz="1200" b="0" i="1" smtClean="0">
                              <a:latin typeface="Cambria Math"/>
                            </a:rPr>
                            <m:t>𝑛</m:t>
                          </m:r>
                        </m:sup>
                        <m:e>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+1)</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+3)</m:t>
                              </m:r>
                            </m:den>
                          </m:f>
                        </m:e>
                      </m:nary>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408081" y="2133600"/>
                <a:ext cx="1587934" cy="595484"/>
              </a:xfrm>
              <a:prstGeom prst="rect">
                <a:avLst/>
              </a:prstGeom>
              <a:blipFill>
                <a:blip r:embed="rId8"/>
                <a:stretch>
                  <a:fillRect l="-29502"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951514" y="2962438"/>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=1</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951514" y="2962438"/>
                <a:ext cx="5829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998142" y="2856441"/>
                <a:ext cx="304892"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998142" y="2856441"/>
                <a:ext cx="304892" cy="438005"/>
              </a:xfrm>
              <a:prstGeom prst="rect">
                <a:avLst/>
              </a:prstGeom>
              <a:blipFill>
                <a:blip r:embed="rId10"/>
                <a:stretch>
                  <a:fillRect b="-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176318" y="2846152"/>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4</m:t>
                          </m:r>
                        </m:den>
                      </m:f>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176318" y="2846152"/>
                <a:ext cx="513281" cy="43800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971504" y="3460485"/>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=2</m:t>
                      </m:r>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971504" y="3460485"/>
                <a:ext cx="582980"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018132" y="3354488"/>
                <a:ext cx="304892"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018132" y="3354488"/>
                <a:ext cx="304892" cy="438005"/>
              </a:xfrm>
              <a:prstGeom prst="rect">
                <a:avLst/>
              </a:prstGeom>
              <a:blipFill>
                <a:blip r:embed="rId13"/>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196308" y="3344199"/>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196308" y="3344199"/>
                <a:ext cx="513281" cy="438005"/>
              </a:xfrm>
              <a:prstGeom prst="rect">
                <a:avLst/>
              </a:prstGeom>
              <a:blipFill>
                <a:blip r:embed="rId14"/>
                <a:stretch>
                  <a:fillRect b="-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971504" y="3948972"/>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=3</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971504" y="3948972"/>
                <a:ext cx="582980"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018132" y="3842975"/>
                <a:ext cx="304892"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4</m:t>
                          </m:r>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018132" y="3842975"/>
                <a:ext cx="304892" cy="438005"/>
              </a:xfrm>
              <a:prstGeom prst="rect">
                <a:avLst/>
              </a:prstGeom>
              <a:blipFill>
                <a:blip r:embed="rId16"/>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196308" y="3832686"/>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6</m:t>
                          </m:r>
                        </m:den>
                      </m:f>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196308" y="3832686"/>
                <a:ext cx="513281" cy="438005"/>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81499" y="4469455"/>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=4</m:t>
                      </m:r>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81499" y="4469455"/>
                <a:ext cx="582980"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028127" y="4363458"/>
                <a:ext cx="304891"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oMath>
                  </m:oMathPara>
                </a14:m>
                <a:endParaRPr lang="en-GB"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028127" y="4363458"/>
                <a:ext cx="304891" cy="439223"/>
              </a:xfrm>
              <a:prstGeom prst="rect">
                <a:avLst/>
              </a:prstGeom>
              <a:blipFill>
                <a:blip r:embed="rId19"/>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206303" y="4353169"/>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7</m:t>
                          </m:r>
                        </m:den>
                      </m:f>
                    </m:oMath>
                  </m:oMathPara>
                </a14:m>
                <a:endParaRPr lang="en-GB"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206303" y="4353169"/>
                <a:ext cx="513281" cy="438005"/>
              </a:xfrm>
              <a:prstGeom prst="rect">
                <a:avLst/>
              </a:prstGeom>
              <a:blipFill>
                <a:blip r:embed="rId20"/>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81499" y="5190595"/>
                <a:ext cx="85754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m:t>
                      </m:r>
                      <m:r>
                        <a:rPr lang="en-US" sz="1200" b="0" i="1" smtClean="0">
                          <a:latin typeface="Cambria Math"/>
                        </a:rPr>
                        <m:t>𝑛</m:t>
                      </m:r>
                      <m:r>
                        <a:rPr lang="en-US" sz="1200" b="0" i="1" smtClean="0">
                          <a:latin typeface="Cambria Math"/>
                        </a:rPr>
                        <m:t>−1</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981499" y="5190595"/>
                <a:ext cx="85754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028127" y="5084598"/>
                <a:ext cx="310726"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den>
                      </m:f>
                    </m:oMath>
                  </m:oMathPara>
                </a14:m>
                <a:endParaRPr lang="en-GB"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5028127" y="5084598"/>
                <a:ext cx="310726" cy="439223"/>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206303" y="5074309"/>
                <a:ext cx="787844"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+2</m:t>
                          </m:r>
                        </m:den>
                      </m:f>
                    </m:oMath>
                  </m:oMathPara>
                </a14:m>
                <a:endParaRPr lang="en-GB"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206303" y="5074309"/>
                <a:ext cx="787844" cy="442301"/>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971504" y="5771464"/>
                <a:ext cx="5888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m:t>
                      </m:r>
                      <m:r>
                        <a:rPr lang="en-US" sz="1200" b="0" i="1" smtClean="0">
                          <a:latin typeface="Cambria Math"/>
                        </a:rPr>
                        <m:t>𝑛</m:t>
                      </m:r>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971504" y="5771464"/>
                <a:ext cx="588815"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018132" y="5665467"/>
                <a:ext cx="579454"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+1</m:t>
                          </m:r>
                        </m:den>
                      </m:f>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018132" y="5665467"/>
                <a:ext cx="579454" cy="442301"/>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462943" y="5665467"/>
                <a:ext cx="787844"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462943" y="5665467"/>
                <a:ext cx="787844" cy="442301"/>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018132" y="4802681"/>
                <a:ext cx="3353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oMath>
                  </m:oMathPara>
                </a14:m>
                <a:endParaRPr lang="en-GB"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5018132" y="4802681"/>
                <a:ext cx="335348" cy="276999"/>
              </a:xfrm>
              <a:prstGeom prst="rect">
                <a:avLst/>
              </a:prstGeom>
              <a:blipFill>
                <a:blip r:embed="rId27"/>
                <a:stretch>
                  <a:fillRect/>
                </a:stretch>
              </a:blipFill>
            </p:spPr>
            <p:txBody>
              <a:bodyPr/>
              <a:lstStyle/>
              <a:p>
                <a:r>
                  <a:rPr lang="en-GB">
                    <a:noFill/>
                  </a:rPr>
                  <a:t> </a:t>
                </a:r>
              </a:p>
            </p:txBody>
          </p:sp>
        </mc:Fallback>
      </mc:AlternateContent>
      <p:sp>
        <p:nvSpPr>
          <p:cNvPr id="8" name="TextBox 7"/>
          <p:cNvSpPr txBox="1"/>
          <p:nvPr/>
        </p:nvSpPr>
        <p:spPr>
          <a:xfrm>
            <a:off x="6609301" y="1626657"/>
            <a:ext cx="2366382" cy="1169551"/>
          </a:xfrm>
          <a:prstGeom prst="rect">
            <a:avLst/>
          </a:prstGeom>
          <a:noFill/>
        </p:spPr>
        <p:txBody>
          <a:bodyPr wrap="square" rtlCol="0">
            <a:spAutoFit/>
          </a:bodyPr>
          <a:lstStyle/>
          <a:p>
            <a:pPr algn="ctr"/>
            <a:r>
              <a:rPr lang="en-US" sz="1400" dirty="0">
                <a:solidFill>
                  <a:srgbClr val="FF0000"/>
                </a:solidFill>
                <a:latin typeface="Comic Sans MS" pitchFamily="66" charset="0"/>
              </a:rPr>
              <a:t>This is slightly different, terms cancel with those 2 positions earlier/later!</a:t>
            </a:r>
          </a:p>
          <a:p>
            <a:pPr algn="ctr"/>
            <a:r>
              <a:rPr lang="en-US" sz="1400" dirty="0">
                <a:solidFill>
                  <a:srgbClr val="FF0000"/>
                </a:solidFill>
                <a:latin typeface="Comic Sans MS" pitchFamily="66" charset="0"/>
              </a:rPr>
              <a:t>(This is why r = n – 1 has been included…)</a:t>
            </a:r>
            <a:endParaRPr lang="en-GB" sz="1400" dirty="0">
              <a:solidFill>
                <a:srgbClr val="FF0000"/>
              </a:solidFill>
              <a:latin typeface="Comic Sans MS" pitchFamily="66" charset="0"/>
            </a:endParaRPr>
          </a:p>
        </p:txBody>
      </p:sp>
      <p:cxnSp>
        <p:nvCxnSpPr>
          <p:cNvPr id="11" name="Straight Connector 10"/>
          <p:cNvCxnSpPr/>
          <p:nvPr/>
        </p:nvCxnSpPr>
        <p:spPr>
          <a:xfrm flipV="1">
            <a:off x="5094378" y="4363458"/>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09606" y="3826114"/>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472895" y="3360961"/>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62943" y="2839580"/>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447715" y="4375974"/>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462943" y="3838630"/>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100993" y="5771464"/>
            <a:ext cx="331965" cy="3363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116221" y="5098699"/>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917275" y="3456782"/>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These terms will cancel with those 2 ahead</a:t>
            </a:r>
            <a:endParaRPr lang="en-GB" sz="1400" dirty="0">
              <a:solidFill>
                <a:srgbClr val="0000FF"/>
              </a:solidFill>
              <a:latin typeface="Comic Sans MS" pitchFamily="66" charset="0"/>
            </a:endParaRPr>
          </a:p>
        </p:txBody>
      </p:sp>
      <p:cxnSp>
        <p:nvCxnSpPr>
          <p:cNvPr id="79" name="Straight Arrow Connector 78"/>
          <p:cNvCxnSpPr>
            <a:stCxn id="78" idx="1"/>
          </p:cNvCxnSpPr>
          <p:nvPr/>
        </p:nvCxnSpPr>
        <p:spPr>
          <a:xfrm flipH="1">
            <a:off x="5755488" y="3826114"/>
            <a:ext cx="1161787" cy="27026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1" idx="1"/>
          </p:cNvCxnSpPr>
          <p:nvPr/>
        </p:nvCxnSpPr>
        <p:spPr>
          <a:xfrm flipH="1">
            <a:off x="5539145" y="4761769"/>
            <a:ext cx="1341514" cy="100969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880659" y="4392437"/>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These terms will cancel with those 2 before</a:t>
            </a:r>
            <a:endParaRPr lang="en-GB" sz="1400" dirty="0">
              <a:solidFill>
                <a:srgbClr val="0000FF"/>
              </a:solidFill>
              <a:latin typeface="Comic Sans MS" pitchFamily="66" charset="0"/>
            </a:endParaRPr>
          </a:p>
        </p:txBody>
      </p:sp>
      <p:cxnSp>
        <p:nvCxnSpPr>
          <p:cNvPr id="82" name="Straight Arrow Connector 81"/>
          <p:cNvCxnSpPr>
            <a:stCxn id="78" idx="1"/>
          </p:cNvCxnSpPr>
          <p:nvPr/>
        </p:nvCxnSpPr>
        <p:spPr>
          <a:xfrm flipH="1">
            <a:off x="5761149" y="3826114"/>
            <a:ext cx="1156126" cy="7672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1" idx="1"/>
          </p:cNvCxnSpPr>
          <p:nvPr/>
        </p:nvCxnSpPr>
        <p:spPr>
          <a:xfrm flipH="1">
            <a:off x="5432959" y="4761769"/>
            <a:ext cx="1447700" cy="36578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4004820" y="6241147"/>
                <a:ext cx="1852045"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4" name="TextBox 83"/>
              <p:cNvSpPr txBox="1">
                <a:spLocks noRot="1" noChangeAspect="1" noMove="1" noResize="1" noEditPoints="1" noAdjustHandles="1" noChangeArrowheads="1" noChangeShapeType="1" noTextEdit="1"/>
              </p:cNvSpPr>
              <p:nvPr/>
            </p:nvSpPr>
            <p:spPr>
              <a:xfrm>
                <a:off x="4004820" y="6241147"/>
                <a:ext cx="1852045" cy="442301"/>
              </a:xfrm>
              <a:prstGeom prst="rect">
                <a:avLst/>
              </a:prstGeom>
              <a:blipFill>
                <a:blip r:embed="rId28"/>
                <a:stretch>
                  <a:fillRect b="-1389"/>
                </a:stretch>
              </a:blipFill>
            </p:spPr>
            <p:txBody>
              <a:bodyPr/>
              <a:lstStyle/>
              <a:p>
                <a:r>
                  <a:rPr lang="en-GB">
                    <a:noFill/>
                  </a:rPr>
                  <a:t> </a:t>
                </a:r>
              </a:p>
            </p:txBody>
          </p:sp>
        </mc:Fallback>
      </mc:AlternateContent>
      <p:sp>
        <p:nvSpPr>
          <p:cNvPr id="85" name="TextBox 84"/>
          <p:cNvSpPr txBox="1"/>
          <p:nvPr/>
        </p:nvSpPr>
        <p:spPr>
          <a:xfrm>
            <a:off x="6380156" y="5965447"/>
            <a:ext cx="2366382" cy="738664"/>
          </a:xfrm>
          <a:prstGeom prst="rect">
            <a:avLst/>
          </a:prstGeom>
          <a:noFill/>
        </p:spPr>
        <p:txBody>
          <a:bodyPr wrap="square" rtlCol="0">
            <a:spAutoFit/>
          </a:bodyPr>
          <a:lstStyle/>
          <a:p>
            <a:pPr algn="ctr"/>
            <a:r>
              <a:rPr lang="en-US" sz="1400" dirty="0">
                <a:solidFill>
                  <a:srgbClr val="FF0000"/>
                </a:solidFill>
                <a:latin typeface="Comic Sans MS" pitchFamily="66" charset="0"/>
              </a:rPr>
              <a:t>Now we need to group these up by making the denominators equivalent…</a:t>
            </a:r>
            <a:endParaRPr lang="en-GB" sz="1400" dirty="0">
              <a:solidFill>
                <a:srgbClr val="FF0000"/>
              </a:solidFill>
              <a:latin typeface="Comic Sans MS" pitchFamily="66" charset="0"/>
            </a:endParaRPr>
          </a:p>
        </p:txBody>
      </p:sp>
      <p:sp>
        <p:nvSpPr>
          <p:cNvPr id="52" name="Title 1">
            <a:extLst>
              <a:ext uri="{FF2B5EF4-FFF2-40B4-BE49-F238E27FC236}">
                <a16:creationId xmlns:a16="http://schemas.microsoft.com/office/drawing/2014/main" id="{D4E9310A-413C-4460-9DFE-0D26A6E8D92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54" name="TextBox 5">
                <a:extLst>
                  <a:ext uri="{FF2B5EF4-FFF2-40B4-BE49-F238E27FC236}">
                    <a16:creationId xmlns:a16="http://schemas.microsoft.com/office/drawing/2014/main" id="{3B5AC776-C9AD-4832-BA15-1BDC167CAE1F}"/>
                  </a:ext>
                </a:extLst>
              </p:cNvPr>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54" name="TextBox 5">
                <a:extLst>
                  <a:ext uri="{FF2B5EF4-FFF2-40B4-BE49-F238E27FC236}">
                    <a16:creationId xmlns:a16="http://schemas.microsoft.com/office/drawing/2014/main" id="{3B5AC776-C9AD-4832-BA15-1BDC167CAE1F}"/>
                  </a:ext>
                </a:extLst>
              </p:cNvPr>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25">
                <a:extLst>
                  <a:ext uri="{FF2B5EF4-FFF2-40B4-BE49-F238E27FC236}">
                    <a16:creationId xmlns:a16="http://schemas.microsoft.com/office/drawing/2014/main" id="{4AEE943E-E1E6-49B6-8D36-B30E089F9FA7}"/>
                  </a:ext>
                </a:extLst>
              </p:cNvPr>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55" name="TextBox 25">
                <a:extLst>
                  <a:ext uri="{FF2B5EF4-FFF2-40B4-BE49-F238E27FC236}">
                    <a16:creationId xmlns:a16="http://schemas.microsoft.com/office/drawing/2014/main" id="{4AEE943E-E1E6-49B6-8D36-B30E089F9FA7}"/>
                  </a:ext>
                </a:extLst>
              </p:cNvPr>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3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259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linds(horizont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linds(horizontal)">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linds(horizontal)">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blinds(horizontal)">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linds(horizontal)">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linds(horizont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blinds(horizontal)">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blinds(horizontal)">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linds(horizontal)">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blinds(horizontal)">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blinds(horizontal)">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blinds(horizontal)">
                                      <p:cBhvr>
                                        <p:cTn id="107" dur="500"/>
                                        <p:tgtEl>
                                          <p:spTgt spid="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blinds(horizontal)">
                                      <p:cBhvr>
                                        <p:cTn id="112" dur="500"/>
                                        <p:tgtEl>
                                          <p:spTgt spid="73"/>
                                        </p:tgtEl>
                                      </p:cBhvr>
                                    </p:animEffect>
                                  </p:childTnLst>
                                </p:cTn>
                              </p:par>
                              <p:par>
                                <p:cTn id="113" presetID="3" presetClass="entr" presetSubtype="10" fill="hold" nodeType="with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blinds(horizontal)">
                                      <p:cBhvr>
                                        <p:cTn id="115" dur="500"/>
                                        <p:tgtEl>
                                          <p:spTgt spid="71"/>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72"/>
                                        </p:tgtEl>
                                        <p:attrNameLst>
                                          <p:attrName>style.visibility</p:attrName>
                                        </p:attrNameLst>
                                      </p:cBhvr>
                                      <p:to>
                                        <p:strVal val="visible"/>
                                      </p:to>
                                    </p:set>
                                    <p:animEffect transition="in" filter="blinds(horizontal)">
                                      <p:cBhvr>
                                        <p:cTn id="120" dur="500"/>
                                        <p:tgtEl>
                                          <p:spTgt spid="72"/>
                                        </p:tgtEl>
                                      </p:cBhvr>
                                    </p:animEffect>
                                  </p:childTnLst>
                                </p:cTn>
                              </p:par>
                              <p:par>
                                <p:cTn id="121" presetID="3" presetClass="entr" presetSubtype="10" fill="hold" nodeType="with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blinds(horizontal)">
                                      <p:cBhvr>
                                        <p:cTn id="123" dur="500"/>
                                        <p:tgtEl>
                                          <p:spTgt spid="11"/>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blinds(horizontal)">
                                      <p:cBhvr>
                                        <p:cTn id="128" dur="500"/>
                                        <p:tgtEl>
                                          <p:spTgt spid="79"/>
                                        </p:tgtEl>
                                      </p:cBhvr>
                                    </p:animEffect>
                                  </p:childTnLst>
                                </p:cTn>
                              </p:par>
                              <p:par>
                                <p:cTn id="129" presetID="3" presetClass="entr" presetSubtype="10"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animEffect transition="in" filter="blinds(horizontal)">
                                      <p:cBhvr>
                                        <p:cTn id="131" dur="500"/>
                                        <p:tgtEl>
                                          <p:spTgt spid="82"/>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blinds(horizontal)">
                                      <p:cBhvr>
                                        <p:cTn id="136" dur="500"/>
                                        <p:tgtEl>
                                          <p:spTgt spid="78"/>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animEffect transition="in" filter="blinds(horizontal)">
                                      <p:cBhvr>
                                        <p:cTn id="141" dur="500"/>
                                        <p:tgtEl>
                                          <p:spTgt spid="75"/>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nodeType="click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blinds(horizontal)">
                                      <p:cBhvr>
                                        <p:cTn id="146" dur="500"/>
                                        <p:tgtEl>
                                          <p:spTgt spid="74"/>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nodeType="clickEffect">
                                  <p:stCondLst>
                                    <p:cond delay="0"/>
                                  </p:stCondLst>
                                  <p:childTnLst>
                                    <p:set>
                                      <p:cBhvr>
                                        <p:cTn id="150" dur="1" fill="hold">
                                          <p:stCondLst>
                                            <p:cond delay="0"/>
                                          </p:stCondLst>
                                        </p:cTn>
                                        <p:tgtEl>
                                          <p:spTgt spid="83"/>
                                        </p:tgtEl>
                                        <p:attrNameLst>
                                          <p:attrName>style.visibility</p:attrName>
                                        </p:attrNameLst>
                                      </p:cBhvr>
                                      <p:to>
                                        <p:strVal val="visible"/>
                                      </p:to>
                                    </p:set>
                                    <p:animEffect transition="in" filter="blinds(horizontal)">
                                      <p:cBhvr>
                                        <p:cTn id="151" dur="500"/>
                                        <p:tgtEl>
                                          <p:spTgt spid="83"/>
                                        </p:tgtEl>
                                      </p:cBhvr>
                                    </p:animEffect>
                                  </p:childTnLst>
                                </p:cTn>
                              </p:par>
                              <p:par>
                                <p:cTn id="152" presetID="3" presetClass="entr" presetSubtype="10" fill="hold" nodeType="with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blinds(horizontal)">
                                      <p:cBhvr>
                                        <p:cTn id="154" dur="500"/>
                                        <p:tgtEl>
                                          <p:spTgt spid="80"/>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81"/>
                                        </p:tgtEl>
                                        <p:attrNameLst>
                                          <p:attrName>style.visibility</p:attrName>
                                        </p:attrNameLst>
                                      </p:cBhvr>
                                      <p:to>
                                        <p:strVal val="visible"/>
                                      </p:to>
                                    </p:set>
                                    <p:animEffect transition="in" filter="blinds(horizontal)">
                                      <p:cBhvr>
                                        <p:cTn id="159" dur="500"/>
                                        <p:tgtEl>
                                          <p:spTgt spid="81"/>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nodeType="click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blinds(horizontal)">
                                      <p:cBhvr>
                                        <p:cTn id="164" dur="500"/>
                                        <p:tgtEl>
                                          <p:spTgt spid="77"/>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nodeType="click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blinds(horizontal)">
                                      <p:cBhvr>
                                        <p:cTn id="169" dur="500"/>
                                        <p:tgtEl>
                                          <p:spTgt spid="76"/>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84"/>
                                        </p:tgtEl>
                                        <p:attrNameLst>
                                          <p:attrName>style.visibility</p:attrName>
                                        </p:attrNameLst>
                                      </p:cBhvr>
                                      <p:to>
                                        <p:strVal val="visible"/>
                                      </p:to>
                                    </p:set>
                                    <p:animEffect transition="in" filter="blinds(horizontal)">
                                      <p:cBhvr>
                                        <p:cTn id="174" dur="500"/>
                                        <p:tgtEl>
                                          <p:spTgt spid="84"/>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85"/>
                                        </p:tgtEl>
                                        <p:attrNameLst>
                                          <p:attrName>style.visibility</p:attrName>
                                        </p:attrNameLst>
                                      </p:cBhvr>
                                      <p:to>
                                        <p:strVal val="visible"/>
                                      </p:to>
                                    </p:set>
                                    <p:animEffect transition="in" filter="blinds(horizontal)">
                                      <p:cBhvr>
                                        <p:cTn id="17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9" grpId="0"/>
      <p:bldP spid="60" grpId="0"/>
      <p:bldP spid="61" grpId="0"/>
      <p:bldP spid="62" grpId="0"/>
      <p:bldP spid="63" grpId="0"/>
      <p:bldP spid="64" grpId="0"/>
      <p:bldP spid="65" grpId="0"/>
      <p:bldP spid="66" grpId="0"/>
      <p:bldP spid="67" grpId="0"/>
      <p:bldP spid="68" grpId="0"/>
      <p:bldP spid="69" grpId="0"/>
      <p:bldP spid="70" grpId="0"/>
      <p:bldP spid="8" grpId="0"/>
      <p:bldP spid="78" grpId="0"/>
      <p:bldP spid="81" grpId="0"/>
      <p:bldP spid="84" grpId="0"/>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 name="TextBox 5">
                <a:extLst>
                  <a:ext uri="{FF2B5EF4-FFF2-40B4-BE49-F238E27FC236}">
                    <a16:creationId xmlns:a16="http://schemas.microsoft.com/office/drawing/2014/main" id="{2CC8E8B1-234B-49EC-B7DB-917C8FD7A19F}"/>
                  </a:ext>
                </a:extLst>
              </p:cNvPr>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42" name="TextBox 5">
                <a:extLst>
                  <a:ext uri="{FF2B5EF4-FFF2-40B4-BE49-F238E27FC236}">
                    <a16:creationId xmlns:a16="http://schemas.microsoft.com/office/drawing/2014/main" id="{2CC8E8B1-234B-49EC-B7DB-917C8FD7A19F}"/>
                  </a:ext>
                </a:extLst>
              </p:cNvPr>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2"/>
                <a:stretch>
                  <a:fillRect/>
                </a:stretch>
              </a:blipFill>
            </p:spPr>
            <p:txBody>
              <a:bodyPr/>
              <a:lstStyle/>
              <a:p>
                <a:r>
                  <a:rPr lang="en-GB">
                    <a:noFill/>
                  </a:rPr>
                  <a:t> </a:t>
                </a:r>
              </a:p>
            </p:txBody>
          </p:sp>
        </mc:Fallback>
      </mc:AlternateContent>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3"/>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4"/>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5"/>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6"/>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7"/>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3657600" y="1524000"/>
                <a:ext cx="1660198"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4" name="TextBox 83"/>
              <p:cNvSpPr txBox="1">
                <a:spLocks noRot="1" noChangeAspect="1" noMove="1" noResize="1" noEditPoints="1" noAdjustHandles="1" noChangeArrowheads="1" noChangeShapeType="1" noTextEdit="1"/>
              </p:cNvSpPr>
              <p:nvPr/>
            </p:nvSpPr>
            <p:spPr>
              <a:xfrm>
                <a:off x="3657600" y="1524000"/>
                <a:ext cx="1660198" cy="44230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657599" y="2590800"/>
                <a:ext cx="1472263" cy="4879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3(</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657599" y="2590800"/>
                <a:ext cx="1472263" cy="487954"/>
              </a:xfrm>
              <a:prstGeom prst="rect">
                <a:avLst/>
              </a:prstGeom>
              <a:blipFill>
                <a:blip r:embed="rId9"/>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994770" y="2601957"/>
                <a:ext cx="1455142"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2(</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994770" y="2601957"/>
                <a:ext cx="1455142" cy="476797"/>
              </a:xfrm>
              <a:prstGeom prst="rect">
                <a:avLst/>
              </a:prstGeom>
              <a:blipFill>
                <a:blip r:embed="rId10"/>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324599" y="2597999"/>
                <a:ext cx="1455142"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6(</m:t>
                          </m:r>
                          <m:r>
                            <a:rPr lang="en-US" sz="1200" b="0" i="1" smtClean="0">
                              <a:latin typeface="Cambria Math"/>
                            </a:rPr>
                            <m:t>𝑛</m:t>
                          </m:r>
                          <m:r>
                            <a:rPr lang="en-US" sz="1200" b="0" i="1" smtClean="0">
                              <a:latin typeface="Cambria Math"/>
                            </a:rPr>
                            <m:t>+3)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324599" y="2597999"/>
                <a:ext cx="1455142" cy="476797"/>
              </a:xfrm>
              <a:prstGeom prst="rect">
                <a:avLst/>
              </a:prstGeom>
              <a:blipFill>
                <a:blip r:embed="rId11"/>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680131" y="2590800"/>
                <a:ext cx="1455142"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6(</m:t>
                          </m:r>
                          <m:r>
                            <a:rPr lang="en-US" sz="1200" b="0" i="1" smtClean="0">
                              <a:latin typeface="Cambria Math"/>
                            </a:rPr>
                            <m:t>𝑛</m:t>
                          </m:r>
                          <m:r>
                            <a:rPr lang="en-US" sz="1200" b="0" i="1" smtClean="0">
                              <a:latin typeface="Cambria Math"/>
                            </a:rPr>
                            <m:t>+2)</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7680131" y="2590800"/>
                <a:ext cx="1455142" cy="476797"/>
              </a:xfrm>
              <a:prstGeom prst="rect">
                <a:avLst/>
              </a:prstGeom>
              <a:blipFill>
                <a:blip r:embed="rId12"/>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665666" y="3507075"/>
                <a:ext cx="4226926" cy="4834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3</m:t>
                          </m:r>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+2</m:t>
                              </m:r>
                            </m:e>
                          </m:d>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+3</m:t>
                              </m:r>
                            </m:e>
                          </m:d>
                          <m:r>
                            <a:rPr lang="en-US" sz="1200" b="0" i="1" smtClean="0">
                              <a:latin typeface="Cambria Math"/>
                            </a:rPr>
                            <m:t>+2</m:t>
                          </m:r>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+2</m:t>
                              </m:r>
                            </m:e>
                          </m:d>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+3</m:t>
                              </m:r>
                            </m:e>
                          </m:d>
                          <m:r>
                            <a:rPr lang="en-US" sz="1200" b="0" i="1" smtClean="0">
                              <a:latin typeface="Cambria Math"/>
                            </a:rPr>
                            <m:t>−6</m:t>
                          </m:r>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+3</m:t>
                              </m:r>
                            </m:e>
                          </m:d>
                          <m:r>
                            <a:rPr lang="en-US" sz="1200" b="0" i="1" smtClean="0">
                              <a:latin typeface="Cambria Math"/>
                            </a:rPr>
                            <m:t>−6(</m:t>
                          </m:r>
                          <m:r>
                            <a:rPr lang="en-US" sz="1200" b="0" i="1" smtClean="0">
                              <a:latin typeface="Cambria Math"/>
                            </a:rPr>
                            <m:t>𝑛</m:t>
                          </m:r>
                          <m:r>
                            <a:rPr lang="en-US" sz="1200" b="0" i="1" smtClean="0">
                              <a:latin typeface="Cambria Math"/>
                            </a:rPr>
                            <m:t>+2)</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665666" y="3507075"/>
                <a:ext cx="4226926" cy="483466"/>
              </a:xfrm>
              <a:prstGeom prst="rect">
                <a:avLst/>
              </a:prstGeom>
              <a:blipFill>
                <a:blip r:embed="rId13"/>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674780" y="4300379"/>
                <a:ext cx="4114075"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3</m:t>
                          </m:r>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+15</m:t>
                          </m:r>
                          <m:r>
                            <a:rPr lang="en-US" sz="1200" b="0" i="1" smtClean="0">
                              <a:latin typeface="Cambria Math"/>
                            </a:rPr>
                            <m:t>𝑛</m:t>
                          </m:r>
                          <m:r>
                            <a:rPr lang="en-US" sz="1200" b="0" i="1" smtClean="0">
                              <a:latin typeface="Cambria Math"/>
                            </a:rPr>
                            <m:t>+18+2</m:t>
                          </m:r>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+10</m:t>
                          </m:r>
                          <m:r>
                            <a:rPr lang="en-US" sz="1200" b="0" i="1" smtClean="0">
                              <a:latin typeface="Cambria Math"/>
                            </a:rPr>
                            <m:t>𝑛</m:t>
                          </m:r>
                          <m:r>
                            <a:rPr lang="en-US" sz="1200" b="0" i="1" smtClean="0">
                              <a:latin typeface="Cambria Math"/>
                            </a:rPr>
                            <m:t>+12−6</m:t>
                          </m:r>
                          <m:r>
                            <a:rPr lang="en-US" sz="1200" b="0" i="1" smtClean="0">
                              <a:latin typeface="Cambria Math"/>
                            </a:rPr>
                            <m:t>𝑛</m:t>
                          </m:r>
                          <m:r>
                            <a:rPr lang="en-US" sz="1200" b="0" i="1" smtClean="0">
                              <a:latin typeface="Cambria Math"/>
                            </a:rPr>
                            <m:t>−18−6</m:t>
                          </m:r>
                          <m:r>
                            <a:rPr lang="en-US" sz="1200" b="0" i="1" smtClean="0">
                              <a:latin typeface="Cambria Math"/>
                            </a:rPr>
                            <m:t>𝑛</m:t>
                          </m:r>
                          <m:r>
                            <a:rPr lang="en-US" sz="1200" b="0" i="1" smtClean="0">
                              <a:latin typeface="Cambria Math"/>
                            </a:rPr>
                            <m:t>−12</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674780" y="4300379"/>
                <a:ext cx="4114075" cy="495649"/>
              </a:xfrm>
              <a:prstGeom prst="rect">
                <a:avLst/>
              </a:prstGeom>
              <a:blipFill>
                <a:blip r:embed="rId14"/>
                <a:stretch>
                  <a:fillRect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3682847" y="5098343"/>
                <a:ext cx="1472263" cy="512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5</m:t>
                          </m:r>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+13</m:t>
                          </m:r>
                          <m:r>
                            <a:rPr lang="en-US" sz="1200" b="0" i="1" smtClean="0">
                              <a:latin typeface="Cambria Math"/>
                            </a:rPr>
                            <m:t>𝑛</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6" name="TextBox 85"/>
              <p:cNvSpPr txBox="1">
                <a:spLocks noRot="1" noChangeAspect="1" noMove="1" noResize="1" noEditPoints="1" noAdjustHandles="1" noChangeArrowheads="1" noChangeShapeType="1" noTextEdit="1"/>
              </p:cNvSpPr>
              <p:nvPr/>
            </p:nvSpPr>
            <p:spPr>
              <a:xfrm>
                <a:off x="3682847" y="5098343"/>
                <a:ext cx="1472263" cy="512000"/>
              </a:xfrm>
              <a:prstGeom prst="rect">
                <a:avLst/>
              </a:prstGeom>
              <a:blipFill>
                <a:blip r:embed="rId15"/>
                <a:stretch>
                  <a:fillRect b="-2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701857" y="5893306"/>
                <a:ext cx="1472263"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3701857" y="5893306"/>
                <a:ext cx="1472263" cy="476797"/>
              </a:xfrm>
              <a:prstGeom prst="rect">
                <a:avLst/>
              </a:prstGeom>
              <a:blipFill>
                <a:blip r:embed="rId16"/>
                <a:stretch>
                  <a:fillRect b="-6410"/>
                </a:stretch>
              </a:blipFill>
            </p:spPr>
            <p:txBody>
              <a:bodyPr/>
              <a:lstStyle/>
              <a:p>
                <a:r>
                  <a:rPr lang="en-GB">
                    <a:noFill/>
                  </a:rPr>
                  <a:t> </a:t>
                </a:r>
              </a:p>
            </p:txBody>
          </p:sp>
        </mc:Fallback>
      </mc:AlternateContent>
      <p:sp>
        <p:nvSpPr>
          <p:cNvPr id="10" name="TextBox 9"/>
          <p:cNvSpPr txBox="1"/>
          <p:nvPr/>
        </p:nvSpPr>
        <p:spPr>
          <a:xfrm>
            <a:off x="3711396" y="2067653"/>
            <a:ext cx="5220800" cy="461665"/>
          </a:xfrm>
          <a:prstGeom prst="rect">
            <a:avLst/>
          </a:prstGeom>
          <a:noFill/>
        </p:spPr>
        <p:txBody>
          <a:bodyPr wrap="square" rtlCol="0">
            <a:spAutoFit/>
          </a:bodyPr>
          <a:lstStyle/>
          <a:p>
            <a:pPr algn="ctr"/>
            <a:r>
              <a:rPr lang="en-US" sz="1200" dirty="0">
                <a:solidFill>
                  <a:srgbClr val="FF0000"/>
                </a:solidFill>
                <a:latin typeface="Comic Sans MS" pitchFamily="66" charset="0"/>
              </a:rPr>
              <a:t>You need to make all the denominators equivalent (into 6(n+2)(n+3) )</a:t>
            </a:r>
          </a:p>
          <a:p>
            <a:pPr algn="ctr"/>
            <a:r>
              <a:rPr lang="en-US" sz="1200" dirty="0">
                <a:solidFill>
                  <a:srgbClr val="FF0000"/>
                </a:solidFill>
                <a:latin typeface="Comic Sans MS" pitchFamily="66" charset="0"/>
                <a:sym typeface="Wingdings" pitchFamily="2" charset="2"/>
              </a:rPr>
              <a:t> Multiply each fraction by all the other denominators</a:t>
            </a:r>
            <a:endParaRPr lang="en-GB" sz="1200" dirty="0">
              <a:solidFill>
                <a:srgbClr val="FF0000"/>
              </a:solidFill>
              <a:latin typeface="Comic Sans MS" pitchFamily="66" charset="0"/>
            </a:endParaRPr>
          </a:p>
        </p:txBody>
      </p:sp>
      <p:sp>
        <p:nvSpPr>
          <p:cNvPr id="88" name="Arc 87"/>
          <p:cNvSpPr/>
          <p:nvPr/>
        </p:nvSpPr>
        <p:spPr>
          <a:xfrm>
            <a:off x="7702092" y="3768675"/>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p:cNvSpPr txBox="1"/>
          <p:nvPr/>
        </p:nvSpPr>
        <p:spPr>
          <a:xfrm>
            <a:off x="5815921" y="3131874"/>
            <a:ext cx="101175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up!</a:t>
            </a:r>
            <a:endParaRPr lang="en-GB" sz="1200" dirty="0">
              <a:solidFill>
                <a:srgbClr val="FF0000"/>
              </a:solidFill>
              <a:latin typeface="Comic Sans MS" panose="030F0702030302020204" pitchFamily="66" charset="0"/>
            </a:endParaRPr>
          </a:p>
        </p:txBody>
      </p:sp>
      <p:sp>
        <p:nvSpPr>
          <p:cNvPr id="90" name="Arc 89"/>
          <p:cNvSpPr/>
          <p:nvPr/>
        </p:nvSpPr>
        <p:spPr>
          <a:xfrm>
            <a:off x="7680131" y="4548203"/>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Arc 90"/>
          <p:cNvSpPr/>
          <p:nvPr/>
        </p:nvSpPr>
        <p:spPr>
          <a:xfrm>
            <a:off x="5002452" y="5354343"/>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TextBox 91"/>
          <p:cNvSpPr txBox="1"/>
          <p:nvPr/>
        </p:nvSpPr>
        <p:spPr>
          <a:xfrm>
            <a:off x="8009174" y="3916611"/>
            <a:ext cx="114300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the brackets</a:t>
            </a:r>
            <a:endParaRPr lang="en-GB" sz="1200" dirty="0">
              <a:solidFill>
                <a:srgbClr val="FF0000"/>
              </a:solidFill>
              <a:latin typeface="Comic Sans MS" panose="030F0702030302020204" pitchFamily="66" charset="0"/>
            </a:endParaRPr>
          </a:p>
        </p:txBody>
      </p:sp>
      <p:sp>
        <p:nvSpPr>
          <p:cNvPr id="93" name="TextBox 92"/>
          <p:cNvSpPr txBox="1"/>
          <p:nvPr/>
        </p:nvSpPr>
        <p:spPr>
          <a:xfrm>
            <a:off x="7975498" y="4707133"/>
            <a:ext cx="86440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terms</a:t>
            </a:r>
            <a:endParaRPr lang="en-GB" sz="1200" dirty="0">
              <a:solidFill>
                <a:srgbClr val="FF0000"/>
              </a:solidFill>
              <a:latin typeface="Comic Sans MS" panose="030F0702030302020204" pitchFamily="66" charset="0"/>
            </a:endParaRPr>
          </a:p>
        </p:txBody>
      </p:sp>
      <p:sp>
        <p:nvSpPr>
          <p:cNvPr id="94" name="TextBox 93"/>
          <p:cNvSpPr txBox="1"/>
          <p:nvPr/>
        </p:nvSpPr>
        <p:spPr>
          <a:xfrm>
            <a:off x="5388657" y="5513273"/>
            <a:ext cx="1170513" cy="461665"/>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r>
              <a:rPr lang="en-US" sz="1200" dirty="0">
                <a:solidFill>
                  <a:srgbClr val="FF0000"/>
                </a:solidFill>
                <a:latin typeface="Comic Sans MS" panose="030F0702030302020204" pitchFamily="66" charset="0"/>
              </a:rPr>
              <a:t> the numerator</a:t>
            </a:r>
            <a:endParaRPr lang="en-GB" sz="1200" dirty="0">
              <a:solidFill>
                <a:srgbClr val="FF0000"/>
              </a:solidFill>
              <a:latin typeface="Comic Sans MS" panose="030F0702030302020204" pitchFamily="66" charset="0"/>
            </a:endParaRPr>
          </a:p>
        </p:txBody>
      </p:sp>
      <p:sp>
        <p:nvSpPr>
          <p:cNvPr id="97" name="Rectangle 96"/>
          <p:cNvSpPr/>
          <p:nvPr/>
        </p:nvSpPr>
        <p:spPr>
          <a:xfrm>
            <a:off x="4023360" y="1762962"/>
            <a:ext cx="117043" cy="2182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4279430" y="1762962"/>
            <a:ext cx="444970" cy="21500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4811472" y="1770278"/>
            <a:ext cx="444970" cy="21769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3758898" y="1770277"/>
            <a:ext cx="118158" cy="2058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3942594" y="2600696"/>
            <a:ext cx="1080667" cy="24031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5258776" y="2598718"/>
            <a:ext cx="1080667" cy="24031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6788713" y="2620489"/>
            <a:ext cx="692741" cy="2414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8140521" y="2606634"/>
            <a:ext cx="692741" cy="2414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1995042" y="4310733"/>
            <a:ext cx="1341924" cy="5407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3940616" y="5917448"/>
            <a:ext cx="1201400" cy="45960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928C714C-720E-421D-8C52-697372D3CAB8}"/>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43" name="TextBox 25">
                <a:extLst>
                  <a:ext uri="{FF2B5EF4-FFF2-40B4-BE49-F238E27FC236}">
                    <a16:creationId xmlns:a16="http://schemas.microsoft.com/office/drawing/2014/main" id="{63BE9913-3FD0-4501-AD96-46FAC24D85ED}"/>
                  </a:ext>
                </a:extLst>
              </p:cNvPr>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43" name="TextBox 25">
                <a:extLst>
                  <a:ext uri="{FF2B5EF4-FFF2-40B4-BE49-F238E27FC236}">
                    <a16:creationId xmlns:a16="http://schemas.microsoft.com/office/drawing/2014/main" id="{63BE9913-3FD0-4501-AD96-46FAC24D85ED}"/>
                  </a:ext>
                </a:extLst>
              </p:cNvPr>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1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77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blinds(horizontal)">
                                      <p:cBhvr>
                                        <p:cTn id="17" dur="500"/>
                                        <p:tgtEl>
                                          <p:spTgt spid="9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blinds(horizontal)">
                                      <p:cBhvr>
                                        <p:cTn id="20" dur="500"/>
                                        <p:tgtEl>
                                          <p:spTgt spid="9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blinds(horizontal)">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blinds(horizontal)">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97"/>
                                        </p:tgtEl>
                                      </p:cBhvr>
                                    </p:animEffect>
                                    <p:set>
                                      <p:cBhvr>
                                        <p:cTn id="33" dur="1" fill="hold">
                                          <p:stCondLst>
                                            <p:cond delay="499"/>
                                          </p:stCondLst>
                                        </p:cTn>
                                        <p:tgtEl>
                                          <p:spTgt spid="9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99"/>
                                        </p:tgtEl>
                                      </p:cBhvr>
                                    </p:animEffect>
                                    <p:set>
                                      <p:cBhvr>
                                        <p:cTn id="36" dur="1" fill="hold">
                                          <p:stCondLst>
                                            <p:cond delay="499"/>
                                          </p:stCondLst>
                                        </p:cTn>
                                        <p:tgtEl>
                                          <p:spTgt spid="99"/>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100"/>
                                        </p:tgtEl>
                                      </p:cBhvr>
                                    </p:animEffect>
                                    <p:set>
                                      <p:cBhvr>
                                        <p:cTn id="39" dur="1" fill="hold">
                                          <p:stCondLst>
                                            <p:cond delay="499"/>
                                          </p:stCondLst>
                                        </p:cTn>
                                        <p:tgtEl>
                                          <p:spTgt spid="100"/>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2"/>
                                        </p:tgtEl>
                                      </p:cBhvr>
                                    </p:animEffect>
                                    <p:set>
                                      <p:cBhvr>
                                        <p:cTn id="42" dur="1" fill="hold">
                                          <p:stCondLst>
                                            <p:cond delay="499"/>
                                          </p:stCondLst>
                                        </p:cTn>
                                        <p:tgtEl>
                                          <p:spTgt spid="10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blinds(horizontal)">
                                      <p:cBhvr>
                                        <p:cTn id="52" dur="500"/>
                                        <p:tgtEl>
                                          <p:spTgt spid="99"/>
                                        </p:tgtEl>
                                      </p:cBhvr>
                                    </p:animEffect>
                                  </p:childTnLst>
                                </p:cTn>
                              </p:par>
                              <p:par>
                                <p:cTn id="53" presetID="3" presetClass="entr" presetSubtype="10" fill="hold" grpId="2"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blinds(horizontal)">
                                      <p:cBhvr>
                                        <p:cTn id="55" dur="500"/>
                                        <p:tgtEl>
                                          <p:spTgt spid="10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blinds(horizontal)">
                                      <p:cBhvr>
                                        <p:cTn id="58" dur="500"/>
                                        <p:tgtEl>
                                          <p:spTgt spid="10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blinds(horizontal)">
                                      <p:cBhvr>
                                        <p:cTn id="63" dur="500"/>
                                        <p:tgtEl>
                                          <p:spTgt spid="10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3" nodeType="clickEffect">
                                  <p:stCondLst>
                                    <p:cond delay="0"/>
                                  </p:stCondLst>
                                  <p:childTnLst>
                                    <p:animEffect transition="out" filter="blinds(horizontal)">
                                      <p:cBhvr>
                                        <p:cTn id="67" dur="500"/>
                                        <p:tgtEl>
                                          <p:spTgt spid="99"/>
                                        </p:tgtEl>
                                      </p:cBhvr>
                                    </p:animEffect>
                                    <p:set>
                                      <p:cBhvr>
                                        <p:cTn id="68" dur="1" fill="hold">
                                          <p:stCondLst>
                                            <p:cond delay="499"/>
                                          </p:stCondLst>
                                        </p:cTn>
                                        <p:tgtEl>
                                          <p:spTgt spid="99"/>
                                        </p:tgtEl>
                                        <p:attrNameLst>
                                          <p:attrName>style.visibility</p:attrName>
                                        </p:attrNameLst>
                                      </p:cBhvr>
                                      <p:to>
                                        <p:strVal val="hidden"/>
                                      </p:to>
                                    </p:set>
                                  </p:childTnLst>
                                </p:cTn>
                              </p:par>
                              <p:par>
                                <p:cTn id="69" presetID="3" presetClass="exit" presetSubtype="10" fill="hold" grpId="3" nodeType="withEffect">
                                  <p:stCondLst>
                                    <p:cond delay="0"/>
                                  </p:stCondLst>
                                  <p:childTnLst>
                                    <p:animEffect transition="out" filter="blinds(horizontal)">
                                      <p:cBhvr>
                                        <p:cTn id="70" dur="500"/>
                                        <p:tgtEl>
                                          <p:spTgt spid="100"/>
                                        </p:tgtEl>
                                      </p:cBhvr>
                                    </p:animEffect>
                                    <p:set>
                                      <p:cBhvr>
                                        <p:cTn id="71" dur="1" fill="hold">
                                          <p:stCondLst>
                                            <p:cond delay="499"/>
                                          </p:stCondLst>
                                        </p:cTn>
                                        <p:tgtEl>
                                          <p:spTgt spid="100"/>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01"/>
                                        </p:tgtEl>
                                      </p:cBhvr>
                                    </p:animEffect>
                                    <p:set>
                                      <p:cBhvr>
                                        <p:cTn id="74" dur="1" fill="hold">
                                          <p:stCondLst>
                                            <p:cond delay="499"/>
                                          </p:stCondLst>
                                        </p:cTn>
                                        <p:tgtEl>
                                          <p:spTgt spid="101"/>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03"/>
                                        </p:tgtEl>
                                      </p:cBhvr>
                                    </p:animEffect>
                                    <p:set>
                                      <p:cBhvr>
                                        <p:cTn id="77" dur="1" fill="hold">
                                          <p:stCondLst>
                                            <p:cond delay="499"/>
                                          </p:stCondLst>
                                        </p:cTn>
                                        <p:tgtEl>
                                          <p:spTgt spid="10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blinds(horizontal)">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2" nodeType="click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blinds(horizontal)">
                                      <p:cBhvr>
                                        <p:cTn id="87" dur="500"/>
                                        <p:tgtEl>
                                          <p:spTgt spid="97"/>
                                        </p:tgtEl>
                                      </p:cBhvr>
                                    </p:animEffect>
                                  </p:childTnLst>
                                </p:cTn>
                              </p:par>
                              <p:par>
                                <p:cTn id="88" presetID="3" presetClass="entr" presetSubtype="10" fill="hold" grpId="4"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blinds(horizontal)">
                                      <p:cBhvr>
                                        <p:cTn id="90" dur="500"/>
                                        <p:tgtEl>
                                          <p:spTgt spid="100"/>
                                        </p:tgtEl>
                                      </p:cBhvr>
                                    </p:animEffect>
                                  </p:childTnLst>
                                </p:cTn>
                              </p:par>
                              <p:par>
                                <p:cTn id="91" presetID="3" presetClass="entr" presetSubtype="10" fill="hold" grpId="2"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blinds(horizontal)">
                                      <p:cBhvr>
                                        <p:cTn id="93" dur="500"/>
                                        <p:tgtEl>
                                          <p:spTgt spid="10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blinds(horizontal)">
                                      <p:cBhvr>
                                        <p:cTn id="98" dur="500"/>
                                        <p:tgtEl>
                                          <p:spTgt spid="10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3" nodeType="clickEffect">
                                  <p:stCondLst>
                                    <p:cond delay="0"/>
                                  </p:stCondLst>
                                  <p:childTnLst>
                                    <p:animEffect transition="out" filter="blinds(horizontal)">
                                      <p:cBhvr>
                                        <p:cTn id="102" dur="500"/>
                                        <p:tgtEl>
                                          <p:spTgt spid="97"/>
                                        </p:tgtEl>
                                      </p:cBhvr>
                                    </p:animEffect>
                                    <p:set>
                                      <p:cBhvr>
                                        <p:cTn id="103" dur="1" fill="hold">
                                          <p:stCondLst>
                                            <p:cond delay="499"/>
                                          </p:stCondLst>
                                        </p:cTn>
                                        <p:tgtEl>
                                          <p:spTgt spid="97"/>
                                        </p:tgtEl>
                                        <p:attrNameLst>
                                          <p:attrName>style.visibility</p:attrName>
                                        </p:attrNameLst>
                                      </p:cBhvr>
                                      <p:to>
                                        <p:strVal val="hidden"/>
                                      </p:to>
                                    </p:set>
                                  </p:childTnLst>
                                </p:cTn>
                              </p:par>
                              <p:par>
                                <p:cTn id="104" presetID="3" presetClass="exit" presetSubtype="10" fill="hold" grpId="5" nodeType="withEffect">
                                  <p:stCondLst>
                                    <p:cond delay="0"/>
                                  </p:stCondLst>
                                  <p:childTnLst>
                                    <p:animEffect transition="out" filter="blinds(horizontal)">
                                      <p:cBhvr>
                                        <p:cTn id="105" dur="500"/>
                                        <p:tgtEl>
                                          <p:spTgt spid="100"/>
                                        </p:tgtEl>
                                      </p:cBhvr>
                                    </p:animEffect>
                                    <p:set>
                                      <p:cBhvr>
                                        <p:cTn id="106" dur="1" fill="hold">
                                          <p:stCondLst>
                                            <p:cond delay="499"/>
                                          </p:stCondLst>
                                        </p:cTn>
                                        <p:tgtEl>
                                          <p:spTgt spid="100"/>
                                        </p:tgtEl>
                                        <p:attrNameLst>
                                          <p:attrName>style.visibility</p:attrName>
                                        </p:attrNameLst>
                                      </p:cBhvr>
                                      <p:to>
                                        <p:strVal val="hidden"/>
                                      </p:to>
                                    </p:set>
                                  </p:childTnLst>
                                </p:cTn>
                              </p:par>
                              <p:par>
                                <p:cTn id="107" presetID="3" presetClass="exit" presetSubtype="10" fill="hold" grpId="3" nodeType="withEffect">
                                  <p:stCondLst>
                                    <p:cond delay="0"/>
                                  </p:stCondLst>
                                  <p:childTnLst>
                                    <p:animEffect transition="out" filter="blinds(horizontal)">
                                      <p:cBhvr>
                                        <p:cTn id="108" dur="500"/>
                                        <p:tgtEl>
                                          <p:spTgt spid="101"/>
                                        </p:tgtEl>
                                      </p:cBhvr>
                                    </p:animEffect>
                                    <p:set>
                                      <p:cBhvr>
                                        <p:cTn id="109" dur="1" fill="hold">
                                          <p:stCondLst>
                                            <p:cond delay="499"/>
                                          </p:stCondLst>
                                        </p:cTn>
                                        <p:tgtEl>
                                          <p:spTgt spid="101"/>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104"/>
                                        </p:tgtEl>
                                      </p:cBhvr>
                                    </p:animEffect>
                                    <p:set>
                                      <p:cBhvr>
                                        <p:cTn id="112" dur="1" fill="hold">
                                          <p:stCondLst>
                                            <p:cond delay="499"/>
                                          </p:stCondLst>
                                        </p:cTn>
                                        <p:tgtEl>
                                          <p:spTgt spid="10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blinds(horizontal)">
                                      <p:cBhvr>
                                        <p:cTn id="117" dur="500"/>
                                        <p:tgtEl>
                                          <p:spTgt spid="5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4"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blinds(horizontal)">
                                      <p:cBhvr>
                                        <p:cTn id="122" dur="500"/>
                                        <p:tgtEl>
                                          <p:spTgt spid="97"/>
                                        </p:tgtEl>
                                      </p:cBhvr>
                                    </p:animEffect>
                                  </p:childTnLst>
                                </p:cTn>
                              </p:par>
                              <p:par>
                                <p:cTn id="123" presetID="3" presetClass="entr" presetSubtype="10" fill="hold" grpId="4" nodeType="withEffect">
                                  <p:stCondLst>
                                    <p:cond delay="0"/>
                                  </p:stCondLst>
                                  <p:childTnLst>
                                    <p:set>
                                      <p:cBhvr>
                                        <p:cTn id="124" dur="1" fill="hold">
                                          <p:stCondLst>
                                            <p:cond delay="0"/>
                                          </p:stCondLst>
                                        </p:cTn>
                                        <p:tgtEl>
                                          <p:spTgt spid="99"/>
                                        </p:tgtEl>
                                        <p:attrNameLst>
                                          <p:attrName>style.visibility</p:attrName>
                                        </p:attrNameLst>
                                      </p:cBhvr>
                                      <p:to>
                                        <p:strVal val="visible"/>
                                      </p:to>
                                    </p:set>
                                    <p:animEffect transition="in" filter="blinds(horizontal)">
                                      <p:cBhvr>
                                        <p:cTn id="125" dur="500"/>
                                        <p:tgtEl>
                                          <p:spTgt spid="99"/>
                                        </p:tgtEl>
                                      </p:cBhvr>
                                    </p:animEffect>
                                  </p:childTnLst>
                                </p:cTn>
                              </p:par>
                              <p:par>
                                <p:cTn id="126" presetID="3" presetClass="entr" presetSubtype="10" fill="hold" grpId="4" nodeType="withEffect">
                                  <p:stCondLst>
                                    <p:cond delay="0"/>
                                  </p:stCondLst>
                                  <p:childTnLst>
                                    <p:set>
                                      <p:cBhvr>
                                        <p:cTn id="127" dur="1" fill="hold">
                                          <p:stCondLst>
                                            <p:cond delay="0"/>
                                          </p:stCondLst>
                                        </p:cTn>
                                        <p:tgtEl>
                                          <p:spTgt spid="101"/>
                                        </p:tgtEl>
                                        <p:attrNameLst>
                                          <p:attrName>style.visibility</p:attrName>
                                        </p:attrNameLst>
                                      </p:cBhvr>
                                      <p:to>
                                        <p:strVal val="visible"/>
                                      </p:to>
                                    </p:set>
                                    <p:animEffect transition="in" filter="blinds(horizontal)">
                                      <p:cBhvr>
                                        <p:cTn id="128" dur="500"/>
                                        <p:tgtEl>
                                          <p:spTgt spid="101"/>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blinds(horizontal)">
                                      <p:cBhvr>
                                        <p:cTn id="133" dur="500"/>
                                        <p:tgtEl>
                                          <p:spTgt spid="10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xit" presetSubtype="10" fill="hold" grpId="5" nodeType="clickEffect">
                                  <p:stCondLst>
                                    <p:cond delay="0"/>
                                  </p:stCondLst>
                                  <p:childTnLst>
                                    <p:animEffect transition="out" filter="blinds(horizontal)">
                                      <p:cBhvr>
                                        <p:cTn id="137" dur="500"/>
                                        <p:tgtEl>
                                          <p:spTgt spid="97"/>
                                        </p:tgtEl>
                                      </p:cBhvr>
                                    </p:animEffect>
                                    <p:set>
                                      <p:cBhvr>
                                        <p:cTn id="138" dur="1" fill="hold">
                                          <p:stCondLst>
                                            <p:cond delay="499"/>
                                          </p:stCondLst>
                                        </p:cTn>
                                        <p:tgtEl>
                                          <p:spTgt spid="97"/>
                                        </p:tgtEl>
                                        <p:attrNameLst>
                                          <p:attrName>style.visibility</p:attrName>
                                        </p:attrNameLst>
                                      </p:cBhvr>
                                      <p:to>
                                        <p:strVal val="hidden"/>
                                      </p:to>
                                    </p:set>
                                  </p:childTnLst>
                                </p:cTn>
                              </p:par>
                              <p:par>
                                <p:cTn id="139" presetID="3" presetClass="exit" presetSubtype="10" fill="hold" grpId="5" nodeType="withEffect">
                                  <p:stCondLst>
                                    <p:cond delay="0"/>
                                  </p:stCondLst>
                                  <p:childTnLst>
                                    <p:animEffect transition="out" filter="blinds(horizontal)">
                                      <p:cBhvr>
                                        <p:cTn id="140" dur="500"/>
                                        <p:tgtEl>
                                          <p:spTgt spid="99"/>
                                        </p:tgtEl>
                                      </p:cBhvr>
                                    </p:animEffect>
                                    <p:set>
                                      <p:cBhvr>
                                        <p:cTn id="141" dur="1" fill="hold">
                                          <p:stCondLst>
                                            <p:cond delay="499"/>
                                          </p:stCondLst>
                                        </p:cTn>
                                        <p:tgtEl>
                                          <p:spTgt spid="99"/>
                                        </p:tgtEl>
                                        <p:attrNameLst>
                                          <p:attrName>style.visibility</p:attrName>
                                        </p:attrNameLst>
                                      </p:cBhvr>
                                      <p:to>
                                        <p:strVal val="hidden"/>
                                      </p:to>
                                    </p:set>
                                  </p:childTnLst>
                                </p:cTn>
                              </p:par>
                              <p:par>
                                <p:cTn id="142" presetID="3" presetClass="exit" presetSubtype="10" fill="hold" grpId="5" nodeType="withEffect">
                                  <p:stCondLst>
                                    <p:cond delay="0"/>
                                  </p:stCondLst>
                                  <p:childTnLst>
                                    <p:animEffect transition="out" filter="blinds(horizontal)">
                                      <p:cBhvr>
                                        <p:cTn id="143" dur="500"/>
                                        <p:tgtEl>
                                          <p:spTgt spid="101"/>
                                        </p:tgtEl>
                                      </p:cBhvr>
                                    </p:animEffect>
                                    <p:set>
                                      <p:cBhvr>
                                        <p:cTn id="144" dur="1" fill="hold">
                                          <p:stCondLst>
                                            <p:cond delay="499"/>
                                          </p:stCondLst>
                                        </p:cTn>
                                        <p:tgtEl>
                                          <p:spTgt spid="101"/>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105"/>
                                        </p:tgtEl>
                                      </p:cBhvr>
                                    </p:animEffect>
                                    <p:set>
                                      <p:cBhvr>
                                        <p:cTn id="147" dur="1" fill="hold">
                                          <p:stCondLst>
                                            <p:cond delay="499"/>
                                          </p:stCondLst>
                                        </p:cTn>
                                        <p:tgtEl>
                                          <p:spTgt spid="10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89"/>
                                        </p:tgtEl>
                                        <p:attrNameLst>
                                          <p:attrName>style.visibility</p:attrName>
                                        </p:attrNameLst>
                                      </p:cBhvr>
                                      <p:to>
                                        <p:strVal val="visible"/>
                                      </p:to>
                                    </p:set>
                                    <p:animEffect transition="in" filter="blinds(horizontal)">
                                      <p:cBhvr>
                                        <p:cTn id="152" dur="500"/>
                                        <p:tgtEl>
                                          <p:spTgt spid="89"/>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linds(horizontal)">
                                      <p:cBhvr>
                                        <p:cTn id="157" dur="50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blinds(horizontal)">
                                      <p:cBhvr>
                                        <p:cTn id="162" dur="500"/>
                                        <p:tgtEl>
                                          <p:spTgt spid="88"/>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92"/>
                                        </p:tgtEl>
                                        <p:attrNameLst>
                                          <p:attrName>style.visibility</p:attrName>
                                        </p:attrNameLst>
                                      </p:cBhvr>
                                      <p:to>
                                        <p:strVal val="visible"/>
                                      </p:to>
                                    </p:set>
                                    <p:animEffect transition="in" filter="blinds(horizontal)">
                                      <p:cBhvr>
                                        <p:cTn id="167" dur="500"/>
                                        <p:tgtEl>
                                          <p:spTgt spid="9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blinds(horizontal)">
                                      <p:cBhvr>
                                        <p:cTn id="172" dur="500"/>
                                        <p:tgtEl>
                                          <p:spTgt spid="58"/>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blinds(horizontal)">
                                      <p:cBhvr>
                                        <p:cTn id="177" dur="500"/>
                                        <p:tgtEl>
                                          <p:spTgt spid="90"/>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93"/>
                                        </p:tgtEl>
                                        <p:attrNameLst>
                                          <p:attrName>style.visibility</p:attrName>
                                        </p:attrNameLst>
                                      </p:cBhvr>
                                      <p:to>
                                        <p:strVal val="visible"/>
                                      </p:to>
                                    </p:set>
                                    <p:animEffect transition="in" filter="blinds(horizontal)">
                                      <p:cBhvr>
                                        <p:cTn id="182" dur="500"/>
                                        <p:tgtEl>
                                          <p:spTgt spid="93"/>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86"/>
                                        </p:tgtEl>
                                        <p:attrNameLst>
                                          <p:attrName>style.visibility</p:attrName>
                                        </p:attrNameLst>
                                      </p:cBhvr>
                                      <p:to>
                                        <p:strVal val="visible"/>
                                      </p:to>
                                    </p:set>
                                    <p:animEffect transition="in" filter="blinds(horizontal)">
                                      <p:cBhvr>
                                        <p:cTn id="187" dur="500"/>
                                        <p:tgtEl>
                                          <p:spTgt spid="86"/>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91"/>
                                        </p:tgtEl>
                                        <p:attrNameLst>
                                          <p:attrName>style.visibility</p:attrName>
                                        </p:attrNameLst>
                                      </p:cBhvr>
                                      <p:to>
                                        <p:strVal val="visible"/>
                                      </p:to>
                                    </p:set>
                                    <p:animEffect transition="in" filter="blinds(horizontal)">
                                      <p:cBhvr>
                                        <p:cTn id="192" dur="500"/>
                                        <p:tgtEl>
                                          <p:spTgt spid="91"/>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blinds(horizontal)">
                                      <p:cBhvr>
                                        <p:cTn id="197" dur="500"/>
                                        <p:tgtEl>
                                          <p:spTgt spid="94"/>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87"/>
                                        </p:tgtEl>
                                        <p:attrNameLst>
                                          <p:attrName>style.visibility</p:attrName>
                                        </p:attrNameLst>
                                      </p:cBhvr>
                                      <p:to>
                                        <p:strVal val="visible"/>
                                      </p:to>
                                    </p:set>
                                    <p:animEffect transition="in" filter="blinds(horizontal)">
                                      <p:cBhvr>
                                        <p:cTn id="202" dur="500"/>
                                        <p:tgtEl>
                                          <p:spTgt spid="87"/>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107"/>
                                        </p:tgtEl>
                                        <p:attrNameLst>
                                          <p:attrName>style.visibility</p:attrName>
                                        </p:attrNameLst>
                                      </p:cBhvr>
                                      <p:to>
                                        <p:strVal val="visible"/>
                                      </p:to>
                                    </p:set>
                                    <p:animEffect transition="in" filter="blinds(horizontal)">
                                      <p:cBhvr>
                                        <p:cTn id="207" dur="500"/>
                                        <p:tgtEl>
                                          <p:spTgt spid="107"/>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106"/>
                                        </p:tgtEl>
                                        <p:attrNameLst>
                                          <p:attrName>style.visibility</p:attrName>
                                        </p:attrNameLst>
                                      </p:cBhvr>
                                      <p:to>
                                        <p:strVal val="visible"/>
                                      </p:to>
                                    </p:set>
                                    <p:animEffect transition="in" filter="blinds(horizontal)">
                                      <p:cBhvr>
                                        <p:cTn id="210" dur="500"/>
                                        <p:tgtEl>
                                          <p:spTgt spid="106"/>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xit" presetSubtype="10" fill="hold" grpId="1" nodeType="clickEffect">
                                  <p:stCondLst>
                                    <p:cond delay="0"/>
                                  </p:stCondLst>
                                  <p:childTnLst>
                                    <p:animEffect transition="out" filter="blinds(horizontal)">
                                      <p:cBhvr>
                                        <p:cTn id="214" dur="500"/>
                                        <p:tgtEl>
                                          <p:spTgt spid="107"/>
                                        </p:tgtEl>
                                      </p:cBhvr>
                                    </p:animEffect>
                                    <p:set>
                                      <p:cBhvr>
                                        <p:cTn id="215" dur="1" fill="hold">
                                          <p:stCondLst>
                                            <p:cond delay="499"/>
                                          </p:stCondLst>
                                        </p:cTn>
                                        <p:tgtEl>
                                          <p:spTgt spid="107"/>
                                        </p:tgtEl>
                                        <p:attrNameLst>
                                          <p:attrName>style.visibility</p:attrName>
                                        </p:attrNameLst>
                                      </p:cBhvr>
                                      <p:to>
                                        <p:strVal val="hidden"/>
                                      </p:to>
                                    </p:set>
                                  </p:childTnLst>
                                </p:cTn>
                              </p:par>
                              <p:par>
                                <p:cTn id="216" presetID="3" presetClass="exit" presetSubtype="10" fill="hold" grpId="1" nodeType="withEffect">
                                  <p:stCondLst>
                                    <p:cond delay="0"/>
                                  </p:stCondLst>
                                  <p:childTnLst>
                                    <p:animEffect transition="out" filter="blinds(horizontal)">
                                      <p:cBhvr>
                                        <p:cTn id="217" dur="500"/>
                                        <p:tgtEl>
                                          <p:spTgt spid="106"/>
                                        </p:tgtEl>
                                      </p:cBhvr>
                                    </p:animEffect>
                                    <p:set>
                                      <p:cBhvr>
                                        <p:cTn id="218" dur="1" fill="hold">
                                          <p:stCondLst>
                                            <p:cond delay="49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p:bldP spid="56" grpId="0"/>
      <p:bldP spid="57" grpId="0"/>
      <p:bldP spid="58" grpId="0"/>
      <p:bldP spid="86" grpId="0"/>
      <p:bldP spid="87" grpId="0"/>
      <p:bldP spid="10" grpId="0"/>
      <p:bldP spid="88" grpId="0" animBg="1"/>
      <p:bldP spid="89" grpId="0"/>
      <p:bldP spid="90" grpId="0" animBg="1"/>
      <p:bldP spid="91" grpId="0" animBg="1"/>
      <p:bldP spid="92" grpId="0"/>
      <p:bldP spid="93" grpId="0"/>
      <p:bldP spid="94" grpId="0"/>
      <p:bldP spid="97" grpId="0" animBg="1"/>
      <p:bldP spid="97" grpId="1" animBg="1"/>
      <p:bldP spid="97" grpId="2" animBg="1"/>
      <p:bldP spid="97" grpId="3" animBg="1"/>
      <p:bldP spid="97" grpId="4" animBg="1"/>
      <p:bldP spid="97" grpId="5" animBg="1"/>
      <p:bldP spid="99" grpId="0" animBg="1"/>
      <p:bldP spid="99" grpId="1" animBg="1"/>
      <p:bldP spid="99" grpId="2" animBg="1"/>
      <p:bldP spid="99" grpId="3" animBg="1"/>
      <p:bldP spid="99" grpId="4" animBg="1"/>
      <p:bldP spid="99" grpId="5" animBg="1"/>
      <p:bldP spid="100" grpId="0" animBg="1"/>
      <p:bldP spid="100" grpId="1" animBg="1"/>
      <p:bldP spid="100" grpId="2" animBg="1"/>
      <p:bldP spid="100" grpId="3" animBg="1"/>
      <p:bldP spid="100" grpId="4" animBg="1"/>
      <p:bldP spid="100" grpId="5" animBg="1"/>
      <p:bldP spid="101" grpId="0" animBg="1"/>
      <p:bldP spid="101" grpId="1" animBg="1"/>
      <p:bldP spid="101" grpId="2" animBg="1"/>
      <p:bldP spid="101" grpId="3" animBg="1"/>
      <p:bldP spid="101" grpId="4" animBg="1"/>
      <p:bldP spid="101" grpId="5"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6"/>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800600" y="1600200"/>
                <a:ext cx="1472263"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4800600" y="1600200"/>
                <a:ext cx="1472263" cy="476797"/>
              </a:xfrm>
              <a:prstGeom prst="rect">
                <a:avLst/>
              </a:prstGeom>
              <a:blipFill>
                <a:blip r:embed="rId7"/>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505200" y="1524000"/>
                <a:ext cx="1404166"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=1</m:t>
                          </m:r>
                        </m:sub>
                        <m:sup>
                          <m:r>
                            <a:rPr lang="en-GB" sz="1200" b="0" i="1" smtClean="0">
                              <a:latin typeface="Cambria Math"/>
                            </a:rPr>
                            <m:t>𝑛</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505200" y="1524000"/>
                <a:ext cx="1404166" cy="595484"/>
              </a:xfrm>
              <a:prstGeom prst="rect">
                <a:avLst/>
              </a:prstGeom>
              <a:blipFill>
                <a:blip r:embed="rId8"/>
                <a:stretch>
                  <a:fillRect l="-33478" t="-95918" r="-3913"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464626" y="2338449"/>
                <a:ext cx="1546090" cy="610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m:t>
                          </m:r>
                          <m:r>
                            <a:rPr lang="en-GB" sz="1200" b="0" i="1" smtClean="0">
                              <a:latin typeface="Cambria Math"/>
                            </a:rPr>
                            <m:t>2</m:t>
                          </m:r>
                          <m:r>
                            <a:rPr lang="en-US" sz="1200" b="0" i="1" smtClean="0">
                              <a:latin typeface="Cambria Math"/>
                            </a:rPr>
                            <m:t>1</m:t>
                          </m:r>
                        </m:sub>
                        <m:sup>
                          <m:r>
                            <a:rPr lang="en-GB" sz="1200" b="0" i="1" smtClean="0">
                              <a:latin typeface="Cambria Math"/>
                            </a:rPr>
                            <m:t>30</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464626" y="2338449"/>
                <a:ext cx="1546090" cy="61055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912426" y="3176649"/>
                <a:ext cx="1472263"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912426" y="3176649"/>
                <a:ext cx="1472263" cy="476797"/>
              </a:xfrm>
              <a:prstGeom prst="rect">
                <a:avLst/>
              </a:prstGeom>
              <a:blipFill>
                <a:blip r:embed="rId10"/>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912426" y="2338449"/>
                <a:ext cx="1546090" cy="610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m:t>
                          </m:r>
                          <m:r>
                            <a:rPr lang="en-GB" sz="1200" b="0" i="1" smtClean="0">
                              <a:latin typeface="Cambria Math"/>
                            </a:rPr>
                            <m:t>1</m:t>
                          </m:r>
                        </m:sub>
                        <m:sup>
                          <m:r>
                            <a:rPr lang="en-GB" sz="1200" b="0" i="1" smtClean="0">
                              <a:latin typeface="Cambria Math"/>
                            </a:rPr>
                            <m:t>30</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912426" y="2338449"/>
                <a:ext cx="1546090" cy="61055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60226" y="2338449"/>
                <a:ext cx="1546090" cy="610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m:t>
                          </m:r>
                          <m:r>
                            <a:rPr lang="en-GB" sz="1200" b="0" i="1" smtClean="0">
                              <a:latin typeface="Cambria Math"/>
                            </a:rPr>
                            <m:t>1</m:t>
                          </m:r>
                        </m:sub>
                        <m:sup>
                          <m:r>
                            <a:rPr lang="en-GB" sz="1200" b="0" i="1" smtClean="0">
                              <a:latin typeface="Cambria Math"/>
                            </a:rPr>
                            <m:t>20</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360226" y="2338449"/>
                <a:ext cx="1546090" cy="61055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284026" y="3176649"/>
                <a:ext cx="1522468"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b="0" i="1" smtClean="0">
                          <a:latin typeface="Cambria Math"/>
                        </a:rPr>
                        <m:t> </m:t>
                      </m:r>
                      <m:r>
                        <a:rPr lang="en-GB"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284026" y="3176649"/>
                <a:ext cx="1522468" cy="476797"/>
              </a:xfrm>
              <a:prstGeom prst="rect">
                <a:avLst/>
              </a:prstGeom>
              <a:blipFill>
                <a:blip r:embed="rId13"/>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912426" y="3862449"/>
                <a:ext cx="1630511"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(30)</m:t>
                          </m:r>
                          <m:r>
                            <a:rPr lang="en-US" sz="1200" b="0" i="1" smtClean="0">
                              <a:latin typeface="Cambria Math"/>
                            </a:rPr>
                            <m:t>(5</m:t>
                          </m:r>
                          <m:r>
                            <a:rPr lang="en-GB" sz="1200" b="0" i="1" smtClean="0">
                              <a:latin typeface="Cambria Math"/>
                            </a:rPr>
                            <m:t>(30)</m:t>
                          </m:r>
                          <m:r>
                            <a:rPr lang="en-US" sz="1200" b="0" i="1" smtClean="0">
                              <a:latin typeface="Cambria Math"/>
                            </a:rPr>
                            <m:t>+13)</m:t>
                          </m:r>
                        </m:num>
                        <m:den>
                          <m:r>
                            <a:rPr lang="en-US" sz="1200" b="0" i="1" smtClean="0">
                              <a:latin typeface="Cambria Math"/>
                            </a:rPr>
                            <m:t>6(</m:t>
                          </m:r>
                          <m:r>
                            <a:rPr lang="en-GB" sz="1200" b="0" i="1" smtClean="0">
                              <a:latin typeface="Cambria Math"/>
                            </a:rPr>
                            <m:t>30</m:t>
                          </m:r>
                          <m:r>
                            <a:rPr lang="en-US" sz="1200" b="0" i="1" smtClean="0">
                              <a:latin typeface="Cambria Math"/>
                            </a:rPr>
                            <m:t>+2)(</m:t>
                          </m:r>
                          <m:r>
                            <a:rPr lang="en-GB" sz="1200" b="0" i="1" smtClean="0">
                              <a:latin typeface="Cambria Math"/>
                            </a:rPr>
                            <m:t>30</m:t>
                          </m:r>
                          <m:r>
                            <a:rPr lang="en-US" sz="1200" b="0" i="1" smtClean="0">
                              <a:latin typeface="Cambria Math"/>
                            </a:rPr>
                            <m:t>+3)</m:t>
                          </m:r>
                        </m:den>
                      </m:f>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912426" y="3862449"/>
                <a:ext cx="1630511" cy="476797"/>
              </a:xfrm>
              <a:prstGeom prst="rect">
                <a:avLst/>
              </a:prstGeom>
              <a:blipFill>
                <a:blip r:embed="rId14"/>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436426" y="3862449"/>
                <a:ext cx="1680717"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r>
                        <a:rPr lang="en-US" sz="1200" b="0" i="1" smtClean="0">
                          <a:latin typeface="Cambria Math"/>
                        </a:rPr>
                        <m:t> </m:t>
                      </m:r>
                      <m:r>
                        <a:rPr lang="en-GB"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(20)</m:t>
                          </m:r>
                          <m:r>
                            <a:rPr lang="en-US" sz="1200" b="0" i="1" smtClean="0">
                              <a:latin typeface="Cambria Math"/>
                            </a:rPr>
                            <m:t>(5</m:t>
                          </m:r>
                          <m:r>
                            <a:rPr lang="en-GB" sz="1200" b="0" i="1" smtClean="0">
                              <a:latin typeface="Cambria Math"/>
                            </a:rPr>
                            <m:t>(20)</m:t>
                          </m:r>
                          <m:r>
                            <a:rPr lang="en-US" sz="1200" b="0" i="1" smtClean="0">
                              <a:latin typeface="Cambria Math"/>
                            </a:rPr>
                            <m:t>+13)</m:t>
                          </m:r>
                        </m:num>
                        <m:den>
                          <m:r>
                            <a:rPr lang="en-US" sz="1200" b="0" i="1" smtClean="0">
                              <a:latin typeface="Cambria Math"/>
                            </a:rPr>
                            <m:t>6(</m:t>
                          </m:r>
                          <m:r>
                            <a:rPr lang="en-GB" sz="1200" b="0" i="1" smtClean="0">
                              <a:latin typeface="Cambria Math"/>
                            </a:rPr>
                            <m:t>20</m:t>
                          </m:r>
                          <m:r>
                            <a:rPr lang="en-US" sz="1200" b="0" i="1" smtClean="0">
                              <a:latin typeface="Cambria Math"/>
                            </a:rPr>
                            <m:t>+2)(</m:t>
                          </m:r>
                          <m:r>
                            <a:rPr lang="en-GB" sz="1200" b="0" i="1" smtClean="0">
                              <a:latin typeface="Cambria Math"/>
                            </a:rPr>
                            <m:t>20</m:t>
                          </m:r>
                          <m:r>
                            <a:rPr lang="en-US" sz="1200" b="0" i="1" smtClean="0">
                              <a:latin typeface="Cambria Math"/>
                            </a:rPr>
                            <m:t>+3)</m:t>
                          </m:r>
                        </m:den>
                      </m:f>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436426" y="3862449"/>
                <a:ext cx="1680717" cy="476797"/>
              </a:xfrm>
              <a:prstGeom prst="rect">
                <a:avLst/>
              </a:prstGeom>
              <a:blipFill>
                <a:blip r:embed="rId15"/>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876800" y="4495800"/>
                <a:ext cx="827816"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815</m:t>
                          </m:r>
                        </m:num>
                        <m:den>
                          <m:r>
                            <a:rPr lang="en-GB" sz="1200" b="0" i="1" smtClean="0">
                              <a:latin typeface="Cambria Math"/>
                            </a:rPr>
                            <m:t>1056</m:t>
                          </m:r>
                        </m:den>
                      </m:f>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876800" y="4495800"/>
                <a:ext cx="827816" cy="443006"/>
              </a:xfrm>
              <a:prstGeom prst="rect">
                <a:avLst/>
              </a:prstGeom>
              <a:blipFill>
                <a:blip r:embed="rId16"/>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62600" y="4495800"/>
                <a:ext cx="599216"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565</m:t>
                          </m:r>
                        </m:num>
                        <m:den>
                          <m:r>
                            <a:rPr lang="en-GB" sz="1200" b="0" i="1" smtClean="0">
                              <a:latin typeface="Cambria Math"/>
                            </a:rPr>
                            <m:t>759</m:t>
                          </m:r>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62600" y="4495800"/>
                <a:ext cx="599216" cy="443006"/>
              </a:xfrm>
              <a:prstGeom prst="rect">
                <a:avLst/>
              </a:prstGeom>
              <a:blipFill>
                <a:blip r:embed="rId17"/>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876800" y="5105400"/>
                <a:ext cx="904016"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665</m:t>
                          </m:r>
                        </m:num>
                        <m:den>
                          <m:r>
                            <a:rPr lang="en-GB" sz="1200" b="0" i="1" smtClean="0">
                              <a:latin typeface="Cambria Math"/>
                            </a:rPr>
                            <m:t>24288</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876800" y="5105400"/>
                <a:ext cx="904016" cy="443006"/>
              </a:xfrm>
              <a:prstGeom prst="rect">
                <a:avLst/>
              </a:prstGeom>
              <a:blipFill>
                <a:blip r:embed="rId18"/>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953000" y="5791200"/>
                <a:ext cx="12954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GB" sz="1200" i="1" smtClean="0">
                          <a:latin typeface="Cambria Math"/>
                        </a:rPr>
                        <m:t>0</m:t>
                      </m:r>
                      <m:r>
                        <a:rPr lang="en-GB" sz="1200" b="0" i="1" smtClean="0">
                          <a:latin typeface="Cambria Math"/>
                        </a:rPr>
                        <m:t>.02738 (2</m:t>
                      </m:r>
                      <m:r>
                        <a:rPr lang="en-GB" sz="1200" b="0" i="1" smtClean="0">
                          <a:latin typeface="Cambria Math"/>
                        </a:rPr>
                        <m:t>𝑑𝑝</m:t>
                      </m:r>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953000" y="5791200"/>
                <a:ext cx="1295400" cy="276999"/>
              </a:xfrm>
              <a:prstGeom prst="rect">
                <a:avLst/>
              </a:prstGeom>
              <a:blipFill>
                <a:blip r:embed="rId19"/>
                <a:stretch>
                  <a:fillRect b="-8889"/>
                </a:stretch>
              </a:blipFill>
            </p:spPr>
            <p:txBody>
              <a:bodyPr/>
              <a:lstStyle/>
              <a:p>
                <a:r>
                  <a:rPr lang="en-GB">
                    <a:noFill/>
                  </a:rPr>
                  <a:t> </a:t>
                </a:r>
              </a:p>
            </p:txBody>
          </p:sp>
        </mc:Fallback>
      </mc:AlternateContent>
      <p:sp>
        <p:nvSpPr>
          <p:cNvPr id="61" name="TextBox 60"/>
          <p:cNvSpPr txBox="1"/>
          <p:nvPr/>
        </p:nvSpPr>
        <p:spPr>
          <a:xfrm>
            <a:off x="6553200" y="1524000"/>
            <a:ext cx="22860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need to find the sum of terms 21 to 30 (so 1-30 subtract 1-20)</a:t>
            </a:r>
          </a:p>
          <a:p>
            <a:pPr algn="ctr"/>
            <a:r>
              <a:rPr lang="en-US" sz="1200" dirty="0">
                <a:solidFill>
                  <a:srgbClr val="FF0000"/>
                </a:solidFill>
                <a:latin typeface="Comic Sans MS" panose="030F0702030302020204" pitchFamily="66" charset="0"/>
                <a:sym typeface="Wingdings" panose="05000000000000000000" pitchFamily="2" charset="2"/>
              </a:rPr>
              <a:t> This was covered in FP1!</a:t>
            </a:r>
            <a:endParaRPr lang="en-GB" sz="1200" dirty="0">
              <a:solidFill>
                <a:srgbClr val="FF0000"/>
              </a:solidFill>
              <a:latin typeface="Comic Sans MS" panose="030F0702030302020204" pitchFamily="66" charset="0"/>
            </a:endParaRPr>
          </a:p>
        </p:txBody>
      </p:sp>
      <p:sp>
        <p:nvSpPr>
          <p:cNvPr id="62" name="Arc 61"/>
          <p:cNvSpPr/>
          <p:nvPr/>
        </p:nvSpPr>
        <p:spPr>
          <a:xfrm>
            <a:off x="7696200" y="2667000"/>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7848600" y="34290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a:off x="7848600" y="4114799"/>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a:off x="6019800" y="47244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a:off x="6019800" y="53340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7997042" y="2590800"/>
            <a:ext cx="1143000" cy="90024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We will need to use the formula from b) with two inputs</a:t>
            </a:r>
            <a:endParaRPr lang="en-GB" sz="1050" dirty="0">
              <a:solidFill>
                <a:srgbClr val="FF0000"/>
              </a:solidFill>
              <a:latin typeface="Comic Sans MS" panose="030F0702030302020204" pitchFamily="66" charset="0"/>
            </a:endParaRPr>
          </a:p>
        </p:txBody>
      </p:sp>
      <p:sp>
        <p:nvSpPr>
          <p:cNvPr id="68" name="TextBox 67"/>
          <p:cNvSpPr txBox="1"/>
          <p:nvPr/>
        </p:nvSpPr>
        <p:spPr>
          <a:xfrm>
            <a:off x="8175279" y="3550468"/>
            <a:ext cx="1044264" cy="415498"/>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Sub in n = 30 and n = 20</a:t>
            </a:r>
            <a:endParaRPr lang="en-GB" sz="1050" dirty="0">
              <a:solidFill>
                <a:srgbClr val="FF0000"/>
              </a:solidFill>
              <a:latin typeface="Comic Sans MS" panose="030F0702030302020204" pitchFamily="66" charset="0"/>
            </a:endParaRPr>
          </a:p>
        </p:txBody>
      </p:sp>
      <p:sp>
        <p:nvSpPr>
          <p:cNvPr id="69" name="TextBox 68"/>
          <p:cNvSpPr txBox="1"/>
          <p:nvPr/>
        </p:nvSpPr>
        <p:spPr>
          <a:xfrm>
            <a:off x="8153400" y="4267200"/>
            <a:ext cx="990600"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Calculate</a:t>
            </a:r>
            <a:endParaRPr lang="en-GB" sz="1050" dirty="0">
              <a:solidFill>
                <a:srgbClr val="FF0000"/>
              </a:solidFill>
              <a:latin typeface="Comic Sans MS" panose="030F0702030302020204" pitchFamily="66" charset="0"/>
            </a:endParaRPr>
          </a:p>
        </p:txBody>
      </p:sp>
      <p:sp>
        <p:nvSpPr>
          <p:cNvPr id="70" name="TextBox 69"/>
          <p:cNvSpPr txBox="1"/>
          <p:nvPr/>
        </p:nvSpPr>
        <p:spPr>
          <a:xfrm>
            <a:off x="6248400" y="4876800"/>
            <a:ext cx="990600"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Group up</a:t>
            </a:r>
            <a:endParaRPr lang="en-GB" sz="1050" dirty="0">
              <a:solidFill>
                <a:srgbClr val="FF0000"/>
              </a:solidFill>
              <a:latin typeface="Comic Sans MS" panose="030F0702030302020204" pitchFamily="66" charset="0"/>
            </a:endParaRPr>
          </a:p>
        </p:txBody>
      </p:sp>
      <p:sp>
        <p:nvSpPr>
          <p:cNvPr id="71" name="TextBox 70"/>
          <p:cNvSpPr txBox="1"/>
          <p:nvPr/>
        </p:nvSpPr>
        <p:spPr>
          <a:xfrm>
            <a:off x="6400800" y="5410200"/>
            <a:ext cx="1447800" cy="415498"/>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Give the answer in the required form</a:t>
            </a:r>
            <a:endParaRPr lang="en-GB" sz="1050" dirty="0">
              <a:solidFill>
                <a:srgbClr val="FF0000"/>
              </a:solidFill>
              <a:latin typeface="Comic Sans MS" panose="030F0702030302020204" pitchFamily="66" charset="0"/>
            </a:endParaRPr>
          </a:p>
        </p:txBody>
      </p:sp>
      <p:sp>
        <p:nvSpPr>
          <p:cNvPr id="39" name="Title 1">
            <a:extLst>
              <a:ext uri="{FF2B5EF4-FFF2-40B4-BE49-F238E27FC236}">
                <a16:creationId xmlns:a16="http://schemas.microsoft.com/office/drawing/2014/main" id="{3E80FF51-7B43-4D02-A8B8-819029DA6EA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41" name="TextBox 5">
                <a:extLst>
                  <a:ext uri="{FF2B5EF4-FFF2-40B4-BE49-F238E27FC236}">
                    <a16:creationId xmlns:a16="http://schemas.microsoft.com/office/drawing/2014/main" id="{B174B6C7-0190-4E5C-A26B-2783D1FDC708}"/>
                  </a:ext>
                </a:extLst>
              </p:cNvPr>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41" name="TextBox 5">
                <a:extLst>
                  <a:ext uri="{FF2B5EF4-FFF2-40B4-BE49-F238E27FC236}">
                    <a16:creationId xmlns:a16="http://schemas.microsoft.com/office/drawing/2014/main" id="{B174B6C7-0190-4E5C-A26B-2783D1FDC708}"/>
                  </a:ext>
                </a:extLst>
              </p:cNvPr>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25">
                <a:extLst>
                  <a:ext uri="{FF2B5EF4-FFF2-40B4-BE49-F238E27FC236}">
                    <a16:creationId xmlns:a16="http://schemas.microsoft.com/office/drawing/2014/main" id="{3002573D-16D1-4B31-B06E-623EF5BB52B6}"/>
                  </a:ext>
                </a:extLst>
              </p:cNvPr>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52" name="TextBox 25">
                <a:extLst>
                  <a:ext uri="{FF2B5EF4-FFF2-40B4-BE49-F238E27FC236}">
                    <a16:creationId xmlns:a16="http://schemas.microsoft.com/office/drawing/2014/main" id="{3002573D-16D1-4B31-B06E-623EF5BB52B6}"/>
                  </a:ext>
                </a:extLst>
              </p:cNvPr>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496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blinds(horizontal)">
                                      <p:cBhvr>
                                        <p:cTn id="7" dur="5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blinds(horizontal)">
                                      <p:cBhvr>
                                        <p:cTn id="12" dur="500"/>
                                        <p:tgtEl>
                                          <p:spTgt spid="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linds(horizontal)">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linds(horizontal)">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linds(horizont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linds(horizontal)">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blinds(horizontal)">
                                      <p:cBhvr>
                                        <p:cTn id="72" dur="5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blinds(horizontal)">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linds(horizont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linds(horizont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linds(horizontal)">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blinds(horizontal)">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blinds(horizontal)">
                                      <p:cBhvr>
                                        <p:cTn id="107" dur="500"/>
                                        <p:tgtEl>
                                          <p:spTgt spid="6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blinds(horizontal)">
                                      <p:cBhvr>
                                        <p:cTn id="112" dur="5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blinds(horizontal)">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9" grpId="0"/>
      <p:bldP spid="62" grpId="0" animBg="1"/>
      <p:bldP spid="63" grpId="0" animBg="1"/>
      <p:bldP spid="64" grpId="0" animBg="1"/>
      <p:bldP spid="65" grpId="0" animBg="1"/>
      <p:bldP spid="66" grpId="0" animBg="1"/>
      <p:bldP spid="67" grpId="0"/>
      <p:bldP spid="68" grpId="0"/>
      <p:bldP spid="69"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0"/>
            <a:ext cx="7886700" cy="1325563"/>
          </a:xfrm>
        </p:spPr>
        <p:txBody>
          <a:bodyPr>
            <a:normAutofit/>
          </a:bodyPr>
          <a:lstStyle/>
          <a:p>
            <a:pPr algn="ctr"/>
            <a:r>
              <a:rPr lang="en-US" sz="4050" dirty="0">
                <a:latin typeface="Comic Sans MS" panose="030F0702030302020204" pitchFamily="66" charset="0"/>
              </a:rPr>
              <a:t>Prior Knowledge Check</a:t>
            </a:r>
            <a:endParaRPr lang="en-GB" sz="4050" dirty="0">
              <a:latin typeface="Comic Sans MS" panose="030F0702030302020204" pitchFamily="66" charset="0"/>
            </a:endParaRPr>
          </a:p>
        </p:txBody>
      </p:sp>
      <p:sp>
        <p:nvSpPr>
          <p:cNvPr id="3" name="テキスト ボックス 2">
            <a:extLst>
              <a:ext uri="{FF2B5EF4-FFF2-40B4-BE49-F238E27FC236}">
                <a16:creationId xmlns:a16="http://schemas.microsoft.com/office/drawing/2014/main" id="{6F7243C4-859E-4E46-BADC-F82BC8F0E45F}"/>
              </a:ext>
            </a:extLst>
          </p:cNvPr>
          <p:cNvSpPr txBox="1"/>
          <p:nvPr/>
        </p:nvSpPr>
        <p:spPr>
          <a:xfrm>
            <a:off x="603681" y="1544716"/>
            <a:ext cx="2911876" cy="523220"/>
          </a:xfrm>
          <a:prstGeom prst="rect">
            <a:avLst/>
          </a:prstGeom>
          <a:noFill/>
        </p:spPr>
        <p:txBody>
          <a:bodyPr wrap="square" rtlCol="0">
            <a:spAutoFit/>
          </a:bodyPr>
          <a:lstStyle/>
          <a:p>
            <a:pPr marL="342900" indent="-342900">
              <a:buAutoNum type="arabicParenR"/>
            </a:pPr>
            <a:r>
              <a:rPr lang="en-US" sz="1400" dirty="0">
                <a:latin typeface="Comic Sans MS" panose="030F0702030302020204" pitchFamily="66" charset="0"/>
              </a:rPr>
              <a:t>Find the sums of the following series:</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C4AC6D7-3AC6-4761-AA63-D74F3C1348B6}"/>
                  </a:ext>
                </a:extLst>
              </p:cNvPr>
              <p:cNvSpPr txBox="1"/>
              <p:nvPr/>
            </p:nvSpPr>
            <p:spPr>
              <a:xfrm>
                <a:off x="1136341" y="2228296"/>
                <a:ext cx="1331650" cy="7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𝑛</m:t>
                          </m:r>
                          <m:r>
                            <a:rPr lang="en-US" sz="1400" b="0" i="1" smtClean="0">
                              <a:latin typeface="Cambria Math" panose="02040503050406030204" pitchFamily="18" charset="0"/>
                            </a:rPr>
                            <m:t>=1</m:t>
                          </m:r>
                        </m:sub>
                        <m:sup>
                          <m:r>
                            <a:rPr lang="en-US" sz="1400" b="0" i="1" smtClean="0">
                              <a:latin typeface="Cambria Math" panose="02040503050406030204" pitchFamily="18" charset="0"/>
                            </a:rPr>
                            <m:t>18</m:t>
                          </m:r>
                        </m:sup>
                        <m:e>
                          <m:r>
                            <a:rPr lang="en-US" sz="1400" b="0" i="1" smtClean="0">
                              <a:latin typeface="Cambria Math" panose="02040503050406030204" pitchFamily="18" charset="0"/>
                            </a:rPr>
                            <m:t>99−4</m:t>
                          </m:r>
                          <m:r>
                            <a:rPr lang="en-US" sz="1400" b="0" i="1" smtClean="0">
                              <a:latin typeface="Cambria Math" panose="02040503050406030204" pitchFamily="18" charset="0"/>
                            </a:rPr>
                            <m:t>𝑛</m:t>
                          </m:r>
                        </m:e>
                      </m:nary>
                    </m:oMath>
                  </m:oMathPara>
                </a14:m>
                <a:endParaRPr lang="en-US" sz="1400" dirty="0">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7C4AC6D7-3AC6-4761-AA63-D74F3C1348B6}"/>
                  </a:ext>
                </a:extLst>
              </p:cNvPr>
              <p:cNvSpPr txBox="1">
                <a:spLocks noRot="1" noChangeAspect="1" noMove="1" noResize="1" noEditPoints="1" noAdjustHandles="1" noChangeArrowheads="1" noChangeShapeType="1" noTextEdit="1"/>
              </p:cNvSpPr>
              <p:nvPr/>
            </p:nvSpPr>
            <p:spPr>
              <a:xfrm>
                <a:off x="1136341" y="2228296"/>
                <a:ext cx="1331650" cy="72090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11FF134-4CF9-4CEC-9482-98505ABBDF18}"/>
                  </a:ext>
                </a:extLst>
              </p:cNvPr>
              <p:cNvSpPr txBox="1"/>
              <p:nvPr/>
            </p:nvSpPr>
            <p:spPr>
              <a:xfrm>
                <a:off x="1136341" y="3178207"/>
                <a:ext cx="1331650" cy="7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𝑛</m:t>
                          </m:r>
                          <m:r>
                            <a:rPr lang="en-US" sz="1400" b="0" i="1" smtClean="0">
                              <a:latin typeface="Cambria Math" panose="02040503050406030204" pitchFamily="18" charset="0"/>
                            </a:rPr>
                            <m:t>=6</m:t>
                          </m:r>
                        </m:sub>
                        <m:sup>
                          <m:r>
                            <a:rPr lang="en-US" sz="1400" b="0" i="1" smtClean="0">
                              <a:latin typeface="Cambria Math" panose="02040503050406030204" pitchFamily="18" charset="0"/>
                            </a:rPr>
                            <m:t>16</m:t>
                          </m:r>
                        </m:sup>
                        <m:e>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p>
                            <m:sSupPr>
                              <m:ctrlPr>
                                <a:rPr lang="en-US" sz="1400" i="1" smtClean="0">
                                  <a:latin typeface="Cambria Math" panose="02040503050406030204" pitchFamily="18" charset="0"/>
                                </a:rPr>
                              </m:ctrlPr>
                            </m:sSupPr>
                            <m:e>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e>
                              </m:d>
                            </m:e>
                            <m:sup>
                              <m:r>
                                <a:rPr lang="en-US" sz="1400" b="0" i="1" smtClean="0">
                                  <a:latin typeface="Cambria Math" panose="02040503050406030204" pitchFamily="18" charset="0"/>
                                </a:rPr>
                                <m:t>𝑛</m:t>
                              </m:r>
                              <m:r>
                                <a:rPr lang="en-US" sz="1400" b="0" i="1" smtClean="0">
                                  <a:latin typeface="Cambria Math" panose="02040503050406030204" pitchFamily="18" charset="0"/>
                                </a:rPr>
                                <m:t>−1</m:t>
                              </m:r>
                            </m:sup>
                          </m:sSup>
                        </m:e>
                      </m:nary>
                    </m:oMath>
                  </m:oMathPara>
                </a14:m>
                <a:endParaRPr lang="en-US" sz="1400" dirty="0">
                  <a:latin typeface="Comic Sans MS" panose="030F0702030302020204" pitchFamily="66" charset="0"/>
                </a:endParaRPr>
              </a:p>
            </p:txBody>
          </p:sp>
        </mc:Choice>
        <mc:Fallback xmlns="">
          <p:sp>
            <p:nvSpPr>
              <p:cNvPr id="5" name="テキスト ボックス 4">
                <a:extLst>
                  <a:ext uri="{FF2B5EF4-FFF2-40B4-BE49-F238E27FC236}">
                    <a16:creationId xmlns:a16="http://schemas.microsoft.com/office/drawing/2014/main" id="{C11FF134-4CF9-4CEC-9482-98505ABBDF18}"/>
                  </a:ext>
                </a:extLst>
              </p:cNvPr>
              <p:cNvSpPr txBox="1">
                <a:spLocks noRot="1" noChangeAspect="1" noMove="1" noResize="1" noEditPoints="1" noAdjustHandles="1" noChangeArrowheads="1" noChangeShapeType="1" noTextEdit="1"/>
              </p:cNvSpPr>
              <p:nvPr/>
            </p:nvSpPr>
            <p:spPr>
              <a:xfrm>
                <a:off x="1136341" y="3178207"/>
                <a:ext cx="1331650" cy="720903"/>
              </a:xfrm>
              <a:prstGeom prst="rect">
                <a:avLst/>
              </a:prstGeom>
              <a:blipFill>
                <a:blip r:embed="rId3"/>
                <a:stretch>
                  <a:fillRect/>
                </a:stretch>
              </a:blipFill>
            </p:spPr>
            <p:txBody>
              <a:bodyPr/>
              <a:lstStyle/>
              <a:p>
                <a:r>
                  <a:rPr lang="en-GB">
                    <a:noFill/>
                  </a:rPr>
                  <a:t> </a:t>
                </a:r>
              </a:p>
            </p:txBody>
          </p:sp>
        </mc:Fallback>
      </mc:AlternateContent>
      <p:sp>
        <p:nvSpPr>
          <p:cNvPr id="6" name="テキスト ボックス 5">
            <a:extLst>
              <a:ext uri="{FF2B5EF4-FFF2-40B4-BE49-F238E27FC236}">
                <a16:creationId xmlns:a16="http://schemas.microsoft.com/office/drawing/2014/main" id="{0667562B-A1E6-4284-BBF7-23D5AD12ED02}"/>
              </a:ext>
            </a:extLst>
          </p:cNvPr>
          <p:cNvSpPr txBox="1"/>
          <p:nvPr/>
        </p:nvSpPr>
        <p:spPr>
          <a:xfrm>
            <a:off x="719091" y="2467994"/>
            <a:ext cx="372862" cy="307777"/>
          </a:xfrm>
          <a:prstGeom prst="rect">
            <a:avLst/>
          </a:prstGeom>
          <a:noFill/>
        </p:spPr>
        <p:txBody>
          <a:bodyPr wrap="square" rtlCol="0">
            <a:spAutoFit/>
          </a:bodyPr>
          <a:lstStyle/>
          <a:p>
            <a:r>
              <a:rPr lang="en-US" sz="1400" dirty="0">
                <a:latin typeface="Comic Sans MS" panose="030F0702030302020204" pitchFamily="66" charset="0"/>
              </a:rPr>
              <a:t>a)</a:t>
            </a:r>
          </a:p>
        </p:txBody>
      </p:sp>
      <p:sp>
        <p:nvSpPr>
          <p:cNvPr id="7" name="テキスト ボックス 6">
            <a:extLst>
              <a:ext uri="{FF2B5EF4-FFF2-40B4-BE49-F238E27FC236}">
                <a16:creationId xmlns:a16="http://schemas.microsoft.com/office/drawing/2014/main" id="{64BC4D37-5978-48F5-8EB2-286B6BBD9D3A}"/>
              </a:ext>
            </a:extLst>
          </p:cNvPr>
          <p:cNvSpPr txBox="1"/>
          <p:nvPr/>
        </p:nvSpPr>
        <p:spPr>
          <a:xfrm>
            <a:off x="719091" y="3373516"/>
            <a:ext cx="372862" cy="307777"/>
          </a:xfrm>
          <a:prstGeom prst="rect">
            <a:avLst/>
          </a:prstGeom>
          <a:noFill/>
        </p:spPr>
        <p:txBody>
          <a:bodyPr wrap="square" rtlCol="0">
            <a:spAutoFit/>
          </a:bodyPr>
          <a:lstStyle/>
          <a:p>
            <a:r>
              <a:rPr lang="en-US" sz="1400" dirty="0">
                <a:latin typeface="Comic Sans MS" panose="030F0702030302020204" pitchFamily="66" charset="0"/>
              </a:rPr>
              <a:t>b)</a:t>
            </a:r>
          </a:p>
        </p:txBody>
      </p:sp>
      <p:sp>
        <p:nvSpPr>
          <p:cNvPr id="8" name="テキスト ボックス 7">
            <a:extLst>
              <a:ext uri="{FF2B5EF4-FFF2-40B4-BE49-F238E27FC236}">
                <a16:creationId xmlns:a16="http://schemas.microsoft.com/office/drawing/2014/main" id="{98F12436-CF75-4D54-AA97-C34C5D1F0DCD}"/>
              </a:ext>
            </a:extLst>
          </p:cNvPr>
          <p:cNvSpPr txBox="1"/>
          <p:nvPr/>
        </p:nvSpPr>
        <p:spPr>
          <a:xfrm>
            <a:off x="5203794" y="1537318"/>
            <a:ext cx="1401192" cy="307777"/>
          </a:xfrm>
          <a:prstGeom prst="rect">
            <a:avLst/>
          </a:prstGeom>
          <a:noFill/>
        </p:spPr>
        <p:txBody>
          <a:bodyPr wrap="square" rtlCol="0">
            <a:spAutoFit/>
          </a:bodyPr>
          <a:lstStyle/>
          <a:p>
            <a:r>
              <a:rPr lang="en-US" sz="1400" dirty="0">
                <a:latin typeface="Comic Sans MS" panose="030F0702030302020204" pitchFamily="66" charset="0"/>
              </a:rPr>
              <a:t>2) Show that:</a:t>
            </a: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CC1566D-6684-40C5-AF7A-5D3B3EA871DE}"/>
                  </a:ext>
                </a:extLst>
              </p:cNvPr>
              <p:cNvSpPr txBox="1"/>
              <p:nvPr/>
            </p:nvSpPr>
            <p:spPr>
              <a:xfrm>
                <a:off x="4953739" y="1846557"/>
                <a:ext cx="3675356" cy="679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𝑟</m:t>
                          </m:r>
                          <m:r>
                            <a:rPr lang="en-US" sz="1400" b="0" i="1" smtClean="0">
                              <a:latin typeface="Cambria Math" panose="02040503050406030204" pitchFamily="18" charset="0"/>
                            </a:rPr>
                            <m:t>=1</m:t>
                          </m:r>
                        </m:sub>
                        <m:sup>
                          <m:r>
                            <a:rPr lang="en-US" sz="1400" b="0" i="1" smtClean="0">
                              <a:latin typeface="Cambria Math" panose="02040503050406030204" pitchFamily="18" charset="0"/>
                            </a:rPr>
                            <m:t>𝑛</m:t>
                          </m:r>
                        </m:sup>
                        <m:e>
                          <m:d>
                            <m:dPr>
                              <m:ctrlPr>
                                <a:rPr lang="en-US" sz="1400" i="1" smtClean="0">
                                  <a:latin typeface="Cambria Math" panose="02040503050406030204" pitchFamily="18" charset="0"/>
                                </a:rPr>
                              </m:ctrlPr>
                            </m:dPr>
                            <m:e>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𝑟</m:t>
                              </m:r>
                              <m:r>
                                <a:rPr lang="en-US" sz="1400" b="0" i="1" smtClean="0">
                                  <a:latin typeface="Cambria Math" panose="02040503050406030204" pitchFamily="18" charset="0"/>
                                </a:rPr>
                                <m:t>+3</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6</m:t>
                              </m:r>
                            </m:den>
                          </m:f>
                          <m:r>
                            <a:rPr lang="en-US" sz="1400" b="0" i="1" smtClean="0">
                              <a:latin typeface="Cambria Math" panose="02040503050406030204" pitchFamily="18" charset="0"/>
                            </a:rPr>
                            <m:t>𝑛</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𝑛</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+9</m:t>
                              </m:r>
                              <m:r>
                                <a:rPr lang="en-US" sz="1400" b="0" i="1" smtClean="0">
                                  <a:latin typeface="Cambria Math" panose="02040503050406030204" pitchFamily="18" charset="0"/>
                                </a:rPr>
                                <m:t>𝑛</m:t>
                              </m:r>
                              <m:r>
                                <a:rPr lang="en-US" sz="1400" b="0" i="1" smtClean="0">
                                  <a:latin typeface="Cambria Math" panose="02040503050406030204" pitchFamily="18" charset="0"/>
                                </a:rPr>
                                <m:t>+25</m:t>
                              </m:r>
                            </m:e>
                          </m:d>
                        </m:e>
                      </m:nary>
                    </m:oMath>
                  </m:oMathPara>
                </a14:m>
                <a:endParaRPr lang="en-US" sz="1400" dirty="0">
                  <a:latin typeface="Comic Sans MS" panose="030F0702030302020204" pitchFamily="66" charset="0"/>
                </a:endParaRPr>
              </a:p>
            </p:txBody>
          </p:sp>
        </mc:Choice>
        <mc:Fallback xmlns="">
          <p:sp>
            <p:nvSpPr>
              <p:cNvPr id="9" name="テキスト ボックス 8">
                <a:extLst>
                  <a:ext uri="{FF2B5EF4-FFF2-40B4-BE49-F238E27FC236}">
                    <a16:creationId xmlns:a16="http://schemas.microsoft.com/office/drawing/2014/main" id="{8CC1566D-6684-40C5-AF7A-5D3B3EA871DE}"/>
                  </a:ext>
                </a:extLst>
              </p:cNvPr>
              <p:cNvSpPr txBox="1">
                <a:spLocks noRot="1" noChangeAspect="1" noMove="1" noResize="1" noEditPoints="1" noAdjustHandles="1" noChangeArrowheads="1" noChangeShapeType="1" noTextEdit="1"/>
              </p:cNvSpPr>
              <p:nvPr/>
            </p:nvSpPr>
            <p:spPr>
              <a:xfrm>
                <a:off x="4953739" y="1846557"/>
                <a:ext cx="3675356" cy="679353"/>
              </a:xfrm>
              <a:prstGeom prst="rect">
                <a:avLst/>
              </a:prstGeom>
              <a:blipFill>
                <a:blip r:embed="rId4"/>
                <a:stretch>
                  <a:fillRect/>
                </a:stretch>
              </a:blipFill>
            </p:spPr>
            <p:txBody>
              <a:bodyPr/>
              <a:lstStyle/>
              <a:p>
                <a:r>
                  <a:rPr lang="en-GB">
                    <a:noFill/>
                  </a:rPr>
                  <a:t> </a:t>
                </a:r>
              </a:p>
            </p:txBody>
          </p:sp>
        </mc:Fallback>
      </mc:AlternateContent>
      <p:sp>
        <p:nvSpPr>
          <p:cNvPr id="10" name="テキスト ボックス 9">
            <a:extLst>
              <a:ext uri="{FF2B5EF4-FFF2-40B4-BE49-F238E27FC236}">
                <a16:creationId xmlns:a16="http://schemas.microsoft.com/office/drawing/2014/main" id="{B39582CA-02D0-4082-BEA1-A444B9F96532}"/>
              </a:ext>
            </a:extLst>
          </p:cNvPr>
          <p:cNvSpPr txBox="1"/>
          <p:nvPr/>
        </p:nvSpPr>
        <p:spPr>
          <a:xfrm>
            <a:off x="5221550" y="2789069"/>
            <a:ext cx="1401192" cy="307777"/>
          </a:xfrm>
          <a:prstGeom prst="rect">
            <a:avLst/>
          </a:prstGeom>
          <a:noFill/>
        </p:spPr>
        <p:txBody>
          <a:bodyPr wrap="square" rtlCol="0">
            <a:spAutoFit/>
          </a:bodyPr>
          <a:lstStyle/>
          <a:p>
            <a:r>
              <a:rPr lang="en-US" sz="1400" dirty="0">
                <a:latin typeface="Comic Sans MS" panose="030F0702030302020204" pitchFamily="66" charset="0"/>
              </a:rPr>
              <a:t>Hence, find:</a:t>
            </a: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CB8934F-E79D-43EC-B55D-67A4E8D3E9D5}"/>
                  </a:ext>
                </a:extLst>
              </p:cNvPr>
              <p:cNvSpPr txBox="1"/>
              <p:nvPr/>
            </p:nvSpPr>
            <p:spPr>
              <a:xfrm>
                <a:off x="6196612" y="2592281"/>
                <a:ext cx="1802167" cy="6982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1</m:t>
                          </m:r>
                          <m:r>
                            <a:rPr lang="en-US" sz="1400" b="0" i="1" smtClean="0">
                              <a:latin typeface="Cambria Math" panose="02040503050406030204" pitchFamily="18" charset="0"/>
                            </a:rPr>
                            <m:t>0</m:t>
                          </m:r>
                        </m:sub>
                        <m:sup>
                          <m:r>
                            <a:rPr lang="en-US" sz="1400" b="0" i="1" smtClean="0">
                              <a:latin typeface="Cambria Math" panose="02040503050406030204" pitchFamily="18" charset="0"/>
                            </a:rPr>
                            <m:t>30</m:t>
                          </m:r>
                        </m:sup>
                        <m:e>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𝑟</m:t>
                                  </m:r>
                                </m:e>
                                <m:sup>
                                  <m:r>
                                    <a:rPr lang="en-US" sz="1400" i="1">
                                      <a:latin typeface="Cambria Math" panose="02040503050406030204" pitchFamily="18" charset="0"/>
                                    </a:rPr>
                                    <m:t>2</m:t>
                                  </m:r>
                                </m:sup>
                              </m:sSup>
                              <m:r>
                                <a:rPr lang="en-US" sz="1400" i="1">
                                  <a:latin typeface="Cambria Math" panose="02040503050406030204" pitchFamily="18" charset="0"/>
                                </a:rPr>
                                <m:t>+2</m:t>
                              </m:r>
                              <m:r>
                                <a:rPr lang="en-US" sz="1400" i="1">
                                  <a:latin typeface="Cambria Math" panose="02040503050406030204" pitchFamily="18" charset="0"/>
                                </a:rPr>
                                <m:t>𝑟</m:t>
                              </m:r>
                              <m:r>
                                <a:rPr lang="en-US" sz="1400" i="1">
                                  <a:latin typeface="Cambria Math" panose="02040503050406030204" pitchFamily="18" charset="0"/>
                                </a:rPr>
                                <m:t>+3</m:t>
                              </m:r>
                            </m:e>
                          </m:d>
                        </m:e>
                      </m:nary>
                    </m:oMath>
                  </m:oMathPara>
                </a14:m>
                <a:endParaRPr lang="en-US" sz="1400" dirty="0">
                  <a:latin typeface="Comic Sans MS" panose="030F0702030302020204" pitchFamily="66" charset="0"/>
                </a:endParaRPr>
              </a:p>
            </p:txBody>
          </p:sp>
        </mc:Choice>
        <mc:Fallback xmlns="">
          <p:sp>
            <p:nvSpPr>
              <p:cNvPr id="11" name="テキスト ボックス 10">
                <a:extLst>
                  <a:ext uri="{FF2B5EF4-FFF2-40B4-BE49-F238E27FC236}">
                    <a16:creationId xmlns:a16="http://schemas.microsoft.com/office/drawing/2014/main" id="{3CB8934F-E79D-43EC-B55D-67A4E8D3E9D5}"/>
                  </a:ext>
                </a:extLst>
              </p:cNvPr>
              <p:cNvSpPr txBox="1">
                <a:spLocks noRot="1" noChangeAspect="1" noMove="1" noResize="1" noEditPoints="1" noAdjustHandles="1" noChangeArrowheads="1" noChangeShapeType="1" noTextEdit="1"/>
              </p:cNvSpPr>
              <p:nvPr/>
            </p:nvSpPr>
            <p:spPr>
              <a:xfrm>
                <a:off x="6196612" y="2592281"/>
                <a:ext cx="1802167" cy="69820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AB3EA157-A509-4430-B3DE-E1729F6D4876}"/>
                  </a:ext>
                </a:extLst>
              </p:cNvPr>
              <p:cNvSpPr txBox="1"/>
              <p:nvPr/>
            </p:nvSpPr>
            <p:spPr>
              <a:xfrm>
                <a:off x="5257058" y="4298273"/>
                <a:ext cx="2723967" cy="307777"/>
              </a:xfrm>
              <a:prstGeom prst="rect">
                <a:avLst/>
              </a:prstGeom>
              <a:noFill/>
            </p:spPr>
            <p:txBody>
              <a:bodyPr wrap="square" rtlCol="0">
                <a:spAutoFit/>
              </a:bodyPr>
              <a:lstStyle/>
              <a:p>
                <a:r>
                  <a:rPr lang="en-US" sz="1400" dirty="0">
                    <a:latin typeface="Comic Sans MS" panose="030F0702030302020204" pitchFamily="66" charset="0"/>
                  </a:rPr>
                  <a:t>3) Given that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𝑠𝑖𝑛</m:t>
                    </m:r>
                    <m:r>
                      <a:rPr lang="en-US" sz="1400" b="0" i="1" smtClean="0">
                        <a:latin typeface="Cambria Math" panose="02040503050406030204" pitchFamily="18" charset="0"/>
                      </a:rPr>
                      <m:t>3</m:t>
                    </m:r>
                    <m:r>
                      <a:rPr lang="en-US" sz="1400" b="0" i="1" smtClean="0">
                        <a:latin typeface="Cambria Math" panose="02040503050406030204" pitchFamily="18" charset="0"/>
                      </a:rPr>
                      <m:t>𝑥</m:t>
                    </m:r>
                  </m:oMath>
                </a14:m>
                <a:r>
                  <a:rPr lang="en-US" sz="1400" dirty="0">
                    <a:latin typeface="Comic Sans MS" panose="030F0702030302020204" pitchFamily="66" charset="0"/>
                  </a:rPr>
                  <a:t>, find: </a:t>
                </a:r>
              </a:p>
            </p:txBody>
          </p:sp>
        </mc:Choice>
        <mc:Fallback xmlns="">
          <p:sp>
            <p:nvSpPr>
              <p:cNvPr id="12" name="テキスト ボックス 11">
                <a:extLst>
                  <a:ext uri="{FF2B5EF4-FFF2-40B4-BE49-F238E27FC236}">
                    <a16:creationId xmlns:a16="http://schemas.microsoft.com/office/drawing/2014/main" id="{AB3EA157-A509-4430-B3DE-E1729F6D4876}"/>
                  </a:ext>
                </a:extLst>
              </p:cNvPr>
              <p:cNvSpPr txBox="1">
                <a:spLocks noRot="1" noChangeAspect="1" noMove="1" noResize="1" noEditPoints="1" noAdjustHandles="1" noChangeArrowheads="1" noChangeShapeType="1" noTextEdit="1"/>
              </p:cNvSpPr>
              <p:nvPr/>
            </p:nvSpPr>
            <p:spPr>
              <a:xfrm>
                <a:off x="5257058" y="4298273"/>
                <a:ext cx="2723967" cy="307777"/>
              </a:xfrm>
              <a:prstGeom prst="rect">
                <a:avLst/>
              </a:prstGeom>
              <a:blipFill>
                <a:blip r:embed="rId6"/>
                <a:stretch>
                  <a:fillRect l="-671"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AB477F1-7BC9-4B0F-963A-0A47D7DB6E6C}"/>
                  </a:ext>
                </a:extLst>
              </p:cNvPr>
              <p:cNvSpPr txBox="1"/>
              <p:nvPr/>
            </p:nvSpPr>
            <p:spPr>
              <a:xfrm>
                <a:off x="5292570" y="4724402"/>
                <a:ext cx="1658646" cy="428322"/>
              </a:xfrm>
              <a:prstGeom prst="rect">
                <a:avLst/>
              </a:prstGeom>
              <a:noFill/>
            </p:spPr>
            <p:txBody>
              <a:bodyPr wrap="square" rtlCol="0">
                <a:spAutoFit/>
              </a:bodyPr>
              <a:lstStyle/>
              <a:p>
                <a:r>
                  <a:rPr lang="en-US" sz="1400" dirty="0">
                    <a:latin typeface="Comic Sans MS" panose="030F0702030302020204" pitchFamily="66" charset="0"/>
                  </a:rPr>
                  <a:t>a)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𝑑𝑥</m:t>
                        </m:r>
                      </m:den>
                    </m:f>
                  </m:oMath>
                </a14:m>
                <a:r>
                  <a:rPr lang="en-US" sz="1400" dirty="0">
                    <a:latin typeface="Comic Sans MS" panose="030F0702030302020204" pitchFamily="66" charset="0"/>
                  </a:rPr>
                  <a:t>		b)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𝑑𝑥</m:t>
                            </m:r>
                          </m:e>
                          <m:sup>
                            <m:r>
                              <a:rPr lang="en-US" sz="1400" b="0" i="1" smtClean="0">
                                <a:latin typeface="Cambria Math" panose="02040503050406030204" pitchFamily="18" charset="0"/>
                              </a:rPr>
                              <m:t>2</m:t>
                            </m:r>
                          </m:sup>
                        </m:sSup>
                      </m:den>
                    </m:f>
                  </m:oMath>
                </a14:m>
                <a:endParaRPr lang="en-US" sz="1400" dirty="0">
                  <a:latin typeface="Comic Sans MS" panose="030F0702030302020204" pitchFamily="66" charset="0"/>
                </a:endParaRPr>
              </a:p>
            </p:txBody>
          </p:sp>
        </mc:Choice>
        <mc:Fallback xmlns="">
          <p:sp>
            <p:nvSpPr>
              <p:cNvPr id="13" name="テキスト ボックス 12">
                <a:extLst>
                  <a:ext uri="{FF2B5EF4-FFF2-40B4-BE49-F238E27FC236}">
                    <a16:creationId xmlns:a16="http://schemas.microsoft.com/office/drawing/2014/main" id="{CAB477F1-7BC9-4B0F-963A-0A47D7DB6E6C}"/>
                  </a:ext>
                </a:extLst>
              </p:cNvPr>
              <p:cNvSpPr txBox="1">
                <a:spLocks noRot="1" noChangeAspect="1" noMove="1" noResize="1" noEditPoints="1" noAdjustHandles="1" noChangeArrowheads="1" noChangeShapeType="1" noTextEdit="1"/>
              </p:cNvSpPr>
              <p:nvPr/>
            </p:nvSpPr>
            <p:spPr>
              <a:xfrm>
                <a:off x="5292570" y="4724402"/>
                <a:ext cx="1658646" cy="428322"/>
              </a:xfrm>
              <a:prstGeom prst="rect">
                <a:avLst/>
              </a:prstGeom>
              <a:blipFill>
                <a:blip r:embed="rId7"/>
                <a:stretch>
                  <a:fillRect l="-1103" b="-2857"/>
                </a:stretch>
              </a:blipFill>
            </p:spPr>
            <p:txBody>
              <a:bodyPr/>
              <a:lstStyle/>
              <a:p>
                <a:r>
                  <a:rPr lang="en-GB">
                    <a:noFill/>
                  </a:rPr>
                  <a:t> </a:t>
                </a:r>
              </a:p>
            </p:txBody>
          </p:sp>
        </mc:Fallback>
      </mc:AlternateContent>
      <p:sp>
        <p:nvSpPr>
          <p:cNvPr id="14" name="テキスト ボックス 13">
            <a:extLst>
              <a:ext uri="{FF2B5EF4-FFF2-40B4-BE49-F238E27FC236}">
                <a16:creationId xmlns:a16="http://schemas.microsoft.com/office/drawing/2014/main" id="{6F867EF2-8B03-4044-8CF5-1CF6318D1215}"/>
              </a:ext>
            </a:extLst>
          </p:cNvPr>
          <p:cNvSpPr txBox="1"/>
          <p:nvPr/>
        </p:nvSpPr>
        <p:spPr>
          <a:xfrm>
            <a:off x="2681056" y="2432482"/>
            <a:ext cx="591829"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1098</a:t>
            </a:r>
            <a:endParaRPr lang="en-GB" sz="1400" dirty="0">
              <a:solidFill>
                <a:srgbClr val="FF0000"/>
              </a:solidFill>
              <a:latin typeface="Comic Sans MS" panose="030F0702030302020204" pitchFamily="66" charset="0"/>
            </a:endParaRPr>
          </a:p>
        </p:txBody>
      </p:sp>
      <p:sp>
        <p:nvSpPr>
          <p:cNvPr id="15" name="テキスト ボックス 14">
            <a:extLst>
              <a:ext uri="{FF2B5EF4-FFF2-40B4-BE49-F238E27FC236}">
                <a16:creationId xmlns:a16="http://schemas.microsoft.com/office/drawing/2014/main" id="{7FBEE4EB-3641-45B4-BE2E-6B6F2A270CDB}"/>
              </a:ext>
            </a:extLst>
          </p:cNvPr>
          <p:cNvSpPr txBox="1"/>
          <p:nvPr/>
        </p:nvSpPr>
        <p:spPr>
          <a:xfrm>
            <a:off x="2574524" y="3355760"/>
            <a:ext cx="1223412"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10,761,619.5</a:t>
            </a:r>
            <a:endParaRPr lang="en-GB" sz="1400" dirty="0">
              <a:solidFill>
                <a:srgbClr val="FF0000"/>
              </a:solidFill>
              <a:latin typeface="Comic Sans MS" panose="030F0702030302020204" pitchFamily="66" charset="0"/>
            </a:endParaRPr>
          </a:p>
        </p:txBody>
      </p:sp>
      <p:sp>
        <p:nvSpPr>
          <p:cNvPr id="16" name="テキスト ボックス 15">
            <a:extLst>
              <a:ext uri="{FF2B5EF4-FFF2-40B4-BE49-F238E27FC236}">
                <a16:creationId xmlns:a16="http://schemas.microsoft.com/office/drawing/2014/main" id="{AC775A67-EE6B-40E5-9B7F-F6145E9C2F2A}"/>
              </a:ext>
            </a:extLst>
          </p:cNvPr>
          <p:cNvSpPr txBox="1"/>
          <p:nvPr/>
        </p:nvSpPr>
        <p:spPr>
          <a:xfrm>
            <a:off x="7981025" y="2778711"/>
            <a:ext cx="700833"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10073</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7218212E-3792-429D-BEF8-C71A12033521}"/>
                  </a:ext>
                </a:extLst>
              </p:cNvPr>
              <p:cNvSpPr txBox="1"/>
              <p:nvPr/>
            </p:nvSpPr>
            <p:spPr>
              <a:xfrm>
                <a:off x="5237825" y="5255582"/>
                <a:ext cx="8008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oMath>
                  </m:oMathPara>
                </a14:m>
                <a:endParaRPr lang="en-GB" sz="1400" dirty="0">
                  <a:solidFill>
                    <a:srgbClr val="FF0000"/>
                  </a:solidFill>
                  <a:latin typeface="Comic Sans MS" panose="030F0702030302020204" pitchFamily="66" charset="0"/>
                </a:endParaRPr>
              </a:p>
            </p:txBody>
          </p:sp>
        </mc:Choice>
        <mc:Fallback xmlns="">
          <p:sp>
            <p:nvSpPr>
              <p:cNvPr id="17" name="テキスト ボックス 16">
                <a:extLst>
                  <a:ext uri="{FF2B5EF4-FFF2-40B4-BE49-F238E27FC236}">
                    <a16:creationId xmlns:a16="http://schemas.microsoft.com/office/drawing/2014/main" id="{7218212E-3792-429D-BEF8-C71A12033521}"/>
                  </a:ext>
                </a:extLst>
              </p:cNvPr>
              <p:cNvSpPr txBox="1">
                <a:spLocks noRot="1" noChangeAspect="1" noMove="1" noResize="1" noEditPoints="1" noAdjustHandles="1" noChangeArrowheads="1" noChangeShapeType="1" noTextEdit="1"/>
              </p:cNvSpPr>
              <p:nvPr/>
            </p:nvSpPr>
            <p:spPr>
              <a:xfrm>
                <a:off x="5237825" y="5255582"/>
                <a:ext cx="800860"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14B98937-9A0B-4CEC-9BDA-AF5138DF7263}"/>
                  </a:ext>
                </a:extLst>
              </p:cNvPr>
              <p:cNvSpPr txBox="1"/>
              <p:nvPr/>
            </p:nvSpPr>
            <p:spPr>
              <a:xfrm>
                <a:off x="6347534" y="5264459"/>
                <a:ext cx="9146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−9</m:t>
                      </m:r>
                      <m:r>
                        <a:rPr lang="en-US" sz="1400" b="0" i="1" smtClean="0">
                          <a:solidFill>
                            <a:srgbClr val="FF0000"/>
                          </a:solidFill>
                          <a:latin typeface="Cambria Math" panose="02040503050406030204" pitchFamily="18" charset="0"/>
                        </a:rPr>
                        <m:t>𝑠𝑖𝑛</m:t>
                      </m:r>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oMath>
                  </m:oMathPara>
                </a14:m>
                <a:endParaRPr lang="en-GB" sz="1400" dirty="0">
                  <a:solidFill>
                    <a:srgbClr val="FF0000"/>
                  </a:solidFill>
                  <a:latin typeface="Comic Sans MS" panose="030F0702030302020204" pitchFamily="66" charset="0"/>
                </a:endParaRPr>
              </a:p>
            </p:txBody>
          </p:sp>
        </mc:Choice>
        <mc:Fallback xmlns="">
          <p:sp>
            <p:nvSpPr>
              <p:cNvPr id="18" name="テキスト ボックス 17">
                <a:extLst>
                  <a:ext uri="{FF2B5EF4-FFF2-40B4-BE49-F238E27FC236}">
                    <a16:creationId xmlns:a16="http://schemas.microsoft.com/office/drawing/2014/main" id="{14B98937-9A0B-4CEC-9BDA-AF5138DF7263}"/>
                  </a:ext>
                </a:extLst>
              </p:cNvPr>
              <p:cNvSpPr txBox="1">
                <a:spLocks noRot="1" noChangeAspect="1" noMove="1" noResize="1" noEditPoints="1" noAdjustHandles="1" noChangeArrowheads="1" noChangeShapeType="1" noTextEdit="1"/>
              </p:cNvSpPr>
              <p:nvPr/>
            </p:nvSpPr>
            <p:spPr>
              <a:xfrm>
                <a:off x="6347534" y="5264459"/>
                <a:ext cx="914674" cy="307777"/>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895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2B</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187090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will be familiar with the notation for differentiation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need to be able to find more and more differentials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Fortunately, the notation is pretty much what you’d expect!</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752020" y="1592796"/>
                <a:ext cx="3500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752020" y="1592796"/>
                <a:ext cx="350096" cy="338554"/>
              </a:xfrm>
              <a:prstGeom prst="rect">
                <a:avLst/>
              </a:prstGeom>
              <a:blipFill>
                <a:blip r:embed="rId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93353" y="2128044"/>
                <a:ext cx="468718"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a:rPr>
                            <m:t>𝑑𝑦</m:t>
                          </m:r>
                        </m:num>
                        <m:den>
                          <m:r>
                            <a:rPr lang="en-US" sz="1600" b="0" i="1" smtClean="0">
                              <a:latin typeface="Cambria Math"/>
                            </a:rPr>
                            <m:t>𝑑𝑥</m:t>
                          </m:r>
                        </m:den>
                      </m:f>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693353" y="2128044"/>
                <a:ext cx="468718" cy="5582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1897" y="2794178"/>
                <a:ext cx="571630"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2</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641897" y="2794178"/>
                <a:ext cx="571630" cy="58644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41897" y="3528199"/>
                <a:ext cx="571630"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3</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3</m:t>
                              </m:r>
                            </m:sup>
                          </m:sSup>
                        </m:den>
                      </m:f>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641897" y="3528199"/>
                <a:ext cx="571630" cy="58644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41897" y="4243783"/>
                <a:ext cx="571630"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4</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4</m:t>
                              </m:r>
                            </m:sup>
                          </m:sSup>
                        </m:den>
                      </m:f>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41897" y="4243783"/>
                <a:ext cx="571630" cy="58644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72323" y="1579943"/>
                <a:ext cx="6345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172323" y="1579943"/>
                <a:ext cx="634533" cy="338554"/>
              </a:xfrm>
              <a:prstGeom prst="rect">
                <a:avLst/>
              </a:prstGeom>
              <a:blipFill>
                <a:blip r:embed="rId7"/>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62557" y="2225029"/>
                <a:ext cx="6814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162557" y="2225029"/>
                <a:ext cx="681404" cy="338554"/>
              </a:xfrm>
              <a:prstGeom prst="rect">
                <a:avLst/>
              </a:prstGeom>
              <a:blipFill>
                <a:blip r:embed="rId8"/>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150682" y="2905269"/>
                <a:ext cx="7343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150682" y="2905269"/>
                <a:ext cx="734304" cy="338554"/>
              </a:xfrm>
              <a:prstGeom prst="rect">
                <a:avLst/>
              </a:prstGeom>
              <a:blipFill>
                <a:blip r:embed="rId9"/>
                <a:stretch>
                  <a:fillRect b="-1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124233" y="3639290"/>
                <a:ext cx="7872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124233" y="3639290"/>
                <a:ext cx="787202" cy="338554"/>
              </a:xfrm>
              <a:prstGeom prst="rect">
                <a:avLst/>
              </a:prstGeom>
              <a:blipFill>
                <a:blip r:embed="rId10"/>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063350" y="4354874"/>
                <a:ext cx="8401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063350" y="4354874"/>
                <a:ext cx="840102" cy="338554"/>
              </a:xfrm>
              <a:prstGeom prst="rect">
                <a:avLst/>
              </a:prstGeom>
              <a:blipFill>
                <a:blip r:embed="rId11"/>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29393" y="4984096"/>
                <a:ext cx="584134" cy="5664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𝑛</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𝑛</m:t>
                              </m:r>
                            </m:sup>
                          </m:sSup>
                        </m:den>
                      </m:f>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629393" y="4984096"/>
                <a:ext cx="584134" cy="56643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28284" y="5085184"/>
                <a:ext cx="74994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𝑓</m:t>
                          </m:r>
                        </m:e>
                        <m:sup>
                          <m:r>
                            <a:rPr lang="en-US" sz="1600" b="0" i="1" smtClean="0">
                              <a:latin typeface="Cambria Math"/>
                            </a:rPr>
                            <m:t>𝑛</m:t>
                          </m:r>
                        </m:sup>
                      </m:sSup>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28284" y="5085184"/>
                <a:ext cx="749949" cy="338554"/>
              </a:xfrm>
              <a:prstGeom prst="rect">
                <a:avLst/>
              </a:prstGeom>
              <a:blipFill>
                <a:blip r:embed="rId13"/>
                <a:stretch>
                  <a:fillRect b="-8929"/>
                </a:stretch>
              </a:blipFill>
            </p:spPr>
            <p:txBody>
              <a:bodyPr/>
              <a:lstStyle/>
              <a:p>
                <a:r>
                  <a:rPr lang="en-GB">
                    <a:noFill/>
                  </a:rPr>
                  <a:t> </a:t>
                </a:r>
              </a:p>
            </p:txBody>
          </p:sp>
        </mc:Fallback>
      </mc:AlternateContent>
      <p:sp>
        <p:nvSpPr>
          <p:cNvPr id="18" name="Arc 17"/>
          <p:cNvSpPr/>
          <p:nvPr/>
        </p:nvSpPr>
        <p:spPr>
          <a:xfrm>
            <a:off x="5148064" y="1772816"/>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5148064" y="252890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148064" y="324898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a:off x="5148064" y="396906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p:cNvSpPr/>
          <p:nvPr/>
        </p:nvSpPr>
        <p:spPr>
          <a:xfrm>
            <a:off x="5148064" y="468914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flipH="1">
            <a:off x="6812283" y="1759963"/>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flipH="1">
            <a:off x="6812283" y="251604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flipH="1">
            <a:off x="6812283" y="323612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p:cNvSpPr/>
          <p:nvPr/>
        </p:nvSpPr>
        <p:spPr>
          <a:xfrm flipH="1">
            <a:off x="6812283" y="395620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flipH="1">
            <a:off x="6812283" y="467628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544108" y="1808820"/>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1</a:t>
            </a:r>
            <a:r>
              <a:rPr lang="en-US" sz="1400" baseline="30000" dirty="0">
                <a:solidFill>
                  <a:srgbClr val="FF0000"/>
                </a:solidFill>
                <a:latin typeface="Comic Sans MS" panose="030F0702030302020204" pitchFamily="66" charset="0"/>
              </a:rPr>
              <a:t>st</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29" name="TextBox 28"/>
          <p:cNvSpPr txBox="1"/>
          <p:nvPr/>
        </p:nvSpPr>
        <p:spPr>
          <a:xfrm>
            <a:off x="5544108" y="2564904"/>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2</a:t>
            </a:r>
            <a:r>
              <a:rPr lang="en-US" sz="1400" baseline="30000" dirty="0">
                <a:solidFill>
                  <a:srgbClr val="FF0000"/>
                </a:solidFill>
                <a:latin typeface="Comic Sans MS" panose="030F0702030302020204" pitchFamily="66" charset="0"/>
              </a:rPr>
              <a:t>nd</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0" name="TextBox 29"/>
          <p:cNvSpPr txBox="1"/>
          <p:nvPr/>
        </p:nvSpPr>
        <p:spPr>
          <a:xfrm>
            <a:off x="5544108" y="3284984"/>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3</a:t>
            </a:r>
            <a:r>
              <a:rPr lang="en-US" sz="1400" baseline="30000" dirty="0">
                <a:solidFill>
                  <a:srgbClr val="FF0000"/>
                </a:solidFill>
                <a:latin typeface="Comic Sans MS" panose="030F0702030302020204" pitchFamily="66" charset="0"/>
              </a:rPr>
              <a:t>rd</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1" name="TextBox 30"/>
          <p:cNvSpPr txBox="1"/>
          <p:nvPr/>
        </p:nvSpPr>
        <p:spPr>
          <a:xfrm>
            <a:off x="5544108" y="4041068"/>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4</a:t>
            </a:r>
            <a:r>
              <a:rPr lang="en-US" sz="1400" baseline="30000" dirty="0">
                <a:solidFill>
                  <a:srgbClr val="FF0000"/>
                </a:solidFill>
                <a:latin typeface="Comic Sans MS" panose="030F0702030302020204" pitchFamily="66" charset="0"/>
              </a:rPr>
              <a:t>th</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2" name="TextBox 31"/>
          <p:cNvSpPr txBox="1"/>
          <p:nvPr/>
        </p:nvSpPr>
        <p:spPr>
          <a:xfrm>
            <a:off x="5544108" y="4725144"/>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a:t>
            </a:r>
            <a:r>
              <a:rPr lang="en-US" sz="1400" baseline="30000" dirty="0">
                <a:solidFill>
                  <a:srgbClr val="FF0000"/>
                </a:solidFill>
                <a:latin typeface="Comic Sans MS" panose="030F0702030302020204" pitchFamily="66" charset="0"/>
              </a:rPr>
              <a:t>th</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4" name="TextBox 3">
            <a:extLst>
              <a:ext uri="{FF2B5EF4-FFF2-40B4-BE49-F238E27FC236}">
                <a16:creationId xmlns:a16="http://schemas.microsoft.com/office/drawing/2014/main" id="{248860A9-A584-48A9-BD2D-D71C5DA2DF3D}"/>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35" name="Title 1">
            <a:extLst>
              <a:ext uri="{FF2B5EF4-FFF2-40B4-BE49-F238E27FC236}">
                <a16:creationId xmlns:a16="http://schemas.microsoft.com/office/drawing/2014/main" id="{4D8E81CA-2B6C-4CA1-927E-9720577845EE}"/>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53731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blinds(horizontal)">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linds(horizontal)">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blinds(horizontal)">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blinds(horizontal)">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linds(horizontal)">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blinds(horizontal)">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blinds(horizontal)">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blinds(horizontal)">
                                      <p:cBhvr>
                                        <p:cTn id="127" dur="50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blinds(horizontal)">
                                      <p:cBhvr>
                                        <p:cTn id="137" dur="500"/>
                                        <p:tgtEl>
                                          <p:spTgt spid="1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blinds(horizontal)">
                                      <p:cBhvr>
                                        <p:cTn id="142" dur="500"/>
                                        <p:tgtEl>
                                          <p:spTgt spid="27"/>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blinds(horizontal)">
                                      <p:cBhvr>
                                        <p:cTn id="1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also need to understand this next piece of notation:</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3" name="TextBox 32"/>
              <p:cNvSpPr txBox="1"/>
              <p:nvPr/>
            </p:nvSpPr>
            <p:spPr>
              <a:xfrm>
                <a:off x="1439652" y="2996952"/>
                <a:ext cx="1292983" cy="972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US" sz="2400" i="1">
                                          <a:latin typeface="Cambria Math"/>
                                        </a:rPr>
                                        <m:t>𝑑</m:t>
                                      </m:r>
                                    </m:e>
                                    <m:sup>
                                      <m:r>
                                        <a:rPr lang="en-US" sz="2400" i="1">
                                          <a:latin typeface="Cambria Math"/>
                                        </a:rPr>
                                        <m:t>𝑛</m:t>
                                      </m:r>
                                    </m:sup>
                                  </m:sSup>
                                  <m:r>
                                    <a:rPr lang="en-US" sz="2400" i="1">
                                      <a:latin typeface="Cambria Math"/>
                                    </a:rPr>
                                    <m:t>𝑦</m:t>
                                  </m:r>
                                </m:num>
                                <m:den>
                                  <m:sSup>
                                    <m:sSupPr>
                                      <m:ctrlPr>
                                        <a:rPr lang="en-GB" sz="2400" i="1">
                                          <a:latin typeface="Cambria Math" panose="02040503050406030204" pitchFamily="18" charset="0"/>
                                        </a:rPr>
                                      </m:ctrlPr>
                                    </m:sSupPr>
                                    <m:e>
                                      <m:r>
                                        <a:rPr lang="en-US" sz="2400" i="1">
                                          <a:latin typeface="Cambria Math"/>
                                        </a:rPr>
                                        <m:t>𝑑𝑥</m:t>
                                      </m:r>
                                    </m:e>
                                    <m:sup>
                                      <m:r>
                                        <a:rPr lang="en-US" sz="2400" i="1">
                                          <a:latin typeface="Cambria Math"/>
                                        </a:rPr>
                                        <m:t>𝑛</m:t>
                                      </m:r>
                                    </m:sup>
                                  </m:sSup>
                                </m:den>
                              </m:f>
                            </m:e>
                          </m:d>
                        </m:e>
                        <m:sub>
                          <m:r>
                            <a:rPr lang="en-US" sz="2400" b="0" i="1" smtClean="0">
                              <a:latin typeface="Cambria Math"/>
                            </a:rPr>
                            <m:t>𝑎</m:t>
                          </m:r>
                        </m:sub>
                      </m:sSub>
                    </m:oMath>
                  </m:oMathPara>
                </a14:m>
                <a:endParaRPr lang="en-GB"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439652" y="2996952"/>
                <a:ext cx="1292983" cy="972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47664" y="4941168"/>
                <a:ext cx="10402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𝑓</m:t>
                          </m:r>
                        </m:e>
                        <m:sup>
                          <m:r>
                            <a:rPr lang="en-US" sz="2400" b="0" i="1" smtClean="0">
                              <a:latin typeface="Cambria Math"/>
                            </a:rPr>
                            <m:t>𝑛</m:t>
                          </m:r>
                        </m:sup>
                      </m:sSup>
                      <m:r>
                        <a:rPr lang="en-US" sz="2400" b="0" i="1" smtClean="0">
                          <a:latin typeface="Cambria Math"/>
                        </a:rPr>
                        <m:t>(</m:t>
                      </m:r>
                      <m:r>
                        <a:rPr lang="en-US" sz="2400" b="0" i="1" smtClean="0">
                          <a:latin typeface="Cambria Math"/>
                        </a:rPr>
                        <m:t>𝑎</m:t>
                      </m:r>
                      <m:r>
                        <a:rPr lang="en-US" sz="2400" b="0" i="1" smtClean="0">
                          <a:latin typeface="Cambria Math"/>
                        </a:rPr>
                        <m:t>)</m:t>
                      </m:r>
                    </m:oMath>
                  </m:oMathPara>
                </a14:m>
                <a:endParaRPr lang="en-GB"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547664" y="4941168"/>
                <a:ext cx="1040285" cy="461665"/>
              </a:xfrm>
              <a:prstGeom prst="rect">
                <a:avLst/>
              </a:prstGeom>
              <a:blipFill>
                <a:blip r:embed="rId3"/>
                <a:stretch>
                  <a:fillRect l="-1754" r="-585" b="-18667"/>
                </a:stretch>
              </a:blipFill>
            </p:spPr>
            <p:txBody>
              <a:bodyPr/>
              <a:lstStyle/>
              <a:p>
                <a:r>
                  <a:rPr lang="en-GB">
                    <a:noFill/>
                  </a:rPr>
                  <a:t> </a:t>
                </a:r>
              </a:p>
            </p:txBody>
          </p:sp>
        </mc:Fallback>
      </mc:AlternateContent>
      <p:cxnSp>
        <p:nvCxnSpPr>
          <p:cNvPr id="36" name="Straight Arrow Connector 35"/>
          <p:cNvCxnSpPr/>
          <p:nvPr/>
        </p:nvCxnSpPr>
        <p:spPr>
          <a:xfrm flipV="1">
            <a:off x="1403648" y="3969060"/>
            <a:ext cx="360040"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9512" y="4293096"/>
            <a:ext cx="1548172"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nth differential</a:t>
            </a:r>
            <a:endParaRPr lang="en-GB" sz="1600" dirty="0">
              <a:solidFill>
                <a:srgbClr val="FF0000"/>
              </a:solidFill>
              <a:latin typeface="Comic Sans MS" panose="030F0702030302020204" pitchFamily="66" charset="0"/>
            </a:endParaRPr>
          </a:p>
        </p:txBody>
      </p:sp>
      <p:cxnSp>
        <p:nvCxnSpPr>
          <p:cNvPr id="40" name="Straight Arrow Connector 39"/>
          <p:cNvCxnSpPr/>
          <p:nvPr/>
        </p:nvCxnSpPr>
        <p:spPr>
          <a:xfrm flipH="1" flipV="1">
            <a:off x="2519772" y="4005064"/>
            <a:ext cx="360040"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67744" y="4365104"/>
            <a:ext cx="1548172"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Sub in x = a</a:t>
            </a:r>
            <a:endParaRPr lang="en-GB" sz="1600" dirty="0">
              <a:solidFill>
                <a:srgbClr val="FF0000"/>
              </a:solidFill>
              <a:latin typeface="Comic Sans MS" panose="030F0702030302020204" pitchFamily="66" charset="0"/>
            </a:endParaRPr>
          </a:p>
        </p:txBody>
      </p:sp>
      <p:sp>
        <p:nvSpPr>
          <p:cNvPr id="47" name="TextBox 46"/>
          <p:cNvSpPr txBox="1"/>
          <p:nvPr/>
        </p:nvSpPr>
        <p:spPr>
          <a:xfrm>
            <a:off x="935596" y="5517232"/>
            <a:ext cx="2304256"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This means the same as the above</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5724128" y="1628800"/>
                <a:ext cx="1292983" cy="972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US" sz="2400" i="1">
                                          <a:latin typeface="Cambria Math"/>
                                        </a:rPr>
                                        <m:t>𝑑</m:t>
                                      </m:r>
                                    </m:e>
                                    <m:sup>
                                      <m:r>
                                        <a:rPr lang="en-US" sz="2400" b="0" i="1" smtClean="0">
                                          <a:latin typeface="Cambria Math"/>
                                        </a:rPr>
                                        <m:t>4</m:t>
                                      </m:r>
                                    </m:sup>
                                  </m:sSup>
                                  <m:r>
                                    <a:rPr lang="en-US" sz="2400" i="1">
                                      <a:latin typeface="Cambria Math"/>
                                    </a:rPr>
                                    <m:t>𝑦</m:t>
                                  </m:r>
                                </m:num>
                                <m:den>
                                  <m:sSup>
                                    <m:sSupPr>
                                      <m:ctrlPr>
                                        <a:rPr lang="en-GB" sz="2400" i="1">
                                          <a:latin typeface="Cambria Math" panose="02040503050406030204" pitchFamily="18" charset="0"/>
                                        </a:rPr>
                                      </m:ctrlPr>
                                    </m:sSupPr>
                                    <m:e>
                                      <m:r>
                                        <a:rPr lang="en-US" sz="2400" i="1">
                                          <a:latin typeface="Cambria Math"/>
                                        </a:rPr>
                                        <m:t>𝑑𝑥</m:t>
                                      </m:r>
                                    </m:e>
                                    <m:sup>
                                      <m:r>
                                        <a:rPr lang="en-US" sz="2400" b="0" i="1" smtClean="0">
                                          <a:latin typeface="Cambria Math"/>
                                        </a:rPr>
                                        <m:t>4</m:t>
                                      </m:r>
                                    </m:sup>
                                  </m:sSup>
                                </m:den>
                              </m:f>
                            </m:e>
                          </m:d>
                        </m:e>
                        <m:sub>
                          <m:r>
                            <a:rPr lang="en-US" sz="2400" b="0" i="1" smtClean="0">
                              <a:latin typeface="Cambria Math"/>
                            </a:rPr>
                            <m:t>6</m:t>
                          </m:r>
                        </m:sub>
                      </m:sSub>
                    </m:oMath>
                  </m:oMathPara>
                </a14:m>
                <a:endParaRPr lang="en-GB"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724128" y="1628800"/>
                <a:ext cx="1292983" cy="972254"/>
              </a:xfrm>
              <a:prstGeom prst="rect">
                <a:avLst/>
              </a:prstGeom>
              <a:blipFill>
                <a:blip r:embed="rId4"/>
                <a:stretch>
                  <a:fillRect/>
                </a:stretch>
              </a:blipFill>
            </p:spPr>
            <p:txBody>
              <a:bodyPr/>
              <a:lstStyle/>
              <a:p>
                <a:r>
                  <a:rPr lang="en-GB">
                    <a:noFill/>
                  </a:rPr>
                  <a:t> </a:t>
                </a:r>
              </a:p>
            </p:txBody>
          </p:sp>
        </mc:Fallback>
      </mc:AlternateContent>
      <p:cxnSp>
        <p:nvCxnSpPr>
          <p:cNvPr id="49" name="Straight Arrow Connector 48"/>
          <p:cNvCxnSpPr/>
          <p:nvPr/>
        </p:nvCxnSpPr>
        <p:spPr>
          <a:xfrm flipV="1">
            <a:off x="6300192" y="2708920"/>
            <a:ext cx="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267200" y="3284984"/>
            <a:ext cx="4491318" cy="1815882"/>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So this means find the value of the 4</a:t>
            </a:r>
            <a:r>
              <a:rPr lang="en-US" sz="1600" baseline="30000" dirty="0">
                <a:solidFill>
                  <a:srgbClr val="FF0000"/>
                </a:solidFill>
                <a:latin typeface="Comic Sans MS" panose="030F0702030302020204" pitchFamily="66" charset="0"/>
              </a:rPr>
              <a:t>th</a:t>
            </a:r>
            <a:r>
              <a:rPr lang="en-US" sz="1600" dirty="0">
                <a:solidFill>
                  <a:srgbClr val="FF0000"/>
                </a:solidFill>
                <a:latin typeface="Comic Sans MS" panose="030F0702030302020204" pitchFamily="66" charset="0"/>
              </a:rPr>
              <a:t> differential when x = 6</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rPr>
              <a:t>(it is unusual to use this notation, but it is worth being aware of!)</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rPr>
              <a:t>Usually this notation would be used instead</a:t>
            </a:r>
            <a:endParaRPr lang="en-GB" sz="1600" dirty="0">
              <a:solidFill>
                <a:srgbClr val="FF0000"/>
              </a:solidFill>
              <a:latin typeface="Comic Sans MS" panose="030F0702030302020204" pitchFamily="66" charset="0"/>
            </a:endParaRPr>
          </a:p>
        </p:txBody>
      </p:sp>
      <p:sp>
        <p:nvSpPr>
          <p:cNvPr id="17" name="TextBox 3">
            <a:extLst>
              <a:ext uri="{FF2B5EF4-FFF2-40B4-BE49-F238E27FC236}">
                <a16:creationId xmlns:a16="http://schemas.microsoft.com/office/drawing/2014/main" id="{87463A27-94C2-4CE2-B81D-88EC66BB85A5}"/>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18" name="Title 1">
            <a:extLst>
              <a:ext uri="{FF2B5EF4-FFF2-40B4-BE49-F238E27FC236}">
                <a16:creationId xmlns:a16="http://schemas.microsoft.com/office/drawing/2014/main" id="{32894DB5-D9F6-4A29-BA01-DBD4CAC882B9}"/>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cxnSp>
        <p:nvCxnSpPr>
          <p:cNvPr id="19" name="Straight Arrow Connector 39">
            <a:extLst>
              <a:ext uri="{FF2B5EF4-FFF2-40B4-BE49-F238E27FC236}">
                <a16:creationId xmlns:a16="http://schemas.microsoft.com/office/drawing/2014/main" id="{693D4686-DC29-49BA-90AA-34176462BA04}"/>
              </a:ext>
            </a:extLst>
          </p:cNvPr>
          <p:cNvCxnSpPr>
            <a:cxnSpLocks/>
            <a:endCxn id="34" idx="3"/>
          </p:cNvCxnSpPr>
          <p:nvPr/>
        </p:nvCxnSpPr>
        <p:spPr>
          <a:xfrm flipH="1">
            <a:off x="2587949" y="4993342"/>
            <a:ext cx="1831652" cy="1786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8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horizont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1">
                                            <p:txEl>
                                              <p:pRg st="0" end="0"/>
                                            </p:txEl>
                                          </p:spTgt>
                                        </p:tgtEl>
                                        <p:attrNameLst>
                                          <p:attrName>style.visibility</p:attrName>
                                        </p:attrNameLst>
                                      </p:cBhvr>
                                      <p:to>
                                        <p:strVal val="visible"/>
                                      </p:to>
                                    </p:set>
                                    <p:animEffect transition="in" filter="blinds(horizontal)">
                                      <p:cBhvr>
                                        <p:cTn id="52" dur="500"/>
                                        <p:tgtEl>
                                          <p:spTgt spid="5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1">
                                            <p:txEl>
                                              <p:pRg st="2" end="2"/>
                                            </p:txEl>
                                          </p:spTgt>
                                        </p:tgtEl>
                                        <p:attrNameLst>
                                          <p:attrName>style.visibility</p:attrName>
                                        </p:attrNameLst>
                                      </p:cBhvr>
                                      <p:to>
                                        <p:strVal val="visible"/>
                                      </p:to>
                                    </p:set>
                                    <p:animEffect transition="in" filter="blinds(horizontal)">
                                      <p:cBhvr>
                                        <p:cTn id="57" dur="500"/>
                                        <p:tgtEl>
                                          <p:spTgt spid="5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1">
                                            <p:txEl>
                                              <p:pRg st="4" end="4"/>
                                            </p:txEl>
                                          </p:spTgt>
                                        </p:tgtEl>
                                        <p:attrNameLst>
                                          <p:attrName>style.visibility</p:attrName>
                                        </p:attrNameLst>
                                      </p:cBhvr>
                                      <p:to>
                                        <p:strVal val="visible"/>
                                      </p:to>
                                    </p:set>
                                    <p:animEffect transition="in" filter="blinds(horizontal)">
                                      <p:cBhvr>
                                        <p:cTn id="62" dur="500"/>
                                        <p:tgtEl>
                                          <p:spTgt spid="5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9" grpId="0"/>
      <p:bldP spid="43"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Find the value of:</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So we need to find the value of the 3</a:t>
            </a:r>
            <a:r>
              <a:rPr lang="en-US" sz="1400" baseline="30000" dirty="0">
                <a:latin typeface="Comic Sans MS" panose="030F0702030302020204" pitchFamily="66" charset="0"/>
                <a:sym typeface="Wingdings" panose="05000000000000000000" pitchFamily="2" charset="2"/>
              </a:rPr>
              <a:t>rd</a:t>
            </a:r>
            <a:r>
              <a:rPr lang="en-US" sz="1400" dirty="0">
                <a:latin typeface="Comic Sans MS" panose="030F0702030302020204" pitchFamily="66" charset="0"/>
                <a:sym typeface="Wingdings" panose="05000000000000000000" pitchFamily="2" charset="2"/>
              </a:rPr>
              <a:t> differential when x = </a:t>
            </a:r>
            <a:r>
              <a:rPr lang="en-US" sz="1400" baseline="30000" dirty="0">
                <a:latin typeface="Comic Sans MS" panose="030F0702030302020204" pitchFamily="66" charset="0"/>
                <a:sym typeface="Wingdings" panose="05000000000000000000" pitchFamily="2" charset="2"/>
              </a:rPr>
              <a:t>1</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2</a:t>
            </a:r>
            <a:r>
              <a:rPr lang="en-US" sz="1400" dirty="0">
                <a:latin typeface="Comic Sans MS" panose="030F0702030302020204" pitchFamily="66" charset="0"/>
                <a:sym typeface="Wingdings" panose="05000000000000000000" pitchFamily="2" charset="2"/>
              </a:rPr>
              <a:t> is substituted into it</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187624" y="2672916"/>
                <a:ext cx="144706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𝑙𝑛</m:t>
                      </m:r>
                      <m:d>
                        <m:dPr>
                          <m:ctrlPr>
                            <a:rPr lang="en-US" sz="1600" b="0" i="1" smtClean="0">
                              <a:latin typeface="Cambria Math" panose="02040503050406030204" pitchFamily="18" charset="0"/>
                            </a:rPr>
                          </m:ctrlPr>
                        </m:dPr>
                        <m:e>
                          <m:r>
                            <a:rPr lang="en-US" sz="1600" b="0" i="1" smtClean="0">
                              <a:latin typeface="Cambria Math"/>
                            </a:rPr>
                            <m:t>1−</m:t>
                          </m:r>
                          <m:r>
                            <a:rPr lang="en-US" sz="1600" b="0" i="1" smtClean="0">
                              <a:latin typeface="Cambria Math"/>
                            </a:rPr>
                            <m:t>𝑥</m:t>
                          </m:r>
                        </m:e>
                      </m:d>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624" y="2672916"/>
                <a:ext cx="1447063" cy="338554"/>
              </a:xfrm>
              <a:prstGeom prst="rect">
                <a:avLst/>
              </a:prstGeom>
              <a:blipFill>
                <a:blip r:embed="rId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511660" y="3766845"/>
                <a:ext cx="900888" cy="7577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3</m:t>
                                      </m:r>
                                    </m:sup>
                                  </m:sSup>
                                  <m:r>
                                    <a:rPr lang="en-US" sz="1600" b="0" i="1" smtClean="0">
                                      <a:latin typeface="Cambria Math"/>
                                    </a:rPr>
                                    <m:t>𝑦</m:t>
                                  </m:r>
                                </m:num>
                                <m:den>
                                  <m:sSup>
                                    <m:sSupPr>
                                      <m:ctrlPr>
                                        <a:rPr lang="en-US" sz="1600" b="0" i="1" smtClean="0">
                                          <a:latin typeface="Cambria Math" panose="02040503050406030204" pitchFamily="18" charset="0"/>
                                        </a:rPr>
                                      </m:ctrlPr>
                                    </m:sSupPr>
                                    <m:e>
                                      <m:r>
                                        <a:rPr lang="en-US" sz="1600" b="0" i="1" smtClean="0">
                                          <a:latin typeface="Cambria Math"/>
                                        </a:rPr>
                                        <m:t>𝑑𝑥</m:t>
                                      </m:r>
                                    </m:e>
                                    <m:sup>
                                      <m:r>
                                        <a:rPr lang="en-US" sz="1600" b="0" i="1" smtClean="0">
                                          <a:latin typeface="Cambria Math"/>
                                        </a:rPr>
                                        <m:t>3</m:t>
                                      </m:r>
                                    </m:sup>
                                  </m:sSup>
                                </m:den>
                              </m:f>
                            </m:e>
                          </m:d>
                        </m:e>
                        <m:sub>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sub>
                      </m:sSub>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511660" y="3766845"/>
                <a:ext cx="900888" cy="75777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44208" y="152636"/>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444208" y="152636"/>
                <a:ext cx="838628" cy="338554"/>
              </a:xfrm>
              <a:prstGeom prst="rect">
                <a:avLst/>
              </a:prstGeom>
              <a:blipFill>
                <a:blip r:embed="rId4"/>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451697" y="0"/>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451697" y="0"/>
                <a:ext cx="681405" cy="617348"/>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9" name="Straight Arrow Connector 8"/>
          <p:cNvCxnSpPr/>
          <p:nvPr/>
        </p:nvCxnSpPr>
        <p:spPr>
          <a:xfrm>
            <a:off x="7380312" y="332656"/>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6296" y="15711"/>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4211960" y="1664804"/>
                <a:ext cx="12894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𝑦</m:t>
                      </m:r>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m:t>
                          </m:r>
                          <m:r>
                            <a:rPr lang="en-US" sz="1400" b="0" i="1" smtClean="0">
                              <a:latin typeface="Cambria Math"/>
                            </a:rPr>
                            <m:t>𝑥</m:t>
                          </m:r>
                        </m:e>
                      </m:d>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11960" y="1664804"/>
                <a:ext cx="1289456"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2168860"/>
                <a:ext cx="1154869" cy="501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𝑑𝑥</m:t>
                          </m:r>
                        </m:den>
                      </m:f>
                      <m:r>
                        <a:rPr lang="en-US" sz="1400" b="0" i="1" smtClean="0">
                          <a:latin typeface="Cambria Math"/>
                        </a:rPr>
                        <m:t>=</m:t>
                      </m:r>
                      <m:f>
                        <m:fPr>
                          <m:ctrlPr>
                            <a:rPr lang="en-US"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r>
                            <a:rPr lang="en-GB" sz="1400" b="0" i="1" smtClean="0">
                              <a:latin typeface="Cambria Math"/>
                            </a:rPr>
                            <m:t>𝑥</m:t>
                          </m:r>
                        </m:den>
                      </m:f>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067944" y="2168860"/>
                <a:ext cx="1154869" cy="501356"/>
              </a:xfrm>
              <a:prstGeom prst="rect">
                <a:avLst/>
              </a:prstGeom>
              <a:blipFill>
                <a:blip r:embed="rId7"/>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95936" y="2888940"/>
                <a:ext cx="756084" cy="5245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2</m:t>
                              </m:r>
                            </m:sup>
                          </m:sSup>
                          <m:r>
                            <a:rPr lang="en-GB" sz="1400" b="0" i="1" smtClean="0">
                              <a:latin typeface="Cambria Math"/>
                            </a:rPr>
                            <m:t>𝑦</m:t>
                          </m:r>
                        </m:num>
                        <m:den>
                          <m:sSup>
                            <m:sSupPr>
                              <m:ctrlPr>
                                <a:rPr lang="en-US"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2</m:t>
                              </m:r>
                            </m:sup>
                          </m:sSup>
                        </m:den>
                      </m:f>
                      <m:r>
                        <a:rPr lang="en-GB" sz="1400" b="0" i="1" smtClean="0">
                          <a:latin typeface="Cambria Math"/>
                        </a:rPr>
                        <m:t>=</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995936" y="2888940"/>
                <a:ext cx="756084" cy="52456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32040" y="4473116"/>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−1</m:t>
                          </m:r>
                        </m:sup>
                      </m:sSup>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932040" y="4473116"/>
                <a:ext cx="1152128"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32040" y="4977172"/>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r>
                        <a:rPr lang="en-GB" sz="1400" b="0" i="1" smtClean="0">
                          <a:latin typeface="Cambria Math"/>
                        </a:rPr>
                        <m:t>(−1)</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32040" y="4977172"/>
                <a:ext cx="1368152" cy="307777"/>
              </a:xfrm>
              <a:prstGeom prst="rect">
                <a:avLst/>
              </a:prstGeom>
              <a:blipFill>
                <a:blip r:embed="rId10"/>
                <a:stretch>
                  <a:fillRect r="-11607"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43608" y="116632"/>
                <a:ext cx="88703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sup>
                      </m:sSup>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43608" y="116632"/>
                <a:ext cx="887038" cy="338554"/>
              </a:xfrm>
              <a:prstGeom prst="rect">
                <a:avLst/>
              </a:prstGeom>
              <a:blipFill>
                <a:blip r:embed="rId11"/>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59832" y="116632"/>
                <a:ext cx="1797030"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𝑛</m:t>
                      </m:r>
                      <m:sSup>
                        <m:sSupPr>
                          <m:ctrlPr>
                            <a:rPr lang="en-GB"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r>
                            <a:rPr lang="en-GB" sz="1600" b="0" i="1" smtClean="0">
                              <a:latin typeface="Cambria Math"/>
                            </a:rPr>
                            <m:t>−1</m:t>
                          </m:r>
                        </m:sup>
                      </m:sSup>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059832" y="116632"/>
                <a:ext cx="1797030" cy="338554"/>
              </a:xfrm>
              <a:prstGeom prst="rect">
                <a:avLst/>
              </a:prstGeom>
              <a:blipFill>
                <a:blip r:embed="rId12"/>
                <a:stretch>
                  <a:fillRect b="-6667"/>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2051720" y="296652"/>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15716" y="9754"/>
            <a:ext cx="925253" cy="276999"/>
          </a:xfrm>
          <a:prstGeom prst="rect">
            <a:avLst/>
          </a:prstGeom>
          <a:noFill/>
        </p:spPr>
        <p:txBody>
          <a:bodyPr wrap="none" rtlCol="0">
            <a:spAutoFit/>
          </a:bodyPr>
          <a:lstStyle/>
          <a:p>
            <a:r>
              <a:rPr lang="en-US" sz="1200" b="1" dirty="0">
                <a:latin typeface="Comic Sans MS" panose="030F0702030302020204" pitchFamily="66" charset="0"/>
              </a:rPr>
              <a:t>Chain rule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4860032" y="5481228"/>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60032" y="5481228"/>
                <a:ext cx="1368152"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500748" y="2912691"/>
                <a:ext cx="1044116"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i="1">
                              <a:latin typeface="Cambria Math"/>
                            </a:rPr>
                            <m:t>−1</m:t>
                          </m:r>
                        </m:num>
                        <m:den>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den>
                      </m:f>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500748" y="2912691"/>
                <a:ext cx="1044116" cy="52751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93957" y="3587605"/>
                <a:ext cx="756084" cy="5245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𝑦</m:t>
                          </m:r>
                        </m:num>
                        <m:den>
                          <m:sSup>
                            <m:sSupPr>
                              <m:ctrlPr>
                                <a:rPr lang="en-US"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3</m:t>
                              </m:r>
                            </m:sup>
                          </m:sSup>
                        </m:den>
                      </m:f>
                      <m:r>
                        <a:rPr lang="en-GB" sz="1400" b="0" i="1" smtClean="0">
                          <a:latin typeface="Cambria Math"/>
                        </a:rPr>
                        <m:t>=</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93957" y="3587605"/>
                <a:ext cx="756084" cy="524567"/>
              </a:xfrm>
              <a:prstGeom prst="rect">
                <a:avLst/>
              </a:prstGeom>
              <a:blipFill>
                <a:blip r:embed="rId15"/>
                <a:stretch>
                  <a:fillRect/>
                </a:stretch>
              </a:blipFill>
            </p:spPr>
            <p:txBody>
              <a:bodyPr/>
              <a:lstStyle/>
              <a:p>
                <a:r>
                  <a:rPr lang="en-GB">
                    <a:noFill/>
                  </a:rPr>
                  <a:t> </a:t>
                </a:r>
              </a:p>
            </p:txBody>
          </p:sp>
        </mc:Fallback>
      </mc:AlternateContent>
      <p:sp>
        <p:nvSpPr>
          <p:cNvPr id="27" name="Arc 26"/>
          <p:cNvSpPr/>
          <p:nvPr/>
        </p:nvSpPr>
        <p:spPr>
          <a:xfrm>
            <a:off x="5231191" y="1832192"/>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627234" y="1915699"/>
            <a:ext cx="185421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rule for </a:t>
            </a:r>
            <a:r>
              <a:rPr lang="en-US" sz="1200" dirty="0" err="1">
                <a:solidFill>
                  <a:srgbClr val="FF0000"/>
                </a:solidFill>
                <a:latin typeface="Comic Sans MS" panose="030F0702030302020204" pitchFamily="66" charset="0"/>
              </a:rPr>
              <a:t>ln</a:t>
            </a:r>
            <a:r>
              <a:rPr lang="en-US" sz="1200" dirty="0">
                <a:solidFill>
                  <a:srgbClr val="FF0000"/>
                </a:solidFill>
                <a:latin typeface="Comic Sans MS" panose="030F0702030302020204" pitchFamily="66" charset="0"/>
              </a:rPr>
              <a:t> (above)</a:t>
            </a:r>
            <a:endParaRPr lang="en-GB" sz="1200" dirty="0">
              <a:solidFill>
                <a:srgbClr val="FF0000"/>
              </a:solidFill>
              <a:latin typeface="Comic Sans MS" panose="030F0702030302020204" pitchFamily="66" charset="0"/>
            </a:endParaRPr>
          </a:p>
        </p:txBody>
      </p:sp>
      <p:sp>
        <p:nvSpPr>
          <p:cNvPr id="29" name="Arc 28"/>
          <p:cNvSpPr/>
          <p:nvPr/>
        </p:nvSpPr>
        <p:spPr>
          <a:xfrm>
            <a:off x="5336089" y="2530856"/>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637132" y="2578739"/>
            <a:ext cx="315060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chain rule (rewrite as a bracket to a power first)</a:t>
            </a:r>
            <a:endParaRPr lang="en-GB" sz="1200" dirty="0">
              <a:solidFill>
                <a:srgbClr val="FF0000"/>
              </a:solidFill>
              <a:latin typeface="Comic Sans MS" panose="030F0702030302020204" pitchFamily="66" charset="0"/>
            </a:endParaRPr>
          </a:p>
        </p:txBody>
      </p:sp>
      <p:sp>
        <p:nvSpPr>
          <p:cNvPr id="31" name="Arc 30"/>
          <p:cNvSpPr/>
          <p:nvPr/>
        </p:nvSpPr>
        <p:spPr>
          <a:xfrm>
            <a:off x="5262858" y="3253272"/>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652120" y="3320988"/>
            <a:ext cx="306946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chain rule again (rewrite as a bracket to a power first)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4824028" y="4473116"/>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824028" y="4473116"/>
                <a:ext cx="1368152"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860032" y="4977172"/>
                <a:ext cx="162018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=2</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r>
                        <a:rPr lang="en-GB" sz="1400" b="0" i="1" smtClean="0">
                          <a:latin typeface="Cambria Math"/>
                        </a:rPr>
                        <m:t>(−1)</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860032" y="4977172"/>
                <a:ext cx="1620180" cy="307777"/>
              </a:xfrm>
              <a:prstGeom prst="rect">
                <a:avLst/>
              </a:prstGeom>
              <a:blipFill>
                <a:blip r:embed="rId17"/>
                <a:stretch>
                  <a:fillRect b="-7843"/>
                </a:stretch>
              </a:blipFill>
            </p:spPr>
            <p:txBody>
              <a:bodyPr/>
              <a:lstStyle/>
              <a:p>
                <a:r>
                  <a:rPr lang="en-GB">
                    <a:noFill/>
                  </a:rPr>
                  <a:t> </a:t>
                </a:r>
              </a:p>
            </p:txBody>
          </p:sp>
        </mc:Fallback>
      </mc:AlternateContent>
      <p:sp>
        <p:nvSpPr>
          <p:cNvPr id="36" name="Arc 35"/>
          <p:cNvSpPr/>
          <p:nvPr/>
        </p:nvSpPr>
        <p:spPr>
          <a:xfrm>
            <a:off x="6264188" y="461713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6264188" y="515719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6516216" y="4725144"/>
            <a:ext cx="1224136"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endParaRPr lang="en-GB" sz="1200" dirty="0">
              <a:solidFill>
                <a:srgbClr val="FF0000"/>
              </a:solidFill>
              <a:latin typeface="Comic Sans MS" panose="030F0702030302020204" pitchFamily="66" charset="0"/>
            </a:endParaRPr>
          </a:p>
        </p:txBody>
      </p:sp>
      <p:sp>
        <p:nvSpPr>
          <p:cNvPr id="39" name="TextBox 38"/>
          <p:cNvSpPr txBox="1"/>
          <p:nvPr/>
        </p:nvSpPr>
        <p:spPr>
          <a:xfrm>
            <a:off x="6516216" y="5265204"/>
            <a:ext cx="900100"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dirty="0">
              <a:solidFill>
                <a:srgbClr val="FF0000"/>
              </a:solidFill>
              <a:latin typeface="Comic Sans MS" panose="030F0702030302020204" pitchFamily="66" charset="0"/>
            </a:endParaRPr>
          </a:p>
        </p:txBody>
      </p:sp>
      <p:sp>
        <p:nvSpPr>
          <p:cNvPr id="40" name="Arc 39"/>
          <p:cNvSpPr/>
          <p:nvPr/>
        </p:nvSpPr>
        <p:spPr>
          <a:xfrm>
            <a:off x="6264188" y="461713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p:cNvSpPr txBox="1"/>
              <p:nvPr/>
            </p:nvSpPr>
            <p:spPr>
              <a:xfrm>
                <a:off x="4860032" y="5481228"/>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=−2</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860032" y="5481228"/>
                <a:ext cx="1368152" cy="307777"/>
              </a:xfrm>
              <a:prstGeom prst="rect">
                <a:avLst/>
              </a:prstGeom>
              <a:blipFill>
                <a:blip r:embed="rId18"/>
                <a:stretch>
                  <a:fillRect/>
                </a:stretch>
              </a:blipFill>
            </p:spPr>
            <p:txBody>
              <a:bodyPr/>
              <a:lstStyle/>
              <a:p>
                <a:r>
                  <a:rPr lang="en-GB">
                    <a:noFill/>
                  </a:rPr>
                  <a:t> </a:t>
                </a:r>
              </a:p>
            </p:txBody>
          </p:sp>
        </mc:Fallback>
      </mc:AlternateContent>
      <p:sp>
        <p:nvSpPr>
          <p:cNvPr id="42" name="Arc 41"/>
          <p:cNvSpPr/>
          <p:nvPr/>
        </p:nvSpPr>
        <p:spPr>
          <a:xfrm>
            <a:off x="6264188" y="515719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624228" y="5265204"/>
            <a:ext cx="900100"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dirty="0">
              <a:solidFill>
                <a:srgbClr val="FF0000"/>
              </a:solidFill>
              <a:latin typeface="Comic Sans MS" panose="030F0702030302020204" pitchFamily="66" charset="0"/>
            </a:endParaRPr>
          </a:p>
        </p:txBody>
      </p:sp>
      <p:sp>
        <p:nvSpPr>
          <p:cNvPr id="44" name="TextBox 43"/>
          <p:cNvSpPr txBox="1"/>
          <p:nvPr/>
        </p:nvSpPr>
        <p:spPr>
          <a:xfrm>
            <a:off x="6552220" y="4761148"/>
            <a:ext cx="122362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4535996" y="3609020"/>
                <a:ext cx="9721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i="1">
                              <a:latin typeface="Cambria Math"/>
                            </a:rPr>
                            <m:t>−</m:t>
                          </m:r>
                          <m:r>
                            <a:rPr lang="en-GB" sz="1400" b="0" i="1" smtClean="0">
                              <a:latin typeface="Cambria Math"/>
                            </a:rPr>
                            <m:t>2</m:t>
                          </m:r>
                        </m:num>
                        <m:den>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535996" y="3609020"/>
                <a:ext cx="972108" cy="527517"/>
              </a:xfrm>
              <a:prstGeom prst="rect">
                <a:avLst/>
              </a:prstGeom>
              <a:blipFill>
                <a:blip r:embed="rId19"/>
                <a:stretch>
                  <a:fillRect/>
                </a:stretch>
              </a:blipFill>
            </p:spPr>
            <p:txBody>
              <a:bodyPr/>
              <a:lstStyle/>
              <a:p>
                <a:r>
                  <a:rPr lang="en-GB">
                    <a:noFill/>
                  </a:rPr>
                  <a:t> </a:t>
                </a:r>
              </a:p>
            </p:txBody>
          </p:sp>
        </mc:Fallback>
      </mc:AlternateContent>
      <p:sp>
        <p:nvSpPr>
          <p:cNvPr id="8" name="TextBox 7"/>
          <p:cNvSpPr txBox="1"/>
          <p:nvPr/>
        </p:nvSpPr>
        <p:spPr>
          <a:xfrm>
            <a:off x="3923928" y="4437112"/>
            <a:ext cx="4824536"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If you prefer to leave the differentials in the ‘negative power’ form we use, that is ok. But be aware that sometimes you can simplify these and you might miss this if they aren’t written as above!</a:t>
            </a:r>
          </a:p>
        </p:txBody>
      </p:sp>
      <p:sp>
        <p:nvSpPr>
          <p:cNvPr id="46" name="TextBox 3">
            <a:extLst>
              <a:ext uri="{FF2B5EF4-FFF2-40B4-BE49-F238E27FC236}">
                <a16:creationId xmlns:a16="http://schemas.microsoft.com/office/drawing/2014/main" id="{7EC71ABA-624F-443A-BD75-53F3B5068CB0}"/>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47" name="Title 1">
            <a:extLst>
              <a:ext uri="{FF2B5EF4-FFF2-40B4-BE49-F238E27FC236}">
                <a16:creationId xmlns:a16="http://schemas.microsoft.com/office/drawing/2014/main" id="{3B030A1C-863E-4420-9A13-6DA0BC69FF0A}"/>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5696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7"/>
                                        </p:tgtEl>
                                        <p:attrNameLst>
                                          <p:attrName>fillcolor</p:attrName>
                                        </p:attrNameLst>
                                      </p:cBhvr>
                                      <p:to>
                                        <a:srgbClr val="FFCC99"/>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19"/>
                                        </p:tgtEl>
                                        <p:attrNameLst>
                                          <p:attrName>fillcolor</p:attrName>
                                        </p:attrNameLst>
                                      </p:cBhvr>
                                      <p:to>
                                        <a:srgbClr val="FFCC99"/>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chemeClr val="bg1"/>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19"/>
                                        </p:tgtEl>
                                        <p:attrNameLst>
                                          <p:attrName>fillcolor</p:attrName>
                                        </p:attrNameLst>
                                      </p:cBhvr>
                                      <p:to>
                                        <a:schemeClr val="bg1"/>
                                      </p:to>
                                    </p:animClr>
                                    <p:set>
                                      <p:cBhvr>
                                        <p:cTn id="61" dur="500" fill="hold"/>
                                        <p:tgtEl>
                                          <p:spTgt spid="19"/>
                                        </p:tgtEl>
                                        <p:attrNameLst>
                                          <p:attrName>fill.type</p:attrName>
                                        </p:attrNameLst>
                                      </p:cBhvr>
                                      <p:to>
                                        <p:strVal val="solid"/>
                                      </p:to>
                                    </p:set>
                                    <p:set>
                                      <p:cBhvr>
                                        <p:cTn id="62" dur="500" fill="hold"/>
                                        <p:tgtEl>
                                          <p:spTgt spid="19"/>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18"/>
                                        </p:tgtEl>
                                        <p:attrNameLst>
                                          <p:attrName>fillcolor</p:attrName>
                                        </p:attrNameLst>
                                      </p:cBhvr>
                                      <p:to>
                                        <a:srgbClr val="FFCC99"/>
                                      </p:to>
                                    </p:animClr>
                                    <p:set>
                                      <p:cBhvr>
                                        <p:cTn id="77" dur="500" fill="hold"/>
                                        <p:tgtEl>
                                          <p:spTgt spid="18"/>
                                        </p:tgtEl>
                                        <p:attrNameLst>
                                          <p:attrName>fill.type</p:attrName>
                                        </p:attrNameLst>
                                      </p:cBhvr>
                                      <p:to>
                                        <p:strVal val="solid"/>
                                      </p:to>
                                    </p:set>
                                    <p:set>
                                      <p:cBhvr>
                                        <p:cTn id="78" dur="500" fill="hold"/>
                                        <p:tgtEl>
                                          <p:spTgt spid="18"/>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20"/>
                                        </p:tgtEl>
                                        <p:attrNameLst>
                                          <p:attrName>fillcolor</p:attrName>
                                        </p:attrNameLst>
                                      </p:cBhvr>
                                      <p:to>
                                        <a:srgbClr val="FFCC99"/>
                                      </p:to>
                                    </p:animClr>
                                    <p:set>
                                      <p:cBhvr>
                                        <p:cTn id="81" dur="500" fill="hold"/>
                                        <p:tgtEl>
                                          <p:spTgt spid="20"/>
                                        </p:tgtEl>
                                        <p:attrNameLst>
                                          <p:attrName>fill.type</p:attrName>
                                        </p:attrNameLst>
                                      </p:cBhvr>
                                      <p:to>
                                        <p:strVal val="solid"/>
                                      </p:to>
                                    </p:set>
                                    <p:set>
                                      <p:cBhvr>
                                        <p:cTn id="82" dur="500" fill="hold"/>
                                        <p:tgtEl>
                                          <p:spTgt spid="20"/>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linds(horizontal)">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linds(horizontal)">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linds(horizontal)">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linds(horizontal)">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blinds(horizontal)">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linds(horizontal)">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500" fill="hold"/>
                                        <p:tgtEl>
                                          <p:spTgt spid="18"/>
                                        </p:tgtEl>
                                        <p:attrNameLst>
                                          <p:attrName>fillcolor</p:attrName>
                                        </p:attrNameLst>
                                      </p:cBhvr>
                                      <p:to>
                                        <a:schemeClr val="bg1"/>
                                      </p:to>
                                    </p:animClr>
                                    <p:set>
                                      <p:cBhvr>
                                        <p:cTn id="132" dur="500" fill="hold"/>
                                        <p:tgtEl>
                                          <p:spTgt spid="18"/>
                                        </p:tgtEl>
                                        <p:attrNameLst>
                                          <p:attrName>fill.type</p:attrName>
                                        </p:attrNameLst>
                                      </p:cBhvr>
                                      <p:to>
                                        <p:strVal val="solid"/>
                                      </p:to>
                                    </p:set>
                                    <p:set>
                                      <p:cBhvr>
                                        <p:cTn id="133" dur="500" fill="hold"/>
                                        <p:tgtEl>
                                          <p:spTgt spid="18"/>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20"/>
                                        </p:tgtEl>
                                        <p:attrNameLst>
                                          <p:attrName>fillcolor</p:attrName>
                                        </p:attrNameLst>
                                      </p:cBhvr>
                                      <p:to>
                                        <a:schemeClr val="bg1"/>
                                      </p:to>
                                    </p:animClr>
                                    <p:set>
                                      <p:cBhvr>
                                        <p:cTn id="136" dur="500" fill="hold"/>
                                        <p:tgtEl>
                                          <p:spTgt spid="20"/>
                                        </p:tgtEl>
                                        <p:attrNameLst>
                                          <p:attrName>fill.type</p:attrName>
                                        </p:attrNameLst>
                                      </p:cBhvr>
                                      <p:to>
                                        <p:strVal val="solid"/>
                                      </p:to>
                                    </p:set>
                                    <p:set>
                                      <p:cBhvr>
                                        <p:cTn id="137" dur="500" fill="hold"/>
                                        <p:tgtEl>
                                          <p:spTgt spid="20"/>
                                        </p:tgtEl>
                                        <p:attrNameLst>
                                          <p:attrName>fill.on</p:attrName>
                                        </p:attrNameLst>
                                      </p:cBhvr>
                                      <p:to>
                                        <p:strVal val="true"/>
                                      </p:to>
                                    </p:set>
                                  </p:childTnLst>
                                </p:cTn>
                              </p:par>
                              <p:par>
                                <p:cTn id="138" presetID="3" presetClass="exit" presetSubtype="10" fill="hold" grpId="1" nodeType="withEffect">
                                  <p:stCondLst>
                                    <p:cond delay="0"/>
                                  </p:stCondLst>
                                  <p:childTnLst>
                                    <p:animEffect transition="out" filter="blinds(horizontal)">
                                      <p:cBhvr>
                                        <p:cTn id="139" dur="500"/>
                                        <p:tgtEl>
                                          <p:spTgt spid="15"/>
                                        </p:tgtEl>
                                      </p:cBhvr>
                                    </p:animEffect>
                                    <p:set>
                                      <p:cBhvr>
                                        <p:cTn id="140" dur="1" fill="hold">
                                          <p:stCondLst>
                                            <p:cond delay="499"/>
                                          </p:stCondLst>
                                        </p:cTn>
                                        <p:tgtEl>
                                          <p:spTgt spid="15"/>
                                        </p:tgtEl>
                                        <p:attrNameLst>
                                          <p:attrName>style.visibility</p:attrName>
                                        </p:attrNameLst>
                                      </p:cBhvr>
                                      <p:to>
                                        <p:strVal val="hidden"/>
                                      </p:to>
                                    </p:set>
                                  </p:childTnLst>
                                </p:cTn>
                              </p:par>
                              <p:par>
                                <p:cTn id="141" presetID="3" presetClass="exit" presetSubtype="10" fill="hold" grpId="1" nodeType="withEffect">
                                  <p:stCondLst>
                                    <p:cond delay="0"/>
                                  </p:stCondLst>
                                  <p:childTnLst>
                                    <p:animEffect transition="out" filter="blinds(horizontal)">
                                      <p:cBhvr>
                                        <p:cTn id="142" dur="500"/>
                                        <p:tgtEl>
                                          <p:spTgt spid="36"/>
                                        </p:tgtEl>
                                      </p:cBhvr>
                                    </p:animEffect>
                                    <p:set>
                                      <p:cBhvr>
                                        <p:cTn id="143" dur="1" fill="hold">
                                          <p:stCondLst>
                                            <p:cond delay="499"/>
                                          </p:stCondLst>
                                        </p:cTn>
                                        <p:tgtEl>
                                          <p:spTgt spid="36"/>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38"/>
                                        </p:tgtEl>
                                      </p:cBhvr>
                                    </p:animEffect>
                                    <p:set>
                                      <p:cBhvr>
                                        <p:cTn id="146" dur="1" fill="hold">
                                          <p:stCondLst>
                                            <p:cond delay="499"/>
                                          </p:stCondLst>
                                        </p:cTn>
                                        <p:tgtEl>
                                          <p:spTgt spid="38"/>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16"/>
                                        </p:tgtEl>
                                      </p:cBhvr>
                                    </p:animEffect>
                                    <p:set>
                                      <p:cBhvr>
                                        <p:cTn id="149" dur="1" fill="hold">
                                          <p:stCondLst>
                                            <p:cond delay="499"/>
                                          </p:stCondLst>
                                        </p:cTn>
                                        <p:tgtEl>
                                          <p:spTgt spid="16"/>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37"/>
                                        </p:tgtEl>
                                      </p:cBhvr>
                                    </p:animEffect>
                                    <p:set>
                                      <p:cBhvr>
                                        <p:cTn id="152" dur="1" fill="hold">
                                          <p:stCondLst>
                                            <p:cond delay="499"/>
                                          </p:stCondLst>
                                        </p:cTn>
                                        <p:tgtEl>
                                          <p:spTgt spid="37"/>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39"/>
                                        </p:tgtEl>
                                      </p:cBhvr>
                                    </p:animEffect>
                                    <p:set>
                                      <p:cBhvr>
                                        <p:cTn id="155" dur="1" fill="hold">
                                          <p:stCondLst>
                                            <p:cond delay="499"/>
                                          </p:stCondLst>
                                        </p:cTn>
                                        <p:tgtEl>
                                          <p:spTgt spid="39"/>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23"/>
                                        </p:tgtEl>
                                      </p:cBhvr>
                                    </p:animEffect>
                                    <p:set>
                                      <p:cBhvr>
                                        <p:cTn id="158" dur="1" fill="hold">
                                          <p:stCondLst>
                                            <p:cond delay="499"/>
                                          </p:stCondLst>
                                        </p:cTn>
                                        <p:tgtEl>
                                          <p:spTgt spid="2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blinds(horizontal)">
                                      <p:cBhvr>
                                        <p:cTn id="163" dur="500"/>
                                        <p:tgtEl>
                                          <p:spTgt spid="3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32"/>
                                        </p:tgtEl>
                                        <p:attrNameLst>
                                          <p:attrName>style.visibility</p:attrName>
                                        </p:attrNameLst>
                                      </p:cBhvr>
                                      <p:to>
                                        <p:strVal val="visible"/>
                                      </p:to>
                                    </p:set>
                                    <p:animEffect transition="in" filter="blinds(horizontal)">
                                      <p:cBhvr>
                                        <p:cTn id="168" dur="500"/>
                                        <p:tgtEl>
                                          <p:spTgt spid="32"/>
                                        </p:tgtEl>
                                      </p:cBhvr>
                                    </p:animEffect>
                                  </p:childTnLst>
                                </p:cTn>
                              </p:par>
                            </p:childTnLst>
                          </p:cTn>
                        </p:par>
                      </p:childTnLst>
                    </p:cTn>
                  </p:par>
                  <p:par>
                    <p:cTn id="169" fill="hold">
                      <p:stCondLst>
                        <p:cond delay="indefinite"/>
                      </p:stCondLst>
                      <p:childTnLst>
                        <p:par>
                          <p:cTn id="170" fill="hold">
                            <p:stCondLst>
                              <p:cond delay="0"/>
                            </p:stCondLst>
                            <p:childTnLst>
                              <p:par>
                                <p:cTn id="171" presetID="1" presetClass="emph" presetSubtype="2" fill="hold" nodeType="clickEffect">
                                  <p:stCondLst>
                                    <p:cond delay="0"/>
                                  </p:stCondLst>
                                  <p:childTnLst>
                                    <p:animClr clrSpc="rgb" dir="cw">
                                      <p:cBhvr>
                                        <p:cTn id="172" dur="500" fill="hold"/>
                                        <p:tgtEl>
                                          <p:spTgt spid="18"/>
                                        </p:tgtEl>
                                        <p:attrNameLst>
                                          <p:attrName>fillcolor</p:attrName>
                                        </p:attrNameLst>
                                      </p:cBhvr>
                                      <p:to>
                                        <a:srgbClr val="FFCC99"/>
                                      </p:to>
                                    </p:animClr>
                                    <p:set>
                                      <p:cBhvr>
                                        <p:cTn id="173" dur="500" fill="hold"/>
                                        <p:tgtEl>
                                          <p:spTgt spid="18"/>
                                        </p:tgtEl>
                                        <p:attrNameLst>
                                          <p:attrName>fill.type</p:attrName>
                                        </p:attrNameLst>
                                      </p:cBhvr>
                                      <p:to>
                                        <p:strVal val="solid"/>
                                      </p:to>
                                    </p:set>
                                    <p:set>
                                      <p:cBhvr>
                                        <p:cTn id="174" dur="500" fill="hold"/>
                                        <p:tgtEl>
                                          <p:spTgt spid="18"/>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20"/>
                                        </p:tgtEl>
                                        <p:attrNameLst>
                                          <p:attrName>fillcolor</p:attrName>
                                        </p:attrNameLst>
                                      </p:cBhvr>
                                      <p:to>
                                        <a:srgbClr val="FFCC99"/>
                                      </p:to>
                                    </p:animClr>
                                    <p:set>
                                      <p:cBhvr>
                                        <p:cTn id="177" dur="500" fill="hold"/>
                                        <p:tgtEl>
                                          <p:spTgt spid="20"/>
                                        </p:tgtEl>
                                        <p:attrNameLst>
                                          <p:attrName>fill.type</p:attrName>
                                        </p:attrNameLst>
                                      </p:cBhvr>
                                      <p:to>
                                        <p:strVal val="solid"/>
                                      </p:to>
                                    </p:set>
                                    <p:set>
                                      <p:cBhvr>
                                        <p:cTn id="178" dur="500" fill="hold"/>
                                        <p:tgtEl>
                                          <p:spTgt spid="20"/>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blinds(horizontal)">
                                      <p:cBhvr>
                                        <p:cTn id="183" dur="500"/>
                                        <p:tgtEl>
                                          <p:spTgt spid="2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blinds(horizontal)">
                                      <p:cBhvr>
                                        <p:cTn id="188" dur="500"/>
                                        <p:tgtEl>
                                          <p:spTgt spid="34"/>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blinds(horizontal)">
                                      <p:cBhvr>
                                        <p:cTn id="193" dur="500"/>
                                        <p:tgtEl>
                                          <p:spTgt spid="40"/>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blinds(horizontal)">
                                      <p:cBhvr>
                                        <p:cTn id="198" dur="500"/>
                                        <p:tgtEl>
                                          <p:spTgt spid="44"/>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35"/>
                                        </p:tgtEl>
                                        <p:attrNameLst>
                                          <p:attrName>style.visibility</p:attrName>
                                        </p:attrNameLst>
                                      </p:cBhvr>
                                      <p:to>
                                        <p:strVal val="visible"/>
                                      </p:to>
                                    </p:set>
                                    <p:animEffect transition="in" filter="blinds(horizontal)">
                                      <p:cBhvr>
                                        <p:cTn id="203" dur="500"/>
                                        <p:tgtEl>
                                          <p:spTgt spid="35"/>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42"/>
                                        </p:tgtEl>
                                        <p:attrNameLst>
                                          <p:attrName>style.visibility</p:attrName>
                                        </p:attrNameLst>
                                      </p:cBhvr>
                                      <p:to>
                                        <p:strVal val="visible"/>
                                      </p:to>
                                    </p:set>
                                    <p:animEffect transition="in" filter="blinds(horizontal)">
                                      <p:cBhvr>
                                        <p:cTn id="208" dur="500"/>
                                        <p:tgtEl>
                                          <p:spTgt spid="42"/>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blinds(horizontal)">
                                      <p:cBhvr>
                                        <p:cTn id="213" dur="500"/>
                                        <p:tgtEl>
                                          <p:spTgt spid="43"/>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41"/>
                                        </p:tgtEl>
                                        <p:attrNameLst>
                                          <p:attrName>style.visibility</p:attrName>
                                        </p:attrNameLst>
                                      </p:cBhvr>
                                      <p:to>
                                        <p:strVal val="visible"/>
                                      </p:to>
                                    </p:set>
                                    <p:animEffect transition="in" filter="blinds(horizontal)">
                                      <p:cBhvr>
                                        <p:cTn id="218" dur="500"/>
                                        <p:tgtEl>
                                          <p:spTgt spid="41"/>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45"/>
                                        </p:tgtEl>
                                        <p:attrNameLst>
                                          <p:attrName>style.visibility</p:attrName>
                                        </p:attrNameLst>
                                      </p:cBhvr>
                                      <p:to>
                                        <p:strVal val="visible"/>
                                      </p:to>
                                    </p:set>
                                    <p:animEffect transition="in" filter="blinds(horizontal)">
                                      <p:cBhvr>
                                        <p:cTn id="223" dur="500"/>
                                        <p:tgtEl>
                                          <p:spTgt spid="45"/>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mph" presetSubtype="2" fill="hold" nodeType="clickEffect">
                                  <p:stCondLst>
                                    <p:cond delay="0"/>
                                  </p:stCondLst>
                                  <p:childTnLst>
                                    <p:animClr clrSpc="rgb" dir="cw">
                                      <p:cBhvr>
                                        <p:cTn id="227" dur="500" fill="hold"/>
                                        <p:tgtEl>
                                          <p:spTgt spid="18"/>
                                        </p:tgtEl>
                                        <p:attrNameLst>
                                          <p:attrName>fillcolor</p:attrName>
                                        </p:attrNameLst>
                                      </p:cBhvr>
                                      <p:to>
                                        <a:schemeClr val="bg1"/>
                                      </p:to>
                                    </p:animClr>
                                    <p:set>
                                      <p:cBhvr>
                                        <p:cTn id="228" dur="500" fill="hold"/>
                                        <p:tgtEl>
                                          <p:spTgt spid="18"/>
                                        </p:tgtEl>
                                        <p:attrNameLst>
                                          <p:attrName>fill.type</p:attrName>
                                        </p:attrNameLst>
                                      </p:cBhvr>
                                      <p:to>
                                        <p:strVal val="solid"/>
                                      </p:to>
                                    </p:set>
                                    <p:set>
                                      <p:cBhvr>
                                        <p:cTn id="229" dur="500" fill="hold"/>
                                        <p:tgtEl>
                                          <p:spTgt spid="18"/>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500" fill="hold"/>
                                        <p:tgtEl>
                                          <p:spTgt spid="20"/>
                                        </p:tgtEl>
                                        <p:attrNameLst>
                                          <p:attrName>fillcolor</p:attrName>
                                        </p:attrNameLst>
                                      </p:cBhvr>
                                      <p:to>
                                        <a:schemeClr val="bg1"/>
                                      </p:to>
                                    </p:animClr>
                                    <p:set>
                                      <p:cBhvr>
                                        <p:cTn id="232" dur="500" fill="hold"/>
                                        <p:tgtEl>
                                          <p:spTgt spid="20"/>
                                        </p:tgtEl>
                                        <p:attrNameLst>
                                          <p:attrName>fill.type</p:attrName>
                                        </p:attrNameLst>
                                      </p:cBhvr>
                                      <p:to>
                                        <p:strVal val="solid"/>
                                      </p:to>
                                    </p:set>
                                    <p:set>
                                      <p:cBhvr>
                                        <p:cTn id="233" dur="500" fill="hold"/>
                                        <p:tgtEl>
                                          <p:spTgt spid="20"/>
                                        </p:tgtEl>
                                        <p:attrNameLst>
                                          <p:attrName>fill.on</p:attrName>
                                        </p:attrNameLst>
                                      </p:cBhvr>
                                      <p:to>
                                        <p:strVal val="true"/>
                                      </p:to>
                                    </p:set>
                                  </p:childTnLst>
                                </p:cTn>
                              </p:par>
                              <p:par>
                                <p:cTn id="234" presetID="3" presetClass="exit" presetSubtype="10" fill="hold" grpId="1" nodeType="withEffect">
                                  <p:stCondLst>
                                    <p:cond delay="0"/>
                                  </p:stCondLst>
                                  <p:childTnLst>
                                    <p:animEffect transition="out" filter="blinds(horizontal)">
                                      <p:cBhvr>
                                        <p:cTn id="235" dur="500"/>
                                        <p:tgtEl>
                                          <p:spTgt spid="34"/>
                                        </p:tgtEl>
                                      </p:cBhvr>
                                    </p:animEffect>
                                    <p:set>
                                      <p:cBhvr>
                                        <p:cTn id="236" dur="1" fill="hold">
                                          <p:stCondLst>
                                            <p:cond delay="499"/>
                                          </p:stCondLst>
                                        </p:cTn>
                                        <p:tgtEl>
                                          <p:spTgt spid="34"/>
                                        </p:tgtEl>
                                        <p:attrNameLst>
                                          <p:attrName>style.visibility</p:attrName>
                                        </p:attrNameLst>
                                      </p:cBhvr>
                                      <p:to>
                                        <p:strVal val="hidden"/>
                                      </p:to>
                                    </p:set>
                                  </p:childTnLst>
                                </p:cTn>
                              </p:par>
                              <p:par>
                                <p:cTn id="237" presetID="3" presetClass="exit" presetSubtype="10" fill="hold" grpId="1" nodeType="withEffect">
                                  <p:stCondLst>
                                    <p:cond delay="0"/>
                                  </p:stCondLst>
                                  <p:childTnLst>
                                    <p:animEffect transition="out" filter="blinds(horizontal)">
                                      <p:cBhvr>
                                        <p:cTn id="238" dur="500"/>
                                        <p:tgtEl>
                                          <p:spTgt spid="40"/>
                                        </p:tgtEl>
                                      </p:cBhvr>
                                    </p:animEffect>
                                    <p:set>
                                      <p:cBhvr>
                                        <p:cTn id="239" dur="1" fill="hold">
                                          <p:stCondLst>
                                            <p:cond delay="499"/>
                                          </p:stCondLst>
                                        </p:cTn>
                                        <p:tgtEl>
                                          <p:spTgt spid="40"/>
                                        </p:tgtEl>
                                        <p:attrNameLst>
                                          <p:attrName>style.visibility</p:attrName>
                                        </p:attrNameLst>
                                      </p:cBhvr>
                                      <p:to>
                                        <p:strVal val="hidden"/>
                                      </p:to>
                                    </p:set>
                                  </p:childTnLst>
                                </p:cTn>
                              </p:par>
                              <p:par>
                                <p:cTn id="240" presetID="3" presetClass="exit" presetSubtype="10" fill="hold" grpId="1" nodeType="withEffect">
                                  <p:stCondLst>
                                    <p:cond delay="0"/>
                                  </p:stCondLst>
                                  <p:childTnLst>
                                    <p:animEffect transition="out" filter="blinds(horizontal)">
                                      <p:cBhvr>
                                        <p:cTn id="241" dur="500"/>
                                        <p:tgtEl>
                                          <p:spTgt spid="44"/>
                                        </p:tgtEl>
                                      </p:cBhvr>
                                    </p:animEffect>
                                    <p:set>
                                      <p:cBhvr>
                                        <p:cTn id="242" dur="1" fill="hold">
                                          <p:stCondLst>
                                            <p:cond delay="499"/>
                                          </p:stCondLst>
                                        </p:cTn>
                                        <p:tgtEl>
                                          <p:spTgt spid="44"/>
                                        </p:tgtEl>
                                        <p:attrNameLst>
                                          <p:attrName>style.visibility</p:attrName>
                                        </p:attrNameLst>
                                      </p:cBhvr>
                                      <p:to>
                                        <p:strVal val="hidden"/>
                                      </p:to>
                                    </p:set>
                                  </p:childTnLst>
                                </p:cTn>
                              </p:par>
                              <p:par>
                                <p:cTn id="243" presetID="3" presetClass="exit" presetSubtype="10" fill="hold" grpId="1" nodeType="withEffect">
                                  <p:stCondLst>
                                    <p:cond delay="0"/>
                                  </p:stCondLst>
                                  <p:childTnLst>
                                    <p:animEffect transition="out" filter="blinds(horizontal)">
                                      <p:cBhvr>
                                        <p:cTn id="244" dur="500"/>
                                        <p:tgtEl>
                                          <p:spTgt spid="35"/>
                                        </p:tgtEl>
                                      </p:cBhvr>
                                    </p:animEffect>
                                    <p:set>
                                      <p:cBhvr>
                                        <p:cTn id="245" dur="1" fill="hold">
                                          <p:stCondLst>
                                            <p:cond delay="499"/>
                                          </p:stCondLst>
                                        </p:cTn>
                                        <p:tgtEl>
                                          <p:spTgt spid="35"/>
                                        </p:tgtEl>
                                        <p:attrNameLst>
                                          <p:attrName>style.visibility</p:attrName>
                                        </p:attrNameLst>
                                      </p:cBhvr>
                                      <p:to>
                                        <p:strVal val="hidden"/>
                                      </p:to>
                                    </p:set>
                                  </p:childTnLst>
                                </p:cTn>
                              </p:par>
                              <p:par>
                                <p:cTn id="246" presetID="3" presetClass="exit" presetSubtype="10" fill="hold" grpId="1" nodeType="withEffect">
                                  <p:stCondLst>
                                    <p:cond delay="0"/>
                                  </p:stCondLst>
                                  <p:childTnLst>
                                    <p:animEffect transition="out" filter="blinds(horizontal)">
                                      <p:cBhvr>
                                        <p:cTn id="247" dur="500"/>
                                        <p:tgtEl>
                                          <p:spTgt spid="42"/>
                                        </p:tgtEl>
                                      </p:cBhvr>
                                    </p:animEffect>
                                    <p:set>
                                      <p:cBhvr>
                                        <p:cTn id="248" dur="1" fill="hold">
                                          <p:stCondLst>
                                            <p:cond delay="499"/>
                                          </p:stCondLst>
                                        </p:cTn>
                                        <p:tgtEl>
                                          <p:spTgt spid="42"/>
                                        </p:tgtEl>
                                        <p:attrNameLst>
                                          <p:attrName>style.visibility</p:attrName>
                                        </p:attrNameLst>
                                      </p:cBhvr>
                                      <p:to>
                                        <p:strVal val="hidden"/>
                                      </p:to>
                                    </p:set>
                                  </p:childTnLst>
                                </p:cTn>
                              </p:par>
                              <p:par>
                                <p:cTn id="249" presetID="3" presetClass="exit" presetSubtype="10" fill="hold" grpId="1" nodeType="withEffect">
                                  <p:stCondLst>
                                    <p:cond delay="0"/>
                                  </p:stCondLst>
                                  <p:childTnLst>
                                    <p:animEffect transition="out" filter="blinds(horizontal)">
                                      <p:cBhvr>
                                        <p:cTn id="250" dur="500"/>
                                        <p:tgtEl>
                                          <p:spTgt spid="43"/>
                                        </p:tgtEl>
                                      </p:cBhvr>
                                    </p:animEffect>
                                    <p:set>
                                      <p:cBhvr>
                                        <p:cTn id="251" dur="1" fill="hold">
                                          <p:stCondLst>
                                            <p:cond delay="499"/>
                                          </p:stCondLst>
                                        </p:cTn>
                                        <p:tgtEl>
                                          <p:spTgt spid="43"/>
                                        </p:tgtEl>
                                        <p:attrNameLst>
                                          <p:attrName>style.visibility</p:attrName>
                                        </p:attrNameLst>
                                      </p:cBhvr>
                                      <p:to>
                                        <p:strVal val="hidden"/>
                                      </p:to>
                                    </p:set>
                                  </p:childTnLst>
                                </p:cTn>
                              </p:par>
                              <p:par>
                                <p:cTn id="252" presetID="3" presetClass="exit" presetSubtype="10" fill="hold" grpId="1" nodeType="withEffect">
                                  <p:stCondLst>
                                    <p:cond delay="0"/>
                                  </p:stCondLst>
                                  <p:childTnLst>
                                    <p:animEffect transition="out" filter="blinds(horizontal)">
                                      <p:cBhvr>
                                        <p:cTn id="253" dur="500"/>
                                        <p:tgtEl>
                                          <p:spTgt spid="41"/>
                                        </p:tgtEl>
                                      </p:cBhvr>
                                    </p:animEffect>
                                    <p:set>
                                      <p:cBhvr>
                                        <p:cTn id="254" dur="1" fill="hold">
                                          <p:stCondLst>
                                            <p:cond delay="499"/>
                                          </p:stCondLst>
                                        </p:cTn>
                                        <p:tgtEl>
                                          <p:spTgt spid="41"/>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3" presetClass="entr" presetSubtype="10" fill="hold" grpId="0" nodeType="clickEffect">
                                  <p:stCondLst>
                                    <p:cond delay="0"/>
                                  </p:stCondLst>
                                  <p:childTnLst>
                                    <p:set>
                                      <p:cBhvr>
                                        <p:cTn id="258" dur="1" fill="hold">
                                          <p:stCondLst>
                                            <p:cond delay="0"/>
                                          </p:stCondLst>
                                        </p:cTn>
                                        <p:tgtEl>
                                          <p:spTgt spid="8"/>
                                        </p:tgtEl>
                                        <p:attrNameLst>
                                          <p:attrName>style.visibility</p:attrName>
                                        </p:attrNameLst>
                                      </p:cBhvr>
                                      <p:to>
                                        <p:strVal val="visible"/>
                                      </p:to>
                                    </p:set>
                                    <p:animEffect transition="in" filter="blinds(horizontal)">
                                      <p:cBhvr>
                                        <p:cTn id="2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2" grpId="0"/>
      <p:bldP spid="13" grpId="0"/>
      <p:bldP spid="14" grpId="0"/>
      <p:bldP spid="15" grpId="0"/>
      <p:bldP spid="15" grpId="1"/>
      <p:bldP spid="16" grpId="0"/>
      <p:bldP spid="16" grpId="1"/>
      <p:bldP spid="23" grpId="0"/>
      <p:bldP spid="23" grpId="1"/>
      <p:bldP spid="24" grpId="0"/>
      <p:bldP spid="25" grpId="0"/>
      <p:bldP spid="27" grpId="0" animBg="1"/>
      <p:bldP spid="28" grpId="0"/>
      <p:bldP spid="29" grpId="0" animBg="1"/>
      <p:bldP spid="30" grpId="0"/>
      <p:bldP spid="31" grpId="0" animBg="1"/>
      <p:bldP spid="32" grpId="0"/>
      <p:bldP spid="34" grpId="0"/>
      <p:bldP spid="34" grpId="1"/>
      <p:bldP spid="35" grpId="0"/>
      <p:bldP spid="35" grpId="1"/>
      <p:bldP spid="36" grpId="0" animBg="1"/>
      <p:bldP spid="36" grpId="1" animBg="1"/>
      <p:bldP spid="37" grpId="0" animBg="1"/>
      <p:bldP spid="37" grpId="1" animBg="1"/>
      <p:bldP spid="38" grpId="0"/>
      <p:bldP spid="38" grpId="1"/>
      <p:bldP spid="39" grpId="0"/>
      <p:bldP spid="39" grpId="1"/>
      <p:bldP spid="40" grpId="0" animBg="1"/>
      <p:bldP spid="40" grpId="1" animBg="1"/>
      <p:bldP spid="41" grpId="0"/>
      <p:bldP spid="41" grpId="1"/>
      <p:bldP spid="42" grpId="0" animBg="1"/>
      <p:bldP spid="42" grpId="1" animBg="1"/>
      <p:bldP spid="43" grpId="0"/>
      <p:bldP spid="43" grpId="1"/>
      <p:bldP spid="44" grpId="0"/>
      <p:bldP spid="44" grpId="1"/>
      <p:bldP spid="4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Find the value of:</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So we need to find the value of the 3</a:t>
            </a:r>
            <a:r>
              <a:rPr lang="en-US" sz="1400" baseline="30000" dirty="0">
                <a:latin typeface="Comic Sans MS" panose="030F0702030302020204" pitchFamily="66" charset="0"/>
                <a:sym typeface="Wingdings" panose="05000000000000000000" pitchFamily="2" charset="2"/>
              </a:rPr>
              <a:t>rd</a:t>
            </a:r>
            <a:r>
              <a:rPr lang="en-US" sz="1400" dirty="0">
                <a:latin typeface="Comic Sans MS" panose="030F0702030302020204" pitchFamily="66" charset="0"/>
                <a:sym typeface="Wingdings" panose="05000000000000000000" pitchFamily="2" charset="2"/>
              </a:rPr>
              <a:t> differential when x = </a:t>
            </a:r>
            <a:r>
              <a:rPr lang="en-US" sz="1400" baseline="30000" dirty="0">
                <a:latin typeface="Comic Sans MS" panose="030F0702030302020204" pitchFamily="66" charset="0"/>
                <a:sym typeface="Wingdings" panose="05000000000000000000" pitchFamily="2" charset="2"/>
              </a:rPr>
              <a:t>1</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2</a:t>
            </a:r>
            <a:r>
              <a:rPr lang="en-US" sz="1400" dirty="0">
                <a:latin typeface="Comic Sans MS" panose="030F0702030302020204" pitchFamily="66" charset="0"/>
                <a:sym typeface="Wingdings" panose="05000000000000000000" pitchFamily="2" charset="2"/>
              </a:rPr>
              <a:t> is substituted into it</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187624" y="2672916"/>
                <a:ext cx="144706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𝑙𝑛</m:t>
                      </m:r>
                      <m:d>
                        <m:dPr>
                          <m:ctrlPr>
                            <a:rPr lang="en-US" sz="1600" b="0" i="1" smtClean="0">
                              <a:latin typeface="Cambria Math" panose="02040503050406030204" pitchFamily="18" charset="0"/>
                            </a:rPr>
                          </m:ctrlPr>
                        </m:dPr>
                        <m:e>
                          <m:r>
                            <a:rPr lang="en-US" sz="1600" b="0" i="1" smtClean="0">
                              <a:latin typeface="Cambria Math"/>
                            </a:rPr>
                            <m:t>1−</m:t>
                          </m:r>
                          <m:r>
                            <a:rPr lang="en-US" sz="1600" b="0" i="1" smtClean="0">
                              <a:latin typeface="Cambria Math"/>
                            </a:rPr>
                            <m:t>𝑥</m:t>
                          </m:r>
                        </m:e>
                      </m:d>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624" y="2672916"/>
                <a:ext cx="1447063" cy="338554"/>
              </a:xfrm>
              <a:prstGeom prst="rect">
                <a:avLst/>
              </a:prstGeom>
              <a:blipFill>
                <a:blip r:embed="rId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44208" y="152636"/>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444208" y="152636"/>
                <a:ext cx="838628" cy="338554"/>
              </a:xfrm>
              <a:prstGeom prst="rect">
                <a:avLst/>
              </a:prstGeom>
              <a:blipFill>
                <a:blip r:embed="rId3"/>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451697" y="0"/>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451697" y="0"/>
                <a:ext cx="681405" cy="617348"/>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9" name="Straight Arrow Connector 8"/>
          <p:cNvCxnSpPr/>
          <p:nvPr/>
        </p:nvCxnSpPr>
        <p:spPr>
          <a:xfrm>
            <a:off x="7380312" y="332656"/>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6296" y="15711"/>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1043608" y="116632"/>
                <a:ext cx="88703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sup>
                      </m:sSup>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43608" y="116632"/>
                <a:ext cx="887038" cy="338554"/>
              </a:xfrm>
              <a:prstGeom prst="rect">
                <a:avLst/>
              </a:prstGeom>
              <a:blipFill>
                <a:blip r:embed="rId5"/>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59832" y="116632"/>
                <a:ext cx="1797030"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𝑛</m:t>
                      </m:r>
                      <m:sSup>
                        <m:sSupPr>
                          <m:ctrlPr>
                            <a:rPr lang="en-GB"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r>
                            <a:rPr lang="en-GB" sz="1600" b="0" i="1" smtClean="0">
                              <a:latin typeface="Cambria Math"/>
                            </a:rPr>
                            <m:t>−1</m:t>
                          </m:r>
                        </m:sup>
                      </m:sSup>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059832" y="116632"/>
                <a:ext cx="1797030" cy="338554"/>
              </a:xfrm>
              <a:prstGeom prst="rect">
                <a:avLst/>
              </a:prstGeom>
              <a:blipFill>
                <a:blip r:embed="rId6"/>
                <a:stretch>
                  <a:fillRect b="-6667"/>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2051720" y="296652"/>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15716" y="9754"/>
            <a:ext cx="925253" cy="276999"/>
          </a:xfrm>
          <a:prstGeom prst="rect">
            <a:avLst/>
          </a:prstGeom>
          <a:noFill/>
        </p:spPr>
        <p:txBody>
          <a:bodyPr wrap="none" rtlCol="0">
            <a:spAutoFit/>
          </a:bodyPr>
          <a:lstStyle/>
          <a:p>
            <a:r>
              <a:rPr lang="en-US" sz="1200" b="1" dirty="0">
                <a:latin typeface="Comic Sans MS" panose="030F0702030302020204" pitchFamily="66" charset="0"/>
              </a:rPr>
              <a:t>Chain rule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4175956" y="2349636"/>
                <a:ext cx="810222" cy="6745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𝑑</m:t>
                                      </m:r>
                                    </m:e>
                                    <m:sup>
                                      <m:r>
                                        <a:rPr lang="en-US" sz="1400" b="0" i="1" smtClean="0">
                                          <a:latin typeface="Cambria Math"/>
                                        </a:rPr>
                                        <m:t>3</m:t>
                                      </m:r>
                                    </m:sup>
                                  </m:sSup>
                                  <m:r>
                                    <a:rPr lang="en-US" sz="1400" b="0" i="1" smtClean="0">
                                      <a:latin typeface="Cambria Math"/>
                                    </a:rPr>
                                    <m:t>𝑦</m:t>
                                  </m:r>
                                </m:num>
                                <m:den>
                                  <m:sSup>
                                    <m:sSupPr>
                                      <m:ctrlPr>
                                        <a:rPr lang="en-US" sz="1400" b="0" i="1" smtClean="0">
                                          <a:latin typeface="Cambria Math" panose="02040503050406030204" pitchFamily="18" charset="0"/>
                                        </a:rPr>
                                      </m:ctrlPr>
                                    </m:sSupPr>
                                    <m:e>
                                      <m:r>
                                        <a:rPr lang="en-US" sz="1400" b="0" i="1" smtClean="0">
                                          <a:latin typeface="Cambria Math"/>
                                        </a:rPr>
                                        <m:t>𝑑𝑥</m:t>
                                      </m:r>
                                    </m:e>
                                    <m:sup>
                                      <m:r>
                                        <a:rPr lang="en-US" sz="1400" b="0" i="1" smtClean="0">
                                          <a:latin typeface="Cambria Math"/>
                                        </a:rPr>
                                        <m:t>3</m:t>
                                      </m:r>
                                    </m:sup>
                                  </m:sSup>
                                </m:den>
                              </m:f>
                            </m:e>
                          </m:d>
                        </m:e>
                        <m:sub>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ub>
                      </m:sSub>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175956" y="2349636"/>
                <a:ext cx="810222" cy="67454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282834" y="1556792"/>
                <a:ext cx="1802180" cy="5550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𝑦</m:t>
                          </m:r>
                        </m:num>
                        <m:den>
                          <m:sSup>
                            <m:sSupPr>
                              <m:ctrlPr>
                                <a:rPr lang="en-US"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3</m:t>
                              </m:r>
                            </m:sup>
                          </m:sSup>
                        </m:den>
                      </m:f>
                      <m:r>
                        <a:rPr lang="en-GB" sz="1400" b="0" i="1" smtClean="0">
                          <a:latin typeface="Cambria Math"/>
                        </a:rPr>
                        <m:t>=</m:t>
                      </m:r>
                      <m:f>
                        <m:fPr>
                          <m:ctrlPr>
                            <a:rPr lang="en-US" sz="1400" i="1">
                              <a:latin typeface="Cambria Math" panose="02040503050406030204" pitchFamily="18" charset="0"/>
                            </a:rPr>
                          </m:ctrlPr>
                        </m:fPr>
                        <m:num>
                          <m:r>
                            <a:rPr lang="en-GB" sz="1400" i="1">
                              <a:latin typeface="Cambria Math"/>
                            </a:rPr>
                            <m:t>−2</m:t>
                          </m:r>
                        </m:num>
                        <m:den>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GB" sz="1400" i="1">
                                      <a:latin typeface="Cambria Math"/>
                                    </a:rPr>
                                    <m:t>1−</m:t>
                                  </m:r>
                                  <m:r>
                                    <a:rPr lang="en-GB" sz="1400" i="1">
                                      <a:latin typeface="Cambria Math"/>
                                    </a:rPr>
                                    <m:t>𝑥</m:t>
                                  </m:r>
                                </m:e>
                              </m:d>
                            </m:e>
                            <m:sup>
                              <m:r>
                                <a:rPr lang="en-GB" sz="1400" i="1">
                                  <a:latin typeface="Cambria Math"/>
                                </a:rPr>
                                <m:t>3</m:t>
                              </m:r>
                            </m:sup>
                          </m:sSup>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282834" y="1556792"/>
                <a:ext cx="1802180" cy="55502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825162" y="2373388"/>
                <a:ext cx="1161472" cy="718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US" sz="1400" i="1">
                              <a:latin typeface="Cambria Math" panose="02040503050406030204" pitchFamily="18" charset="0"/>
                            </a:rPr>
                          </m:ctrlPr>
                        </m:fPr>
                        <m:num>
                          <m:r>
                            <a:rPr lang="en-GB" sz="1400" i="1">
                              <a:latin typeface="Cambria Math"/>
                            </a:rPr>
                            <m:t>−2</m:t>
                          </m:r>
                        </m:num>
                        <m:den>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GB" sz="1400" i="1">
                                      <a:latin typeface="Cambria Math"/>
                                    </a:rPr>
                                    <m:t>1−</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e>
                            <m:sup>
                              <m:r>
                                <a:rPr lang="en-GB" sz="1400" i="1">
                                  <a:latin typeface="Cambria Math"/>
                                </a:rPr>
                                <m:t>3</m:t>
                              </m:r>
                            </m:sup>
                          </m:sSup>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825162" y="2373388"/>
                <a:ext cx="1161472" cy="718402"/>
              </a:xfrm>
              <a:prstGeom prst="rect">
                <a:avLst/>
              </a:prstGeom>
              <a:blipFill>
                <a:blip r:embed="rId9"/>
                <a:stretch>
                  <a:fillRect b="-16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823182" y="3416437"/>
                <a:ext cx="82285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r>
                        <a:rPr lang="en-GB" sz="1400" i="1" smtClean="0">
                          <a:latin typeface="Cambria Math"/>
                        </a:rPr>
                        <m:t>−</m:t>
                      </m:r>
                      <m:r>
                        <a:rPr lang="en-GB" sz="1400" b="0" i="1" smtClean="0">
                          <a:latin typeface="Cambria Math"/>
                        </a:rPr>
                        <m:t>16</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823182" y="3416437"/>
                <a:ext cx="822854" cy="307777"/>
              </a:xfrm>
              <a:prstGeom prst="rect">
                <a:avLst/>
              </a:prstGeom>
              <a:blipFill>
                <a:blip r:embed="rId10"/>
                <a:stretch>
                  <a:fillRect/>
                </a:stretch>
              </a:blipFill>
            </p:spPr>
            <p:txBody>
              <a:bodyPr/>
              <a:lstStyle/>
              <a:p>
                <a:r>
                  <a:rPr lang="en-GB">
                    <a:noFill/>
                  </a:rPr>
                  <a:t> </a:t>
                </a:r>
              </a:p>
            </p:txBody>
          </p:sp>
        </mc:Fallback>
      </mc:AlternateContent>
      <p:sp>
        <p:nvSpPr>
          <p:cNvPr id="51" name="Arc 50"/>
          <p:cNvSpPr/>
          <p:nvPr/>
        </p:nvSpPr>
        <p:spPr>
          <a:xfrm>
            <a:off x="5773496" y="1851983"/>
            <a:ext cx="461049" cy="8318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6222138" y="2078182"/>
            <a:ext cx="137807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x = </a:t>
            </a:r>
            <a:r>
              <a:rPr lang="en-US" sz="1400" baseline="30000" dirty="0">
                <a:solidFill>
                  <a:srgbClr val="FF0000"/>
                </a:solidFill>
                <a:latin typeface="Comic Sans MS" panose="030F0702030302020204" pitchFamily="66" charset="0"/>
              </a:rPr>
              <a:t>1</a:t>
            </a:r>
            <a:r>
              <a:rPr lang="en-US" sz="1400" dirty="0">
                <a:solidFill>
                  <a:srgbClr val="FF0000"/>
                </a:solidFill>
                <a:latin typeface="Comic Sans MS" panose="030F0702030302020204" pitchFamily="66" charset="0"/>
              </a:rPr>
              <a:t>/</a:t>
            </a:r>
            <a:r>
              <a:rPr lang="en-US" sz="1400" baseline="-25000" dirty="0">
                <a:solidFill>
                  <a:srgbClr val="FF0000"/>
                </a:solidFill>
                <a:latin typeface="Comic Sans MS" panose="030F0702030302020204" pitchFamily="66" charset="0"/>
              </a:rPr>
              <a:t>2</a:t>
            </a:r>
            <a:endParaRPr lang="en-GB" sz="1400" baseline="-25000" dirty="0">
              <a:solidFill>
                <a:srgbClr val="FF0000"/>
              </a:solidFill>
              <a:latin typeface="Comic Sans MS" panose="030F0702030302020204" pitchFamily="66" charset="0"/>
            </a:endParaRPr>
          </a:p>
        </p:txBody>
      </p:sp>
      <p:sp>
        <p:nvSpPr>
          <p:cNvPr id="54" name="Arc 53"/>
          <p:cNvSpPr/>
          <p:nvPr/>
        </p:nvSpPr>
        <p:spPr>
          <a:xfrm>
            <a:off x="5771516" y="2728778"/>
            <a:ext cx="461049" cy="8318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184533" y="2978728"/>
            <a:ext cx="102378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baseline="-25000" dirty="0">
              <a:solidFill>
                <a:srgbClr val="FF0000"/>
              </a:solidFill>
              <a:latin typeface="Comic Sans MS" panose="030F0702030302020204" pitchFamily="66" charset="0"/>
            </a:endParaRPr>
          </a:p>
        </p:txBody>
      </p:sp>
      <p:sp>
        <p:nvSpPr>
          <p:cNvPr id="11" name="Rectangle 10"/>
          <p:cNvSpPr/>
          <p:nvPr/>
        </p:nvSpPr>
        <p:spPr>
          <a:xfrm>
            <a:off x="4773881" y="2707574"/>
            <a:ext cx="142503" cy="28500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5567548" y="2705594"/>
            <a:ext cx="180109" cy="3582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5470566" y="1884217"/>
            <a:ext cx="170213" cy="19396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3">
            <a:extLst>
              <a:ext uri="{FF2B5EF4-FFF2-40B4-BE49-F238E27FC236}">
                <a16:creationId xmlns:a16="http://schemas.microsoft.com/office/drawing/2014/main" id="{4C1A5A36-18A1-484E-B084-E7B5BA826F72}"/>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29" name="Title 1">
            <a:extLst>
              <a:ext uri="{FF2B5EF4-FFF2-40B4-BE49-F238E27FC236}">
                <a16:creationId xmlns:a16="http://schemas.microsoft.com/office/drawing/2014/main" id="{B2FE00FE-11E3-48DB-A57F-14E99CCB7A13}"/>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30" name="TextBox 16">
                <a:extLst>
                  <a:ext uri="{FF2B5EF4-FFF2-40B4-BE49-F238E27FC236}">
                    <a16:creationId xmlns:a16="http://schemas.microsoft.com/office/drawing/2014/main" id="{E6F78A13-E4EC-4EAD-8401-08F8B2C6064A}"/>
                  </a:ext>
                </a:extLst>
              </p:cNvPr>
              <p:cNvSpPr txBox="1"/>
              <p:nvPr/>
            </p:nvSpPr>
            <p:spPr>
              <a:xfrm>
                <a:off x="1511660" y="3766845"/>
                <a:ext cx="900888" cy="7577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3</m:t>
                                      </m:r>
                                    </m:sup>
                                  </m:sSup>
                                  <m:r>
                                    <a:rPr lang="en-US" sz="1600" b="0" i="1" smtClean="0">
                                      <a:latin typeface="Cambria Math"/>
                                    </a:rPr>
                                    <m:t>𝑦</m:t>
                                  </m:r>
                                </m:num>
                                <m:den>
                                  <m:sSup>
                                    <m:sSupPr>
                                      <m:ctrlPr>
                                        <a:rPr lang="en-US" sz="1600" b="0" i="1" smtClean="0">
                                          <a:latin typeface="Cambria Math" panose="02040503050406030204" pitchFamily="18" charset="0"/>
                                        </a:rPr>
                                      </m:ctrlPr>
                                    </m:sSupPr>
                                    <m:e>
                                      <m:r>
                                        <a:rPr lang="en-US" sz="1600" b="0" i="1" smtClean="0">
                                          <a:latin typeface="Cambria Math"/>
                                        </a:rPr>
                                        <m:t>𝑑𝑥</m:t>
                                      </m:r>
                                    </m:e>
                                    <m:sup>
                                      <m:r>
                                        <a:rPr lang="en-US" sz="1600" b="0" i="1" smtClean="0">
                                          <a:latin typeface="Cambria Math"/>
                                        </a:rPr>
                                        <m:t>3</m:t>
                                      </m:r>
                                    </m:sup>
                                  </m:sSup>
                                </m:den>
                              </m:f>
                            </m:e>
                          </m:d>
                        </m:e>
                        <m:sub>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sub>
                      </m:sSub>
                    </m:oMath>
                  </m:oMathPara>
                </a14:m>
                <a:endParaRPr lang="en-GB" sz="1600" dirty="0"/>
              </a:p>
            </p:txBody>
          </p:sp>
        </mc:Choice>
        <mc:Fallback xmlns="">
          <p:sp>
            <p:nvSpPr>
              <p:cNvPr id="30" name="TextBox 16">
                <a:extLst>
                  <a:ext uri="{FF2B5EF4-FFF2-40B4-BE49-F238E27FC236}">
                    <a16:creationId xmlns:a16="http://schemas.microsoft.com/office/drawing/2014/main" id="{E6F78A13-E4EC-4EAD-8401-08F8B2C6064A}"/>
                  </a:ext>
                </a:extLst>
              </p:cNvPr>
              <p:cNvSpPr txBox="1">
                <a:spLocks noRot="1" noChangeAspect="1" noMove="1" noResize="1" noEditPoints="1" noAdjustHandles="1" noChangeArrowheads="1" noChangeShapeType="1" noTextEdit="1"/>
              </p:cNvSpPr>
              <p:nvPr/>
            </p:nvSpPr>
            <p:spPr>
              <a:xfrm>
                <a:off x="1511660" y="3766845"/>
                <a:ext cx="900888" cy="757772"/>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4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linds(horizont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57"/>
                                        </p:tgtEl>
                                      </p:cBhvr>
                                    </p:animEffect>
                                    <p:set>
                                      <p:cBhvr>
                                        <p:cTn id="47" dur="1" fill="hold">
                                          <p:stCondLst>
                                            <p:cond delay="499"/>
                                          </p:stCondLst>
                                        </p:cTn>
                                        <p:tgtEl>
                                          <p:spTgt spid="57"/>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linds(horizont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blinds(horizontal)">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blinds(horizontal)">
                                      <p:cBhvr>
                                        <p:cTn id="6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50" grpId="0"/>
      <p:bldP spid="51" grpId="0" animBg="1"/>
      <p:bldP spid="52" grpId="0"/>
      <p:bldP spid="54" grpId="0" animBg="1"/>
      <p:bldP spid="55" grpId="0"/>
      <p:bldP spid="11" grpId="0" animBg="1"/>
      <p:bldP spid="11" grpId="1" animBg="1"/>
      <p:bldP spid="56" grpId="0" animBg="1"/>
      <p:bldP spid="56" grpId="1" animBg="1"/>
      <p:bldP spid="57" grpId="0" animBg="1"/>
      <p:bldP spid="5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Show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TextBox 7"/>
              <p:cNvSpPr txBox="1"/>
              <p:nvPr/>
            </p:nvSpPr>
            <p:spPr>
              <a:xfrm>
                <a:off x="1270659" y="2660073"/>
                <a:ext cx="1204817" cy="372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𝑒</m:t>
                          </m:r>
                        </m:e>
                        <m:sup>
                          <m:sSup>
                            <m:sSupPr>
                              <m:ctrlPr>
                                <a:rPr lang="en-GB"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70659" y="2660073"/>
                <a:ext cx="1204817" cy="372281"/>
              </a:xfrm>
              <a:prstGeom prst="rect">
                <a:avLst/>
              </a:prstGeom>
              <a:blipFill>
                <a:blip r:embed="rId2"/>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26176" y="3689968"/>
                <a:ext cx="15758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=2</m:t>
                      </m:r>
                      <m:r>
                        <a:rPr lang="en-GB" sz="1600" b="0" i="1" smtClean="0">
                          <a:latin typeface="Cambria Math"/>
                        </a:rPr>
                        <m:t>𝑥𝑓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126176" y="3689968"/>
                <a:ext cx="1575881" cy="338554"/>
              </a:xfrm>
              <a:prstGeom prst="rect">
                <a:avLst/>
              </a:prstGeom>
              <a:blipFill>
                <a:blip r:embed="rId3"/>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55976" y="1592796"/>
                <a:ext cx="1078116" cy="337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𝑒</m:t>
                          </m:r>
                        </m:e>
                        <m:sup>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sup>
                      </m:sSup>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355976" y="1592796"/>
                <a:ext cx="1078116" cy="337272"/>
              </a:xfrm>
              <a:prstGeom prst="rect">
                <a:avLst/>
              </a:prstGeom>
              <a:blipFill>
                <a:blip r:embed="rId4"/>
                <a:stretch>
                  <a:fillRect b="-53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9972" y="2132856"/>
                <a:ext cx="1332148" cy="337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2</m:t>
                          </m:r>
                          <m:r>
                            <a:rPr lang="en-GB" sz="1400" b="0" i="1" smtClean="0">
                              <a:latin typeface="Cambria Math"/>
                            </a:rPr>
                            <m:t>𝑥𝑒</m:t>
                          </m:r>
                        </m:e>
                        <m:sup>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19972" y="2132856"/>
                <a:ext cx="1332148" cy="337272"/>
              </a:xfrm>
              <a:prstGeom prst="rect">
                <a:avLst/>
              </a:prstGeom>
              <a:blipFill>
                <a:blip r:embed="rId5"/>
                <a:stretch>
                  <a:fillRect b="-9091"/>
                </a:stretch>
              </a:blipFill>
            </p:spPr>
            <p:txBody>
              <a:bodyPr/>
              <a:lstStyle/>
              <a:p>
                <a:r>
                  <a:rPr lang="en-GB">
                    <a:noFill/>
                  </a:rPr>
                  <a:t> </a:t>
                </a:r>
              </a:p>
            </p:txBody>
          </p:sp>
        </mc:Fallback>
      </mc:AlternateContent>
      <p:sp>
        <p:nvSpPr>
          <p:cNvPr id="11" name="Arc 10"/>
          <p:cNvSpPr/>
          <p:nvPr/>
        </p:nvSpPr>
        <p:spPr>
          <a:xfrm>
            <a:off x="5616117" y="1808820"/>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5976157" y="1844824"/>
            <a:ext cx="190821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rule for ‘e’ (above)</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5940152" y="33883"/>
                <a:ext cx="723724" cy="380810"/>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a:rPr>
                            <m:t>𝑒</m:t>
                          </m:r>
                        </m:e>
                        <m:sup>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940152" y="33883"/>
                <a:ext cx="723724" cy="380810"/>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888720" y="33883"/>
                <a:ext cx="1255280" cy="380810"/>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sSup>
                            <m:sSupPr>
                              <m:ctrlPr>
                                <a:rPr lang="en-GB" b="0" i="1" smtClean="0">
                                  <a:latin typeface="Cambria Math" panose="02040503050406030204" pitchFamily="18" charset="0"/>
                                </a:rPr>
                              </m:ctrlPr>
                            </m:sSupPr>
                            <m:e>
                              <m:r>
                                <a:rPr lang="en-GB" b="0" i="1" smtClean="0">
                                  <a:latin typeface="Cambria Math"/>
                                </a:rPr>
                                <m:t>𝑓</m:t>
                              </m:r>
                            </m:e>
                            <m:sup>
                              <m:r>
                                <a:rPr lang="en-GB" b="0" i="1" smtClean="0">
                                  <a:latin typeface="Cambria Math"/>
                                </a:rPr>
                                <m:t>′</m:t>
                              </m:r>
                            </m:sup>
                          </m:sSup>
                          <m:r>
                            <a:rPr lang="en-GB" b="0" i="1" smtClean="0">
                              <a:latin typeface="Cambria Math"/>
                            </a:rPr>
                            <m:t>(</m:t>
                          </m:r>
                          <m:r>
                            <a:rPr lang="en-GB" b="0" i="1" smtClean="0">
                              <a:latin typeface="Cambria Math"/>
                            </a:rPr>
                            <m:t>𝑥</m:t>
                          </m:r>
                          <m:r>
                            <a:rPr lang="en-GB" b="0" i="1" smtClean="0">
                              <a:latin typeface="Cambria Math"/>
                            </a:rPr>
                            <m:t>)</m:t>
                          </m:r>
                          <m:r>
                            <a:rPr lang="en-GB" b="0" i="1" smtClean="0">
                              <a:latin typeface="Cambria Math"/>
                            </a:rPr>
                            <m:t>𝑒</m:t>
                          </m:r>
                        </m:e>
                        <m:sup>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sup>
                      </m:sSup>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888720" y="33883"/>
                <a:ext cx="1255280" cy="380810"/>
              </a:xfrm>
              <a:prstGeom prst="rect">
                <a:avLst/>
              </a:prstGeom>
              <a:blipFill>
                <a:blip r:embed="rId7"/>
                <a:stretch>
                  <a:fillRect b="-9091"/>
                </a:stretch>
              </a:blipFill>
              <a:ln w="25400">
                <a:solidFill>
                  <a:schemeClr val="tx1"/>
                </a:solidFill>
              </a:ln>
            </p:spPr>
            <p:txBody>
              <a:bodyPr/>
              <a:lstStyle/>
              <a:p>
                <a:r>
                  <a:rPr lang="en-GB">
                    <a:noFill/>
                  </a:rPr>
                  <a:t> </a:t>
                </a:r>
              </a:p>
            </p:txBody>
          </p:sp>
        </mc:Fallback>
      </mc:AlternateContent>
      <p:cxnSp>
        <p:nvCxnSpPr>
          <p:cNvPr id="14" name="Straight Arrow Connector 13"/>
          <p:cNvCxnSpPr/>
          <p:nvPr/>
        </p:nvCxnSpPr>
        <p:spPr>
          <a:xfrm>
            <a:off x="6840252" y="249907"/>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0232" y="-2121"/>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p:sp>
        <p:nvSpPr>
          <p:cNvPr id="16" name="Arc 15"/>
          <p:cNvSpPr/>
          <p:nvPr/>
        </p:nvSpPr>
        <p:spPr>
          <a:xfrm>
            <a:off x="5616116" y="2384884"/>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976156" y="2384884"/>
            <a:ext cx="27003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equation from the start to replace the exponential</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4247964" y="2708920"/>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47964" y="2708920"/>
                <a:ext cx="1584176" cy="307777"/>
              </a:xfrm>
              <a:prstGeom prst="rect">
                <a:avLst/>
              </a:prstGeom>
              <a:blipFill>
                <a:blip r:embed="rId8"/>
                <a:stretch>
                  <a:fillRect b="-7843"/>
                </a:stretch>
              </a:blipFill>
            </p:spPr>
            <p:txBody>
              <a:bodyPr/>
              <a:lstStyle/>
              <a:p>
                <a:r>
                  <a:rPr lang="en-GB">
                    <a:noFill/>
                  </a:rPr>
                  <a:t> </a:t>
                </a:r>
              </a:p>
            </p:txBody>
          </p:sp>
        </mc:Fallback>
      </mc:AlternateContent>
      <p:sp>
        <p:nvSpPr>
          <p:cNvPr id="7" name="Rectangle 6"/>
          <p:cNvSpPr/>
          <p:nvPr/>
        </p:nvSpPr>
        <p:spPr>
          <a:xfrm>
            <a:off x="1367644" y="2672916"/>
            <a:ext cx="1008112" cy="3600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256076" y="2168860"/>
            <a:ext cx="28803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56076" y="2744924"/>
            <a:ext cx="360040"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3">
            <a:extLst>
              <a:ext uri="{FF2B5EF4-FFF2-40B4-BE49-F238E27FC236}">
                <a16:creationId xmlns:a16="http://schemas.microsoft.com/office/drawing/2014/main" id="{7565C537-5803-4C3F-AE4D-470DE5AE69C1}"/>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24" name="Title 1">
            <a:extLst>
              <a:ext uri="{FF2B5EF4-FFF2-40B4-BE49-F238E27FC236}">
                <a16:creationId xmlns:a16="http://schemas.microsoft.com/office/drawing/2014/main" id="{451BEBE9-687D-4D58-ABA1-DFD25F5A331B}"/>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4776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6"/>
                                        </p:tgtEl>
                                        <p:attrNameLst>
                                          <p:attrName>fillcolor</p:attrName>
                                        </p:attrNameLst>
                                      </p:cBhvr>
                                      <p:to>
                                        <a:srgbClr val="FFCC99"/>
                                      </p:to>
                                    </p:animClr>
                                    <p:set>
                                      <p:cBhvr>
                                        <p:cTn id="37" dur="500" fill="hold"/>
                                        <p:tgtEl>
                                          <p:spTgt spid="6"/>
                                        </p:tgtEl>
                                        <p:attrNameLst>
                                          <p:attrName>fill.type</p:attrName>
                                        </p:attrNameLst>
                                      </p:cBhvr>
                                      <p:to>
                                        <p:strVal val="solid"/>
                                      </p:to>
                                    </p:set>
                                    <p:set>
                                      <p:cBhvr>
                                        <p:cTn id="38" dur="500" fill="hold"/>
                                        <p:tgtEl>
                                          <p:spTgt spid="6"/>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3"/>
                                        </p:tgtEl>
                                        <p:attrNameLst>
                                          <p:attrName>fillcolor</p:attrName>
                                        </p:attrNameLst>
                                      </p:cBhvr>
                                      <p:to>
                                        <a:srgbClr val="FFCC99"/>
                                      </p:to>
                                    </p:animClr>
                                    <p:set>
                                      <p:cBhvr>
                                        <p:cTn id="41" dur="500" fill="hold"/>
                                        <p:tgtEl>
                                          <p:spTgt spid="13"/>
                                        </p:tgtEl>
                                        <p:attrNameLst>
                                          <p:attrName>fill.type</p:attrName>
                                        </p:attrNameLst>
                                      </p:cBhvr>
                                      <p:to>
                                        <p:strVal val="solid"/>
                                      </p:to>
                                    </p:set>
                                    <p:set>
                                      <p:cBhvr>
                                        <p:cTn id="42" dur="500" fill="hold"/>
                                        <p:tgtEl>
                                          <p:spTgt spid="13"/>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6"/>
                                        </p:tgtEl>
                                        <p:attrNameLst>
                                          <p:attrName>fillcolor</p:attrName>
                                        </p:attrNameLst>
                                      </p:cBhvr>
                                      <p:to>
                                        <a:schemeClr val="bg1"/>
                                      </p:to>
                                    </p:animClr>
                                    <p:set>
                                      <p:cBhvr>
                                        <p:cTn id="52" dur="500" fill="hold"/>
                                        <p:tgtEl>
                                          <p:spTgt spid="6"/>
                                        </p:tgtEl>
                                        <p:attrNameLst>
                                          <p:attrName>fill.type</p:attrName>
                                        </p:attrNameLst>
                                      </p:cBhvr>
                                      <p:to>
                                        <p:strVal val="solid"/>
                                      </p:to>
                                    </p:set>
                                    <p:set>
                                      <p:cBhvr>
                                        <p:cTn id="53" dur="500" fill="hold"/>
                                        <p:tgtEl>
                                          <p:spTgt spid="6"/>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500" fill="hold"/>
                                        <p:tgtEl>
                                          <p:spTgt spid="13"/>
                                        </p:tgtEl>
                                        <p:attrNameLst>
                                          <p:attrName>fillcolor</p:attrName>
                                        </p:attrNameLst>
                                      </p:cBhvr>
                                      <p:to>
                                        <a:schemeClr val="bg1"/>
                                      </p:to>
                                    </p:animClr>
                                    <p:set>
                                      <p:cBhvr>
                                        <p:cTn id="56" dur="500" fill="hold"/>
                                        <p:tgtEl>
                                          <p:spTgt spid="13"/>
                                        </p:tgtEl>
                                        <p:attrNameLst>
                                          <p:attrName>fill.type</p:attrName>
                                        </p:attrNameLst>
                                      </p:cBhvr>
                                      <p:to>
                                        <p:strVal val="solid"/>
                                      </p:to>
                                    </p:set>
                                    <p:set>
                                      <p:cBhvr>
                                        <p:cTn id="57" dur="500" fill="hold"/>
                                        <p:tgtEl>
                                          <p:spTgt spid="13"/>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blinds(horizontal)">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9" grpId="0"/>
      <p:bldP spid="10" grpId="0"/>
      <p:bldP spid="11" grpId="0" animBg="1"/>
      <p:bldP spid="12" grpId="0"/>
      <p:bldP spid="16" grpId="0" animBg="1"/>
      <p:bldP spid="17" grpId="0"/>
      <p:bldP spid="18" grpId="0"/>
      <p:bldP spid="7" grpId="0" animBg="1"/>
      <p:bldP spid="7" grpId="1" animBg="1"/>
      <p:bldP spid="20" grpId="0" animBg="1"/>
      <p:bldP spid="20" grpId="1" animBg="1"/>
      <p:bldP spid="21" grpId="0" animBg="1"/>
      <p:bldP spid="2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Show that:</a:t>
            </a: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By differentiating the result twice more with respect to x, find f’’(x) and f’’’(x)</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TextBox 7"/>
              <p:cNvSpPr txBox="1"/>
              <p:nvPr/>
            </p:nvSpPr>
            <p:spPr>
              <a:xfrm>
                <a:off x="1270659" y="2660073"/>
                <a:ext cx="1204817" cy="372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𝑒</m:t>
                          </m:r>
                        </m:e>
                        <m:sup>
                          <m:sSup>
                            <m:sSupPr>
                              <m:ctrlPr>
                                <a:rPr lang="en-GB"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70659" y="2660073"/>
                <a:ext cx="1204817" cy="372281"/>
              </a:xfrm>
              <a:prstGeom prst="rect">
                <a:avLst/>
              </a:prstGeom>
              <a:blipFill>
                <a:blip r:embed="rId2"/>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71900" y="1664804"/>
                <a:ext cx="14401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671900" y="1664804"/>
                <a:ext cx="1440160" cy="307777"/>
              </a:xfrm>
              <a:prstGeom prst="rect">
                <a:avLst/>
              </a:prstGeom>
              <a:blipFill>
                <a:blip r:embed="rId3"/>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81785" y="5506199"/>
                <a:ext cx="4601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r>
                        <a:rPr lang="en-GB" sz="1600" b="0" i="1" smtClean="0">
                          <a:latin typeface="Cambria Math"/>
                        </a:rPr>
                        <m:t>𝑥</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81785" y="5506199"/>
                <a:ext cx="460191"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09582" y="5506199"/>
                <a:ext cx="6345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909582" y="5506199"/>
                <a:ext cx="634533" cy="338554"/>
              </a:xfrm>
              <a:prstGeom prst="rect">
                <a:avLst/>
              </a:prstGeom>
              <a:blipFill>
                <a:blip r:embed="rId5"/>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39397" y="6013827"/>
                <a:ext cx="34496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39397" y="6013827"/>
                <a:ext cx="344966"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62711" y="6013827"/>
                <a:ext cx="6814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862711" y="6013827"/>
                <a:ext cx="681404" cy="338554"/>
              </a:xfrm>
              <a:prstGeom prst="rect">
                <a:avLst/>
              </a:prstGeom>
              <a:blipFill>
                <a:blip r:embed="rId7"/>
                <a:stretch>
                  <a:fillRect b="-12727"/>
                </a:stretch>
              </a:blipFill>
            </p:spPr>
            <p:txBody>
              <a:bodyPr/>
              <a:lstStyle/>
              <a:p>
                <a:r>
                  <a:rPr lang="en-GB">
                    <a:noFill/>
                  </a:rPr>
                  <a:t> </a:t>
                </a:r>
              </a:p>
            </p:txBody>
          </p:sp>
        </mc:Fallback>
      </mc:AlternateContent>
      <p:sp>
        <p:nvSpPr>
          <p:cNvPr id="6" name="TextBox 5"/>
          <p:cNvSpPr txBox="1"/>
          <p:nvPr/>
        </p:nvSpPr>
        <p:spPr>
          <a:xfrm>
            <a:off x="3887924" y="5229200"/>
            <a:ext cx="1949573" cy="276999"/>
          </a:xfrm>
          <a:prstGeom prst="rect">
            <a:avLst/>
          </a:prstGeom>
          <a:noFill/>
        </p:spPr>
        <p:txBody>
          <a:bodyPr wrap="none" rtlCol="0">
            <a:spAutoFit/>
          </a:bodyPr>
          <a:lstStyle/>
          <a:p>
            <a:pPr algn="ctr"/>
            <a:r>
              <a:rPr lang="en-GB" sz="1200" b="1" u="sng" dirty="0">
                <a:latin typeface="Comic Sans MS" panose="030F0702030302020204" pitchFamily="66" charset="0"/>
              </a:rPr>
              <a:t>Product Rule for 2xf(x)</a:t>
            </a:r>
          </a:p>
        </p:txBody>
      </p:sp>
      <mc:AlternateContent xmlns:mc="http://schemas.openxmlformats.org/markup-compatibility/2006" xmlns:a14="http://schemas.microsoft.com/office/drawing/2010/main">
        <mc:Choice Requires="a14">
          <p:sp>
            <p:nvSpPr>
              <p:cNvPr id="14" name="TextBox 13"/>
              <p:cNvSpPr txBox="1"/>
              <p:nvPr/>
            </p:nvSpPr>
            <p:spPr>
              <a:xfrm>
                <a:off x="3563888" y="2240868"/>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563888" y="2240868"/>
                <a:ext cx="1008112" cy="307777"/>
              </a:xfrm>
              <a:prstGeom prst="rect">
                <a:avLst/>
              </a:prstGeom>
              <a:blipFill>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24028" y="2240868"/>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824028" y="2240868"/>
                <a:ext cx="1008112" cy="307777"/>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283968" y="2240868"/>
                <a:ext cx="79208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283968" y="2240868"/>
                <a:ext cx="792088" cy="307777"/>
              </a:xfrm>
              <a:prstGeom prst="rect">
                <a:avLst/>
              </a:prstGeom>
              <a:blipFill>
                <a:blip r:embed="rId10"/>
                <a:stretch>
                  <a:fillRect b="-8000"/>
                </a:stretch>
              </a:blipFill>
            </p:spPr>
            <p:txBody>
              <a:bodyPr/>
              <a:lstStyle/>
              <a:p>
                <a:r>
                  <a:rPr lang="en-GB">
                    <a:noFill/>
                  </a:rPr>
                  <a:t> </a:t>
                </a:r>
              </a:p>
            </p:txBody>
          </p:sp>
        </mc:Fallback>
      </mc:AlternateContent>
      <p:cxnSp>
        <p:nvCxnSpPr>
          <p:cNvPr id="17" name="Straight Arrow Connector 16"/>
          <p:cNvCxnSpPr/>
          <p:nvPr/>
        </p:nvCxnSpPr>
        <p:spPr>
          <a:xfrm>
            <a:off x="4556312"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92316"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5544108" y="1880828"/>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904148" y="1916832"/>
            <a:ext cx="187220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TextBox 21"/>
              <p:cNvSpPr txBox="1"/>
              <p:nvPr/>
            </p:nvSpPr>
            <p:spPr>
              <a:xfrm>
                <a:off x="3527884" y="2816932"/>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527884" y="2816932"/>
                <a:ext cx="1008112" cy="307777"/>
              </a:xfrm>
              <a:prstGeom prst="rect">
                <a:avLst/>
              </a:prstGeom>
              <a:blipFill>
                <a:blip r:embed="rId11"/>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319972" y="2816932"/>
                <a:ext cx="6840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319972" y="2816932"/>
                <a:ext cx="684076" cy="307777"/>
              </a:xfrm>
              <a:prstGeom prst="rect">
                <a:avLst/>
              </a:prstGeom>
              <a:blipFill>
                <a:blip r:embed="rId12"/>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60032" y="2816932"/>
                <a:ext cx="97210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860032" y="2816932"/>
                <a:ext cx="972108" cy="307777"/>
              </a:xfrm>
              <a:prstGeom prst="rect">
                <a:avLst/>
              </a:prstGeom>
              <a:blipFill>
                <a:blip r:embed="rId13"/>
                <a:stretch>
                  <a:fillRect r="-625"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9724" y="5506199"/>
                <a:ext cx="4601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r>
                        <a:rPr lang="en-GB" sz="1600" b="0" i="1" smtClean="0">
                          <a:latin typeface="Cambria Math"/>
                        </a:rPr>
                        <m:t>𝑥</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99724" y="5506199"/>
                <a:ext cx="460191" cy="3385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427521" y="5506199"/>
                <a:ext cx="6814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427521" y="5506199"/>
                <a:ext cx="681404" cy="338554"/>
              </a:xfrm>
              <a:prstGeom prst="rect">
                <a:avLst/>
              </a:prstGeom>
              <a:blipFill>
                <a:blip r:embed="rId15"/>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757336" y="6013827"/>
                <a:ext cx="34496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757336" y="6013827"/>
                <a:ext cx="344966" cy="3385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380650" y="6013827"/>
                <a:ext cx="7343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380650" y="6013827"/>
                <a:ext cx="734304" cy="338554"/>
              </a:xfrm>
              <a:prstGeom prst="rect">
                <a:avLst/>
              </a:prstGeom>
              <a:blipFill>
                <a:blip r:embed="rId17"/>
                <a:stretch>
                  <a:fillRect b="-12727"/>
                </a:stretch>
              </a:blipFill>
            </p:spPr>
            <p:txBody>
              <a:bodyPr/>
              <a:lstStyle/>
              <a:p>
                <a:r>
                  <a:rPr lang="en-GB">
                    <a:noFill/>
                  </a:rPr>
                  <a:t> </a:t>
                </a:r>
              </a:p>
            </p:txBody>
          </p:sp>
        </mc:Fallback>
      </mc:AlternateContent>
      <p:sp>
        <p:nvSpPr>
          <p:cNvPr id="30" name="TextBox 29"/>
          <p:cNvSpPr txBox="1"/>
          <p:nvPr/>
        </p:nvSpPr>
        <p:spPr>
          <a:xfrm>
            <a:off x="6372200" y="5229200"/>
            <a:ext cx="2016899" cy="276999"/>
          </a:xfrm>
          <a:prstGeom prst="rect">
            <a:avLst/>
          </a:prstGeom>
          <a:noFill/>
        </p:spPr>
        <p:txBody>
          <a:bodyPr wrap="none" rtlCol="0">
            <a:spAutoFit/>
          </a:bodyPr>
          <a:lstStyle/>
          <a:p>
            <a:pPr algn="ctr"/>
            <a:r>
              <a:rPr lang="en-GB" sz="1200" b="1" u="sng" dirty="0">
                <a:latin typeface="Comic Sans MS" panose="030F0702030302020204" pitchFamily="66" charset="0"/>
              </a:rPr>
              <a:t>Product Rule for 2xf’(x)</a:t>
            </a:r>
          </a:p>
        </p:txBody>
      </p:sp>
      <p:cxnSp>
        <p:nvCxnSpPr>
          <p:cNvPr id="31" name="Straight Arrow Connector 30"/>
          <p:cNvCxnSpPr/>
          <p:nvPr/>
        </p:nvCxnSpPr>
        <p:spPr>
          <a:xfrm>
            <a:off x="7074251"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110255"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688124" y="2816932"/>
                <a:ext cx="8280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+ 2</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688124" y="2816932"/>
                <a:ext cx="828092" cy="307777"/>
              </a:xfrm>
              <a:prstGeom prst="rect">
                <a:avLst/>
              </a:prstGeom>
              <a:blipFill>
                <a:blip r:embed="rId18"/>
                <a:stretch>
                  <a:fillRect r="-1471"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527884" y="3392996"/>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527884" y="3392996"/>
                <a:ext cx="1008112" cy="307777"/>
              </a:xfrm>
              <a:prstGeom prst="rect">
                <a:avLst/>
              </a:prstGeom>
              <a:blipFill>
                <a:blip r:embed="rId1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19972" y="339299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19972" y="3392996"/>
                <a:ext cx="864096" cy="307777"/>
              </a:xfrm>
              <a:prstGeom prst="rect">
                <a:avLst/>
              </a:prstGeom>
              <a:blipFill>
                <a:blip r:embed="rId2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004048" y="339299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r>
                        <a:rPr lang="en-GB" sz="1400" i="1">
                          <a:latin typeface="Cambria Math"/>
                        </a:rPr>
                        <m:t>4</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004048" y="3392996"/>
                <a:ext cx="864096" cy="307777"/>
              </a:xfrm>
              <a:prstGeom prst="rect">
                <a:avLst/>
              </a:prstGeom>
              <a:blipFill>
                <a:blip r:embed="rId21"/>
                <a:stretch>
                  <a:fillRect b="-10000"/>
                </a:stretch>
              </a:blipFill>
            </p:spPr>
            <p:txBody>
              <a:bodyPr/>
              <a:lstStyle/>
              <a:p>
                <a:r>
                  <a:rPr lang="en-GB">
                    <a:noFill/>
                  </a:rPr>
                  <a:t> </a:t>
                </a:r>
              </a:p>
            </p:txBody>
          </p:sp>
        </mc:Fallback>
      </mc:AlternateContent>
      <p:sp>
        <p:nvSpPr>
          <p:cNvPr id="37" name="Arc 36"/>
          <p:cNvSpPr/>
          <p:nvPr/>
        </p:nvSpPr>
        <p:spPr>
          <a:xfrm>
            <a:off x="6264188" y="2456892"/>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6264188" y="3032956"/>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588223" y="2456892"/>
            <a:ext cx="25632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 for the second term)</a:t>
            </a:r>
            <a:endParaRPr lang="en-GB" sz="1200" baseline="-25000" dirty="0">
              <a:solidFill>
                <a:srgbClr val="FF0000"/>
              </a:solidFill>
              <a:latin typeface="Comic Sans MS" panose="030F0702030302020204" pitchFamily="66" charset="0"/>
            </a:endParaRPr>
          </a:p>
        </p:txBody>
      </p:sp>
      <p:sp>
        <p:nvSpPr>
          <p:cNvPr id="40" name="TextBox 39"/>
          <p:cNvSpPr txBox="1"/>
          <p:nvPr/>
        </p:nvSpPr>
        <p:spPr>
          <a:xfrm>
            <a:off x="6696236" y="3068960"/>
            <a:ext cx="165618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by grouping like terms</a:t>
            </a:r>
            <a:endParaRPr lang="en-GB" sz="1200" baseline="-25000" dirty="0">
              <a:solidFill>
                <a:srgbClr val="FF0000"/>
              </a:solidFill>
              <a:latin typeface="Comic Sans MS" panose="030F0702030302020204" pitchFamily="66" charset="0"/>
            </a:endParaRPr>
          </a:p>
        </p:txBody>
      </p:sp>
      <p:sp>
        <p:nvSpPr>
          <p:cNvPr id="41" name="TextBox 40"/>
          <p:cNvSpPr txBox="1"/>
          <p:nvPr/>
        </p:nvSpPr>
        <p:spPr>
          <a:xfrm>
            <a:off x="3635896" y="4149080"/>
            <a:ext cx="536459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Note that you could also get to f’’’(x) using the </a:t>
            </a:r>
            <a:r>
              <a:rPr lang="en-US" sz="1400" baseline="30000" dirty="0" err="1">
                <a:solidFill>
                  <a:srgbClr val="FF0000"/>
                </a:solidFill>
                <a:latin typeface="Comic Sans MS" panose="030F0702030302020204" pitchFamily="66" charset="0"/>
              </a:rPr>
              <a:t>dy</a:t>
            </a:r>
            <a:r>
              <a:rPr lang="en-US" sz="1400" dirty="0">
                <a:solidFill>
                  <a:srgbClr val="FF0000"/>
                </a:solidFill>
                <a:latin typeface="Comic Sans MS" panose="030F0702030302020204" pitchFamily="66" charset="0"/>
              </a:rPr>
              <a:t>/</a:t>
            </a:r>
            <a:r>
              <a:rPr lang="en-US" sz="1400" baseline="-25000" dirty="0">
                <a:solidFill>
                  <a:srgbClr val="FF0000"/>
                </a:solidFill>
                <a:latin typeface="Comic Sans MS" panose="030F0702030302020204" pitchFamily="66" charset="0"/>
              </a:rPr>
              <a:t>dx</a:t>
            </a:r>
            <a:r>
              <a:rPr lang="en-US" sz="1400" dirty="0">
                <a:solidFill>
                  <a:srgbClr val="FF0000"/>
                </a:solidFill>
                <a:latin typeface="Comic Sans MS" panose="030F0702030302020204" pitchFamily="66" charset="0"/>
              </a:rPr>
              <a:t> notation…</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5220072" y="4509120"/>
                <a:ext cx="1872208" cy="5376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𝑦</m:t>
                          </m:r>
                        </m:num>
                        <m:den>
                          <m:sSup>
                            <m:sSupPr>
                              <m:ctrlPr>
                                <a:rPr lang="en-GB"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𝑥</m:t>
                          </m:r>
                        </m:den>
                      </m:f>
                      <m:r>
                        <a:rPr lang="en-GB" sz="1400" b="0" i="1" smtClean="0">
                          <a:latin typeface="Cambria Math"/>
                        </a:rPr>
                        <m:t>=2</m:t>
                      </m:r>
                      <m:r>
                        <a:rPr lang="en-GB" sz="1400" b="0" i="1" smtClean="0">
                          <a:latin typeface="Cambria Math"/>
                        </a:rPr>
                        <m:t>𝑥</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2</m:t>
                              </m:r>
                            </m:sup>
                          </m:sSup>
                          <m:r>
                            <a:rPr lang="en-GB" sz="1400" b="0" i="1" smtClean="0">
                              <a:latin typeface="Cambria Math"/>
                            </a:rPr>
                            <m:t>𝑦</m:t>
                          </m:r>
                        </m:num>
                        <m:den>
                          <m:sSup>
                            <m:sSupPr>
                              <m:ctrlPr>
                                <a:rPr lang="en-GB"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2</m:t>
                              </m:r>
                            </m:sup>
                          </m:sSup>
                        </m:den>
                      </m:f>
                      <m:r>
                        <a:rPr lang="en-GB" sz="1400" b="0" i="1" smtClean="0">
                          <a:latin typeface="Cambria Math"/>
                        </a:rPr>
                        <m:t>+4</m:t>
                      </m:r>
                      <m:f>
                        <m:fPr>
                          <m:ctrlPr>
                            <a:rPr lang="en-GB" sz="1400" b="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𝑑𝑥</m:t>
                          </m:r>
                        </m:den>
                      </m:f>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20072" y="4509120"/>
                <a:ext cx="1872208" cy="537648"/>
              </a:xfrm>
              <a:prstGeom prst="rect">
                <a:avLst/>
              </a:prstGeom>
              <a:blipFill>
                <a:blip r:embed="rId22"/>
                <a:stretch>
                  <a:fillRect/>
                </a:stretch>
              </a:blipFill>
            </p:spPr>
            <p:txBody>
              <a:bodyPr/>
              <a:lstStyle/>
              <a:p>
                <a:r>
                  <a:rPr lang="en-GB">
                    <a:noFill/>
                  </a:rPr>
                  <a:t> </a:t>
                </a:r>
              </a:p>
            </p:txBody>
          </p:sp>
        </mc:Fallback>
      </mc:AlternateContent>
      <p:sp>
        <p:nvSpPr>
          <p:cNvPr id="45" name="Rectangle 44"/>
          <p:cNvSpPr/>
          <p:nvPr/>
        </p:nvSpPr>
        <p:spPr>
          <a:xfrm>
            <a:off x="5292080" y="4509120"/>
            <a:ext cx="1764196" cy="5760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671900" y="3392996"/>
            <a:ext cx="2160240" cy="3240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3">
            <a:extLst>
              <a:ext uri="{FF2B5EF4-FFF2-40B4-BE49-F238E27FC236}">
                <a16:creationId xmlns:a16="http://schemas.microsoft.com/office/drawing/2014/main" id="{5CA2A5A2-2F9B-4A24-A7A1-C81617AA0860}"/>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47" name="Title 1">
            <a:extLst>
              <a:ext uri="{FF2B5EF4-FFF2-40B4-BE49-F238E27FC236}">
                <a16:creationId xmlns:a16="http://schemas.microsoft.com/office/drawing/2014/main" id="{F928032C-42E1-4FA5-8465-ABD9888CAF2B}"/>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48" name="TextBox 27">
                <a:extLst>
                  <a:ext uri="{FF2B5EF4-FFF2-40B4-BE49-F238E27FC236}">
                    <a16:creationId xmlns:a16="http://schemas.microsoft.com/office/drawing/2014/main" id="{6CEAA8BA-56CF-4C2E-AE92-51951161123E}"/>
                  </a:ext>
                </a:extLst>
              </p:cNvPr>
              <p:cNvSpPr txBox="1"/>
              <p:nvPr/>
            </p:nvSpPr>
            <p:spPr>
              <a:xfrm>
                <a:off x="1126176" y="3689968"/>
                <a:ext cx="15758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=2</m:t>
                      </m:r>
                      <m:r>
                        <a:rPr lang="en-GB" sz="1600" b="0" i="1" smtClean="0">
                          <a:latin typeface="Cambria Math"/>
                        </a:rPr>
                        <m:t>𝑥𝑓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48" name="TextBox 27">
                <a:extLst>
                  <a:ext uri="{FF2B5EF4-FFF2-40B4-BE49-F238E27FC236}">
                    <a16:creationId xmlns:a16="http://schemas.microsoft.com/office/drawing/2014/main" id="{6CEAA8BA-56CF-4C2E-AE92-51951161123E}"/>
                  </a:ext>
                </a:extLst>
              </p:cNvPr>
              <p:cNvSpPr txBox="1">
                <a:spLocks noRot="1" noChangeAspect="1" noMove="1" noResize="1" noEditPoints="1" noAdjustHandles="1" noChangeArrowheads="1" noChangeShapeType="1" noTextEdit="1"/>
              </p:cNvSpPr>
              <p:nvPr/>
            </p:nvSpPr>
            <p:spPr>
              <a:xfrm>
                <a:off x="1126176" y="3689968"/>
                <a:ext cx="1575881" cy="338554"/>
              </a:xfrm>
              <a:prstGeom prst="rect">
                <a:avLst/>
              </a:prstGeom>
              <a:blipFill>
                <a:blip r:embed="rId23"/>
                <a:stretch>
                  <a:fillRect b="-10714"/>
                </a:stretch>
              </a:blipFill>
            </p:spPr>
            <p:txBody>
              <a:bodyPr/>
              <a:lstStyle/>
              <a:p>
                <a:r>
                  <a:rPr lang="en-GB">
                    <a:noFill/>
                  </a:rPr>
                  <a:t> </a:t>
                </a:r>
              </a:p>
            </p:txBody>
          </p:sp>
        </mc:Fallback>
      </mc:AlternateContent>
    </p:spTree>
    <p:extLst>
      <p:ext uri="{BB962C8B-B14F-4D97-AF65-F5344CB8AC3E}">
        <p14:creationId xmlns:p14="http://schemas.microsoft.com/office/powerpoint/2010/main" val="4907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nodeType="clickEffect">
                                  <p:stCondLst>
                                    <p:cond delay="0"/>
                                  </p:stCondLst>
                                  <p:childTnLst>
                                    <p:animEffect transition="out" filter="blinds(horizontal)">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blinds(horizontal)">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blinds(horizontal)">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blinds(horizontal)">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linds(horizontal)">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horizont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blinds(horizontal)">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blinds(horizontal)">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blinds(horizontal)">
                                      <p:cBhvr>
                                        <p:cTn id="147" dur="500"/>
                                        <p:tgtEl>
                                          <p:spTgt spid="3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blinds(horizontal)">
                                      <p:cBhvr>
                                        <p:cTn id="152" dur="500"/>
                                        <p:tgtEl>
                                          <p:spTgt spid="24"/>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xit" presetSubtype="10" fill="hold" nodeType="clickEffect">
                                  <p:stCondLst>
                                    <p:cond delay="0"/>
                                  </p:stCondLst>
                                  <p:childTnLst>
                                    <p:animEffect transition="out" filter="blinds(horizontal)">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nodeType="click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blinds(horizontal)">
                                      <p:cBhvr>
                                        <p:cTn id="162" dur="500"/>
                                        <p:tgtEl>
                                          <p:spTgt spid="3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3"/>
                                        </p:tgtEl>
                                        <p:attrNameLst>
                                          <p:attrName>style.visibility</p:attrName>
                                        </p:attrNameLst>
                                      </p:cBhvr>
                                      <p:to>
                                        <p:strVal val="visible"/>
                                      </p:to>
                                    </p:set>
                                    <p:animEffect transition="in" filter="blinds(horizontal)">
                                      <p:cBhvr>
                                        <p:cTn id="167" dur="500"/>
                                        <p:tgtEl>
                                          <p:spTgt spid="33"/>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xit" presetSubtype="10" fill="hold" nodeType="clickEffect">
                                  <p:stCondLst>
                                    <p:cond delay="0"/>
                                  </p:stCondLst>
                                  <p:childTnLst>
                                    <p:animEffect transition="out" filter="blinds(horizontal)">
                                      <p:cBhvr>
                                        <p:cTn id="171" dur="500"/>
                                        <p:tgtEl>
                                          <p:spTgt spid="32"/>
                                        </p:tgtEl>
                                      </p:cBhvr>
                                    </p:animEffect>
                                    <p:set>
                                      <p:cBhvr>
                                        <p:cTn id="172" dur="1" fill="hold">
                                          <p:stCondLst>
                                            <p:cond delay="499"/>
                                          </p:stCondLst>
                                        </p:cTn>
                                        <p:tgtEl>
                                          <p:spTgt spid="32"/>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30"/>
                                        </p:tgtEl>
                                      </p:cBhvr>
                                    </p:animEffect>
                                    <p:set>
                                      <p:cBhvr>
                                        <p:cTn id="175" dur="1" fill="hold">
                                          <p:stCondLst>
                                            <p:cond delay="499"/>
                                          </p:stCondLst>
                                        </p:cTn>
                                        <p:tgtEl>
                                          <p:spTgt spid="30"/>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25"/>
                                        </p:tgtEl>
                                      </p:cBhvr>
                                    </p:animEffect>
                                    <p:set>
                                      <p:cBhvr>
                                        <p:cTn id="178" dur="1" fill="hold">
                                          <p:stCondLst>
                                            <p:cond delay="499"/>
                                          </p:stCondLst>
                                        </p:cTn>
                                        <p:tgtEl>
                                          <p:spTgt spid="25"/>
                                        </p:tgtEl>
                                        <p:attrNameLst>
                                          <p:attrName>style.visibility</p:attrName>
                                        </p:attrNameLst>
                                      </p:cBhvr>
                                      <p:to>
                                        <p:strVal val="hidden"/>
                                      </p:to>
                                    </p:set>
                                  </p:childTnLst>
                                </p:cTn>
                              </p:par>
                              <p:par>
                                <p:cTn id="179" presetID="3" presetClass="exit" presetSubtype="10" fill="hold" grpId="1" nodeType="withEffect">
                                  <p:stCondLst>
                                    <p:cond delay="0"/>
                                  </p:stCondLst>
                                  <p:childTnLst>
                                    <p:animEffect transition="out" filter="blinds(horizontal)">
                                      <p:cBhvr>
                                        <p:cTn id="180" dur="500"/>
                                        <p:tgtEl>
                                          <p:spTgt spid="26"/>
                                        </p:tgtEl>
                                      </p:cBhvr>
                                    </p:animEffect>
                                    <p:set>
                                      <p:cBhvr>
                                        <p:cTn id="181" dur="1" fill="hold">
                                          <p:stCondLst>
                                            <p:cond delay="499"/>
                                          </p:stCondLst>
                                        </p:cTn>
                                        <p:tgtEl>
                                          <p:spTgt spid="26"/>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27"/>
                                        </p:tgtEl>
                                      </p:cBhvr>
                                    </p:animEffect>
                                    <p:set>
                                      <p:cBhvr>
                                        <p:cTn id="184" dur="1" fill="hold">
                                          <p:stCondLst>
                                            <p:cond delay="499"/>
                                          </p:stCondLst>
                                        </p:cTn>
                                        <p:tgtEl>
                                          <p:spTgt spid="27"/>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29"/>
                                        </p:tgtEl>
                                      </p:cBhvr>
                                    </p:animEffect>
                                    <p:set>
                                      <p:cBhvr>
                                        <p:cTn id="187" dur="1" fill="hold">
                                          <p:stCondLst>
                                            <p:cond delay="499"/>
                                          </p:stCondLst>
                                        </p:cTn>
                                        <p:tgtEl>
                                          <p:spTgt spid="29"/>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38"/>
                                        </p:tgtEl>
                                        <p:attrNameLst>
                                          <p:attrName>style.visibility</p:attrName>
                                        </p:attrNameLst>
                                      </p:cBhvr>
                                      <p:to>
                                        <p:strVal val="visible"/>
                                      </p:to>
                                    </p:set>
                                    <p:animEffect transition="in" filter="blinds(horizontal)">
                                      <p:cBhvr>
                                        <p:cTn id="192" dur="500"/>
                                        <p:tgtEl>
                                          <p:spTgt spid="38"/>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40"/>
                                        </p:tgtEl>
                                        <p:attrNameLst>
                                          <p:attrName>style.visibility</p:attrName>
                                        </p:attrNameLst>
                                      </p:cBhvr>
                                      <p:to>
                                        <p:strVal val="visible"/>
                                      </p:to>
                                    </p:set>
                                    <p:animEffect transition="in" filter="blinds(horizontal)">
                                      <p:cBhvr>
                                        <p:cTn id="197" dur="500"/>
                                        <p:tgtEl>
                                          <p:spTgt spid="40"/>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34"/>
                                        </p:tgtEl>
                                        <p:attrNameLst>
                                          <p:attrName>style.visibility</p:attrName>
                                        </p:attrNameLst>
                                      </p:cBhvr>
                                      <p:to>
                                        <p:strVal val="visible"/>
                                      </p:to>
                                    </p:set>
                                    <p:animEffect transition="in" filter="blinds(horizontal)">
                                      <p:cBhvr>
                                        <p:cTn id="202" dur="50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35"/>
                                        </p:tgtEl>
                                        <p:attrNameLst>
                                          <p:attrName>style.visibility</p:attrName>
                                        </p:attrNameLst>
                                      </p:cBhvr>
                                      <p:to>
                                        <p:strVal val="visible"/>
                                      </p:to>
                                    </p:set>
                                    <p:animEffect transition="in" filter="blinds(horizontal)">
                                      <p:cBhvr>
                                        <p:cTn id="207" dur="500"/>
                                        <p:tgtEl>
                                          <p:spTgt spid="35"/>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36"/>
                                        </p:tgtEl>
                                        <p:attrNameLst>
                                          <p:attrName>style.visibility</p:attrName>
                                        </p:attrNameLst>
                                      </p:cBhvr>
                                      <p:to>
                                        <p:strVal val="visible"/>
                                      </p:to>
                                    </p:set>
                                    <p:animEffect transition="in" filter="blinds(horizontal)">
                                      <p:cBhvr>
                                        <p:cTn id="212" dur="500"/>
                                        <p:tgtEl>
                                          <p:spTgt spid="36"/>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41"/>
                                        </p:tgtEl>
                                        <p:attrNameLst>
                                          <p:attrName>style.visibility</p:attrName>
                                        </p:attrNameLst>
                                      </p:cBhvr>
                                      <p:to>
                                        <p:strVal val="visible"/>
                                      </p:to>
                                    </p:set>
                                    <p:animEffect transition="in" filter="blinds(horizontal)">
                                      <p:cBhvr>
                                        <p:cTn id="217" dur="500"/>
                                        <p:tgtEl>
                                          <p:spTgt spid="41"/>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blinds(horizontal)">
                                      <p:cBhvr>
                                        <p:cTn id="222" dur="500"/>
                                        <p:tgtEl>
                                          <p:spTgt spid="42"/>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46"/>
                                        </p:tgtEl>
                                        <p:attrNameLst>
                                          <p:attrName>style.visibility</p:attrName>
                                        </p:attrNameLst>
                                      </p:cBhvr>
                                      <p:to>
                                        <p:strVal val="visible"/>
                                      </p:to>
                                    </p:set>
                                    <p:animEffect transition="in" filter="blinds(horizontal)">
                                      <p:cBhvr>
                                        <p:cTn id="227" dur="500"/>
                                        <p:tgtEl>
                                          <p:spTgt spid="46"/>
                                        </p:tgtEl>
                                      </p:cBhvr>
                                    </p:animEffect>
                                  </p:childTnLst>
                                </p:cTn>
                              </p:par>
                              <p:par>
                                <p:cTn id="228" presetID="3" presetClass="entr" presetSubtype="10" fill="hold" grpId="0" nodeType="withEffect">
                                  <p:stCondLst>
                                    <p:cond delay="0"/>
                                  </p:stCondLst>
                                  <p:childTnLst>
                                    <p:set>
                                      <p:cBhvr>
                                        <p:cTn id="229" dur="1" fill="hold">
                                          <p:stCondLst>
                                            <p:cond delay="0"/>
                                          </p:stCondLst>
                                        </p:cTn>
                                        <p:tgtEl>
                                          <p:spTgt spid="45"/>
                                        </p:tgtEl>
                                        <p:attrNameLst>
                                          <p:attrName>style.visibility</p:attrName>
                                        </p:attrNameLst>
                                      </p:cBhvr>
                                      <p:to>
                                        <p:strVal val="visible"/>
                                      </p:to>
                                    </p:set>
                                    <p:animEffect transition="in" filter="blinds(horizontal)">
                                      <p:cBhvr>
                                        <p:cTn id="230" dur="500"/>
                                        <p:tgtEl>
                                          <p:spTgt spid="45"/>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xit" presetSubtype="10" fill="hold" grpId="1" nodeType="clickEffect">
                                  <p:stCondLst>
                                    <p:cond delay="0"/>
                                  </p:stCondLst>
                                  <p:childTnLst>
                                    <p:animEffect transition="out" filter="blinds(horizontal)">
                                      <p:cBhvr>
                                        <p:cTn id="234" dur="500"/>
                                        <p:tgtEl>
                                          <p:spTgt spid="46"/>
                                        </p:tgtEl>
                                      </p:cBhvr>
                                    </p:animEffect>
                                    <p:set>
                                      <p:cBhvr>
                                        <p:cTn id="235" dur="1" fill="hold">
                                          <p:stCondLst>
                                            <p:cond delay="499"/>
                                          </p:stCondLst>
                                        </p:cTn>
                                        <p:tgtEl>
                                          <p:spTgt spid="46"/>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45"/>
                                        </p:tgtEl>
                                      </p:cBhvr>
                                    </p:animEffect>
                                    <p:set>
                                      <p:cBhvr>
                                        <p:cTn id="238"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2" grpId="1"/>
      <p:bldP spid="13" grpId="0"/>
      <p:bldP spid="13" grpId="1"/>
      <p:bldP spid="6" grpId="0"/>
      <p:bldP spid="6" grpId="1"/>
      <p:bldP spid="14" grpId="0"/>
      <p:bldP spid="15" grpId="0"/>
      <p:bldP spid="16" grpId="0"/>
      <p:bldP spid="20" grpId="0" animBg="1"/>
      <p:bldP spid="21" grpId="0"/>
      <p:bldP spid="22" grpId="0"/>
      <p:bldP spid="23" grpId="0"/>
      <p:bldP spid="24" grpId="0"/>
      <p:bldP spid="25" grpId="0"/>
      <p:bldP spid="25" grpId="1"/>
      <p:bldP spid="26" grpId="0"/>
      <p:bldP spid="26" grpId="1"/>
      <p:bldP spid="27" grpId="0"/>
      <p:bldP spid="27" grpId="1"/>
      <p:bldP spid="29" grpId="0"/>
      <p:bldP spid="29" grpId="1"/>
      <p:bldP spid="30" grpId="0"/>
      <p:bldP spid="30" grpId="1"/>
      <p:bldP spid="33" grpId="0"/>
      <p:bldP spid="34" grpId="0"/>
      <p:bldP spid="35" grpId="0"/>
      <p:bldP spid="36" grpId="0"/>
      <p:bldP spid="37" grpId="0" animBg="1"/>
      <p:bldP spid="38" grpId="0" animBg="1"/>
      <p:bldP spid="39" grpId="0"/>
      <p:bldP spid="40" grpId="0"/>
      <p:bldP spid="41" grpId="0"/>
      <p:bldP spid="42" grpId="0"/>
      <p:bldP spid="45" grpId="0" animBg="1"/>
      <p:bldP spid="45" grpId="1" animBg="1"/>
      <p:bldP spid="46" grpId="0" animBg="1"/>
      <p:bldP spid="4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817132"/>
          </a:xfrm>
        </p:spPr>
        <p:txBody>
          <a:bodyPr>
            <a:normAutofit lnSpcReduction="10000"/>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Show that:</a:t>
            </a: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By differentiating the result twice more with respect to x, find f’’(x) and f’’’(x)</a:t>
            </a:r>
          </a:p>
          <a:p>
            <a:pPr algn="ctr">
              <a:buAutoNum type="alphaLcParenR"/>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Deduce the values of f(0), f’(0), f’’(0) and f’’’(0)</a:t>
            </a: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Start by finding f(0), and then using the result to work out f’(0)</a:t>
            </a:r>
          </a:p>
        </p:txBody>
      </p:sp>
      <mc:AlternateContent xmlns:mc="http://schemas.openxmlformats.org/markup-compatibility/2006" xmlns:a14="http://schemas.microsoft.com/office/drawing/2010/main">
        <mc:Choice Requires="a14">
          <p:sp>
            <p:nvSpPr>
              <p:cNvPr id="8" name="TextBox 7"/>
              <p:cNvSpPr txBox="1"/>
              <p:nvPr/>
            </p:nvSpPr>
            <p:spPr>
              <a:xfrm>
                <a:off x="1270659" y="2660073"/>
                <a:ext cx="1204817" cy="372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𝑒</m:t>
                          </m:r>
                        </m:e>
                        <m:sup>
                          <m:sSup>
                            <m:sSupPr>
                              <m:ctrlPr>
                                <a:rPr lang="en-GB"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70659" y="2660073"/>
                <a:ext cx="1204817" cy="372281"/>
              </a:xfrm>
              <a:prstGeom prst="rect">
                <a:avLst/>
              </a:prstGeom>
              <a:blipFill>
                <a:blip r:embed="rId2"/>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26176" y="3429991"/>
                <a:ext cx="15758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=2</m:t>
                      </m:r>
                      <m:r>
                        <a:rPr lang="en-GB" sz="1600" b="0" i="1" smtClean="0">
                          <a:latin typeface="Cambria Math"/>
                        </a:rPr>
                        <m:t>𝑥𝑓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126176" y="3429991"/>
                <a:ext cx="1575881" cy="338554"/>
              </a:xfrm>
              <a:prstGeom prst="rect">
                <a:avLst/>
              </a:prstGeom>
              <a:blipFill>
                <a:blip r:embed="rId3"/>
                <a:stretch>
                  <a:fillRect b="-1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23928" y="1556792"/>
                <a:ext cx="1078116" cy="337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𝑒</m:t>
                          </m:r>
                        </m:e>
                        <m:sup>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sup>
                      </m:sSup>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923928" y="1556792"/>
                <a:ext cx="1078116" cy="337272"/>
              </a:xfrm>
              <a:prstGeom prst="rect">
                <a:avLst/>
              </a:prstGeom>
              <a:blipFill>
                <a:blip r:embed="rId4"/>
                <a:stretch>
                  <a:fillRect b="-53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56176" y="1592796"/>
                <a:ext cx="14401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156176" y="1592796"/>
                <a:ext cx="1440160" cy="307777"/>
              </a:xfrm>
              <a:prstGeom prst="rect">
                <a:avLst/>
              </a:prstGeom>
              <a:blipFill>
                <a:blip r:embed="rId5"/>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5916" y="3248980"/>
                <a:ext cx="22322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i="1">
                          <a:latin typeface="Cambria Math"/>
                        </a:rPr>
                        <m:t>2</m:t>
                      </m:r>
                      <m:r>
                        <a:rPr lang="en-GB" sz="1400" i="1">
                          <a:latin typeface="Cambria Math"/>
                        </a:rPr>
                        <m:t>𝑓</m:t>
                      </m:r>
                      <m:r>
                        <a:rPr lang="en-GB" sz="1400" i="1">
                          <a:latin typeface="Cambria Math"/>
                        </a:rPr>
                        <m:t>(</m:t>
                      </m:r>
                      <m:r>
                        <a:rPr lang="en-GB" sz="1400" i="1">
                          <a:latin typeface="Cambria Math"/>
                        </a:rPr>
                        <m:t>𝑥</m:t>
                      </m:r>
                      <m:r>
                        <a:rPr lang="en-GB" sz="1400" i="1">
                          <a:latin typeface="Cambria Math"/>
                        </a:rPr>
                        <m:t>)+ 2</m:t>
                      </m:r>
                      <m:r>
                        <a:rPr lang="en-GB" sz="1400" i="1">
                          <a:latin typeface="Cambria Math"/>
                        </a:rPr>
                        <m:t>𝑥𝑓</m:t>
                      </m:r>
                      <m:r>
                        <a:rPr lang="en-GB" sz="1400" i="1">
                          <a:latin typeface="Cambria Math"/>
                        </a:rPr>
                        <m:t>′(</m:t>
                      </m:r>
                      <m:r>
                        <a:rPr lang="en-GB" sz="1400" i="1">
                          <a:latin typeface="Cambria Math"/>
                        </a:rPr>
                        <m:t>𝑥</m:t>
                      </m:r>
                      <m:r>
                        <a:rPr lang="en-GB" sz="1400" i="1">
                          <a:latin typeface="Cambria Math"/>
                        </a:rPr>
                        <m:t>)</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5916" y="3248980"/>
                <a:ext cx="2232248" cy="307777"/>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9911" y="4833156"/>
                <a:ext cx="238276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)=2</m:t>
                      </m:r>
                      <m:r>
                        <a:rPr lang="en-GB" sz="1400" i="1">
                          <a:latin typeface="Cambria Math"/>
                        </a:rPr>
                        <m:t>𝑥</m:t>
                      </m:r>
                      <m:sSup>
                        <m:sSupPr>
                          <m:ctrlPr>
                            <a:rPr lang="en-GB" sz="1400" i="1">
                              <a:latin typeface="Cambria Math" panose="02040503050406030204" pitchFamily="18" charset="0"/>
                            </a:rPr>
                          </m:ctrlPr>
                        </m:sSupPr>
                        <m:e>
                          <m:r>
                            <a:rPr lang="en-GB" sz="1400" i="1">
                              <a:latin typeface="Cambria Math"/>
                            </a:rPr>
                            <m:t>𝑓</m:t>
                          </m:r>
                        </m:e>
                        <m:sup>
                          <m:r>
                            <a:rPr lang="en-GB" sz="1400" i="1">
                              <a:latin typeface="Cambria Math"/>
                            </a:rPr>
                            <m:t>′′</m:t>
                          </m:r>
                        </m:sup>
                      </m:sSup>
                      <m:d>
                        <m:dPr>
                          <m:ctrlPr>
                            <a:rPr lang="en-GB" sz="1400" i="1">
                              <a:latin typeface="Cambria Math" panose="02040503050406030204" pitchFamily="18" charset="0"/>
                            </a:rPr>
                          </m:ctrlPr>
                        </m:dPr>
                        <m:e>
                          <m:r>
                            <a:rPr lang="en-GB" sz="1400" i="1">
                              <a:latin typeface="Cambria Math"/>
                            </a:rPr>
                            <m:t>𝑥</m:t>
                          </m:r>
                        </m:e>
                      </m:d>
                      <m:r>
                        <a:rPr lang="en-GB" sz="1400" b="0" i="1" smtClean="0">
                          <a:latin typeface="Cambria Math"/>
                        </a:rPr>
                        <m:t>+</m:t>
                      </m:r>
                      <m:r>
                        <a:rPr lang="en-US" sz="1400" b="0" i="1" smtClean="0">
                          <a:latin typeface="Cambria Math"/>
                        </a:rPr>
                        <m:t>4</m:t>
                      </m:r>
                      <m:r>
                        <a:rPr lang="en-GB" sz="1400" i="1">
                          <a:latin typeface="Cambria Math"/>
                        </a:rPr>
                        <m:t>𝑓</m:t>
                      </m:r>
                      <m:r>
                        <a:rPr lang="en-GB" sz="1400" i="1">
                          <a:latin typeface="Cambria Math"/>
                        </a:rPr>
                        <m:t>′(</m:t>
                      </m:r>
                      <m:r>
                        <a:rPr lang="en-GB" sz="1400" i="1">
                          <a:latin typeface="Cambria Math"/>
                        </a:rPr>
                        <m:t>𝑥</m:t>
                      </m:r>
                      <m:r>
                        <a:rPr lang="en-GB" sz="1400" i="1">
                          <a:latin typeface="Cambria Math"/>
                        </a:rPr>
                        <m:t>)</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79911" y="4833156"/>
                <a:ext cx="2382763" cy="307777"/>
              </a:xfrm>
              <a:prstGeom prst="rect">
                <a:avLst/>
              </a:prstGeom>
              <a:blipFill>
                <a:blip r:embed="rId7"/>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923928" y="1952836"/>
                <a:ext cx="1173013" cy="337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𝑒</m:t>
                          </m:r>
                        </m:e>
                        <m:sup>
                          <m:sSup>
                            <m:sSupPr>
                              <m:ctrlPr>
                                <a:rPr lang="en-GB" sz="1400" b="0" i="1" smtClean="0">
                                  <a:latin typeface="Cambria Math" panose="02040503050406030204" pitchFamily="18" charset="0"/>
                                </a:rPr>
                              </m:ctrlPr>
                            </m:sSupPr>
                            <m:e>
                              <m:r>
                                <a:rPr lang="en-GB" sz="1400" b="0" i="1" smtClean="0">
                                  <a:latin typeface="Cambria Math"/>
                                </a:rPr>
                                <m:t>(0)</m:t>
                              </m:r>
                            </m:e>
                            <m:sup>
                              <m:r>
                                <a:rPr lang="en-GB" sz="1400" b="0" i="1" smtClean="0">
                                  <a:latin typeface="Cambria Math"/>
                                </a:rPr>
                                <m:t>2</m:t>
                              </m:r>
                            </m:sup>
                          </m:sSup>
                        </m:sup>
                      </m:sSup>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923928" y="1952836"/>
                <a:ext cx="1173013" cy="337272"/>
              </a:xfrm>
              <a:prstGeom prst="rect">
                <a:avLst/>
              </a:prstGeom>
              <a:blipFill>
                <a:blip r:embed="rId8"/>
                <a:stretch>
                  <a:fillRect b="-53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23928" y="2384884"/>
                <a:ext cx="9115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923928" y="2384884"/>
                <a:ext cx="911595" cy="307777"/>
              </a:xfrm>
              <a:prstGeom prst="rect">
                <a:avLst/>
              </a:prstGeom>
              <a:blipFill>
                <a:blip r:embed="rId9"/>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156176" y="1988840"/>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=2(0)</m:t>
                      </m:r>
                      <m:r>
                        <a:rPr lang="en-GB" sz="1400" b="0" i="1" smtClean="0">
                          <a:latin typeface="Cambria Math"/>
                        </a:rPr>
                        <m:t>𝑓</m:t>
                      </m:r>
                      <m:r>
                        <a:rPr lang="en-GB" sz="1400" b="0" i="1" smtClean="0">
                          <a:latin typeface="Cambria Math"/>
                        </a:rPr>
                        <m:t>(0)</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156176" y="1988840"/>
                <a:ext cx="1584176" cy="307777"/>
              </a:xfrm>
              <a:prstGeom prst="rect">
                <a:avLst/>
              </a:prstGeom>
              <a:blipFill>
                <a:blip r:embed="rId10"/>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156176" y="2384884"/>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156176" y="2384884"/>
                <a:ext cx="1008112" cy="307777"/>
              </a:xfrm>
              <a:prstGeom prst="rect">
                <a:avLst/>
              </a:prstGeom>
              <a:blipFill>
                <a:blip r:embed="rId11"/>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15916" y="3645024"/>
                <a:ext cx="23762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r>
                        <a:rPr lang="en-GB" sz="1400" i="1">
                          <a:latin typeface="Cambria Math"/>
                        </a:rPr>
                        <m:t>2</m:t>
                      </m:r>
                      <m:r>
                        <a:rPr lang="en-GB" sz="1400" i="1">
                          <a:latin typeface="Cambria Math"/>
                        </a:rPr>
                        <m:t>𝑓</m:t>
                      </m:r>
                      <m:r>
                        <a:rPr lang="en-GB" sz="1400" i="1">
                          <a:latin typeface="Cambria Math"/>
                        </a:rPr>
                        <m:t>(0)+ 2(0)</m:t>
                      </m:r>
                      <m:r>
                        <a:rPr lang="en-GB" sz="1400" i="1">
                          <a:latin typeface="Cambria Math"/>
                        </a:rPr>
                        <m:t>𝑓</m:t>
                      </m:r>
                      <m:r>
                        <a:rPr lang="en-GB" sz="1400" i="1">
                          <a:latin typeface="Cambria Math"/>
                        </a:rPr>
                        <m:t>′(0)</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815916" y="3645024"/>
                <a:ext cx="2376264" cy="307777"/>
              </a:xfrm>
              <a:prstGeom prst="rect">
                <a:avLst/>
              </a:prstGeom>
              <a:blipFill>
                <a:blip r:embed="rId12"/>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15916" y="4077072"/>
                <a:ext cx="104411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r>
                        <a:rPr lang="en-GB" sz="1400" i="1">
                          <a:latin typeface="Cambria Math"/>
                        </a:rPr>
                        <m:t>2</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815916" y="4077072"/>
                <a:ext cx="1044116" cy="307777"/>
              </a:xfrm>
              <a:prstGeom prst="rect">
                <a:avLst/>
              </a:prstGeom>
              <a:blipFill>
                <a:blip r:embed="rId1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87340" y="5219675"/>
                <a:ext cx="247058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)=2(0)</m:t>
                      </m:r>
                      <m:sSup>
                        <m:sSupPr>
                          <m:ctrlPr>
                            <a:rPr lang="en-GB" sz="1400" i="1">
                              <a:latin typeface="Cambria Math" panose="02040503050406030204" pitchFamily="18" charset="0"/>
                            </a:rPr>
                          </m:ctrlPr>
                        </m:sSupPr>
                        <m:e>
                          <m:r>
                            <a:rPr lang="en-GB" sz="1400" i="1">
                              <a:latin typeface="Cambria Math"/>
                            </a:rPr>
                            <m:t>𝑓</m:t>
                          </m:r>
                        </m:e>
                        <m:sup>
                          <m:r>
                            <a:rPr lang="en-GB" sz="1400" i="1">
                              <a:latin typeface="Cambria Math"/>
                            </a:rPr>
                            <m:t>′′</m:t>
                          </m:r>
                        </m:sup>
                      </m:sSup>
                      <m:d>
                        <m:dPr>
                          <m:ctrlPr>
                            <a:rPr lang="en-GB" sz="1400" i="1">
                              <a:latin typeface="Cambria Math" panose="02040503050406030204" pitchFamily="18" charset="0"/>
                            </a:rPr>
                          </m:ctrlPr>
                        </m:dPr>
                        <m:e>
                          <m:r>
                            <a:rPr lang="en-GB" sz="1400" b="0" i="1" smtClean="0">
                              <a:latin typeface="Cambria Math"/>
                            </a:rPr>
                            <m:t>0</m:t>
                          </m:r>
                        </m:e>
                      </m:d>
                      <m:r>
                        <a:rPr lang="en-GB" sz="1400" b="0" i="1" smtClean="0">
                          <a:latin typeface="Cambria Math"/>
                        </a:rPr>
                        <m:t>+</m:t>
                      </m:r>
                      <m:r>
                        <a:rPr lang="en-US" sz="1400" b="0" i="1" smtClean="0">
                          <a:latin typeface="Cambria Math"/>
                        </a:rPr>
                        <m:t>4</m:t>
                      </m:r>
                      <m:r>
                        <a:rPr lang="en-GB" sz="1400" i="1">
                          <a:latin typeface="Cambria Math"/>
                        </a:rPr>
                        <m:t>𝑓</m:t>
                      </m:r>
                      <m:r>
                        <a:rPr lang="en-GB" sz="1400" i="1">
                          <a:latin typeface="Cambria Math"/>
                        </a:rPr>
                        <m:t>′(0)</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87340" y="5219675"/>
                <a:ext cx="2470585" cy="307777"/>
              </a:xfrm>
              <a:prstGeom prst="rect">
                <a:avLst/>
              </a:prstGeom>
              <a:blipFill>
                <a:blip r:embed="rId14"/>
                <a:stretch>
                  <a:fillRect b="-7843"/>
                </a:stretch>
              </a:blipFill>
            </p:spPr>
            <p:txBody>
              <a:bodyPr/>
              <a:lstStyle/>
              <a:p>
                <a:r>
                  <a:rPr lang="en-GB">
                    <a:noFill/>
                  </a:rPr>
                  <a:t> </a:t>
                </a:r>
              </a:p>
            </p:txBody>
          </p:sp>
        </mc:Fallback>
      </mc:AlternateContent>
      <p:sp>
        <p:nvSpPr>
          <p:cNvPr id="25" name="Arc 24"/>
          <p:cNvSpPr/>
          <p:nvPr/>
        </p:nvSpPr>
        <p:spPr>
          <a:xfrm>
            <a:off x="4860032" y="1772816"/>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p:cNvSpPr/>
          <p:nvPr/>
        </p:nvSpPr>
        <p:spPr>
          <a:xfrm>
            <a:off x="4860032" y="2168860"/>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7488324" y="1772816"/>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p:cNvSpPr/>
          <p:nvPr/>
        </p:nvSpPr>
        <p:spPr>
          <a:xfrm>
            <a:off x="7488324" y="2168860"/>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5976156" y="3429000"/>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p:cNvSpPr/>
          <p:nvPr/>
        </p:nvSpPr>
        <p:spPr>
          <a:xfrm>
            <a:off x="5976156" y="3861048"/>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3819525" y="5644294"/>
                <a:ext cx="103307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)=0</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819525" y="5644294"/>
                <a:ext cx="1033078" cy="307777"/>
              </a:xfrm>
              <a:prstGeom prst="rect">
                <a:avLst/>
              </a:prstGeom>
              <a:blipFill>
                <a:blip r:embed="rId15"/>
                <a:stretch>
                  <a:fillRect b="-8000"/>
                </a:stretch>
              </a:blipFill>
            </p:spPr>
            <p:txBody>
              <a:bodyPr/>
              <a:lstStyle/>
              <a:p>
                <a:r>
                  <a:rPr lang="en-GB">
                    <a:noFill/>
                  </a:rPr>
                  <a:t> </a:t>
                </a:r>
              </a:p>
            </p:txBody>
          </p:sp>
        </mc:Fallback>
      </mc:AlternateContent>
      <p:sp>
        <p:nvSpPr>
          <p:cNvPr id="33" name="Arc 32"/>
          <p:cNvSpPr/>
          <p:nvPr/>
        </p:nvSpPr>
        <p:spPr>
          <a:xfrm>
            <a:off x="6035402" y="5022701"/>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a:off x="6035402" y="5454749"/>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5112060" y="1808820"/>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35" name="TextBox 34"/>
          <p:cNvSpPr txBox="1"/>
          <p:nvPr/>
        </p:nvSpPr>
        <p:spPr>
          <a:xfrm>
            <a:off x="7740352" y="1808820"/>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36" name="TextBox 35"/>
          <p:cNvSpPr txBox="1"/>
          <p:nvPr/>
        </p:nvSpPr>
        <p:spPr>
          <a:xfrm>
            <a:off x="5112060" y="2204864"/>
            <a:ext cx="833883"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Calculate</a:t>
            </a:r>
          </a:p>
        </p:txBody>
      </p:sp>
      <p:sp>
        <p:nvSpPr>
          <p:cNvPr id="37" name="TextBox 36"/>
          <p:cNvSpPr txBox="1"/>
          <p:nvPr/>
        </p:nvSpPr>
        <p:spPr>
          <a:xfrm>
            <a:off x="7740352" y="2132856"/>
            <a:ext cx="972108"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using f(0)</a:t>
            </a:r>
          </a:p>
        </p:txBody>
      </p:sp>
      <p:sp>
        <p:nvSpPr>
          <p:cNvPr id="38" name="TextBox 37"/>
          <p:cNvSpPr txBox="1"/>
          <p:nvPr/>
        </p:nvSpPr>
        <p:spPr>
          <a:xfrm>
            <a:off x="6287430" y="5058705"/>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39" name="TextBox 38"/>
          <p:cNvSpPr txBox="1"/>
          <p:nvPr/>
        </p:nvSpPr>
        <p:spPr>
          <a:xfrm>
            <a:off x="6228184" y="3465004"/>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40" name="TextBox 39"/>
          <p:cNvSpPr txBox="1"/>
          <p:nvPr/>
        </p:nvSpPr>
        <p:spPr>
          <a:xfrm>
            <a:off x="6192180" y="3897052"/>
            <a:ext cx="237626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using f(0) and f’(0)</a:t>
            </a:r>
          </a:p>
        </p:txBody>
      </p:sp>
      <p:sp>
        <p:nvSpPr>
          <p:cNvPr id="41" name="TextBox 40"/>
          <p:cNvSpPr txBox="1"/>
          <p:nvPr/>
        </p:nvSpPr>
        <p:spPr>
          <a:xfrm>
            <a:off x="6251426" y="5526757"/>
            <a:ext cx="280831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using f(0), f’(0) and f’’(0)</a:t>
            </a:r>
          </a:p>
        </p:txBody>
      </p:sp>
      <p:sp>
        <p:nvSpPr>
          <p:cNvPr id="7" name="Rectangle 6"/>
          <p:cNvSpPr/>
          <p:nvPr/>
        </p:nvSpPr>
        <p:spPr>
          <a:xfrm>
            <a:off x="3995936" y="2384884"/>
            <a:ext cx="756084"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264188" y="2384884"/>
            <a:ext cx="82809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3923928" y="4077072"/>
            <a:ext cx="82809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3923928" y="5661248"/>
            <a:ext cx="89572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3">
            <a:extLst>
              <a:ext uri="{FF2B5EF4-FFF2-40B4-BE49-F238E27FC236}">
                <a16:creationId xmlns:a16="http://schemas.microsoft.com/office/drawing/2014/main" id="{C180A657-9DF8-4E64-A84F-C77723AB9FB2}"/>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46" name="Title 1">
            <a:extLst>
              <a:ext uri="{FF2B5EF4-FFF2-40B4-BE49-F238E27FC236}">
                <a16:creationId xmlns:a16="http://schemas.microsoft.com/office/drawing/2014/main" id="{5D33EA6D-B5DD-42D7-8EAD-B5710E86C2F1}"/>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33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blinds(horizontal)">
                                      <p:cBhvr>
                                        <p:cTn id="12" dur="500"/>
                                        <p:tgtEl>
                                          <p:spTgt spid="3">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blinds(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blinds(horizontal)">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blinds(horizontal)">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blinds(horizontal)">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blinds(horizontal)">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blinds(horizontal)">
                                      <p:cBhvr>
                                        <p:cTn id="127" dur="500"/>
                                        <p:tgtEl>
                                          <p:spTgt spid="2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blinds(horizontal)">
                                      <p:cBhvr>
                                        <p:cTn id="132" dur="500"/>
                                        <p:tgtEl>
                                          <p:spTgt spid="4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blinds(horizontal)">
                                      <p:cBhvr>
                                        <p:cTn id="137" dur="500"/>
                                        <p:tgtEl>
                                          <p:spTgt spid="14"/>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blinds(horizontal)">
                                      <p:cBhvr>
                                        <p:cTn id="142" dur="500"/>
                                        <p:tgtEl>
                                          <p:spTgt spid="33"/>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linds(horizontal)">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blinds(horizontal)">
                                      <p:cBhvr>
                                        <p:cTn id="152" dur="500"/>
                                        <p:tgtEl>
                                          <p:spTgt spid="24"/>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blinds(horizontal)">
                                      <p:cBhvr>
                                        <p:cTn id="157" dur="5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blinds(horizontal)">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blinds(horizontal)">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5"/>
                                        </p:tgtEl>
                                        <p:attrNameLst>
                                          <p:attrName>style.visibility</p:attrName>
                                        </p:attrNameLst>
                                      </p:cBhvr>
                                      <p:to>
                                        <p:strVal val="visible"/>
                                      </p:to>
                                    </p:set>
                                    <p:animEffect transition="in" filter="blinds(horizontal)">
                                      <p:cBhvr>
                                        <p:cTn id="17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8" grpId="0"/>
      <p:bldP spid="19" grpId="0"/>
      <p:bldP spid="20" grpId="0"/>
      <p:bldP spid="21" grpId="0"/>
      <p:bldP spid="22" grpId="0"/>
      <p:bldP spid="23" grpId="0"/>
      <p:bldP spid="24" grpId="0"/>
      <p:bldP spid="25" grpId="0" animBg="1"/>
      <p:bldP spid="26" grpId="0" animBg="1"/>
      <p:bldP spid="27" grpId="0" animBg="1"/>
      <p:bldP spid="29" grpId="0" animBg="1"/>
      <p:bldP spid="30" grpId="0" animBg="1"/>
      <p:bldP spid="31" grpId="0" animBg="1"/>
      <p:bldP spid="32" grpId="0"/>
      <p:bldP spid="33" grpId="0" animBg="1"/>
      <p:bldP spid="34" grpId="0" animBg="1"/>
      <p:bldP spid="6" grpId="0"/>
      <p:bldP spid="35" grpId="0"/>
      <p:bldP spid="36" grpId="0"/>
      <p:bldP spid="37" grpId="0"/>
      <p:bldP spid="38" grpId="0"/>
      <p:bldP spid="39" grpId="0"/>
      <p:bldP spid="40" grpId="0"/>
      <p:bldP spid="41" grpId="0"/>
      <p:bldP spid="7" grpId="0" animBg="1"/>
      <p:bldP spid="42" grpId="0" animBg="1"/>
      <p:bldP spid="43"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2C</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316886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27250368-A50A-471A-98F7-956BAA804853}"/>
              </a:ext>
            </a:extLst>
          </p:cNvPr>
          <p:cNvPicPr>
            <a:picLocks noChangeAspect="1"/>
          </p:cNvPicPr>
          <p:nvPr/>
        </p:nvPicPr>
        <p:blipFill>
          <a:blip r:embed="rId2"/>
          <a:stretch>
            <a:fillRect/>
          </a:stretch>
        </p:blipFill>
        <p:spPr>
          <a:xfrm>
            <a:off x="482600" y="1476311"/>
            <a:ext cx="8178799" cy="3905376"/>
          </a:xfrm>
          <a:prstGeom prst="rect">
            <a:avLst/>
          </a:prstGeom>
          <a:ln w="38100">
            <a:solidFill>
              <a:srgbClr val="7030A0"/>
            </a:solidFill>
          </a:ln>
        </p:spPr>
      </p:pic>
    </p:spTree>
    <p:extLst>
      <p:ext uri="{BB962C8B-B14F-4D97-AF65-F5344CB8AC3E}">
        <p14:creationId xmlns:p14="http://schemas.microsoft.com/office/powerpoint/2010/main" val="102087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2A</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68312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In the regular Maths course, you have seen that functions such as:</a:t>
                </a:r>
              </a:p>
              <a:p>
                <a:pPr marL="0" indent="0" algn="ctr">
                  <a:buNone/>
                </a:pPr>
                <a:r>
                  <a:rPr lang="en-GB" sz="1400" dirty="0">
                    <a:latin typeface="Comic Sans MS" panose="030F0702030302020204" pitchFamily="66" charset="0"/>
                  </a:rPr>
                  <a:t>and</a:t>
                </a:r>
              </a:p>
              <a:p>
                <a:pPr marL="0" indent="0" algn="ctr">
                  <a:buNone/>
                </a:pPr>
                <a:r>
                  <a:rPr lang="en-GB" sz="1400" dirty="0">
                    <a:latin typeface="Comic Sans MS" panose="030F0702030302020204" pitchFamily="66" charset="0"/>
                  </a:rPr>
                  <a:t>Can be expressed as a series sum, when </a:t>
                </a:r>
                <a14:m>
                  <m:oMath xmlns:m="http://schemas.openxmlformats.org/officeDocument/2006/math">
                    <m:r>
                      <a:rPr lang="en-GB" sz="1400" i="1" dirty="0" smtClean="0">
                        <a:latin typeface="Cambria Math" panose="02040503050406030204" pitchFamily="18" charset="0"/>
                      </a:rPr>
                      <m:t>𝑥</m:t>
                    </m:r>
                  </m:oMath>
                </a14:m>
                <a:r>
                  <a:rPr lang="en-GB" sz="1400" dirty="0">
                    <a:latin typeface="Comic Sans MS" panose="030F0702030302020204" pitchFamily="66" charset="0"/>
                  </a:rPr>
                  <a:t> is within certain limits.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132349" cy="4525963"/>
              </a:xfrm>
              <a:blipFill>
                <a:blip r:embed="rId2"/>
                <a:stretch>
                  <a:fillRect t="-808" r="-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90446" y="3289955"/>
                <a:ext cx="840037"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r>
                            <a:rPr lang="en-GB" sz="1600" b="0" i="1" smtClean="0">
                              <a:latin typeface="Cambria Math"/>
                            </a:rPr>
                            <m:t>1+</m:t>
                          </m:r>
                          <m:r>
                            <a:rPr lang="en-GB" sz="1600" b="0" i="1" smtClean="0">
                              <a:latin typeface="Cambria Math"/>
                            </a:rPr>
                            <m:t>𝑥</m:t>
                          </m:r>
                        </m:e>
                      </m:rad>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790446" y="3289955"/>
                <a:ext cx="840037" cy="36760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39467" y="3314084"/>
                <a:ext cx="11934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a:rPr>
                                <m:t>1−2</m:t>
                              </m:r>
                              <m:r>
                                <a:rPr lang="en-GB" sz="1600" b="0" i="1" smtClean="0">
                                  <a:latin typeface="Cambria Math"/>
                                </a:rPr>
                                <m:t>𝑥</m:t>
                              </m:r>
                            </m:e>
                          </m:d>
                        </m:e>
                        <m:sup>
                          <m:r>
                            <a:rPr lang="en-GB" sz="1600" b="0" i="1" smtClean="0">
                              <a:latin typeface="Cambria Math"/>
                            </a:rPr>
                            <m:t>−1</m:t>
                          </m:r>
                        </m:sup>
                      </m:sSup>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039467" y="3314084"/>
                <a:ext cx="1193468"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448780"/>
                <a:ext cx="1898725" cy="4619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r>
                            <a:rPr lang="en-GB" sz="1600" b="0" i="1" smtClean="0">
                              <a:latin typeface="Cambria Math"/>
                            </a:rPr>
                            <m:t>1+</m:t>
                          </m:r>
                          <m:r>
                            <a:rPr lang="en-GB" sz="1600" b="0" i="1" smtClean="0">
                              <a:latin typeface="Cambria Math"/>
                            </a:rPr>
                            <m:t>𝑥</m:t>
                          </m:r>
                        </m:e>
                      </m:rad>
                      <m:r>
                        <a:rPr lang="en-GB" sz="1600" b="0" i="1" smtClean="0">
                          <a:latin typeface="Cambria Math"/>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a:rPr>
                                <m:t>1+</m:t>
                              </m:r>
                              <m:r>
                                <a:rPr lang="en-GB" sz="1600" b="0" i="1" smtClean="0">
                                  <a:latin typeface="Cambria Math"/>
                                </a:rPr>
                                <m:t>𝑥</m:t>
                              </m:r>
                            </m:e>
                          </m:d>
                        </m:e>
                        <m:sup>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2</m:t>
                              </m:r>
                            </m:den>
                          </m:f>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448780"/>
                <a:ext cx="1898725" cy="4619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07904" y="2852936"/>
                <a:ext cx="3725892" cy="50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1</m:t>
                      </m:r>
                      <m:r>
                        <a:rPr lang="en-GB" sz="1400" b="0" i="1" smtClean="0">
                          <a:latin typeface="Cambria Math"/>
                        </a:rPr>
                        <m:t>+</m:t>
                      </m:r>
                      <m:r>
                        <a:rPr lang="en-GB" sz="1400" b="0" i="1" smtClean="0">
                          <a:latin typeface="Cambria Math"/>
                        </a:rPr>
                        <m:t>𝑛𝑥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𝑛</m:t>
                          </m:r>
                          <m:r>
                            <a:rPr lang="en-GB" sz="1400" b="0" i="1" smtClean="0">
                              <a:latin typeface="Cambria Math"/>
                            </a:rPr>
                            <m:t>(</m:t>
                          </m:r>
                          <m:r>
                            <a:rPr lang="en-GB" sz="1400" b="0" i="1" smtClean="0">
                              <a:latin typeface="Cambria Math"/>
                            </a:rPr>
                            <m:t>𝑛</m:t>
                          </m:r>
                          <m:r>
                            <a:rPr lang="en-GB" sz="1400" b="0" i="1" smtClean="0">
                              <a:latin typeface="Cambria Math"/>
                            </a:rPr>
                            <m:t>−1) </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𝑛</m:t>
                          </m:r>
                          <m:r>
                            <a:rPr lang="en-GB" sz="1400" b="0" i="1" smtClean="0">
                              <a:latin typeface="Cambria Math"/>
                            </a:rPr>
                            <m:t>(</m:t>
                          </m:r>
                          <m:r>
                            <a:rPr lang="en-GB" sz="1400" b="0" i="1" smtClean="0">
                              <a:latin typeface="Cambria Math"/>
                            </a:rPr>
                            <m:t>𝑛</m:t>
                          </m:r>
                          <m:r>
                            <a:rPr lang="en-GB" sz="1400" b="0" i="1" smtClean="0">
                              <a:latin typeface="Cambria Math"/>
                            </a:rPr>
                            <m:t>−1)(</m:t>
                          </m:r>
                          <m:r>
                            <a:rPr lang="en-GB" sz="1400" b="0" i="1" smtClean="0">
                              <a:latin typeface="Cambria Math"/>
                            </a:rPr>
                            <m:t>𝑛</m:t>
                          </m:r>
                          <m:r>
                            <a:rPr lang="en-GB" sz="1400" b="0" i="1" smtClean="0">
                              <a:latin typeface="Cambria Math"/>
                            </a:rPr>
                            <m:t>−2)</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707904" y="2852936"/>
                <a:ext cx="3725892" cy="502702"/>
              </a:xfrm>
              <a:prstGeom prst="rect">
                <a:avLst/>
              </a:prstGeom>
              <a:blipFill>
                <a:blip r:embed="rId6"/>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07904" y="3501008"/>
                <a:ext cx="4007314" cy="699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1</m:t>
                      </m:r>
                      <m:r>
                        <a:rPr lang="en-GB" sz="1400" b="0" i="1" smtClean="0">
                          <a:latin typeface="Cambria Math"/>
                        </a:rPr>
                        <m:t>+</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d>
                            <m:dPr>
                              <m:ctrlPr>
                                <a:rPr lang="en-GB" sz="1400" b="0" i="1" smtClean="0">
                                  <a:latin typeface="Cambria Math" panose="02040503050406030204" pitchFamily="18" charset="0"/>
                                </a:rPr>
                              </m:ctrlPr>
                            </m:dPr>
                            <m:e>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r>
                            <a:rPr lang="en-GB" sz="1400" b="0" i="1" smtClean="0">
                              <a:latin typeface="Cambria Math"/>
                            </a:rPr>
                            <m:t> </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d>
                            <m:dPr>
                              <m:ctrlPr>
                                <a:rPr lang="en-GB" sz="1400" b="0" i="1" smtClean="0">
                                  <a:latin typeface="Cambria Math" panose="02040503050406030204" pitchFamily="18" charset="0"/>
                                </a:rPr>
                              </m:ctrlPr>
                            </m:dPr>
                            <m:e>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d>
                            <m:dPr>
                              <m:ctrlPr>
                                <a:rPr lang="en-GB" sz="1400" b="0" i="1" smtClean="0">
                                  <a:latin typeface="Cambria Math" panose="02040503050406030204" pitchFamily="18" charset="0"/>
                                </a:rPr>
                              </m:ctrlPr>
                            </m:dPr>
                            <m:e>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2</m:t>
                                  </m:r>
                                </m:den>
                              </m:f>
                            </m:e>
                          </m:d>
                        </m:num>
                        <m:den>
                          <m:r>
                            <a:rPr lang="en-GB" sz="1400" b="0" i="1" smtClean="0">
                              <a:latin typeface="Cambria Math"/>
                            </a:rPr>
                            <m:t>6</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707904" y="3501008"/>
                <a:ext cx="4007314" cy="69916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707904" y="4401108"/>
                <a:ext cx="2283061"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r>
                        <a:rPr lang="en-GB" sz="1400" b="0" i="1" smtClean="0">
                          <a:latin typeface="Cambria Math"/>
                        </a:rPr>
                        <m:t>1+</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8</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16</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707904" y="4401108"/>
                <a:ext cx="2283061" cy="497059"/>
              </a:xfrm>
              <a:prstGeom prst="rect">
                <a:avLst/>
              </a:prstGeom>
              <a:blipFill>
                <a:blip r:embed="rId8"/>
                <a:stretch>
                  <a:fillRect/>
                </a:stretch>
              </a:blipFill>
            </p:spPr>
            <p:txBody>
              <a:bodyPr/>
              <a:lstStyle/>
              <a:p>
                <a:r>
                  <a:rPr lang="en-GB">
                    <a:noFill/>
                  </a:rPr>
                  <a:t> </a:t>
                </a:r>
              </a:p>
            </p:txBody>
          </p:sp>
        </mc:Fallback>
      </mc:AlternateContent>
      <p:cxnSp>
        <p:nvCxnSpPr>
          <p:cNvPr id="13" name="Straight Arrow Connector 12"/>
          <p:cNvCxnSpPr/>
          <p:nvPr/>
        </p:nvCxnSpPr>
        <p:spPr>
          <a:xfrm flipH="1">
            <a:off x="5760132" y="1520788"/>
            <a:ext cx="1044116"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72100" y="1844824"/>
            <a:ext cx="468052"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8244" y="1340768"/>
            <a:ext cx="69602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n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18" name="TextBox 17"/>
          <p:cNvSpPr txBox="1"/>
          <p:nvPr/>
        </p:nvSpPr>
        <p:spPr>
          <a:xfrm>
            <a:off x="5940152" y="1808820"/>
            <a:ext cx="593432"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 = x</a:t>
            </a:r>
            <a:endParaRPr lang="en-GB" sz="1400" baseline="-25000" dirty="0">
              <a:solidFill>
                <a:srgbClr val="FF0000"/>
              </a:solidFill>
              <a:latin typeface="Comic Sans MS" panose="030F0702030302020204" pitchFamily="66" charset="0"/>
            </a:endParaRPr>
          </a:p>
        </p:txBody>
      </p:sp>
      <p:sp>
        <p:nvSpPr>
          <p:cNvPr id="20" name="TextBox 19"/>
          <p:cNvSpPr txBox="1"/>
          <p:nvPr/>
        </p:nvSpPr>
        <p:spPr>
          <a:xfrm>
            <a:off x="3743908" y="2168860"/>
            <a:ext cx="4911972"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Start by considering the general form of the binomial expansion</a:t>
            </a:r>
            <a:endParaRPr lang="en-GB" sz="1400" baseline="-25000" dirty="0">
              <a:solidFill>
                <a:srgbClr val="FF0000"/>
              </a:solidFill>
              <a:latin typeface="Comic Sans MS" panose="030F0702030302020204" pitchFamily="66" charset="0"/>
            </a:endParaRPr>
          </a:p>
        </p:txBody>
      </p:sp>
      <p:sp>
        <p:nvSpPr>
          <p:cNvPr id="21" name="Arc 20"/>
          <p:cNvSpPr/>
          <p:nvPr/>
        </p:nvSpPr>
        <p:spPr>
          <a:xfrm>
            <a:off x="7560332" y="3140968"/>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7812360" y="3248980"/>
            <a:ext cx="118813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n =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 and x = x</a:t>
            </a:r>
          </a:p>
        </p:txBody>
      </p:sp>
      <p:sp>
        <p:nvSpPr>
          <p:cNvPr id="23" name="Arc 22"/>
          <p:cNvSpPr/>
          <p:nvPr/>
        </p:nvSpPr>
        <p:spPr>
          <a:xfrm>
            <a:off x="7560332" y="3933056"/>
            <a:ext cx="288032" cy="75608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7812360" y="4149080"/>
            <a:ext cx="828092" cy="288032"/>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25" name="TextBox 24"/>
              <p:cNvSpPr txBox="1"/>
              <p:nvPr/>
            </p:nvSpPr>
            <p:spPr>
              <a:xfrm>
                <a:off x="0" y="5013176"/>
                <a:ext cx="9144000" cy="1492716"/>
              </a:xfrm>
              <a:prstGeom prst="rect">
                <a:avLst/>
              </a:prstGeom>
              <a:noFill/>
            </p:spPr>
            <p:txBody>
              <a:bodyPr wrap="square" rtlCol="0">
                <a:spAutoFit/>
              </a:bodyPr>
              <a:lstStyle/>
              <a:p>
                <a:pPr algn="ctr"/>
                <a:r>
                  <a:rPr lang="en-GB" sz="1300" dirty="0">
                    <a:solidFill>
                      <a:srgbClr val="FF0000"/>
                    </a:solidFill>
                    <a:latin typeface="Comic Sans MS" panose="030F0702030302020204" pitchFamily="66" charset="0"/>
                  </a:rPr>
                  <a:t>This series can be used to calculate an approximate value for the original expression, for particular values of </a:t>
                </a:r>
                <a14:m>
                  <m:oMath xmlns:m="http://schemas.openxmlformats.org/officeDocument/2006/math">
                    <m:r>
                      <a:rPr lang="en-GB" sz="1300" i="1" dirty="0" smtClean="0">
                        <a:solidFill>
                          <a:srgbClr val="FF0000"/>
                        </a:solidFill>
                        <a:latin typeface="Cambria Math" panose="02040503050406030204" pitchFamily="18" charset="0"/>
                      </a:rPr>
                      <m:t>𝑥</m:t>
                    </m:r>
                  </m:oMath>
                </a14:m>
                <a:endParaRPr lang="en-GB" sz="1300" dirty="0">
                  <a:solidFill>
                    <a:srgbClr val="FF0000"/>
                  </a:solidFill>
                  <a:latin typeface="Comic Sans MS" panose="030F0702030302020204" pitchFamily="66" charset="0"/>
                </a:endParaRPr>
              </a:p>
              <a:p>
                <a:pPr algn="ctr"/>
                <a:endParaRPr lang="en-GB" sz="1300" dirty="0">
                  <a:solidFill>
                    <a:srgbClr val="FF0000"/>
                  </a:solidFill>
                  <a:latin typeface="Comic Sans MS" panose="030F0702030302020204" pitchFamily="66" charset="0"/>
                </a:endParaRPr>
              </a:p>
              <a:p>
                <a:pPr marL="171450" indent="-171450" algn="ctr">
                  <a:buFont typeface="Wingdings"/>
                  <a:buChar char="à"/>
                </a:pPr>
                <a:r>
                  <a:rPr lang="en-GB" sz="1300" dirty="0">
                    <a:solidFill>
                      <a:srgbClr val="FF0000"/>
                    </a:solidFill>
                    <a:latin typeface="Comic Sans MS" panose="030F0702030302020204" pitchFamily="66" charset="0"/>
                    <a:sym typeface="Wingdings" panose="05000000000000000000" pitchFamily="2" charset="2"/>
                  </a:rPr>
                  <a:t> For the sequence to converge, </a:t>
                </a:r>
                <a14:m>
                  <m:oMath xmlns:m="http://schemas.openxmlformats.org/officeDocument/2006/math">
                    <m:r>
                      <a:rPr lang="en-GB" sz="1300" i="1" dirty="0" smtClean="0">
                        <a:solidFill>
                          <a:srgbClr val="FF0000"/>
                        </a:solidFill>
                        <a:latin typeface="Cambria Math" panose="02040503050406030204" pitchFamily="18" charset="0"/>
                        <a:sym typeface="Wingdings" panose="05000000000000000000" pitchFamily="2" charset="2"/>
                      </a:rPr>
                      <m:t>𝑥</m:t>
                    </m:r>
                  </m:oMath>
                </a14:m>
                <a:r>
                  <a:rPr lang="en-GB" sz="1300" dirty="0">
                    <a:solidFill>
                      <a:srgbClr val="FF0000"/>
                    </a:solidFill>
                    <a:latin typeface="Comic Sans MS" panose="030F0702030302020204" pitchFamily="66" charset="0"/>
                    <a:sym typeface="Wingdings" panose="05000000000000000000" pitchFamily="2" charset="2"/>
                  </a:rPr>
                  <a:t> needs to be between -1 and 1. If not, the terms which are squared/cubed will increase exponentially and cause the sequence to diverge</a:t>
                </a:r>
              </a:p>
              <a:p>
                <a:pPr marL="171450" indent="-171450" algn="ctr">
                  <a:buFont typeface="Wingdings"/>
                  <a:buChar char="à"/>
                </a:pPr>
                <a:endParaRPr lang="en-GB" sz="13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GB" sz="1300" dirty="0">
                    <a:solidFill>
                      <a:srgbClr val="FF0000"/>
                    </a:solidFill>
                    <a:latin typeface="Comic Sans MS" panose="030F0702030302020204" pitchFamily="66" charset="0"/>
                    <a:sym typeface="Wingdings" panose="05000000000000000000" pitchFamily="2" charset="2"/>
                  </a:rPr>
                  <a:t> If we want a more accurate approximation, we can just calculate more terms in the series and include these as well!</a:t>
                </a:r>
                <a:endParaRPr lang="en-GB" sz="1300" dirty="0">
                  <a:solidFill>
                    <a:srgbClr val="FF0000"/>
                  </a:solidFill>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0" y="5013176"/>
                <a:ext cx="9144000" cy="1492716"/>
              </a:xfrm>
              <a:prstGeom prst="rect">
                <a:avLst/>
              </a:prstGeom>
              <a:blipFill>
                <a:blip r:embed="rId9"/>
                <a:stretch>
                  <a:fillRect b="-2857"/>
                </a:stretch>
              </a:blipFill>
            </p:spPr>
            <p:txBody>
              <a:bodyPr/>
              <a:lstStyle/>
              <a:p>
                <a:r>
                  <a:rPr lang="en-GB">
                    <a:noFill/>
                  </a:rPr>
                  <a:t> </a:t>
                </a:r>
              </a:p>
            </p:txBody>
          </p:sp>
        </mc:Fallback>
      </mc:AlternateContent>
      <p:sp>
        <p:nvSpPr>
          <p:cNvPr id="26" name="テキスト ボックス 25">
            <a:extLst>
              <a:ext uri="{FF2B5EF4-FFF2-40B4-BE49-F238E27FC236}">
                <a16:creationId xmlns:a16="http://schemas.microsoft.com/office/drawing/2014/main" id="{A2EE5CA8-6A47-42FD-903D-D3E8B3ED62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27" name="Title 1">
            <a:extLst>
              <a:ext uri="{FF2B5EF4-FFF2-40B4-BE49-F238E27FC236}">
                <a16:creationId xmlns:a16="http://schemas.microsoft.com/office/drawing/2014/main" id="{E96D1EDA-2CC6-4990-ABA6-9A0D42F444E4}"/>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0926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linds(horizont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blinds(horizontal)">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5">
                                            <p:txEl>
                                              <p:pRg st="0" end="0"/>
                                            </p:txEl>
                                          </p:spTgt>
                                        </p:tgtEl>
                                        <p:attrNameLst>
                                          <p:attrName>style.visibility</p:attrName>
                                        </p:attrNameLst>
                                      </p:cBhvr>
                                      <p:to>
                                        <p:strVal val="visible"/>
                                      </p:to>
                                    </p:set>
                                    <p:animEffect transition="in" filter="blinds(horizontal)">
                                      <p:cBhvr>
                                        <p:cTn id="88" dur="500"/>
                                        <p:tgtEl>
                                          <p:spTgt spid="2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5">
                                            <p:txEl>
                                              <p:pRg st="2" end="2"/>
                                            </p:txEl>
                                          </p:spTgt>
                                        </p:tgtEl>
                                        <p:attrNameLst>
                                          <p:attrName>style.visibility</p:attrName>
                                        </p:attrNameLst>
                                      </p:cBhvr>
                                      <p:to>
                                        <p:strVal val="visible"/>
                                      </p:to>
                                    </p:set>
                                    <p:animEffect transition="in" filter="blinds(horizontal)">
                                      <p:cBhvr>
                                        <p:cTn id="93" dur="500"/>
                                        <p:tgtEl>
                                          <p:spTgt spid="25">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25">
                                            <p:txEl>
                                              <p:pRg st="4" end="4"/>
                                            </p:txEl>
                                          </p:spTgt>
                                        </p:tgtEl>
                                        <p:attrNameLst>
                                          <p:attrName>style.visibility</p:attrName>
                                        </p:attrNameLst>
                                      </p:cBhvr>
                                      <p:to>
                                        <p:strVal val="visible"/>
                                      </p:to>
                                    </p:set>
                                    <p:animEffect transition="in" filter="blinds(horizontal)">
                                      <p:cBhvr>
                                        <p:cTn id="98"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7" grpId="0"/>
      <p:bldP spid="18" grpId="0"/>
      <p:bldP spid="20" grpId="0"/>
      <p:bldP spid="21" grpId="0" animBg="1"/>
      <p:bldP spid="22" grpId="0"/>
      <p:bldP spid="23" grpId="0"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In the regular Maths course, you have seen that functions such as:</a:t>
                </a:r>
              </a:p>
              <a:p>
                <a:pPr marL="0" indent="0" algn="ctr">
                  <a:buNone/>
                </a:pPr>
                <a:r>
                  <a:rPr lang="en-GB" sz="1400" dirty="0">
                    <a:latin typeface="Comic Sans MS" panose="030F0702030302020204" pitchFamily="66" charset="0"/>
                  </a:rPr>
                  <a:t>and</a:t>
                </a:r>
              </a:p>
              <a:p>
                <a:pPr marL="0" indent="0" algn="ctr">
                  <a:buNone/>
                </a:pPr>
                <a:r>
                  <a:rPr lang="en-GB" sz="1400" dirty="0">
                    <a:latin typeface="Comic Sans MS" panose="030F0702030302020204" pitchFamily="66" charset="0"/>
                  </a:rPr>
                  <a:t>Can be expressed as a series sum, when </a:t>
                </a:r>
                <a14:m>
                  <m:oMath xmlns:m="http://schemas.openxmlformats.org/officeDocument/2006/math">
                    <m:r>
                      <a:rPr lang="en-GB" sz="1400" i="1" dirty="0" smtClean="0">
                        <a:latin typeface="Cambria Math" panose="02040503050406030204" pitchFamily="18" charset="0"/>
                      </a:rPr>
                      <m:t>𝑥</m:t>
                    </m:r>
                  </m:oMath>
                </a14:m>
                <a:r>
                  <a:rPr lang="en-GB" sz="1400" dirty="0">
                    <a:latin typeface="Comic Sans MS" panose="030F0702030302020204" pitchFamily="66" charset="0"/>
                  </a:rPr>
                  <a:t> is within certain limits.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132349" cy="4525963"/>
              </a:xfrm>
              <a:blipFill>
                <a:blip r:embed="rId2"/>
                <a:stretch>
                  <a:fillRect t="-808" r="-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08004" y="1520788"/>
                <a:ext cx="11934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r>
                                <a:rPr lang="en-GB" sz="1600" i="1">
                                  <a:latin typeface="Cambria Math"/>
                                </a:rPr>
                                <m:t>1−2</m:t>
                              </m:r>
                              <m:r>
                                <a:rPr lang="en-GB" sz="1600" i="1">
                                  <a:latin typeface="Cambria Math"/>
                                </a:rPr>
                                <m:t>𝑥</m:t>
                              </m:r>
                            </m:e>
                          </m:d>
                        </m:e>
                        <m:sup>
                          <m:r>
                            <a:rPr lang="en-GB" sz="1600" i="1">
                              <a:latin typeface="Cambria Math"/>
                            </a:rPr>
                            <m:t>−1</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608004" y="1520788"/>
                <a:ext cx="1193468"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07904" y="2852936"/>
                <a:ext cx="3226396" cy="444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r>
                        <a:rPr lang="en-GB" sz="1200" b="0" i="1" smtClean="0">
                          <a:latin typeface="Cambria Math"/>
                        </a:rPr>
                        <m:t>𝑛𝑥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𝑛</m:t>
                          </m:r>
                          <m:r>
                            <a:rPr lang="en-GB" sz="1200" b="0" i="1" smtClean="0">
                              <a:latin typeface="Cambria Math"/>
                            </a:rPr>
                            <m:t>(</m:t>
                          </m:r>
                          <m:r>
                            <a:rPr lang="en-GB" sz="1200" b="0" i="1" smtClean="0">
                              <a:latin typeface="Cambria Math"/>
                            </a:rPr>
                            <m:t>𝑛</m:t>
                          </m:r>
                          <m:r>
                            <a:rPr lang="en-GB" sz="1200" b="0" i="1" smtClean="0">
                              <a:latin typeface="Cambria Math"/>
                            </a:rPr>
                            <m:t>−1) </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𝑛</m:t>
                          </m:r>
                          <m:r>
                            <a:rPr lang="en-GB" sz="1200" b="0" i="1" smtClean="0">
                              <a:latin typeface="Cambria Math"/>
                            </a:rPr>
                            <m:t>(</m:t>
                          </m:r>
                          <m:r>
                            <a:rPr lang="en-GB" sz="1200" b="0" i="1" smtClean="0">
                              <a:latin typeface="Cambria Math"/>
                            </a:rPr>
                            <m:t>𝑛</m:t>
                          </m:r>
                          <m:r>
                            <a:rPr lang="en-GB" sz="1200" b="0" i="1" smtClean="0">
                              <a:latin typeface="Cambria Math"/>
                            </a:rPr>
                            <m:t>−1)(</m:t>
                          </m:r>
                          <m:r>
                            <a:rPr lang="en-GB" sz="1200" b="0" i="1" smtClean="0">
                              <a:latin typeface="Cambria Math"/>
                            </a:rPr>
                            <m:t>𝑛</m:t>
                          </m:r>
                          <m:r>
                            <a:rPr lang="en-GB" sz="1200" b="0" i="1" smtClean="0">
                              <a:latin typeface="Cambria Math"/>
                            </a:rPr>
                            <m:t>−2)</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707904" y="2852936"/>
                <a:ext cx="3226396" cy="444032"/>
              </a:xfrm>
              <a:prstGeom prst="rect">
                <a:avLst/>
              </a:prstGeom>
              <a:blipFill>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07904" y="3501008"/>
                <a:ext cx="4371901" cy="4507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d>
                        <m:dPr>
                          <m:ctrlPr>
                            <a:rPr lang="en-GB" sz="1200" b="0" i="1" smtClean="0">
                              <a:latin typeface="Cambria Math" panose="02040503050406030204" pitchFamily="18" charset="0"/>
                            </a:rPr>
                          </m:ctrlPr>
                        </m:dPr>
                        <m:e>
                          <m:r>
                            <a:rPr lang="en-GB" sz="1200" b="0" i="1" smtClean="0">
                              <a:latin typeface="Cambria Math"/>
                            </a:rPr>
                            <m:t>−1</m:t>
                          </m:r>
                        </m:e>
                      </m:d>
                      <m:r>
                        <a:rPr lang="en-GB" sz="1200" b="0" i="1" smtClean="0">
                          <a:latin typeface="Cambria Math"/>
                        </a:rPr>
                        <m:t>(−2</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d>
                            <m:dPr>
                              <m:ctrlPr>
                                <a:rPr lang="en-GB" sz="1200" b="0" i="1" smtClean="0">
                                  <a:latin typeface="Cambria Math" panose="02040503050406030204" pitchFamily="18" charset="0"/>
                                </a:rPr>
                              </m:ctrlPr>
                            </m:dPr>
                            <m:e>
                              <m:r>
                                <a:rPr lang="en-GB" sz="1200" b="0" i="1" smtClean="0">
                                  <a:latin typeface="Cambria Math"/>
                                </a:rPr>
                                <m:t>−1</m:t>
                              </m:r>
                            </m:e>
                          </m:d>
                          <m:d>
                            <m:dPr>
                              <m:ctrlPr>
                                <a:rPr lang="en-GB" sz="1200" b="0" i="1" smtClean="0">
                                  <a:latin typeface="Cambria Math" panose="02040503050406030204" pitchFamily="18" charset="0"/>
                                </a:rPr>
                              </m:ctrlPr>
                            </m:dPr>
                            <m:e>
                              <m:r>
                                <a:rPr lang="en-GB" sz="1200" b="0" i="1" smtClean="0">
                                  <a:latin typeface="Cambria Math"/>
                                </a:rPr>
                                <m:t>−2</m:t>
                              </m:r>
                            </m:e>
                          </m:d>
                          <m:r>
                            <a:rPr lang="en-GB" sz="1200" b="0" i="1" smtClean="0">
                              <a:latin typeface="Cambria Math"/>
                            </a:rPr>
                            <m:t> </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(−2</m:t>
                          </m:r>
                          <m:r>
                            <a:rPr lang="en-GB" sz="1200" b="0" i="1" smtClean="0">
                              <a:latin typeface="Cambria Math"/>
                            </a:rPr>
                            <m:t>𝑥</m:t>
                          </m:r>
                          <m:r>
                            <a:rPr lang="en-GB" sz="1200" b="0" i="1" smtClean="0">
                              <a:latin typeface="Cambria Math"/>
                            </a:rPr>
                            <m:t>)</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d>
                            <m:dPr>
                              <m:ctrlPr>
                                <a:rPr lang="en-GB" sz="1200" b="0" i="1" smtClean="0">
                                  <a:latin typeface="Cambria Math" panose="02040503050406030204" pitchFamily="18" charset="0"/>
                                </a:rPr>
                              </m:ctrlPr>
                            </m:dPr>
                            <m:e>
                              <m:r>
                                <a:rPr lang="en-GB" sz="1200" b="0" i="1" smtClean="0">
                                  <a:latin typeface="Cambria Math"/>
                                </a:rPr>
                                <m:t>−1</m:t>
                              </m:r>
                            </m:e>
                          </m:d>
                          <m:d>
                            <m:dPr>
                              <m:ctrlPr>
                                <a:rPr lang="en-GB" sz="1200" b="0" i="1" smtClean="0">
                                  <a:latin typeface="Cambria Math" panose="02040503050406030204" pitchFamily="18" charset="0"/>
                                </a:rPr>
                              </m:ctrlPr>
                            </m:dPr>
                            <m:e>
                              <m:r>
                                <a:rPr lang="en-GB" sz="1200" b="0" i="1" smtClean="0">
                                  <a:latin typeface="Cambria Math"/>
                                </a:rPr>
                                <m:t>−2</m:t>
                              </m:r>
                            </m:e>
                          </m:d>
                          <m:d>
                            <m:dPr>
                              <m:ctrlPr>
                                <a:rPr lang="en-GB" sz="1200" b="0" i="1" smtClean="0">
                                  <a:latin typeface="Cambria Math" panose="02040503050406030204" pitchFamily="18" charset="0"/>
                                </a:rPr>
                              </m:ctrlPr>
                            </m:dPr>
                            <m:e>
                              <m:r>
                                <a:rPr lang="en-GB" sz="1200" b="0" i="1" smtClean="0">
                                  <a:latin typeface="Cambria Math"/>
                                </a:rPr>
                                <m:t>−3</m:t>
                              </m:r>
                            </m:e>
                          </m:d>
                        </m:num>
                        <m:den>
                          <m:r>
                            <a:rPr lang="en-GB" sz="1200" b="0" i="1" smtClean="0">
                              <a:latin typeface="Cambria Math"/>
                            </a:rPr>
                            <m:t>6</m:t>
                          </m:r>
                        </m:den>
                      </m:f>
                      <m:sSup>
                        <m:sSupPr>
                          <m:ctrlPr>
                            <a:rPr lang="en-GB" sz="1200" b="0" i="1" smtClean="0">
                              <a:latin typeface="Cambria Math" panose="02040503050406030204" pitchFamily="18" charset="0"/>
                            </a:rPr>
                          </m:ctrlPr>
                        </m:sSupPr>
                        <m:e>
                          <m:r>
                            <a:rPr lang="en-GB" sz="1200" b="0" i="1" smtClean="0">
                              <a:latin typeface="Cambria Math"/>
                            </a:rPr>
                            <m:t>(−2</m:t>
                          </m:r>
                          <m:r>
                            <a:rPr lang="en-GB" sz="1200" b="0" i="1" smtClean="0">
                              <a:latin typeface="Cambria Math"/>
                            </a:rPr>
                            <m:t>𝑥</m:t>
                          </m:r>
                          <m:r>
                            <a:rPr lang="en-GB" sz="1200" b="0" i="1" smtClean="0">
                              <a:latin typeface="Cambria Math"/>
                            </a:rPr>
                            <m:t>)</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707904" y="3501008"/>
                <a:ext cx="4371901" cy="450701"/>
              </a:xfrm>
              <a:prstGeom prst="rect">
                <a:avLst/>
              </a:prstGeom>
              <a:blipFill>
                <a:blip r:embed="rId5"/>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63888" y="4113076"/>
                <a:ext cx="182146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m:t>
                      </m:r>
                      <m:r>
                        <a:rPr lang="en-GB" sz="1200" b="0" i="1" smtClean="0">
                          <a:latin typeface="Cambria Math"/>
                        </a:rPr>
                        <m:t>1+2</m:t>
                      </m:r>
                      <m:r>
                        <a:rPr lang="en-GB" sz="1200" b="0" i="1" smtClean="0">
                          <a:latin typeface="Cambria Math"/>
                        </a:rPr>
                        <m:t>𝑥</m:t>
                      </m:r>
                      <m:r>
                        <a:rPr lang="en-GB" sz="1200" b="0" i="1" smtClean="0">
                          <a:latin typeface="Cambria Math"/>
                        </a:rPr>
                        <m:t>+4</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+8</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63888" y="4113076"/>
                <a:ext cx="1821461" cy="276999"/>
              </a:xfrm>
              <a:prstGeom prst="rect">
                <a:avLst/>
              </a:prstGeom>
              <a:blipFill>
                <a:blip r:embed="rId6"/>
                <a:stretch>
                  <a:fillRect/>
                </a:stretch>
              </a:blipFill>
            </p:spPr>
            <p:txBody>
              <a:bodyPr/>
              <a:lstStyle/>
              <a:p>
                <a:r>
                  <a:rPr lang="en-GB">
                    <a:noFill/>
                  </a:rPr>
                  <a:t> </a:t>
                </a:r>
              </a:p>
            </p:txBody>
          </p:sp>
        </mc:Fallback>
      </mc:AlternateContent>
      <p:cxnSp>
        <p:nvCxnSpPr>
          <p:cNvPr id="13" name="Straight Arrow Connector 12"/>
          <p:cNvCxnSpPr/>
          <p:nvPr/>
        </p:nvCxnSpPr>
        <p:spPr>
          <a:xfrm flipH="1">
            <a:off x="5760132" y="1520788"/>
            <a:ext cx="1044116"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72100" y="1844824"/>
            <a:ext cx="468052"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32240" y="1340768"/>
            <a:ext cx="63190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n = -1</a:t>
            </a:r>
            <a:endParaRPr lang="en-GB" sz="1400" baseline="-25000" dirty="0">
              <a:solidFill>
                <a:srgbClr val="FF0000"/>
              </a:solidFill>
              <a:latin typeface="Comic Sans MS" panose="030F0702030302020204" pitchFamily="66" charset="0"/>
            </a:endParaRPr>
          </a:p>
        </p:txBody>
      </p:sp>
      <p:sp>
        <p:nvSpPr>
          <p:cNvPr id="18" name="TextBox 17"/>
          <p:cNvSpPr txBox="1"/>
          <p:nvPr/>
        </p:nvSpPr>
        <p:spPr>
          <a:xfrm>
            <a:off x="5940152" y="1808820"/>
            <a:ext cx="77777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 = -2x</a:t>
            </a:r>
            <a:endParaRPr lang="en-GB" sz="1400" baseline="-25000" dirty="0">
              <a:solidFill>
                <a:srgbClr val="FF0000"/>
              </a:solidFill>
              <a:latin typeface="Comic Sans MS" panose="030F0702030302020204" pitchFamily="66" charset="0"/>
            </a:endParaRPr>
          </a:p>
        </p:txBody>
      </p:sp>
      <p:sp>
        <p:nvSpPr>
          <p:cNvPr id="20" name="TextBox 19"/>
          <p:cNvSpPr txBox="1"/>
          <p:nvPr/>
        </p:nvSpPr>
        <p:spPr>
          <a:xfrm>
            <a:off x="3743908" y="2168860"/>
            <a:ext cx="4911972"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Start by considering the general form of the binomial expansion</a:t>
            </a:r>
            <a:endParaRPr lang="en-GB" sz="1400" baseline="-25000" dirty="0">
              <a:solidFill>
                <a:srgbClr val="FF0000"/>
              </a:solidFill>
              <a:latin typeface="Comic Sans MS" panose="030F0702030302020204" pitchFamily="66" charset="0"/>
            </a:endParaRPr>
          </a:p>
        </p:txBody>
      </p:sp>
      <p:sp>
        <p:nvSpPr>
          <p:cNvPr id="21" name="Arc 20"/>
          <p:cNvSpPr/>
          <p:nvPr/>
        </p:nvSpPr>
        <p:spPr>
          <a:xfrm>
            <a:off x="7884368" y="3104964"/>
            <a:ext cx="324036" cy="6480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8136396" y="3104964"/>
            <a:ext cx="899592"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t>
            </a:r>
          </a:p>
          <a:p>
            <a:pPr algn="ctr"/>
            <a:r>
              <a:rPr lang="en-GB" sz="1200" dirty="0">
                <a:solidFill>
                  <a:srgbClr val="FF0000"/>
                </a:solidFill>
                <a:latin typeface="Comic Sans MS" panose="030F0702030302020204" pitchFamily="66" charset="0"/>
              </a:rPr>
              <a:t>n = -1 and </a:t>
            </a:r>
          </a:p>
          <a:p>
            <a:pPr algn="ctr"/>
            <a:r>
              <a:rPr lang="en-GB" sz="1200" dirty="0">
                <a:solidFill>
                  <a:srgbClr val="FF0000"/>
                </a:solidFill>
                <a:latin typeface="Comic Sans MS" panose="030F0702030302020204" pitchFamily="66" charset="0"/>
              </a:rPr>
              <a:t>x = -2x</a:t>
            </a:r>
          </a:p>
        </p:txBody>
      </p:sp>
      <p:sp>
        <p:nvSpPr>
          <p:cNvPr id="23" name="Arc 22"/>
          <p:cNvSpPr/>
          <p:nvPr/>
        </p:nvSpPr>
        <p:spPr>
          <a:xfrm>
            <a:off x="7884368" y="3753036"/>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8136396" y="3897052"/>
            <a:ext cx="828092" cy="288032"/>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25" name="TextBox 24"/>
          <p:cNvSpPr txBox="1"/>
          <p:nvPr/>
        </p:nvSpPr>
        <p:spPr>
          <a:xfrm>
            <a:off x="1043608" y="4581128"/>
            <a:ext cx="7056784"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For this series to converge, we need to look at the term which is raised to a power</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Again, the value of this expression must be between -1 and 1 for it to converge. As the term itself is ‘-2x’…</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3851920" y="5481228"/>
                <a:ext cx="136268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m:t>
                      </m:r>
                      <m:r>
                        <a:rPr lang="en-GB" sz="1400" b="0" i="1" smtClean="0">
                          <a:latin typeface="Cambria Math"/>
                          <a:ea typeface="Cambria Math"/>
                        </a:rPr>
                        <m:t>&lt;−2</m:t>
                      </m:r>
                      <m:r>
                        <a:rPr lang="en-GB" sz="1400" b="0" i="1" smtClean="0">
                          <a:latin typeface="Cambria Math"/>
                          <a:ea typeface="Cambria Math"/>
                        </a:rPr>
                        <m:t>𝑥</m:t>
                      </m:r>
                      <m:r>
                        <a:rPr lang="en-GB" sz="1400" b="0" i="1" smtClean="0">
                          <a:latin typeface="Cambria Math"/>
                          <a:ea typeface="Cambria Math"/>
                        </a:rPr>
                        <m:t>&lt;1</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51920" y="5481228"/>
                <a:ext cx="1362681"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923928" y="5841268"/>
                <a:ext cx="12280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m:t>
                      </m:r>
                      <m:r>
                        <a:rPr lang="en-GB" sz="1400" b="0" i="1" smtClean="0">
                          <a:latin typeface="Cambria Math"/>
                          <a:ea typeface="Cambria Math"/>
                        </a:rPr>
                        <m:t>&lt;2</m:t>
                      </m:r>
                      <m:r>
                        <a:rPr lang="en-GB" sz="1400" b="0" i="1" smtClean="0">
                          <a:latin typeface="Cambria Math"/>
                          <a:ea typeface="Cambria Math"/>
                        </a:rPr>
                        <m:t>𝑥</m:t>
                      </m:r>
                      <m:r>
                        <a:rPr lang="en-GB" sz="1400" b="0" i="1" smtClean="0">
                          <a:latin typeface="Cambria Math"/>
                          <a:ea typeface="Cambria Math"/>
                        </a:rPr>
                        <m:t>&lt;1</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923928" y="5841268"/>
                <a:ext cx="1228028"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923928" y="6129300"/>
                <a:ext cx="1158587"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&lt;</m:t>
                      </m:r>
                      <m:r>
                        <a:rPr lang="en-GB" sz="1400" b="0" i="1" smtClean="0">
                          <a:latin typeface="Cambria Math"/>
                          <a:ea typeface="Cambria Math"/>
                        </a:rPr>
                        <m:t>𝑥</m:t>
                      </m:r>
                      <m:r>
                        <a:rPr lang="en-GB" sz="1400" b="0" i="1" smtClean="0">
                          <a:latin typeface="Cambria Math"/>
                          <a:ea typeface="Cambria Math"/>
                        </a:rPr>
                        <m:t>&lt;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923928" y="6129300"/>
                <a:ext cx="1158587" cy="495649"/>
              </a:xfrm>
              <a:prstGeom prst="rect">
                <a:avLst/>
              </a:prstGeom>
              <a:blipFill>
                <a:blip r:embed="rId9"/>
                <a:stretch>
                  <a:fillRect b="-1220"/>
                </a:stretch>
              </a:blipFill>
            </p:spPr>
            <p:txBody>
              <a:bodyPr/>
              <a:lstStyle/>
              <a:p>
                <a:r>
                  <a:rPr lang="en-GB">
                    <a:noFill/>
                  </a:rPr>
                  <a:t> </a:t>
                </a:r>
              </a:p>
            </p:txBody>
          </p:sp>
        </mc:Fallback>
      </mc:AlternateContent>
      <p:sp>
        <p:nvSpPr>
          <p:cNvPr id="26" name="テキスト ボックス 25">
            <a:extLst>
              <a:ext uri="{FF2B5EF4-FFF2-40B4-BE49-F238E27FC236}">
                <a16:creationId xmlns:a16="http://schemas.microsoft.com/office/drawing/2014/main" id="{8DCE969C-5469-4C2F-8867-29AB1D9F52F8}"/>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29" name="Title 1">
            <a:extLst>
              <a:ext uri="{FF2B5EF4-FFF2-40B4-BE49-F238E27FC236}">
                <a16:creationId xmlns:a16="http://schemas.microsoft.com/office/drawing/2014/main" id="{AF97FB0E-42B8-49A1-8B46-A9CB40B3979B}"/>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30" name="TextBox 4">
                <a:extLst>
                  <a:ext uri="{FF2B5EF4-FFF2-40B4-BE49-F238E27FC236}">
                    <a16:creationId xmlns:a16="http://schemas.microsoft.com/office/drawing/2014/main" id="{92F6709D-563D-4340-866D-CE1C25CFD6EB}"/>
                  </a:ext>
                </a:extLst>
              </p:cNvPr>
              <p:cNvSpPr txBox="1"/>
              <p:nvPr/>
            </p:nvSpPr>
            <p:spPr>
              <a:xfrm>
                <a:off x="790446" y="3289955"/>
                <a:ext cx="840037"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r>
                            <a:rPr lang="en-GB" sz="1600" b="0" i="1" smtClean="0">
                              <a:latin typeface="Cambria Math"/>
                            </a:rPr>
                            <m:t>1+</m:t>
                          </m:r>
                          <m:r>
                            <a:rPr lang="en-GB" sz="1600" b="0" i="1" smtClean="0">
                              <a:latin typeface="Cambria Math"/>
                            </a:rPr>
                            <m:t>𝑥</m:t>
                          </m:r>
                        </m:e>
                      </m:rad>
                    </m:oMath>
                  </m:oMathPara>
                </a14:m>
                <a:endParaRPr lang="en-GB" sz="1600" dirty="0"/>
              </a:p>
            </p:txBody>
          </p:sp>
        </mc:Choice>
        <mc:Fallback xmlns="">
          <p:sp>
            <p:nvSpPr>
              <p:cNvPr id="30" name="TextBox 4">
                <a:extLst>
                  <a:ext uri="{FF2B5EF4-FFF2-40B4-BE49-F238E27FC236}">
                    <a16:creationId xmlns:a16="http://schemas.microsoft.com/office/drawing/2014/main" id="{92F6709D-563D-4340-866D-CE1C25CFD6EB}"/>
                  </a:ext>
                </a:extLst>
              </p:cNvPr>
              <p:cNvSpPr txBox="1">
                <a:spLocks noRot="1" noChangeAspect="1" noMove="1" noResize="1" noEditPoints="1" noAdjustHandles="1" noChangeArrowheads="1" noChangeShapeType="1" noTextEdit="1"/>
              </p:cNvSpPr>
              <p:nvPr/>
            </p:nvSpPr>
            <p:spPr>
              <a:xfrm>
                <a:off x="790446" y="3289955"/>
                <a:ext cx="840037" cy="36760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6">
                <a:extLst>
                  <a:ext uri="{FF2B5EF4-FFF2-40B4-BE49-F238E27FC236}">
                    <a16:creationId xmlns:a16="http://schemas.microsoft.com/office/drawing/2014/main" id="{CC26D9AE-1704-466E-8305-9D94B22F6BE9}"/>
                  </a:ext>
                </a:extLst>
              </p:cNvPr>
              <p:cNvSpPr txBox="1"/>
              <p:nvPr/>
            </p:nvSpPr>
            <p:spPr>
              <a:xfrm>
                <a:off x="2039467" y="3314084"/>
                <a:ext cx="11934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a:rPr>
                                <m:t>1−2</m:t>
                              </m:r>
                              <m:r>
                                <a:rPr lang="en-GB" sz="1600" b="0" i="1" smtClean="0">
                                  <a:latin typeface="Cambria Math"/>
                                </a:rPr>
                                <m:t>𝑥</m:t>
                              </m:r>
                            </m:e>
                          </m:d>
                        </m:e>
                        <m:sup>
                          <m:r>
                            <a:rPr lang="en-GB" sz="1600" b="0" i="1" smtClean="0">
                              <a:latin typeface="Cambria Math"/>
                            </a:rPr>
                            <m:t>−1</m:t>
                          </m:r>
                        </m:sup>
                      </m:sSup>
                    </m:oMath>
                  </m:oMathPara>
                </a14:m>
                <a:endParaRPr lang="en-GB" sz="1600" dirty="0"/>
              </a:p>
            </p:txBody>
          </p:sp>
        </mc:Choice>
        <mc:Fallback xmlns="">
          <p:sp>
            <p:nvSpPr>
              <p:cNvPr id="31" name="TextBox 6">
                <a:extLst>
                  <a:ext uri="{FF2B5EF4-FFF2-40B4-BE49-F238E27FC236}">
                    <a16:creationId xmlns:a16="http://schemas.microsoft.com/office/drawing/2014/main" id="{CC26D9AE-1704-466E-8305-9D94B22F6BE9}"/>
                  </a:ext>
                </a:extLst>
              </p:cNvPr>
              <p:cNvSpPr txBox="1">
                <a:spLocks noRot="1" noChangeAspect="1" noMove="1" noResize="1" noEditPoints="1" noAdjustHandles="1" noChangeArrowheads="1" noChangeShapeType="1" noTextEdit="1"/>
              </p:cNvSpPr>
              <p:nvPr/>
            </p:nvSpPr>
            <p:spPr>
              <a:xfrm>
                <a:off x="2039467" y="3314084"/>
                <a:ext cx="1193468" cy="338554"/>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607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blinds(horizontal)">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5">
                                            <p:txEl>
                                              <p:pRg st="2" end="2"/>
                                            </p:txEl>
                                          </p:spTgt>
                                        </p:tgtEl>
                                        <p:attrNameLst>
                                          <p:attrName>style.visibility</p:attrName>
                                        </p:attrNameLst>
                                      </p:cBhvr>
                                      <p:to>
                                        <p:strVal val="visible"/>
                                      </p:to>
                                    </p:set>
                                    <p:animEffect transition="in" filter="blinds(horizontal)">
                                      <p:cBhvr>
                                        <p:cTn id="77" dur="500"/>
                                        <p:tgtEl>
                                          <p:spTgt spid="2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20" grpId="0"/>
      <p:bldP spid="21" grpId="0" animBg="1"/>
      <p:bldP spid="22" grpId="0"/>
      <p:bldP spid="23" grpId="0" animBg="1"/>
      <p:bldP spid="24" grpId="0"/>
      <p:bldP spid="12"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More functions can be expressed this way, as series sums</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This is an extremely valuable tool as it allows us to calculate functions to any degree of accuracy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It is also essentially the process a calculator goes through when calculating such values!</a:t>
            </a:r>
            <a:endParaRPr lang="en-GB" sz="1400" dirty="0">
              <a:latin typeface="Comic Sans MS" panose="030F0702030302020204" pitchFamily="66" charset="0"/>
            </a:endParaRPr>
          </a:p>
        </p:txBody>
      </p:sp>
      <p:sp>
        <p:nvSpPr>
          <p:cNvPr id="7" name="テキスト ボックス 6">
            <a:extLst>
              <a:ext uri="{FF2B5EF4-FFF2-40B4-BE49-F238E27FC236}">
                <a16:creationId xmlns:a16="http://schemas.microsoft.com/office/drawing/2014/main" id="{CE86B480-F7B4-471C-9AC1-A2582ADB3485}"/>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8" name="Title 1">
            <a:extLst>
              <a:ext uri="{FF2B5EF4-FFF2-40B4-BE49-F238E27FC236}">
                <a16:creationId xmlns:a16="http://schemas.microsoft.com/office/drawing/2014/main" id="{B665E35D-F9BD-49FD-8D35-BB0298544B1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8080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2"/>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3"/>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4"/>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8"/>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9"/>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20"/>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1"/>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6"/>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1" name="TextBox 40"/>
              <p:cNvSpPr txBox="1"/>
              <p:nvPr/>
            </p:nvSpPr>
            <p:spPr>
              <a:xfrm>
                <a:off x="3851920" y="4833156"/>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851920" y="4833156"/>
                <a:ext cx="3929922" cy="279115"/>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28"/>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887924" y="526520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887924" y="5265204"/>
                <a:ext cx="720080" cy="276999"/>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30"/>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959932" y="569725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959932" y="5697252"/>
                <a:ext cx="684076" cy="276999"/>
              </a:xfrm>
              <a:prstGeom prst="rect">
                <a:avLst/>
              </a:prstGeom>
              <a:blipFill>
                <a:blip r:embed="rId31"/>
                <a:stretch>
                  <a:fillRect/>
                </a:stretch>
              </a:blipFill>
            </p:spPr>
            <p:txBody>
              <a:bodyPr/>
              <a:lstStyle/>
              <a:p>
                <a:r>
                  <a:rPr lang="en-GB">
                    <a:noFill/>
                  </a:rPr>
                  <a:t> </a:t>
                </a:r>
              </a:p>
            </p:txBody>
          </p:sp>
        </mc:Fallback>
      </mc:AlternateContent>
      <p:sp>
        <p:nvSpPr>
          <p:cNvPr id="46" name="Arc 45"/>
          <p:cNvSpPr/>
          <p:nvPr/>
        </p:nvSpPr>
        <p:spPr>
          <a:xfrm>
            <a:off x="7707907" y="5013176"/>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7959935" y="4977172"/>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48" name="Arc 47"/>
          <p:cNvSpPr/>
          <p:nvPr/>
        </p:nvSpPr>
        <p:spPr>
          <a:xfrm>
            <a:off x="4463988"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4716016"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mc:AlternateContent xmlns:mc="http://schemas.openxmlformats.org/markup-compatibility/2006" xmlns:a14="http://schemas.microsoft.com/office/drawing/2010/main">
        <mc:Choice Requires="a14">
          <p:sp>
            <p:nvSpPr>
              <p:cNvPr id="50" name="TextBox 49"/>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32"/>
                <a:stretch>
                  <a:fillRect/>
                </a:stretch>
              </a:blipFill>
            </p:spPr>
            <p:txBody>
              <a:bodyPr/>
              <a:lstStyle/>
              <a:p>
                <a:r>
                  <a:rPr lang="en-GB">
                    <a:noFill/>
                  </a:rPr>
                  <a:t> </a:t>
                </a:r>
              </a:p>
            </p:txBody>
          </p:sp>
        </mc:Fallback>
      </mc:AlternateContent>
      <p:sp>
        <p:nvSpPr>
          <p:cNvPr id="51" name="TextBox 50"/>
          <p:cNvSpPr txBox="1"/>
          <p:nvPr/>
        </p:nvSpPr>
        <p:spPr>
          <a:xfrm>
            <a:off x="7491883" y="5553236"/>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20" name="Rectangle 19"/>
          <p:cNvSpPr/>
          <p:nvPr/>
        </p:nvSpPr>
        <p:spPr>
          <a:xfrm>
            <a:off x="3923928" y="4797152"/>
            <a:ext cx="381642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959932" y="1664804"/>
            <a:ext cx="381642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テキスト ボックス 52">
            <a:extLst>
              <a:ext uri="{FF2B5EF4-FFF2-40B4-BE49-F238E27FC236}">
                <a16:creationId xmlns:a16="http://schemas.microsoft.com/office/drawing/2014/main" id="{A10FE7C5-A7DD-4D8E-8004-EEA8212938DD}"/>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54" name="Title 1">
            <a:extLst>
              <a:ext uri="{FF2B5EF4-FFF2-40B4-BE49-F238E27FC236}">
                <a16:creationId xmlns:a16="http://schemas.microsoft.com/office/drawing/2014/main" id="{CD84B4D0-E743-466F-8EAF-8EC75B98F07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057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linds(horizont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linds(horizont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blinds(horizontal)">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blinds(horizontal)">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linds(horizontal)">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blinds(horizontal)">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blinds(horizontal)">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horizont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blinds(horizontal)">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linds(horizontal)">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blinds(horizontal)">
                                      <p:cBhvr>
                                        <p:cTn id="142" dur="5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blinds(horizontal)">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blinds(horizontal)">
                                      <p:cBhvr>
                                        <p:cTn id="152" dur="500"/>
                                        <p:tgtEl>
                                          <p:spTgt spid="28"/>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blinds(horizontal)">
                                      <p:cBhvr>
                                        <p:cTn id="157" dur="500"/>
                                        <p:tgtEl>
                                          <p:spTgt spid="30"/>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blinds(horizontal)">
                                      <p:cBhvr>
                                        <p:cTn id="162" dur="500"/>
                                        <p:tgtEl>
                                          <p:spTgt spid="3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blinds(horizontal)">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blinds(horizontal)">
                                      <p:cBhvr>
                                        <p:cTn id="172" dur="500"/>
                                        <p:tgtEl>
                                          <p:spTgt spid="40"/>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blinds(horizontal)">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blinds(horizontal)">
                                      <p:cBhvr>
                                        <p:cTn id="182" dur="500"/>
                                        <p:tgtEl>
                                          <p:spTgt spid="41"/>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20"/>
                                        </p:tgtEl>
                                        <p:attrNameLst>
                                          <p:attrName>style.visibility</p:attrName>
                                        </p:attrNameLst>
                                      </p:cBhvr>
                                      <p:to>
                                        <p:strVal val="visible"/>
                                      </p:to>
                                    </p:set>
                                    <p:animEffect transition="in" filter="blinds(horizontal)">
                                      <p:cBhvr>
                                        <p:cTn id="187" dur="500"/>
                                        <p:tgtEl>
                                          <p:spTgt spid="20"/>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blinds(horizontal)">
                                      <p:cBhvr>
                                        <p:cTn id="190" dur="500"/>
                                        <p:tgtEl>
                                          <p:spTgt spid="52"/>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xit" presetSubtype="10" fill="hold" grpId="1" nodeType="clickEffect">
                                  <p:stCondLst>
                                    <p:cond delay="0"/>
                                  </p:stCondLst>
                                  <p:childTnLst>
                                    <p:animEffect transition="out" filter="blinds(horizontal)">
                                      <p:cBhvr>
                                        <p:cTn id="194" dur="500"/>
                                        <p:tgtEl>
                                          <p:spTgt spid="20"/>
                                        </p:tgtEl>
                                      </p:cBhvr>
                                    </p:animEffect>
                                    <p:set>
                                      <p:cBhvr>
                                        <p:cTn id="195" dur="1" fill="hold">
                                          <p:stCondLst>
                                            <p:cond delay="499"/>
                                          </p:stCondLst>
                                        </p:cTn>
                                        <p:tgtEl>
                                          <p:spTgt spid="20"/>
                                        </p:tgtEl>
                                        <p:attrNameLst>
                                          <p:attrName>style.visibility</p:attrName>
                                        </p:attrNameLst>
                                      </p:cBhvr>
                                      <p:to>
                                        <p:strVal val="hidden"/>
                                      </p:to>
                                    </p:set>
                                  </p:childTnLst>
                                </p:cTn>
                              </p:par>
                              <p:par>
                                <p:cTn id="196" presetID="3" presetClass="exit" presetSubtype="10" fill="hold" grpId="1" nodeType="withEffect">
                                  <p:stCondLst>
                                    <p:cond delay="0"/>
                                  </p:stCondLst>
                                  <p:childTnLst>
                                    <p:animEffect transition="out" filter="blinds(horizontal)">
                                      <p:cBhvr>
                                        <p:cTn id="197" dur="500"/>
                                        <p:tgtEl>
                                          <p:spTgt spid="52"/>
                                        </p:tgtEl>
                                      </p:cBhvr>
                                    </p:animEffect>
                                    <p:set>
                                      <p:cBhvr>
                                        <p:cTn id="198" dur="1" fill="hold">
                                          <p:stCondLst>
                                            <p:cond delay="499"/>
                                          </p:stCondLst>
                                        </p:cTn>
                                        <p:tgtEl>
                                          <p:spTgt spid="52"/>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blinds(horizontal)">
                                      <p:cBhvr>
                                        <p:cTn id="203" dur="500"/>
                                        <p:tgtEl>
                                          <p:spTgt spid="46"/>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47"/>
                                        </p:tgtEl>
                                        <p:attrNameLst>
                                          <p:attrName>style.visibility</p:attrName>
                                        </p:attrNameLst>
                                      </p:cBhvr>
                                      <p:to>
                                        <p:strVal val="visible"/>
                                      </p:to>
                                    </p:set>
                                    <p:animEffect transition="in" filter="blinds(horizontal)">
                                      <p:cBhvr>
                                        <p:cTn id="208" dur="500"/>
                                        <p:tgtEl>
                                          <p:spTgt spid="47"/>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51"/>
                                        </p:tgtEl>
                                        <p:attrNameLst>
                                          <p:attrName>style.visibility</p:attrName>
                                        </p:attrNameLst>
                                      </p:cBhvr>
                                      <p:to>
                                        <p:strVal val="visible"/>
                                      </p:to>
                                    </p:set>
                                    <p:animEffect transition="in" filter="blinds(horizontal)">
                                      <p:cBhvr>
                                        <p:cTn id="213" dur="500"/>
                                        <p:tgtEl>
                                          <p:spTgt spid="51"/>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44"/>
                                        </p:tgtEl>
                                        <p:attrNameLst>
                                          <p:attrName>style.visibility</p:attrName>
                                        </p:attrNameLst>
                                      </p:cBhvr>
                                      <p:to>
                                        <p:strVal val="visible"/>
                                      </p:to>
                                    </p:set>
                                    <p:animEffect transition="in" filter="blinds(horizontal)">
                                      <p:cBhvr>
                                        <p:cTn id="218" dur="500"/>
                                        <p:tgtEl>
                                          <p:spTgt spid="44"/>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43"/>
                                        </p:tgtEl>
                                        <p:attrNameLst>
                                          <p:attrName>style.visibility</p:attrName>
                                        </p:attrNameLst>
                                      </p:cBhvr>
                                      <p:to>
                                        <p:strVal val="visible"/>
                                      </p:to>
                                    </p:set>
                                    <p:animEffect transition="in" filter="blinds(horizontal)">
                                      <p:cBhvr>
                                        <p:cTn id="223" dur="500"/>
                                        <p:tgtEl>
                                          <p:spTgt spid="43"/>
                                        </p:tgtEl>
                                      </p:cBhvr>
                                    </p:animEffect>
                                  </p:childTnLst>
                                </p:cTn>
                              </p:par>
                            </p:childTnLst>
                          </p:cTn>
                        </p:par>
                      </p:childTnLst>
                    </p:cTn>
                  </p:par>
                  <p:par>
                    <p:cTn id="224" fill="hold">
                      <p:stCondLst>
                        <p:cond delay="indefinite"/>
                      </p:stCondLst>
                      <p:childTnLst>
                        <p:par>
                          <p:cTn id="225" fill="hold">
                            <p:stCondLst>
                              <p:cond delay="0"/>
                            </p:stCondLst>
                            <p:childTnLst>
                              <p:par>
                                <p:cTn id="226" presetID="3" presetClass="entr" presetSubtype="10" fill="hold" grpId="0" nodeType="clickEffect">
                                  <p:stCondLst>
                                    <p:cond delay="0"/>
                                  </p:stCondLst>
                                  <p:childTnLst>
                                    <p:set>
                                      <p:cBhvr>
                                        <p:cTn id="227" dur="1" fill="hold">
                                          <p:stCondLst>
                                            <p:cond delay="0"/>
                                          </p:stCondLst>
                                        </p:cTn>
                                        <p:tgtEl>
                                          <p:spTgt spid="48"/>
                                        </p:tgtEl>
                                        <p:attrNameLst>
                                          <p:attrName>style.visibility</p:attrName>
                                        </p:attrNameLst>
                                      </p:cBhvr>
                                      <p:to>
                                        <p:strVal val="visible"/>
                                      </p:to>
                                    </p:set>
                                    <p:animEffect transition="in" filter="blinds(horizontal)">
                                      <p:cBhvr>
                                        <p:cTn id="228" dur="500"/>
                                        <p:tgtEl>
                                          <p:spTgt spid="48"/>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grpId="0" nodeType="clickEffect">
                                  <p:stCondLst>
                                    <p:cond delay="0"/>
                                  </p:stCondLst>
                                  <p:childTnLst>
                                    <p:set>
                                      <p:cBhvr>
                                        <p:cTn id="232" dur="1" fill="hold">
                                          <p:stCondLst>
                                            <p:cond delay="0"/>
                                          </p:stCondLst>
                                        </p:cTn>
                                        <p:tgtEl>
                                          <p:spTgt spid="49"/>
                                        </p:tgtEl>
                                        <p:attrNameLst>
                                          <p:attrName>style.visibility</p:attrName>
                                        </p:attrNameLst>
                                      </p:cBhvr>
                                      <p:to>
                                        <p:strVal val="visible"/>
                                      </p:to>
                                    </p:set>
                                    <p:animEffect transition="in" filter="blinds(horizontal)">
                                      <p:cBhvr>
                                        <p:cTn id="233" dur="500"/>
                                        <p:tgtEl>
                                          <p:spTgt spid="49"/>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grpId="0" nodeType="clickEffect">
                                  <p:stCondLst>
                                    <p:cond delay="0"/>
                                  </p:stCondLst>
                                  <p:childTnLst>
                                    <p:set>
                                      <p:cBhvr>
                                        <p:cTn id="237" dur="1" fill="hold">
                                          <p:stCondLst>
                                            <p:cond delay="0"/>
                                          </p:stCondLst>
                                        </p:cTn>
                                        <p:tgtEl>
                                          <p:spTgt spid="45"/>
                                        </p:tgtEl>
                                        <p:attrNameLst>
                                          <p:attrName>style.visibility</p:attrName>
                                        </p:attrNameLst>
                                      </p:cBhvr>
                                      <p:to>
                                        <p:strVal val="visible"/>
                                      </p:to>
                                    </p:set>
                                    <p:animEffect transition="in" filter="blinds(horizontal)">
                                      <p:cBhvr>
                                        <p:cTn id="238" dur="500"/>
                                        <p:tgtEl>
                                          <p:spTgt spid="45"/>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grpId="0" nodeType="click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blinds(horizontal)">
                                      <p:cBhvr>
                                        <p:cTn id="24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p:bldP spid="21" grpId="0"/>
      <p:bldP spid="22" grpId="0"/>
      <p:bldP spid="23" grpId="0"/>
      <p:bldP spid="24" grpId="0"/>
      <p:bldP spid="25" grpId="0"/>
      <p:bldP spid="26" grpId="0" animBg="1"/>
      <p:bldP spid="27" grpId="0"/>
      <p:bldP spid="28" grpId="0"/>
      <p:bldP spid="30" grpId="0"/>
      <p:bldP spid="31" grpId="0"/>
      <p:bldP spid="32" grpId="0"/>
      <p:bldP spid="33" grpId="0" animBg="1"/>
      <p:bldP spid="34" grpId="0"/>
      <p:bldP spid="35" grpId="0" animBg="1"/>
      <p:bldP spid="36" grpId="0" animBg="1"/>
      <p:bldP spid="38" grpId="0"/>
      <p:bldP spid="39" grpId="0"/>
      <p:bldP spid="40" grpId="0"/>
      <p:bldP spid="41" grpId="0"/>
      <p:bldP spid="42" grpId="0" animBg="1"/>
      <p:bldP spid="43" grpId="0"/>
      <p:bldP spid="44" grpId="0" animBg="1"/>
      <p:bldP spid="45" grpId="0"/>
      <p:bldP spid="46" grpId="0" animBg="1"/>
      <p:bldP spid="47" grpId="0"/>
      <p:bldP spid="48" grpId="0" animBg="1"/>
      <p:bldP spid="49" grpId="0"/>
      <p:bldP spid="50" grpId="0"/>
      <p:bldP spid="51" grpId="0"/>
      <p:bldP spid="20" grpId="0" animBg="1"/>
      <p:bldP spid="20" grpId="1" animBg="1"/>
      <p:bldP spid="52" grpId="0" animBg="1"/>
      <p:bldP spid="5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1"/>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3"/>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7"/>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8"/>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19"/>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0"/>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5"/>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26"/>
                <a:stretch>
                  <a:fillRect l="-5063" b="-6383"/>
                </a:stretch>
              </a:blipFill>
              <a:ln>
                <a:solidFill>
                  <a:schemeClr val="tx1"/>
                </a:solidFill>
              </a:ln>
            </p:spPr>
            <p:txBody>
              <a:bodyPr/>
              <a:lstStyle/>
              <a:p>
                <a:r>
                  <a:rPr lang="en-GB">
                    <a:noFill/>
                  </a:rPr>
                  <a:t> </a:t>
                </a:r>
              </a:p>
            </p:txBody>
          </p:sp>
        </mc:Fallback>
      </mc:AlternateContent>
      <p:sp>
        <p:nvSpPr>
          <p:cNvPr id="46" name="Arc 45"/>
          <p:cNvSpPr/>
          <p:nvPr/>
        </p:nvSpPr>
        <p:spPr>
          <a:xfrm>
            <a:off x="7848364" y="49771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8100392" y="494116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1" name="TextBox 50"/>
          <p:cNvSpPr txBox="1"/>
          <p:nvPr/>
        </p:nvSpPr>
        <p:spPr>
          <a:xfrm>
            <a:off x="7487816" y="5553236"/>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mc:AlternateContent xmlns:mc="http://schemas.openxmlformats.org/markup-compatibility/2006" xmlns:a14="http://schemas.microsoft.com/office/drawing/2010/main">
        <mc:Choice Requires="a14">
          <p:sp>
            <p:nvSpPr>
              <p:cNvPr id="52" name="TextBox 51"/>
              <p:cNvSpPr txBox="1"/>
              <p:nvPr/>
            </p:nvSpPr>
            <p:spPr>
              <a:xfrm>
                <a:off x="3851920"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851920" y="4833156"/>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283968" y="4833156"/>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283968" y="4833156"/>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499992" y="4833156"/>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499992" y="4833156"/>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040052"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040052" y="4833156"/>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616116"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616116" y="4833156"/>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228184"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228184" y="4833156"/>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768244" y="4833156"/>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768244" y="4833156"/>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51920" y="5301208"/>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51920" y="5301208"/>
                <a:ext cx="648072" cy="276999"/>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83968" y="5301208"/>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83968" y="5301208"/>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59932" y="569725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59932" y="5697252"/>
                <a:ext cx="684076" cy="276999"/>
              </a:xfrm>
              <a:prstGeom prst="rect">
                <a:avLst/>
              </a:prstGeom>
              <a:blipFill>
                <a:blip r:embed="rId28"/>
                <a:stretch>
                  <a:fillRect/>
                </a:stretch>
              </a:blipFill>
            </p:spPr>
            <p:txBody>
              <a:bodyPr/>
              <a:lstStyle/>
              <a:p>
                <a:r>
                  <a:rPr lang="en-GB">
                    <a:noFill/>
                  </a:rPr>
                  <a:t> </a:t>
                </a:r>
              </a:p>
            </p:txBody>
          </p:sp>
        </mc:Fallback>
      </mc:AlternateContent>
      <p:sp>
        <p:nvSpPr>
          <p:cNvPr id="62" name="Arc 61"/>
          <p:cNvSpPr/>
          <p:nvPr/>
        </p:nvSpPr>
        <p:spPr>
          <a:xfrm>
            <a:off x="4463988"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4716016"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mc:AlternateContent xmlns:mc="http://schemas.openxmlformats.org/markup-compatibility/2006" xmlns:a14="http://schemas.microsoft.com/office/drawing/2010/main">
        <mc:Choice Requires="a14">
          <p:sp>
            <p:nvSpPr>
              <p:cNvPr id="67" name="TextBox 66"/>
              <p:cNvSpPr txBox="1"/>
              <p:nvPr/>
            </p:nvSpPr>
            <p:spPr>
              <a:xfrm>
                <a:off x="1162471" y="5520685"/>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162471" y="5520685"/>
                <a:ext cx="684076" cy="276999"/>
              </a:xfrm>
              <a:prstGeom prst="rect">
                <a:avLst/>
              </a:prstGeom>
              <a:blipFill>
                <a:blip r:embed="rId29"/>
                <a:stretch>
                  <a:fillRect/>
                </a:stretch>
              </a:blipFill>
            </p:spPr>
            <p:txBody>
              <a:bodyPr/>
              <a:lstStyle/>
              <a:p>
                <a:r>
                  <a:rPr lang="en-GB">
                    <a:noFill/>
                  </a:rPr>
                  <a:t> </a:t>
                </a:r>
              </a:p>
            </p:txBody>
          </p:sp>
        </mc:Fallback>
      </mc:AlternateContent>
      <p:sp>
        <p:nvSpPr>
          <p:cNvPr id="68" name="Rectangle 67"/>
          <p:cNvSpPr/>
          <p:nvPr/>
        </p:nvSpPr>
        <p:spPr>
          <a:xfrm>
            <a:off x="3923928" y="4797152"/>
            <a:ext cx="399644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59932" y="2168860"/>
            <a:ext cx="399644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テキスト ボックス 63">
            <a:extLst>
              <a:ext uri="{FF2B5EF4-FFF2-40B4-BE49-F238E27FC236}">
                <a16:creationId xmlns:a16="http://schemas.microsoft.com/office/drawing/2014/main" id="{E4539F61-28E8-4E04-B5FB-2856E7857ECA}"/>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5" name="Title 1">
            <a:extLst>
              <a:ext uri="{FF2B5EF4-FFF2-40B4-BE49-F238E27FC236}">
                <a16:creationId xmlns:a16="http://schemas.microsoft.com/office/drawing/2014/main" id="{F7199AA0-E8E2-4552-A496-30B9D278B42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66" name="TextBox 6">
                <a:extLst>
                  <a:ext uri="{FF2B5EF4-FFF2-40B4-BE49-F238E27FC236}">
                    <a16:creationId xmlns:a16="http://schemas.microsoft.com/office/drawing/2014/main" id="{CC0517A2-1BC2-486D-B88B-305DB5CC17FC}"/>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66" name="TextBox 6">
                <a:extLst>
                  <a:ext uri="{FF2B5EF4-FFF2-40B4-BE49-F238E27FC236}">
                    <a16:creationId xmlns:a16="http://schemas.microsoft.com/office/drawing/2014/main" id="{CC0517A2-1BC2-486D-B88B-305DB5CC17FC}"/>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49">
                <a:extLst>
                  <a:ext uri="{FF2B5EF4-FFF2-40B4-BE49-F238E27FC236}">
                    <a16:creationId xmlns:a16="http://schemas.microsoft.com/office/drawing/2014/main" id="{2268DD34-EAD4-4FC9-BB96-50679371DBC5}"/>
                  </a:ext>
                </a:extLst>
              </p:cNvPr>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70" name="TextBox 49">
                <a:extLst>
                  <a:ext uri="{FF2B5EF4-FFF2-40B4-BE49-F238E27FC236}">
                    <a16:creationId xmlns:a16="http://schemas.microsoft.com/office/drawing/2014/main" id="{2268DD34-EAD4-4FC9-BB96-50679371DBC5}"/>
                  </a:ext>
                </a:extLst>
              </p:cNvPr>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3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73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linds(horizontal)">
                                      <p:cBhvr>
                                        <p:cTn id="18" dur="500"/>
                                        <p:tgtEl>
                                          <p:spTgt spid="5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linds(horizontal)">
                                      <p:cBhvr>
                                        <p:cTn id="21" dur="500"/>
                                        <p:tgtEl>
                                          <p:spTgt spid="5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linds(horizontal)">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linds(horizontal)">
                                      <p:cBhvr>
                                        <p:cTn id="35" dur="500"/>
                                        <p:tgtEl>
                                          <p:spTgt spid="6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linds(horizontal)">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68"/>
                                        </p:tgtEl>
                                      </p:cBhvr>
                                    </p:animEffect>
                                    <p:set>
                                      <p:cBhvr>
                                        <p:cTn id="46" dur="1" fill="hold">
                                          <p:stCondLst>
                                            <p:cond delay="499"/>
                                          </p:stCondLst>
                                        </p:cTn>
                                        <p:tgtEl>
                                          <p:spTgt spid="6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linds(horizontal)">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linds(horizontal)">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blinds(horizontal)">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blinds(horizontal)">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linds(horizontal)">
                                      <p:cBhvr>
                                        <p:cTn id="71" dur="500"/>
                                        <p:tgtEl>
                                          <p:spTgt spid="5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blinds(horizontal)">
                                      <p:cBhvr>
                                        <p:cTn id="74" dur="500"/>
                                        <p:tgtEl>
                                          <p:spTgt spid="6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linds(horizontal)">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blinds(horizontal)">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blinds(horizontal)">
                                      <p:cBhvr>
                                        <p:cTn id="89" dur="5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blinds(horizontal)">
                                      <p:cBhvr>
                                        <p:cTn id="9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p:bldP spid="51" grpId="0"/>
      <p:bldP spid="52" grpId="0"/>
      <p:bldP spid="53" grpId="0"/>
      <p:bldP spid="54" grpId="0"/>
      <p:bldP spid="55" grpId="0"/>
      <p:bldP spid="56" grpId="0"/>
      <p:bldP spid="57" grpId="0"/>
      <p:bldP spid="58" grpId="0"/>
      <p:bldP spid="59" grpId="0"/>
      <p:bldP spid="60" grpId="0"/>
      <p:bldP spid="61" grpId="0"/>
      <p:bldP spid="62" grpId="0" animBg="1"/>
      <p:bldP spid="63" grpId="0"/>
      <p:bldP spid="67" grpId="0"/>
      <p:bldP spid="68" grpId="0" animBg="1"/>
      <p:bldP spid="68" grpId="1" animBg="1"/>
      <p:bldP spid="69" grpId="0" animBg="1"/>
      <p:bldP spid="6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1"/>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3"/>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7"/>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8"/>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19"/>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0"/>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5"/>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26"/>
                <a:stretch>
                  <a:fillRect l="-8861" r="-1266"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27"/>
                <a:stretch>
                  <a:fillRect l="-8861" r="-2532" b="-6383"/>
                </a:stretch>
              </a:blipFill>
              <a:ln>
                <a:solidFill>
                  <a:schemeClr val="tx1"/>
                </a:solidFill>
              </a:ln>
            </p:spPr>
            <p:txBody>
              <a:bodyPr/>
              <a:lstStyle/>
              <a:p>
                <a:r>
                  <a:rPr lang="en-GB">
                    <a:noFill/>
                  </a:rPr>
                  <a:t> </a:t>
                </a:r>
              </a:p>
            </p:txBody>
          </p:sp>
        </mc:Fallback>
      </mc:AlternateContent>
      <p:sp>
        <p:nvSpPr>
          <p:cNvPr id="46" name="Arc 45"/>
          <p:cNvSpPr/>
          <p:nvPr/>
        </p:nvSpPr>
        <p:spPr>
          <a:xfrm>
            <a:off x="8100392" y="49771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8385530" y="494116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mc:AlternateContent xmlns:mc="http://schemas.openxmlformats.org/markup-compatibility/2006" xmlns:a14="http://schemas.microsoft.com/office/drawing/2010/main">
        <mc:Choice Requires="a14">
          <p:sp>
            <p:nvSpPr>
              <p:cNvPr id="59" name="TextBox 58"/>
              <p:cNvSpPr txBox="1"/>
              <p:nvPr/>
            </p:nvSpPr>
            <p:spPr>
              <a:xfrm>
                <a:off x="3851920" y="5301208"/>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51920" y="5301208"/>
                <a:ext cx="648072"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83968" y="5301208"/>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83968" y="5301208"/>
                <a:ext cx="396044" cy="276999"/>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59932" y="5697252"/>
                <a:ext cx="7920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59932" y="5697252"/>
                <a:ext cx="792088" cy="276999"/>
              </a:xfrm>
              <a:prstGeom prst="rect">
                <a:avLst/>
              </a:prstGeom>
              <a:blipFill>
                <a:blip r:embed="rId30"/>
                <a:stretch>
                  <a:fillRect/>
                </a:stretch>
              </a:blipFill>
            </p:spPr>
            <p:txBody>
              <a:bodyPr/>
              <a:lstStyle/>
              <a:p>
                <a:r>
                  <a:rPr lang="en-GB">
                    <a:noFill/>
                  </a:rPr>
                  <a:t> </a:t>
                </a:r>
              </a:p>
            </p:txBody>
          </p:sp>
        </mc:Fallback>
      </mc:AlternateContent>
      <p:sp>
        <p:nvSpPr>
          <p:cNvPr id="62" name="Arc 61"/>
          <p:cNvSpPr/>
          <p:nvPr/>
        </p:nvSpPr>
        <p:spPr>
          <a:xfrm>
            <a:off x="4572000"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4824028"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p:sp>
        <p:nvSpPr>
          <p:cNvPr id="68" name="Rectangle 67"/>
          <p:cNvSpPr/>
          <p:nvPr/>
        </p:nvSpPr>
        <p:spPr>
          <a:xfrm>
            <a:off x="3923928" y="4797152"/>
            <a:ext cx="4248472"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59932" y="2708920"/>
            <a:ext cx="417646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3851920"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851920" y="4833156"/>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83968" y="4833156"/>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283968" y="4833156"/>
                <a:ext cx="468052" cy="276999"/>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608004"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608004" y="4833156"/>
                <a:ext cx="648072" cy="276999"/>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184068"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5184068" y="4833156"/>
                <a:ext cx="720080" cy="276999"/>
              </a:xfrm>
              <a:prstGeom prst="rect">
                <a:avLst/>
              </a:prstGeom>
              <a:blipFill>
                <a:blip r:embed="rId33"/>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868144"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868144" y="4833156"/>
                <a:ext cx="720080" cy="276999"/>
              </a:xfrm>
              <a:prstGeom prst="rect">
                <a:avLst/>
              </a:prstGeom>
              <a:blipFill>
                <a:blip r:embed="rId3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516216" y="4833156"/>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16216" y="4833156"/>
                <a:ext cx="1728192" cy="276999"/>
              </a:xfrm>
              <a:prstGeom prst="rect">
                <a:avLst/>
              </a:prstGeom>
              <a:blipFill>
                <a:blip r:embed="rId35"/>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923928" y="6057292"/>
                <a:ext cx="792088"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923928" y="6057292"/>
                <a:ext cx="792088" cy="453970"/>
              </a:xfrm>
              <a:prstGeom prst="rect">
                <a:avLst/>
              </a:prstGeom>
              <a:blipFill>
                <a:blip r:embed="rId36"/>
                <a:stretch>
                  <a:fillRect/>
                </a:stretch>
              </a:blipFill>
            </p:spPr>
            <p:txBody>
              <a:bodyPr/>
              <a:lstStyle/>
              <a:p>
                <a:r>
                  <a:rPr lang="en-GB">
                    <a:noFill/>
                  </a:rPr>
                  <a:t> </a:t>
                </a:r>
              </a:p>
            </p:txBody>
          </p:sp>
        </mc:Fallback>
      </mc:AlternateContent>
      <p:sp>
        <p:nvSpPr>
          <p:cNvPr id="74" name="Arc 73"/>
          <p:cNvSpPr/>
          <p:nvPr/>
        </p:nvSpPr>
        <p:spPr>
          <a:xfrm>
            <a:off x="4572000" y="58772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4824028" y="5877272"/>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2</a:t>
            </a:r>
          </a:p>
        </p:txBody>
      </p:sp>
      <mc:AlternateContent xmlns:mc="http://schemas.openxmlformats.org/markup-compatibility/2006" xmlns:a14="http://schemas.microsoft.com/office/drawing/2010/main">
        <mc:Choice Requires="a14">
          <p:sp>
            <p:nvSpPr>
              <p:cNvPr id="76" name="TextBox 75"/>
              <p:cNvSpPr txBox="1"/>
              <p:nvPr/>
            </p:nvSpPr>
            <p:spPr>
              <a:xfrm>
                <a:off x="467544" y="5800333"/>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oMath>
                  </m:oMathPara>
                </a14:m>
                <a:endParaRPr lang="en-GB" sz="12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67544" y="5800333"/>
                <a:ext cx="684076" cy="453970"/>
              </a:xfrm>
              <a:prstGeom prst="rect">
                <a:avLst/>
              </a:prstGeom>
              <a:blipFill>
                <a:blip r:embed="rId37"/>
                <a:stretch>
                  <a:fillRect/>
                </a:stretch>
              </a:blipFill>
            </p:spPr>
            <p:txBody>
              <a:bodyPr/>
              <a:lstStyle/>
              <a:p>
                <a:r>
                  <a:rPr lang="en-GB">
                    <a:noFill/>
                  </a:rPr>
                  <a:t> </a:t>
                </a:r>
              </a:p>
            </p:txBody>
          </p:sp>
        </mc:Fallback>
      </mc:AlternateContent>
      <p:sp>
        <p:nvSpPr>
          <p:cNvPr id="77" name="テキスト ボックス 76">
            <a:extLst>
              <a:ext uri="{FF2B5EF4-FFF2-40B4-BE49-F238E27FC236}">
                <a16:creationId xmlns:a16="http://schemas.microsoft.com/office/drawing/2014/main" id="{8B9B0EE3-176A-446E-80FE-08BEE601AE0D}"/>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78" name="Title 1">
            <a:extLst>
              <a:ext uri="{FF2B5EF4-FFF2-40B4-BE49-F238E27FC236}">
                <a16:creationId xmlns:a16="http://schemas.microsoft.com/office/drawing/2014/main" id="{D31F6632-764E-47E9-B0C1-61028478EE85}"/>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79" name="TextBox 6">
                <a:extLst>
                  <a:ext uri="{FF2B5EF4-FFF2-40B4-BE49-F238E27FC236}">
                    <a16:creationId xmlns:a16="http://schemas.microsoft.com/office/drawing/2014/main" id="{356F2BA4-165C-49F5-9ACC-7C0F2EBA1B0C}"/>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79" name="TextBox 6">
                <a:extLst>
                  <a:ext uri="{FF2B5EF4-FFF2-40B4-BE49-F238E27FC236}">
                    <a16:creationId xmlns:a16="http://schemas.microsoft.com/office/drawing/2014/main" id="{356F2BA4-165C-49F5-9ACC-7C0F2EBA1B0C}"/>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66">
                <a:extLst>
                  <a:ext uri="{FF2B5EF4-FFF2-40B4-BE49-F238E27FC236}">
                    <a16:creationId xmlns:a16="http://schemas.microsoft.com/office/drawing/2014/main" id="{6F596580-F804-429A-A53F-5A836EB77CE9}"/>
                  </a:ext>
                </a:extLst>
              </p:cNvPr>
              <p:cNvSpPr txBox="1"/>
              <p:nvPr/>
            </p:nvSpPr>
            <p:spPr>
              <a:xfrm>
                <a:off x="1162471" y="5520685"/>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80" name="TextBox 66">
                <a:extLst>
                  <a:ext uri="{FF2B5EF4-FFF2-40B4-BE49-F238E27FC236}">
                    <a16:creationId xmlns:a16="http://schemas.microsoft.com/office/drawing/2014/main" id="{6F596580-F804-429A-A53F-5A836EB77CE9}"/>
                  </a:ext>
                </a:extLst>
              </p:cNvPr>
              <p:cNvSpPr txBox="1">
                <a:spLocks noRot="1" noChangeAspect="1" noMove="1" noResize="1" noEditPoints="1" noAdjustHandles="1" noChangeArrowheads="1" noChangeShapeType="1" noTextEdit="1"/>
              </p:cNvSpPr>
              <p:nvPr/>
            </p:nvSpPr>
            <p:spPr>
              <a:xfrm>
                <a:off x="1162471" y="5520685"/>
                <a:ext cx="684076" cy="276999"/>
              </a:xfrm>
              <a:prstGeom prst="rect">
                <a:avLst/>
              </a:prstGeom>
              <a:blipFill>
                <a:blip r:embed="rId3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49">
                <a:extLst>
                  <a:ext uri="{FF2B5EF4-FFF2-40B4-BE49-F238E27FC236}">
                    <a16:creationId xmlns:a16="http://schemas.microsoft.com/office/drawing/2014/main" id="{F4A768B4-0F89-48A9-81A4-F96B2F3EF5B6}"/>
                  </a:ext>
                </a:extLst>
              </p:cNvPr>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81" name="TextBox 49">
                <a:extLst>
                  <a:ext uri="{FF2B5EF4-FFF2-40B4-BE49-F238E27FC236}">
                    <a16:creationId xmlns:a16="http://schemas.microsoft.com/office/drawing/2014/main" id="{F4A768B4-0F89-48A9-81A4-F96B2F3EF5B6}"/>
                  </a:ext>
                </a:extLst>
              </p:cNvPr>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4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14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linds(horizontal)">
                                      <p:cBhvr>
                                        <p:cTn id="15" dur="500"/>
                                        <p:tgtEl>
                                          <p:spTgt spid="6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linds(horizontal)">
                                      <p:cBhvr>
                                        <p:cTn id="18" dur="500"/>
                                        <p:tgtEl>
                                          <p:spTgt spid="6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blinds(horizontal)">
                                      <p:cBhvr>
                                        <p:cTn id="21" dur="500"/>
                                        <p:tgtEl>
                                          <p:spTgt spid="7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blinds(horizontal)">
                                      <p:cBhvr>
                                        <p:cTn id="24" dur="500"/>
                                        <p:tgtEl>
                                          <p:spTgt spid="7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linds(horizontal)">
                                      <p:cBhvr>
                                        <p:cTn id="32" dur="500"/>
                                        <p:tgtEl>
                                          <p:spTgt spid="6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linds(horizontal)">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68"/>
                                        </p:tgtEl>
                                      </p:cBhvr>
                                    </p:animEffect>
                                    <p:set>
                                      <p:cBhvr>
                                        <p:cTn id="40" dur="1" fill="hold">
                                          <p:stCondLst>
                                            <p:cond delay="499"/>
                                          </p:stCondLst>
                                        </p:cTn>
                                        <p:tgtEl>
                                          <p:spTgt spid="6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linds(horizontal)">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linds(horizontal)">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linds(horizontal)">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blinds(horizontal)">
                                      <p:cBhvr>
                                        <p:cTn id="63" dur="500"/>
                                        <p:tgtEl>
                                          <p:spTgt spid="5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linds(horizontal)">
                                      <p:cBhvr>
                                        <p:cTn id="66" dur="50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linds(horizontal)">
                                      <p:cBhvr>
                                        <p:cTn id="71" dur="500"/>
                                        <p:tgtEl>
                                          <p:spTgt spid="6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linds(horizontal)">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blinds(horizontal)">
                                      <p:cBhvr>
                                        <p:cTn id="81" dur="500"/>
                                        <p:tgtEl>
                                          <p:spTgt spid="6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blinds(horizontal)">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blinds(horizontal)">
                                      <p:cBhvr>
                                        <p:cTn id="91" dur="500"/>
                                        <p:tgtEl>
                                          <p:spTgt spid="7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linds(horizontal)">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blinds(horizontal)">
                                      <p:cBhvr>
                                        <p:cTn id="10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p:bldP spid="59" grpId="0"/>
      <p:bldP spid="60" grpId="0"/>
      <p:bldP spid="61" grpId="0"/>
      <p:bldP spid="62" grpId="0" animBg="1"/>
      <p:bldP spid="63" grpId="0"/>
      <p:bldP spid="68" grpId="0" animBg="1"/>
      <p:bldP spid="68" grpId="1" animBg="1"/>
      <p:bldP spid="69" grpId="0" animBg="1"/>
      <p:bldP spid="69" grpId="1" animBg="1"/>
      <p:bldP spid="64" grpId="0"/>
      <p:bldP spid="65" grpId="0"/>
      <p:bldP spid="66" grpId="0"/>
      <p:bldP spid="70" grpId="0"/>
      <p:bldP spid="71" grpId="0"/>
      <p:bldP spid="72" grpId="0"/>
      <p:bldP spid="73" grpId="0"/>
      <p:bldP spid="74" grpId="0" animBg="1"/>
      <p:bldP spid="75" grpId="0"/>
      <p:bldP spid="7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1"/>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3"/>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7"/>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8"/>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19"/>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0"/>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5"/>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26"/>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27"/>
                <a:stretch>
                  <a:fillRect l="-12658" r="-6329" b="-6383"/>
                </a:stretch>
              </a:blipFill>
              <a:ln>
                <a:solidFill>
                  <a:schemeClr val="tx1"/>
                </a:solidFill>
              </a:ln>
            </p:spPr>
            <p:txBody>
              <a:bodyPr/>
              <a:lstStyle/>
              <a:p>
                <a:r>
                  <a:rPr lang="en-GB">
                    <a:noFill/>
                  </a:rPr>
                  <a:t> </a:t>
                </a:r>
              </a:p>
            </p:txBody>
          </p:sp>
        </mc:Fallback>
      </mc:AlternateContent>
      <p:sp>
        <p:nvSpPr>
          <p:cNvPr id="46" name="Arc 45"/>
          <p:cNvSpPr/>
          <p:nvPr/>
        </p:nvSpPr>
        <p:spPr>
          <a:xfrm>
            <a:off x="8100392" y="49771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8385530" y="494116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mc:AlternateContent xmlns:mc="http://schemas.openxmlformats.org/markup-compatibility/2006" xmlns:a14="http://schemas.microsoft.com/office/drawing/2010/main">
        <mc:Choice Requires="a14">
          <p:sp>
            <p:nvSpPr>
              <p:cNvPr id="59" name="TextBox 58"/>
              <p:cNvSpPr txBox="1"/>
              <p:nvPr/>
            </p:nvSpPr>
            <p:spPr>
              <a:xfrm>
                <a:off x="3851920" y="5301208"/>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51920" y="5301208"/>
                <a:ext cx="648072"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83968" y="5301208"/>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83968" y="5301208"/>
                <a:ext cx="396044" cy="276999"/>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59932" y="5697252"/>
                <a:ext cx="7920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59932" y="5697252"/>
                <a:ext cx="792088" cy="276999"/>
              </a:xfrm>
              <a:prstGeom prst="rect">
                <a:avLst/>
              </a:prstGeom>
              <a:blipFill>
                <a:blip r:embed="rId30"/>
                <a:stretch>
                  <a:fillRect/>
                </a:stretch>
              </a:blipFill>
            </p:spPr>
            <p:txBody>
              <a:bodyPr/>
              <a:lstStyle/>
              <a:p>
                <a:r>
                  <a:rPr lang="en-GB">
                    <a:noFill/>
                  </a:rPr>
                  <a:t> </a:t>
                </a:r>
              </a:p>
            </p:txBody>
          </p:sp>
        </mc:Fallback>
      </mc:AlternateContent>
      <p:sp>
        <p:nvSpPr>
          <p:cNvPr id="62" name="Arc 61"/>
          <p:cNvSpPr/>
          <p:nvPr/>
        </p:nvSpPr>
        <p:spPr>
          <a:xfrm>
            <a:off x="4572000"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4824028"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p:sp>
        <p:nvSpPr>
          <p:cNvPr id="68" name="Rectangle 67"/>
          <p:cNvSpPr/>
          <p:nvPr/>
        </p:nvSpPr>
        <p:spPr>
          <a:xfrm>
            <a:off x="3923928" y="4797152"/>
            <a:ext cx="4068452"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23928" y="3176972"/>
            <a:ext cx="4068452"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TextBox 72"/>
              <p:cNvSpPr txBox="1"/>
              <p:nvPr/>
            </p:nvSpPr>
            <p:spPr>
              <a:xfrm>
                <a:off x="3923928" y="6057292"/>
                <a:ext cx="792088"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6</m:t>
                          </m:r>
                        </m:den>
                      </m:f>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923928" y="6057292"/>
                <a:ext cx="792088" cy="453970"/>
              </a:xfrm>
              <a:prstGeom prst="rect">
                <a:avLst/>
              </a:prstGeom>
              <a:blipFill>
                <a:blip r:embed="rId31"/>
                <a:stretch>
                  <a:fillRect/>
                </a:stretch>
              </a:blipFill>
            </p:spPr>
            <p:txBody>
              <a:bodyPr/>
              <a:lstStyle/>
              <a:p>
                <a:r>
                  <a:rPr lang="en-GB">
                    <a:noFill/>
                  </a:rPr>
                  <a:t> </a:t>
                </a:r>
              </a:p>
            </p:txBody>
          </p:sp>
        </mc:Fallback>
      </mc:AlternateContent>
      <p:sp>
        <p:nvSpPr>
          <p:cNvPr id="74" name="Arc 73"/>
          <p:cNvSpPr/>
          <p:nvPr/>
        </p:nvSpPr>
        <p:spPr>
          <a:xfrm>
            <a:off x="4572000" y="58772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4824028" y="5877272"/>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6</a:t>
            </a:r>
          </a:p>
        </p:txBody>
      </p:sp>
      <mc:AlternateContent xmlns:mc="http://schemas.openxmlformats.org/markup-compatibility/2006" xmlns:a14="http://schemas.microsoft.com/office/drawing/2010/main">
        <mc:Choice Requires="a14">
          <p:sp>
            <p:nvSpPr>
              <p:cNvPr id="77" name="TextBox 76"/>
              <p:cNvSpPr txBox="1"/>
              <p:nvPr/>
            </p:nvSpPr>
            <p:spPr>
              <a:xfrm>
                <a:off x="3851920"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851920" y="4833156"/>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4283968" y="4833156"/>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283968" y="4833156"/>
                <a:ext cx="468052" cy="276999"/>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608004"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79" name="TextBox 78"/>
              <p:cNvSpPr txBox="1">
                <a:spLocks noRot="1" noChangeAspect="1" noMove="1" noResize="1" noEditPoints="1" noAdjustHandles="1" noChangeArrowheads="1" noChangeShapeType="1" noTextEdit="1"/>
              </p:cNvSpPr>
              <p:nvPr/>
            </p:nvSpPr>
            <p:spPr>
              <a:xfrm>
                <a:off x="4608004" y="4833156"/>
                <a:ext cx="720080" cy="276999"/>
              </a:xfrm>
              <a:prstGeom prst="rect">
                <a:avLst/>
              </a:prstGeom>
              <a:blipFill>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5220072"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5220072" y="4833156"/>
                <a:ext cx="720080" cy="276999"/>
              </a:xfrm>
              <a:prstGeom prst="rect">
                <a:avLst/>
              </a:prstGeom>
              <a:blipFill>
                <a:blip r:embed="rId3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5868144" y="4833156"/>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5868144" y="4833156"/>
                <a:ext cx="2160240" cy="276999"/>
              </a:xfrm>
              <a:prstGeom prst="rect">
                <a:avLst/>
              </a:prstGeom>
              <a:blipFill>
                <a:blip r:embed="rId35"/>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1162471" y="5809211"/>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6</m:t>
                          </m:r>
                        </m:den>
                      </m:f>
                    </m:oMath>
                  </m:oMathPara>
                </a14:m>
                <a:endParaRPr lang="en-GB" sz="1200" dirty="0"/>
              </a:p>
            </p:txBody>
          </p:sp>
        </mc:Choice>
        <mc:Fallback xmlns="">
          <p:sp>
            <p:nvSpPr>
              <p:cNvPr id="82" name="TextBox 81"/>
              <p:cNvSpPr txBox="1">
                <a:spLocks noRot="1" noChangeAspect="1" noMove="1" noResize="1" noEditPoints="1" noAdjustHandles="1" noChangeArrowheads="1" noChangeShapeType="1" noTextEdit="1"/>
              </p:cNvSpPr>
              <p:nvPr/>
            </p:nvSpPr>
            <p:spPr>
              <a:xfrm>
                <a:off x="1162471" y="5809211"/>
                <a:ext cx="684076" cy="453970"/>
              </a:xfrm>
              <a:prstGeom prst="rect">
                <a:avLst/>
              </a:prstGeom>
              <a:blipFill>
                <a:blip r:embed="rId36"/>
                <a:stretch>
                  <a:fillRect/>
                </a:stretch>
              </a:blipFill>
            </p:spPr>
            <p:txBody>
              <a:bodyPr/>
              <a:lstStyle/>
              <a:p>
                <a:r>
                  <a:rPr lang="en-GB">
                    <a:noFill/>
                  </a:rPr>
                  <a:t> </a:t>
                </a:r>
              </a:p>
            </p:txBody>
          </p:sp>
        </mc:Fallback>
      </mc:AlternateContent>
      <p:sp>
        <p:nvSpPr>
          <p:cNvPr id="64" name="テキスト ボックス 63">
            <a:extLst>
              <a:ext uri="{FF2B5EF4-FFF2-40B4-BE49-F238E27FC236}">
                <a16:creationId xmlns:a16="http://schemas.microsoft.com/office/drawing/2014/main" id="{4DE64D37-013C-4121-B26B-27F6486B6179}"/>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5" name="Title 1">
            <a:extLst>
              <a:ext uri="{FF2B5EF4-FFF2-40B4-BE49-F238E27FC236}">
                <a16:creationId xmlns:a16="http://schemas.microsoft.com/office/drawing/2014/main" id="{09DF8C7A-FE27-4A5A-ADE4-58DEA949B6A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66" name="TextBox 6">
                <a:extLst>
                  <a:ext uri="{FF2B5EF4-FFF2-40B4-BE49-F238E27FC236}">
                    <a16:creationId xmlns:a16="http://schemas.microsoft.com/office/drawing/2014/main" id="{FA7CCC73-55D3-4A0F-8251-252AD55B9313}"/>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66" name="TextBox 6">
                <a:extLst>
                  <a:ext uri="{FF2B5EF4-FFF2-40B4-BE49-F238E27FC236}">
                    <a16:creationId xmlns:a16="http://schemas.microsoft.com/office/drawing/2014/main" id="{FA7CCC73-55D3-4A0F-8251-252AD55B9313}"/>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75">
                <a:extLst>
                  <a:ext uri="{FF2B5EF4-FFF2-40B4-BE49-F238E27FC236}">
                    <a16:creationId xmlns:a16="http://schemas.microsoft.com/office/drawing/2014/main" id="{A2EE58F0-810B-4466-B20F-B47B88CC1D95}"/>
                  </a:ext>
                </a:extLst>
              </p:cNvPr>
              <p:cNvSpPr txBox="1"/>
              <p:nvPr/>
            </p:nvSpPr>
            <p:spPr>
              <a:xfrm>
                <a:off x="467544" y="5800333"/>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oMath>
                  </m:oMathPara>
                </a14:m>
                <a:endParaRPr lang="en-GB" sz="1200" dirty="0"/>
              </a:p>
            </p:txBody>
          </p:sp>
        </mc:Choice>
        <mc:Fallback xmlns="">
          <p:sp>
            <p:nvSpPr>
              <p:cNvPr id="70" name="TextBox 75">
                <a:extLst>
                  <a:ext uri="{FF2B5EF4-FFF2-40B4-BE49-F238E27FC236}">
                    <a16:creationId xmlns:a16="http://schemas.microsoft.com/office/drawing/2014/main" id="{A2EE58F0-810B-4466-B20F-B47B88CC1D95}"/>
                  </a:ext>
                </a:extLst>
              </p:cNvPr>
              <p:cNvSpPr txBox="1">
                <a:spLocks noRot="1" noChangeAspect="1" noMove="1" noResize="1" noEditPoints="1" noAdjustHandles="1" noChangeArrowheads="1" noChangeShapeType="1" noTextEdit="1"/>
              </p:cNvSpPr>
              <p:nvPr/>
            </p:nvSpPr>
            <p:spPr>
              <a:xfrm>
                <a:off x="467544" y="5800333"/>
                <a:ext cx="684076" cy="453970"/>
              </a:xfrm>
              <a:prstGeom prst="rect">
                <a:avLst/>
              </a:prstGeom>
              <a:blipFill>
                <a:blip r:embed="rId3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66">
                <a:extLst>
                  <a:ext uri="{FF2B5EF4-FFF2-40B4-BE49-F238E27FC236}">
                    <a16:creationId xmlns:a16="http://schemas.microsoft.com/office/drawing/2014/main" id="{E5A087EA-A67D-4C1D-B1B6-23E08A711CFD}"/>
                  </a:ext>
                </a:extLst>
              </p:cNvPr>
              <p:cNvSpPr txBox="1"/>
              <p:nvPr/>
            </p:nvSpPr>
            <p:spPr>
              <a:xfrm>
                <a:off x="1162471" y="5520685"/>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71" name="TextBox 66">
                <a:extLst>
                  <a:ext uri="{FF2B5EF4-FFF2-40B4-BE49-F238E27FC236}">
                    <a16:creationId xmlns:a16="http://schemas.microsoft.com/office/drawing/2014/main" id="{E5A087EA-A67D-4C1D-B1B6-23E08A711CFD}"/>
                  </a:ext>
                </a:extLst>
              </p:cNvPr>
              <p:cNvSpPr txBox="1">
                <a:spLocks noRot="1" noChangeAspect="1" noMove="1" noResize="1" noEditPoints="1" noAdjustHandles="1" noChangeArrowheads="1" noChangeShapeType="1" noTextEdit="1"/>
              </p:cNvSpPr>
              <p:nvPr/>
            </p:nvSpPr>
            <p:spPr>
              <a:xfrm>
                <a:off x="1162471" y="5520685"/>
                <a:ext cx="684076" cy="276999"/>
              </a:xfrm>
              <a:prstGeom prst="rect">
                <a:avLst/>
              </a:prstGeom>
              <a:blipFill>
                <a:blip r:embed="rId3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49">
                <a:extLst>
                  <a:ext uri="{FF2B5EF4-FFF2-40B4-BE49-F238E27FC236}">
                    <a16:creationId xmlns:a16="http://schemas.microsoft.com/office/drawing/2014/main" id="{A92169DE-BE78-46E5-84FE-376B734082BC}"/>
                  </a:ext>
                </a:extLst>
              </p:cNvPr>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72" name="TextBox 49">
                <a:extLst>
                  <a:ext uri="{FF2B5EF4-FFF2-40B4-BE49-F238E27FC236}">
                    <a16:creationId xmlns:a16="http://schemas.microsoft.com/office/drawing/2014/main" id="{A92169DE-BE78-46E5-84FE-376B734082BC}"/>
                  </a:ext>
                </a:extLst>
              </p:cNvPr>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4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142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p:tgtEl>
                                          <p:spTgt spid="7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blinds(horizontal)">
                                      <p:cBhvr>
                                        <p:cTn id="15" dur="500"/>
                                        <p:tgtEl>
                                          <p:spTgt spid="7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linds(horizontal)">
                                      <p:cBhvr>
                                        <p:cTn id="18" dur="500"/>
                                        <p:tgtEl>
                                          <p:spTgt spid="7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blinds(horizontal)">
                                      <p:cBhvr>
                                        <p:cTn id="21" dur="500"/>
                                        <p:tgtEl>
                                          <p:spTgt spid="8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blinds(horizontal)">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blinds(horizontal)">
                                      <p:cBhvr>
                                        <p:cTn id="29" dur="500"/>
                                        <p:tgtEl>
                                          <p:spTgt spid="6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linds(horizontal)">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9"/>
                                        </p:tgtEl>
                                      </p:cBhvr>
                                    </p:animEffect>
                                    <p:set>
                                      <p:cBhvr>
                                        <p:cTn id="37" dur="1" fill="hold">
                                          <p:stCondLst>
                                            <p:cond delay="499"/>
                                          </p:stCondLst>
                                        </p:cTn>
                                        <p:tgtEl>
                                          <p:spTgt spid="69"/>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68"/>
                                        </p:tgtEl>
                                      </p:cBhvr>
                                    </p:animEffect>
                                    <p:set>
                                      <p:cBhvr>
                                        <p:cTn id="40" dur="1" fill="hold">
                                          <p:stCondLst>
                                            <p:cond delay="499"/>
                                          </p:stCondLst>
                                        </p:cTn>
                                        <p:tgtEl>
                                          <p:spTgt spid="6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linds(horizontal)">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linds(horizontal)">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linds(horizontal)">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blinds(horizontal)">
                                      <p:cBhvr>
                                        <p:cTn id="60" dur="500"/>
                                        <p:tgtEl>
                                          <p:spTgt spid="5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linds(horizontal)">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blinds(horizontal)">
                                      <p:cBhvr>
                                        <p:cTn id="68" dur="500"/>
                                        <p:tgtEl>
                                          <p:spTgt spid="6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blinds(horizontal)">
                                      <p:cBhvr>
                                        <p:cTn id="73" dur="500"/>
                                        <p:tgtEl>
                                          <p:spTgt spid="6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blinds(horizontal)">
                                      <p:cBhvr>
                                        <p:cTn id="78" dur="5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blinds(horizontal)">
                                      <p:cBhvr>
                                        <p:cTn id="83" dur="500"/>
                                        <p:tgtEl>
                                          <p:spTgt spid="7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blinds(horizontal)">
                                      <p:cBhvr>
                                        <p:cTn id="88" dur="500"/>
                                        <p:tgtEl>
                                          <p:spTgt spid="7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blinds(horizontal)">
                                      <p:cBhvr>
                                        <p:cTn id="93" dur="500"/>
                                        <p:tgtEl>
                                          <p:spTgt spid="7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blinds(horizontal)">
                                      <p:cBhvr>
                                        <p:cTn id="9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p:bldP spid="59" grpId="0"/>
      <p:bldP spid="60" grpId="0"/>
      <p:bldP spid="61" grpId="0"/>
      <p:bldP spid="62" grpId="0" animBg="1"/>
      <p:bldP spid="63" grpId="0"/>
      <p:bldP spid="68" grpId="0" animBg="1"/>
      <p:bldP spid="68" grpId="1" animBg="1"/>
      <p:bldP spid="69" grpId="0" animBg="1"/>
      <p:bldP spid="69" grpId="1" animBg="1"/>
      <p:bldP spid="73" grpId="0"/>
      <p:bldP spid="74" grpId="0" animBg="1"/>
      <p:bldP spid="75" grpId="0"/>
      <p:bldP spid="77" grpId="0"/>
      <p:bldP spid="78" grpId="0"/>
      <p:bldP spid="79" grpId="0"/>
      <p:bldP spid="80" grpId="0"/>
      <p:bldP spid="81" grpId="0"/>
      <p:bldP spid="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6016" y="1556792"/>
                <a:ext cx="28428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0</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1</m:t>
                          </m:r>
                        </m:sub>
                      </m:sSub>
                      <m:r>
                        <a:rPr lang="en-GB" sz="1400" b="0" i="1" smtClean="0">
                          <a:latin typeface="Cambria Math"/>
                        </a:rPr>
                        <m:t>𝑥</m:t>
                      </m:r>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2</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3</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i="1" smtClean="0">
                          <a:latin typeface="Cambria Math"/>
                        </a:rPr>
                        <m:t>+..</m:t>
                      </m:r>
                      <m:r>
                        <a:rPr lang="en-GB" sz="1400" i="1">
                          <a:latin typeface="Cambria Math"/>
                        </a:rPr>
                        <m:t> . </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716016" y="1556792"/>
                <a:ext cx="284283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079612" y="5140423"/>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079612" y="5140423"/>
                <a:ext cx="684076"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907704" y="5140423"/>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907704" y="5140423"/>
                <a:ext cx="684076"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079612" y="5464459"/>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oMath>
                  </m:oMathPara>
                </a14:m>
                <a:endParaRPr lang="en-GB" sz="1200" dirty="0"/>
              </a:p>
            </p:txBody>
          </p:sp>
        </mc:Choice>
        <mc:Fallback xmlns="">
          <p:sp>
            <p:nvSpPr>
              <p:cNvPr id="76" name="TextBox 75"/>
              <p:cNvSpPr txBox="1">
                <a:spLocks noRot="1" noChangeAspect="1" noMove="1" noResize="1" noEditPoints="1" noAdjustHandles="1" noChangeArrowheads="1" noChangeShapeType="1" noTextEdit="1"/>
              </p:cNvSpPr>
              <p:nvPr/>
            </p:nvSpPr>
            <p:spPr>
              <a:xfrm>
                <a:off x="1079612" y="5464459"/>
                <a:ext cx="684076" cy="45397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1907704" y="5464459"/>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6</m:t>
                          </m:r>
                        </m:den>
                      </m:f>
                    </m:oMath>
                  </m:oMathPara>
                </a14:m>
                <a:endParaRPr lang="en-GB" sz="1200" dirty="0"/>
              </a:p>
            </p:txBody>
          </p:sp>
        </mc:Choice>
        <mc:Fallback xmlns="">
          <p:sp>
            <p:nvSpPr>
              <p:cNvPr id="82" name="TextBox 81"/>
              <p:cNvSpPr txBox="1">
                <a:spLocks noRot="1" noChangeAspect="1" noMove="1" noResize="1" noEditPoints="1" noAdjustHandles="1" noChangeArrowheads="1" noChangeShapeType="1" noTextEdit="1"/>
              </p:cNvSpPr>
              <p:nvPr/>
            </p:nvSpPr>
            <p:spPr>
              <a:xfrm>
                <a:off x="1907704" y="5464459"/>
                <a:ext cx="684076" cy="453970"/>
              </a:xfrm>
              <a:prstGeom prst="rect">
                <a:avLst/>
              </a:prstGeom>
              <a:blipFill>
                <a:blip r:embed="rId7"/>
                <a:stretch>
                  <a:fillRect/>
                </a:stretch>
              </a:blipFill>
            </p:spPr>
            <p:txBody>
              <a:bodyPr/>
              <a:lstStyle/>
              <a:p>
                <a:r>
                  <a:rPr lang="en-GB">
                    <a:noFill/>
                  </a:rPr>
                  <a:t> </a:t>
                </a:r>
              </a:p>
            </p:txBody>
          </p:sp>
        </mc:Fallback>
      </mc:AlternateContent>
      <p:sp>
        <p:nvSpPr>
          <p:cNvPr id="9" name="TextBox 8"/>
          <p:cNvSpPr txBox="1"/>
          <p:nvPr/>
        </p:nvSpPr>
        <p:spPr>
          <a:xfrm>
            <a:off x="3491880" y="1952836"/>
            <a:ext cx="5541902" cy="307777"/>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We can now replace the ‘a’ terms with the values we calculated…</a:t>
            </a:r>
          </a:p>
        </p:txBody>
      </p:sp>
      <mc:AlternateContent xmlns:mc="http://schemas.openxmlformats.org/markup-compatibility/2006" xmlns:a14="http://schemas.microsoft.com/office/drawing/2010/main">
        <mc:Choice Requires="a14">
          <p:sp>
            <p:nvSpPr>
              <p:cNvPr id="14" name="TextBox 13"/>
              <p:cNvSpPr txBox="1"/>
              <p:nvPr/>
            </p:nvSpPr>
            <p:spPr>
              <a:xfrm>
                <a:off x="4788024" y="2384884"/>
                <a:ext cx="2542106" cy="51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6</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i="1" smtClean="0">
                          <a:latin typeface="Cambria Math"/>
                        </a:rPr>
                        <m:t>+..</m:t>
                      </m:r>
                      <m:r>
                        <a:rPr lang="en-GB" sz="1400" i="1">
                          <a:latin typeface="Cambria Math"/>
                        </a:rPr>
                        <m:t> . </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788024" y="2384884"/>
                <a:ext cx="2542106" cy="51424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27984" y="3429000"/>
                <a:ext cx="323646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i="1" smtClean="0">
                          <a:latin typeface="Cambria Math"/>
                        </a:rPr>
                        <m:t>+..</m:t>
                      </m:r>
                      <m:r>
                        <a:rPr lang="en-GB" sz="1400" i="1">
                          <a:latin typeface="Cambria Math"/>
                        </a:rPr>
                        <m:t> .</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𝑟</m:t>
                          </m:r>
                          <m:r>
                            <a:rPr lang="en-GB" sz="1400" b="0" i="1" smtClean="0">
                              <a:latin typeface="Cambria Math"/>
                            </a:rPr>
                            <m:t>!</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r>
                        <a:rPr lang="en-GB" sz="1400" i="1">
                          <a:latin typeface="Cambria Math"/>
                        </a:rPr>
                        <m:t> </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27984" y="3429000"/>
                <a:ext cx="3236463" cy="497059"/>
              </a:xfrm>
              <a:prstGeom prst="rect">
                <a:avLst/>
              </a:prstGeom>
              <a:blipFill>
                <a:blip r:embed="rId9"/>
                <a:stretch>
                  <a:fillRect b="-1235"/>
                </a:stretch>
              </a:blipFill>
            </p:spPr>
            <p:txBody>
              <a:bodyPr/>
              <a:lstStyle/>
              <a:p>
                <a:r>
                  <a:rPr lang="en-GB">
                    <a:noFill/>
                  </a:rPr>
                  <a:t> </a:t>
                </a:r>
              </a:p>
            </p:txBody>
          </p:sp>
        </mc:Fallback>
      </mc:AlternateContent>
      <p:sp>
        <p:nvSpPr>
          <p:cNvPr id="16" name="TextBox 15"/>
          <p:cNvSpPr txBox="1"/>
          <p:nvPr/>
        </p:nvSpPr>
        <p:spPr>
          <a:xfrm>
            <a:off x="4391980" y="2996952"/>
            <a:ext cx="3254417" cy="307777"/>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However,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and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6</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3!</a:t>
            </a:r>
            <a:r>
              <a:rPr lang="en-GB" sz="1400" dirty="0">
                <a:solidFill>
                  <a:srgbClr val="FF0000"/>
                </a:solidFill>
                <a:latin typeface="Comic Sans MS" panose="030F0702030302020204" pitchFamily="66" charset="0"/>
              </a:rPr>
              <a:t> etc…</a:t>
            </a:r>
          </a:p>
        </p:txBody>
      </p:sp>
      <p:sp>
        <p:nvSpPr>
          <p:cNvPr id="17" name="TextBox 16"/>
          <p:cNvSpPr txBox="1"/>
          <p:nvPr/>
        </p:nvSpPr>
        <p:spPr>
          <a:xfrm>
            <a:off x="3707904" y="4905164"/>
            <a:ext cx="5004556" cy="1384995"/>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It is possible to go through similar processes to find series summations of other functions</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However in the early 18</a:t>
            </a:r>
            <a:r>
              <a:rPr lang="en-GB" sz="1400" baseline="30000" dirty="0">
                <a:solidFill>
                  <a:srgbClr val="FF0000"/>
                </a:solidFill>
                <a:latin typeface="Comic Sans MS" panose="030F0702030302020204" pitchFamily="66" charset="0"/>
                <a:sym typeface="Wingdings" panose="05000000000000000000" pitchFamily="2" charset="2"/>
              </a:rPr>
              <a:t>th</a:t>
            </a:r>
            <a:r>
              <a:rPr lang="en-GB" sz="1400" dirty="0">
                <a:solidFill>
                  <a:srgbClr val="FF0000"/>
                </a:solidFill>
                <a:latin typeface="Comic Sans MS" panose="030F0702030302020204" pitchFamily="66" charset="0"/>
                <a:sym typeface="Wingdings" panose="05000000000000000000" pitchFamily="2" charset="2"/>
              </a:rPr>
              <a:t> century a Scottish mathematician called Colin </a:t>
            </a:r>
            <a:r>
              <a:rPr lang="en-GB" sz="1400" dirty="0" err="1">
                <a:solidFill>
                  <a:srgbClr val="FF0000"/>
                </a:solidFill>
                <a:latin typeface="Comic Sans MS" panose="030F0702030302020204" pitchFamily="66" charset="0"/>
                <a:sym typeface="Wingdings" panose="05000000000000000000" pitchFamily="2" charset="2"/>
              </a:rPr>
              <a:t>Maclaurin</a:t>
            </a:r>
            <a:r>
              <a:rPr lang="en-GB" sz="1400" dirty="0">
                <a:solidFill>
                  <a:srgbClr val="FF0000"/>
                </a:solidFill>
                <a:latin typeface="Comic Sans MS" panose="030F0702030302020204" pitchFamily="66" charset="0"/>
                <a:sym typeface="Wingdings" panose="05000000000000000000" pitchFamily="2" charset="2"/>
              </a:rPr>
              <a:t> created a generalised solution that can be used in many expansions…</a:t>
            </a:r>
            <a:endParaRPr lang="en-GB" sz="1400" dirty="0">
              <a:solidFill>
                <a:srgbClr val="FF0000"/>
              </a:solidFill>
              <a:latin typeface="Comic Sans MS" panose="030F0702030302020204" pitchFamily="66" charset="0"/>
            </a:endParaRPr>
          </a:p>
        </p:txBody>
      </p:sp>
      <p:sp>
        <p:nvSpPr>
          <p:cNvPr id="10" name="Rectangle 9"/>
          <p:cNvSpPr/>
          <p:nvPr/>
        </p:nvSpPr>
        <p:spPr>
          <a:xfrm>
            <a:off x="1115616" y="5104419"/>
            <a:ext cx="1512168" cy="82809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220072" y="1592796"/>
            <a:ext cx="252028"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616116" y="15927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120172" y="15927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696236" y="15927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292080" y="24928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616116" y="24928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904148" y="2420888"/>
            <a:ext cx="216024" cy="4680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444208" y="2420888"/>
            <a:ext cx="216024" cy="4680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499992" y="3392996"/>
            <a:ext cx="2988332" cy="6120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9572" y="4357706"/>
            <a:ext cx="2304256" cy="6120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635896" y="4185084"/>
            <a:ext cx="500455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Note that for the first term, r is defined as being ‘0’</a:t>
            </a:r>
          </a:p>
        </p:txBody>
      </p:sp>
      <p:sp>
        <p:nvSpPr>
          <p:cNvPr id="31" name="テキスト ボックス 30">
            <a:extLst>
              <a:ext uri="{FF2B5EF4-FFF2-40B4-BE49-F238E27FC236}">
                <a16:creationId xmlns:a16="http://schemas.microsoft.com/office/drawing/2014/main" id="{01851165-485B-4904-AA6A-C58428EA4A05}"/>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2" name="Title 1">
            <a:extLst>
              <a:ext uri="{FF2B5EF4-FFF2-40B4-BE49-F238E27FC236}">
                <a16:creationId xmlns:a16="http://schemas.microsoft.com/office/drawing/2014/main" id="{678CB143-568F-4BF7-9EF3-9430676AA9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33" name="TextBox 6">
                <a:extLst>
                  <a:ext uri="{FF2B5EF4-FFF2-40B4-BE49-F238E27FC236}">
                    <a16:creationId xmlns:a16="http://schemas.microsoft.com/office/drawing/2014/main" id="{77247C50-A06C-4A08-8854-E6202CA18985}"/>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33" name="TextBox 6">
                <a:extLst>
                  <a:ext uri="{FF2B5EF4-FFF2-40B4-BE49-F238E27FC236}">
                    <a16:creationId xmlns:a16="http://schemas.microsoft.com/office/drawing/2014/main" id="{77247C50-A06C-4A08-8854-E6202CA18985}"/>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493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linds(horizont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linds(horizont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26"/>
                                        </p:tgtEl>
                                      </p:cBhvr>
                                    </p:animEffect>
                                    <p:set>
                                      <p:cBhvr>
                                        <p:cTn id="94" dur="1" fill="hold">
                                          <p:stCondLst>
                                            <p:cond delay="499"/>
                                          </p:stCondLst>
                                        </p:cTn>
                                        <p:tgtEl>
                                          <p:spTgt spid="26"/>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0"/>
                                        </p:tgtEl>
                                      </p:cBhvr>
                                    </p:animEffect>
                                    <p:set>
                                      <p:cBhvr>
                                        <p:cTn id="97" dur="1" fill="hold">
                                          <p:stCondLst>
                                            <p:cond delay="499"/>
                                          </p:stCondLst>
                                        </p:cTn>
                                        <p:tgtEl>
                                          <p:spTgt spid="1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blinds(horizontal)">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blinds(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linds(horizontal)">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linds(horizontal)">
                                      <p:cBhvr>
                                        <p:cTn id="117" dur="500"/>
                                        <p:tgtEl>
                                          <p:spTgt spid="27"/>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grpId="1" nodeType="clickEffect">
                                  <p:stCondLst>
                                    <p:cond delay="0"/>
                                  </p:stCondLst>
                                  <p:childTnLst>
                                    <p:animEffect transition="out" filter="blinds(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transition="out" filter="blinds(horizontal)">
                                      <p:cBhvr>
                                        <p:cTn id="127" dur="500"/>
                                        <p:tgtEl>
                                          <p:spTgt spid="28"/>
                                        </p:tgtEl>
                                      </p:cBhvr>
                                    </p:animEffect>
                                    <p:set>
                                      <p:cBhvr>
                                        <p:cTn id="128" dur="1" fill="hold">
                                          <p:stCondLst>
                                            <p:cond delay="499"/>
                                          </p:stCondLst>
                                        </p:cTn>
                                        <p:tgtEl>
                                          <p:spTgt spid="28"/>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17">
                                            <p:txEl>
                                              <p:pRg st="0" end="0"/>
                                            </p:txEl>
                                          </p:spTgt>
                                        </p:tgtEl>
                                        <p:attrNameLst>
                                          <p:attrName>style.visibility</p:attrName>
                                        </p:attrNameLst>
                                      </p:cBhvr>
                                      <p:to>
                                        <p:strVal val="visible"/>
                                      </p:to>
                                    </p:set>
                                    <p:animEffect transition="in" filter="blinds(horizontal)">
                                      <p:cBhvr>
                                        <p:cTn id="133" dur="500"/>
                                        <p:tgtEl>
                                          <p:spTgt spid="17">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17">
                                            <p:txEl>
                                              <p:pRg st="2" end="2"/>
                                            </p:txEl>
                                          </p:spTgt>
                                        </p:tgtEl>
                                        <p:attrNameLst>
                                          <p:attrName>style.visibility</p:attrName>
                                        </p:attrNameLst>
                                      </p:cBhvr>
                                      <p:to>
                                        <p:strVal val="visible"/>
                                      </p:to>
                                    </p:set>
                                    <p:animEffect transition="in" filter="blinds(horizontal)">
                                      <p:cBhvr>
                                        <p:cTn id="13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0" grpId="0" animBg="1"/>
      <p:bldP spid="10"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448780"/>
            <a:ext cx="8496945" cy="4525963"/>
          </a:xfrm>
        </p:spPr>
        <p:txBody>
          <a:bodyPr>
            <a:normAutofit/>
          </a:bodyPr>
          <a:lstStyle/>
          <a:p>
            <a:pPr marL="0" indent="0">
              <a:buNone/>
            </a:pPr>
            <a:r>
              <a:rPr lang="en-GB" sz="1400" dirty="0">
                <a:latin typeface="Comic Sans MS" panose="030F0702030302020204" pitchFamily="66" charset="0"/>
              </a:rPr>
              <a:t>A quick graphical comparison of the summation against the exact value of e</a:t>
            </a:r>
            <a:r>
              <a:rPr lang="en-GB" sz="1400" baseline="30000" dirty="0">
                <a:latin typeface="Comic Sans MS" panose="030F0702030302020204" pitchFamily="66" charset="0"/>
              </a:rPr>
              <a:t>x</a:t>
            </a:r>
          </a:p>
          <a:p>
            <a:pPr marL="0" indent="0">
              <a:buNone/>
            </a:pPr>
            <a:endParaRPr lang="en-GB" sz="1400" dirty="0">
              <a:latin typeface="Comic Sans MS" panose="030F0702030302020204" pitchFamily="66" charset="0"/>
            </a:endParaRPr>
          </a:p>
          <a:p>
            <a:pPr marL="0" indent="0">
              <a:buNone/>
            </a:pPr>
            <a:endParaRPr lang="en-GB" sz="1400" dirty="0">
              <a:latin typeface="Comic Sans MS" panose="030F0702030302020204" pitchFamily="66" charset="0"/>
            </a:endParaRPr>
          </a:p>
          <a:p>
            <a:pPr marL="0" indent="0">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9"/>
              <p:cNvSpPr txBox="1"/>
              <p:nvPr/>
            </p:nvSpPr>
            <p:spPr>
              <a:xfrm>
                <a:off x="6768245" y="1304764"/>
                <a:ext cx="2261645"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 …</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768245" y="1304764"/>
                <a:ext cx="2261645" cy="524567"/>
              </a:xfrm>
              <a:prstGeom prst="rect">
                <a:avLst/>
              </a:prstGeom>
              <a:blipFill>
                <a:blip r:embed="rId2"/>
                <a:stretch>
                  <a:fillRect/>
                </a:stretch>
              </a:blipFill>
            </p:spPr>
            <p:txBody>
              <a:bodyPr/>
              <a:lstStyle/>
              <a:p>
                <a:r>
                  <a:rPr lang="en-GB">
                    <a:noFill/>
                  </a:rPr>
                  <a:t> </a:t>
                </a:r>
              </a:p>
            </p:txBody>
          </p:sp>
        </mc:Fallback>
      </mc:AlternateContent>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7" t="14501" r="3288" b="14444"/>
          <a:stretch/>
        </p:blipFill>
        <p:spPr bwMode="auto">
          <a:xfrm>
            <a:off x="143509" y="1952836"/>
            <a:ext cx="2848000"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39" t="14361" r="3222" b="14175"/>
          <a:stretch/>
        </p:blipFill>
        <p:spPr bwMode="auto">
          <a:xfrm>
            <a:off x="3131841" y="1952836"/>
            <a:ext cx="2844316" cy="176677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47" t="14317" r="3277" b="14099"/>
          <a:stretch/>
        </p:blipFill>
        <p:spPr bwMode="auto">
          <a:xfrm>
            <a:off x="6120173" y="1952836"/>
            <a:ext cx="2842708"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46" t="14055" r="3120" b="13814"/>
          <a:stretch/>
        </p:blipFill>
        <p:spPr bwMode="auto">
          <a:xfrm>
            <a:off x="150134" y="3969060"/>
            <a:ext cx="2832123"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967" t="14414" r="3341" b="13767"/>
          <a:stretch/>
        </p:blipFill>
        <p:spPr bwMode="auto">
          <a:xfrm>
            <a:off x="3131841" y="3969059"/>
            <a:ext cx="2844316" cy="176419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2051721" y="1952836"/>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51721" y="1952836"/>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040053" y="1952836"/>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040053" y="1952836"/>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064389" y="1952836"/>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064389" y="1952836"/>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51721" y="3969060"/>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51721" y="3969060"/>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40053" y="3969060"/>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040053" y="3969060"/>
                <a:ext cx="667747" cy="276999"/>
              </a:xfrm>
              <a:prstGeom prst="rect">
                <a:avLst/>
              </a:prstGeom>
              <a:blipFill>
                <a:blip r:embed="rId8"/>
                <a:stretch>
                  <a:fillRect/>
                </a:stretch>
              </a:blipFill>
            </p:spPr>
            <p:txBody>
              <a:bodyPr/>
              <a:lstStyle/>
              <a:p>
                <a:r>
                  <a:rPr lang="en-GB">
                    <a:noFill/>
                  </a:rPr>
                  <a:t> </a:t>
                </a:r>
              </a:p>
            </p:txBody>
          </p:sp>
        </mc:Fallback>
      </mc:AlternateContent>
      <p:pic>
        <p:nvPicPr>
          <p:cNvPr id="8"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585" t="14499" r="3337" b="14460"/>
          <a:stretch/>
        </p:blipFill>
        <p:spPr bwMode="auto">
          <a:xfrm>
            <a:off x="6120172" y="3969060"/>
            <a:ext cx="2844317"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9" name="TextBox 28"/>
              <p:cNvSpPr txBox="1"/>
              <p:nvPr/>
            </p:nvSpPr>
            <p:spPr>
              <a:xfrm>
                <a:off x="8064389" y="3969060"/>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064389" y="3969060"/>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375757" y="2564904"/>
                <a:ext cx="6036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oMath>
                  </m:oMathPara>
                </a14:m>
                <a:endParaRPr lang="en-GB" sz="1200" b="1" dirty="0">
                  <a:solidFill>
                    <a:srgbClr val="0000FF"/>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375757" y="2564904"/>
                <a:ext cx="603627"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148065" y="2780928"/>
                <a:ext cx="87556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oMath>
                  </m:oMathPara>
                </a14:m>
                <a:endParaRPr lang="en-GB" sz="1200" b="1" dirty="0">
                  <a:solidFill>
                    <a:srgbClr val="0000FF"/>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148065" y="2780928"/>
                <a:ext cx="875561"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704349" y="2744924"/>
                <a:ext cx="1256498" cy="478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704349" y="2744924"/>
                <a:ext cx="1256498" cy="47801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187625" y="4869160"/>
                <a:ext cx="1602169" cy="478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𝟑</m:t>
                              </m:r>
                            </m:sup>
                          </m:sSup>
                        </m:num>
                        <m:den>
                          <m:r>
                            <a:rPr lang="en-US" sz="1200" b="1" i="1" smtClean="0">
                              <a:solidFill>
                                <a:srgbClr val="0000FF"/>
                              </a:solidFill>
                              <a:latin typeface="Cambria Math"/>
                            </a:rPr>
                            <m:t>𝟑</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187625" y="4869160"/>
                <a:ext cx="1602169" cy="47801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635897" y="4869160"/>
                <a:ext cx="1947841" cy="479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𝟑</m:t>
                              </m:r>
                            </m:sup>
                          </m:sSup>
                        </m:num>
                        <m:den>
                          <m:r>
                            <a:rPr lang="en-US" sz="1200" b="1" i="1" smtClean="0">
                              <a:solidFill>
                                <a:srgbClr val="0000FF"/>
                              </a:solidFill>
                              <a:latin typeface="Cambria Math"/>
                            </a:rPr>
                            <m:t>𝟑</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𝟒</m:t>
                              </m:r>
                            </m:sup>
                          </m:sSup>
                        </m:num>
                        <m:den>
                          <m:r>
                            <a:rPr lang="en-US" sz="1200" b="1" i="1" smtClean="0">
                              <a:solidFill>
                                <a:srgbClr val="0000FF"/>
                              </a:solidFill>
                              <a:latin typeface="Cambria Math"/>
                            </a:rPr>
                            <m:t>𝟒</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635897" y="4869160"/>
                <a:ext cx="1947841" cy="47923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372201" y="4905164"/>
                <a:ext cx="2293512" cy="479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𝟑</m:t>
                              </m:r>
                            </m:sup>
                          </m:sSup>
                        </m:num>
                        <m:den>
                          <m:r>
                            <a:rPr lang="en-US" sz="1200" b="1" i="1" smtClean="0">
                              <a:solidFill>
                                <a:srgbClr val="0000FF"/>
                              </a:solidFill>
                              <a:latin typeface="Cambria Math"/>
                            </a:rPr>
                            <m:t>𝟑</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𝟒</m:t>
                              </m:r>
                            </m:sup>
                          </m:sSup>
                        </m:num>
                        <m:den>
                          <m:r>
                            <a:rPr lang="en-US" sz="1200" b="1" i="1" smtClean="0">
                              <a:solidFill>
                                <a:srgbClr val="0000FF"/>
                              </a:solidFill>
                              <a:latin typeface="Cambria Math"/>
                            </a:rPr>
                            <m:t>𝟒</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𝟓</m:t>
                              </m:r>
                            </m:sup>
                          </m:sSup>
                        </m:num>
                        <m:den>
                          <m:r>
                            <a:rPr lang="en-US" sz="1200" b="1" i="1" smtClean="0">
                              <a:solidFill>
                                <a:srgbClr val="0000FF"/>
                              </a:solidFill>
                              <a:latin typeface="Cambria Math"/>
                            </a:rPr>
                            <m:t>𝟓</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372201" y="4905164"/>
                <a:ext cx="2293512" cy="479234"/>
              </a:xfrm>
              <a:prstGeom prst="rect">
                <a:avLst/>
              </a:prstGeom>
              <a:blipFill>
                <a:blip r:embed="rId15"/>
                <a:stretch>
                  <a:fillRect/>
                </a:stretch>
              </a:blipFill>
            </p:spPr>
            <p:txBody>
              <a:bodyPr/>
              <a:lstStyle/>
              <a:p>
                <a:r>
                  <a:rPr lang="en-GB">
                    <a:noFill/>
                  </a:rPr>
                  <a:t> </a:t>
                </a:r>
              </a:p>
            </p:txBody>
          </p:sp>
        </mc:Fallback>
      </mc:AlternateContent>
      <p:sp>
        <p:nvSpPr>
          <p:cNvPr id="9" name="TextBox 8"/>
          <p:cNvSpPr txBox="1"/>
          <p:nvPr/>
        </p:nvSpPr>
        <p:spPr>
          <a:xfrm>
            <a:off x="287524" y="5769260"/>
            <a:ext cx="8496944"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As you can see from these graphs, the more terms we have in the sum, the closer the values are to the actual value of e</a:t>
            </a:r>
            <a:r>
              <a:rPr lang="en-US" sz="1400" baseline="30000" dirty="0">
                <a:solidFill>
                  <a:srgbClr val="FF0000"/>
                </a:solidFill>
                <a:latin typeface="Comic Sans MS" panose="030F0702030302020204" pitchFamily="66" charset="0"/>
              </a:rPr>
              <a:t>x</a:t>
            </a:r>
          </a:p>
          <a:p>
            <a:pPr algn="ctr"/>
            <a:r>
              <a:rPr lang="en-US" sz="14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rPr>
              <a:t>Note that as we move away from x = 0, we need more and more terms to make the summation accurate</a:t>
            </a:r>
          </a:p>
        </p:txBody>
      </p:sp>
      <p:sp>
        <p:nvSpPr>
          <p:cNvPr id="27" name="テキスト ボックス 26">
            <a:extLst>
              <a:ext uri="{FF2B5EF4-FFF2-40B4-BE49-F238E27FC236}">
                <a16:creationId xmlns:a16="http://schemas.microsoft.com/office/drawing/2014/main" id="{D2AC9D37-2AA3-46CD-92A7-25A38739B78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28" name="Title 1">
            <a:extLst>
              <a:ext uri="{FF2B5EF4-FFF2-40B4-BE49-F238E27FC236}">
                <a16:creationId xmlns:a16="http://schemas.microsoft.com/office/drawing/2014/main" id="{11E6BB96-B29D-4688-B3DB-DB7C94DE155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0262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linds(horizontal)">
                                      <p:cBhvr>
                                        <p:cTn id="18" dur="500"/>
                                        <p:tgtEl>
                                          <p:spTgt spid="102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blinds(horizontal)">
                                      <p:cBhvr>
                                        <p:cTn id="29" dur="500"/>
                                        <p:tgtEl>
                                          <p:spTgt spid="102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linds(horizontal)">
                                      <p:cBhvr>
                                        <p:cTn id="43" dur="500"/>
                                        <p:tgtEl>
                                          <p:spTgt spid="103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linds(horizontal)">
                                      <p:cBhvr>
                                        <p:cTn id="51" dur="500"/>
                                        <p:tgtEl>
                                          <p:spTgt spid="35"/>
                                        </p:tgtEl>
                                      </p:cBhvr>
                                    </p:animEffect>
                                  </p:childTnLst>
                                </p:cTn>
                              </p:par>
                              <p:par>
                                <p:cTn id="52" presetID="3" presetClass="entr" presetSubtype="10" fill="hold" nodeType="withEffect">
                                  <p:stCondLst>
                                    <p:cond delay="0"/>
                                  </p:stCondLst>
                                  <p:childTnLst>
                                    <p:set>
                                      <p:cBhvr>
                                        <p:cTn id="53" dur="1" fill="hold">
                                          <p:stCondLst>
                                            <p:cond delay="0"/>
                                          </p:stCondLst>
                                        </p:cTn>
                                        <p:tgtEl>
                                          <p:spTgt spid="1031"/>
                                        </p:tgtEl>
                                        <p:attrNameLst>
                                          <p:attrName>style.visibility</p:attrName>
                                        </p:attrNameLst>
                                      </p:cBhvr>
                                      <p:to>
                                        <p:strVal val="visible"/>
                                      </p:to>
                                    </p:set>
                                    <p:animEffect transition="in" filter="blinds(horizontal)">
                                      <p:cBhvr>
                                        <p:cTn id="54" dur="500"/>
                                        <p:tgtEl>
                                          <p:spTgt spid="103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linds(horizontal)">
                                      <p:cBhvr>
                                        <p:cTn id="65" dur="500"/>
                                        <p:tgtEl>
                                          <p:spTgt spid="3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linds(horizontal)">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Effect transition="in" filter="blinds(horizontal)">
                                      <p:cBhvr>
                                        <p:cTn id="73" dur="500"/>
                                        <p:tgtEl>
                                          <p:spTgt spid="9">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9">
                                            <p:txEl>
                                              <p:pRg st="1" end="1"/>
                                            </p:txEl>
                                          </p:spTgt>
                                        </p:tgtEl>
                                        <p:attrNameLst>
                                          <p:attrName>style.visibility</p:attrName>
                                        </p:attrNameLst>
                                      </p:cBhvr>
                                      <p:to>
                                        <p:strVal val="visible"/>
                                      </p:to>
                                    </p:set>
                                    <p:animEffect transition="in" filter="blinds(horizontal)">
                                      <p:cBhvr>
                                        <p:cTn id="7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9" grpId="0"/>
      <p:bldP spid="31" grpId="0"/>
      <p:bldP spid="32" grpId="0"/>
      <p:bldP spid="33" grpId="0"/>
      <p:bldP spid="34" grpId="0"/>
      <p:bldP spid="35"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15">
                <a:extLst>
                  <a:ext uri="{FF2B5EF4-FFF2-40B4-BE49-F238E27FC236}">
                    <a16:creationId xmlns:a16="http://schemas.microsoft.com/office/drawing/2014/main" id="{0064A844-B05C-4B57-A8FA-83B96118DC7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3" name="TextBox 15">
                <a:extLst>
                  <a:ext uri="{FF2B5EF4-FFF2-40B4-BE49-F238E27FC236}">
                    <a16:creationId xmlns:a16="http://schemas.microsoft.com/office/drawing/2014/main" id="{0064A844-B05C-4B57-A8FA-83B96118DC7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10"/>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16">
                <a:extLst>
                  <a:ext uri="{FF2B5EF4-FFF2-40B4-BE49-F238E27FC236}">
                    <a16:creationId xmlns:a16="http://schemas.microsoft.com/office/drawing/2014/main" id="{641B0432-B2F4-4A9C-B24C-50FD2E44CECD}"/>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4" name="TextBox 16">
                <a:extLst>
                  <a:ext uri="{FF2B5EF4-FFF2-40B4-BE49-F238E27FC236}">
                    <a16:creationId xmlns:a16="http://schemas.microsoft.com/office/drawing/2014/main" id="{641B0432-B2F4-4A9C-B24C-50FD2E44CECD}"/>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11"/>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17">
                <a:extLst>
                  <a:ext uri="{FF2B5EF4-FFF2-40B4-BE49-F238E27FC236}">
                    <a16:creationId xmlns:a16="http://schemas.microsoft.com/office/drawing/2014/main" id="{7FAEBD41-9EE3-4DB3-A357-FB1533406FFA}"/>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5" name="TextBox 17">
                <a:extLst>
                  <a:ext uri="{FF2B5EF4-FFF2-40B4-BE49-F238E27FC236}">
                    <a16:creationId xmlns:a16="http://schemas.microsoft.com/office/drawing/2014/main" id="{7FAEBD41-9EE3-4DB3-A357-FB1533406FFA}"/>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12"/>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6"/>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7"/>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25">
                <a:extLst>
                  <a:ext uri="{FF2B5EF4-FFF2-40B4-BE49-F238E27FC236}">
                    <a16:creationId xmlns:a16="http://schemas.microsoft.com/office/drawing/2014/main" id="{39ED424E-23AA-4580-A207-1048A951FB56}"/>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33" name="TextBox 25">
                <a:extLst>
                  <a:ext uri="{FF2B5EF4-FFF2-40B4-BE49-F238E27FC236}">
                    <a16:creationId xmlns:a16="http://schemas.microsoft.com/office/drawing/2014/main" id="{39ED424E-23AA-4580-A207-1048A951FB56}"/>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18"/>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1"/>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2"/>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847852" y="4513560"/>
                <a:ext cx="4115417" cy="2791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847852" y="4513560"/>
                <a:ext cx="4115417" cy="279115"/>
              </a:xfrm>
              <a:prstGeom prst="rect">
                <a:avLst/>
              </a:prstGeom>
              <a:blipFill>
                <a:blip r:embed="rId2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4"/>
                <a:stretch>
                  <a:fillRect l="-1282"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883857" y="4945608"/>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883857" y="4945608"/>
                <a:ext cx="874574" cy="276999"/>
              </a:xfrm>
              <a:prstGeom prst="rect">
                <a:avLst/>
              </a:prstGeom>
              <a:blipFill>
                <a:blip r:embed="rId25"/>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7703840" y="4693580"/>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7955868" y="4657576"/>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919860" y="4477556"/>
            <a:ext cx="3927999"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6"/>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912462" y="1682570"/>
            <a:ext cx="3935397"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Box 8">
                <a:extLst>
                  <a:ext uri="{FF2B5EF4-FFF2-40B4-BE49-F238E27FC236}">
                    <a16:creationId xmlns:a16="http://schemas.microsoft.com/office/drawing/2014/main" id="{BCEAACD8-51E9-496F-89F5-B9C57D88F45F}"/>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60" name="TextBox 8">
                <a:extLst>
                  <a:ext uri="{FF2B5EF4-FFF2-40B4-BE49-F238E27FC236}">
                    <a16:creationId xmlns:a16="http://schemas.microsoft.com/office/drawing/2014/main" id="{BCEAACD8-51E9-496F-89F5-B9C57D88F45F}"/>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2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18">
                <a:extLst>
                  <a:ext uri="{FF2B5EF4-FFF2-40B4-BE49-F238E27FC236}">
                    <a16:creationId xmlns:a16="http://schemas.microsoft.com/office/drawing/2014/main" id="{10E0BE21-E66C-4E24-8E59-6C82E89583E3}"/>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61" name="TextBox 18">
                <a:extLst>
                  <a:ext uri="{FF2B5EF4-FFF2-40B4-BE49-F238E27FC236}">
                    <a16:creationId xmlns:a16="http://schemas.microsoft.com/office/drawing/2014/main" id="{10E0BE21-E66C-4E24-8E59-6C82E89583E3}"/>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28"/>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26">
                <a:extLst>
                  <a:ext uri="{FF2B5EF4-FFF2-40B4-BE49-F238E27FC236}">
                    <a16:creationId xmlns:a16="http://schemas.microsoft.com/office/drawing/2014/main" id="{0D38234F-3434-4185-91D6-E3DDC8FC60F1}"/>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62" name="TextBox 26">
                <a:extLst>
                  <a:ext uri="{FF2B5EF4-FFF2-40B4-BE49-F238E27FC236}">
                    <a16:creationId xmlns:a16="http://schemas.microsoft.com/office/drawing/2014/main" id="{0D38234F-3434-4185-91D6-E3DDC8FC60F1}"/>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29"/>
                <a:stretch>
                  <a:fillRect b="-4444"/>
                </a:stretch>
              </a:blipFill>
            </p:spPr>
            <p:txBody>
              <a:bodyPr/>
              <a:lstStyle/>
              <a:p>
                <a:r>
                  <a:rPr lang="en-GB">
                    <a:noFill/>
                  </a:rPr>
                  <a:t> </a:t>
                </a:r>
              </a:p>
            </p:txBody>
          </p:sp>
        </mc:Fallback>
      </mc:AlternateContent>
    </p:spTree>
    <p:extLst>
      <p:ext uri="{BB962C8B-B14F-4D97-AF65-F5344CB8AC3E}">
        <p14:creationId xmlns:p14="http://schemas.microsoft.com/office/powerpoint/2010/main" val="1517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linds(horizontal)">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linds(horizontal)">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linds(horizont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blinds(horizontal)">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blinds(horizontal)">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blinds(horizontal)">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blinds(horizontal)">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blinds(horizontal)">
                                      <p:cBhvr>
                                        <p:cTn id="132" dur="500"/>
                                        <p:tgtEl>
                                          <p:spTgt spid="62"/>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blinds(horizontal)">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linds(horizontal)">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blinds(horizontal)">
                                      <p:cBhvr>
                                        <p:cTn id="147" dur="500"/>
                                        <p:tgtEl>
                                          <p:spTgt spid="3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blinds(horizontal)">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linds(horizontal)">
                                      <p:cBhvr>
                                        <p:cTn id="157" dur="50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47"/>
                                        </p:tgtEl>
                                        <p:attrNameLst>
                                          <p:attrName>style.visibility</p:attrName>
                                        </p:attrNameLst>
                                      </p:cBhvr>
                                      <p:to>
                                        <p:strVal val="visible"/>
                                      </p:to>
                                    </p:set>
                                    <p:animEffect transition="in" filter="blinds(horizontal)">
                                      <p:cBhvr>
                                        <p:cTn id="162" dur="500"/>
                                        <p:tgtEl>
                                          <p:spTgt spid="47"/>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blinds(horizontal)">
                                      <p:cBhvr>
                                        <p:cTn id="167" dur="500"/>
                                        <p:tgtEl>
                                          <p:spTgt spid="46"/>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blinds(horizontal)">
                                      <p:cBhvr>
                                        <p:cTn id="172" dur="500"/>
                                        <p:tgtEl>
                                          <p:spTgt spid="5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9"/>
                                        </p:tgtEl>
                                        <p:attrNameLst>
                                          <p:attrName>style.visibility</p:attrName>
                                        </p:attrNameLst>
                                      </p:cBhvr>
                                      <p:to>
                                        <p:strVal val="visible"/>
                                      </p:to>
                                    </p:set>
                                    <p:animEffect transition="in" filter="blinds(horizontal)">
                                      <p:cBhvr>
                                        <p:cTn id="177" dur="500"/>
                                        <p:tgtEl>
                                          <p:spTgt spid="59"/>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1" nodeType="clickEffect">
                                  <p:stCondLst>
                                    <p:cond delay="0"/>
                                  </p:stCondLst>
                                  <p:childTnLst>
                                    <p:animEffect transition="out" filter="blinds(horizontal)">
                                      <p:cBhvr>
                                        <p:cTn id="181" dur="500"/>
                                        <p:tgtEl>
                                          <p:spTgt spid="56"/>
                                        </p:tgtEl>
                                      </p:cBhvr>
                                    </p:animEffect>
                                    <p:set>
                                      <p:cBhvr>
                                        <p:cTn id="182" dur="1" fill="hold">
                                          <p:stCondLst>
                                            <p:cond delay="499"/>
                                          </p:stCondLst>
                                        </p:cTn>
                                        <p:tgtEl>
                                          <p:spTgt spid="56"/>
                                        </p:tgtEl>
                                        <p:attrNameLst>
                                          <p:attrName>style.visibility</p:attrName>
                                        </p:attrNameLst>
                                      </p:cBhvr>
                                      <p:to>
                                        <p:strVal val="hidden"/>
                                      </p:to>
                                    </p:set>
                                  </p:childTnLst>
                                </p:cTn>
                              </p:par>
                              <p:par>
                                <p:cTn id="183" presetID="3" presetClass="exit" presetSubtype="10" fill="hold" grpId="1" nodeType="withEffect">
                                  <p:stCondLst>
                                    <p:cond delay="0"/>
                                  </p:stCondLst>
                                  <p:childTnLst>
                                    <p:animEffect transition="out" filter="blinds(horizontal)">
                                      <p:cBhvr>
                                        <p:cTn id="184" dur="500"/>
                                        <p:tgtEl>
                                          <p:spTgt spid="59"/>
                                        </p:tgtEl>
                                      </p:cBhvr>
                                    </p:animEffect>
                                    <p:set>
                                      <p:cBhvr>
                                        <p:cTn id="185" dur="1" fill="hold">
                                          <p:stCondLst>
                                            <p:cond delay="499"/>
                                          </p:stCondLst>
                                        </p:cTn>
                                        <p:tgtEl>
                                          <p:spTgt spid="59"/>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51"/>
                                        </p:tgtEl>
                                        <p:attrNameLst>
                                          <p:attrName>style.visibility</p:attrName>
                                        </p:attrNameLst>
                                      </p:cBhvr>
                                      <p:to>
                                        <p:strVal val="visible"/>
                                      </p:to>
                                    </p:set>
                                    <p:animEffect transition="in" filter="blinds(horizontal)">
                                      <p:cBhvr>
                                        <p:cTn id="190" dur="500"/>
                                        <p:tgtEl>
                                          <p:spTgt spid="51"/>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52"/>
                                        </p:tgtEl>
                                        <p:attrNameLst>
                                          <p:attrName>style.visibility</p:attrName>
                                        </p:attrNameLst>
                                      </p:cBhvr>
                                      <p:to>
                                        <p:strVal val="visible"/>
                                      </p:to>
                                    </p:set>
                                    <p:animEffect transition="in" filter="blinds(horizontal)">
                                      <p:cBhvr>
                                        <p:cTn id="195" dur="500"/>
                                        <p:tgtEl>
                                          <p:spTgt spid="52"/>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blinds(horizontal)">
                                      <p:cBhvr>
                                        <p:cTn id="200" dur="500"/>
                                        <p:tgtEl>
                                          <p:spTgt spid="55"/>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48"/>
                                        </p:tgtEl>
                                        <p:attrNameLst>
                                          <p:attrName>style.visibility</p:attrName>
                                        </p:attrNameLst>
                                      </p:cBhvr>
                                      <p:to>
                                        <p:strVal val="visible"/>
                                      </p:to>
                                    </p:set>
                                    <p:animEffect transition="in" filter="blinds(horizontal)">
                                      <p:cBhvr>
                                        <p:cTn id="205" dur="500"/>
                                        <p:tgtEl>
                                          <p:spTgt spid="48"/>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58"/>
                                        </p:tgtEl>
                                        <p:attrNameLst>
                                          <p:attrName>style.visibility</p:attrName>
                                        </p:attrNameLst>
                                      </p:cBhvr>
                                      <p:to>
                                        <p:strVal val="visible"/>
                                      </p:to>
                                    </p:set>
                                    <p:animEffect transition="in" filter="blinds(horizontal)">
                                      <p:cBhvr>
                                        <p:cTn id="2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21" grpId="0"/>
      <p:bldP spid="22" grpId="0"/>
      <p:bldP spid="23" grpId="0" animBg="1"/>
      <p:bldP spid="24" grpId="0" animBg="1"/>
      <p:bldP spid="25" grpId="0" animBg="1"/>
      <p:bldP spid="27" grpId="0"/>
      <p:bldP spid="28" grpId="0"/>
      <p:bldP spid="29" grpId="0"/>
      <p:bldP spid="30" grpId="0"/>
      <p:bldP spid="31" grpId="0"/>
      <p:bldP spid="33" grpId="0" animBg="1"/>
      <p:bldP spid="35" grpId="0"/>
      <p:bldP spid="36" grpId="0"/>
      <p:bldP spid="37" grpId="0"/>
      <p:bldP spid="38" grpId="0"/>
      <p:bldP spid="39" grpId="0" animBg="1"/>
      <p:bldP spid="40" grpId="0"/>
      <p:bldP spid="41" grpId="0" animBg="1"/>
      <p:bldP spid="42" grpId="0" animBg="1"/>
      <p:bldP spid="43" grpId="0"/>
      <p:bldP spid="44" grpId="0"/>
      <p:bldP spid="46" grpId="0"/>
      <p:bldP spid="47" grpId="0" animBg="1"/>
      <p:bldP spid="48" grpId="0"/>
      <p:bldP spid="51" grpId="0" animBg="1"/>
      <p:bldP spid="52" grpId="0"/>
      <p:bldP spid="55" grpId="0"/>
      <p:bldP spid="56" grpId="0" animBg="1"/>
      <p:bldP spid="56" grpId="1" animBg="1"/>
      <p:bldP spid="57" grpId="0"/>
      <p:bldP spid="58" grpId="0"/>
      <p:bldP spid="59" grpId="0" animBg="1"/>
      <p:bldP spid="59" grpId="1" animBg="1"/>
      <p:bldP spid="60" grpId="0"/>
      <p:bldP spid="61"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00400" cy="4525963"/>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You should (hopefully!) remember the following summations from Core Pure 1:</a:t>
            </a:r>
            <a:endParaRPr lang="en-GB" sz="1400" dirty="0">
              <a:latin typeface="Comic Sans MS" pitchFamily="66" charset="0"/>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04800" y="3276600"/>
                <a:ext cx="2367058"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1=1+1+1…+1=</m:t>
                          </m:r>
                          <m:r>
                            <a:rPr lang="en-US" sz="1400" b="0" i="1" smtClean="0">
                              <a:latin typeface="Cambria Math"/>
                            </a:rPr>
                            <m:t>𝑛</m:t>
                          </m:r>
                        </m:e>
                      </m:nary>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3276600"/>
                <a:ext cx="2367058" cy="67935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33800" y="1447800"/>
                <a:ext cx="297652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𝑛</m:t>
                          </m:r>
                          <m:r>
                            <a:rPr lang="en-US" sz="1400" b="0" i="1" smtClean="0">
                              <a:latin typeface="Cambria Math"/>
                            </a:rPr>
                            <m:t>=1+2+3…+</m:t>
                          </m:r>
                          <m:r>
                            <a:rPr lang="en-US" sz="1400" b="0" i="1" smtClean="0">
                              <a:latin typeface="Cambria Math"/>
                            </a:rPr>
                            <m:t>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𝑛</m:t>
                              </m:r>
                            </m:num>
                            <m:den>
                              <m:r>
                                <a:rPr lang="en-US" sz="1400" b="0" i="1" smtClean="0">
                                  <a:latin typeface="Cambria Math"/>
                                </a:rPr>
                                <m:t>2</m:t>
                              </m:r>
                            </m:den>
                          </m:f>
                          <m:r>
                            <a:rPr lang="en-US" sz="1400" b="0" i="1" smtClean="0">
                              <a:latin typeface="Cambria Math"/>
                            </a:rPr>
                            <m:t>(</m:t>
                          </m:r>
                          <m:r>
                            <a:rPr lang="en-US" sz="1400" b="0" i="1" smtClean="0">
                              <a:latin typeface="Cambria Math"/>
                            </a:rPr>
                            <m:t>𝑛</m:t>
                          </m:r>
                          <m:r>
                            <a:rPr lang="en-US" sz="1400" b="0" i="1" smtClean="0">
                              <a:latin typeface="Cambria Math"/>
                            </a:rPr>
                            <m:t>+1)</m:t>
                          </m:r>
                        </m:e>
                      </m:nary>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733800" y="1447800"/>
                <a:ext cx="2976520" cy="67935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33800" y="3200400"/>
                <a:ext cx="3802002"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r>
                            <a:rPr lang="en-US" sz="1400" b="0" i="1" smtClean="0">
                              <a:latin typeface="Cambria Math"/>
                            </a:rPr>
                            <m:t>=1+4+9…+</m:t>
                          </m:r>
                          <m:sSup>
                            <m:sSupPr>
                              <m:ctrlPr>
                                <a:rPr lang="en-US" sz="1400" b="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𝑛</m:t>
                              </m:r>
                            </m:num>
                            <m:den>
                              <m:r>
                                <a:rPr lang="en-US" sz="1400" b="0" i="1" smtClean="0">
                                  <a:latin typeface="Cambria Math"/>
                                </a:rPr>
                                <m:t>6</m:t>
                              </m:r>
                            </m:den>
                          </m:f>
                          <m:r>
                            <a:rPr lang="en-US" sz="1400" b="0" i="1" smtClean="0">
                              <a:latin typeface="Cambria Math"/>
                            </a:rPr>
                            <m:t>(</m:t>
                          </m:r>
                          <m:r>
                            <a:rPr lang="en-US" sz="1400" b="0" i="1" smtClean="0">
                              <a:latin typeface="Cambria Math"/>
                            </a:rPr>
                            <m:t>𝑛</m:t>
                          </m:r>
                          <m:r>
                            <a:rPr lang="en-US" sz="1400" b="0" i="1" smtClean="0">
                              <a:latin typeface="Cambria Math"/>
                            </a:rPr>
                            <m:t>+1)(2</m:t>
                          </m:r>
                          <m:r>
                            <a:rPr lang="en-US" sz="1400" b="0" i="1" smtClean="0">
                              <a:latin typeface="Cambria Math"/>
                            </a:rPr>
                            <m:t>𝑛</m:t>
                          </m:r>
                          <m:r>
                            <a:rPr lang="en-US" sz="1400" b="0" i="1" smtClean="0">
                              <a:latin typeface="Cambria Math"/>
                            </a:rPr>
                            <m:t>+1)</m:t>
                          </m:r>
                        </m:e>
                      </m:nary>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733800" y="3200400"/>
                <a:ext cx="3802002" cy="6793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33800" y="5029200"/>
                <a:ext cx="3451907"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3</m:t>
                              </m:r>
                            </m:sup>
                          </m:sSup>
                          <m:r>
                            <a:rPr lang="en-US" sz="1400" b="0" i="1" smtClean="0">
                              <a:latin typeface="Cambria Math"/>
                            </a:rPr>
                            <m:t>=1+8+27…+</m:t>
                          </m:r>
                          <m:sSup>
                            <m:sSupPr>
                              <m:ctrlPr>
                                <a:rPr lang="en-US" sz="1400" b="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3</m:t>
                              </m:r>
                            </m:sup>
                          </m:sSup>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num>
                            <m:den>
                              <m:r>
                                <a:rPr lang="en-US" sz="1400" b="0" i="1" smtClean="0">
                                  <a:latin typeface="Cambria Math"/>
                                </a:rPr>
                                <m:t>4</m:t>
                              </m:r>
                            </m:den>
                          </m:f>
                          <m:sSup>
                            <m:sSupPr>
                              <m:ctrlPr>
                                <a:rPr lang="en-US" sz="1400" b="0" i="1" smtClean="0">
                                  <a:latin typeface="Cambria Math" panose="02040503050406030204" pitchFamily="18" charset="0"/>
                                </a:rPr>
                              </m:ctrlPr>
                            </m:sSupPr>
                            <m:e>
                              <m:r>
                                <a:rPr lang="en-US" sz="1400" b="0" i="1" smtClean="0">
                                  <a:latin typeface="Cambria Math"/>
                                </a:rPr>
                                <m:t>(</m:t>
                              </m:r>
                              <m:r>
                                <a:rPr lang="en-US" sz="1400" b="0" i="1" smtClean="0">
                                  <a:latin typeface="Cambria Math"/>
                                </a:rPr>
                                <m:t>𝑛</m:t>
                              </m:r>
                              <m:r>
                                <a:rPr lang="en-US" sz="1400" b="0" i="1" smtClean="0">
                                  <a:latin typeface="Cambria Math"/>
                                </a:rPr>
                                <m:t>+1)</m:t>
                              </m:r>
                            </m:e>
                            <m:sup>
                              <m:r>
                                <a:rPr lang="en-US" sz="1400" b="0" i="1" smtClean="0">
                                  <a:latin typeface="Cambria Math"/>
                                </a:rPr>
                                <m:t>2</m:t>
                              </m:r>
                            </m:sup>
                          </m:sSup>
                        </m:e>
                      </m:nary>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733800" y="5029200"/>
                <a:ext cx="3451907" cy="679353"/>
              </a:xfrm>
              <a:prstGeom prst="rect">
                <a:avLst/>
              </a:prstGeom>
              <a:blipFill>
                <a:blip r:embed="rId5"/>
                <a:stretch>
                  <a:fillRect/>
                </a:stretch>
              </a:blipFill>
            </p:spPr>
            <p:txBody>
              <a:bodyPr/>
              <a:lstStyle/>
              <a:p>
                <a:r>
                  <a:rPr lang="en-GB">
                    <a:noFill/>
                  </a:rPr>
                  <a:t> </a:t>
                </a:r>
              </a:p>
            </p:txBody>
          </p:sp>
        </mc:Fallback>
      </mc:AlternateContent>
      <p:sp>
        <p:nvSpPr>
          <p:cNvPr id="10" name="TextBox 9"/>
          <p:cNvSpPr txBox="1"/>
          <p:nvPr/>
        </p:nvSpPr>
        <p:spPr>
          <a:xfrm>
            <a:off x="533400" y="4572000"/>
            <a:ext cx="21336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‘n’ 1’s is given by the number n</a:t>
            </a:r>
            <a:endParaRPr lang="en-GB" sz="1400" dirty="0">
              <a:solidFill>
                <a:srgbClr val="FF0000"/>
              </a:solidFill>
              <a:latin typeface="Comic Sans MS" pitchFamily="66" charset="0"/>
            </a:endParaRPr>
          </a:p>
        </p:txBody>
      </p:sp>
      <p:cxnSp>
        <p:nvCxnSpPr>
          <p:cNvPr id="12" name="Straight Arrow Connector 11"/>
          <p:cNvCxnSpPr/>
          <p:nvPr/>
        </p:nvCxnSpPr>
        <p:spPr>
          <a:xfrm flipH="1" flipV="1">
            <a:off x="838200" y="3810000"/>
            <a:ext cx="3048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133600" y="3810000"/>
            <a:ext cx="3048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2438400"/>
            <a:ext cx="3352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the first ‘n’ natural numbers is given by this formula</a:t>
            </a:r>
            <a:endParaRPr lang="en-GB" sz="1400" dirty="0">
              <a:solidFill>
                <a:srgbClr val="FF0000"/>
              </a:solidFill>
              <a:latin typeface="Comic Sans MS" pitchFamily="66" charset="0"/>
            </a:endParaRPr>
          </a:p>
        </p:txBody>
      </p:sp>
      <p:cxnSp>
        <p:nvCxnSpPr>
          <p:cNvPr id="19" name="Straight Arrow Connector 18"/>
          <p:cNvCxnSpPr/>
          <p:nvPr/>
        </p:nvCxnSpPr>
        <p:spPr>
          <a:xfrm flipH="1" flipV="1">
            <a:off x="4267200" y="1981200"/>
            <a:ext cx="228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791200" y="19812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62200" y="3505200"/>
            <a:ext cx="2286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867400" y="1600200"/>
            <a:ext cx="762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019800" y="3352800"/>
            <a:ext cx="13716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096000" y="5105400"/>
            <a:ext cx="990600" cy="457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810000" y="4191000"/>
            <a:ext cx="3352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the first ‘n’ square numbers is given by this formula</a:t>
            </a:r>
            <a:endParaRPr lang="en-GB" sz="1400" dirty="0">
              <a:solidFill>
                <a:srgbClr val="FF0000"/>
              </a:solidFill>
              <a:latin typeface="Comic Sans MS" pitchFamily="66" charset="0"/>
            </a:endParaRPr>
          </a:p>
        </p:txBody>
      </p:sp>
      <p:cxnSp>
        <p:nvCxnSpPr>
          <p:cNvPr id="28" name="Straight Arrow Connector 27"/>
          <p:cNvCxnSpPr/>
          <p:nvPr/>
        </p:nvCxnSpPr>
        <p:spPr>
          <a:xfrm flipH="1" flipV="1">
            <a:off x="4267200" y="3733800"/>
            <a:ext cx="3048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867400" y="37338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6019800"/>
            <a:ext cx="3352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the first ‘n’ cube numbers is given by this formula</a:t>
            </a:r>
            <a:endParaRPr lang="en-GB" sz="1400" dirty="0">
              <a:solidFill>
                <a:srgbClr val="FF0000"/>
              </a:solidFill>
              <a:latin typeface="Comic Sans MS" pitchFamily="66" charset="0"/>
            </a:endParaRPr>
          </a:p>
        </p:txBody>
      </p:sp>
      <p:cxnSp>
        <p:nvCxnSpPr>
          <p:cNvPr id="31" name="Straight Arrow Connector 30"/>
          <p:cNvCxnSpPr/>
          <p:nvPr/>
        </p:nvCxnSpPr>
        <p:spPr>
          <a:xfrm flipH="1" flipV="1">
            <a:off x="4267200" y="5562600"/>
            <a:ext cx="3048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867400" y="55626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75C63C9B-89BF-46B6-9324-62C0C5F9966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2988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linds(horizont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linds(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linds(horizontal)">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blinds(horizontal)">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8" grpId="0"/>
      <p:bldP spid="23" grpId="0" animBg="1"/>
      <p:bldP spid="24" grpId="0" animBg="1"/>
      <p:bldP spid="25" grpId="0" animBg="1"/>
      <p:bldP spid="26" grpId="0" animBg="1"/>
      <p:bldP spid="27"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
                <a:extLst>
                  <a:ext uri="{FF2B5EF4-FFF2-40B4-BE49-F238E27FC236}">
                    <a16:creationId xmlns:a16="http://schemas.microsoft.com/office/drawing/2014/main" id="{486778EA-EB87-42E6-9C42-7574B1939981}"/>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16" name="TextBox 8">
                <a:extLst>
                  <a:ext uri="{FF2B5EF4-FFF2-40B4-BE49-F238E27FC236}">
                    <a16:creationId xmlns:a16="http://schemas.microsoft.com/office/drawing/2014/main" id="{486778EA-EB87-42E6-9C42-7574B1939981}"/>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18">
                <a:extLst>
                  <a:ext uri="{FF2B5EF4-FFF2-40B4-BE49-F238E27FC236}">
                    <a16:creationId xmlns:a16="http://schemas.microsoft.com/office/drawing/2014/main" id="{77B50C1F-8358-48B1-BA8E-A58AA7C6FB8F}"/>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26" name="TextBox 18">
                <a:extLst>
                  <a:ext uri="{FF2B5EF4-FFF2-40B4-BE49-F238E27FC236}">
                    <a16:creationId xmlns:a16="http://schemas.microsoft.com/office/drawing/2014/main" id="{77B50C1F-8358-48B1-BA8E-A58AA7C6FB8F}"/>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11"/>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6"/>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6">
                <a:extLst>
                  <a:ext uri="{FF2B5EF4-FFF2-40B4-BE49-F238E27FC236}">
                    <a16:creationId xmlns:a16="http://schemas.microsoft.com/office/drawing/2014/main" id="{E49A438A-9A08-4E0E-8F32-D4B249FF0CEC}"/>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34" name="TextBox 26">
                <a:extLst>
                  <a:ext uri="{FF2B5EF4-FFF2-40B4-BE49-F238E27FC236}">
                    <a16:creationId xmlns:a16="http://schemas.microsoft.com/office/drawing/2014/main" id="{E49A438A-9A08-4E0E-8F32-D4B249FF0CEC}"/>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0"/>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1"/>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821219" y="4513560"/>
                <a:ext cx="43995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a:rPr>
                            <m:t>𝑎</m:t>
                          </m:r>
                        </m:e>
                        <m:sub>
                          <m:r>
                            <a:rPr lang="en-GB" sz="1200" i="1">
                              <a:latin typeface="Cambria Math"/>
                            </a:rPr>
                            <m:t>1</m:t>
                          </m:r>
                        </m:sub>
                      </m:sSub>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2</m:t>
                          </m:r>
                          <m:r>
                            <a:rPr lang="en-GB" sz="1200" i="1">
                              <a:latin typeface="Cambria Math"/>
                            </a:rPr>
                            <m:t>𝑎</m:t>
                          </m:r>
                        </m:e>
                        <m:sub>
                          <m:r>
                            <a:rPr lang="en-GB" sz="1200" i="1">
                              <a:latin typeface="Cambria Math"/>
                            </a:rPr>
                            <m:t>2</m:t>
                          </m:r>
                        </m:sub>
                      </m:sSub>
                      <m:r>
                        <a:rPr lang="en-GB" sz="1200" i="1">
                          <a:latin typeface="Cambria Math"/>
                        </a:rPr>
                        <m:t>𝑥</m:t>
                      </m:r>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3</m:t>
                          </m:r>
                          <m:r>
                            <a:rPr lang="en-GB" sz="1200" i="1">
                              <a:latin typeface="Cambria Math"/>
                            </a:rPr>
                            <m:t>𝑎</m:t>
                          </m:r>
                        </m:e>
                        <m:sub>
                          <m:r>
                            <a:rPr lang="en-GB" sz="1200" i="1">
                              <a:latin typeface="Cambria Math"/>
                            </a:rPr>
                            <m:t>3</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2</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4</m:t>
                          </m:r>
                          <m:r>
                            <a:rPr lang="en-GB" sz="1200" i="1">
                              <a:latin typeface="Cambria Math"/>
                            </a:rPr>
                            <m:t>𝑎</m:t>
                          </m:r>
                        </m:e>
                        <m:sub>
                          <m:r>
                            <a:rPr lang="en-GB" sz="1200" i="1">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3</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5</m:t>
                          </m:r>
                          <m:r>
                            <a:rPr lang="en-GB" sz="1200" i="1">
                              <a:latin typeface="Cambria Math"/>
                            </a:rPr>
                            <m:t>𝑎</m:t>
                          </m:r>
                        </m:e>
                        <m:sub>
                          <m:r>
                            <a:rPr lang="en-GB" sz="1200" i="1">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4</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𝑟𝑎</m:t>
                          </m:r>
                        </m:e>
                        <m:sub>
                          <m:r>
                            <a:rPr lang="en-GB" sz="1200" i="1">
                              <a:latin typeface="Cambria Math"/>
                            </a:rPr>
                            <m:t>𝑟</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𝑟</m:t>
                          </m:r>
                          <m:r>
                            <a:rPr lang="en-GB" sz="1200" i="1">
                              <a:latin typeface="Cambria Math"/>
                            </a:rPr>
                            <m:t>−1</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821219" y="4513560"/>
                <a:ext cx="4399503" cy="276999"/>
              </a:xfrm>
              <a:prstGeom prst="rect">
                <a:avLst/>
              </a:prstGeom>
              <a:blipFill>
                <a:blip r:embed="rId22"/>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m:rPr>
                          <m:nor/>
                        </m:rPr>
                        <a:rPr lang="en-GB" sz="1200" b="1">
                          <a:latin typeface="Cambria Math"/>
                        </a:rPr>
                        <m:t>′</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3"/>
                <a:stretch>
                  <a:fillRect l="-5128"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883857" y="4945608"/>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883857" y="4945608"/>
                <a:ext cx="874574" cy="276999"/>
              </a:xfrm>
              <a:prstGeom prst="rect">
                <a:avLst/>
              </a:prstGeom>
              <a:blipFill>
                <a:blip r:embed="rId24"/>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8014559" y="4684703"/>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8266587" y="4648699"/>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919860" y="4477556"/>
            <a:ext cx="4185453"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5"/>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870664" y="2161964"/>
            <a:ext cx="4110361"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15">
                <a:extLst>
                  <a:ext uri="{FF2B5EF4-FFF2-40B4-BE49-F238E27FC236}">
                    <a16:creationId xmlns:a16="http://schemas.microsoft.com/office/drawing/2014/main" id="{E3EA788C-16ED-4F97-A85F-A8693D034FF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5" name="TextBox 15">
                <a:extLst>
                  <a:ext uri="{FF2B5EF4-FFF2-40B4-BE49-F238E27FC236}">
                    <a16:creationId xmlns:a16="http://schemas.microsoft.com/office/drawing/2014/main" id="{E3EA788C-16ED-4F97-A85F-A8693D034FF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26"/>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16">
                <a:extLst>
                  <a:ext uri="{FF2B5EF4-FFF2-40B4-BE49-F238E27FC236}">
                    <a16:creationId xmlns:a16="http://schemas.microsoft.com/office/drawing/2014/main" id="{8CB41A36-B653-4D1D-AAFB-CA9848C01BA5}"/>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0" name="TextBox 16">
                <a:extLst>
                  <a:ext uri="{FF2B5EF4-FFF2-40B4-BE49-F238E27FC236}">
                    <a16:creationId xmlns:a16="http://schemas.microsoft.com/office/drawing/2014/main" id="{8CB41A36-B653-4D1D-AAFB-CA9848C01BA5}"/>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27"/>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17">
                <a:extLst>
                  <a:ext uri="{FF2B5EF4-FFF2-40B4-BE49-F238E27FC236}">
                    <a16:creationId xmlns:a16="http://schemas.microsoft.com/office/drawing/2014/main" id="{BC4CCA38-8815-4928-BF5B-B32B5F375CCD}"/>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3" name="TextBox 17">
                <a:extLst>
                  <a:ext uri="{FF2B5EF4-FFF2-40B4-BE49-F238E27FC236}">
                    <a16:creationId xmlns:a16="http://schemas.microsoft.com/office/drawing/2014/main" id="{BC4CCA38-8815-4928-BF5B-B32B5F375CCD}"/>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28"/>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25">
                <a:extLst>
                  <a:ext uri="{FF2B5EF4-FFF2-40B4-BE49-F238E27FC236}">
                    <a16:creationId xmlns:a16="http://schemas.microsoft.com/office/drawing/2014/main" id="{13F21227-DCF0-42C8-8B38-0B1C5B10B38C}"/>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4" name="TextBox 25">
                <a:extLst>
                  <a:ext uri="{FF2B5EF4-FFF2-40B4-BE49-F238E27FC236}">
                    <a16:creationId xmlns:a16="http://schemas.microsoft.com/office/drawing/2014/main" id="{13F21227-DCF0-42C8-8B38-0B1C5B10B38C}"/>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29"/>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30"/>
                <a:stretch>
                  <a:fillRect b="-4348"/>
                </a:stretch>
              </a:blipFill>
            </p:spPr>
            <p:txBody>
              <a:bodyPr/>
              <a:lstStyle/>
              <a:p>
                <a:r>
                  <a:rPr lang="en-GB">
                    <a:noFill/>
                  </a:rPr>
                  <a:t> </a:t>
                </a:r>
              </a:p>
            </p:txBody>
          </p:sp>
        </mc:Fallback>
      </mc:AlternateContent>
    </p:spTree>
    <p:extLst>
      <p:ext uri="{BB962C8B-B14F-4D97-AF65-F5344CB8AC3E}">
        <p14:creationId xmlns:p14="http://schemas.microsoft.com/office/powerpoint/2010/main" val="37195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linds(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linds(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linds(horizontal)">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blinds(horizontal)">
                                      <p:cBhvr>
                                        <p:cTn id="5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51" grpId="0" animBg="1"/>
      <p:bldP spid="52" grpId="0"/>
      <p:bldP spid="55" grpId="0"/>
      <p:bldP spid="56" grpId="0" animBg="1"/>
      <p:bldP spid="56" grpId="1" animBg="1"/>
      <p:bldP spid="59" grpId="0" animBg="1"/>
      <p:bldP spid="59" grpId="1"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
                <a:extLst>
                  <a:ext uri="{FF2B5EF4-FFF2-40B4-BE49-F238E27FC236}">
                    <a16:creationId xmlns:a16="http://schemas.microsoft.com/office/drawing/2014/main" id="{486778EA-EB87-42E6-9C42-7574B1939981}"/>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16" name="TextBox 8">
                <a:extLst>
                  <a:ext uri="{FF2B5EF4-FFF2-40B4-BE49-F238E27FC236}">
                    <a16:creationId xmlns:a16="http://schemas.microsoft.com/office/drawing/2014/main" id="{486778EA-EB87-42E6-9C42-7574B1939981}"/>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18">
                <a:extLst>
                  <a:ext uri="{FF2B5EF4-FFF2-40B4-BE49-F238E27FC236}">
                    <a16:creationId xmlns:a16="http://schemas.microsoft.com/office/drawing/2014/main" id="{77B50C1F-8358-48B1-BA8E-A58AA7C6FB8F}"/>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26" name="TextBox 18">
                <a:extLst>
                  <a:ext uri="{FF2B5EF4-FFF2-40B4-BE49-F238E27FC236}">
                    <a16:creationId xmlns:a16="http://schemas.microsoft.com/office/drawing/2014/main" id="{77B50C1F-8358-48B1-BA8E-A58AA7C6FB8F}"/>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11"/>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6"/>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6">
                <a:extLst>
                  <a:ext uri="{FF2B5EF4-FFF2-40B4-BE49-F238E27FC236}">
                    <a16:creationId xmlns:a16="http://schemas.microsoft.com/office/drawing/2014/main" id="{E49A438A-9A08-4E0E-8F32-D4B249FF0CEC}"/>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34" name="TextBox 26">
                <a:extLst>
                  <a:ext uri="{FF2B5EF4-FFF2-40B4-BE49-F238E27FC236}">
                    <a16:creationId xmlns:a16="http://schemas.microsoft.com/office/drawing/2014/main" id="{E49A438A-9A08-4E0E-8F32-D4B249FF0CEC}"/>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0"/>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1"/>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821219" y="4513560"/>
                <a:ext cx="4506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a:rPr>
                            <m:t>2</m:t>
                          </m:r>
                          <m:r>
                            <a:rPr lang="en-GB" sz="1200" i="1">
                              <a:latin typeface="Cambria Math"/>
                            </a:rPr>
                            <m:t>𝑎</m:t>
                          </m:r>
                        </m:e>
                        <m:sub>
                          <m:r>
                            <a:rPr lang="en-GB" sz="1200" i="1">
                              <a:latin typeface="Cambria Math"/>
                            </a:rPr>
                            <m:t>2</m:t>
                          </m:r>
                        </m:sub>
                      </m:sSub>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6</m:t>
                          </m:r>
                          <m:r>
                            <a:rPr lang="en-GB" sz="1200" i="1">
                              <a:latin typeface="Cambria Math"/>
                            </a:rPr>
                            <m:t>𝑎</m:t>
                          </m:r>
                        </m:e>
                        <m:sub>
                          <m:r>
                            <a:rPr lang="en-GB" sz="1200" i="1">
                              <a:latin typeface="Cambria Math"/>
                            </a:rPr>
                            <m:t>3</m:t>
                          </m:r>
                        </m:sub>
                      </m:sSub>
                      <m:r>
                        <a:rPr lang="en-GB" sz="1200" i="1">
                          <a:latin typeface="Cambria Math"/>
                        </a:rPr>
                        <m:t>𝑥</m:t>
                      </m:r>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12</m:t>
                          </m:r>
                          <m:r>
                            <a:rPr lang="en-GB" sz="1200" i="1">
                              <a:latin typeface="Cambria Math"/>
                            </a:rPr>
                            <m:t>𝑎</m:t>
                          </m:r>
                        </m:e>
                        <m:sub>
                          <m:r>
                            <a:rPr lang="en-GB" sz="1200" i="1">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2</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20</m:t>
                          </m:r>
                          <m:r>
                            <a:rPr lang="en-GB" sz="1200" i="1">
                              <a:latin typeface="Cambria Math"/>
                            </a:rPr>
                            <m:t>𝑎</m:t>
                          </m:r>
                        </m:e>
                        <m:sub>
                          <m:r>
                            <a:rPr lang="en-GB" sz="1200" i="1">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3</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𝑟</m:t>
                          </m:r>
                          <m:r>
                            <a:rPr lang="en-GB" sz="1200" i="1">
                              <a:latin typeface="Cambria Math"/>
                            </a:rPr>
                            <m:t>(</m:t>
                          </m:r>
                          <m:r>
                            <a:rPr lang="en-GB" sz="1200" i="1">
                              <a:latin typeface="Cambria Math"/>
                            </a:rPr>
                            <m:t>𝑟</m:t>
                          </m:r>
                          <m:r>
                            <a:rPr lang="en-GB" sz="1200" i="1">
                              <a:latin typeface="Cambria Math"/>
                            </a:rPr>
                            <m:t>−1)</m:t>
                          </m:r>
                          <m:r>
                            <a:rPr lang="en-GB" sz="1200" i="1">
                              <a:latin typeface="Cambria Math"/>
                            </a:rPr>
                            <m:t>𝑎</m:t>
                          </m:r>
                        </m:e>
                        <m:sub>
                          <m:r>
                            <a:rPr lang="en-GB" sz="1200" i="1">
                              <a:latin typeface="Cambria Math"/>
                            </a:rPr>
                            <m:t>𝑟</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𝑟</m:t>
                          </m:r>
                          <m:r>
                            <a:rPr lang="en-GB" sz="1200" i="1">
                              <a:latin typeface="Cambria Math"/>
                            </a:rPr>
                            <m:t>−2</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821219" y="4513560"/>
                <a:ext cx="4506035" cy="276999"/>
              </a:xfrm>
              <a:prstGeom prst="rect">
                <a:avLst/>
              </a:prstGeom>
              <a:blipFill>
                <a:blip r:embed="rId22"/>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GB" sz="1200">
                          <a:latin typeface="Cambria Math"/>
                        </a:rPr>
                        <m:t>𝒇</m:t>
                      </m:r>
                      <m:r>
                        <m:rPr>
                          <m:nor/>
                        </m:rPr>
                        <a:rPr lang="en-GB" sz="1200">
                          <a:latin typeface="Cambria Math"/>
                        </a:rPr>
                        <m:t>′′(</m:t>
                      </m:r>
                      <m:r>
                        <m:rPr>
                          <m:nor/>
                        </m:rPr>
                        <a:rPr lang="en-GB" sz="1200">
                          <a:latin typeface="Cambria Math"/>
                        </a:rPr>
                        <m:t>𝒙</m:t>
                      </m:r>
                      <m:r>
                        <m:rPr>
                          <m:nor/>
                        </m:rPr>
                        <a:rPr lang="en-GB" sz="1200">
                          <a:latin typeface="Cambria Math"/>
                        </a:rPr>
                        <m:t>)</m:t>
                      </m:r>
                    </m:oMath>
                  </m:oMathPara>
                </a14:m>
                <a:endParaRPr lang="en-GB" sz="1200"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3"/>
                <a:stretch>
                  <a:fillRect l="-8974"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844031" y="4945608"/>
                <a:ext cx="101205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r>
                        <a:rPr lang="en-US" sz="1200" b="0" i="1" smtClean="0">
                          <a:latin typeface="Cambria Math" panose="02040503050406030204" pitchFamily="18" charset="0"/>
                        </a:rPr>
                        <m:t>2</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844031" y="4945608"/>
                <a:ext cx="1012054" cy="276999"/>
              </a:xfrm>
              <a:prstGeom prst="rect">
                <a:avLst/>
              </a:prstGeom>
              <a:blipFill>
                <a:blip r:embed="rId24"/>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8136396" y="4684703"/>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8388424" y="4648699"/>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919860" y="4477556"/>
            <a:ext cx="4309740"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5"/>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852909" y="2676869"/>
            <a:ext cx="4367813"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15">
                <a:extLst>
                  <a:ext uri="{FF2B5EF4-FFF2-40B4-BE49-F238E27FC236}">
                    <a16:creationId xmlns:a16="http://schemas.microsoft.com/office/drawing/2014/main" id="{E3EA788C-16ED-4F97-A85F-A8693D034FF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5" name="TextBox 15">
                <a:extLst>
                  <a:ext uri="{FF2B5EF4-FFF2-40B4-BE49-F238E27FC236}">
                    <a16:creationId xmlns:a16="http://schemas.microsoft.com/office/drawing/2014/main" id="{E3EA788C-16ED-4F97-A85F-A8693D034FF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26"/>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16">
                <a:extLst>
                  <a:ext uri="{FF2B5EF4-FFF2-40B4-BE49-F238E27FC236}">
                    <a16:creationId xmlns:a16="http://schemas.microsoft.com/office/drawing/2014/main" id="{8CB41A36-B653-4D1D-AAFB-CA9848C01BA5}"/>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0" name="TextBox 16">
                <a:extLst>
                  <a:ext uri="{FF2B5EF4-FFF2-40B4-BE49-F238E27FC236}">
                    <a16:creationId xmlns:a16="http://schemas.microsoft.com/office/drawing/2014/main" id="{8CB41A36-B653-4D1D-AAFB-CA9848C01BA5}"/>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27"/>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17">
                <a:extLst>
                  <a:ext uri="{FF2B5EF4-FFF2-40B4-BE49-F238E27FC236}">
                    <a16:creationId xmlns:a16="http://schemas.microsoft.com/office/drawing/2014/main" id="{BC4CCA38-8815-4928-BF5B-B32B5F375CCD}"/>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3" name="TextBox 17">
                <a:extLst>
                  <a:ext uri="{FF2B5EF4-FFF2-40B4-BE49-F238E27FC236}">
                    <a16:creationId xmlns:a16="http://schemas.microsoft.com/office/drawing/2014/main" id="{BC4CCA38-8815-4928-BF5B-B32B5F375CCD}"/>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28"/>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25">
                <a:extLst>
                  <a:ext uri="{FF2B5EF4-FFF2-40B4-BE49-F238E27FC236}">
                    <a16:creationId xmlns:a16="http://schemas.microsoft.com/office/drawing/2014/main" id="{13F21227-DCF0-42C8-8B38-0B1C5B10B38C}"/>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4" name="TextBox 25">
                <a:extLst>
                  <a:ext uri="{FF2B5EF4-FFF2-40B4-BE49-F238E27FC236}">
                    <a16:creationId xmlns:a16="http://schemas.microsoft.com/office/drawing/2014/main" id="{13F21227-DCF0-42C8-8B38-0B1C5B10B38C}"/>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29"/>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30"/>
                <a:stretch>
                  <a:fillRect b="-4348"/>
                </a:stretch>
              </a:blipFill>
            </p:spPr>
            <p:txBody>
              <a:bodyPr/>
              <a:lstStyle/>
              <a:p>
                <a:r>
                  <a:rPr lang="en-GB">
                    <a:noFill/>
                  </a:rPr>
                  <a:t> </a:t>
                </a:r>
              </a:p>
            </p:txBody>
          </p:sp>
        </mc:Fallback>
      </mc:AlternateContent>
      <p:sp>
        <p:nvSpPr>
          <p:cNvPr id="61" name="Arc 45">
            <a:extLst>
              <a:ext uri="{FF2B5EF4-FFF2-40B4-BE49-F238E27FC236}">
                <a16:creationId xmlns:a16="http://schemas.microsoft.com/office/drawing/2014/main" id="{A344579C-8BC0-4E9D-AB66-7CE2F94E5A04}"/>
              </a:ext>
            </a:extLst>
          </p:cNvPr>
          <p:cNvSpPr/>
          <p:nvPr/>
        </p:nvSpPr>
        <p:spPr>
          <a:xfrm>
            <a:off x="4711095" y="5094555"/>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46">
            <a:extLst>
              <a:ext uri="{FF2B5EF4-FFF2-40B4-BE49-F238E27FC236}">
                <a16:creationId xmlns:a16="http://schemas.microsoft.com/office/drawing/2014/main" id="{F567D0F0-7151-429C-A218-6F4D817C55B4}"/>
              </a:ext>
            </a:extLst>
          </p:cNvPr>
          <p:cNvSpPr txBox="1"/>
          <p:nvPr/>
        </p:nvSpPr>
        <p:spPr>
          <a:xfrm>
            <a:off x="4936490" y="5058551"/>
            <a:ext cx="194370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2 (and write using a factorial)</a:t>
            </a:r>
          </a:p>
        </p:txBody>
      </p:sp>
      <mc:AlternateContent xmlns:mc="http://schemas.openxmlformats.org/markup-compatibility/2006" xmlns:a14="http://schemas.microsoft.com/office/drawing/2010/main">
        <mc:Choice Requires="a14">
          <p:sp>
            <p:nvSpPr>
              <p:cNvPr id="63" name="TextBox 42">
                <a:extLst>
                  <a:ext uri="{FF2B5EF4-FFF2-40B4-BE49-F238E27FC236}">
                    <a16:creationId xmlns:a16="http://schemas.microsoft.com/office/drawing/2014/main" id="{363C43AF-15D6-4E56-9677-B400E47E8B0A}"/>
                  </a:ext>
                </a:extLst>
              </p:cNvPr>
              <p:cNvSpPr txBox="1"/>
              <p:nvPr/>
            </p:nvSpPr>
            <p:spPr>
              <a:xfrm>
                <a:off x="3801122" y="5293317"/>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3" name="TextBox 42">
                <a:extLst>
                  <a:ext uri="{FF2B5EF4-FFF2-40B4-BE49-F238E27FC236}">
                    <a16:creationId xmlns:a16="http://schemas.microsoft.com/office/drawing/2014/main" id="{363C43AF-15D6-4E56-9677-B400E47E8B0A}"/>
                  </a:ext>
                </a:extLst>
              </p:cNvPr>
              <p:cNvSpPr txBox="1">
                <a:spLocks noRot="1" noChangeAspect="1" noMove="1" noResize="1" noEditPoints="1" noAdjustHandles="1" noChangeArrowheads="1" noChangeShapeType="1" noTextEdit="1"/>
              </p:cNvSpPr>
              <p:nvPr/>
            </p:nvSpPr>
            <p:spPr>
              <a:xfrm>
                <a:off x="3801122" y="5293317"/>
                <a:ext cx="1012054" cy="452111"/>
              </a:xfrm>
              <a:prstGeom prst="rect">
                <a:avLst/>
              </a:prstGeom>
              <a:blipFill>
                <a:blip r:embed="rId31"/>
                <a:stretch>
                  <a:fillRect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42">
                <a:extLst>
                  <a:ext uri="{FF2B5EF4-FFF2-40B4-BE49-F238E27FC236}">
                    <a16:creationId xmlns:a16="http://schemas.microsoft.com/office/drawing/2014/main" id="{99D2E5A9-A50E-4E81-80B6-7136C200D434}"/>
                  </a:ext>
                </a:extLst>
              </p:cNvPr>
              <p:cNvSpPr txBox="1"/>
              <p:nvPr/>
            </p:nvSpPr>
            <p:spPr>
              <a:xfrm>
                <a:off x="384699" y="5614393"/>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4" name="TextBox 42">
                <a:extLst>
                  <a:ext uri="{FF2B5EF4-FFF2-40B4-BE49-F238E27FC236}">
                    <a16:creationId xmlns:a16="http://schemas.microsoft.com/office/drawing/2014/main" id="{99D2E5A9-A50E-4E81-80B6-7136C200D434}"/>
                  </a:ext>
                </a:extLst>
              </p:cNvPr>
              <p:cNvSpPr txBox="1">
                <a:spLocks noRot="1" noChangeAspect="1" noMove="1" noResize="1" noEditPoints="1" noAdjustHandles="1" noChangeArrowheads="1" noChangeShapeType="1" noTextEdit="1"/>
              </p:cNvSpPr>
              <p:nvPr/>
            </p:nvSpPr>
            <p:spPr>
              <a:xfrm>
                <a:off x="384699" y="5614393"/>
                <a:ext cx="1012054" cy="452111"/>
              </a:xfrm>
              <a:prstGeom prst="rect">
                <a:avLst/>
              </a:prstGeom>
              <a:blipFill>
                <a:blip r:embed="rId32"/>
                <a:stretch>
                  <a:fillRect b="-1351"/>
                </a:stretch>
              </a:blipFill>
            </p:spPr>
            <p:txBody>
              <a:bodyPr/>
              <a:lstStyle/>
              <a:p>
                <a:r>
                  <a:rPr lang="en-GB">
                    <a:noFill/>
                  </a:rPr>
                  <a:t> </a:t>
                </a:r>
              </a:p>
            </p:txBody>
          </p:sp>
        </mc:Fallback>
      </mc:AlternateContent>
    </p:spTree>
    <p:extLst>
      <p:ext uri="{BB962C8B-B14F-4D97-AF65-F5344CB8AC3E}">
        <p14:creationId xmlns:p14="http://schemas.microsoft.com/office/powerpoint/2010/main" val="7378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linds(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linds(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linds(horizontal)">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blinds(horizontal)">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linds(horizontal)">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blinds(horizontal)">
                                      <p:cBhvr>
                                        <p:cTn id="65" dur="5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blinds(horizontal)">
                                      <p:cBhvr>
                                        <p:cTn id="7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51" grpId="0" animBg="1"/>
      <p:bldP spid="52" grpId="0"/>
      <p:bldP spid="55" grpId="0"/>
      <p:bldP spid="56" grpId="0" animBg="1"/>
      <p:bldP spid="56" grpId="1" animBg="1"/>
      <p:bldP spid="59" grpId="0" animBg="1"/>
      <p:bldP spid="59" grpId="1" animBg="1"/>
      <p:bldP spid="61" grpId="0" animBg="1"/>
      <p:bldP spid="62" grpId="0"/>
      <p:bldP spid="63" grpId="0"/>
      <p:bldP spid="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
                <a:extLst>
                  <a:ext uri="{FF2B5EF4-FFF2-40B4-BE49-F238E27FC236}">
                    <a16:creationId xmlns:a16="http://schemas.microsoft.com/office/drawing/2014/main" id="{486778EA-EB87-42E6-9C42-7574B1939981}"/>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16" name="TextBox 8">
                <a:extLst>
                  <a:ext uri="{FF2B5EF4-FFF2-40B4-BE49-F238E27FC236}">
                    <a16:creationId xmlns:a16="http://schemas.microsoft.com/office/drawing/2014/main" id="{486778EA-EB87-42E6-9C42-7574B1939981}"/>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18">
                <a:extLst>
                  <a:ext uri="{FF2B5EF4-FFF2-40B4-BE49-F238E27FC236}">
                    <a16:creationId xmlns:a16="http://schemas.microsoft.com/office/drawing/2014/main" id="{77B50C1F-8358-48B1-BA8E-A58AA7C6FB8F}"/>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26" name="TextBox 18">
                <a:extLst>
                  <a:ext uri="{FF2B5EF4-FFF2-40B4-BE49-F238E27FC236}">
                    <a16:creationId xmlns:a16="http://schemas.microsoft.com/office/drawing/2014/main" id="{77B50C1F-8358-48B1-BA8E-A58AA7C6FB8F}"/>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11"/>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6"/>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6">
                <a:extLst>
                  <a:ext uri="{FF2B5EF4-FFF2-40B4-BE49-F238E27FC236}">
                    <a16:creationId xmlns:a16="http://schemas.microsoft.com/office/drawing/2014/main" id="{E49A438A-9A08-4E0E-8F32-D4B249FF0CEC}"/>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34" name="TextBox 26">
                <a:extLst>
                  <a:ext uri="{FF2B5EF4-FFF2-40B4-BE49-F238E27FC236}">
                    <a16:creationId xmlns:a16="http://schemas.microsoft.com/office/drawing/2014/main" id="{E49A438A-9A08-4E0E-8F32-D4B249FF0CEC}"/>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0"/>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1"/>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723565" y="4513560"/>
                <a:ext cx="4506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a:rPr>
                            <m:t>6</m:t>
                          </m:r>
                          <m:r>
                            <a:rPr lang="en-GB" sz="1200" i="1">
                              <a:latin typeface="Cambria Math"/>
                            </a:rPr>
                            <m:t>𝑎</m:t>
                          </m:r>
                        </m:e>
                        <m:sub>
                          <m:r>
                            <a:rPr lang="en-GB" sz="1200" i="1">
                              <a:latin typeface="Cambria Math"/>
                            </a:rPr>
                            <m:t>3</m:t>
                          </m:r>
                        </m:sub>
                      </m:sSub>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24</m:t>
                          </m:r>
                          <m:r>
                            <a:rPr lang="en-GB" sz="1200" i="1">
                              <a:latin typeface="Cambria Math"/>
                            </a:rPr>
                            <m:t>𝑎</m:t>
                          </m:r>
                        </m:e>
                        <m:sub>
                          <m:r>
                            <a:rPr lang="en-GB" sz="1200" i="1">
                              <a:latin typeface="Cambria Math"/>
                            </a:rPr>
                            <m:t>4</m:t>
                          </m:r>
                        </m:sub>
                      </m:sSub>
                      <m:r>
                        <a:rPr lang="en-GB" sz="1200" i="1">
                          <a:latin typeface="Cambria Math"/>
                        </a:rPr>
                        <m:t>𝑥</m:t>
                      </m:r>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60</m:t>
                          </m:r>
                          <m:r>
                            <a:rPr lang="en-GB" sz="1200" i="1">
                              <a:latin typeface="Cambria Math"/>
                            </a:rPr>
                            <m:t>𝑎</m:t>
                          </m:r>
                        </m:e>
                        <m:sub>
                          <m:r>
                            <a:rPr lang="en-GB" sz="1200" i="1">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3</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𝑟</m:t>
                          </m:r>
                          <m:r>
                            <a:rPr lang="en-GB" sz="1200" i="1">
                              <a:latin typeface="Cambria Math"/>
                            </a:rPr>
                            <m:t>(</m:t>
                          </m:r>
                          <m:r>
                            <a:rPr lang="en-GB" sz="1200" i="1">
                              <a:latin typeface="Cambria Math"/>
                            </a:rPr>
                            <m:t>𝑟</m:t>
                          </m:r>
                          <m:r>
                            <a:rPr lang="en-GB" sz="1200" i="1">
                              <a:latin typeface="Cambria Math"/>
                            </a:rPr>
                            <m:t>−1)(</m:t>
                          </m:r>
                          <m:r>
                            <a:rPr lang="en-GB" sz="1200" i="1">
                              <a:latin typeface="Cambria Math"/>
                            </a:rPr>
                            <m:t>𝑟</m:t>
                          </m:r>
                          <m:r>
                            <a:rPr lang="en-GB" sz="1200" i="1">
                              <a:latin typeface="Cambria Math"/>
                            </a:rPr>
                            <m:t>−2)</m:t>
                          </m:r>
                          <m:r>
                            <a:rPr lang="en-GB" sz="1200" i="1">
                              <a:latin typeface="Cambria Math"/>
                            </a:rPr>
                            <m:t>𝑎</m:t>
                          </m:r>
                        </m:e>
                        <m:sub>
                          <m:r>
                            <a:rPr lang="en-GB" sz="1200" i="1">
                              <a:latin typeface="Cambria Math"/>
                            </a:rPr>
                            <m:t>𝑟</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𝑟</m:t>
                          </m:r>
                          <m:r>
                            <a:rPr lang="en-GB" sz="1200" i="1">
                              <a:latin typeface="Cambria Math"/>
                            </a:rPr>
                            <m:t>−3</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723565" y="4513560"/>
                <a:ext cx="4506035" cy="276999"/>
              </a:xfrm>
              <a:prstGeom prst="rect">
                <a:avLst/>
              </a:prstGeom>
              <a:blipFill>
                <a:blip r:embed="rId22"/>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a:latin typeface="Cambria Math"/>
                        </a:rPr>
                        <m:t>𝒇</m:t>
                      </m:r>
                      <m:r>
                        <a:rPr lang="en-GB" sz="1200" b="1" i="1">
                          <a:latin typeface="Cambria Math"/>
                        </a:rPr>
                        <m:t>′′′(</m:t>
                      </m:r>
                      <m:r>
                        <a:rPr lang="en-GB" sz="1200" b="1" i="1">
                          <a:latin typeface="Cambria Math"/>
                        </a:rPr>
                        <m:t>𝒙</m:t>
                      </m:r>
                      <m:r>
                        <a:rPr lang="en-GB" sz="1200" b="1" i="1">
                          <a:latin typeface="Cambria Math"/>
                        </a:rPr>
                        <m:t>)</m:t>
                      </m:r>
                    </m:oMath>
                  </m:oMathPara>
                </a14:m>
                <a:endParaRPr lang="en-GB" sz="1200" b="1"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3"/>
                <a:stretch>
                  <a:fillRect l="-14103" r="-5128"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773010" y="4945608"/>
                <a:ext cx="10830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US" sz="1200" b="0" i="1" smtClean="0">
                          <a:latin typeface="Cambria Math" panose="02040503050406030204" pitchFamily="18" charset="0"/>
                        </a:rPr>
                        <m:t>′</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r>
                        <a:rPr lang="en-US" sz="1200" b="0" i="1" smtClean="0">
                          <a:latin typeface="Cambria Math" panose="02040503050406030204" pitchFamily="18" charset="0"/>
                        </a:rPr>
                        <m:t>6</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773010" y="4945608"/>
                <a:ext cx="1083075" cy="276999"/>
              </a:xfrm>
              <a:prstGeom prst="rect">
                <a:avLst/>
              </a:prstGeom>
              <a:blipFill>
                <a:blip r:embed="rId24"/>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8136396" y="4684703"/>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8388424" y="4648699"/>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831084" y="4477556"/>
            <a:ext cx="4309740"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5"/>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799642" y="3200652"/>
            <a:ext cx="4367813"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15">
                <a:extLst>
                  <a:ext uri="{FF2B5EF4-FFF2-40B4-BE49-F238E27FC236}">
                    <a16:creationId xmlns:a16="http://schemas.microsoft.com/office/drawing/2014/main" id="{E3EA788C-16ED-4F97-A85F-A8693D034FF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5" name="TextBox 15">
                <a:extLst>
                  <a:ext uri="{FF2B5EF4-FFF2-40B4-BE49-F238E27FC236}">
                    <a16:creationId xmlns:a16="http://schemas.microsoft.com/office/drawing/2014/main" id="{E3EA788C-16ED-4F97-A85F-A8693D034FF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26"/>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16">
                <a:extLst>
                  <a:ext uri="{FF2B5EF4-FFF2-40B4-BE49-F238E27FC236}">
                    <a16:creationId xmlns:a16="http://schemas.microsoft.com/office/drawing/2014/main" id="{8CB41A36-B653-4D1D-AAFB-CA9848C01BA5}"/>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0" name="TextBox 16">
                <a:extLst>
                  <a:ext uri="{FF2B5EF4-FFF2-40B4-BE49-F238E27FC236}">
                    <a16:creationId xmlns:a16="http://schemas.microsoft.com/office/drawing/2014/main" id="{8CB41A36-B653-4D1D-AAFB-CA9848C01BA5}"/>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27"/>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17">
                <a:extLst>
                  <a:ext uri="{FF2B5EF4-FFF2-40B4-BE49-F238E27FC236}">
                    <a16:creationId xmlns:a16="http://schemas.microsoft.com/office/drawing/2014/main" id="{BC4CCA38-8815-4928-BF5B-B32B5F375CCD}"/>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3" name="TextBox 17">
                <a:extLst>
                  <a:ext uri="{FF2B5EF4-FFF2-40B4-BE49-F238E27FC236}">
                    <a16:creationId xmlns:a16="http://schemas.microsoft.com/office/drawing/2014/main" id="{BC4CCA38-8815-4928-BF5B-B32B5F375CCD}"/>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28"/>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25">
                <a:extLst>
                  <a:ext uri="{FF2B5EF4-FFF2-40B4-BE49-F238E27FC236}">
                    <a16:creationId xmlns:a16="http://schemas.microsoft.com/office/drawing/2014/main" id="{13F21227-DCF0-42C8-8B38-0B1C5B10B38C}"/>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4" name="TextBox 25">
                <a:extLst>
                  <a:ext uri="{FF2B5EF4-FFF2-40B4-BE49-F238E27FC236}">
                    <a16:creationId xmlns:a16="http://schemas.microsoft.com/office/drawing/2014/main" id="{13F21227-DCF0-42C8-8B38-0B1C5B10B38C}"/>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29"/>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30"/>
                <a:stretch>
                  <a:fillRect b="-4348"/>
                </a:stretch>
              </a:blipFill>
            </p:spPr>
            <p:txBody>
              <a:bodyPr/>
              <a:lstStyle/>
              <a:p>
                <a:r>
                  <a:rPr lang="en-GB">
                    <a:noFill/>
                  </a:rPr>
                  <a:t> </a:t>
                </a:r>
              </a:p>
            </p:txBody>
          </p:sp>
        </mc:Fallback>
      </mc:AlternateContent>
      <p:sp>
        <p:nvSpPr>
          <p:cNvPr id="61" name="Arc 45">
            <a:extLst>
              <a:ext uri="{FF2B5EF4-FFF2-40B4-BE49-F238E27FC236}">
                <a16:creationId xmlns:a16="http://schemas.microsoft.com/office/drawing/2014/main" id="{A344579C-8BC0-4E9D-AB66-7CE2F94E5A04}"/>
              </a:ext>
            </a:extLst>
          </p:cNvPr>
          <p:cNvSpPr/>
          <p:nvPr/>
        </p:nvSpPr>
        <p:spPr>
          <a:xfrm>
            <a:off x="4711095" y="5094555"/>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46">
            <a:extLst>
              <a:ext uri="{FF2B5EF4-FFF2-40B4-BE49-F238E27FC236}">
                <a16:creationId xmlns:a16="http://schemas.microsoft.com/office/drawing/2014/main" id="{F567D0F0-7151-429C-A218-6F4D817C55B4}"/>
              </a:ext>
            </a:extLst>
          </p:cNvPr>
          <p:cNvSpPr txBox="1"/>
          <p:nvPr/>
        </p:nvSpPr>
        <p:spPr>
          <a:xfrm>
            <a:off x="4936490" y="5058551"/>
            <a:ext cx="194370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6 (and write using a factorial)</a:t>
            </a:r>
          </a:p>
        </p:txBody>
      </p:sp>
      <mc:AlternateContent xmlns:mc="http://schemas.openxmlformats.org/markup-compatibility/2006" xmlns:a14="http://schemas.microsoft.com/office/drawing/2010/main">
        <mc:Choice Requires="a14">
          <p:sp>
            <p:nvSpPr>
              <p:cNvPr id="63" name="TextBox 42">
                <a:extLst>
                  <a:ext uri="{FF2B5EF4-FFF2-40B4-BE49-F238E27FC236}">
                    <a16:creationId xmlns:a16="http://schemas.microsoft.com/office/drawing/2014/main" id="{363C43AF-15D6-4E56-9677-B400E47E8B0A}"/>
                  </a:ext>
                </a:extLst>
              </p:cNvPr>
              <p:cNvSpPr txBox="1"/>
              <p:nvPr/>
            </p:nvSpPr>
            <p:spPr>
              <a:xfrm>
                <a:off x="3765612" y="5293317"/>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US" sz="1200" b="1" i="1" smtClean="0">
                              <a:latin typeface="Cambria Math" panose="02040503050406030204" pitchFamily="18" charset="0"/>
                            </a:rPr>
                            <m:t>′</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3!</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63" name="TextBox 42">
                <a:extLst>
                  <a:ext uri="{FF2B5EF4-FFF2-40B4-BE49-F238E27FC236}">
                    <a16:creationId xmlns:a16="http://schemas.microsoft.com/office/drawing/2014/main" id="{363C43AF-15D6-4E56-9677-B400E47E8B0A}"/>
                  </a:ext>
                </a:extLst>
              </p:cNvPr>
              <p:cNvSpPr txBox="1">
                <a:spLocks noRot="1" noChangeAspect="1" noMove="1" noResize="1" noEditPoints="1" noAdjustHandles="1" noChangeArrowheads="1" noChangeShapeType="1" noTextEdit="1"/>
              </p:cNvSpPr>
              <p:nvPr/>
            </p:nvSpPr>
            <p:spPr>
              <a:xfrm>
                <a:off x="3765612" y="5293317"/>
                <a:ext cx="1012054" cy="452111"/>
              </a:xfrm>
              <a:prstGeom prst="rect">
                <a:avLst/>
              </a:prstGeom>
              <a:blipFill>
                <a:blip r:embed="rId31"/>
                <a:stretch>
                  <a:fillRect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42">
                <a:extLst>
                  <a:ext uri="{FF2B5EF4-FFF2-40B4-BE49-F238E27FC236}">
                    <a16:creationId xmlns:a16="http://schemas.microsoft.com/office/drawing/2014/main" id="{99D2E5A9-A50E-4E81-80B6-7136C200D434}"/>
                  </a:ext>
                </a:extLst>
              </p:cNvPr>
              <p:cNvSpPr txBox="1"/>
              <p:nvPr/>
            </p:nvSpPr>
            <p:spPr>
              <a:xfrm>
                <a:off x="384699" y="5614393"/>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4" name="TextBox 42">
                <a:extLst>
                  <a:ext uri="{FF2B5EF4-FFF2-40B4-BE49-F238E27FC236}">
                    <a16:creationId xmlns:a16="http://schemas.microsoft.com/office/drawing/2014/main" id="{99D2E5A9-A50E-4E81-80B6-7136C200D434}"/>
                  </a:ext>
                </a:extLst>
              </p:cNvPr>
              <p:cNvSpPr txBox="1">
                <a:spLocks noRot="1" noChangeAspect="1" noMove="1" noResize="1" noEditPoints="1" noAdjustHandles="1" noChangeArrowheads="1" noChangeShapeType="1" noTextEdit="1"/>
              </p:cNvSpPr>
              <p:nvPr/>
            </p:nvSpPr>
            <p:spPr>
              <a:xfrm>
                <a:off x="384699" y="5614393"/>
                <a:ext cx="1012054" cy="452111"/>
              </a:xfrm>
              <a:prstGeom prst="rect">
                <a:avLst/>
              </a:prstGeom>
              <a:blipFill>
                <a:blip r:embed="rId32"/>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2">
                <a:extLst>
                  <a:ext uri="{FF2B5EF4-FFF2-40B4-BE49-F238E27FC236}">
                    <a16:creationId xmlns:a16="http://schemas.microsoft.com/office/drawing/2014/main" id="{C8CDC721-7C3E-47C2-BF32-7723D91AE0C4}"/>
                  </a:ext>
                </a:extLst>
              </p:cNvPr>
              <p:cNvSpPr txBox="1"/>
              <p:nvPr/>
            </p:nvSpPr>
            <p:spPr>
              <a:xfrm>
                <a:off x="1263588" y="5623271"/>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r>
                            <a:rPr lang="en-US" sz="1200" b="1" i="1" smtClean="0">
                              <a:latin typeface="Cambria Math" panose="02040503050406030204" pitchFamily="18" charset="0"/>
                            </a:rPr>
                            <m:t>′</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3!</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49" name="TextBox 42">
                <a:extLst>
                  <a:ext uri="{FF2B5EF4-FFF2-40B4-BE49-F238E27FC236}">
                    <a16:creationId xmlns:a16="http://schemas.microsoft.com/office/drawing/2014/main" id="{C8CDC721-7C3E-47C2-BF32-7723D91AE0C4}"/>
                  </a:ext>
                </a:extLst>
              </p:cNvPr>
              <p:cNvSpPr txBox="1">
                <a:spLocks noRot="1" noChangeAspect="1" noMove="1" noResize="1" noEditPoints="1" noAdjustHandles="1" noChangeArrowheads="1" noChangeShapeType="1" noTextEdit="1"/>
              </p:cNvSpPr>
              <p:nvPr/>
            </p:nvSpPr>
            <p:spPr>
              <a:xfrm>
                <a:off x="1263588" y="5623271"/>
                <a:ext cx="1012054" cy="452111"/>
              </a:xfrm>
              <a:prstGeom prst="rect">
                <a:avLst/>
              </a:prstGeom>
              <a:blipFill>
                <a:blip r:embed="rId33"/>
                <a:stretch>
                  <a:fillRect b="-1333"/>
                </a:stretch>
              </a:blipFill>
            </p:spPr>
            <p:txBody>
              <a:bodyPr/>
              <a:lstStyle/>
              <a:p>
                <a:r>
                  <a:rPr lang="en-GB">
                    <a:noFill/>
                  </a:rPr>
                  <a:t> </a:t>
                </a:r>
              </a:p>
            </p:txBody>
          </p:sp>
        </mc:Fallback>
      </mc:AlternateContent>
    </p:spTree>
    <p:extLst>
      <p:ext uri="{BB962C8B-B14F-4D97-AF65-F5344CB8AC3E}">
        <p14:creationId xmlns:p14="http://schemas.microsoft.com/office/powerpoint/2010/main" val="42179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linds(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linds(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linds(horizontal)">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blinds(horizontal)">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linds(horizontal)">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blinds(horizontal)">
                                      <p:cBhvr>
                                        <p:cTn id="65" dur="5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linds(horizontal)">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51" grpId="0" animBg="1"/>
      <p:bldP spid="52" grpId="0"/>
      <p:bldP spid="55" grpId="0"/>
      <p:bldP spid="56" grpId="0" animBg="1"/>
      <p:bldP spid="56" grpId="1" animBg="1"/>
      <p:bldP spid="59" grpId="0" animBg="1"/>
      <p:bldP spid="59" grpId="1" animBg="1"/>
      <p:bldP spid="61" grpId="0" animBg="1"/>
      <p:bldP spid="62" grpId="0"/>
      <p:bldP spid="63" grpId="0"/>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133322" y="1629786"/>
                <a:ext cx="4708340" cy="3101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0</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1</m:t>
                          </m:r>
                        </m:sub>
                      </m:sSub>
                      <m:r>
                        <a:rPr lang="en-GB" sz="1400" b="0" i="1" smtClean="0">
                          <a:latin typeface="Cambria Math"/>
                        </a:rPr>
                        <m:t>𝑥</m:t>
                      </m:r>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2</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3</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b="0" i="1" smtClean="0">
                              <a:latin typeface="Cambria Math"/>
                            </a:rPr>
                            <m:t>4</m:t>
                          </m:r>
                        </m:sub>
                      </m:sSub>
                      <m:sSup>
                        <m:sSupPr>
                          <m:ctrlPr>
                            <a:rPr lang="en-GB" sz="1400" i="1">
                              <a:latin typeface="Cambria Math" panose="02040503050406030204" pitchFamily="18" charset="0"/>
                            </a:rPr>
                          </m:ctrlPr>
                        </m:sSupPr>
                        <m:e>
                          <m:r>
                            <a:rPr lang="en-GB" sz="1400" i="1">
                              <a:latin typeface="Cambria Math"/>
                            </a:rPr>
                            <m:t>𝑥</m:t>
                          </m:r>
                        </m:e>
                        <m:sup>
                          <m:r>
                            <a:rPr lang="en-GB" sz="1400" b="0" i="1" smtClean="0">
                              <a:latin typeface="Cambria Math"/>
                            </a:rPr>
                            <m:t>4</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b="0" i="1" smtClean="0">
                              <a:latin typeface="Cambria Math"/>
                            </a:rPr>
                            <m:t>5</m:t>
                          </m:r>
                        </m:sub>
                      </m:sSub>
                      <m:sSup>
                        <m:sSupPr>
                          <m:ctrlPr>
                            <a:rPr lang="en-GB" sz="1400" i="1">
                              <a:latin typeface="Cambria Math" panose="02040503050406030204" pitchFamily="18" charset="0"/>
                            </a:rPr>
                          </m:ctrlPr>
                        </m:sSupPr>
                        <m:e>
                          <m:r>
                            <a:rPr lang="en-GB" sz="1400" i="1">
                              <a:latin typeface="Cambria Math"/>
                            </a:rPr>
                            <m:t>𝑥</m:t>
                          </m:r>
                        </m:e>
                        <m:sup>
                          <m:r>
                            <a:rPr lang="en-GB" sz="1400" b="0" i="1" smtClean="0">
                              <a:latin typeface="Cambria Math"/>
                            </a:rPr>
                            <m:t>5</m:t>
                          </m:r>
                        </m:sup>
                      </m:sSup>
                      <m:r>
                        <a:rPr lang="en-GB" sz="1400" i="1">
                          <a:latin typeface="Cambria Math"/>
                        </a:rPr>
                        <m:t>+.. . + </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𝑟</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oMath>
                  </m:oMathPara>
                </a14:m>
                <a:endParaRPr lang="en-GB" sz="14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133322" y="1629786"/>
                <a:ext cx="4708340" cy="310150"/>
              </a:xfrm>
              <a:prstGeom prst="rect">
                <a:avLst/>
              </a:prstGeom>
              <a:blipFill>
                <a:blip r:embed="rId3"/>
                <a:stretch>
                  <a:fillRect b="-7843"/>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8078197" y="1809313"/>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220219" y="1675162"/>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Rewriting using the results we obtained…</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5"/>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42">
                <a:extLst>
                  <a:ext uri="{FF2B5EF4-FFF2-40B4-BE49-F238E27FC236}">
                    <a16:creationId xmlns:a16="http://schemas.microsoft.com/office/drawing/2014/main" id="{99D2E5A9-A50E-4E81-80B6-7136C200D434}"/>
                  </a:ext>
                </a:extLst>
              </p:cNvPr>
              <p:cNvSpPr txBox="1"/>
              <p:nvPr/>
            </p:nvSpPr>
            <p:spPr>
              <a:xfrm>
                <a:off x="384699" y="5614393"/>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4" name="TextBox 42">
                <a:extLst>
                  <a:ext uri="{FF2B5EF4-FFF2-40B4-BE49-F238E27FC236}">
                    <a16:creationId xmlns:a16="http://schemas.microsoft.com/office/drawing/2014/main" id="{99D2E5A9-A50E-4E81-80B6-7136C200D434}"/>
                  </a:ext>
                </a:extLst>
              </p:cNvPr>
              <p:cNvSpPr txBox="1">
                <a:spLocks noRot="1" noChangeAspect="1" noMove="1" noResize="1" noEditPoints="1" noAdjustHandles="1" noChangeArrowheads="1" noChangeShapeType="1" noTextEdit="1"/>
              </p:cNvSpPr>
              <p:nvPr/>
            </p:nvSpPr>
            <p:spPr>
              <a:xfrm>
                <a:off x="384699" y="5614393"/>
                <a:ext cx="1012054" cy="452111"/>
              </a:xfrm>
              <a:prstGeom prst="rect">
                <a:avLst/>
              </a:prstGeom>
              <a:blipFill>
                <a:blip r:embed="rId6"/>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2">
                <a:extLst>
                  <a:ext uri="{FF2B5EF4-FFF2-40B4-BE49-F238E27FC236}">
                    <a16:creationId xmlns:a16="http://schemas.microsoft.com/office/drawing/2014/main" id="{C8CDC721-7C3E-47C2-BF32-7723D91AE0C4}"/>
                  </a:ext>
                </a:extLst>
              </p:cNvPr>
              <p:cNvSpPr txBox="1"/>
              <p:nvPr/>
            </p:nvSpPr>
            <p:spPr>
              <a:xfrm>
                <a:off x="1263588" y="5623271"/>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r>
                            <a:rPr lang="en-US" sz="1200" b="0" i="1" smtClean="0">
                              <a:latin typeface="Cambria Math" panose="02040503050406030204" pitchFamily="18" charset="0"/>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3!</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49" name="TextBox 42">
                <a:extLst>
                  <a:ext uri="{FF2B5EF4-FFF2-40B4-BE49-F238E27FC236}">
                    <a16:creationId xmlns:a16="http://schemas.microsoft.com/office/drawing/2014/main" id="{C8CDC721-7C3E-47C2-BF32-7723D91AE0C4}"/>
                  </a:ext>
                </a:extLst>
              </p:cNvPr>
              <p:cNvSpPr txBox="1">
                <a:spLocks noRot="1" noChangeAspect="1" noMove="1" noResize="1" noEditPoints="1" noAdjustHandles="1" noChangeArrowheads="1" noChangeShapeType="1" noTextEdit="1"/>
              </p:cNvSpPr>
              <p:nvPr/>
            </p:nvSpPr>
            <p:spPr>
              <a:xfrm>
                <a:off x="1263588" y="5623271"/>
                <a:ext cx="1012054" cy="452111"/>
              </a:xfrm>
              <a:prstGeom prst="rect">
                <a:avLst/>
              </a:prstGeom>
              <a:blipFill>
                <a:blip r:embed="rId7"/>
                <a:stretch>
                  <a:fillRect b="-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7">
                <a:extLst>
                  <a:ext uri="{FF2B5EF4-FFF2-40B4-BE49-F238E27FC236}">
                    <a16:creationId xmlns:a16="http://schemas.microsoft.com/office/drawing/2014/main" id="{6C26ED55-80DA-410E-8E0F-2E65CFAF7D33}"/>
                  </a:ext>
                </a:extLst>
              </p:cNvPr>
              <p:cNvSpPr txBox="1"/>
              <p:nvPr/>
            </p:nvSpPr>
            <p:spPr>
              <a:xfrm>
                <a:off x="3161435" y="2199436"/>
                <a:ext cx="76456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oMath>
                  </m:oMathPara>
                </a14:m>
                <a:endParaRPr lang="en-GB" sz="1400" dirty="0"/>
              </a:p>
            </p:txBody>
          </p:sp>
        </mc:Choice>
        <mc:Fallback xmlns="">
          <p:sp>
            <p:nvSpPr>
              <p:cNvPr id="65" name="TextBox 7">
                <a:extLst>
                  <a:ext uri="{FF2B5EF4-FFF2-40B4-BE49-F238E27FC236}">
                    <a16:creationId xmlns:a16="http://schemas.microsoft.com/office/drawing/2014/main" id="{6C26ED55-80DA-410E-8E0F-2E65CFAF7D33}"/>
                  </a:ext>
                </a:extLst>
              </p:cNvPr>
              <p:cNvSpPr txBox="1">
                <a:spLocks noRot="1" noChangeAspect="1" noMove="1" noResize="1" noEditPoints="1" noAdjustHandles="1" noChangeArrowheads="1" noChangeShapeType="1" noTextEdit="1"/>
              </p:cNvSpPr>
              <p:nvPr/>
            </p:nvSpPr>
            <p:spPr>
              <a:xfrm>
                <a:off x="3161435" y="2199436"/>
                <a:ext cx="764568" cy="307777"/>
              </a:xfrm>
              <a:prstGeom prst="rect">
                <a:avLst/>
              </a:prstGeom>
              <a:blipFill>
                <a:blip r:embed="rId8"/>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7">
                <a:extLst>
                  <a:ext uri="{FF2B5EF4-FFF2-40B4-BE49-F238E27FC236}">
                    <a16:creationId xmlns:a16="http://schemas.microsoft.com/office/drawing/2014/main" id="{26B2C522-9BC1-4078-A116-FD097277B87E}"/>
                  </a:ext>
                </a:extLst>
              </p:cNvPr>
              <p:cNvSpPr txBox="1"/>
              <p:nvPr/>
            </p:nvSpPr>
            <p:spPr>
              <a:xfrm>
                <a:off x="3765116" y="2199437"/>
                <a:ext cx="5762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𝑓</m:t>
                      </m:r>
                      <m:r>
                        <a:rPr lang="en-US" sz="1400" b="0" i="1" smtClean="0">
                          <a:latin typeface="Cambria Math" panose="02040503050406030204" pitchFamily="18" charset="0"/>
                        </a:rPr>
                        <m:t>(0)</m:t>
                      </m:r>
                    </m:oMath>
                  </m:oMathPara>
                </a14:m>
                <a:endParaRPr lang="en-GB" sz="1400" dirty="0"/>
              </a:p>
            </p:txBody>
          </p:sp>
        </mc:Choice>
        <mc:Fallback xmlns="">
          <p:sp>
            <p:nvSpPr>
              <p:cNvPr id="66" name="TextBox 7">
                <a:extLst>
                  <a:ext uri="{FF2B5EF4-FFF2-40B4-BE49-F238E27FC236}">
                    <a16:creationId xmlns:a16="http://schemas.microsoft.com/office/drawing/2014/main" id="{26B2C522-9BC1-4078-A116-FD097277B87E}"/>
                  </a:ext>
                </a:extLst>
              </p:cNvPr>
              <p:cNvSpPr txBox="1">
                <a:spLocks noRot="1" noChangeAspect="1" noMove="1" noResize="1" noEditPoints="1" noAdjustHandles="1" noChangeArrowheads="1" noChangeShapeType="1" noTextEdit="1"/>
              </p:cNvSpPr>
              <p:nvPr/>
            </p:nvSpPr>
            <p:spPr>
              <a:xfrm>
                <a:off x="3765116" y="2199437"/>
                <a:ext cx="576248" cy="307777"/>
              </a:xfrm>
              <a:prstGeom prst="rect">
                <a:avLst/>
              </a:prstGeom>
              <a:blipFill>
                <a:blip r:embed="rId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7">
                <a:extLst>
                  <a:ext uri="{FF2B5EF4-FFF2-40B4-BE49-F238E27FC236}">
                    <a16:creationId xmlns:a16="http://schemas.microsoft.com/office/drawing/2014/main" id="{FB4A5F14-E53F-4397-8133-39816CB13B13}"/>
                  </a:ext>
                </a:extLst>
              </p:cNvPr>
              <p:cNvSpPr txBox="1"/>
              <p:nvPr/>
            </p:nvSpPr>
            <p:spPr>
              <a:xfrm>
                <a:off x="4166090" y="2200916"/>
                <a:ext cx="9137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 </m:t>
                          </m:r>
                          <m:r>
                            <a:rPr lang="en-US" sz="1400" i="1" smtClean="0">
                              <a:latin typeface="Cambria Math" panose="02040503050406030204" pitchFamily="18" charset="0"/>
                            </a:rPr>
                            <m:t>𝑓</m:t>
                          </m:r>
                        </m:e>
                        <m:sup>
                          <m:r>
                            <a:rPr lang="en-US" sz="1400" b="0" i="1" smtClean="0">
                              <a:latin typeface="Cambria Math" panose="02040503050406030204" pitchFamily="18" charset="0"/>
                            </a:rPr>
                            <m:t>′</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0</m:t>
                          </m:r>
                        </m:e>
                      </m:d>
                      <m:r>
                        <a:rPr lang="en-US" sz="1400" b="0" i="1" smtClean="0">
                          <a:latin typeface="Cambria Math" panose="02040503050406030204" pitchFamily="18" charset="0"/>
                        </a:rPr>
                        <m:t>𝑥</m:t>
                      </m:r>
                    </m:oMath>
                  </m:oMathPara>
                </a14:m>
                <a:endParaRPr lang="en-GB" sz="1400" dirty="0"/>
              </a:p>
            </p:txBody>
          </p:sp>
        </mc:Choice>
        <mc:Fallback xmlns="">
          <p:sp>
            <p:nvSpPr>
              <p:cNvPr id="67" name="TextBox 7">
                <a:extLst>
                  <a:ext uri="{FF2B5EF4-FFF2-40B4-BE49-F238E27FC236}">
                    <a16:creationId xmlns:a16="http://schemas.microsoft.com/office/drawing/2014/main" id="{FB4A5F14-E53F-4397-8133-39816CB13B13}"/>
                  </a:ext>
                </a:extLst>
              </p:cNvPr>
              <p:cNvSpPr txBox="1">
                <a:spLocks noRot="1" noChangeAspect="1" noMove="1" noResize="1" noEditPoints="1" noAdjustHandles="1" noChangeArrowheads="1" noChangeShapeType="1" noTextEdit="1"/>
              </p:cNvSpPr>
              <p:nvPr/>
            </p:nvSpPr>
            <p:spPr>
              <a:xfrm>
                <a:off x="4166090" y="2200916"/>
                <a:ext cx="913776" cy="307777"/>
              </a:xfrm>
              <a:prstGeom prst="rect">
                <a:avLst/>
              </a:prstGeom>
              <a:blipFill>
                <a:blip r:embed="rId10"/>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7">
                <a:extLst>
                  <a:ext uri="{FF2B5EF4-FFF2-40B4-BE49-F238E27FC236}">
                    <a16:creationId xmlns:a16="http://schemas.microsoft.com/office/drawing/2014/main" id="{61A8D425-F7B7-40E2-8215-8EEE5FB2F50B}"/>
                  </a:ext>
                </a:extLst>
              </p:cNvPr>
              <p:cNvSpPr txBox="1"/>
              <p:nvPr/>
            </p:nvSpPr>
            <p:spPr>
              <a:xfrm>
                <a:off x="4922171" y="2078107"/>
                <a:ext cx="1088888" cy="5120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 </m:t>
                      </m:r>
                      <m:f>
                        <m:fPr>
                          <m:ctrlPr>
                            <a:rPr lang="en-US" sz="1400" i="1" smtClean="0">
                              <a:latin typeface="Cambria Math" panose="02040503050406030204" pitchFamily="18" charset="0"/>
                            </a:rPr>
                          </m:ctrlPr>
                        </m:fPr>
                        <m:num>
                          <m:r>
                            <a:rPr lang="en-US" sz="1400" i="1">
                              <a:latin typeface="Cambria Math" panose="02040503050406030204" pitchFamily="18" charset="0"/>
                            </a:rPr>
                            <m:t>𝑓</m:t>
                          </m:r>
                          <m:r>
                            <a:rPr lang="en-GB" sz="1400" b="1" i="1">
                              <a:latin typeface="Cambria Math"/>
                            </a:rPr>
                            <m:t>′′</m:t>
                          </m:r>
                          <m:d>
                            <m:dPr>
                              <m:ctrlPr>
                                <a:rPr lang="en-US" sz="1400" i="1">
                                  <a:latin typeface="Cambria Math" panose="02040503050406030204" pitchFamily="18" charset="0"/>
                                </a:rPr>
                              </m:ctrlPr>
                            </m:dPr>
                            <m:e>
                              <m:r>
                                <a:rPr lang="en-US" sz="1400" i="1">
                                  <a:latin typeface="Cambria Math" panose="02040503050406030204" pitchFamily="18" charset="0"/>
                                </a:rPr>
                                <m:t>0</m:t>
                              </m:r>
                            </m:e>
                          </m:d>
                        </m:num>
                        <m:den>
                          <m:r>
                            <a:rPr lang="en-US" sz="1400" i="1">
                              <a:latin typeface="Cambria Math" panose="02040503050406030204" pitchFamily="18" charset="0"/>
                            </a:rPr>
                            <m:t>2!</m:t>
                          </m:r>
                        </m:den>
                      </m:f>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2</m:t>
                          </m:r>
                        </m:sup>
                      </m:sSup>
                    </m:oMath>
                  </m:oMathPara>
                </a14:m>
                <a:endParaRPr lang="en-GB" sz="1400" dirty="0"/>
              </a:p>
            </p:txBody>
          </p:sp>
        </mc:Choice>
        <mc:Fallback xmlns="">
          <p:sp>
            <p:nvSpPr>
              <p:cNvPr id="68" name="TextBox 7">
                <a:extLst>
                  <a:ext uri="{FF2B5EF4-FFF2-40B4-BE49-F238E27FC236}">
                    <a16:creationId xmlns:a16="http://schemas.microsoft.com/office/drawing/2014/main" id="{61A8D425-F7B7-40E2-8215-8EEE5FB2F50B}"/>
                  </a:ext>
                </a:extLst>
              </p:cNvPr>
              <p:cNvSpPr txBox="1">
                <a:spLocks noRot="1" noChangeAspect="1" noMove="1" noResize="1" noEditPoints="1" noAdjustHandles="1" noChangeArrowheads="1" noChangeShapeType="1" noTextEdit="1"/>
              </p:cNvSpPr>
              <p:nvPr/>
            </p:nvSpPr>
            <p:spPr>
              <a:xfrm>
                <a:off x="4922171" y="2078107"/>
                <a:ext cx="1088888" cy="512063"/>
              </a:xfrm>
              <a:prstGeom prst="rect">
                <a:avLst/>
              </a:prstGeom>
              <a:blipFill>
                <a:blip r:embed="rId11"/>
                <a:stretch>
                  <a:fillRect b="-11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7">
                <a:extLst>
                  <a:ext uri="{FF2B5EF4-FFF2-40B4-BE49-F238E27FC236}">
                    <a16:creationId xmlns:a16="http://schemas.microsoft.com/office/drawing/2014/main" id="{717EA4F0-3F02-4AB0-A63B-A5EBA1783F98}"/>
                  </a:ext>
                </a:extLst>
              </p:cNvPr>
              <p:cNvSpPr txBox="1"/>
              <p:nvPr/>
            </p:nvSpPr>
            <p:spPr>
              <a:xfrm>
                <a:off x="5829173" y="2088464"/>
                <a:ext cx="1135375" cy="5120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 </m:t>
                      </m:r>
                      <m:f>
                        <m:fPr>
                          <m:ctrlPr>
                            <a:rPr lang="en-US" sz="1400" i="1" smtClean="0">
                              <a:latin typeface="Cambria Math" panose="02040503050406030204" pitchFamily="18" charset="0"/>
                            </a:rPr>
                          </m:ctrlPr>
                        </m:fPr>
                        <m:num>
                          <m:r>
                            <a:rPr lang="en-US" sz="1400" i="1">
                              <a:latin typeface="Cambria Math" panose="02040503050406030204" pitchFamily="18" charset="0"/>
                            </a:rPr>
                            <m:t>𝑓</m:t>
                          </m:r>
                          <m:r>
                            <a:rPr lang="en-GB" sz="1400" b="1" i="1">
                              <a:latin typeface="Cambria Math"/>
                            </a:rPr>
                            <m:t>′</m:t>
                          </m:r>
                          <m:r>
                            <a:rPr lang="en-US" sz="1400" b="1" i="1" smtClean="0">
                              <a:latin typeface="Cambria Math" panose="02040503050406030204" pitchFamily="18" charset="0"/>
                            </a:rPr>
                            <m:t>′</m:t>
                          </m:r>
                          <m:r>
                            <a:rPr lang="en-GB" sz="1400" b="1" i="1">
                              <a:latin typeface="Cambria Math"/>
                            </a:rPr>
                            <m:t>′</m:t>
                          </m:r>
                          <m:d>
                            <m:dPr>
                              <m:ctrlPr>
                                <a:rPr lang="en-US" sz="1400" i="1">
                                  <a:latin typeface="Cambria Math" panose="02040503050406030204" pitchFamily="18" charset="0"/>
                                </a:rPr>
                              </m:ctrlPr>
                            </m:dPr>
                            <m:e>
                              <m:r>
                                <a:rPr lang="en-US" sz="1400" i="1">
                                  <a:latin typeface="Cambria Math" panose="02040503050406030204" pitchFamily="18" charset="0"/>
                                </a:rPr>
                                <m:t>0</m:t>
                              </m:r>
                            </m:e>
                          </m:d>
                        </m:num>
                        <m:den>
                          <m:r>
                            <a:rPr lang="en-US" sz="1400" b="0" i="1" smtClean="0">
                              <a:latin typeface="Cambria Math" panose="02040503050406030204" pitchFamily="18" charset="0"/>
                            </a:rPr>
                            <m:t>3</m:t>
                          </m:r>
                          <m:r>
                            <a:rPr lang="en-US" sz="1400" i="1">
                              <a:latin typeface="Cambria Math" panose="02040503050406030204" pitchFamily="18" charset="0"/>
                            </a:rPr>
                            <m:t>!</m:t>
                          </m:r>
                        </m:den>
                      </m:f>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3</m:t>
                          </m:r>
                        </m:sup>
                      </m:sSup>
                    </m:oMath>
                  </m:oMathPara>
                </a14:m>
                <a:endParaRPr lang="en-GB" sz="1400" dirty="0"/>
              </a:p>
            </p:txBody>
          </p:sp>
        </mc:Choice>
        <mc:Fallback xmlns="">
          <p:sp>
            <p:nvSpPr>
              <p:cNvPr id="69" name="TextBox 7">
                <a:extLst>
                  <a:ext uri="{FF2B5EF4-FFF2-40B4-BE49-F238E27FC236}">
                    <a16:creationId xmlns:a16="http://schemas.microsoft.com/office/drawing/2014/main" id="{717EA4F0-3F02-4AB0-A63B-A5EBA1783F98}"/>
                  </a:ext>
                </a:extLst>
              </p:cNvPr>
              <p:cNvSpPr txBox="1">
                <a:spLocks noRot="1" noChangeAspect="1" noMove="1" noResize="1" noEditPoints="1" noAdjustHandles="1" noChangeArrowheads="1" noChangeShapeType="1" noTextEdit="1"/>
              </p:cNvSpPr>
              <p:nvPr/>
            </p:nvSpPr>
            <p:spPr>
              <a:xfrm>
                <a:off x="5829173" y="2088464"/>
                <a:ext cx="1135375" cy="512063"/>
              </a:xfrm>
              <a:prstGeom prst="rect">
                <a:avLst/>
              </a:prstGeom>
              <a:blipFill>
                <a:blip r:embed="rId12"/>
                <a:stretch>
                  <a:fillRect b="-11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7">
                <a:extLst>
                  <a:ext uri="{FF2B5EF4-FFF2-40B4-BE49-F238E27FC236}">
                    <a16:creationId xmlns:a16="http://schemas.microsoft.com/office/drawing/2014/main" id="{F88CD451-FB38-4466-96B8-1122A39FBF3A}"/>
                  </a:ext>
                </a:extLst>
              </p:cNvPr>
              <p:cNvSpPr txBox="1"/>
              <p:nvPr/>
            </p:nvSpPr>
            <p:spPr>
              <a:xfrm>
                <a:off x="6780563" y="2045556"/>
                <a:ext cx="1462452" cy="532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m:t>
                      </m:r>
                      <m:r>
                        <a:rPr lang="en-US" sz="1400" b="0" i="1" smtClean="0">
                          <a:latin typeface="Cambria Math" panose="02040503050406030204" pitchFamily="18" charset="0"/>
                        </a:rPr>
                        <m:t>..</m:t>
                      </m:r>
                      <m:r>
                        <a:rPr lang="en-US" sz="1400" i="1" smtClean="0">
                          <a:latin typeface="Cambria Math" panose="02040503050406030204" pitchFamily="18" charset="0"/>
                        </a:rPr>
                        <m:t>+</m:t>
                      </m:r>
                      <m:r>
                        <a:rPr lang="en-US" sz="1400" b="0" i="1" smtClean="0">
                          <a:latin typeface="Cambria Math" panose="02040503050406030204" pitchFamily="18" charset="0"/>
                        </a:rPr>
                        <m:t> </m:t>
                      </m:r>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m:t>
                              </m:r>
                              <m:r>
                                <a:rPr lang="en-US" sz="1400" b="0" i="1" smtClean="0">
                                  <a:latin typeface="Cambria Math" panose="02040503050406030204" pitchFamily="18" charset="0"/>
                                </a:rPr>
                                <m:t>𝑟</m:t>
                              </m:r>
                              <m:r>
                                <a:rPr lang="en-US" sz="1400" b="0" i="1" smtClean="0">
                                  <a:latin typeface="Cambria Math" panose="02040503050406030204" pitchFamily="18" charset="0"/>
                                </a:rPr>
                                <m:t>)</m:t>
                              </m:r>
                            </m:sup>
                          </m:sSup>
                          <m:d>
                            <m:dPr>
                              <m:ctrlPr>
                                <a:rPr lang="en-US" sz="1400" i="1">
                                  <a:latin typeface="Cambria Math" panose="02040503050406030204" pitchFamily="18" charset="0"/>
                                </a:rPr>
                              </m:ctrlPr>
                            </m:dPr>
                            <m:e>
                              <m:r>
                                <a:rPr lang="en-US" sz="1400" i="1">
                                  <a:latin typeface="Cambria Math" panose="02040503050406030204" pitchFamily="18" charset="0"/>
                                </a:rPr>
                                <m:t>0</m:t>
                              </m:r>
                            </m:e>
                          </m:d>
                        </m:num>
                        <m:den>
                          <m:r>
                            <a:rPr lang="en-US" sz="1400" b="0" i="1" smtClean="0">
                              <a:latin typeface="Cambria Math" panose="02040503050406030204" pitchFamily="18" charset="0"/>
                            </a:rPr>
                            <m:t>𝑟</m:t>
                          </m:r>
                          <m:r>
                            <a:rPr lang="en-US" sz="1400" i="1">
                              <a:latin typeface="Cambria Math" panose="02040503050406030204" pitchFamily="18" charset="0"/>
                            </a:rPr>
                            <m:t>!</m:t>
                          </m:r>
                        </m:den>
                      </m:f>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𝑟</m:t>
                          </m:r>
                        </m:sup>
                      </m:sSup>
                    </m:oMath>
                  </m:oMathPara>
                </a14:m>
                <a:endParaRPr lang="en-GB" sz="1400" dirty="0"/>
              </a:p>
            </p:txBody>
          </p:sp>
        </mc:Choice>
        <mc:Fallback xmlns="">
          <p:sp>
            <p:nvSpPr>
              <p:cNvPr id="70" name="TextBox 7">
                <a:extLst>
                  <a:ext uri="{FF2B5EF4-FFF2-40B4-BE49-F238E27FC236}">
                    <a16:creationId xmlns:a16="http://schemas.microsoft.com/office/drawing/2014/main" id="{F88CD451-FB38-4466-96B8-1122A39FBF3A}"/>
                  </a:ext>
                </a:extLst>
              </p:cNvPr>
              <p:cNvSpPr txBox="1">
                <a:spLocks noRot="1" noChangeAspect="1" noMove="1" noResize="1" noEditPoints="1" noAdjustHandles="1" noChangeArrowheads="1" noChangeShapeType="1" noTextEdit="1"/>
              </p:cNvSpPr>
              <p:nvPr/>
            </p:nvSpPr>
            <p:spPr>
              <a:xfrm>
                <a:off x="6780563" y="2045556"/>
                <a:ext cx="1462452" cy="532775"/>
              </a:xfrm>
              <a:prstGeom prst="rect">
                <a:avLst/>
              </a:prstGeom>
              <a:blipFill>
                <a:blip r:embed="rId13"/>
                <a:stretch>
                  <a:fillRect/>
                </a:stretch>
              </a:blipFill>
            </p:spPr>
            <p:txBody>
              <a:bodyPr/>
              <a:lstStyle/>
              <a:p>
                <a:r>
                  <a:rPr lang="en-GB">
                    <a:noFill/>
                  </a:rPr>
                  <a:t> </a:t>
                </a:r>
              </a:p>
            </p:txBody>
          </p:sp>
        </mc:Fallback>
      </mc:AlternateContent>
      <p:sp>
        <p:nvSpPr>
          <p:cNvPr id="71" name="TextBox 33">
            <a:extLst>
              <a:ext uri="{FF2B5EF4-FFF2-40B4-BE49-F238E27FC236}">
                <a16:creationId xmlns:a16="http://schemas.microsoft.com/office/drawing/2014/main" id="{B15FD10C-3019-401B-BC1B-706D346B2F7C}"/>
              </a:ext>
            </a:extLst>
          </p:cNvPr>
          <p:cNvSpPr txBox="1"/>
          <p:nvPr/>
        </p:nvSpPr>
        <p:spPr>
          <a:xfrm>
            <a:off x="3293616" y="2811504"/>
            <a:ext cx="5140170" cy="338554"/>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This is the Maclaurin series expansion of a function!</a:t>
            </a:r>
          </a:p>
        </p:txBody>
      </p:sp>
      <p:sp>
        <p:nvSpPr>
          <p:cNvPr id="72" name="Rectangle 19">
            <a:extLst>
              <a:ext uri="{FF2B5EF4-FFF2-40B4-BE49-F238E27FC236}">
                <a16:creationId xmlns:a16="http://schemas.microsoft.com/office/drawing/2014/main" id="{EF5EFC26-170E-44C0-AE0D-C59DAB26400F}"/>
              </a:ext>
            </a:extLst>
          </p:cNvPr>
          <p:cNvSpPr/>
          <p:nvPr/>
        </p:nvSpPr>
        <p:spPr>
          <a:xfrm>
            <a:off x="3799642" y="1686756"/>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19">
            <a:extLst>
              <a:ext uri="{FF2B5EF4-FFF2-40B4-BE49-F238E27FC236}">
                <a16:creationId xmlns:a16="http://schemas.microsoft.com/office/drawing/2014/main" id="{3EBC993B-CEBE-420A-B54D-DB6EC6380D13}"/>
              </a:ext>
            </a:extLst>
          </p:cNvPr>
          <p:cNvSpPr/>
          <p:nvPr/>
        </p:nvSpPr>
        <p:spPr>
          <a:xfrm>
            <a:off x="4182861" y="1688235"/>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19">
            <a:extLst>
              <a:ext uri="{FF2B5EF4-FFF2-40B4-BE49-F238E27FC236}">
                <a16:creationId xmlns:a16="http://schemas.microsoft.com/office/drawing/2014/main" id="{8810A270-DFA4-490B-9D33-5E88825AFED9}"/>
              </a:ext>
            </a:extLst>
          </p:cNvPr>
          <p:cNvSpPr/>
          <p:nvPr/>
        </p:nvSpPr>
        <p:spPr>
          <a:xfrm>
            <a:off x="4690367" y="1689714"/>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19">
            <a:extLst>
              <a:ext uri="{FF2B5EF4-FFF2-40B4-BE49-F238E27FC236}">
                <a16:creationId xmlns:a16="http://schemas.microsoft.com/office/drawing/2014/main" id="{04AD7186-16DD-40B9-A2C3-6C4C10C1C940}"/>
              </a:ext>
            </a:extLst>
          </p:cNvPr>
          <p:cNvSpPr/>
          <p:nvPr/>
        </p:nvSpPr>
        <p:spPr>
          <a:xfrm>
            <a:off x="5268895" y="1682316"/>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19">
            <a:extLst>
              <a:ext uri="{FF2B5EF4-FFF2-40B4-BE49-F238E27FC236}">
                <a16:creationId xmlns:a16="http://schemas.microsoft.com/office/drawing/2014/main" id="{21DD774B-2C98-4D6A-99CD-6D4BBB984BB0}"/>
              </a:ext>
            </a:extLst>
          </p:cNvPr>
          <p:cNvSpPr/>
          <p:nvPr/>
        </p:nvSpPr>
        <p:spPr>
          <a:xfrm>
            <a:off x="3833795" y="2222066"/>
            <a:ext cx="401655"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19">
            <a:extLst>
              <a:ext uri="{FF2B5EF4-FFF2-40B4-BE49-F238E27FC236}">
                <a16:creationId xmlns:a16="http://schemas.microsoft.com/office/drawing/2014/main" id="{1D3FBE73-93C0-4CF4-8A52-391CA396CDF4}"/>
              </a:ext>
            </a:extLst>
          </p:cNvPr>
          <p:cNvSpPr/>
          <p:nvPr/>
        </p:nvSpPr>
        <p:spPr>
          <a:xfrm>
            <a:off x="4424345" y="2222066"/>
            <a:ext cx="401655"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9">
            <a:extLst>
              <a:ext uri="{FF2B5EF4-FFF2-40B4-BE49-F238E27FC236}">
                <a16:creationId xmlns:a16="http://schemas.microsoft.com/office/drawing/2014/main" id="{D08CF364-2036-48F5-ABA5-7C58F112DCA9}"/>
              </a:ext>
            </a:extLst>
          </p:cNvPr>
          <p:cNvSpPr/>
          <p:nvPr/>
        </p:nvSpPr>
        <p:spPr>
          <a:xfrm>
            <a:off x="5211745" y="2101416"/>
            <a:ext cx="484205" cy="47668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9">
            <a:extLst>
              <a:ext uri="{FF2B5EF4-FFF2-40B4-BE49-F238E27FC236}">
                <a16:creationId xmlns:a16="http://schemas.microsoft.com/office/drawing/2014/main" id="{BDFE5FBD-18C3-4A32-A0D8-F4DA8773A342}"/>
              </a:ext>
            </a:extLst>
          </p:cNvPr>
          <p:cNvSpPr/>
          <p:nvPr/>
        </p:nvSpPr>
        <p:spPr>
          <a:xfrm>
            <a:off x="6138845" y="2101416"/>
            <a:ext cx="484205" cy="47668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9">
            <a:extLst>
              <a:ext uri="{FF2B5EF4-FFF2-40B4-BE49-F238E27FC236}">
                <a16:creationId xmlns:a16="http://schemas.microsoft.com/office/drawing/2014/main" id="{2E190311-6A18-4272-9308-605D5933E3CD}"/>
              </a:ext>
            </a:extLst>
          </p:cNvPr>
          <p:cNvSpPr/>
          <p:nvPr/>
        </p:nvSpPr>
        <p:spPr>
          <a:xfrm>
            <a:off x="1346383" y="5627330"/>
            <a:ext cx="837524" cy="4627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
            <a:extLst>
              <a:ext uri="{FF2B5EF4-FFF2-40B4-BE49-F238E27FC236}">
                <a16:creationId xmlns:a16="http://schemas.microsoft.com/office/drawing/2014/main" id="{6F96FA18-4FA4-40D5-B161-B402DAA4C406}"/>
              </a:ext>
            </a:extLst>
          </p:cNvPr>
          <p:cNvSpPr/>
          <p:nvPr/>
        </p:nvSpPr>
        <p:spPr>
          <a:xfrm>
            <a:off x="468973" y="5628810"/>
            <a:ext cx="837524" cy="4627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
            <a:extLst>
              <a:ext uri="{FF2B5EF4-FFF2-40B4-BE49-F238E27FC236}">
                <a16:creationId xmlns:a16="http://schemas.microsoft.com/office/drawing/2014/main" id="{3C2DBF44-7DAD-418E-BD39-A24412ECEF14}"/>
              </a:ext>
            </a:extLst>
          </p:cNvPr>
          <p:cNvSpPr/>
          <p:nvPr/>
        </p:nvSpPr>
        <p:spPr>
          <a:xfrm>
            <a:off x="532597" y="5175682"/>
            <a:ext cx="736910" cy="31367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9">
            <a:extLst>
              <a:ext uri="{FF2B5EF4-FFF2-40B4-BE49-F238E27FC236}">
                <a16:creationId xmlns:a16="http://schemas.microsoft.com/office/drawing/2014/main" id="{0FCAD0FD-87EA-4E3A-8B6D-7300F2442E37}"/>
              </a:ext>
            </a:extLst>
          </p:cNvPr>
          <p:cNvSpPr/>
          <p:nvPr/>
        </p:nvSpPr>
        <p:spPr>
          <a:xfrm>
            <a:off x="1395211" y="5168284"/>
            <a:ext cx="736910" cy="31367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376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linds(horizontal)">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blinds(horizontal)">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linds(horizontal)">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linds(horizont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blinds(horizontal)">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72"/>
                                        </p:tgtEl>
                                      </p:cBhvr>
                                    </p:animEffect>
                                    <p:set>
                                      <p:cBhvr>
                                        <p:cTn id="67" dur="1" fill="hold">
                                          <p:stCondLst>
                                            <p:cond delay="499"/>
                                          </p:stCondLst>
                                        </p:cTn>
                                        <p:tgtEl>
                                          <p:spTgt spid="72"/>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76"/>
                                        </p:tgtEl>
                                      </p:cBhvr>
                                    </p:animEffect>
                                    <p:set>
                                      <p:cBhvr>
                                        <p:cTn id="70" dur="1" fill="hold">
                                          <p:stCondLst>
                                            <p:cond delay="499"/>
                                          </p:stCondLst>
                                        </p:cTn>
                                        <p:tgtEl>
                                          <p:spTgt spid="76"/>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82"/>
                                        </p:tgtEl>
                                      </p:cBhvr>
                                    </p:animEffect>
                                    <p:set>
                                      <p:cBhvr>
                                        <p:cTn id="73" dur="1" fill="hold">
                                          <p:stCondLst>
                                            <p:cond delay="499"/>
                                          </p:stCondLst>
                                        </p:cTn>
                                        <p:tgtEl>
                                          <p:spTgt spid="8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blinds(horizontal)">
                                      <p:cBhvr>
                                        <p:cTn id="78" dur="500"/>
                                        <p:tgtEl>
                                          <p:spTgt spid="7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blinds(horizontal)">
                                      <p:cBhvr>
                                        <p:cTn id="83" dur="500"/>
                                        <p:tgtEl>
                                          <p:spTgt spid="7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blinds(horizontal)">
                                      <p:cBhvr>
                                        <p:cTn id="88" dur="500"/>
                                        <p:tgtEl>
                                          <p:spTgt spid="8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grpId="1" nodeType="clickEffect">
                                  <p:stCondLst>
                                    <p:cond delay="0"/>
                                  </p:stCondLst>
                                  <p:childTnLst>
                                    <p:animEffect transition="out" filter="blinds(horizontal)">
                                      <p:cBhvr>
                                        <p:cTn id="92" dur="500"/>
                                        <p:tgtEl>
                                          <p:spTgt spid="73"/>
                                        </p:tgtEl>
                                      </p:cBhvr>
                                    </p:animEffect>
                                    <p:set>
                                      <p:cBhvr>
                                        <p:cTn id="93" dur="1" fill="hold">
                                          <p:stCondLst>
                                            <p:cond delay="499"/>
                                          </p:stCondLst>
                                        </p:cTn>
                                        <p:tgtEl>
                                          <p:spTgt spid="73"/>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77"/>
                                        </p:tgtEl>
                                      </p:cBhvr>
                                    </p:animEffect>
                                    <p:set>
                                      <p:cBhvr>
                                        <p:cTn id="96" dur="1" fill="hold">
                                          <p:stCondLst>
                                            <p:cond delay="499"/>
                                          </p:stCondLst>
                                        </p:cTn>
                                        <p:tgtEl>
                                          <p:spTgt spid="77"/>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83"/>
                                        </p:tgtEl>
                                      </p:cBhvr>
                                    </p:animEffect>
                                    <p:set>
                                      <p:cBhvr>
                                        <p:cTn id="99" dur="1" fill="hold">
                                          <p:stCondLst>
                                            <p:cond delay="499"/>
                                          </p:stCondLst>
                                        </p:cTn>
                                        <p:tgtEl>
                                          <p:spTgt spid="8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blinds(horizontal)">
                                      <p:cBhvr>
                                        <p:cTn id="104" dur="500"/>
                                        <p:tgtEl>
                                          <p:spTgt spid="7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linds(horizontal)">
                                      <p:cBhvr>
                                        <p:cTn id="109" dur="500"/>
                                        <p:tgtEl>
                                          <p:spTgt spid="7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blinds(horizontal)">
                                      <p:cBhvr>
                                        <p:cTn id="114" dur="500"/>
                                        <p:tgtEl>
                                          <p:spTgt spid="8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74"/>
                                        </p:tgtEl>
                                      </p:cBhvr>
                                    </p:animEffect>
                                    <p:set>
                                      <p:cBhvr>
                                        <p:cTn id="119" dur="1" fill="hold">
                                          <p:stCondLst>
                                            <p:cond delay="499"/>
                                          </p:stCondLst>
                                        </p:cTn>
                                        <p:tgtEl>
                                          <p:spTgt spid="74"/>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78"/>
                                        </p:tgtEl>
                                      </p:cBhvr>
                                    </p:animEffect>
                                    <p:set>
                                      <p:cBhvr>
                                        <p:cTn id="122" dur="1" fill="hold">
                                          <p:stCondLst>
                                            <p:cond delay="499"/>
                                          </p:stCondLst>
                                        </p:cTn>
                                        <p:tgtEl>
                                          <p:spTgt spid="78"/>
                                        </p:tgtEl>
                                        <p:attrNameLst>
                                          <p:attrName>style.visibility</p:attrName>
                                        </p:attrNameLst>
                                      </p:cBhvr>
                                      <p:to>
                                        <p:strVal val="hidden"/>
                                      </p:to>
                                    </p:set>
                                  </p:childTnLst>
                                </p:cTn>
                              </p:par>
                              <p:par>
                                <p:cTn id="123" presetID="3" presetClass="exit" presetSubtype="10" fill="hold" grpId="1" nodeType="withEffect">
                                  <p:stCondLst>
                                    <p:cond delay="0"/>
                                  </p:stCondLst>
                                  <p:childTnLst>
                                    <p:animEffect transition="out" filter="blinds(horizontal)">
                                      <p:cBhvr>
                                        <p:cTn id="124" dur="500"/>
                                        <p:tgtEl>
                                          <p:spTgt spid="81"/>
                                        </p:tgtEl>
                                      </p:cBhvr>
                                    </p:animEffect>
                                    <p:set>
                                      <p:cBhvr>
                                        <p:cTn id="125" dur="1" fill="hold">
                                          <p:stCondLst>
                                            <p:cond delay="499"/>
                                          </p:stCondLst>
                                        </p:cTn>
                                        <p:tgtEl>
                                          <p:spTgt spid="8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75"/>
                                        </p:tgtEl>
                                        <p:attrNameLst>
                                          <p:attrName>style.visibility</p:attrName>
                                        </p:attrNameLst>
                                      </p:cBhvr>
                                      <p:to>
                                        <p:strVal val="visible"/>
                                      </p:to>
                                    </p:set>
                                    <p:animEffect transition="in" filter="blinds(horizontal)">
                                      <p:cBhvr>
                                        <p:cTn id="130" dur="500"/>
                                        <p:tgtEl>
                                          <p:spTgt spid="7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blinds(horizontal)">
                                      <p:cBhvr>
                                        <p:cTn id="135" dur="500"/>
                                        <p:tgtEl>
                                          <p:spTgt spid="7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blinds(horizontal)">
                                      <p:cBhvr>
                                        <p:cTn id="140" dur="500"/>
                                        <p:tgtEl>
                                          <p:spTgt spid="80"/>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xit" presetSubtype="10" fill="hold" grpId="1" nodeType="clickEffect">
                                  <p:stCondLst>
                                    <p:cond delay="0"/>
                                  </p:stCondLst>
                                  <p:childTnLst>
                                    <p:animEffect transition="out" filter="blinds(horizontal)">
                                      <p:cBhvr>
                                        <p:cTn id="144" dur="500"/>
                                        <p:tgtEl>
                                          <p:spTgt spid="75"/>
                                        </p:tgtEl>
                                      </p:cBhvr>
                                    </p:animEffect>
                                    <p:set>
                                      <p:cBhvr>
                                        <p:cTn id="145" dur="1" fill="hold">
                                          <p:stCondLst>
                                            <p:cond delay="499"/>
                                          </p:stCondLst>
                                        </p:cTn>
                                        <p:tgtEl>
                                          <p:spTgt spid="75"/>
                                        </p:tgtEl>
                                        <p:attrNameLst>
                                          <p:attrName>style.visibility</p:attrName>
                                        </p:attrNameLst>
                                      </p:cBhvr>
                                      <p:to>
                                        <p:strVal val="hidden"/>
                                      </p:to>
                                    </p:set>
                                  </p:childTnLst>
                                </p:cTn>
                              </p:par>
                              <p:par>
                                <p:cTn id="146" presetID="3" presetClass="exit" presetSubtype="10" fill="hold" grpId="1" nodeType="withEffect">
                                  <p:stCondLst>
                                    <p:cond delay="0"/>
                                  </p:stCondLst>
                                  <p:childTnLst>
                                    <p:animEffect transition="out" filter="blinds(horizontal)">
                                      <p:cBhvr>
                                        <p:cTn id="147" dur="500"/>
                                        <p:tgtEl>
                                          <p:spTgt spid="79"/>
                                        </p:tgtEl>
                                      </p:cBhvr>
                                    </p:animEffect>
                                    <p:set>
                                      <p:cBhvr>
                                        <p:cTn id="148" dur="1" fill="hold">
                                          <p:stCondLst>
                                            <p:cond delay="499"/>
                                          </p:stCondLst>
                                        </p:cTn>
                                        <p:tgtEl>
                                          <p:spTgt spid="79"/>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80"/>
                                        </p:tgtEl>
                                      </p:cBhvr>
                                    </p:animEffect>
                                    <p:set>
                                      <p:cBhvr>
                                        <p:cTn id="151" dur="1" fill="hold">
                                          <p:stCondLst>
                                            <p:cond delay="499"/>
                                          </p:stCondLst>
                                        </p:cTn>
                                        <p:tgtEl>
                                          <p:spTgt spid="80"/>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blinds(horizontal)">
                                      <p:cBhvr>
                                        <p:cTn id="15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9" grpId="0" animBg="1"/>
      <p:bldP spid="40" grpId="0"/>
      <p:bldP spid="65" grpId="0"/>
      <p:bldP spid="66" grpId="0"/>
      <p:bldP spid="67" grpId="0"/>
      <p:bldP spid="68" grpId="0"/>
      <p:bldP spid="69" grpId="0"/>
      <p:bldP spid="70" grpId="0"/>
      <p:bldP spid="71" grpId="0"/>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420381" cy="4788532"/>
              </a:xfrm>
            </p:spPr>
            <p:txBody>
              <a:bodyPr>
                <a:normAutofit lnSpcReduction="10000"/>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For the continuous function:</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Provided that f(0), f’(0), f’’(0), …, </a:t>
                </a:r>
                <a:r>
                  <a:rPr lang="en-GB" sz="1400" dirty="0" err="1">
                    <a:latin typeface="Comic Sans MS" panose="030F0702030302020204" pitchFamily="66" charset="0"/>
                  </a:rPr>
                  <a:t>f</a:t>
                </a:r>
                <a:r>
                  <a:rPr lang="en-GB" sz="1400" baseline="30000" dirty="0" err="1">
                    <a:latin typeface="Comic Sans MS" panose="030F0702030302020204" pitchFamily="66" charset="0"/>
                  </a:rPr>
                  <a:t>r</a:t>
                </a:r>
                <a:r>
                  <a:rPr lang="en-GB" sz="1400" dirty="0">
                    <a:latin typeface="Comic Sans MS" panose="030F0702030302020204" pitchFamily="66" charset="0"/>
                  </a:rPr>
                  <a:t>(0) all have finite values, then:</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Some functions are only valid for certain values of </a:t>
                </a:r>
                <a14:m>
                  <m:oMath xmlns:m="http://schemas.openxmlformats.org/officeDocument/2006/math">
                    <m:r>
                      <a:rPr lang="en-GB" sz="1400" i="1" dirty="0" smtClean="0">
                        <a:latin typeface="Cambria Math" panose="02040503050406030204" pitchFamily="18" charset="0"/>
                      </a:rPr>
                      <m:t>𝑥</m:t>
                    </m:r>
                  </m:oMath>
                </a14:m>
                <a:r>
                  <a:rPr lang="en-GB" sz="1400" dirty="0">
                    <a:latin typeface="Comic Sans MS" panose="030F0702030302020204" pitchFamily="66" charset="0"/>
                  </a:rPr>
                  <a:t> (similar to the binomial expansion)</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The ranges are given where appropriate in Core Pure 2</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420381" cy="4788532"/>
              </a:xfrm>
              <a:blipFill>
                <a:blip r:embed="rId2"/>
                <a:stretch>
                  <a:fillRect t="-1145" r="-2317" b="-1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03648" y="3140968"/>
                <a:ext cx="120571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 </m:t>
                      </m:r>
                      <m:r>
                        <a:rPr lang="en-GB" sz="1600" b="0" i="1" smtClean="0">
                          <a:latin typeface="Cambria Math"/>
                        </a:rPr>
                        <m:t>𝑥</m:t>
                      </m:r>
                      <m:r>
                        <a:rPr lang="en-GB" sz="1600" b="0" i="1" smtClean="0">
                          <a:latin typeface="Cambria Math"/>
                          <a:ea typeface="Cambria Math"/>
                        </a:rPr>
                        <m:t>∈</m:t>
                      </m:r>
                      <m:r>
                        <a:rPr lang="en-GB" sz="1600" b="0" i="1" smtClean="0">
                          <a:latin typeface="Cambria Math"/>
                          <a:ea typeface="Cambria Math"/>
                        </a:rPr>
                        <m:t>𝑅</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03648" y="3140968"/>
                <a:ext cx="1205715" cy="338554"/>
              </a:xfrm>
              <a:prstGeom prst="rect">
                <a:avLst/>
              </a:prstGeom>
              <a:blipFill>
                <a:blip r:embed="rId3"/>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7524" y="4185084"/>
                <a:ext cx="3331617" cy="453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87524" y="4185084"/>
                <a:ext cx="3331617" cy="453329"/>
              </a:xfrm>
              <a:prstGeom prst="rect">
                <a:avLst/>
              </a:prstGeom>
              <a:blipFill>
                <a:blip r:embed="rId4"/>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flipH="1">
            <a:off x="3671900" y="3861048"/>
            <a:ext cx="1332148" cy="43204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04048" y="3537012"/>
            <a:ext cx="2881016" cy="584775"/>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You get given this result in the formula booklet!</a:t>
            </a:r>
          </a:p>
        </p:txBody>
      </p:sp>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5155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2" grpId="0" animBg="1"/>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Using the form above, you will need to find f(x) (which you’re given), f’(x), f’’(x) and f’’’(x)</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Once you have these, you can substitute x = 0 into all of them to find the values which need to be used in the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59932" y="1520788"/>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m:rPr>
                          <m:sty m:val="p"/>
                        </m:rPr>
                        <a:rPr lang="en-GB" sz="1400" b="0" i="0" smtClean="0">
                          <a:latin typeface="Cambria Math"/>
                        </a:rPr>
                        <m:t>ln</m:t>
                      </m:r>
                      <m:r>
                        <a:rPr lang="en-GB" sz="1400" b="0" i="1" smtClean="0">
                          <a:latin typeface="Cambria Math"/>
                        </a:rPr>
                        <m:t>⁡(1+</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9932" y="1520788"/>
                <a:ext cx="1584176"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59932" y="1952836"/>
                <a:ext cx="127111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r>
                            <a:rPr lang="en-GB" sz="1400" b="0" i="1" smtClean="0">
                              <a:latin typeface="Cambria Math"/>
                            </a:rPr>
                            <m:t>𝑥</m:t>
                          </m:r>
                        </m:den>
                      </m:f>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59932" y="1952836"/>
                <a:ext cx="1271117" cy="500650"/>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6759" y="154295"/>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796759" y="154295"/>
                <a:ext cx="838628" cy="338554"/>
              </a:xfrm>
              <a:prstGeom prst="rect">
                <a:avLst/>
              </a:prstGeom>
              <a:blipFill>
                <a:blip r:embed="rId5"/>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04248" y="1659"/>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04248" y="1659"/>
                <a:ext cx="681405" cy="617348"/>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11" name="Straight Arrow Connector 10"/>
          <p:cNvCxnSpPr/>
          <p:nvPr/>
        </p:nvCxnSpPr>
        <p:spPr>
          <a:xfrm>
            <a:off x="5732863" y="334315"/>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88847" y="17370"/>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4463988" y="4257092"/>
                <a:ext cx="15974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−1</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63988" y="4257092"/>
                <a:ext cx="1597489" cy="307777"/>
              </a:xfrm>
              <a:prstGeom prst="rect">
                <a:avLst/>
              </a:prstGeom>
              <a:blipFill>
                <a:blip r:embed="rId7"/>
                <a:stretch>
                  <a:fillRect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27984" y="4689140"/>
                <a:ext cx="202549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r>
                        <a:rPr lang="en-GB" sz="1400" b="0" i="1" smtClean="0">
                          <a:latin typeface="Cambria Math"/>
                        </a:rPr>
                        <m:t>(1)</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27984" y="4689140"/>
                <a:ext cx="2025491" cy="307777"/>
              </a:xfrm>
              <a:prstGeom prst="rect">
                <a:avLst/>
              </a:prstGeom>
              <a:blipFill>
                <a:blip r:embed="rId8"/>
                <a:stretch>
                  <a:fillRect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815916" y="2600908"/>
                <a:ext cx="18722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den>
                      </m:f>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815916" y="2600908"/>
                <a:ext cx="1872208" cy="52751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79912" y="3284984"/>
                <a:ext cx="1800200" cy="5405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den>
                      </m:f>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79912" y="3284984"/>
                <a:ext cx="1800200" cy="54059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99992" y="4293096"/>
                <a:ext cx="1764196" cy="3222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sup>
                      </m:sSup>
                      <m:r>
                        <a:rPr lang="en-GB" sz="1400" b="0" i="1" smtClean="0">
                          <a:latin typeface="Cambria Math"/>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499992" y="4293096"/>
                <a:ext cx="1764196" cy="322268"/>
              </a:xfrm>
              <a:prstGeom prst="rect">
                <a:avLst/>
              </a:prstGeom>
              <a:blipFill>
                <a:blip r:embed="rId11"/>
                <a:stretch>
                  <a:fillRect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27984" y="4725144"/>
                <a:ext cx="20367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r>
                        <a:rPr lang="en-GB" sz="1400" b="0" i="1" smtClean="0">
                          <a:latin typeface="Cambria Math"/>
                        </a:rPr>
                        <m:t>(1)</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27984" y="4725144"/>
                <a:ext cx="2036711" cy="307777"/>
              </a:xfrm>
              <a:prstGeom prst="rect">
                <a:avLst/>
              </a:prstGeom>
              <a:blipFill>
                <a:blip r:embed="rId12"/>
                <a:stretch>
                  <a:fillRect b="-9804"/>
                </a:stretch>
              </a:blipFill>
            </p:spPr>
            <p:txBody>
              <a:bodyPr/>
              <a:lstStyle/>
              <a:p>
                <a:r>
                  <a:rPr lang="en-GB">
                    <a:noFill/>
                  </a:rPr>
                  <a:t> </a:t>
                </a:r>
              </a:p>
            </p:txBody>
          </p:sp>
        </mc:Fallback>
      </mc:AlternateContent>
      <p:sp>
        <p:nvSpPr>
          <p:cNvPr id="20" name="Arc 19"/>
          <p:cNvSpPr/>
          <p:nvPr/>
        </p:nvSpPr>
        <p:spPr>
          <a:xfrm>
            <a:off x="5364088" y="1700808"/>
            <a:ext cx="288032" cy="54006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652120" y="1736812"/>
            <a:ext cx="219624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using the rule for the natural logarithm</a:t>
            </a:r>
          </a:p>
        </p:txBody>
      </p:sp>
      <p:sp>
        <p:nvSpPr>
          <p:cNvPr id="22" name="Arc 21"/>
          <p:cNvSpPr/>
          <p:nvPr/>
        </p:nvSpPr>
        <p:spPr>
          <a:xfrm>
            <a:off x="5508104" y="2276872"/>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a:off x="5508104" y="2960948"/>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796136" y="2348880"/>
            <a:ext cx="244827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a:t>
            </a:r>
          </a:p>
        </p:txBody>
      </p:sp>
      <p:sp>
        <p:nvSpPr>
          <p:cNvPr id="25" name="TextBox 24"/>
          <p:cNvSpPr txBox="1"/>
          <p:nvPr/>
        </p:nvSpPr>
        <p:spPr>
          <a:xfrm>
            <a:off x="5796136" y="3032956"/>
            <a:ext cx="280831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 again</a:t>
            </a:r>
          </a:p>
        </p:txBody>
      </p:sp>
      <p:sp>
        <p:nvSpPr>
          <p:cNvPr id="26" name="Arc 25"/>
          <p:cNvSpPr/>
          <p:nvPr/>
        </p:nvSpPr>
        <p:spPr>
          <a:xfrm>
            <a:off x="6264188" y="4437112"/>
            <a:ext cx="324036"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588224" y="4509120"/>
            <a:ext cx="154817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chain rule</a:t>
            </a:r>
          </a:p>
        </p:txBody>
      </p:sp>
      <p:sp>
        <p:nvSpPr>
          <p:cNvPr id="28" name="Arc 27"/>
          <p:cNvSpPr/>
          <p:nvPr/>
        </p:nvSpPr>
        <p:spPr>
          <a:xfrm>
            <a:off x="6264188" y="4437112"/>
            <a:ext cx="324036"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6588224" y="4509120"/>
            <a:ext cx="154817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chain rule</a:t>
            </a:r>
          </a:p>
        </p:txBody>
      </p:sp>
      <p:sp>
        <p:nvSpPr>
          <p:cNvPr id="30" name="テキスト ボックス 29">
            <a:extLst>
              <a:ext uri="{FF2B5EF4-FFF2-40B4-BE49-F238E27FC236}">
                <a16:creationId xmlns:a16="http://schemas.microsoft.com/office/drawing/2014/main" id="{D79C9AE7-BBB4-4938-B45C-1765CA1AD373}"/>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1" name="Title 1">
            <a:extLst>
              <a:ext uri="{FF2B5EF4-FFF2-40B4-BE49-F238E27FC236}">
                <a16:creationId xmlns:a16="http://schemas.microsoft.com/office/drawing/2014/main" id="{D209E86A-4742-4E86-AE04-EBA21F7504F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98294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FFCC99"/>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500" fill="hold"/>
                                        <p:tgtEl>
                                          <p:spTgt spid="10"/>
                                        </p:tgtEl>
                                        <p:attrNameLst>
                                          <p:attrName>fillcolor</p:attrName>
                                        </p:attrNameLst>
                                      </p:cBhvr>
                                      <p:to>
                                        <a:srgbClr val="FFCC99"/>
                                      </p:to>
                                    </p:animClr>
                                    <p:set>
                                      <p:cBhvr>
                                        <p:cTn id="36" dur="500" fill="hold"/>
                                        <p:tgtEl>
                                          <p:spTgt spid="10"/>
                                        </p:tgtEl>
                                        <p:attrNameLst>
                                          <p:attrName>fill.type</p:attrName>
                                        </p:attrNameLst>
                                      </p:cBhvr>
                                      <p:to>
                                        <p:strVal val="solid"/>
                                      </p:to>
                                    </p:set>
                                    <p:set>
                                      <p:cBhvr>
                                        <p:cTn id="37" dur="500" fill="hold"/>
                                        <p:tgtEl>
                                          <p:spTgt spid="1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9"/>
                                        </p:tgtEl>
                                        <p:attrNameLst>
                                          <p:attrName>fillcolor</p:attrName>
                                        </p:attrNameLst>
                                      </p:cBhvr>
                                      <p:to>
                                        <a:schemeClr val="bg1"/>
                                      </p:to>
                                    </p:animClr>
                                    <p:set>
                                      <p:cBhvr>
                                        <p:cTn id="47" dur="500" fill="hold"/>
                                        <p:tgtEl>
                                          <p:spTgt spid="9"/>
                                        </p:tgtEl>
                                        <p:attrNameLst>
                                          <p:attrName>fill.type</p:attrName>
                                        </p:attrNameLst>
                                      </p:cBhvr>
                                      <p:to>
                                        <p:strVal val="solid"/>
                                      </p:to>
                                    </p:set>
                                    <p:set>
                                      <p:cBhvr>
                                        <p:cTn id="48" dur="500" fill="hold"/>
                                        <p:tgtEl>
                                          <p:spTgt spid="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0"/>
                                        </p:tgtEl>
                                        <p:attrNameLst>
                                          <p:attrName>fillcolor</p:attrName>
                                        </p:attrNameLst>
                                      </p:cBhvr>
                                      <p:to>
                                        <a:schemeClr val="bg1"/>
                                      </p:to>
                                    </p:animClr>
                                    <p:set>
                                      <p:cBhvr>
                                        <p:cTn id="51" dur="500" fill="hold"/>
                                        <p:tgtEl>
                                          <p:spTgt spid="10"/>
                                        </p:tgtEl>
                                        <p:attrNameLst>
                                          <p:attrName>fill.type</p:attrName>
                                        </p:attrNameLst>
                                      </p:cBhvr>
                                      <p:to>
                                        <p:strVal val="solid"/>
                                      </p:to>
                                    </p:set>
                                    <p:set>
                                      <p:cBhvr>
                                        <p:cTn id="52" dur="500" fill="hold"/>
                                        <p:tgtEl>
                                          <p:spTgt spid="1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linds(horizont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linds(horizontal)">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blinds(horizontal)">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blinds(horizontal)">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blinds(horizontal)">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blinds(horizontal)">
                                      <p:cBhvr>
                                        <p:cTn id="121" dur="5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blinds(horizontal)">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blinds(horizontal)">
                                      <p:cBhvr>
                                        <p:cTn id="131" dur="5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blinds(horizontal)">
                                      <p:cBhvr>
                                        <p:cTn id="136" dur="500"/>
                                        <p:tgtEl>
                                          <p:spTgt spid="17"/>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18"/>
                                        </p:tgtEl>
                                      </p:cBhvr>
                                    </p:animEffect>
                                    <p:set>
                                      <p:cBhvr>
                                        <p:cTn id="141" dur="1" fill="hold">
                                          <p:stCondLst>
                                            <p:cond delay="499"/>
                                          </p:stCondLst>
                                        </p:cTn>
                                        <p:tgtEl>
                                          <p:spTgt spid="18"/>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28"/>
                                        </p:tgtEl>
                                      </p:cBhvr>
                                    </p:animEffect>
                                    <p:set>
                                      <p:cBhvr>
                                        <p:cTn id="144" dur="1" fill="hold">
                                          <p:stCondLst>
                                            <p:cond delay="499"/>
                                          </p:stCondLst>
                                        </p:cTn>
                                        <p:tgtEl>
                                          <p:spTgt spid="28"/>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29"/>
                                        </p:tgtEl>
                                      </p:cBhvr>
                                    </p:animEffect>
                                    <p:set>
                                      <p:cBhvr>
                                        <p:cTn id="147" dur="1" fill="hold">
                                          <p:stCondLst>
                                            <p:cond delay="499"/>
                                          </p:stCondLst>
                                        </p:cTn>
                                        <p:tgtEl>
                                          <p:spTgt spid="29"/>
                                        </p:tgtEl>
                                        <p:attrNameLst>
                                          <p:attrName>style.visibility</p:attrName>
                                        </p:attrNameLst>
                                      </p:cBhvr>
                                      <p:to>
                                        <p:strVal val="hidden"/>
                                      </p:to>
                                    </p:set>
                                  </p:childTnLst>
                                </p:cTn>
                              </p:par>
                              <p:par>
                                <p:cTn id="148" presetID="3" presetClass="exit" presetSubtype="10" fill="hold" grpId="1" nodeType="withEffect">
                                  <p:stCondLst>
                                    <p:cond delay="0"/>
                                  </p:stCondLst>
                                  <p:childTnLst>
                                    <p:animEffect transition="out" filter="blinds(horizontal)">
                                      <p:cBhvr>
                                        <p:cTn id="149" dur="500"/>
                                        <p:tgtEl>
                                          <p:spTgt spid="19"/>
                                        </p:tgtEl>
                                      </p:cBhvr>
                                    </p:animEffect>
                                    <p:set>
                                      <p:cBhvr>
                                        <p:cTn id="15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14" grpId="1"/>
      <p:bldP spid="15" grpId="0"/>
      <p:bldP spid="15" grpId="1"/>
      <p:bldP spid="16" grpId="0"/>
      <p:bldP spid="17" grpId="0"/>
      <p:bldP spid="18" grpId="0"/>
      <p:bldP spid="18" grpId="1"/>
      <p:bldP spid="19" grpId="0"/>
      <p:bldP spid="19" grpId="1"/>
      <p:bldP spid="20" grpId="0" animBg="1"/>
      <p:bldP spid="21" grpId="0"/>
      <p:bldP spid="22" grpId="0" animBg="1"/>
      <p:bldP spid="23" grpId="0" animBg="1"/>
      <p:bldP spid="24" grpId="0"/>
      <p:bldP spid="25" grpId="0"/>
      <p:bldP spid="26" grpId="0" animBg="1"/>
      <p:bldP spid="26" grpId="1" animBg="1"/>
      <p:bldP spid="27" grpId="0"/>
      <p:bldP spid="27" grpId="1"/>
      <p:bldP spid="28" grpId="0" animBg="1"/>
      <p:bldP spid="28" grpId="1" animBg="1"/>
      <p:bldP spid="29" grpId="0"/>
      <p:bldP spid="29"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Using the form above, you will need to find f(x) (which you’re given), f’(x), f’’(x) and f’’’(x)</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Once you have these, you can substitute x = 0 into all of them to find the values which need to be used in the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59932" y="1520788"/>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m:rPr>
                          <m:sty m:val="p"/>
                        </m:rPr>
                        <a:rPr lang="en-GB" sz="1400" b="0" i="0" smtClean="0">
                          <a:latin typeface="Cambria Math"/>
                        </a:rPr>
                        <m:t>ln</m:t>
                      </m:r>
                      <m:r>
                        <a:rPr lang="en-GB" sz="1400" b="0" i="1" smtClean="0">
                          <a:latin typeface="Cambria Math"/>
                        </a:rPr>
                        <m:t>⁡(1+</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9932" y="1520788"/>
                <a:ext cx="1584176"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59932" y="1952836"/>
                <a:ext cx="127111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r>
                            <a:rPr lang="en-GB" sz="1400" b="0" i="1" smtClean="0">
                              <a:latin typeface="Cambria Math"/>
                            </a:rPr>
                            <m:t>𝑥</m:t>
                          </m:r>
                        </m:den>
                      </m:f>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59932" y="1952836"/>
                <a:ext cx="1271117" cy="500650"/>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6759" y="154295"/>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796759" y="154295"/>
                <a:ext cx="838628" cy="338554"/>
              </a:xfrm>
              <a:prstGeom prst="rect">
                <a:avLst/>
              </a:prstGeom>
              <a:blipFill>
                <a:blip r:embed="rId5"/>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04248" y="1659"/>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04248" y="1659"/>
                <a:ext cx="681405" cy="617348"/>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11" name="Straight Arrow Connector 10"/>
          <p:cNvCxnSpPr/>
          <p:nvPr/>
        </p:nvCxnSpPr>
        <p:spPr>
          <a:xfrm>
            <a:off x="5732863" y="334315"/>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88847" y="17370"/>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p:sp>
        <p:nvSpPr>
          <p:cNvPr id="20" name="Arc 19"/>
          <p:cNvSpPr/>
          <p:nvPr/>
        </p:nvSpPr>
        <p:spPr>
          <a:xfrm>
            <a:off x="5364088" y="1700808"/>
            <a:ext cx="288032" cy="54006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652120" y="1736812"/>
            <a:ext cx="219624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using the rule for the natural logarithm</a:t>
            </a:r>
          </a:p>
        </p:txBody>
      </p:sp>
      <p:sp>
        <p:nvSpPr>
          <p:cNvPr id="22" name="Arc 21"/>
          <p:cNvSpPr/>
          <p:nvPr/>
        </p:nvSpPr>
        <p:spPr>
          <a:xfrm>
            <a:off x="5508104" y="2276872"/>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a:off x="5508104" y="2960948"/>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796136" y="2348880"/>
            <a:ext cx="244827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a:t>
            </a:r>
          </a:p>
        </p:txBody>
      </p:sp>
      <p:sp>
        <p:nvSpPr>
          <p:cNvPr id="25" name="TextBox 24"/>
          <p:cNvSpPr txBox="1"/>
          <p:nvPr/>
        </p:nvSpPr>
        <p:spPr>
          <a:xfrm>
            <a:off x="5796136" y="3032956"/>
            <a:ext cx="280831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 again</a:t>
            </a:r>
          </a:p>
        </p:txBody>
      </p:sp>
      <p:cxnSp>
        <p:nvCxnSpPr>
          <p:cNvPr id="13" name="Straight Connector 12"/>
          <p:cNvCxnSpPr/>
          <p:nvPr/>
        </p:nvCxnSpPr>
        <p:spPr>
          <a:xfrm>
            <a:off x="3887925" y="3861048"/>
            <a:ext cx="4716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51920" y="3897052"/>
            <a:ext cx="5040561"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Substitute x = 0 into each of these to find the coefficients for the form above</a:t>
            </a:r>
          </a:p>
        </p:txBody>
      </p:sp>
      <mc:AlternateContent xmlns:mc="http://schemas.openxmlformats.org/markup-compatibility/2006" xmlns:a14="http://schemas.microsoft.com/office/drawing/2010/main">
        <mc:Choice Requires="a14">
          <p:sp>
            <p:nvSpPr>
              <p:cNvPr id="41" name="TextBox 40"/>
              <p:cNvSpPr txBox="1"/>
              <p:nvPr/>
            </p:nvSpPr>
            <p:spPr>
              <a:xfrm>
                <a:off x="3815916" y="2600908"/>
                <a:ext cx="18722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den>
                      </m:f>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815916" y="2600908"/>
                <a:ext cx="1872208" cy="52751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779912" y="3284984"/>
                <a:ext cx="1800200" cy="5405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den>
                      </m:f>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779912" y="3284984"/>
                <a:ext cx="1800200" cy="54059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59932" y="4365104"/>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r>
                        <m:rPr>
                          <m:sty m:val="p"/>
                        </m:rPr>
                        <a:rPr lang="en-GB" sz="1400" b="0" i="0" smtClean="0">
                          <a:latin typeface="Cambria Math"/>
                        </a:rPr>
                        <m:t>ln</m:t>
                      </m:r>
                      <m:r>
                        <a:rPr lang="en-GB" sz="1400" b="0" i="1" smtClean="0">
                          <a:latin typeface="Cambria Math"/>
                        </a:rPr>
                        <m:t>⁡(1+0)</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959932" y="4365104"/>
                <a:ext cx="1584176" cy="307777"/>
              </a:xfrm>
              <a:prstGeom prst="rect">
                <a:avLst/>
              </a:prstGeom>
              <a:blipFill>
                <a:blip r:embed="rId9"/>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959932" y="4797152"/>
                <a:ext cx="127111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1+0</m:t>
                          </m:r>
                        </m:den>
                      </m:f>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959932" y="4797152"/>
                <a:ext cx="1271117" cy="500650"/>
              </a:xfrm>
              <a:prstGeom prst="rect">
                <a:avLst/>
              </a:prstGeom>
              <a:blipFill>
                <a:blip r:embed="rId10"/>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815916" y="5445224"/>
                <a:ext cx="18722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m:t>
                      </m:r>
                      <m:f>
                        <m:fPr>
                          <m:ctrlPr>
                            <a:rPr lang="en-GB" sz="1400" b="0" i="1" smtClean="0">
                              <a:latin typeface="Cambria Math" panose="02040503050406030204" pitchFamily="18" charset="0"/>
                            </a:rPr>
                          </m:ctrlPr>
                        </m:fPr>
                        <m:num>
                          <m:r>
                            <a:rPr lang="en-GB" sz="1400" b="0" i="1" smtClean="0">
                              <a:latin typeface="Cambria Math"/>
                            </a:rPr>
                            <m:t>1</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1+0</m:t>
                                  </m:r>
                                </m:e>
                              </m:d>
                            </m:e>
                            <m:sup>
                              <m:r>
                                <a:rPr lang="en-GB" sz="1400" b="0" i="1" smtClean="0">
                                  <a:latin typeface="Cambria Math"/>
                                </a:rPr>
                                <m:t>2</m:t>
                              </m:r>
                            </m:sup>
                          </m:sSup>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815916" y="5445224"/>
                <a:ext cx="1872208" cy="52751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779912" y="6129300"/>
                <a:ext cx="1800200" cy="5405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m:t>
                      </m:r>
                      <m:f>
                        <m:fPr>
                          <m:ctrlPr>
                            <a:rPr lang="en-GB" sz="1400" b="0" i="1" smtClean="0">
                              <a:latin typeface="Cambria Math" panose="02040503050406030204" pitchFamily="18" charset="0"/>
                            </a:rPr>
                          </m:ctrlPr>
                        </m:fPr>
                        <m:num>
                          <m:r>
                            <a:rPr lang="en-GB" sz="1400" b="0" i="1" smtClean="0">
                              <a:latin typeface="Cambria Math"/>
                            </a:rPr>
                            <m:t>2</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1+0</m:t>
                                  </m:r>
                                </m:e>
                              </m:d>
                            </m:e>
                            <m:sup>
                              <m:r>
                                <a:rPr lang="en-GB" sz="1400" b="0" i="1" smtClean="0">
                                  <a:latin typeface="Cambria Math"/>
                                </a:rPr>
                                <m:t>3</m:t>
                              </m:r>
                            </m:sup>
                          </m:sSup>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779912" y="6129300"/>
                <a:ext cx="1800200" cy="54059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804248" y="4365104"/>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804248" y="4365104"/>
                <a:ext cx="864096" cy="307777"/>
              </a:xfrm>
              <a:prstGeom prst="rect">
                <a:avLst/>
              </a:prstGeom>
              <a:blipFill>
                <a:blip r:embed="rId13"/>
                <a:stretch>
                  <a:fillRect b="-5882"/>
                </a:stretch>
              </a:blipFill>
            </p:spPr>
            <p:txBody>
              <a:bodyPr/>
              <a:lstStyle/>
              <a:p>
                <a:r>
                  <a:rPr lang="en-GB">
                    <a:noFill/>
                  </a:rPr>
                  <a:t> </a:t>
                </a:r>
              </a:p>
            </p:txBody>
          </p:sp>
        </mc:Fallback>
      </mc:AlternateContent>
      <p:cxnSp>
        <p:nvCxnSpPr>
          <p:cNvPr id="48" name="Straight Arrow Connector 47"/>
          <p:cNvCxnSpPr/>
          <p:nvPr/>
        </p:nvCxnSpPr>
        <p:spPr>
          <a:xfrm>
            <a:off x="5472100" y="4509120"/>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472100" y="5085184"/>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24128" y="5733256"/>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616116" y="6417332"/>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6804248" y="4941168"/>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04248" y="4941168"/>
                <a:ext cx="936104" cy="307777"/>
              </a:xfrm>
              <a:prstGeom prst="rect">
                <a:avLst/>
              </a:prstGeom>
              <a:blipFill>
                <a:blip r:embed="rId1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56276" y="555323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(0)=−1</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7056276" y="5553236"/>
                <a:ext cx="1188132" cy="307777"/>
              </a:xfrm>
              <a:prstGeom prst="rect">
                <a:avLst/>
              </a:prstGeom>
              <a:blipFill>
                <a:blip r:embed="rId1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876256" y="627331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(0)=2</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876256" y="6273316"/>
                <a:ext cx="1188132" cy="307777"/>
              </a:xfrm>
              <a:prstGeom prst="rect">
                <a:avLst/>
              </a:prstGeom>
              <a:blipFill>
                <a:blip r:embed="rId1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99592" y="5589240"/>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99592" y="5589240"/>
                <a:ext cx="864096" cy="307777"/>
              </a:xfrm>
              <a:prstGeom prst="rect">
                <a:avLst/>
              </a:prstGeom>
              <a:blipFill>
                <a:blip r:embed="rId17"/>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303748" y="5589240"/>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2303748" y="5589240"/>
                <a:ext cx="936104" cy="307777"/>
              </a:xfrm>
              <a:prstGeom prst="rect">
                <a:avLst/>
              </a:prstGeom>
              <a:blipFill>
                <a:blip r:embed="rId1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55576"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(0)=−1</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55576" y="6093296"/>
                <a:ext cx="1188132" cy="307777"/>
              </a:xfrm>
              <a:prstGeom prst="rect">
                <a:avLst/>
              </a:prstGeom>
              <a:blipFill>
                <a:blip r:embed="rId1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123728"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(0)=2</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2123728" y="6093296"/>
                <a:ext cx="1188132" cy="307777"/>
              </a:xfrm>
              <a:prstGeom prst="rect">
                <a:avLst/>
              </a:prstGeom>
              <a:blipFill>
                <a:blip r:embed="rId20"/>
                <a:stretch>
                  <a:fillRect b="-8000"/>
                </a:stretch>
              </a:blipFill>
            </p:spPr>
            <p:txBody>
              <a:bodyPr/>
              <a:lstStyle/>
              <a:p>
                <a:r>
                  <a:rPr lang="en-GB">
                    <a:noFill/>
                  </a:rPr>
                  <a:t> </a:t>
                </a:r>
              </a:p>
            </p:txBody>
          </p:sp>
        </mc:Fallback>
      </mc:AlternateContent>
      <p:sp>
        <p:nvSpPr>
          <p:cNvPr id="40" name="テキスト ボックス 39">
            <a:extLst>
              <a:ext uri="{FF2B5EF4-FFF2-40B4-BE49-F238E27FC236}">
                <a16:creationId xmlns:a16="http://schemas.microsoft.com/office/drawing/2014/main" id="{B67E2A74-EFF7-40F4-B425-FDA838BF0B4E}"/>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59" name="Title 1">
            <a:extLst>
              <a:ext uri="{FF2B5EF4-FFF2-40B4-BE49-F238E27FC236}">
                <a16:creationId xmlns:a16="http://schemas.microsoft.com/office/drawing/2014/main" id="{5DD51349-592E-4870-96CE-0B0DA25DD187}"/>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7118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vertic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linds(horizontal)">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linds(vertical)">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linds(horizontal)">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blinds(horizontal)">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5" fill="hold"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blinds(vertical)">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blinds(horizontal)">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blinds(horizontal)">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44" grpId="0"/>
      <p:bldP spid="45" grpId="0"/>
      <p:bldP spid="46" grpId="0"/>
      <p:bldP spid="47" grpId="0"/>
      <p:bldP spid="52" grpId="0"/>
      <p:bldP spid="53" grpId="0"/>
      <p:bldP spid="54" grpId="0"/>
      <p:bldP spid="55" grpId="0"/>
      <p:bldP spid="56" grpId="0"/>
      <p:bldP spid="57" grpId="0"/>
      <p:bldP spid="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Using the form above, you will need to find f(x) (which you’re given), f’(x), f’’(x) and f’’’(x)</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Once you have these, you can substitute x = 0 into all of them to find the values which need to be used in the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99592" y="5589240"/>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99592" y="5589240"/>
                <a:ext cx="864096" cy="307777"/>
              </a:xfrm>
              <a:prstGeom prst="rect">
                <a:avLst/>
              </a:prstGeom>
              <a:blipFill>
                <a:blip r:embed="rId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303748" y="5589240"/>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2303748" y="5589240"/>
                <a:ext cx="936104" cy="307777"/>
              </a:xfrm>
              <a:prstGeom prst="rect">
                <a:avLst/>
              </a:prstGeom>
              <a:blipFill>
                <a:blip r:embed="rId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55576"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(0)=−1</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55576" y="6093296"/>
                <a:ext cx="1188132" cy="307777"/>
              </a:xfrm>
              <a:prstGeom prst="rect">
                <a:avLst/>
              </a:prstGeom>
              <a:blipFill>
                <a:blip r:embed="rId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123728"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(0)=2</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2123728" y="6093296"/>
                <a:ext cx="1188132" cy="307777"/>
              </a:xfrm>
              <a:prstGeom prst="rect">
                <a:avLst/>
              </a:prstGeom>
              <a:blipFill>
                <a:blip r:embed="rId6"/>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31940" y="2312876"/>
                <a:ext cx="3190552" cy="45332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031940" y="2312876"/>
                <a:ext cx="3190552" cy="453329"/>
              </a:xfrm>
              <a:prstGeom prst="rect">
                <a:avLst/>
              </a:prstGeom>
              <a:blipFill>
                <a:blip r:embed="rId7"/>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33800" y="3009652"/>
                <a:ext cx="3002694" cy="44403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rPr>
                        <m:t>ln</m:t>
                      </m:r>
                      <m:r>
                        <a:rPr lang="en-US" sz="1200" b="0" i="1" smtClean="0">
                          <a:latin typeface="Cambria Math" panose="02040503050406030204" pitchFamily="18" charset="0"/>
                        </a:rPr>
                        <m:t>⁡(1+</m:t>
                      </m:r>
                      <m:r>
                        <a:rPr lang="en-US" sz="1200" b="0" i="1" smtClean="0">
                          <a:latin typeface="Cambria Math" panose="02040503050406030204" pitchFamily="18" charset="0"/>
                        </a:rPr>
                        <m:t>𝑥</m:t>
                      </m:r>
                      <m:r>
                        <a:rPr lang="en-US" sz="1200" b="0" i="1" smtClean="0">
                          <a:latin typeface="Cambria Math" panose="02040503050406030204" pitchFamily="18" charset="0"/>
                        </a:rPr>
                        <m:t>)=(0)+(1)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(2)</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33800" y="3009652"/>
                <a:ext cx="3002694" cy="444032"/>
              </a:xfrm>
              <a:prstGeom prst="rect">
                <a:avLst/>
              </a:prstGeom>
              <a:blipFill>
                <a:blip r:embed="rId8"/>
                <a:stretch>
                  <a:fillRect/>
                </a:stretch>
              </a:blipFill>
              <a:ln w="25400">
                <a:noFill/>
              </a:ln>
            </p:spPr>
            <p:txBody>
              <a:bodyPr/>
              <a:lstStyle/>
              <a:p>
                <a:r>
                  <a:rPr lang="en-GB">
                    <a:noFill/>
                  </a:rPr>
                  <a:t> </a:t>
                </a:r>
              </a:p>
            </p:txBody>
          </p:sp>
        </mc:Fallback>
      </mc:AlternateContent>
      <p:sp>
        <p:nvSpPr>
          <p:cNvPr id="59" name="Arc 58"/>
          <p:cNvSpPr/>
          <p:nvPr/>
        </p:nvSpPr>
        <p:spPr>
          <a:xfrm>
            <a:off x="6984268" y="2600908"/>
            <a:ext cx="288032" cy="6480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TextBox 59"/>
          <p:cNvSpPr txBox="1"/>
          <p:nvPr/>
        </p:nvSpPr>
        <p:spPr>
          <a:xfrm>
            <a:off x="7200292" y="2708920"/>
            <a:ext cx="179572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the values we just calculated</a:t>
            </a:r>
          </a:p>
        </p:txBody>
      </p:sp>
      <mc:AlternateContent xmlns:mc="http://schemas.openxmlformats.org/markup-compatibility/2006" xmlns:a14="http://schemas.microsoft.com/office/drawing/2010/main">
        <mc:Choice Requires="a14">
          <p:sp>
            <p:nvSpPr>
              <p:cNvPr id="61" name="TextBox 60"/>
              <p:cNvSpPr txBox="1"/>
              <p:nvPr/>
            </p:nvSpPr>
            <p:spPr>
              <a:xfrm>
                <a:off x="3752540" y="3681028"/>
                <a:ext cx="201961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200" i="1" smtClean="0">
                              <a:latin typeface="Cambria Math" panose="02040503050406030204" pitchFamily="18" charset="0"/>
                            </a:rPr>
                          </m:ctrlPr>
                        </m:funcPr>
                        <m:fName>
                          <m:r>
                            <m:rPr>
                              <m:sty m:val="p"/>
                            </m:rPr>
                            <a:rPr lang="en-US" sz="1200" smtClean="0">
                              <a:latin typeface="Cambria Math" panose="02040503050406030204" pitchFamily="18" charset="0"/>
                            </a:rPr>
                            <m:t>ln</m:t>
                          </m:r>
                        </m:fName>
                        <m:e>
                          <m:d>
                            <m:dPr>
                              <m:ctrlPr>
                                <a:rPr lang="en-US" sz="1200" i="1" smtClean="0">
                                  <a:latin typeface="Cambria Math" panose="02040503050406030204" pitchFamily="18" charset="0"/>
                                </a:rPr>
                              </m:ctrlPr>
                            </m:dPr>
                            <m:e>
                              <m:r>
                                <a:rPr lang="en-US" sz="1200" i="1">
                                  <a:latin typeface="Cambria Math" panose="02040503050406030204" pitchFamily="18" charset="0"/>
                                </a:rPr>
                                <m:t>1+</m:t>
                              </m:r>
                              <m:r>
                                <a:rPr lang="en-US" sz="1200" i="1">
                                  <a:latin typeface="Cambria Math" panose="02040503050406030204" pitchFamily="18" charset="0"/>
                                </a:rPr>
                                <m:t>𝑥</m:t>
                              </m:r>
                            </m:e>
                          </m:d>
                        </m:e>
                      </m:func>
                      <m:r>
                        <a:rPr lang="en-US" sz="1200" b="0" i="1" smtClean="0">
                          <a:latin typeface="Cambria Math" panose="02040503050406030204" pitchFamily="18" charset="0"/>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752540" y="3681028"/>
                <a:ext cx="2019610" cy="439223"/>
              </a:xfrm>
              <a:prstGeom prst="rect">
                <a:avLst/>
              </a:prstGeom>
              <a:blipFill>
                <a:blip r:embed="rId9"/>
                <a:stretch>
                  <a:fillRect/>
                </a:stretch>
              </a:blipFill>
              <a:ln w="25400">
                <a:noFill/>
              </a:ln>
            </p:spPr>
            <p:txBody>
              <a:bodyPr/>
              <a:lstStyle/>
              <a:p>
                <a:r>
                  <a:rPr lang="en-GB">
                    <a:noFill/>
                  </a:rPr>
                  <a:t> </a:t>
                </a:r>
              </a:p>
            </p:txBody>
          </p:sp>
        </mc:Fallback>
      </mc:AlternateContent>
      <p:sp>
        <p:nvSpPr>
          <p:cNvPr id="62" name="Arc 61"/>
          <p:cNvSpPr/>
          <p:nvPr/>
        </p:nvSpPr>
        <p:spPr>
          <a:xfrm>
            <a:off x="6588224" y="3248980"/>
            <a:ext cx="288032" cy="6480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6768244" y="3248980"/>
            <a:ext cx="212423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 calculating the factorials where needed</a:t>
            </a:r>
          </a:p>
          <a:p>
            <a:pPr algn="ctr"/>
            <a:r>
              <a:rPr lang="en-GB" sz="1200" dirty="0">
                <a:solidFill>
                  <a:srgbClr val="FF0000"/>
                </a:solidFill>
                <a:latin typeface="Comic Sans MS" panose="030F0702030302020204" pitchFamily="66" charset="0"/>
              </a:rPr>
              <a:t>(</a:t>
            </a:r>
            <a:r>
              <a:rPr lang="en-GB" sz="1200" dirty="0" err="1">
                <a:solidFill>
                  <a:srgbClr val="FF0000"/>
                </a:solidFill>
                <a:latin typeface="Comic Sans MS" panose="030F0702030302020204" pitchFamily="66" charset="0"/>
              </a:rPr>
              <a:t>ie</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3!</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6</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3</a:t>
            </a:r>
            <a:r>
              <a:rPr lang="en-GB" sz="1200" dirty="0">
                <a:solidFill>
                  <a:srgbClr val="FF0000"/>
                </a:solidFill>
                <a:latin typeface="Comic Sans MS" panose="030F0702030302020204" pitchFamily="66" charset="0"/>
              </a:rPr>
              <a:t>)</a:t>
            </a:r>
          </a:p>
        </p:txBody>
      </p:sp>
      <p:sp>
        <p:nvSpPr>
          <p:cNvPr id="7" name="Rectangle 6"/>
          <p:cNvSpPr/>
          <p:nvPr/>
        </p:nvSpPr>
        <p:spPr>
          <a:xfrm>
            <a:off x="791580" y="5589240"/>
            <a:ext cx="2448272" cy="86409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4608004" y="2420888"/>
            <a:ext cx="360040"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4644008" y="3140968"/>
            <a:ext cx="252028"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5076056" y="3140968"/>
            <a:ext cx="180020"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5076056" y="2420888"/>
            <a:ext cx="396044"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5724128" y="2312876"/>
            <a:ext cx="432048"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480212" y="2312876"/>
            <a:ext cx="432048"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5544108" y="2996952"/>
            <a:ext cx="324036"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6192180" y="2996952"/>
            <a:ext cx="288032"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4139952" y="1664804"/>
            <a:ext cx="4752528"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Put these values into </a:t>
            </a:r>
            <a:r>
              <a:rPr lang="en-GB" sz="1400" dirty="0" err="1">
                <a:solidFill>
                  <a:srgbClr val="FF0000"/>
                </a:solidFill>
                <a:latin typeface="Comic Sans MS" panose="030F0702030302020204" pitchFamily="66" charset="0"/>
              </a:rPr>
              <a:t>Maclaurin’s</a:t>
            </a:r>
            <a:r>
              <a:rPr lang="en-GB" sz="1400" dirty="0">
                <a:solidFill>
                  <a:srgbClr val="FF0000"/>
                </a:solidFill>
                <a:latin typeface="Comic Sans MS" panose="030F0702030302020204" pitchFamily="66" charset="0"/>
              </a:rPr>
              <a:t> form above</a:t>
            </a:r>
          </a:p>
        </p:txBody>
      </p:sp>
      <p:sp>
        <p:nvSpPr>
          <p:cNvPr id="29" name="テキスト ボックス 28">
            <a:extLst>
              <a:ext uri="{FF2B5EF4-FFF2-40B4-BE49-F238E27FC236}">
                <a16:creationId xmlns:a16="http://schemas.microsoft.com/office/drawing/2014/main" id="{508B5CE2-0A39-43FE-AAE7-BFDC073F1CAB}"/>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0" name="Title 1">
            <a:extLst>
              <a:ext uri="{FF2B5EF4-FFF2-40B4-BE49-F238E27FC236}">
                <a16:creationId xmlns:a16="http://schemas.microsoft.com/office/drawing/2014/main" id="{3B43C33E-CD68-4E39-AB57-98ED98A35A44}"/>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421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32"/>
                                        </p:tgtEl>
                                        <p:attrNameLst>
                                          <p:attrName>fillcolor</p:attrName>
                                        </p:attrNameLst>
                                      </p:cBhvr>
                                      <p:to>
                                        <a:srgbClr val="FFCC99"/>
                                      </p:to>
                                    </p:animClr>
                                    <p:set>
                                      <p:cBhvr>
                                        <p:cTn id="12" dur="500" fill="hold"/>
                                        <p:tgtEl>
                                          <p:spTgt spid="32"/>
                                        </p:tgtEl>
                                        <p:attrNameLst>
                                          <p:attrName>fill.type</p:attrName>
                                        </p:attrNameLst>
                                      </p:cBhvr>
                                      <p:to>
                                        <p:strVal val="solid"/>
                                      </p:to>
                                    </p:set>
                                    <p:set>
                                      <p:cBhvr>
                                        <p:cTn id="13" dur="500" fill="hold"/>
                                        <p:tgtEl>
                                          <p:spTgt spid="32"/>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32"/>
                                        </p:tgtEl>
                                        <p:attrNameLst>
                                          <p:attrName>fillcolor</p:attrName>
                                        </p:attrNameLst>
                                      </p:cBhvr>
                                      <p:to>
                                        <a:schemeClr val="bg1"/>
                                      </p:to>
                                    </p:animClr>
                                    <p:set>
                                      <p:cBhvr>
                                        <p:cTn id="23" dur="500" fill="hold"/>
                                        <p:tgtEl>
                                          <p:spTgt spid="32"/>
                                        </p:tgtEl>
                                        <p:attrNameLst>
                                          <p:attrName>fill.type</p:attrName>
                                        </p:attrNameLst>
                                      </p:cBhvr>
                                      <p:to>
                                        <p:strVal val="solid"/>
                                      </p:to>
                                    </p:set>
                                    <p:set>
                                      <p:cBhvr>
                                        <p:cTn id="24" dur="500" fill="hold"/>
                                        <p:tgtEl>
                                          <p:spTgt spid="3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linds(horizontal)">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blinds(horizontal)">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blinds(horizontal)">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linds(horizontal)">
                                      <p:cBhvr>
                                        <p:cTn id="54" dur="50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64"/>
                                        </p:tgtEl>
                                      </p:cBhvr>
                                    </p:animEffect>
                                    <p:set>
                                      <p:cBhvr>
                                        <p:cTn id="59" dur="1" fill="hold">
                                          <p:stCondLst>
                                            <p:cond delay="499"/>
                                          </p:stCondLst>
                                        </p:cTn>
                                        <p:tgtEl>
                                          <p:spTgt spid="64"/>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65"/>
                                        </p:tgtEl>
                                      </p:cBhvr>
                                    </p:animEffect>
                                    <p:set>
                                      <p:cBhvr>
                                        <p:cTn id="62" dur="1" fill="hold">
                                          <p:stCondLst>
                                            <p:cond delay="499"/>
                                          </p:stCondLst>
                                        </p:cTn>
                                        <p:tgtEl>
                                          <p:spTgt spid="6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linds(horizontal)">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blinds(horizontal)">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67"/>
                                        </p:tgtEl>
                                      </p:cBhvr>
                                    </p:animEffect>
                                    <p:set>
                                      <p:cBhvr>
                                        <p:cTn id="77" dur="1" fill="hold">
                                          <p:stCondLst>
                                            <p:cond delay="499"/>
                                          </p:stCondLst>
                                        </p:cTn>
                                        <p:tgtEl>
                                          <p:spTgt spid="67"/>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66"/>
                                        </p:tgtEl>
                                      </p:cBhvr>
                                    </p:animEffect>
                                    <p:set>
                                      <p:cBhvr>
                                        <p:cTn id="80" dur="1" fill="hold">
                                          <p:stCondLst>
                                            <p:cond delay="499"/>
                                          </p:stCondLst>
                                        </p:cTn>
                                        <p:tgtEl>
                                          <p:spTgt spid="6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linds(horizontal)">
                                      <p:cBhvr>
                                        <p:cTn id="85" dur="500"/>
                                        <p:tgtEl>
                                          <p:spTgt spid="6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linds(horizontal)">
                                      <p:cBhvr>
                                        <p:cTn id="90" dur="500"/>
                                        <p:tgtEl>
                                          <p:spTgt spid="7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68"/>
                                        </p:tgtEl>
                                      </p:cBhvr>
                                    </p:animEffect>
                                    <p:set>
                                      <p:cBhvr>
                                        <p:cTn id="95" dur="1" fill="hold">
                                          <p:stCondLst>
                                            <p:cond delay="499"/>
                                          </p:stCondLst>
                                        </p:cTn>
                                        <p:tgtEl>
                                          <p:spTgt spid="68"/>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70"/>
                                        </p:tgtEl>
                                      </p:cBhvr>
                                    </p:animEffect>
                                    <p:set>
                                      <p:cBhvr>
                                        <p:cTn id="98" dur="1" fill="hold">
                                          <p:stCondLst>
                                            <p:cond delay="499"/>
                                          </p:stCondLst>
                                        </p:cTn>
                                        <p:tgtEl>
                                          <p:spTgt spid="7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blinds(horizontal)">
                                      <p:cBhvr>
                                        <p:cTn id="103" dur="500"/>
                                        <p:tgtEl>
                                          <p:spTgt spid="69"/>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5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69"/>
                                        </p:tgtEl>
                                      </p:cBhvr>
                                    </p:animEffect>
                                    <p:set>
                                      <p:cBhvr>
                                        <p:cTn id="113" dur="1" fill="hold">
                                          <p:stCondLst>
                                            <p:cond delay="499"/>
                                          </p:stCondLst>
                                        </p:cTn>
                                        <p:tgtEl>
                                          <p:spTgt spid="69"/>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71"/>
                                        </p:tgtEl>
                                      </p:cBhvr>
                                    </p:animEffect>
                                    <p:set>
                                      <p:cBhvr>
                                        <p:cTn id="116" dur="1" fill="hold">
                                          <p:stCondLst>
                                            <p:cond delay="499"/>
                                          </p:stCondLst>
                                        </p:cTn>
                                        <p:tgtEl>
                                          <p:spTgt spid="71"/>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500"/>
                                        <p:tgtEl>
                                          <p:spTgt spid="7"/>
                                        </p:tgtEl>
                                      </p:cBhvr>
                                    </p:animEffect>
                                    <p:set>
                                      <p:cBhvr>
                                        <p:cTn id="119" dur="1" fill="hold">
                                          <p:stCondLst>
                                            <p:cond delay="499"/>
                                          </p:stCondLst>
                                        </p:cTn>
                                        <p:tgtEl>
                                          <p:spTgt spid="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blinds(horizontal)">
                                      <p:cBhvr>
                                        <p:cTn id="124" dur="5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blinds(horizontal)">
                                      <p:cBhvr>
                                        <p:cTn id="129" dur="500"/>
                                        <p:tgtEl>
                                          <p:spTgt spid="6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blinds(horizontal)">
                                      <p:cBhvr>
                                        <p:cTn id="1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9" grpId="0" animBg="1"/>
      <p:bldP spid="60" grpId="0"/>
      <p:bldP spid="61" grpId="0"/>
      <p:bldP spid="62" grpId="0" animBg="1"/>
      <p:bldP spid="63" grpId="0"/>
      <p:bldP spid="7" grpId="0" animBg="1"/>
      <p:bldP spid="7"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marL="0" indent="0" algn="ctr">
              <a:buNone/>
            </a:pPr>
            <a:endParaRPr lang="en-GB" sz="1400" baseline="30000" dirty="0">
              <a:latin typeface="Comic Sans MS" panose="030F0702030302020204" pitchFamily="66" charset="0"/>
            </a:endParaRPr>
          </a:p>
          <a:p>
            <a:pPr marL="0" indent="0" algn="ctr">
              <a:buNone/>
            </a:pPr>
            <a:endParaRPr lang="en-GB" sz="1400" baseline="30000" dirty="0">
              <a:latin typeface="Comic Sans MS" panose="030F0702030302020204" pitchFamily="66" charset="0"/>
            </a:endParaRPr>
          </a:p>
          <a:p>
            <a:pPr marL="0" indent="0" algn="ctr">
              <a:buNone/>
            </a:pPr>
            <a:r>
              <a:rPr lang="en-GB" sz="1400" dirty="0">
                <a:latin typeface="Comic Sans MS" panose="030F0702030302020204" pitchFamily="66" charset="0"/>
              </a:rPr>
              <a:t>Using this series, find approximate values for:</a:t>
            </a:r>
          </a:p>
          <a:p>
            <a:pPr algn="ctr">
              <a:buAutoNum type="alphaLcParenR"/>
            </a:pPr>
            <a:r>
              <a:rPr lang="en-GB" sz="1400" dirty="0">
                <a:latin typeface="Comic Sans MS" panose="030F0702030302020204" pitchFamily="66" charset="0"/>
              </a:rPr>
              <a:t>ln(1.05)</a:t>
            </a:r>
          </a:p>
          <a:p>
            <a:pPr algn="ctr">
              <a:buAutoNum type="alphaLcParenR"/>
            </a:pPr>
            <a:r>
              <a:rPr lang="en-GB" sz="1400" dirty="0" err="1">
                <a:latin typeface="Comic Sans MS" panose="030F0702030302020204" pitchFamily="66" charset="0"/>
              </a:rPr>
              <a:t>ln</a:t>
            </a:r>
            <a:r>
              <a:rPr lang="en-GB" sz="1400" dirty="0">
                <a:latin typeface="Comic Sans MS" panose="030F0702030302020204" pitchFamily="66" charset="0"/>
              </a:rPr>
              <a:t>(1.25)</a:t>
            </a:r>
          </a:p>
          <a:p>
            <a:pPr algn="ctr">
              <a:buAutoNum type="alphaLcParenR"/>
            </a:pPr>
            <a:r>
              <a:rPr lang="en-GB" sz="1400" dirty="0" err="1">
                <a:latin typeface="Comic Sans MS" panose="030F0702030302020204" pitchFamily="66" charset="0"/>
              </a:rPr>
              <a:t>ln</a:t>
            </a:r>
            <a:r>
              <a:rPr lang="en-GB" sz="1400" dirty="0">
                <a:latin typeface="Comic Sans MS" panose="030F0702030302020204" pitchFamily="66" charset="0"/>
              </a:rPr>
              <a:t>(1.8)</a:t>
            </a: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1336" y="3573016"/>
                <a:ext cx="2574524" cy="49705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ln</m:t>
                          </m:r>
                        </m:fName>
                        <m:e>
                          <m:d>
                            <m:dPr>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𝑥</m:t>
                              </m:r>
                            </m:e>
                          </m:d>
                        </m:e>
                      </m:func>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1336" y="3573016"/>
                <a:ext cx="2574524" cy="497059"/>
              </a:xfrm>
              <a:prstGeom prst="rect">
                <a:avLst/>
              </a:prstGeom>
              <a:blipFill>
                <a:blip r:embed="rId3"/>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67944" y="1412776"/>
                <a:ext cx="198022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m:t>
                      </m:r>
                      <m:r>
                        <a:rPr lang="en-US" sz="1200" b="0" i="1" smtClean="0">
                          <a:latin typeface="Cambria Math"/>
                        </a:rPr>
                        <m:t>𝑥</m:t>
                      </m:r>
                      <m:r>
                        <a:rPr lang="en-US"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067944" y="1412776"/>
                <a:ext cx="1980220" cy="439223"/>
              </a:xfrm>
              <a:prstGeom prst="rect">
                <a:avLst/>
              </a:prstGeom>
              <a:blipFill>
                <a:blip r:embed="rId4"/>
                <a:stretch>
                  <a:fillRect/>
                </a:stretch>
              </a:blipFill>
              <a:ln w="25400">
                <a:noFill/>
              </a:ln>
            </p:spPr>
            <p:txBody>
              <a:bodyPr/>
              <a:lstStyle/>
              <a:p>
                <a:r>
                  <a:rPr lang="en-GB">
                    <a:noFill/>
                  </a:rPr>
                  <a:t> </a:t>
                </a:r>
              </a:p>
            </p:txBody>
          </p:sp>
        </mc:Fallback>
      </mc:AlternateContent>
      <p:sp>
        <p:nvSpPr>
          <p:cNvPr id="9" name="Arc 8"/>
          <p:cNvSpPr/>
          <p:nvPr/>
        </p:nvSpPr>
        <p:spPr>
          <a:xfrm>
            <a:off x="6840252" y="1664804"/>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7128284" y="1772816"/>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0.05</a:t>
            </a:r>
          </a:p>
        </p:txBody>
      </p:sp>
      <mc:AlternateContent xmlns:mc="http://schemas.openxmlformats.org/markup-compatibility/2006" xmlns:a14="http://schemas.microsoft.com/office/drawing/2010/main">
        <mc:Choice Requires="a14">
          <p:sp>
            <p:nvSpPr>
              <p:cNvPr id="11" name="TextBox 10"/>
              <p:cNvSpPr txBox="1"/>
              <p:nvPr/>
            </p:nvSpPr>
            <p:spPr>
              <a:xfrm>
                <a:off x="4103948" y="1916832"/>
                <a:ext cx="2916324"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⁡(1.05)</m:t>
                      </m:r>
                      <m:r>
                        <a:rPr lang="en-GB" sz="1200" b="0" i="1" smtClean="0">
                          <a:latin typeface="Cambria Math"/>
                        </a:rPr>
                        <m:t>=</m:t>
                      </m:r>
                      <m:r>
                        <a:rPr lang="en-US" sz="1200" b="0" i="1" smtClean="0">
                          <a:latin typeface="Cambria Math"/>
                        </a:rPr>
                        <m:t>(0.05)</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US" sz="1200" b="0" i="1" smtClean="0">
                              <a:latin typeface="Cambria Math"/>
                            </a:rPr>
                            <m:t>(0.05)</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US" sz="1200" b="0" i="1" smtClean="0">
                              <a:latin typeface="Cambria Math"/>
                            </a:rPr>
                            <m:t>(0.05)</m:t>
                          </m:r>
                        </m:e>
                        <m:sup>
                          <m:r>
                            <a:rPr lang="en-GB" sz="1200" b="0" i="1" smtClean="0">
                              <a:latin typeface="Cambria Math"/>
                            </a:rPr>
                            <m:t>3</m:t>
                          </m:r>
                        </m:sup>
                      </m:sSup>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103948" y="1916832"/>
                <a:ext cx="2916324" cy="439223"/>
              </a:xfrm>
              <a:prstGeom prst="rect">
                <a:avLst/>
              </a:prstGeom>
              <a:blipFill>
                <a:blip r:embed="rId5"/>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03948" y="2492896"/>
                <a:ext cx="1692188"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⁡(1.05)</m:t>
                      </m:r>
                      <m:r>
                        <a:rPr lang="en-GB" sz="1200" b="0" i="1" smtClean="0">
                          <a:latin typeface="Cambria Math"/>
                        </a:rPr>
                        <m:t>=</m:t>
                      </m:r>
                      <m:r>
                        <a:rPr lang="en-US" sz="1200" b="0" i="1" smtClean="0">
                          <a:latin typeface="Cambria Math"/>
                        </a:rPr>
                        <m:t>0.0487916</m:t>
                      </m:r>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103948" y="2492896"/>
                <a:ext cx="1692188" cy="276999"/>
              </a:xfrm>
              <a:prstGeom prst="rect">
                <a:avLst/>
              </a:prstGeom>
              <a:blipFill>
                <a:blip r:embed="rId6"/>
                <a:stretch>
                  <a:fillRect b="-8889"/>
                </a:stretch>
              </a:blipFill>
              <a:ln w="25400">
                <a:noFill/>
              </a:ln>
            </p:spPr>
            <p:txBody>
              <a:bodyPr/>
              <a:lstStyle/>
              <a:p>
                <a:r>
                  <a:rPr lang="en-GB">
                    <a:noFill/>
                  </a:rPr>
                  <a:t> </a:t>
                </a:r>
              </a:p>
            </p:txBody>
          </p:sp>
        </mc:Fallback>
      </mc:AlternateContent>
      <p:sp>
        <p:nvSpPr>
          <p:cNvPr id="13" name="Arc 12"/>
          <p:cNvSpPr/>
          <p:nvPr/>
        </p:nvSpPr>
        <p:spPr>
          <a:xfrm>
            <a:off x="6840252" y="2132856"/>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7128284" y="2240868"/>
            <a:ext cx="93610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p:sp>
        <p:nvSpPr>
          <p:cNvPr id="15" name="TextBox 14"/>
          <p:cNvSpPr txBox="1"/>
          <p:nvPr/>
        </p:nvSpPr>
        <p:spPr>
          <a:xfrm>
            <a:off x="4860032" y="2672916"/>
            <a:ext cx="1872208"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This is accurate to 5 </a:t>
            </a:r>
            <a:r>
              <a:rPr lang="en-GB" sz="1200" dirty="0" err="1">
                <a:solidFill>
                  <a:srgbClr val="FF0000"/>
                </a:solidFill>
                <a:latin typeface="Comic Sans MS" panose="030F0702030302020204" pitchFamily="66" charset="0"/>
              </a:rPr>
              <a:t>dp</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4067944" y="3104964"/>
                <a:ext cx="198022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m:t>
                      </m:r>
                      <m:r>
                        <a:rPr lang="en-US" sz="1200" b="0" i="1" smtClean="0">
                          <a:latin typeface="Cambria Math"/>
                        </a:rPr>
                        <m:t>𝑥</m:t>
                      </m:r>
                      <m:r>
                        <a:rPr lang="en-US"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067944" y="3104964"/>
                <a:ext cx="1980220" cy="439223"/>
              </a:xfrm>
              <a:prstGeom prst="rect">
                <a:avLst/>
              </a:prstGeom>
              <a:blipFill>
                <a:blip r:embed="rId7"/>
                <a:stretch>
                  <a:fillRect b="-1389"/>
                </a:stretch>
              </a:blipFill>
              <a:ln w="25400">
                <a:noFill/>
              </a:ln>
            </p:spPr>
            <p:txBody>
              <a:bodyPr/>
              <a:lstStyle/>
              <a:p>
                <a:r>
                  <a:rPr lang="en-GB">
                    <a:noFill/>
                  </a:rPr>
                  <a:t> </a:t>
                </a:r>
              </a:p>
            </p:txBody>
          </p:sp>
        </mc:Fallback>
      </mc:AlternateContent>
      <p:sp>
        <p:nvSpPr>
          <p:cNvPr id="17" name="Arc 16"/>
          <p:cNvSpPr/>
          <p:nvPr/>
        </p:nvSpPr>
        <p:spPr>
          <a:xfrm>
            <a:off x="6840252" y="3356992"/>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7128284" y="3465004"/>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0.25</a:t>
            </a:r>
          </a:p>
        </p:txBody>
      </p:sp>
      <mc:AlternateContent xmlns:mc="http://schemas.openxmlformats.org/markup-compatibility/2006" xmlns:a14="http://schemas.microsoft.com/office/drawing/2010/main">
        <mc:Choice Requires="a14">
          <p:sp>
            <p:nvSpPr>
              <p:cNvPr id="19" name="TextBox 18"/>
              <p:cNvSpPr txBox="1"/>
              <p:nvPr/>
            </p:nvSpPr>
            <p:spPr>
              <a:xfrm>
                <a:off x="4103948" y="3609020"/>
                <a:ext cx="2916324"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⁡(1.25)</m:t>
                      </m:r>
                      <m:r>
                        <a:rPr lang="en-GB" sz="1200" b="0" i="1" smtClean="0">
                          <a:latin typeface="Cambria Math"/>
                        </a:rPr>
                        <m:t>=</m:t>
                      </m:r>
                      <m:r>
                        <a:rPr lang="en-US" sz="1200" b="0" i="1" smtClean="0">
                          <a:latin typeface="Cambria Math"/>
                        </a:rPr>
                        <m:t>(0.25)</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US" sz="1200" b="0" i="1" smtClean="0">
                              <a:latin typeface="Cambria Math"/>
                            </a:rPr>
                            <m:t>(0.25)</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US" sz="1200" b="0" i="1" smtClean="0">
                              <a:latin typeface="Cambria Math"/>
                            </a:rPr>
                            <m:t>(0.25)</m:t>
                          </m:r>
                        </m:e>
                        <m:sup>
                          <m:r>
                            <a:rPr lang="en-GB" sz="1200" b="0" i="1" smtClean="0">
                              <a:latin typeface="Cambria Math"/>
                            </a:rPr>
                            <m:t>3</m:t>
                          </m:r>
                        </m:sup>
                      </m:sSup>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03948" y="3609020"/>
                <a:ext cx="2916324" cy="439223"/>
              </a:xfrm>
              <a:prstGeom prst="rect">
                <a:avLst/>
              </a:prstGeom>
              <a:blipFill>
                <a:blip r:embed="rId8"/>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03948" y="4185084"/>
                <a:ext cx="162018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⁡(1.25)</m:t>
                      </m:r>
                      <m:r>
                        <a:rPr lang="en-GB" sz="1200" b="0" i="1" smtClean="0">
                          <a:latin typeface="Cambria Math"/>
                        </a:rPr>
                        <m:t>=</m:t>
                      </m:r>
                      <m:r>
                        <a:rPr lang="en-US" sz="1200" b="0" i="1" smtClean="0">
                          <a:latin typeface="Cambria Math"/>
                        </a:rPr>
                        <m:t>0.223958</m:t>
                      </m:r>
                    </m:oMath>
                  </m:oMathPara>
                </a14:m>
                <a:endParaRPr lang="en-GB"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03948" y="4185084"/>
                <a:ext cx="1620180" cy="276999"/>
              </a:xfrm>
              <a:prstGeom prst="rect">
                <a:avLst/>
              </a:prstGeom>
              <a:blipFill>
                <a:blip r:embed="rId9"/>
                <a:stretch>
                  <a:fillRect b="-8889"/>
                </a:stretch>
              </a:blipFill>
              <a:ln w="25400">
                <a:noFill/>
              </a:ln>
            </p:spPr>
            <p:txBody>
              <a:bodyPr/>
              <a:lstStyle/>
              <a:p>
                <a:r>
                  <a:rPr lang="en-GB">
                    <a:noFill/>
                  </a:rPr>
                  <a:t> </a:t>
                </a:r>
              </a:p>
            </p:txBody>
          </p:sp>
        </mc:Fallback>
      </mc:AlternateContent>
      <p:sp>
        <p:nvSpPr>
          <p:cNvPr id="21" name="Arc 20"/>
          <p:cNvSpPr/>
          <p:nvPr/>
        </p:nvSpPr>
        <p:spPr>
          <a:xfrm>
            <a:off x="6840252" y="3825044"/>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7128284" y="3933056"/>
            <a:ext cx="93610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p:sp>
        <p:nvSpPr>
          <p:cNvPr id="23" name="TextBox 22"/>
          <p:cNvSpPr txBox="1"/>
          <p:nvPr/>
        </p:nvSpPr>
        <p:spPr>
          <a:xfrm>
            <a:off x="4860032" y="4365104"/>
            <a:ext cx="1872208"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This is accurate to 2 </a:t>
            </a:r>
            <a:r>
              <a:rPr lang="en-GB" sz="1200" dirty="0" err="1">
                <a:solidFill>
                  <a:srgbClr val="FF0000"/>
                </a:solidFill>
                <a:latin typeface="Comic Sans MS" panose="030F0702030302020204" pitchFamily="66" charset="0"/>
              </a:rPr>
              <a:t>dp</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4067944" y="4869160"/>
                <a:ext cx="198022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m:t>
                      </m:r>
                      <m:r>
                        <a:rPr lang="en-US" sz="1200" b="0" i="1" smtClean="0">
                          <a:latin typeface="Cambria Math"/>
                        </a:rPr>
                        <m:t>𝑥</m:t>
                      </m:r>
                      <m:r>
                        <a:rPr lang="en-US"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67944" y="4869160"/>
                <a:ext cx="1980220" cy="439223"/>
              </a:xfrm>
              <a:prstGeom prst="rect">
                <a:avLst/>
              </a:prstGeom>
              <a:blipFill>
                <a:blip r:embed="rId4"/>
                <a:stretch>
                  <a:fillRect/>
                </a:stretch>
              </a:blipFill>
              <a:ln w="25400">
                <a:noFill/>
              </a:ln>
            </p:spPr>
            <p:txBody>
              <a:bodyPr/>
              <a:lstStyle/>
              <a:p>
                <a:r>
                  <a:rPr lang="en-GB">
                    <a:noFill/>
                  </a:rPr>
                  <a:t> </a:t>
                </a:r>
              </a:p>
            </p:txBody>
          </p:sp>
        </mc:Fallback>
      </mc:AlternateContent>
      <p:sp>
        <p:nvSpPr>
          <p:cNvPr id="25" name="Arc 24"/>
          <p:cNvSpPr/>
          <p:nvPr/>
        </p:nvSpPr>
        <p:spPr>
          <a:xfrm>
            <a:off x="6840252" y="5121188"/>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a:off x="7128284" y="5229200"/>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0.8</a:t>
            </a:r>
          </a:p>
        </p:txBody>
      </p:sp>
      <mc:AlternateContent xmlns:mc="http://schemas.openxmlformats.org/markup-compatibility/2006" xmlns:a14="http://schemas.microsoft.com/office/drawing/2010/main">
        <mc:Choice Requires="a14">
          <p:sp>
            <p:nvSpPr>
              <p:cNvPr id="27" name="TextBox 26"/>
              <p:cNvSpPr txBox="1"/>
              <p:nvPr/>
            </p:nvSpPr>
            <p:spPr>
              <a:xfrm>
                <a:off x="4031940" y="5373216"/>
                <a:ext cx="2916324"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⁡(1.8)</m:t>
                      </m:r>
                      <m:r>
                        <a:rPr lang="en-GB" sz="1200" b="0" i="1" smtClean="0">
                          <a:latin typeface="Cambria Math"/>
                        </a:rPr>
                        <m:t>=</m:t>
                      </m:r>
                      <m:r>
                        <a:rPr lang="en-US" sz="1200" b="0" i="1" smtClean="0">
                          <a:latin typeface="Cambria Math"/>
                        </a:rPr>
                        <m:t>(0.8)</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US" sz="1200" b="0" i="1" smtClean="0">
                              <a:latin typeface="Cambria Math"/>
                            </a:rPr>
                            <m:t>(0.8)</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US" sz="1200" b="0" i="1" smtClean="0">
                              <a:latin typeface="Cambria Math"/>
                            </a:rPr>
                            <m:t>(0.8)</m:t>
                          </m:r>
                        </m:e>
                        <m:sup>
                          <m:r>
                            <a:rPr lang="en-GB" sz="1200" b="0" i="1" smtClean="0">
                              <a:latin typeface="Cambria Math"/>
                            </a:rPr>
                            <m:t>3</m:t>
                          </m:r>
                        </m:sup>
                      </m:sSup>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031940" y="5373216"/>
                <a:ext cx="2916324" cy="439223"/>
              </a:xfrm>
              <a:prstGeom prst="rect">
                <a:avLst/>
              </a:prstGeom>
              <a:blipFill>
                <a:blip r:embed="rId10"/>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139952" y="5949280"/>
                <a:ext cx="1764196"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⁡(1.8)</m:t>
                      </m:r>
                      <m:r>
                        <a:rPr lang="en-GB" sz="1200" b="0" i="1" smtClean="0">
                          <a:latin typeface="Cambria Math"/>
                        </a:rPr>
                        <m:t>=</m:t>
                      </m:r>
                      <m:r>
                        <a:rPr lang="en-US" sz="1200" b="0" i="1" smtClean="0">
                          <a:latin typeface="Cambria Math"/>
                        </a:rPr>
                        <m:t>0.6506666</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139952" y="5949280"/>
                <a:ext cx="1764196" cy="276999"/>
              </a:xfrm>
              <a:prstGeom prst="rect">
                <a:avLst/>
              </a:prstGeom>
              <a:blipFill>
                <a:blip r:embed="rId11"/>
                <a:stretch>
                  <a:fillRect b="-8889"/>
                </a:stretch>
              </a:blipFill>
              <a:ln w="25400">
                <a:noFill/>
              </a:ln>
            </p:spPr>
            <p:txBody>
              <a:bodyPr/>
              <a:lstStyle/>
              <a:p>
                <a:r>
                  <a:rPr lang="en-GB">
                    <a:noFill/>
                  </a:rPr>
                  <a:t> </a:t>
                </a:r>
              </a:p>
            </p:txBody>
          </p:sp>
        </mc:Fallback>
      </mc:AlternateContent>
      <p:sp>
        <p:nvSpPr>
          <p:cNvPr id="29" name="Arc 28"/>
          <p:cNvSpPr/>
          <p:nvPr/>
        </p:nvSpPr>
        <p:spPr>
          <a:xfrm>
            <a:off x="6840252" y="5589240"/>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7128284" y="5697252"/>
            <a:ext cx="93610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p:sp>
        <p:nvSpPr>
          <p:cNvPr id="31" name="TextBox 30"/>
          <p:cNvSpPr txBox="1"/>
          <p:nvPr/>
        </p:nvSpPr>
        <p:spPr>
          <a:xfrm>
            <a:off x="4860032" y="6129300"/>
            <a:ext cx="262829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This is not even accurate to 1 </a:t>
            </a:r>
            <a:r>
              <a:rPr lang="en-GB" sz="1200" dirty="0" err="1">
                <a:solidFill>
                  <a:srgbClr val="FF0000"/>
                </a:solidFill>
                <a:latin typeface="Comic Sans MS" panose="030F0702030302020204" pitchFamily="66" charset="0"/>
              </a:rPr>
              <a:t>dp</a:t>
            </a:r>
            <a:r>
              <a:rPr lang="en-GB" sz="1200" dirty="0">
                <a:solidFill>
                  <a:srgbClr val="FF0000"/>
                </a:solidFill>
                <a:latin typeface="Comic Sans MS" panose="030F0702030302020204" pitchFamily="66" charset="0"/>
              </a:rPr>
              <a:t>!</a:t>
            </a:r>
          </a:p>
        </p:txBody>
      </p:sp>
      <p:cxnSp>
        <p:nvCxnSpPr>
          <p:cNvPr id="7" name="Straight Connector 6"/>
          <p:cNvCxnSpPr/>
          <p:nvPr/>
        </p:nvCxnSpPr>
        <p:spPr>
          <a:xfrm>
            <a:off x="3923928" y="3032956"/>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23928" y="4761148"/>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3568" y="5795400"/>
            <a:ext cx="2782996" cy="954107"/>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The </a:t>
            </a:r>
            <a:r>
              <a:rPr lang="en-US" sz="1400" dirty="0" err="1">
                <a:solidFill>
                  <a:srgbClr val="FF0000"/>
                </a:solidFill>
                <a:latin typeface="Comic Sans MS" panose="030F0702030302020204" pitchFamily="66" charset="0"/>
              </a:rPr>
              <a:t>Maclaurin’s</a:t>
            </a:r>
            <a:r>
              <a:rPr lang="en-US" sz="1400" dirty="0">
                <a:solidFill>
                  <a:srgbClr val="FF0000"/>
                </a:solidFill>
                <a:latin typeface="Comic Sans MS" panose="030F0702030302020204" pitchFamily="66" charset="0"/>
              </a:rPr>
              <a:t> expansion requires more terms to be accurate, as the value of x moves away from 0…</a:t>
            </a:r>
            <a:endParaRPr lang="en-GB" sz="1400" dirty="0">
              <a:solidFill>
                <a:srgbClr val="FF0000"/>
              </a:solidFill>
              <a:latin typeface="Comic Sans MS" panose="030F0702030302020204" pitchFamily="66" charset="0"/>
            </a:endParaRPr>
          </a:p>
        </p:txBody>
      </p:sp>
      <p:sp>
        <p:nvSpPr>
          <p:cNvPr id="36" name="テキスト ボックス 35">
            <a:extLst>
              <a:ext uri="{FF2B5EF4-FFF2-40B4-BE49-F238E27FC236}">
                <a16:creationId xmlns:a16="http://schemas.microsoft.com/office/drawing/2014/main" id="{3254B5CB-61B5-468C-A7B8-F00FDAE5EE09}"/>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7" name="Title 1">
            <a:extLst>
              <a:ext uri="{FF2B5EF4-FFF2-40B4-BE49-F238E27FC236}">
                <a16:creationId xmlns:a16="http://schemas.microsoft.com/office/drawing/2014/main" id="{5290F050-71C4-4F24-9E5B-CA83BF7E9F4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4972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5"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linds(vertic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linds(horizont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linds(horizont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linds(horizontal)">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blinds(horizontal)">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linds(horizontal)">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5" fill="hold" nodeType="click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blinds(vertical)">
                                      <p:cBhvr>
                                        <p:cTn id="117" dur="500"/>
                                        <p:tgtEl>
                                          <p:spTgt spid="3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blinds(horizontal)">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horizont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blinds(horizontal)">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blinds(horizontal)">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blinds(horizontal)">
                                      <p:cBhvr>
                                        <p:cTn id="147" dur="5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blinds(horizontal)">
                                      <p:cBhvr>
                                        <p:cTn id="152" dur="500"/>
                                        <p:tgtEl>
                                          <p:spTgt spid="28"/>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blinds(horizontal)">
                                      <p:cBhvr>
                                        <p:cTn id="157" dur="500"/>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blinds(horizontal)">
                                      <p:cBhvr>
                                        <p:cTn id="1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 grpId="0"/>
      <p:bldP spid="9" grpId="0" animBg="1"/>
      <p:bldP spid="10" grpId="0"/>
      <p:bldP spid="11" grpId="0"/>
      <p:bldP spid="12" grpId="0"/>
      <p:bldP spid="13" grpId="0" animBg="1"/>
      <p:bldP spid="14" grpId="0"/>
      <p:bldP spid="15" grpId="0"/>
      <p:bldP spid="16"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29" grpId="0" animBg="1"/>
      <p:bldP spid="30" grpId="0"/>
      <p:bldP spid="31" grpId="0"/>
      <p:bldP spid="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Find the </a:t>
            </a:r>
            <a:r>
              <a:rPr lang="en-GB" sz="1400" dirty="0" err="1">
                <a:latin typeface="Comic Sans MS" panose="030F0702030302020204" pitchFamily="66" charset="0"/>
              </a:rPr>
              <a:t>Maclaurin</a:t>
            </a:r>
            <a:r>
              <a:rPr lang="en-GB" sz="1400" dirty="0">
                <a:latin typeface="Comic Sans MS" panose="030F0702030302020204" pitchFamily="66" charset="0"/>
              </a:rPr>
              <a:t> expansion for </a:t>
            </a:r>
            <a:r>
              <a:rPr lang="en-GB" sz="1400" dirty="0" err="1">
                <a:latin typeface="Comic Sans MS" panose="030F0702030302020204" pitchFamily="66" charset="0"/>
              </a:rPr>
              <a:t>sinx</a:t>
            </a:r>
            <a:r>
              <a:rPr lang="en-GB" sz="1400" dirty="0">
                <a:latin typeface="Comic Sans MS" panose="030F0702030302020204" pitchFamily="66" charset="0"/>
              </a:rPr>
              <a:t>, up to the term in x</a:t>
            </a:r>
            <a:r>
              <a:rPr lang="en-GB" sz="1400" baseline="30000" dirty="0">
                <a:latin typeface="Comic Sans MS" panose="030F0702030302020204" pitchFamily="66" charset="0"/>
              </a:rPr>
              <a:t>5</a:t>
            </a:r>
            <a:r>
              <a:rPr lang="en-GB" sz="1400" dirty="0">
                <a:latin typeface="Comic Sans MS" panose="030F0702030302020204" pitchFamily="66" charset="0"/>
              </a:rPr>
              <a:t>. Then use your expansion to find an approximation for sin10˚.</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As on the previous example, you need to find the differentials of f(x), up to f’’’’’(x).</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you need to substitute x = 0 into these to find the values to use in the expansion above.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44008" y="1916832"/>
                <a:ext cx="115813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a:rPr>
                        <m:t>𝑠𝑖𝑛𝑥</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916832"/>
                <a:ext cx="1158138"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8004" y="2348880"/>
                <a:ext cx="12202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a:rPr>
                        <m:t>𝑐𝑜𝑠𝑥</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8004" y="2348880"/>
                <a:ext cx="1220206" cy="307777"/>
              </a:xfrm>
              <a:prstGeom prst="rect">
                <a:avLst/>
              </a:prstGeom>
              <a:blipFill>
                <a:blip r:embed="rId4"/>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535996" y="2780928"/>
                <a:ext cx="139737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𝑠𝑖𝑛𝑥</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35996" y="2780928"/>
                <a:ext cx="1397370" cy="307777"/>
              </a:xfrm>
              <a:prstGeom prst="rect">
                <a:avLst/>
              </a:prstGeom>
              <a:blipFill>
                <a:blip r:embed="rId5"/>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499992" y="3212976"/>
                <a:ext cx="14646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𝑐𝑜𝑠𝑥</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499992" y="3212976"/>
                <a:ext cx="1464696" cy="307777"/>
              </a:xfrm>
              <a:prstGeom prst="rect">
                <a:avLst/>
              </a:prstGeom>
              <a:blipFill>
                <a:blip r:embed="rId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63988" y="3609020"/>
                <a:ext cx="13556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𝑠𝑖𝑛𝑥</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463988" y="3609020"/>
                <a:ext cx="1355692" cy="307777"/>
              </a:xfrm>
              <a:prstGeom prst="rect">
                <a:avLst/>
              </a:prstGeom>
              <a:blipFill>
                <a:blip r:embed="rId7"/>
                <a:stretch>
                  <a:fillRect b="-5882"/>
                </a:stretch>
              </a:blipFill>
            </p:spPr>
            <p:txBody>
              <a:bodyPr/>
              <a:lstStyle/>
              <a:p>
                <a:r>
                  <a:rPr lang="en-GB">
                    <a:noFill/>
                  </a:rPr>
                  <a:t> </a:t>
                </a:r>
              </a:p>
            </p:txBody>
          </p:sp>
        </mc:Fallback>
      </mc:AlternateContent>
      <p:sp>
        <p:nvSpPr>
          <p:cNvPr id="40" name="TextBox 39"/>
          <p:cNvSpPr txBox="1"/>
          <p:nvPr/>
        </p:nvSpPr>
        <p:spPr>
          <a:xfrm>
            <a:off x="3923928" y="1520788"/>
            <a:ext cx="5028941"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Find successive differentials of f(x), and substitute x = 0 into each</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7272300" y="1916832"/>
                <a:ext cx="9115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=0</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272300" y="1916832"/>
                <a:ext cx="911595" cy="307777"/>
              </a:xfrm>
              <a:prstGeom prst="rect">
                <a:avLst/>
              </a:prstGeom>
              <a:blipFill>
                <a:blip r:embed="rId8"/>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272300" y="2348880"/>
                <a:ext cx="9528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=1</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7272300" y="2348880"/>
                <a:ext cx="952825" cy="307777"/>
              </a:xfrm>
              <a:prstGeom prst="rect">
                <a:avLst/>
              </a:prstGeom>
              <a:blipFill>
                <a:blip r:embed="rId9"/>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80312" y="2780928"/>
                <a:ext cx="10161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(0)=0</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7380312" y="2780928"/>
                <a:ext cx="1016176" cy="307777"/>
              </a:xfrm>
              <a:prstGeom prst="rect">
                <a:avLst/>
              </a:prstGeom>
              <a:blipFill>
                <a:blip r:embed="rId10"/>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416316" y="3212976"/>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=−1</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416316" y="3212976"/>
                <a:ext cx="1152128" cy="307777"/>
              </a:xfrm>
              <a:prstGeom prst="rect">
                <a:avLst/>
              </a:prstGeom>
              <a:blipFill>
                <a:blip r:embed="rId11"/>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236296" y="3645024"/>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(0)=0</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7236296" y="3645024"/>
                <a:ext cx="1152128" cy="307777"/>
              </a:xfrm>
              <a:prstGeom prst="rect">
                <a:avLst/>
              </a:prstGeom>
              <a:blipFill>
                <a:blip r:embed="rId12"/>
                <a:stretch>
                  <a:fillRect b="-8000"/>
                </a:stretch>
              </a:blipFill>
            </p:spPr>
            <p:txBody>
              <a:bodyPr/>
              <a:lstStyle/>
              <a:p>
                <a:r>
                  <a:rPr lang="en-GB">
                    <a:noFill/>
                  </a:rPr>
                  <a:t> </a:t>
                </a:r>
              </a:p>
            </p:txBody>
          </p:sp>
        </mc:Fallback>
      </mc:AlternateContent>
      <p:cxnSp>
        <p:nvCxnSpPr>
          <p:cNvPr id="52" name="Straight Arrow Connector 51"/>
          <p:cNvCxnSpPr/>
          <p:nvPr/>
        </p:nvCxnSpPr>
        <p:spPr>
          <a:xfrm>
            <a:off x="5868144" y="20608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868144" y="24928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976156" y="29609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976156" y="33929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68144" y="3789040"/>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3851920" y="5037892"/>
                <a:ext cx="4938724" cy="45332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51920" y="5037892"/>
                <a:ext cx="4938724" cy="453329"/>
              </a:xfrm>
              <a:prstGeom prst="rect">
                <a:avLst/>
              </a:prstGeom>
              <a:blipFill>
                <a:blip r:embed="rId13"/>
                <a:stretch>
                  <a:fillRect b="-1333"/>
                </a:stretch>
              </a:blipFill>
              <a:ln w="25400">
                <a:noFill/>
              </a:ln>
            </p:spPr>
            <p:txBody>
              <a:bodyPr/>
              <a:lstStyle/>
              <a:p>
                <a:r>
                  <a:rPr lang="en-GB">
                    <a:noFill/>
                  </a:rPr>
                  <a:t> </a:t>
                </a:r>
              </a:p>
            </p:txBody>
          </p:sp>
        </mc:Fallback>
      </mc:AlternateContent>
      <p:cxnSp>
        <p:nvCxnSpPr>
          <p:cNvPr id="59" name="Straight Connector 58"/>
          <p:cNvCxnSpPr/>
          <p:nvPr/>
        </p:nvCxnSpPr>
        <p:spPr>
          <a:xfrm>
            <a:off x="3995936" y="4473116"/>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3926394" y="5613956"/>
                <a:ext cx="3863943" cy="4507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𝑠𝑖𝑛𝑥</m:t>
                      </m:r>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0</m:t>
                          </m:r>
                        </m:e>
                      </m:d>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1</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a:rPr>
                                <m:t>0</m:t>
                              </m:r>
                            </m:e>
                          </m:d>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a:rPr>
                                <m:t>−1</m:t>
                              </m:r>
                            </m:e>
                          </m:d>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(0)</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26394" y="5613956"/>
                <a:ext cx="3863943" cy="450701"/>
              </a:xfrm>
              <a:prstGeom prst="rect">
                <a:avLst/>
              </a:prstGeom>
              <a:blipFill>
                <a:blip r:embed="rId14"/>
                <a:stretch>
                  <a:fillRect b="-1351"/>
                </a:stretch>
              </a:blipFill>
              <a:ln w="25400">
                <a:noFill/>
              </a:ln>
            </p:spPr>
            <p:txBody>
              <a:bodyPr/>
              <a:lstStyle/>
              <a:p>
                <a:r>
                  <a:rPr lang="en-GB">
                    <a:noFill/>
                  </a:rPr>
                  <a:t> </a:t>
                </a:r>
              </a:p>
            </p:txBody>
          </p:sp>
        </mc:Fallback>
      </mc:AlternateContent>
      <p:sp>
        <p:nvSpPr>
          <p:cNvPr id="62" name="TextBox 61"/>
          <p:cNvSpPr txBox="1"/>
          <p:nvPr/>
        </p:nvSpPr>
        <p:spPr>
          <a:xfrm>
            <a:off x="4788024" y="4581128"/>
            <a:ext cx="3143809"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Now sub these into </a:t>
            </a:r>
            <a:r>
              <a:rPr lang="en-US" sz="1200" dirty="0" err="1">
                <a:solidFill>
                  <a:srgbClr val="FF0000"/>
                </a:solidFill>
                <a:latin typeface="Comic Sans MS" panose="030F0702030302020204" pitchFamily="66" charset="0"/>
              </a:rPr>
              <a:t>Maclaurin’s</a:t>
            </a:r>
            <a:r>
              <a:rPr lang="en-US" sz="1200" dirty="0">
                <a:solidFill>
                  <a:srgbClr val="FF0000"/>
                </a:solidFill>
                <a:latin typeface="Comic Sans MS" panose="030F0702030302020204" pitchFamily="66" charset="0"/>
              </a:rPr>
              <a:t> expansion</a:t>
            </a:r>
            <a:endParaRPr lang="en-GB" sz="1200" dirty="0">
              <a:solidFill>
                <a:srgbClr val="FF0000"/>
              </a:solidFill>
              <a:latin typeface="Comic Sans MS" panose="030F0702030302020204" pitchFamily="66" charset="0"/>
            </a:endParaRPr>
          </a:p>
        </p:txBody>
      </p:sp>
      <p:sp>
        <p:nvSpPr>
          <p:cNvPr id="53" name="Rectangle 52"/>
          <p:cNvSpPr/>
          <p:nvPr/>
        </p:nvSpPr>
        <p:spPr>
          <a:xfrm>
            <a:off x="7344308" y="1952836"/>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7344308" y="2384884"/>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452320" y="2816932"/>
            <a:ext cx="86409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452320" y="3248980"/>
            <a:ext cx="104411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7344308" y="3681028"/>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4499992" y="5145904"/>
            <a:ext cx="32403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4968044" y="5157192"/>
            <a:ext cx="396044"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5580112"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6336196"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7128284" y="5037892"/>
            <a:ext cx="46805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4538956" y="5757972"/>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4935000" y="5757972"/>
            <a:ext cx="216024"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5403052" y="5649960"/>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6015120" y="5649960"/>
            <a:ext cx="324036"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6663192" y="5649960"/>
            <a:ext cx="288032" cy="2076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3925906" y="6183553"/>
                <a:ext cx="1800558"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𝑠𝑖𝑛𝑥</m:t>
                      </m:r>
                      <m:r>
                        <a:rPr lang="en-US" sz="1200" b="0" i="1" smtClean="0">
                          <a:latin typeface="Cambria Math" panose="02040503050406030204" pitchFamily="18" charset="0"/>
                        </a:rPr>
                        <m:t>=</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3925906" y="6183553"/>
                <a:ext cx="1800558" cy="439223"/>
              </a:xfrm>
              <a:prstGeom prst="rect">
                <a:avLst/>
              </a:prstGeom>
              <a:blipFill>
                <a:blip r:embed="rId15"/>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391980" y="4077072"/>
                <a:ext cx="14401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𝑐𝑜𝑠𝑥</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391980" y="4077072"/>
                <a:ext cx="1440160" cy="307777"/>
              </a:xfrm>
              <a:prstGeom prst="rect">
                <a:avLst/>
              </a:prstGeom>
              <a:blipFill>
                <a:blip r:embed="rId16"/>
                <a:stretch>
                  <a:fillRect b="-8000"/>
                </a:stretch>
              </a:blipFill>
            </p:spPr>
            <p:txBody>
              <a:bodyPr/>
              <a:lstStyle/>
              <a:p>
                <a:r>
                  <a:rPr lang="en-GB">
                    <a:noFill/>
                  </a:rPr>
                  <a:t> </a:t>
                </a:r>
              </a:p>
            </p:txBody>
          </p:sp>
        </mc:Fallback>
      </mc:AlternateContent>
      <p:cxnSp>
        <p:nvCxnSpPr>
          <p:cNvPr id="83" name="Straight Arrow Connector 82"/>
          <p:cNvCxnSpPr/>
          <p:nvPr/>
        </p:nvCxnSpPr>
        <p:spPr>
          <a:xfrm>
            <a:off x="5832140" y="4257092"/>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7236296" y="4077072"/>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(0)=1</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7236296" y="4077072"/>
                <a:ext cx="1152128" cy="307777"/>
              </a:xfrm>
              <a:prstGeom prst="rect">
                <a:avLst/>
              </a:prstGeom>
              <a:blipFill>
                <a:blip r:embed="rId17"/>
                <a:stretch>
                  <a:fillRect b="-8000"/>
                </a:stretch>
              </a:blipFill>
            </p:spPr>
            <p:txBody>
              <a:bodyPr/>
              <a:lstStyle/>
              <a:p>
                <a:r>
                  <a:rPr lang="en-GB">
                    <a:noFill/>
                  </a:rPr>
                  <a:t> </a:t>
                </a:r>
              </a:p>
            </p:txBody>
          </p:sp>
        </mc:Fallback>
      </mc:AlternateContent>
      <p:sp>
        <p:nvSpPr>
          <p:cNvPr id="85" name="Rectangle 84"/>
          <p:cNvSpPr/>
          <p:nvPr/>
        </p:nvSpPr>
        <p:spPr>
          <a:xfrm>
            <a:off x="7344308" y="4113076"/>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7956376" y="5049180"/>
            <a:ext cx="504056"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7239256" y="5661248"/>
            <a:ext cx="288032" cy="2076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8" name="TextBox 87"/>
              <p:cNvSpPr txBox="1"/>
              <p:nvPr/>
            </p:nvSpPr>
            <p:spPr>
              <a:xfrm>
                <a:off x="1223628" y="5697252"/>
                <a:ext cx="1810944"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𝑠𝑖𝑛𝑥</m:t>
                      </m:r>
                      <m:r>
                        <a:rPr lang="en-US" sz="1200" i="1">
                          <a:latin typeface="Cambria Math" panose="02040503050406030204" pitchFamily="18" charset="0"/>
                        </a:rPr>
                        <m:t>=</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3!</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5!</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5</m:t>
                          </m:r>
                        </m:sup>
                      </m:sSup>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223628" y="5697252"/>
                <a:ext cx="1810944" cy="439223"/>
              </a:xfrm>
              <a:prstGeom prst="rect">
                <a:avLst/>
              </a:prstGeom>
              <a:blipFill>
                <a:blip r:embed="rId18"/>
                <a:stretch>
                  <a:fillRect b="-1389"/>
                </a:stretch>
              </a:blipFill>
              <a:ln w="25400">
                <a:noFill/>
              </a:ln>
            </p:spPr>
            <p:txBody>
              <a:bodyPr/>
              <a:lstStyle/>
              <a:p>
                <a:r>
                  <a:rPr lang="en-GB">
                    <a:noFill/>
                  </a:rPr>
                  <a:t> </a:t>
                </a:r>
              </a:p>
            </p:txBody>
          </p:sp>
        </mc:Fallback>
      </mc:AlternateContent>
      <p:sp>
        <p:nvSpPr>
          <p:cNvPr id="51" name="テキスト ボックス 50">
            <a:extLst>
              <a:ext uri="{FF2B5EF4-FFF2-40B4-BE49-F238E27FC236}">
                <a16:creationId xmlns:a16="http://schemas.microsoft.com/office/drawing/2014/main" id="{21875DD6-6DA7-406D-80C4-FDAFB1F889C1}"/>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1" name="Title 1">
            <a:extLst>
              <a:ext uri="{FF2B5EF4-FFF2-40B4-BE49-F238E27FC236}">
                <a16:creationId xmlns:a16="http://schemas.microsoft.com/office/drawing/2014/main" id="{98DBF5D0-6C4C-4B63-846D-B6336D1786C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9534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linds(horizontal)">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linds(horizont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blinds(horizontal)">
                                      <p:cBhvr>
                                        <p:cTn id="97" dur="500"/>
                                        <p:tgtEl>
                                          <p:spTgt spid="8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blinds(horizontal)">
                                      <p:cBhvr>
                                        <p:cTn id="102" dur="5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blinds(horizontal)">
                                      <p:cBhvr>
                                        <p:cTn id="107" dur="5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5"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blinds(vertical)">
                                      <p:cBhvr>
                                        <p:cTn id="112" dur="5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blinds(horizontal)">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mph" presetSubtype="2" fill="hold" nodeType="clickEffect">
                                  <p:stCondLst>
                                    <p:cond delay="0"/>
                                  </p:stCondLst>
                                  <p:childTnLst>
                                    <p:animClr clrSpc="rgb" dir="cw">
                                      <p:cBhvr>
                                        <p:cTn id="121" dur="500" fill="hold"/>
                                        <p:tgtEl>
                                          <p:spTgt spid="32"/>
                                        </p:tgtEl>
                                        <p:attrNameLst>
                                          <p:attrName>fillcolor</p:attrName>
                                        </p:attrNameLst>
                                      </p:cBhvr>
                                      <p:to>
                                        <a:srgbClr val="FFCC99"/>
                                      </p:to>
                                    </p:animClr>
                                    <p:set>
                                      <p:cBhvr>
                                        <p:cTn id="122" dur="500" fill="hold"/>
                                        <p:tgtEl>
                                          <p:spTgt spid="32"/>
                                        </p:tgtEl>
                                        <p:attrNameLst>
                                          <p:attrName>fill.type</p:attrName>
                                        </p:attrNameLst>
                                      </p:cBhvr>
                                      <p:to>
                                        <p:strVal val="solid"/>
                                      </p:to>
                                    </p:set>
                                    <p:set>
                                      <p:cBhvr>
                                        <p:cTn id="123" dur="500" fill="hold"/>
                                        <p:tgtEl>
                                          <p:spTgt spid="32"/>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linds(horizontal)">
                                      <p:cBhvr>
                                        <p:cTn id="128" dur="500"/>
                                        <p:tgtEl>
                                          <p:spTgt spid="58"/>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32"/>
                                        </p:tgtEl>
                                        <p:attrNameLst>
                                          <p:attrName>fillcolor</p:attrName>
                                        </p:attrNameLst>
                                      </p:cBhvr>
                                      <p:to>
                                        <a:schemeClr val="bg1"/>
                                      </p:to>
                                    </p:animClr>
                                    <p:set>
                                      <p:cBhvr>
                                        <p:cTn id="133" dur="500" fill="hold"/>
                                        <p:tgtEl>
                                          <p:spTgt spid="32"/>
                                        </p:tgtEl>
                                        <p:attrNameLst>
                                          <p:attrName>fill.type</p:attrName>
                                        </p:attrNameLst>
                                      </p:cBhvr>
                                      <p:to>
                                        <p:strVal val="solid"/>
                                      </p:to>
                                    </p:set>
                                    <p:set>
                                      <p:cBhvr>
                                        <p:cTn id="134" dur="500" fill="hold"/>
                                        <p:tgtEl>
                                          <p:spTgt spid="32"/>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linds(horizont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blinds(horizontal)">
                                      <p:cBhvr>
                                        <p:cTn id="144" dur="500"/>
                                        <p:tgtEl>
                                          <p:spTgt spid="67"/>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blinds(horizontal)">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blinds(horizontal)">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7"/>
                                        </p:tgtEl>
                                      </p:cBhvr>
                                    </p:animEffect>
                                    <p:set>
                                      <p:cBhvr>
                                        <p:cTn id="159" dur="1" fill="hold">
                                          <p:stCondLst>
                                            <p:cond delay="499"/>
                                          </p:stCondLst>
                                        </p:cTn>
                                        <p:tgtEl>
                                          <p:spTgt spid="67"/>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72"/>
                                        </p:tgtEl>
                                      </p:cBhvr>
                                    </p:animEffect>
                                    <p:set>
                                      <p:cBhvr>
                                        <p:cTn id="162" dur="1" fill="hold">
                                          <p:stCondLst>
                                            <p:cond delay="499"/>
                                          </p:stCondLst>
                                        </p:cTn>
                                        <p:tgtEl>
                                          <p:spTgt spid="72"/>
                                        </p:tgtEl>
                                        <p:attrNameLst>
                                          <p:attrName>style.visibility</p:attrName>
                                        </p:attrNameLst>
                                      </p:cBhvr>
                                      <p:to>
                                        <p:strVal val="hidden"/>
                                      </p:to>
                                    </p:set>
                                  </p:childTnLst>
                                </p:cTn>
                              </p:par>
                              <p:par>
                                <p:cTn id="163" presetID="3" presetClass="exit" presetSubtype="10" fill="hold" grpId="1" nodeType="withEffect">
                                  <p:stCondLst>
                                    <p:cond delay="0"/>
                                  </p:stCondLst>
                                  <p:childTnLst>
                                    <p:animEffect transition="out" filter="blinds(horizontal)">
                                      <p:cBhvr>
                                        <p:cTn id="164" dur="500"/>
                                        <p:tgtEl>
                                          <p:spTgt spid="53"/>
                                        </p:tgtEl>
                                      </p:cBhvr>
                                    </p:animEffect>
                                    <p:set>
                                      <p:cBhvr>
                                        <p:cTn id="165" dur="1" fill="hold">
                                          <p:stCondLst>
                                            <p:cond delay="499"/>
                                          </p:stCondLst>
                                        </p:cTn>
                                        <p:tgtEl>
                                          <p:spTgt spid="5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68"/>
                                        </p:tgtEl>
                                        <p:attrNameLst>
                                          <p:attrName>style.visibility</p:attrName>
                                        </p:attrNameLst>
                                      </p:cBhvr>
                                      <p:to>
                                        <p:strVal val="visible"/>
                                      </p:to>
                                    </p:set>
                                    <p:animEffect transition="in" filter="blinds(horizontal)">
                                      <p:cBhvr>
                                        <p:cTn id="170" dur="500"/>
                                        <p:tgtEl>
                                          <p:spTgt spid="6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77"/>
                                        </p:tgtEl>
                                        <p:attrNameLst>
                                          <p:attrName>style.visibility</p:attrName>
                                        </p:attrNameLst>
                                      </p:cBhvr>
                                      <p:to>
                                        <p:strVal val="visible"/>
                                      </p:to>
                                    </p:set>
                                    <p:animEffect transition="in" filter="blinds(horizontal)">
                                      <p:cBhvr>
                                        <p:cTn id="175" dur="500"/>
                                        <p:tgtEl>
                                          <p:spTgt spid="77"/>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blinds(horizontal)">
                                      <p:cBhvr>
                                        <p:cTn id="180" dur="500"/>
                                        <p:tgtEl>
                                          <p:spTgt spid="63"/>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68"/>
                                        </p:tgtEl>
                                      </p:cBhvr>
                                    </p:animEffect>
                                    <p:set>
                                      <p:cBhvr>
                                        <p:cTn id="185" dur="1" fill="hold">
                                          <p:stCondLst>
                                            <p:cond delay="499"/>
                                          </p:stCondLst>
                                        </p:cTn>
                                        <p:tgtEl>
                                          <p:spTgt spid="68"/>
                                        </p:tgtEl>
                                        <p:attrNameLst>
                                          <p:attrName>style.visibility</p:attrName>
                                        </p:attrNameLst>
                                      </p:cBhvr>
                                      <p:to>
                                        <p:strVal val="hidden"/>
                                      </p:to>
                                    </p:set>
                                  </p:childTnLst>
                                </p:cTn>
                              </p:par>
                              <p:par>
                                <p:cTn id="186" presetID="3" presetClass="exit" presetSubtype="10" fill="hold" grpId="1" nodeType="withEffect">
                                  <p:stCondLst>
                                    <p:cond delay="0"/>
                                  </p:stCondLst>
                                  <p:childTnLst>
                                    <p:animEffect transition="out" filter="blinds(horizontal)">
                                      <p:cBhvr>
                                        <p:cTn id="187" dur="500"/>
                                        <p:tgtEl>
                                          <p:spTgt spid="77"/>
                                        </p:tgtEl>
                                      </p:cBhvr>
                                    </p:animEffect>
                                    <p:set>
                                      <p:cBhvr>
                                        <p:cTn id="188" dur="1" fill="hold">
                                          <p:stCondLst>
                                            <p:cond delay="499"/>
                                          </p:stCondLst>
                                        </p:cTn>
                                        <p:tgtEl>
                                          <p:spTgt spid="77"/>
                                        </p:tgtEl>
                                        <p:attrNameLst>
                                          <p:attrName>style.visibility</p:attrName>
                                        </p:attrNameLst>
                                      </p:cBhvr>
                                      <p:to>
                                        <p:strVal val="hidden"/>
                                      </p:to>
                                    </p:set>
                                  </p:childTnLst>
                                </p:cTn>
                              </p:par>
                              <p:par>
                                <p:cTn id="189" presetID="3" presetClass="exit" presetSubtype="10" fill="hold" grpId="1" nodeType="withEffect">
                                  <p:stCondLst>
                                    <p:cond delay="0"/>
                                  </p:stCondLst>
                                  <p:childTnLst>
                                    <p:animEffect transition="out" filter="blinds(horizontal)">
                                      <p:cBhvr>
                                        <p:cTn id="190" dur="500"/>
                                        <p:tgtEl>
                                          <p:spTgt spid="63"/>
                                        </p:tgtEl>
                                      </p:cBhvr>
                                    </p:animEffect>
                                    <p:set>
                                      <p:cBhvr>
                                        <p:cTn id="191" dur="1" fill="hold">
                                          <p:stCondLst>
                                            <p:cond delay="499"/>
                                          </p:stCondLst>
                                        </p:cTn>
                                        <p:tgtEl>
                                          <p:spTgt spid="6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blinds(horizontal)">
                                      <p:cBhvr>
                                        <p:cTn id="196" dur="500"/>
                                        <p:tgtEl>
                                          <p:spTgt spid="69"/>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78"/>
                                        </p:tgtEl>
                                        <p:attrNameLst>
                                          <p:attrName>style.visibility</p:attrName>
                                        </p:attrNameLst>
                                      </p:cBhvr>
                                      <p:to>
                                        <p:strVal val="visible"/>
                                      </p:to>
                                    </p:set>
                                    <p:animEffect transition="in" filter="blinds(horizontal)">
                                      <p:cBhvr>
                                        <p:cTn id="201" dur="500"/>
                                        <p:tgtEl>
                                          <p:spTgt spid="78"/>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4"/>
                                        </p:tgtEl>
                                        <p:attrNameLst>
                                          <p:attrName>style.visibility</p:attrName>
                                        </p:attrNameLst>
                                      </p:cBhvr>
                                      <p:to>
                                        <p:strVal val="visible"/>
                                      </p:to>
                                    </p:set>
                                    <p:animEffect transition="in" filter="blinds(horizontal)">
                                      <p:cBhvr>
                                        <p:cTn id="206" dur="500"/>
                                        <p:tgtEl>
                                          <p:spTgt spid="64"/>
                                        </p:tgtEl>
                                      </p:cBhvr>
                                    </p:animEffect>
                                  </p:childTnLst>
                                </p:cTn>
                              </p:par>
                            </p:childTnLst>
                          </p:cTn>
                        </p:par>
                      </p:childTnLst>
                    </p:cTn>
                  </p:par>
                  <p:par>
                    <p:cTn id="207" fill="hold">
                      <p:stCondLst>
                        <p:cond delay="indefinite"/>
                      </p:stCondLst>
                      <p:childTnLst>
                        <p:par>
                          <p:cTn id="208" fill="hold">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69"/>
                                        </p:tgtEl>
                                      </p:cBhvr>
                                    </p:animEffect>
                                    <p:set>
                                      <p:cBhvr>
                                        <p:cTn id="211" dur="1" fill="hold">
                                          <p:stCondLst>
                                            <p:cond delay="499"/>
                                          </p:stCondLst>
                                        </p:cTn>
                                        <p:tgtEl>
                                          <p:spTgt spid="69"/>
                                        </p:tgtEl>
                                        <p:attrNameLst>
                                          <p:attrName>style.visibility</p:attrName>
                                        </p:attrNameLst>
                                      </p:cBhvr>
                                      <p:to>
                                        <p:strVal val="hidden"/>
                                      </p:to>
                                    </p:set>
                                  </p:childTnLst>
                                </p:cTn>
                              </p:par>
                              <p:par>
                                <p:cTn id="212" presetID="3" presetClass="exit" presetSubtype="10" fill="hold" grpId="1" nodeType="withEffect">
                                  <p:stCondLst>
                                    <p:cond delay="0"/>
                                  </p:stCondLst>
                                  <p:childTnLst>
                                    <p:animEffect transition="out" filter="blinds(horizontal)">
                                      <p:cBhvr>
                                        <p:cTn id="213" dur="500"/>
                                        <p:tgtEl>
                                          <p:spTgt spid="78"/>
                                        </p:tgtEl>
                                      </p:cBhvr>
                                    </p:animEffect>
                                    <p:set>
                                      <p:cBhvr>
                                        <p:cTn id="214" dur="1" fill="hold">
                                          <p:stCondLst>
                                            <p:cond delay="499"/>
                                          </p:stCondLst>
                                        </p:cTn>
                                        <p:tgtEl>
                                          <p:spTgt spid="78"/>
                                        </p:tgtEl>
                                        <p:attrNameLst>
                                          <p:attrName>style.visibility</p:attrName>
                                        </p:attrNameLst>
                                      </p:cBhvr>
                                      <p:to>
                                        <p:strVal val="hidden"/>
                                      </p:to>
                                    </p:set>
                                  </p:childTnLst>
                                </p:cTn>
                              </p:par>
                              <p:par>
                                <p:cTn id="215" presetID="3" presetClass="exit" presetSubtype="10" fill="hold" grpId="1" nodeType="withEffect">
                                  <p:stCondLst>
                                    <p:cond delay="0"/>
                                  </p:stCondLst>
                                  <p:childTnLst>
                                    <p:animEffect transition="out" filter="blinds(horizontal)">
                                      <p:cBhvr>
                                        <p:cTn id="216" dur="500"/>
                                        <p:tgtEl>
                                          <p:spTgt spid="64"/>
                                        </p:tgtEl>
                                      </p:cBhvr>
                                    </p:animEffect>
                                    <p:set>
                                      <p:cBhvr>
                                        <p:cTn id="217" dur="1" fill="hold">
                                          <p:stCondLst>
                                            <p:cond delay="499"/>
                                          </p:stCondLst>
                                        </p:cTn>
                                        <p:tgtEl>
                                          <p:spTgt spid="64"/>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70"/>
                                        </p:tgtEl>
                                        <p:attrNameLst>
                                          <p:attrName>style.visibility</p:attrName>
                                        </p:attrNameLst>
                                      </p:cBhvr>
                                      <p:to>
                                        <p:strVal val="visible"/>
                                      </p:to>
                                    </p:set>
                                    <p:animEffect transition="in" filter="blinds(horizontal)">
                                      <p:cBhvr>
                                        <p:cTn id="222" dur="500"/>
                                        <p:tgtEl>
                                          <p:spTgt spid="70"/>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79"/>
                                        </p:tgtEl>
                                        <p:attrNameLst>
                                          <p:attrName>style.visibility</p:attrName>
                                        </p:attrNameLst>
                                      </p:cBhvr>
                                      <p:to>
                                        <p:strVal val="visible"/>
                                      </p:to>
                                    </p:set>
                                    <p:animEffect transition="in" filter="blinds(horizontal)">
                                      <p:cBhvr>
                                        <p:cTn id="227" dur="500"/>
                                        <p:tgtEl>
                                          <p:spTgt spid="79"/>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ntr" presetSubtype="10" fill="hold" grpId="0" nodeType="click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xit" presetSubtype="10" fill="hold" grpId="1" nodeType="clickEffect">
                                  <p:stCondLst>
                                    <p:cond delay="0"/>
                                  </p:stCondLst>
                                  <p:childTnLst>
                                    <p:animEffect transition="out" filter="blinds(horizontal)">
                                      <p:cBhvr>
                                        <p:cTn id="236" dur="500"/>
                                        <p:tgtEl>
                                          <p:spTgt spid="70"/>
                                        </p:tgtEl>
                                      </p:cBhvr>
                                    </p:animEffect>
                                    <p:set>
                                      <p:cBhvr>
                                        <p:cTn id="237" dur="1" fill="hold">
                                          <p:stCondLst>
                                            <p:cond delay="499"/>
                                          </p:stCondLst>
                                        </p:cTn>
                                        <p:tgtEl>
                                          <p:spTgt spid="70"/>
                                        </p:tgtEl>
                                        <p:attrNameLst>
                                          <p:attrName>style.visibility</p:attrName>
                                        </p:attrNameLst>
                                      </p:cBhvr>
                                      <p:to>
                                        <p:strVal val="hidden"/>
                                      </p:to>
                                    </p:set>
                                  </p:childTnLst>
                                </p:cTn>
                              </p:par>
                              <p:par>
                                <p:cTn id="238" presetID="3" presetClass="exit" presetSubtype="10" fill="hold" grpId="1" nodeType="withEffect">
                                  <p:stCondLst>
                                    <p:cond delay="0"/>
                                  </p:stCondLst>
                                  <p:childTnLst>
                                    <p:animEffect transition="out" filter="blinds(horizontal)">
                                      <p:cBhvr>
                                        <p:cTn id="239" dur="500"/>
                                        <p:tgtEl>
                                          <p:spTgt spid="79"/>
                                        </p:tgtEl>
                                      </p:cBhvr>
                                    </p:animEffect>
                                    <p:set>
                                      <p:cBhvr>
                                        <p:cTn id="240" dur="1" fill="hold">
                                          <p:stCondLst>
                                            <p:cond delay="499"/>
                                          </p:stCondLst>
                                        </p:cTn>
                                        <p:tgtEl>
                                          <p:spTgt spid="79"/>
                                        </p:tgtEl>
                                        <p:attrNameLst>
                                          <p:attrName>style.visibility</p:attrName>
                                        </p:attrNameLst>
                                      </p:cBhvr>
                                      <p:to>
                                        <p:strVal val="hidden"/>
                                      </p:to>
                                    </p:set>
                                  </p:childTnLst>
                                </p:cTn>
                              </p:par>
                              <p:par>
                                <p:cTn id="241" presetID="3" presetClass="exit" presetSubtype="10" fill="hold" grpId="1" nodeType="withEffect">
                                  <p:stCondLst>
                                    <p:cond delay="0"/>
                                  </p:stCondLst>
                                  <p:childTnLst>
                                    <p:animEffect transition="out" filter="blinds(horizontal)">
                                      <p:cBhvr>
                                        <p:cTn id="242" dur="500"/>
                                        <p:tgtEl>
                                          <p:spTgt spid="65"/>
                                        </p:tgtEl>
                                      </p:cBhvr>
                                    </p:animEffect>
                                    <p:set>
                                      <p:cBhvr>
                                        <p:cTn id="243" dur="1" fill="hold">
                                          <p:stCondLst>
                                            <p:cond delay="499"/>
                                          </p:stCondLst>
                                        </p:cTn>
                                        <p:tgtEl>
                                          <p:spTgt spid="65"/>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grpId="0" nodeType="clickEffect">
                                  <p:stCondLst>
                                    <p:cond delay="0"/>
                                  </p:stCondLst>
                                  <p:childTnLst>
                                    <p:set>
                                      <p:cBhvr>
                                        <p:cTn id="247" dur="1" fill="hold">
                                          <p:stCondLst>
                                            <p:cond delay="0"/>
                                          </p:stCondLst>
                                        </p:cTn>
                                        <p:tgtEl>
                                          <p:spTgt spid="71"/>
                                        </p:tgtEl>
                                        <p:attrNameLst>
                                          <p:attrName>style.visibility</p:attrName>
                                        </p:attrNameLst>
                                      </p:cBhvr>
                                      <p:to>
                                        <p:strVal val="visible"/>
                                      </p:to>
                                    </p:set>
                                    <p:animEffect transition="in" filter="blinds(horizontal)">
                                      <p:cBhvr>
                                        <p:cTn id="248" dur="500"/>
                                        <p:tgtEl>
                                          <p:spTgt spid="71"/>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ntr" presetSubtype="10" fill="hold" grpId="0" nodeType="clickEffect">
                                  <p:stCondLst>
                                    <p:cond delay="0"/>
                                  </p:stCondLst>
                                  <p:childTnLst>
                                    <p:set>
                                      <p:cBhvr>
                                        <p:cTn id="252" dur="1" fill="hold">
                                          <p:stCondLst>
                                            <p:cond delay="0"/>
                                          </p:stCondLst>
                                        </p:cTn>
                                        <p:tgtEl>
                                          <p:spTgt spid="80"/>
                                        </p:tgtEl>
                                        <p:attrNameLst>
                                          <p:attrName>style.visibility</p:attrName>
                                        </p:attrNameLst>
                                      </p:cBhvr>
                                      <p:to>
                                        <p:strVal val="visible"/>
                                      </p:to>
                                    </p:set>
                                    <p:animEffect transition="in" filter="blinds(horizontal)">
                                      <p:cBhvr>
                                        <p:cTn id="253" dur="500"/>
                                        <p:tgtEl>
                                          <p:spTgt spid="80"/>
                                        </p:tgtEl>
                                      </p:cBhvr>
                                    </p:animEffec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66"/>
                                        </p:tgtEl>
                                        <p:attrNameLst>
                                          <p:attrName>style.visibility</p:attrName>
                                        </p:attrNameLst>
                                      </p:cBhvr>
                                      <p:to>
                                        <p:strVal val="visible"/>
                                      </p:to>
                                    </p:set>
                                    <p:animEffect transition="in" filter="blinds(horizontal)">
                                      <p:cBhvr>
                                        <p:cTn id="258" dur="500"/>
                                        <p:tgtEl>
                                          <p:spTgt spid="66"/>
                                        </p:tgtEl>
                                      </p:cBhvr>
                                    </p:animEffect>
                                  </p:childTnLst>
                                </p:cTn>
                              </p:par>
                            </p:childTnLst>
                          </p:cTn>
                        </p:par>
                      </p:childTnLst>
                    </p:cTn>
                  </p:par>
                  <p:par>
                    <p:cTn id="259" fill="hold">
                      <p:stCondLst>
                        <p:cond delay="indefinite"/>
                      </p:stCondLst>
                      <p:childTnLst>
                        <p:par>
                          <p:cTn id="260" fill="hold">
                            <p:stCondLst>
                              <p:cond delay="0"/>
                            </p:stCondLst>
                            <p:childTnLst>
                              <p:par>
                                <p:cTn id="261" presetID="3" presetClass="exit" presetSubtype="10" fill="hold" grpId="1" nodeType="clickEffect">
                                  <p:stCondLst>
                                    <p:cond delay="0"/>
                                  </p:stCondLst>
                                  <p:childTnLst>
                                    <p:animEffect transition="out" filter="blinds(horizontal)">
                                      <p:cBhvr>
                                        <p:cTn id="262" dur="500"/>
                                        <p:tgtEl>
                                          <p:spTgt spid="71"/>
                                        </p:tgtEl>
                                      </p:cBhvr>
                                    </p:animEffect>
                                    <p:set>
                                      <p:cBhvr>
                                        <p:cTn id="263" dur="1" fill="hold">
                                          <p:stCondLst>
                                            <p:cond delay="499"/>
                                          </p:stCondLst>
                                        </p:cTn>
                                        <p:tgtEl>
                                          <p:spTgt spid="71"/>
                                        </p:tgtEl>
                                        <p:attrNameLst>
                                          <p:attrName>style.visibility</p:attrName>
                                        </p:attrNameLst>
                                      </p:cBhvr>
                                      <p:to>
                                        <p:strVal val="hidden"/>
                                      </p:to>
                                    </p:set>
                                  </p:childTnLst>
                                </p:cTn>
                              </p:par>
                              <p:par>
                                <p:cTn id="264" presetID="3" presetClass="exit" presetSubtype="10" fill="hold" grpId="1" nodeType="withEffect">
                                  <p:stCondLst>
                                    <p:cond delay="0"/>
                                  </p:stCondLst>
                                  <p:childTnLst>
                                    <p:animEffect transition="out" filter="blinds(horizontal)">
                                      <p:cBhvr>
                                        <p:cTn id="265" dur="500"/>
                                        <p:tgtEl>
                                          <p:spTgt spid="80"/>
                                        </p:tgtEl>
                                      </p:cBhvr>
                                    </p:animEffect>
                                    <p:set>
                                      <p:cBhvr>
                                        <p:cTn id="266" dur="1" fill="hold">
                                          <p:stCondLst>
                                            <p:cond delay="499"/>
                                          </p:stCondLst>
                                        </p:cTn>
                                        <p:tgtEl>
                                          <p:spTgt spid="80"/>
                                        </p:tgtEl>
                                        <p:attrNameLst>
                                          <p:attrName>style.visibility</p:attrName>
                                        </p:attrNameLst>
                                      </p:cBhvr>
                                      <p:to>
                                        <p:strVal val="hidden"/>
                                      </p:to>
                                    </p:set>
                                  </p:childTnLst>
                                </p:cTn>
                              </p:par>
                              <p:par>
                                <p:cTn id="267" presetID="3" presetClass="exit" presetSubtype="10" fill="hold" grpId="1" nodeType="withEffect">
                                  <p:stCondLst>
                                    <p:cond delay="0"/>
                                  </p:stCondLst>
                                  <p:childTnLst>
                                    <p:animEffect transition="out" filter="blinds(horizontal)">
                                      <p:cBhvr>
                                        <p:cTn id="268" dur="500"/>
                                        <p:tgtEl>
                                          <p:spTgt spid="66"/>
                                        </p:tgtEl>
                                      </p:cBhvr>
                                    </p:animEffect>
                                    <p:set>
                                      <p:cBhvr>
                                        <p:cTn id="269" dur="1" fill="hold">
                                          <p:stCondLst>
                                            <p:cond delay="499"/>
                                          </p:stCondLst>
                                        </p:cTn>
                                        <p:tgtEl>
                                          <p:spTgt spid="66"/>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3" presetClass="entr" presetSubtype="10" fill="hold" grpId="0" nodeType="clickEffect">
                                  <p:stCondLst>
                                    <p:cond delay="0"/>
                                  </p:stCondLst>
                                  <p:childTnLst>
                                    <p:set>
                                      <p:cBhvr>
                                        <p:cTn id="273" dur="1" fill="hold">
                                          <p:stCondLst>
                                            <p:cond delay="0"/>
                                          </p:stCondLst>
                                        </p:cTn>
                                        <p:tgtEl>
                                          <p:spTgt spid="86"/>
                                        </p:tgtEl>
                                        <p:attrNameLst>
                                          <p:attrName>style.visibility</p:attrName>
                                        </p:attrNameLst>
                                      </p:cBhvr>
                                      <p:to>
                                        <p:strVal val="visible"/>
                                      </p:to>
                                    </p:set>
                                    <p:animEffect transition="in" filter="blinds(horizontal)">
                                      <p:cBhvr>
                                        <p:cTn id="274" dur="500"/>
                                        <p:tgtEl>
                                          <p:spTgt spid="86"/>
                                        </p:tgtEl>
                                      </p:cBhvr>
                                    </p:animEffect>
                                  </p:childTnLst>
                                </p:cTn>
                              </p:par>
                            </p:childTnLst>
                          </p:cTn>
                        </p:par>
                      </p:childTnLst>
                    </p:cTn>
                  </p:par>
                  <p:par>
                    <p:cTn id="275" fill="hold">
                      <p:stCondLst>
                        <p:cond delay="indefinite"/>
                      </p:stCondLst>
                      <p:childTnLst>
                        <p:par>
                          <p:cTn id="276" fill="hold">
                            <p:stCondLst>
                              <p:cond delay="0"/>
                            </p:stCondLst>
                            <p:childTnLst>
                              <p:par>
                                <p:cTn id="277" presetID="3" presetClass="entr" presetSubtype="10" fill="hold" grpId="0" nodeType="clickEffect">
                                  <p:stCondLst>
                                    <p:cond delay="0"/>
                                  </p:stCondLst>
                                  <p:childTnLst>
                                    <p:set>
                                      <p:cBhvr>
                                        <p:cTn id="278" dur="1" fill="hold">
                                          <p:stCondLst>
                                            <p:cond delay="0"/>
                                          </p:stCondLst>
                                        </p:cTn>
                                        <p:tgtEl>
                                          <p:spTgt spid="87"/>
                                        </p:tgtEl>
                                        <p:attrNameLst>
                                          <p:attrName>style.visibility</p:attrName>
                                        </p:attrNameLst>
                                      </p:cBhvr>
                                      <p:to>
                                        <p:strVal val="visible"/>
                                      </p:to>
                                    </p:set>
                                    <p:animEffect transition="in" filter="blinds(horizontal)">
                                      <p:cBhvr>
                                        <p:cTn id="279" dur="500"/>
                                        <p:tgtEl>
                                          <p:spTgt spid="87"/>
                                        </p:tgtEl>
                                      </p:cBhvr>
                                    </p:animEffect>
                                  </p:childTnLst>
                                </p:cTn>
                              </p:par>
                            </p:childTnLst>
                          </p:cTn>
                        </p:par>
                      </p:childTnLst>
                    </p:cTn>
                  </p:par>
                  <p:par>
                    <p:cTn id="280" fill="hold">
                      <p:stCondLst>
                        <p:cond delay="indefinite"/>
                      </p:stCondLst>
                      <p:childTnLst>
                        <p:par>
                          <p:cTn id="281" fill="hold">
                            <p:stCondLst>
                              <p:cond delay="0"/>
                            </p:stCondLst>
                            <p:childTnLst>
                              <p:par>
                                <p:cTn id="282" presetID="3" presetClass="entr" presetSubtype="10" fill="hold" grpId="0" nodeType="clickEffect">
                                  <p:stCondLst>
                                    <p:cond delay="0"/>
                                  </p:stCondLst>
                                  <p:childTnLst>
                                    <p:set>
                                      <p:cBhvr>
                                        <p:cTn id="283" dur="1" fill="hold">
                                          <p:stCondLst>
                                            <p:cond delay="0"/>
                                          </p:stCondLst>
                                        </p:cTn>
                                        <p:tgtEl>
                                          <p:spTgt spid="85"/>
                                        </p:tgtEl>
                                        <p:attrNameLst>
                                          <p:attrName>style.visibility</p:attrName>
                                        </p:attrNameLst>
                                      </p:cBhvr>
                                      <p:to>
                                        <p:strVal val="visible"/>
                                      </p:to>
                                    </p:set>
                                    <p:animEffect transition="in" filter="blinds(horizontal)">
                                      <p:cBhvr>
                                        <p:cTn id="284" dur="500"/>
                                        <p:tgtEl>
                                          <p:spTgt spid="85"/>
                                        </p:tgtEl>
                                      </p:cBhvr>
                                    </p:animEffect>
                                  </p:childTnLst>
                                </p:cTn>
                              </p:par>
                            </p:childTnLst>
                          </p:cTn>
                        </p:par>
                      </p:childTnLst>
                    </p:cTn>
                  </p:par>
                  <p:par>
                    <p:cTn id="285" fill="hold">
                      <p:stCondLst>
                        <p:cond delay="indefinite"/>
                      </p:stCondLst>
                      <p:childTnLst>
                        <p:par>
                          <p:cTn id="286" fill="hold">
                            <p:stCondLst>
                              <p:cond delay="0"/>
                            </p:stCondLst>
                            <p:childTnLst>
                              <p:par>
                                <p:cTn id="287" presetID="3" presetClass="exit" presetSubtype="10" fill="hold" grpId="1" nodeType="clickEffect">
                                  <p:stCondLst>
                                    <p:cond delay="0"/>
                                  </p:stCondLst>
                                  <p:childTnLst>
                                    <p:animEffect transition="out" filter="blinds(horizontal)">
                                      <p:cBhvr>
                                        <p:cTn id="288" dur="500"/>
                                        <p:tgtEl>
                                          <p:spTgt spid="86"/>
                                        </p:tgtEl>
                                      </p:cBhvr>
                                    </p:animEffect>
                                    <p:set>
                                      <p:cBhvr>
                                        <p:cTn id="289" dur="1" fill="hold">
                                          <p:stCondLst>
                                            <p:cond delay="499"/>
                                          </p:stCondLst>
                                        </p:cTn>
                                        <p:tgtEl>
                                          <p:spTgt spid="86"/>
                                        </p:tgtEl>
                                        <p:attrNameLst>
                                          <p:attrName>style.visibility</p:attrName>
                                        </p:attrNameLst>
                                      </p:cBhvr>
                                      <p:to>
                                        <p:strVal val="hidden"/>
                                      </p:to>
                                    </p:set>
                                  </p:childTnLst>
                                </p:cTn>
                              </p:par>
                              <p:par>
                                <p:cTn id="290" presetID="3" presetClass="exit" presetSubtype="10" fill="hold" grpId="1" nodeType="withEffect">
                                  <p:stCondLst>
                                    <p:cond delay="0"/>
                                  </p:stCondLst>
                                  <p:childTnLst>
                                    <p:animEffect transition="out" filter="blinds(horizontal)">
                                      <p:cBhvr>
                                        <p:cTn id="291" dur="500"/>
                                        <p:tgtEl>
                                          <p:spTgt spid="87"/>
                                        </p:tgtEl>
                                      </p:cBhvr>
                                    </p:animEffect>
                                    <p:set>
                                      <p:cBhvr>
                                        <p:cTn id="292" dur="1" fill="hold">
                                          <p:stCondLst>
                                            <p:cond delay="499"/>
                                          </p:stCondLst>
                                        </p:cTn>
                                        <p:tgtEl>
                                          <p:spTgt spid="87"/>
                                        </p:tgtEl>
                                        <p:attrNameLst>
                                          <p:attrName>style.visibility</p:attrName>
                                        </p:attrNameLst>
                                      </p:cBhvr>
                                      <p:to>
                                        <p:strVal val="hidden"/>
                                      </p:to>
                                    </p:set>
                                  </p:childTnLst>
                                </p:cTn>
                              </p:par>
                              <p:par>
                                <p:cTn id="293" presetID="3" presetClass="exit" presetSubtype="10" fill="hold" grpId="1" nodeType="withEffect">
                                  <p:stCondLst>
                                    <p:cond delay="0"/>
                                  </p:stCondLst>
                                  <p:childTnLst>
                                    <p:animEffect transition="out" filter="blinds(horizontal)">
                                      <p:cBhvr>
                                        <p:cTn id="294" dur="500"/>
                                        <p:tgtEl>
                                          <p:spTgt spid="85"/>
                                        </p:tgtEl>
                                      </p:cBhvr>
                                    </p:animEffect>
                                    <p:set>
                                      <p:cBhvr>
                                        <p:cTn id="295" dur="1" fill="hold">
                                          <p:stCondLst>
                                            <p:cond delay="499"/>
                                          </p:stCondLst>
                                        </p:cTn>
                                        <p:tgtEl>
                                          <p:spTgt spid="8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grpId="0" nodeType="clickEffect">
                                  <p:stCondLst>
                                    <p:cond delay="0"/>
                                  </p:stCondLst>
                                  <p:childTnLst>
                                    <p:set>
                                      <p:cBhvr>
                                        <p:cTn id="299" dur="1" fill="hold">
                                          <p:stCondLst>
                                            <p:cond delay="0"/>
                                          </p:stCondLst>
                                        </p:cTn>
                                        <p:tgtEl>
                                          <p:spTgt spid="81"/>
                                        </p:tgtEl>
                                        <p:attrNameLst>
                                          <p:attrName>style.visibility</p:attrName>
                                        </p:attrNameLst>
                                      </p:cBhvr>
                                      <p:to>
                                        <p:strVal val="visible"/>
                                      </p:to>
                                    </p:set>
                                    <p:animEffect transition="in" filter="blinds(horizontal)">
                                      <p:cBhvr>
                                        <p:cTn id="300" dur="500"/>
                                        <p:tgtEl>
                                          <p:spTgt spid="81"/>
                                        </p:tgtEl>
                                      </p:cBhvr>
                                    </p:animEffect>
                                  </p:childTnLst>
                                </p:cTn>
                              </p:par>
                            </p:childTnLst>
                          </p:cTn>
                        </p:par>
                      </p:childTnLst>
                    </p:cTn>
                  </p:par>
                  <p:par>
                    <p:cTn id="301" fill="hold">
                      <p:stCondLst>
                        <p:cond delay="indefinite"/>
                      </p:stCondLst>
                      <p:childTnLst>
                        <p:par>
                          <p:cTn id="302" fill="hold">
                            <p:stCondLst>
                              <p:cond delay="0"/>
                            </p:stCondLst>
                            <p:childTnLst>
                              <p:par>
                                <p:cTn id="303" presetID="3" presetClass="entr" presetSubtype="10" fill="hold" grpId="0" nodeType="clickEffect">
                                  <p:stCondLst>
                                    <p:cond delay="0"/>
                                  </p:stCondLst>
                                  <p:childTnLst>
                                    <p:set>
                                      <p:cBhvr>
                                        <p:cTn id="304" dur="1" fill="hold">
                                          <p:stCondLst>
                                            <p:cond delay="0"/>
                                          </p:stCondLst>
                                        </p:cTn>
                                        <p:tgtEl>
                                          <p:spTgt spid="88"/>
                                        </p:tgtEl>
                                        <p:attrNameLst>
                                          <p:attrName>style.visibility</p:attrName>
                                        </p:attrNameLst>
                                      </p:cBhvr>
                                      <p:to>
                                        <p:strVal val="visible"/>
                                      </p:to>
                                    </p:set>
                                    <p:animEffect transition="in" filter="blinds(horizontal)">
                                      <p:cBhvr>
                                        <p:cTn id="30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39" grpId="0"/>
      <p:bldP spid="40" grpId="0"/>
      <p:bldP spid="45" grpId="0"/>
      <p:bldP spid="46" grpId="0"/>
      <p:bldP spid="47" grpId="0"/>
      <p:bldP spid="48" grpId="0"/>
      <p:bldP spid="49" grpId="0"/>
      <p:bldP spid="58" grpId="0"/>
      <p:bldP spid="60" grpId="0"/>
      <p:bldP spid="62" grpId="0"/>
      <p:bldP spid="53" grpId="0" animBg="1"/>
      <p:bldP spid="53"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7" grpId="0" animBg="1"/>
      <p:bldP spid="77" grpId="1" animBg="1"/>
      <p:bldP spid="78" grpId="0" animBg="1"/>
      <p:bldP spid="78" grpId="1" animBg="1"/>
      <p:bldP spid="79" grpId="0" animBg="1"/>
      <p:bldP spid="79" grpId="1" animBg="1"/>
      <p:bldP spid="80" grpId="0" animBg="1"/>
      <p:bldP spid="80" grpId="1" animBg="1"/>
      <p:bldP spid="81" grpId="0"/>
      <p:bldP spid="82" grpId="0"/>
      <p:bldP spid="84" grpId="0"/>
      <p:bldP spid="85" grpId="0" animBg="1"/>
      <p:bldP spid="85" grpId="1" animBg="1"/>
      <p:bldP spid="86" grpId="0" animBg="1"/>
      <p:bldP spid="86" grpId="1" animBg="1"/>
      <p:bldP spid="87" grpId="0" animBg="1"/>
      <p:bldP spid="87" grpId="1" animBg="1"/>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00400" cy="4525963"/>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You should also (hopefully!) remember this rule:</a:t>
            </a:r>
            <a:endParaRPr lang="en-GB" sz="1400" dirty="0">
              <a:latin typeface="Comic Sans MS" pitchFamily="66" charset="0"/>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447800" y="3200400"/>
                <a:ext cx="785536"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2</m:t>
                              </m:r>
                              <m:r>
                                <a:rPr lang="en-US" sz="1400" b="0" i="1" smtClean="0">
                                  <a:latin typeface="Cambria Math"/>
                                </a:rPr>
                                <m:t>𝑛</m:t>
                              </m:r>
                            </m:e>
                            <m:sup>
                              <m:r>
                                <a:rPr lang="en-US" sz="1400" b="0" i="1" smtClean="0">
                                  <a:latin typeface="Cambria Math"/>
                                </a:rPr>
                                <m:t>2</m:t>
                              </m:r>
                            </m:sup>
                          </m:sSup>
                        </m:e>
                      </m:nary>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447800" y="3200400"/>
                <a:ext cx="785536" cy="67935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295400" y="4876800"/>
                <a:ext cx="81548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e>
                      </m:nary>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295400" y="4876800"/>
                <a:ext cx="815480" cy="679353"/>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1676400" y="3962400"/>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28800" y="3962400"/>
            <a:ext cx="2971800" cy="738664"/>
          </a:xfrm>
          <a:prstGeom prst="rect">
            <a:avLst/>
          </a:prstGeom>
          <a:noFill/>
        </p:spPr>
        <p:txBody>
          <a:bodyPr wrap="square" rtlCol="0">
            <a:spAutoFit/>
          </a:bodyPr>
          <a:lstStyle/>
          <a:p>
            <a:pPr algn="ctr"/>
            <a:r>
              <a:rPr lang="en-US" sz="1400" dirty="0">
                <a:solidFill>
                  <a:srgbClr val="FF0000"/>
                </a:solidFill>
                <a:latin typeface="Comic Sans MS" pitchFamily="66" charset="0"/>
              </a:rPr>
              <a:t>You can bring the 2 to the front and then use the summation for n</a:t>
            </a:r>
            <a:r>
              <a:rPr lang="en-US" sz="1400" baseline="30000" dirty="0">
                <a:solidFill>
                  <a:srgbClr val="FF0000"/>
                </a:solidFill>
                <a:latin typeface="Comic Sans MS" pitchFamily="66" charset="0"/>
              </a:rPr>
              <a:t>2</a:t>
            </a:r>
            <a:r>
              <a:rPr lang="en-US" sz="1400" dirty="0">
                <a:solidFill>
                  <a:srgbClr val="FF0000"/>
                </a:solidFill>
                <a:latin typeface="Comic Sans MS" pitchFamily="66" charset="0"/>
              </a:rPr>
              <a:t> rather than 2n</a:t>
            </a:r>
            <a:r>
              <a:rPr lang="en-US" sz="1400" baseline="30000" dirty="0">
                <a:solidFill>
                  <a:srgbClr val="FF0000"/>
                </a:solidFill>
                <a:latin typeface="Comic Sans MS" pitchFamily="66" charset="0"/>
              </a:rPr>
              <a:t>2</a:t>
            </a:r>
            <a:r>
              <a:rPr lang="en-US" sz="1400" dirty="0">
                <a:solidFill>
                  <a:srgbClr val="FF0000"/>
                </a:solidFill>
                <a:latin typeface="Comic Sans MS" pitchFamily="66" charset="0"/>
              </a:rPr>
              <a:t>!</a:t>
            </a:r>
            <a:endParaRPr lang="en-GB" sz="1400" dirty="0">
              <a:solidFill>
                <a:srgbClr val="FF0000"/>
              </a:solidFill>
              <a:latin typeface="Comic Sans MS" pitchFamily="66" charset="0"/>
            </a:endParaRPr>
          </a:p>
        </p:txBody>
      </p:sp>
      <p:sp>
        <p:nvSpPr>
          <p:cNvPr id="15" name="Title 1">
            <a:extLst>
              <a:ext uri="{FF2B5EF4-FFF2-40B4-BE49-F238E27FC236}">
                <a16:creationId xmlns:a16="http://schemas.microsoft.com/office/drawing/2014/main" id="{5930E661-86C4-4D80-8897-FFD5C2EB76FA}"/>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69679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Find the </a:t>
            </a:r>
            <a:r>
              <a:rPr lang="en-GB" sz="1400" dirty="0" err="1">
                <a:latin typeface="Comic Sans MS" panose="030F0702030302020204" pitchFamily="66" charset="0"/>
              </a:rPr>
              <a:t>Maclaurin</a:t>
            </a:r>
            <a:r>
              <a:rPr lang="en-GB" sz="1400" dirty="0">
                <a:latin typeface="Comic Sans MS" panose="030F0702030302020204" pitchFamily="66" charset="0"/>
              </a:rPr>
              <a:t> expansion for </a:t>
            </a:r>
            <a:r>
              <a:rPr lang="en-GB" sz="1400" dirty="0" err="1">
                <a:latin typeface="Comic Sans MS" panose="030F0702030302020204" pitchFamily="66" charset="0"/>
              </a:rPr>
              <a:t>sinx</a:t>
            </a:r>
            <a:r>
              <a:rPr lang="en-GB" sz="1400" dirty="0">
                <a:latin typeface="Comic Sans MS" panose="030F0702030302020204" pitchFamily="66" charset="0"/>
              </a:rPr>
              <a:t>, up to the term in x</a:t>
            </a:r>
            <a:r>
              <a:rPr lang="en-GB" sz="1400" baseline="30000" dirty="0">
                <a:latin typeface="Comic Sans MS" panose="030F0702030302020204" pitchFamily="66" charset="0"/>
              </a:rPr>
              <a:t>5</a:t>
            </a:r>
            <a:r>
              <a:rPr lang="en-GB" sz="1400" dirty="0">
                <a:latin typeface="Comic Sans MS" panose="030F0702030302020204" pitchFamily="66" charset="0"/>
              </a:rPr>
              <a:t>. Then use your expansion to find an approximation for sin10˚.</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As on the previous example, you need to find the differentials of f(x), up to f’’’’’(x).</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you need to substitute x = 0 into these to find the values to use in the expansion above.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223628" y="5697252"/>
                <a:ext cx="1810944"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𝑠𝑖𝑛𝑥</m:t>
                      </m:r>
                      <m:r>
                        <a:rPr lang="en-US" sz="1200" i="1">
                          <a:latin typeface="Cambria Math" panose="02040503050406030204" pitchFamily="18" charset="0"/>
                        </a:rPr>
                        <m:t>=</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3!</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5!</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5</m:t>
                          </m:r>
                        </m:sup>
                      </m:sSup>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223628" y="5697252"/>
                <a:ext cx="1810944" cy="439223"/>
              </a:xfrm>
              <a:prstGeom prst="rect">
                <a:avLst/>
              </a:prstGeom>
              <a:blipFill>
                <a:blip r:embed="rId3"/>
                <a:stretch>
                  <a:fillRect b="-1389"/>
                </a:stretch>
              </a:blipFill>
              <a:ln w="25400">
                <a:noFill/>
              </a:ln>
            </p:spPr>
            <p:txBody>
              <a:bodyPr/>
              <a:lstStyle/>
              <a:p>
                <a:r>
                  <a:rPr lang="en-GB">
                    <a:noFill/>
                  </a:rPr>
                  <a:t> </a:t>
                </a:r>
              </a:p>
            </p:txBody>
          </p:sp>
        </mc:Fallback>
      </mc:AlternateContent>
      <p:sp>
        <p:nvSpPr>
          <p:cNvPr id="7" name="TextBox 6"/>
          <p:cNvSpPr txBox="1"/>
          <p:nvPr/>
        </p:nvSpPr>
        <p:spPr>
          <a:xfrm>
            <a:off x="3887924" y="1520788"/>
            <a:ext cx="5044590"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angle MUST be in radians for this process to work…</a:t>
            </a:r>
          </a:p>
          <a:p>
            <a:pPr algn="ctr"/>
            <a:endParaRPr lang="en-US" sz="1400" dirty="0">
              <a:solidFill>
                <a:srgbClr val="FF0000"/>
              </a:solidFill>
              <a:latin typeface="Comic Sans MS" panose="030F0702030302020204" pitchFamily="66" charset="0"/>
            </a:endParaRPr>
          </a:p>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10˚ = </a:t>
            </a:r>
            <a:r>
              <a:rPr lang="el-GR" sz="1400" baseline="30000" dirty="0">
                <a:solidFill>
                  <a:srgbClr val="FF0000"/>
                </a:solidFill>
                <a:latin typeface="Comic Sans MS" panose="030F0702030302020204" pitchFamily="66" charset="0"/>
                <a:sym typeface="Wingdings" panose="05000000000000000000" pitchFamily="2" charset="2"/>
              </a:rPr>
              <a:t>π</a:t>
            </a:r>
            <a:r>
              <a:rPr lang="en-US" sz="1400" dirty="0">
                <a:solidFill>
                  <a:srgbClr val="FF0000"/>
                </a:solidFill>
                <a:latin typeface="Comic Sans MS" panose="030F0702030302020204" pitchFamily="66" charset="0"/>
                <a:sym typeface="Wingdings" panose="05000000000000000000" pitchFamily="2" charset="2"/>
              </a:rPr>
              <a:t>/</a:t>
            </a:r>
            <a:r>
              <a:rPr lang="en-US" sz="1400" baseline="-25000" dirty="0">
                <a:solidFill>
                  <a:srgbClr val="FF0000"/>
                </a:solidFill>
                <a:latin typeface="Comic Sans MS" panose="030F0702030302020204" pitchFamily="66" charset="0"/>
                <a:sym typeface="Wingdings" panose="05000000000000000000" pitchFamily="2" charset="2"/>
              </a:rPr>
              <a:t>18</a:t>
            </a:r>
            <a:r>
              <a:rPr lang="en-US" sz="1400" dirty="0">
                <a:solidFill>
                  <a:srgbClr val="FF0000"/>
                </a:solidFill>
                <a:latin typeface="Comic Sans MS" panose="030F0702030302020204" pitchFamily="66" charset="0"/>
                <a:sym typeface="Wingdings" panose="05000000000000000000" pitchFamily="2" charset="2"/>
              </a:rPr>
              <a:t> radians</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algn="ctr"/>
            <a:r>
              <a:rPr lang="en-US" sz="1400" dirty="0">
                <a:solidFill>
                  <a:srgbClr val="FF0000"/>
                </a:solidFill>
                <a:latin typeface="Comic Sans MS" panose="030F0702030302020204" pitchFamily="66" charset="0"/>
                <a:sym typeface="Wingdings" panose="05000000000000000000" pitchFamily="2" charset="2"/>
              </a:rPr>
              <a:t>(since 180˚ = </a:t>
            </a:r>
            <a:r>
              <a:rPr lang="el-GR" sz="1400" dirty="0">
                <a:solidFill>
                  <a:srgbClr val="FF0000"/>
                </a:solidFill>
                <a:latin typeface="Comic Sans MS" panose="030F0702030302020204" pitchFamily="66" charset="0"/>
                <a:sym typeface="Wingdings" panose="05000000000000000000" pitchFamily="2" charset="2"/>
              </a:rPr>
              <a:t>π</a:t>
            </a:r>
            <a:r>
              <a:rPr lang="en-US" sz="1400" dirty="0">
                <a:solidFill>
                  <a:srgbClr val="FF0000"/>
                </a:solidFill>
                <a:latin typeface="Comic Sans MS" panose="030F0702030302020204" pitchFamily="66" charset="0"/>
                <a:sym typeface="Wingdings" panose="05000000000000000000" pitchFamily="2" charset="2"/>
              </a:rPr>
              <a:t>)</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4031940" y="2960948"/>
                <a:ext cx="1944215"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𝑠𝑖𝑛</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031940" y="2960948"/>
                <a:ext cx="1944215" cy="439223"/>
              </a:xfrm>
              <a:prstGeom prst="rect">
                <a:avLst/>
              </a:prstGeom>
              <a:blipFill>
                <a:blip r:embed="rId4"/>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87924" y="3537012"/>
                <a:ext cx="2772308" cy="44640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𝑠𝑖𝑛</m:t>
                      </m:r>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a:ea typeface="Cambria Math"/>
                                </a:rPr>
                                <m:t>𝜋</m:t>
                              </m:r>
                            </m:num>
                            <m:den>
                              <m:r>
                                <a:rPr lang="en-US" sz="1200" b="0" i="1" smtClean="0">
                                  <a:latin typeface="Cambria Math"/>
                                </a:rPr>
                                <m:t>18</m:t>
                              </m:r>
                            </m:den>
                          </m:f>
                        </m:e>
                      </m:d>
                      <m:r>
                        <a:rPr lang="en-GB" sz="1200" b="0" i="1" smtClean="0">
                          <a:latin typeface="Cambria Math"/>
                        </a:rPr>
                        <m:t>=</m:t>
                      </m:r>
                      <m:d>
                        <m:dPr>
                          <m:ctrlPr>
                            <a:rPr lang="en-GB" sz="1200" b="0" i="1" smtClean="0">
                              <a:latin typeface="Cambria Math" panose="02040503050406030204" pitchFamily="18" charset="0"/>
                            </a:rPr>
                          </m:ctrlPr>
                        </m:dPr>
                        <m:e>
                          <m:f>
                            <m:fPr>
                              <m:ctrlPr>
                                <a:rPr lang="en-GB" sz="1200" i="1">
                                  <a:latin typeface="Cambria Math" panose="02040503050406030204" pitchFamily="18" charset="0"/>
                                </a:rPr>
                              </m:ctrlPr>
                            </m:fPr>
                            <m:num>
                              <m:r>
                                <a:rPr lang="en-GB" sz="1200" i="1">
                                  <a:latin typeface="Cambria Math"/>
                                  <a:ea typeface="Cambria Math"/>
                                </a:rPr>
                                <m:t>𝜋</m:t>
                              </m:r>
                            </m:num>
                            <m:den>
                              <m:r>
                                <a:rPr lang="en-US" sz="1200" i="1">
                                  <a:latin typeface="Cambria Math"/>
                                </a:rPr>
                                <m:t>18</m:t>
                              </m:r>
                            </m:den>
                          </m:f>
                        </m:e>
                      </m:d>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f>
                                <m:fPr>
                                  <m:ctrlPr>
                                    <a:rPr lang="en-GB" sz="1200" i="1">
                                      <a:latin typeface="Cambria Math" panose="02040503050406030204" pitchFamily="18" charset="0"/>
                                    </a:rPr>
                                  </m:ctrlPr>
                                </m:fPr>
                                <m:num>
                                  <m:r>
                                    <a:rPr lang="en-GB" sz="1200" i="1">
                                      <a:latin typeface="Cambria Math"/>
                                      <a:ea typeface="Cambria Math"/>
                                    </a:rPr>
                                    <m:t>𝜋</m:t>
                                  </m:r>
                                </m:num>
                                <m:den>
                                  <m:r>
                                    <a:rPr lang="en-US" sz="1200" i="1">
                                      <a:latin typeface="Cambria Math"/>
                                    </a:rPr>
                                    <m:t>18</m:t>
                                  </m:r>
                                </m:den>
                              </m:f>
                            </m:e>
                          </m:d>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f>
                                <m:fPr>
                                  <m:ctrlPr>
                                    <a:rPr lang="en-GB" sz="1200" i="1">
                                      <a:latin typeface="Cambria Math" panose="02040503050406030204" pitchFamily="18" charset="0"/>
                                    </a:rPr>
                                  </m:ctrlPr>
                                </m:fPr>
                                <m:num>
                                  <m:r>
                                    <a:rPr lang="en-GB" sz="1200" i="1">
                                      <a:latin typeface="Cambria Math"/>
                                      <a:ea typeface="Cambria Math"/>
                                    </a:rPr>
                                    <m:t>𝜋</m:t>
                                  </m:r>
                                </m:num>
                                <m:den>
                                  <m:r>
                                    <a:rPr lang="en-US" sz="1200" i="1">
                                      <a:latin typeface="Cambria Math"/>
                                    </a:rPr>
                                    <m:t>18</m:t>
                                  </m:r>
                                </m:den>
                              </m:f>
                            </m:e>
                          </m:d>
                        </m:e>
                        <m:sup>
                          <m:r>
                            <a:rPr lang="en-US" sz="1200" b="0" i="1" smtClean="0">
                              <a:latin typeface="Cambria Math"/>
                            </a:rPr>
                            <m:t>5</m:t>
                          </m:r>
                        </m:sup>
                      </m:sSup>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887924" y="3537012"/>
                <a:ext cx="2772308" cy="446404"/>
              </a:xfrm>
              <a:prstGeom prst="rect">
                <a:avLst/>
              </a:prstGeom>
              <a:blipFill>
                <a:blip r:embed="rId5"/>
                <a:stretch>
                  <a:fillRect b="-274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427984" y="4257092"/>
                <a:ext cx="1764196" cy="28803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=0.173648127864…</m:t>
                      </m:r>
                    </m:oMath>
                  </m:oMathPara>
                </a14:m>
                <a:endParaRPr lang="en-GB" sz="12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427984" y="4257092"/>
                <a:ext cx="1764196" cy="288032"/>
              </a:xfrm>
              <a:prstGeom prst="rect">
                <a:avLst/>
              </a:prstGeom>
              <a:blipFill>
                <a:blip r:embed="rId6"/>
                <a:stretch>
                  <a:fillRect/>
                </a:stretch>
              </a:blipFill>
              <a:ln w="25400">
                <a:noFill/>
              </a:ln>
            </p:spPr>
            <p:txBody>
              <a:bodyPr/>
              <a:lstStyle/>
              <a:p>
                <a:r>
                  <a:rPr lang="en-GB">
                    <a:noFill/>
                  </a:rPr>
                  <a:t> </a:t>
                </a:r>
              </a:p>
            </p:txBody>
          </p:sp>
        </mc:Fallback>
      </mc:AlternateContent>
      <p:sp>
        <p:nvSpPr>
          <p:cNvPr id="74" name="Arc 73"/>
          <p:cNvSpPr/>
          <p:nvPr/>
        </p:nvSpPr>
        <p:spPr>
          <a:xfrm>
            <a:off x="6552220" y="3212976"/>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6840252" y="3356992"/>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a:t>
            </a:r>
            <a:r>
              <a:rPr lang="el-GR" sz="1200" baseline="30000" dirty="0">
                <a:solidFill>
                  <a:srgbClr val="FF0000"/>
                </a:solidFill>
                <a:latin typeface="Comic Sans MS" panose="030F0702030302020204" pitchFamily="66" charset="0"/>
              </a:rPr>
              <a:t>π</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18</a:t>
            </a:r>
            <a:endParaRPr lang="en-GB" sz="1200" baseline="-25000" dirty="0">
              <a:solidFill>
                <a:srgbClr val="FF0000"/>
              </a:solidFill>
              <a:latin typeface="Comic Sans MS" panose="030F0702030302020204" pitchFamily="66" charset="0"/>
            </a:endParaRPr>
          </a:p>
        </p:txBody>
      </p:sp>
      <p:sp>
        <p:nvSpPr>
          <p:cNvPr id="76" name="Arc 75"/>
          <p:cNvSpPr/>
          <p:nvPr/>
        </p:nvSpPr>
        <p:spPr>
          <a:xfrm>
            <a:off x="6552220" y="3789040"/>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p:cNvSpPr txBox="1"/>
          <p:nvPr/>
        </p:nvSpPr>
        <p:spPr>
          <a:xfrm>
            <a:off x="6840252" y="3969060"/>
            <a:ext cx="104411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baseline="-25000" dirty="0">
              <a:solidFill>
                <a:srgbClr val="FF0000"/>
              </a:solidFill>
              <a:latin typeface="Comic Sans MS" panose="030F0702030302020204" pitchFamily="66" charset="0"/>
            </a:endParaRPr>
          </a:p>
        </p:txBody>
      </p:sp>
      <p:sp>
        <p:nvSpPr>
          <p:cNvPr id="17" name="テキスト ボックス 16">
            <a:extLst>
              <a:ext uri="{FF2B5EF4-FFF2-40B4-BE49-F238E27FC236}">
                <a16:creationId xmlns:a16="http://schemas.microsoft.com/office/drawing/2014/main" id="{43DECC61-F692-4B0B-95DF-CE1E922FBBC2}"/>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8" name="Title 1">
            <a:extLst>
              <a:ext uri="{FF2B5EF4-FFF2-40B4-BE49-F238E27FC236}">
                <a16:creationId xmlns:a16="http://schemas.microsoft.com/office/drawing/2014/main" id="{324CA18A-E3A0-434F-937D-300D09FFD1EC}"/>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1591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linds(horizontal)">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linds(horizontal)">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blinds(horizontal)">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blinds(horizontal)">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1" grpId="0"/>
      <p:bldP spid="73" grpId="0"/>
      <p:bldP spid="74" grpId="0" animBg="1"/>
      <p:bldP spid="75" grpId="0"/>
      <p:bldP spid="76" grpId="0" animBg="1"/>
      <p:bldP spid="8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Find the Maclaurin expansion for </a:t>
            </a:r>
            <a:r>
              <a:rPr lang="en-GB" sz="1400" dirty="0" err="1">
                <a:latin typeface="Comic Sans MS" panose="030F0702030302020204" pitchFamily="66" charset="0"/>
              </a:rPr>
              <a:t>cosx</a:t>
            </a:r>
            <a:r>
              <a:rPr lang="en-GB" sz="1400" dirty="0">
                <a:latin typeface="Comic Sans MS" panose="030F0702030302020204" pitchFamily="66" charset="0"/>
              </a:rPr>
              <a:t>, up to the term in x</a:t>
            </a:r>
            <a:r>
              <a:rPr lang="en-GB" sz="1400" baseline="30000" dirty="0">
                <a:latin typeface="Comic Sans MS" panose="030F0702030302020204" pitchFamily="66" charset="0"/>
              </a:rPr>
              <a:t>4</a:t>
            </a:r>
            <a:r>
              <a:rPr lang="en-GB" sz="1400" dirty="0">
                <a:latin typeface="Comic Sans MS" panose="030F0702030302020204" pitchFamily="66" charset="0"/>
              </a:rPr>
              <a:t>. </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As on the previous example, you need to find the differentials of f(x), up to f’’’’’(x).</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you need to substitute x = 0 into these to find the values to use in the expansion above.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44008" y="1916832"/>
                <a:ext cx="117897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panose="02040503050406030204" pitchFamily="18" charset="0"/>
                        </a:rPr>
                        <m:t>𝑐𝑜𝑠</m:t>
                      </m:r>
                      <m:r>
                        <a:rPr lang="en-US" sz="1400" b="0" i="1" smtClean="0">
                          <a:latin typeface="Cambria Math"/>
                        </a:rPr>
                        <m:t>𝑥</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916832"/>
                <a:ext cx="1178977"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8004" y="2348880"/>
                <a:ext cx="1290994" cy="3222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𝑥</m:t>
                              </m:r>
                            </m:e>
                          </m:d>
                        </m:sup>
                      </m:sSup>
                      <m:r>
                        <a:rPr lang="en-US" sz="1400" b="0" i="1" smtClean="0">
                          <a:latin typeface="Cambria Math"/>
                        </a:rPr>
                        <m:t>=</m:t>
                      </m:r>
                      <m:r>
                        <a:rPr lang="en-US" sz="1400" b="0" i="1" smtClean="0">
                          <a:latin typeface="Cambria Math" panose="02040503050406030204" pitchFamily="18" charset="0"/>
                        </a:rPr>
                        <m:t>−</m:t>
                      </m:r>
                      <m:r>
                        <a:rPr lang="en-US" sz="1400" b="0" i="1" smtClean="0">
                          <a:latin typeface="Cambria Math" panose="02040503050406030204" pitchFamily="18" charset="0"/>
                        </a:rPr>
                        <m:t>𝑠𝑖𝑛𝑥</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8004" y="2348880"/>
                <a:ext cx="1290994" cy="322268"/>
              </a:xfrm>
              <a:prstGeom prst="rect">
                <a:avLst/>
              </a:prstGeom>
              <a:blipFill>
                <a:blip r:embed="rId4"/>
                <a:stretch>
                  <a:fillRect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535996" y="2780928"/>
                <a:ext cx="141820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panose="02040503050406030204" pitchFamily="18" charset="0"/>
                        </a:rPr>
                        <m:t>𝑐𝑜𝑠</m:t>
                      </m:r>
                      <m:r>
                        <a:rPr lang="en-US" sz="1400" b="0" i="1" smtClean="0">
                          <a:latin typeface="Cambria Math"/>
                        </a:rPr>
                        <m:t>𝑥</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35996" y="2780928"/>
                <a:ext cx="1418209" cy="307777"/>
              </a:xfrm>
              <a:prstGeom prst="rect">
                <a:avLst/>
              </a:prstGeom>
              <a:blipFill>
                <a:blip r:embed="rId5"/>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499992" y="3212976"/>
                <a:ext cx="13092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panose="02040503050406030204" pitchFamily="18" charset="0"/>
                        </a:rPr>
                        <m:t>𝑠𝑖𝑛</m:t>
                      </m:r>
                      <m:r>
                        <a:rPr lang="en-US" sz="1400" b="0" i="1" smtClean="0">
                          <a:latin typeface="Cambria Math"/>
                        </a:rPr>
                        <m:t>𝑥</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499992" y="3212976"/>
                <a:ext cx="1309205" cy="307777"/>
              </a:xfrm>
              <a:prstGeom prst="rect">
                <a:avLst/>
              </a:prstGeom>
              <a:blipFill>
                <a:blip r:embed="rId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63988" y="3609020"/>
                <a:ext cx="137653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panose="02040503050406030204" pitchFamily="18" charset="0"/>
                        </a:rPr>
                        <m:t>𝑐𝑜𝑠</m:t>
                      </m:r>
                      <m:r>
                        <a:rPr lang="en-US" sz="1400" b="0" i="1" smtClean="0">
                          <a:latin typeface="Cambria Math"/>
                        </a:rPr>
                        <m:t>𝑥</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463988" y="3609020"/>
                <a:ext cx="1376531" cy="307777"/>
              </a:xfrm>
              <a:prstGeom prst="rect">
                <a:avLst/>
              </a:prstGeom>
              <a:blipFill>
                <a:blip r:embed="rId7"/>
                <a:stretch>
                  <a:fillRect b="-5882"/>
                </a:stretch>
              </a:blipFill>
            </p:spPr>
            <p:txBody>
              <a:bodyPr/>
              <a:lstStyle/>
              <a:p>
                <a:r>
                  <a:rPr lang="en-GB">
                    <a:noFill/>
                  </a:rPr>
                  <a:t> </a:t>
                </a:r>
              </a:p>
            </p:txBody>
          </p:sp>
        </mc:Fallback>
      </mc:AlternateContent>
      <p:sp>
        <p:nvSpPr>
          <p:cNvPr id="40" name="TextBox 39"/>
          <p:cNvSpPr txBox="1"/>
          <p:nvPr/>
        </p:nvSpPr>
        <p:spPr>
          <a:xfrm>
            <a:off x="3923928" y="1520788"/>
            <a:ext cx="5028941"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Find successive differentials of f(x), and substitute x = 0 into each</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7272300" y="1916832"/>
                <a:ext cx="9115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1</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272300" y="1916832"/>
                <a:ext cx="911595" cy="307777"/>
              </a:xfrm>
              <a:prstGeom prst="rect">
                <a:avLst/>
              </a:prstGeom>
              <a:blipFill>
                <a:blip r:embed="rId8"/>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272300" y="2348880"/>
                <a:ext cx="9528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0</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7272300" y="2348880"/>
                <a:ext cx="952825" cy="307777"/>
              </a:xfrm>
              <a:prstGeom prst="rect">
                <a:avLst/>
              </a:prstGeom>
              <a:blipFill>
                <a:blip r:embed="rId9"/>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80312" y="2780928"/>
                <a:ext cx="11523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−1</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7380312" y="2780928"/>
                <a:ext cx="1152367" cy="307777"/>
              </a:xfrm>
              <a:prstGeom prst="rect">
                <a:avLst/>
              </a:prstGeom>
              <a:blipFill>
                <a:blip r:embed="rId10"/>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416316" y="3212976"/>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0</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416316" y="3212976"/>
                <a:ext cx="1152128" cy="307777"/>
              </a:xfrm>
              <a:prstGeom prst="rect">
                <a:avLst/>
              </a:prstGeom>
              <a:blipFill>
                <a:blip r:embed="rId11"/>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236296" y="3645024"/>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m:t>
                      </m:r>
                      <m:r>
                        <a:rPr lang="en-US" sz="1400" b="0" i="1" smtClean="0">
                          <a:latin typeface="Cambria Math" panose="02040503050406030204" pitchFamily="18" charset="0"/>
                        </a:rPr>
                        <m:t>1</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7236296" y="3645024"/>
                <a:ext cx="1152128" cy="307777"/>
              </a:xfrm>
              <a:prstGeom prst="rect">
                <a:avLst/>
              </a:prstGeom>
              <a:blipFill>
                <a:blip r:embed="rId12"/>
                <a:stretch>
                  <a:fillRect b="-8000"/>
                </a:stretch>
              </a:blipFill>
            </p:spPr>
            <p:txBody>
              <a:bodyPr/>
              <a:lstStyle/>
              <a:p>
                <a:r>
                  <a:rPr lang="en-GB">
                    <a:noFill/>
                  </a:rPr>
                  <a:t> </a:t>
                </a:r>
              </a:p>
            </p:txBody>
          </p:sp>
        </mc:Fallback>
      </mc:AlternateContent>
      <p:cxnSp>
        <p:nvCxnSpPr>
          <p:cNvPr id="52" name="Straight Arrow Connector 51"/>
          <p:cNvCxnSpPr/>
          <p:nvPr/>
        </p:nvCxnSpPr>
        <p:spPr>
          <a:xfrm>
            <a:off x="5868144" y="20608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868144" y="24928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976156" y="29609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976156" y="33929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68144" y="3789040"/>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3851920" y="5037892"/>
                <a:ext cx="4938724" cy="45332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51920" y="5037892"/>
                <a:ext cx="4938724" cy="453329"/>
              </a:xfrm>
              <a:prstGeom prst="rect">
                <a:avLst/>
              </a:prstGeom>
              <a:blipFill>
                <a:blip r:embed="rId13"/>
                <a:stretch>
                  <a:fillRect b="-1333"/>
                </a:stretch>
              </a:blipFill>
              <a:ln w="25400">
                <a:noFill/>
              </a:ln>
            </p:spPr>
            <p:txBody>
              <a:bodyPr/>
              <a:lstStyle/>
              <a:p>
                <a:r>
                  <a:rPr lang="en-GB">
                    <a:noFill/>
                  </a:rPr>
                  <a:t> </a:t>
                </a:r>
              </a:p>
            </p:txBody>
          </p:sp>
        </mc:Fallback>
      </mc:AlternateContent>
      <p:cxnSp>
        <p:nvCxnSpPr>
          <p:cNvPr id="59" name="Straight Connector 58"/>
          <p:cNvCxnSpPr/>
          <p:nvPr/>
        </p:nvCxnSpPr>
        <p:spPr>
          <a:xfrm>
            <a:off x="3995936" y="4473116"/>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3878769" y="5613956"/>
                <a:ext cx="3879972" cy="4507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𝑐𝑜𝑠𝑥</m:t>
                      </m:r>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e>
                      </m:d>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e>
                          </m:d>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panose="02040503050406030204" pitchFamily="18" charset="0"/>
                                </a:rPr>
                                <m:t>0</m:t>
                              </m:r>
                            </m:e>
                          </m:d>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m:t>
                          </m:r>
                          <m:r>
                            <a:rPr lang="en-US" sz="1200" b="0" i="1" smtClean="0">
                              <a:latin typeface="Cambria Math" panose="02040503050406030204" pitchFamily="18" charset="0"/>
                            </a:rPr>
                            <m:t>1</m:t>
                          </m:r>
                          <m:r>
                            <a:rPr lang="en-US" sz="1200" b="0" i="1" smtClean="0">
                              <a:latin typeface="Cambria Math"/>
                            </a:rPr>
                            <m:t>)</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m:t>
                          </m:r>
                          <m:r>
                            <a:rPr lang="en-US" sz="1200" b="0" i="1" smtClean="0">
                              <a:latin typeface="Cambria Math" panose="02040503050406030204" pitchFamily="18" charset="0"/>
                            </a:rPr>
                            <m:t>0</m:t>
                          </m:r>
                          <m:r>
                            <a:rPr lang="en-US" sz="1200" b="0" i="1" smtClean="0">
                              <a:latin typeface="Cambria Math"/>
                            </a:rPr>
                            <m:t>)</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878769" y="5613956"/>
                <a:ext cx="3879972" cy="450701"/>
              </a:xfrm>
              <a:prstGeom prst="rect">
                <a:avLst/>
              </a:prstGeom>
              <a:blipFill>
                <a:blip r:embed="rId14"/>
                <a:stretch>
                  <a:fillRect b="-1351"/>
                </a:stretch>
              </a:blipFill>
              <a:ln w="25400">
                <a:noFill/>
              </a:ln>
            </p:spPr>
            <p:txBody>
              <a:bodyPr/>
              <a:lstStyle/>
              <a:p>
                <a:r>
                  <a:rPr lang="en-GB">
                    <a:noFill/>
                  </a:rPr>
                  <a:t> </a:t>
                </a:r>
              </a:p>
            </p:txBody>
          </p:sp>
        </mc:Fallback>
      </mc:AlternateContent>
      <p:sp>
        <p:nvSpPr>
          <p:cNvPr id="62" name="TextBox 61"/>
          <p:cNvSpPr txBox="1"/>
          <p:nvPr/>
        </p:nvSpPr>
        <p:spPr>
          <a:xfrm>
            <a:off x="4788024" y="4581128"/>
            <a:ext cx="3143809"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Now sub these into </a:t>
            </a:r>
            <a:r>
              <a:rPr lang="en-US" sz="1200" dirty="0" err="1">
                <a:solidFill>
                  <a:srgbClr val="FF0000"/>
                </a:solidFill>
                <a:latin typeface="Comic Sans MS" panose="030F0702030302020204" pitchFamily="66" charset="0"/>
              </a:rPr>
              <a:t>Maclaurin’s</a:t>
            </a:r>
            <a:r>
              <a:rPr lang="en-US" sz="1200" dirty="0">
                <a:solidFill>
                  <a:srgbClr val="FF0000"/>
                </a:solidFill>
                <a:latin typeface="Comic Sans MS" panose="030F0702030302020204" pitchFamily="66" charset="0"/>
              </a:rPr>
              <a:t> expansion</a:t>
            </a:r>
            <a:endParaRPr lang="en-GB" sz="1200" dirty="0">
              <a:solidFill>
                <a:srgbClr val="FF0000"/>
              </a:solidFill>
              <a:latin typeface="Comic Sans MS" panose="030F0702030302020204" pitchFamily="66" charset="0"/>
            </a:endParaRPr>
          </a:p>
        </p:txBody>
      </p:sp>
      <p:sp>
        <p:nvSpPr>
          <p:cNvPr id="53" name="Rectangle 52"/>
          <p:cNvSpPr/>
          <p:nvPr/>
        </p:nvSpPr>
        <p:spPr>
          <a:xfrm>
            <a:off x="7344308" y="1952836"/>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7344308" y="2384884"/>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452319" y="2816932"/>
            <a:ext cx="972589"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452320" y="3248980"/>
            <a:ext cx="103473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7344308" y="3681028"/>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4499992" y="5145904"/>
            <a:ext cx="32403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4968044" y="5157192"/>
            <a:ext cx="396044"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5580112"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6336196"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7128284" y="5037892"/>
            <a:ext cx="46805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4467935" y="5749156"/>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4896900" y="5754797"/>
            <a:ext cx="216024" cy="2237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5425277" y="5616623"/>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6050045" y="5664199"/>
            <a:ext cx="233280" cy="17479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6640967" y="5673724"/>
            <a:ext cx="237671" cy="1711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3849706" y="6050203"/>
                <a:ext cx="1880836" cy="43800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𝑐𝑜𝑠𝑥</m:t>
                      </m:r>
                      <m:r>
                        <a:rPr lang="en-US" sz="1200" b="0" i="1" smtClean="0">
                          <a:latin typeface="Cambria Math" panose="02040503050406030204" pitchFamily="18" charset="0"/>
                        </a:rPr>
                        <m:t>=1−</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panose="02040503050406030204" pitchFamily="18" charset="0"/>
                            </a:rPr>
                            <m:t>2</m:t>
                          </m:r>
                          <m:r>
                            <a:rPr lang="en-US" sz="1200" b="0" i="1" smtClean="0">
                              <a:latin typeface="Cambria Math"/>
                            </a:rPr>
                            <m:t>!</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panose="02040503050406030204" pitchFamily="18" charset="0"/>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panose="02040503050406030204" pitchFamily="18" charset="0"/>
                            </a:rPr>
                            <m:t>4</m:t>
                          </m:r>
                          <m:r>
                            <a:rPr lang="en-US" sz="1200" b="0" i="1" smtClean="0">
                              <a:latin typeface="Cambria Math"/>
                            </a:rPr>
                            <m:t>!</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panose="02040503050406030204" pitchFamily="18" charset="0"/>
                            </a:rPr>
                            <m:t>4</m:t>
                          </m:r>
                        </m:sup>
                      </m:sSup>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3849706" y="6050203"/>
                <a:ext cx="1880836" cy="438005"/>
              </a:xfrm>
              <a:prstGeom prst="rect">
                <a:avLst/>
              </a:prstGeom>
              <a:blipFill>
                <a:blip r:embed="rId15"/>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394447" y="4077072"/>
                <a:ext cx="15353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panose="02040503050406030204" pitchFamily="18" charset="0"/>
                        </a:rPr>
                        <m:t>−</m:t>
                      </m:r>
                      <m:r>
                        <a:rPr lang="en-US" sz="1400" b="0" i="1" smtClean="0">
                          <a:latin typeface="Cambria Math" panose="02040503050406030204" pitchFamily="18" charset="0"/>
                        </a:rPr>
                        <m:t>𝑠𝑖𝑛𝑥</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394447" y="4077072"/>
                <a:ext cx="1535348" cy="307777"/>
              </a:xfrm>
              <a:prstGeom prst="rect">
                <a:avLst/>
              </a:prstGeom>
              <a:blipFill>
                <a:blip r:embed="rId16"/>
                <a:stretch>
                  <a:fillRect b="-8000"/>
                </a:stretch>
              </a:blipFill>
            </p:spPr>
            <p:txBody>
              <a:bodyPr/>
              <a:lstStyle/>
              <a:p>
                <a:r>
                  <a:rPr lang="en-GB">
                    <a:noFill/>
                  </a:rPr>
                  <a:t> </a:t>
                </a:r>
              </a:p>
            </p:txBody>
          </p:sp>
        </mc:Fallback>
      </mc:AlternateContent>
      <p:cxnSp>
        <p:nvCxnSpPr>
          <p:cNvPr id="83" name="Straight Arrow Connector 82"/>
          <p:cNvCxnSpPr/>
          <p:nvPr/>
        </p:nvCxnSpPr>
        <p:spPr>
          <a:xfrm>
            <a:off x="5832140" y="4257092"/>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7236296" y="4077072"/>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m:t>
                      </m:r>
                      <m:r>
                        <a:rPr lang="en-US" sz="1400" b="0" i="1" smtClean="0">
                          <a:latin typeface="Cambria Math" panose="02040503050406030204" pitchFamily="18" charset="0"/>
                        </a:rPr>
                        <m:t>0</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7236296" y="4077072"/>
                <a:ext cx="1152128" cy="307777"/>
              </a:xfrm>
              <a:prstGeom prst="rect">
                <a:avLst/>
              </a:prstGeom>
              <a:blipFill>
                <a:blip r:embed="rId17"/>
                <a:stretch>
                  <a:fillRect b="-8000"/>
                </a:stretch>
              </a:blipFill>
            </p:spPr>
            <p:txBody>
              <a:bodyPr/>
              <a:lstStyle/>
              <a:p>
                <a:r>
                  <a:rPr lang="en-GB">
                    <a:noFill/>
                  </a:rPr>
                  <a:t> </a:t>
                </a:r>
              </a:p>
            </p:txBody>
          </p:sp>
        </mc:Fallback>
      </mc:AlternateContent>
      <p:sp>
        <p:nvSpPr>
          <p:cNvPr id="85" name="Rectangle 84"/>
          <p:cNvSpPr/>
          <p:nvPr/>
        </p:nvSpPr>
        <p:spPr>
          <a:xfrm>
            <a:off x="7344308" y="4113076"/>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7956376" y="5049180"/>
            <a:ext cx="504056"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7231318" y="5651499"/>
            <a:ext cx="195007" cy="20151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8" name="TextBox 87"/>
              <p:cNvSpPr txBox="1"/>
              <p:nvPr/>
            </p:nvSpPr>
            <p:spPr>
              <a:xfrm>
                <a:off x="1223628" y="5697252"/>
                <a:ext cx="1810944"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𝑐𝑜𝑠𝑥</m:t>
                      </m:r>
                      <m:r>
                        <a:rPr lang="en-US" sz="1200" i="1">
                          <a:latin typeface="Cambria Math" panose="02040503050406030204" pitchFamily="18" charset="0"/>
                        </a:rPr>
                        <m:t>=1−</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panose="02040503050406030204" pitchFamily="18" charset="0"/>
                            </a:rPr>
                            <m:t>2</m:t>
                          </m:r>
                          <m:r>
                            <a:rPr lang="en-US" sz="1200" i="1">
                              <a:latin typeface="Cambria Math"/>
                            </a:rPr>
                            <m:t>!</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panose="02040503050406030204" pitchFamily="18" charset="0"/>
                            </a:rPr>
                            <m:t>2</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panose="02040503050406030204" pitchFamily="18" charset="0"/>
                            </a:rPr>
                            <m:t>4</m:t>
                          </m:r>
                          <m:r>
                            <a:rPr lang="en-US" sz="1200" i="1">
                              <a:latin typeface="Cambria Math"/>
                            </a:rPr>
                            <m:t>!</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panose="02040503050406030204" pitchFamily="18" charset="0"/>
                            </a:rPr>
                            <m:t>4</m:t>
                          </m:r>
                        </m:sup>
                      </m:sSup>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223628" y="5697252"/>
                <a:ext cx="1810944" cy="439223"/>
              </a:xfrm>
              <a:prstGeom prst="rect">
                <a:avLst/>
              </a:prstGeom>
              <a:blipFill>
                <a:blip r:embed="rId18"/>
                <a:stretch>
                  <a:fillRect/>
                </a:stretch>
              </a:blipFill>
              <a:ln w="25400">
                <a:noFill/>
              </a:ln>
            </p:spPr>
            <p:txBody>
              <a:bodyPr/>
              <a:lstStyle/>
              <a:p>
                <a:r>
                  <a:rPr lang="en-GB">
                    <a:noFill/>
                  </a:rPr>
                  <a:t> </a:t>
                </a:r>
              </a:p>
            </p:txBody>
          </p:sp>
        </mc:Fallback>
      </mc:AlternateContent>
      <p:sp>
        <p:nvSpPr>
          <p:cNvPr id="51" name="テキスト ボックス 50">
            <a:extLst>
              <a:ext uri="{FF2B5EF4-FFF2-40B4-BE49-F238E27FC236}">
                <a16:creationId xmlns:a16="http://schemas.microsoft.com/office/drawing/2014/main" id="{21875DD6-6DA7-406D-80C4-FDAFB1F889C1}"/>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1" name="Title 1">
            <a:extLst>
              <a:ext uri="{FF2B5EF4-FFF2-40B4-BE49-F238E27FC236}">
                <a16:creationId xmlns:a16="http://schemas.microsoft.com/office/drawing/2014/main" id="{98DBF5D0-6C4C-4B63-846D-B6336D1786C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03544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linds(horizontal)">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linds(horizont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blinds(horizontal)">
                                      <p:cBhvr>
                                        <p:cTn id="97" dur="500"/>
                                        <p:tgtEl>
                                          <p:spTgt spid="8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blinds(horizontal)">
                                      <p:cBhvr>
                                        <p:cTn id="102" dur="5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blinds(horizontal)">
                                      <p:cBhvr>
                                        <p:cTn id="107" dur="5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5"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blinds(vertical)">
                                      <p:cBhvr>
                                        <p:cTn id="112" dur="5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blinds(horizontal)">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mph" presetSubtype="2" fill="hold" nodeType="clickEffect">
                                  <p:stCondLst>
                                    <p:cond delay="0"/>
                                  </p:stCondLst>
                                  <p:childTnLst>
                                    <p:animClr clrSpc="rgb" dir="cw">
                                      <p:cBhvr>
                                        <p:cTn id="121" dur="500" fill="hold"/>
                                        <p:tgtEl>
                                          <p:spTgt spid="32"/>
                                        </p:tgtEl>
                                        <p:attrNameLst>
                                          <p:attrName>fillcolor</p:attrName>
                                        </p:attrNameLst>
                                      </p:cBhvr>
                                      <p:to>
                                        <a:srgbClr val="FFCC99"/>
                                      </p:to>
                                    </p:animClr>
                                    <p:set>
                                      <p:cBhvr>
                                        <p:cTn id="122" dur="500" fill="hold"/>
                                        <p:tgtEl>
                                          <p:spTgt spid="32"/>
                                        </p:tgtEl>
                                        <p:attrNameLst>
                                          <p:attrName>fill.type</p:attrName>
                                        </p:attrNameLst>
                                      </p:cBhvr>
                                      <p:to>
                                        <p:strVal val="solid"/>
                                      </p:to>
                                    </p:set>
                                    <p:set>
                                      <p:cBhvr>
                                        <p:cTn id="123" dur="500" fill="hold"/>
                                        <p:tgtEl>
                                          <p:spTgt spid="32"/>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linds(horizontal)">
                                      <p:cBhvr>
                                        <p:cTn id="128" dur="500"/>
                                        <p:tgtEl>
                                          <p:spTgt spid="58"/>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32"/>
                                        </p:tgtEl>
                                        <p:attrNameLst>
                                          <p:attrName>fillcolor</p:attrName>
                                        </p:attrNameLst>
                                      </p:cBhvr>
                                      <p:to>
                                        <a:schemeClr val="bg1"/>
                                      </p:to>
                                    </p:animClr>
                                    <p:set>
                                      <p:cBhvr>
                                        <p:cTn id="133" dur="500" fill="hold"/>
                                        <p:tgtEl>
                                          <p:spTgt spid="32"/>
                                        </p:tgtEl>
                                        <p:attrNameLst>
                                          <p:attrName>fill.type</p:attrName>
                                        </p:attrNameLst>
                                      </p:cBhvr>
                                      <p:to>
                                        <p:strVal val="solid"/>
                                      </p:to>
                                    </p:set>
                                    <p:set>
                                      <p:cBhvr>
                                        <p:cTn id="134" dur="500" fill="hold"/>
                                        <p:tgtEl>
                                          <p:spTgt spid="32"/>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linds(horizont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blinds(horizontal)">
                                      <p:cBhvr>
                                        <p:cTn id="144" dur="500"/>
                                        <p:tgtEl>
                                          <p:spTgt spid="67"/>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blinds(horizontal)">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blinds(horizontal)">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7"/>
                                        </p:tgtEl>
                                      </p:cBhvr>
                                    </p:animEffect>
                                    <p:set>
                                      <p:cBhvr>
                                        <p:cTn id="159" dur="1" fill="hold">
                                          <p:stCondLst>
                                            <p:cond delay="499"/>
                                          </p:stCondLst>
                                        </p:cTn>
                                        <p:tgtEl>
                                          <p:spTgt spid="67"/>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72"/>
                                        </p:tgtEl>
                                      </p:cBhvr>
                                    </p:animEffect>
                                    <p:set>
                                      <p:cBhvr>
                                        <p:cTn id="162" dur="1" fill="hold">
                                          <p:stCondLst>
                                            <p:cond delay="499"/>
                                          </p:stCondLst>
                                        </p:cTn>
                                        <p:tgtEl>
                                          <p:spTgt spid="72"/>
                                        </p:tgtEl>
                                        <p:attrNameLst>
                                          <p:attrName>style.visibility</p:attrName>
                                        </p:attrNameLst>
                                      </p:cBhvr>
                                      <p:to>
                                        <p:strVal val="hidden"/>
                                      </p:to>
                                    </p:set>
                                  </p:childTnLst>
                                </p:cTn>
                              </p:par>
                              <p:par>
                                <p:cTn id="163" presetID="3" presetClass="exit" presetSubtype="10" fill="hold" grpId="1" nodeType="withEffect">
                                  <p:stCondLst>
                                    <p:cond delay="0"/>
                                  </p:stCondLst>
                                  <p:childTnLst>
                                    <p:animEffect transition="out" filter="blinds(horizontal)">
                                      <p:cBhvr>
                                        <p:cTn id="164" dur="500"/>
                                        <p:tgtEl>
                                          <p:spTgt spid="53"/>
                                        </p:tgtEl>
                                      </p:cBhvr>
                                    </p:animEffect>
                                    <p:set>
                                      <p:cBhvr>
                                        <p:cTn id="165" dur="1" fill="hold">
                                          <p:stCondLst>
                                            <p:cond delay="499"/>
                                          </p:stCondLst>
                                        </p:cTn>
                                        <p:tgtEl>
                                          <p:spTgt spid="5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68"/>
                                        </p:tgtEl>
                                        <p:attrNameLst>
                                          <p:attrName>style.visibility</p:attrName>
                                        </p:attrNameLst>
                                      </p:cBhvr>
                                      <p:to>
                                        <p:strVal val="visible"/>
                                      </p:to>
                                    </p:set>
                                    <p:animEffect transition="in" filter="blinds(horizontal)">
                                      <p:cBhvr>
                                        <p:cTn id="170" dur="500"/>
                                        <p:tgtEl>
                                          <p:spTgt spid="6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77"/>
                                        </p:tgtEl>
                                        <p:attrNameLst>
                                          <p:attrName>style.visibility</p:attrName>
                                        </p:attrNameLst>
                                      </p:cBhvr>
                                      <p:to>
                                        <p:strVal val="visible"/>
                                      </p:to>
                                    </p:set>
                                    <p:animEffect transition="in" filter="blinds(horizontal)">
                                      <p:cBhvr>
                                        <p:cTn id="175" dur="500"/>
                                        <p:tgtEl>
                                          <p:spTgt spid="77"/>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blinds(horizontal)">
                                      <p:cBhvr>
                                        <p:cTn id="180" dur="500"/>
                                        <p:tgtEl>
                                          <p:spTgt spid="63"/>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68"/>
                                        </p:tgtEl>
                                      </p:cBhvr>
                                    </p:animEffect>
                                    <p:set>
                                      <p:cBhvr>
                                        <p:cTn id="185" dur="1" fill="hold">
                                          <p:stCondLst>
                                            <p:cond delay="499"/>
                                          </p:stCondLst>
                                        </p:cTn>
                                        <p:tgtEl>
                                          <p:spTgt spid="68"/>
                                        </p:tgtEl>
                                        <p:attrNameLst>
                                          <p:attrName>style.visibility</p:attrName>
                                        </p:attrNameLst>
                                      </p:cBhvr>
                                      <p:to>
                                        <p:strVal val="hidden"/>
                                      </p:to>
                                    </p:set>
                                  </p:childTnLst>
                                </p:cTn>
                              </p:par>
                              <p:par>
                                <p:cTn id="186" presetID="3" presetClass="exit" presetSubtype="10" fill="hold" grpId="1" nodeType="withEffect">
                                  <p:stCondLst>
                                    <p:cond delay="0"/>
                                  </p:stCondLst>
                                  <p:childTnLst>
                                    <p:animEffect transition="out" filter="blinds(horizontal)">
                                      <p:cBhvr>
                                        <p:cTn id="187" dur="500"/>
                                        <p:tgtEl>
                                          <p:spTgt spid="77"/>
                                        </p:tgtEl>
                                      </p:cBhvr>
                                    </p:animEffect>
                                    <p:set>
                                      <p:cBhvr>
                                        <p:cTn id="188" dur="1" fill="hold">
                                          <p:stCondLst>
                                            <p:cond delay="499"/>
                                          </p:stCondLst>
                                        </p:cTn>
                                        <p:tgtEl>
                                          <p:spTgt spid="77"/>
                                        </p:tgtEl>
                                        <p:attrNameLst>
                                          <p:attrName>style.visibility</p:attrName>
                                        </p:attrNameLst>
                                      </p:cBhvr>
                                      <p:to>
                                        <p:strVal val="hidden"/>
                                      </p:to>
                                    </p:set>
                                  </p:childTnLst>
                                </p:cTn>
                              </p:par>
                              <p:par>
                                <p:cTn id="189" presetID="3" presetClass="exit" presetSubtype="10" fill="hold" grpId="1" nodeType="withEffect">
                                  <p:stCondLst>
                                    <p:cond delay="0"/>
                                  </p:stCondLst>
                                  <p:childTnLst>
                                    <p:animEffect transition="out" filter="blinds(horizontal)">
                                      <p:cBhvr>
                                        <p:cTn id="190" dur="500"/>
                                        <p:tgtEl>
                                          <p:spTgt spid="63"/>
                                        </p:tgtEl>
                                      </p:cBhvr>
                                    </p:animEffect>
                                    <p:set>
                                      <p:cBhvr>
                                        <p:cTn id="191" dur="1" fill="hold">
                                          <p:stCondLst>
                                            <p:cond delay="499"/>
                                          </p:stCondLst>
                                        </p:cTn>
                                        <p:tgtEl>
                                          <p:spTgt spid="6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blinds(horizontal)">
                                      <p:cBhvr>
                                        <p:cTn id="196" dur="500"/>
                                        <p:tgtEl>
                                          <p:spTgt spid="69"/>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78"/>
                                        </p:tgtEl>
                                        <p:attrNameLst>
                                          <p:attrName>style.visibility</p:attrName>
                                        </p:attrNameLst>
                                      </p:cBhvr>
                                      <p:to>
                                        <p:strVal val="visible"/>
                                      </p:to>
                                    </p:set>
                                    <p:animEffect transition="in" filter="blinds(horizontal)">
                                      <p:cBhvr>
                                        <p:cTn id="201" dur="500"/>
                                        <p:tgtEl>
                                          <p:spTgt spid="78"/>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4"/>
                                        </p:tgtEl>
                                        <p:attrNameLst>
                                          <p:attrName>style.visibility</p:attrName>
                                        </p:attrNameLst>
                                      </p:cBhvr>
                                      <p:to>
                                        <p:strVal val="visible"/>
                                      </p:to>
                                    </p:set>
                                    <p:animEffect transition="in" filter="blinds(horizontal)">
                                      <p:cBhvr>
                                        <p:cTn id="206" dur="500"/>
                                        <p:tgtEl>
                                          <p:spTgt spid="64"/>
                                        </p:tgtEl>
                                      </p:cBhvr>
                                    </p:animEffect>
                                  </p:childTnLst>
                                </p:cTn>
                              </p:par>
                            </p:childTnLst>
                          </p:cTn>
                        </p:par>
                      </p:childTnLst>
                    </p:cTn>
                  </p:par>
                  <p:par>
                    <p:cTn id="207" fill="hold">
                      <p:stCondLst>
                        <p:cond delay="indefinite"/>
                      </p:stCondLst>
                      <p:childTnLst>
                        <p:par>
                          <p:cTn id="208" fill="hold">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69"/>
                                        </p:tgtEl>
                                      </p:cBhvr>
                                    </p:animEffect>
                                    <p:set>
                                      <p:cBhvr>
                                        <p:cTn id="211" dur="1" fill="hold">
                                          <p:stCondLst>
                                            <p:cond delay="499"/>
                                          </p:stCondLst>
                                        </p:cTn>
                                        <p:tgtEl>
                                          <p:spTgt spid="69"/>
                                        </p:tgtEl>
                                        <p:attrNameLst>
                                          <p:attrName>style.visibility</p:attrName>
                                        </p:attrNameLst>
                                      </p:cBhvr>
                                      <p:to>
                                        <p:strVal val="hidden"/>
                                      </p:to>
                                    </p:set>
                                  </p:childTnLst>
                                </p:cTn>
                              </p:par>
                              <p:par>
                                <p:cTn id="212" presetID="3" presetClass="exit" presetSubtype="10" fill="hold" grpId="1" nodeType="withEffect">
                                  <p:stCondLst>
                                    <p:cond delay="0"/>
                                  </p:stCondLst>
                                  <p:childTnLst>
                                    <p:animEffect transition="out" filter="blinds(horizontal)">
                                      <p:cBhvr>
                                        <p:cTn id="213" dur="500"/>
                                        <p:tgtEl>
                                          <p:spTgt spid="78"/>
                                        </p:tgtEl>
                                      </p:cBhvr>
                                    </p:animEffect>
                                    <p:set>
                                      <p:cBhvr>
                                        <p:cTn id="214" dur="1" fill="hold">
                                          <p:stCondLst>
                                            <p:cond delay="499"/>
                                          </p:stCondLst>
                                        </p:cTn>
                                        <p:tgtEl>
                                          <p:spTgt spid="78"/>
                                        </p:tgtEl>
                                        <p:attrNameLst>
                                          <p:attrName>style.visibility</p:attrName>
                                        </p:attrNameLst>
                                      </p:cBhvr>
                                      <p:to>
                                        <p:strVal val="hidden"/>
                                      </p:to>
                                    </p:set>
                                  </p:childTnLst>
                                </p:cTn>
                              </p:par>
                              <p:par>
                                <p:cTn id="215" presetID="3" presetClass="exit" presetSubtype="10" fill="hold" grpId="1" nodeType="withEffect">
                                  <p:stCondLst>
                                    <p:cond delay="0"/>
                                  </p:stCondLst>
                                  <p:childTnLst>
                                    <p:animEffect transition="out" filter="blinds(horizontal)">
                                      <p:cBhvr>
                                        <p:cTn id="216" dur="500"/>
                                        <p:tgtEl>
                                          <p:spTgt spid="64"/>
                                        </p:tgtEl>
                                      </p:cBhvr>
                                    </p:animEffect>
                                    <p:set>
                                      <p:cBhvr>
                                        <p:cTn id="217" dur="1" fill="hold">
                                          <p:stCondLst>
                                            <p:cond delay="499"/>
                                          </p:stCondLst>
                                        </p:cTn>
                                        <p:tgtEl>
                                          <p:spTgt spid="64"/>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70"/>
                                        </p:tgtEl>
                                        <p:attrNameLst>
                                          <p:attrName>style.visibility</p:attrName>
                                        </p:attrNameLst>
                                      </p:cBhvr>
                                      <p:to>
                                        <p:strVal val="visible"/>
                                      </p:to>
                                    </p:set>
                                    <p:animEffect transition="in" filter="blinds(horizontal)">
                                      <p:cBhvr>
                                        <p:cTn id="222" dur="500"/>
                                        <p:tgtEl>
                                          <p:spTgt spid="70"/>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79"/>
                                        </p:tgtEl>
                                        <p:attrNameLst>
                                          <p:attrName>style.visibility</p:attrName>
                                        </p:attrNameLst>
                                      </p:cBhvr>
                                      <p:to>
                                        <p:strVal val="visible"/>
                                      </p:to>
                                    </p:set>
                                    <p:animEffect transition="in" filter="blinds(horizontal)">
                                      <p:cBhvr>
                                        <p:cTn id="227" dur="500"/>
                                        <p:tgtEl>
                                          <p:spTgt spid="79"/>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ntr" presetSubtype="10" fill="hold" grpId="0" nodeType="click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xit" presetSubtype="10" fill="hold" grpId="1" nodeType="clickEffect">
                                  <p:stCondLst>
                                    <p:cond delay="0"/>
                                  </p:stCondLst>
                                  <p:childTnLst>
                                    <p:animEffect transition="out" filter="blinds(horizontal)">
                                      <p:cBhvr>
                                        <p:cTn id="236" dur="500"/>
                                        <p:tgtEl>
                                          <p:spTgt spid="70"/>
                                        </p:tgtEl>
                                      </p:cBhvr>
                                    </p:animEffect>
                                    <p:set>
                                      <p:cBhvr>
                                        <p:cTn id="237" dur="1" fill="hold">
                                          <p:stCondLst>
                                            <p:cond delay="499"/>
                                          </p:stCondLst>
                                        </p:cTn>
                                        <p:tgtEl>
                                          <p:spTgt spid="70"/>
                                        </p:tgtEl>
                                        <p:attrNameLst>
                                          <p:attrName>style.visibility</p:attrName>
                                        </p:attrNameLst>
                                      </p:cBhvr>
                                      <p:to>
                                        <p:strVal val="hidden"/>
                                      </p:to>
                                    </p:set>
                                  </p:childTnLst>
                                </p:cTn>
                              </p:par>
                              <p:par>
                                <p:cTn id="238" presetID="3" presetClass="exit" presetSubtype="10" fill="hold" grpId="1" nodeType="withEffect">
                                  <p:stCondLst>
                                    <p:cond delay="0"/>
                                  </p:stCondLst>
                                  <p:childTnLst>
                                    <p:animEffect transition="out" filter="blinds(horizontal)">
                                      <p:cBhvr>
                                        <p:cTn id="239" dur="500"/>
                                        <p:tgtEl>
                                          <p:spTgt spid="79"/>
                                        </p:tgtEl>
                                      </p:cBhvr>
                                    </p:animEffect>
                                    <p:set>
                                      <p:cBhvr>
                                        <p:cTn id="240" dur="1" fill="hold">
                                          <p:stCondLst>
                                            <p:cond delay="499"/>
                                          </p:stCondLst>
                                        </p:cTn>
                                        <p:tgtEl>
                                          <p:spTgt spid="79"/>
                                        </p:tgtEl>
                                        <p:attrNameLst>
                                          <p:attrName>style.visibility</p:attrName>
                                        </p:attrNameLst>
                                      </p:cBhvr>
                                      <p:to>
                                        <p:strVal val="hidden"/>
                                      </p:to>
                                    </p:set>
                                  </p:childTnLst>
                                </p:cTn>
                              </p:par>
                              <p:par>
                                <p:cTn id="241" presetID="3" presetClass="exit" presetSubtype="10" fill="hold" grpId="1" nodeType="withEffect">
                                  <p:stCondLst>
                                    <p:cond delay="0"/>
                                  </p:stCondLst>
                                  <p:childTnLst>
                                    <p:animEffect transition="out" filter="blinds(horizontal)">
                                      <p:cBhvr>
                                        <p:cTn id="242" dur="500"/>
                                        <p:tgtEl>
                                          <p:spTgt spid="65"/>
                                        </p:tgtEl>
                                      </p:cBhvr>
                                    </p:animEffect>
                                    <p:set>
                                      <p:cBhvr>
                                        <p:cTn id="243" dur="1" fill="hold">
                                          <p:stCondLst>
                                            <p:cond delay="499"/>
                                          </p:stCondLst>
                                        </p:cTn>
                                        <p:tgtEl>
                                          <p:spTgt spid="65"/>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grpId="0" nodeType="clickEffect">
                                  <p:stCondLst>
                                    <p:cond delay="0"/>
                                  </p:stCondLst>
                                  <p:childTnLst>
                                    <p:set>
                                      <p:cBhvr>
                                        <p:cTn id="247" dur="1" fill="hold">
                                          <p:stCondLst>
                                            <p:cond delay="0"/>
                                          </p:stCondLst>
                                        </p:cTn>
                                        <p:tgtEl>
                                          <p:spTgt spid="71"/>
                                        </p:tgtEl>
                                        <p:attrNameLst>
                                          <p:attrName>style.visibility</p:attrName>
                                        </p:attrNameLst>
                                      </p:cBhvr>
                                      <p:to>
                                        <p:strVal val="visible"/>
                                      </p:to>
                                    </p:set>
                                    <p:animEffect transition="in" filter="blinds(horizontal)">
                                      <p:cBhvr>
                                        <p:cTn id="248" dur="500"/>
                                        <p:tgtEl>
                                          <p:spTgt spid="71"/>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ntr" presetSubtype="10" fill="hold" grpId="0" nodeType="clickEffect">
                                  <p:stCondLst>
                                    <p:cond delay="0"/>
                                  </p:stCondLst>
                                  <p:childTnLst>
                                    <p:set>
                                      <p:cBhvr>
                                        <p:cTn id="252" dur="1" fill="hold">
                                          <p:stCondLst>
                                            <p:cond delay="0"/>
                                          </p:stCondLst>
                                        </p:cTn>
                                        <p:tgtEl>
                                          <p:spTgt spid="80"/>
                                        </p:tgtEl>
                                        <p:attrNameLst>
                                          <p:attrName>style.visibility</p:attrName>
                                        </p:attrNameLst>
                                      </p:cBhvr>
                                      <p:to>
                                        <p:strVal val="visible"/>
                                      </p:to>
                                    </p:set>
                                    <p:animEffect transition="in" filter="blinds(horizontal)">
                                      <p:cBhvr>
                                        <p:cTn id="253" dur="500"/>
                                        <p:tgtEl>
                                          <p:spTgt spid="80"/>
                                        </p:tgtEl>
                                      </p:cBhvr>
                                    </p:animEffec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66"/>
                                        </p:tgtEl>
                                        <p:attrNameLst>
                                          <p:attrName>style.visibility</p:attrName>
                                        </p:attrNameLst>
                                      </p:cBhvr>
                                      <p:to>
                                        <p:strVal val="visible"/>
                                      </p:to>
                                    </p:set>
                                    <p:animEffect transition="in" filter="blinds(horizontal)">
                                      <p:cBhvr>
                                        <p:cTn id="258" dur="500"/>
                                        <p:tgtEl>
                                          <p:spTgt spid="66"/>
                                        </p:tgtEl>
                                      </p:cBhvr>
                                    </p:animEffect>
                                  </p:childTnLst>
                                </p:cTn>
                              </p:par>
                            </p:childTnLst>
                          </p:cTn>
                        </p:par>
                      </p:childTnLst>
                    </p:cTn>
                  </p:par>
                  <p:par>
                    <p:cTn id="259" fill="hold">
                      <p:stCondLst>
                        <p:cond delay="indefinite"/>
                      </p:stCondLst>
                      <p:childTnLst>
                        <p:par>
                          <p:cTn id="260" fill="hold">
                            <p:stCondLst>
                              <p:cond delay="0"/>
                            </p:stCondLst>
                            <p:childTnLst>
                              <p:par>
                                <p:cTn id="261" presetID="3" presetClass="exit" presetSubtype="10" fill="hold" grpId="1" nodeType="clickEffect">
                                  <p:stCondLst>
                                    <p:cond delay="0"/>
                                  </p:stCondLst>
                                  <p:childTnLst>
                                    <p:animEffect transition="out" filter="blinds(horizontal)">
                                      <p:cBhvr>
                                        <p:cTn id="262" dur="500"/>
                                        <p:tgtEl>
                                          <p:spTgt spid="71"/>
                                        </p:tgtEl>
                                      </p:cBhvr>
                                    </p:animEffect>
                                    <p:set>
                                      <p:cBhvr>
                                        <p:cTn id="263" dur="1" fill="hold">
                                          <p:stCondLst>
                                            <p:cond delay="499"/>
                                          </p:stCondLst>
                                        </p:cTn>
                                        <p:tgtEl>
                                          <p:spTgt spid="71"/>
                                        </p:tgtEl>
                                        <p:attrNameLst>
                                          <p:attrName>style.visibility</p:attrName>
                                        </p:attrNameLst>
                                      </p:cBhvr>
                                      <p:to>
                                        <p:strVal val="hidden"/>
                                      </p:to>
                                    </p:set>
                                  </p:childTnLst>
                                </p:cTn>
                              </p:par>
                              <p:par>
                                <p:cTn id="264" presetID="3" presetClass="exit" presetSubtype="10" fill="hold" grpId="1" nodeType="withEffect">
                                  <p:stCondLst>
                                    <p:cond delay="0"/>
                                  </p:stCondLst>
                                  <p:childTnLst>
                                    <p:animEffect transition="out" filter="blinds(horizontal)">
                                      <p:cBhvr>
                                        <p:cTn id="265" dur="500"/>
                                        <p:tgtEl>
                                          <p:spTgt spid="80"/>
                                        </p:tgtEl>
                                      </p:cBhvr>
                                    </p:animEffect>
                                    <p:set>
                                      <p:cBhvr>
                                        <p:cTn id="266" dur="1" fill="hold">
                                          <p:stCondLst>
                                            <p:cond delay="499"/>
                                          </p:stCondLst>
                                        </p:cTn>
                                        <p:tgtEl>
                                          <p:spTgt spid="80"/>
                                        </p:tgtEl>
                                        <p:attrNameLst>
                                          <p:attrName>style.visibility</p:attrName>
                                        </p:attrNameLst>
                                      </p:cBhvr>
                                      <p:to>
                                        <p:strVal val="hidden"/>
                                      </p:to>
                                    </p:set>
                                  </p:childTnLst>
                                </p:cTn>
                              </p:par>
                              <p:par>
                                <p:cTn id="267" presetID="3" presetClass="exit" presetSubtype="10" fill="hold" grpId="1" nodeType="withEffect">
                                  <p:stCondLst>
                                    <p:cond delay="0"/>
                                  </p:stCondLst>
                                  <p:childTnLst>
                                    <p:animEffect transition="out" filter="blinds(horizontal)">
                                      <p:cBhvr>
                                        <p:cTn id="268" dur="500"/>
                                        <p:tgtEl>
                                          <p:spTgt spid="66"/>
                                        </p:tgtEl>
                                      </p:cBhvr>
                                    </p:animEffect>
                                    <p:set>
                                      <p:cBhvr>
                                        <p:cTn id="269" dur="1" fill="hold">
                                          <p:stCondLst>
                                            <p:cond delay="499"/>
                                          </p:stCondLst>
                                        </p:cTn>
                                        <p:tgtEl>
                                          <p:spTgt spid="66"/>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3" presetClass="entr" presetSubtype="10" fill="hold" grpId="0" nodeType="clickEffect">
                                  <p:stCondLst>
                                    <p:cond delay="0"/>
                                  </p:stCondLst>
                                  <p:childTnLst>
                                    <p:set>
                                      <p:cBhvr>
                                        <p:cTn id="273" dur="1" fill="hold">
                                          <p:stCondLst>
                                            <p:cond delay="0"/>
                                          </p:stCondLst>
                                        </p:cTn>
                                        <p:tgtEl>
                                          <p:spTgt spid="86"/>
                                        </p:tgtEl>
                                        <p:attrNameLst>
                                          <p:attrName>style.visibility</p:attrName>
                                        </p:attrNameLst>
                                      </p:cBhvr>
                                      <p:to>
                                        <p:strVal val="visible"/>
                                      </p:to>
                                    </p:set>
                                    <p:animEffect transition="in" filter="blinds(horizontal)">
                                      <p:cBhvr>
                                        <p:cTn id="274" dur="500"/>
                                        <p:tgtEl>
                                          <p:spTgt spid="86"/>
                                        </p:tgtEl>
                                      </p:cBhvr>
                                    </p:animEffect>
                                  </p:childTnLst>
                                </p:cTn>
                              </p:par>
                            </p:childTnLst>
                          </p:cTn>
                        </p:par>
                      </p:childTnLst>
                    </p:cTn>
                  </p:par>
                  <p:par>
                    <p:cTn id="275" fill="hold">
                      <p:stCondLst>
                        <p:cond delay="indefinite"/>
                      </p:stCondLst>
                      <p:childTnLst>
                        <p:par>
                          <p:cTn id="276" fill="hold">
                            <p:stCondLst>
                              <p:cond delay="0"/>
                            </p:stCondLst>
                            <p:childTnLst>
                              <p:par>
                                <p:cTn id="277" presetID="3" presetClass="entr" presetSubtype="10" fill="hold" grpId="0" nodeType="clickEffect">
                                  <p:stCondLst>
                                    <p:cond delay="0"/>
                                  </p:stCondLst>
                                  <p:childTnLst>
                                    <p:set>
                                      <p:cBhvr>
                                        <p:cTn id="278" dur="1" fill="hold">
                                          <p:stCondLst>
                                            <p:cond delay="0"/>
                                          </p:stCondLst>
                                        </p:cTn>
                                        <p:tgtEl>
                                          <p:spTgt spid="87"/>
                                        </p:tgtEl>
                                        <p:attrNameLst>
                                          <p:attrName>style.visibility</p:attrName>
                                        </p:attrNameLst>
                                      </p:cBhvr>
                                      <p:to>
                                        <p:strVal val="visible"/>
                                      </p:to>
                                    </p:set>
                                    <p:animEffect transition="in" filter="blinds(horizontal)">
                                      <p:cBhvr>
                                        <p:cTn id="279" dur="500"/>
                                        <p:tgtEl>
                                          <p:spTgt spid="87"/>
                                        </p:tgtEl>
                                      </p:cBhvr>
                                    </p:animEffect>
                                  </p:childTnLst>
                                </p:cTn>
                              </p:par>
                            </p:childTnLst>
                          </p:cTn>
                        </p:par>
                      </p:childTnLst>
                    </p:cTn>
                  </p:par>
                  <p:par>
                    <p:cTn id="280" fill="hold">
                      <p:stCondLst>
                        <p:cond delay="indefinite"/>
                      </p:stCondLst>
                      <p:childTnLst>
                        <p:par>
                          <p:cTn id="281" fill="hold">
                            <p:stCondLst>
                              <p:cond delay="0"/>
                            </p:stCondLst>
                            <p:childTnLst>
                              <p:par>
                                <p:cTn id="282" presetID="3" presetClass="entr" presetSubtype="10" fill="hold" grpId="0" nodeType="clickEffect">
                                  <p:stCondLst>
                                    <p:cond delay="0"/>
                                  </p:stCondLst>
                                  <p:childTnLst>
                                    <p:set>
                                      <p:cBhvr>
                                        <p:cTn id="283" dur="1" fill="hold">
                                          <p:stCondLst>
                                            <p:cond delay="0"/>
                                          </p:stCondLst>
                                        </p:cTn>
                                        <p:tgtEl>
                                          <p:spTgt spid="85"/>
                                        </p:tgtEl>
                                        <p:attrNameLst>
                                          <p:attrName>style.visibility</p:attrName>
                                        </p:attrNameLst>
                                      </p:cBhvr>
                                      <p:to>
                                        <p:strVal val="visible"/>
                                      </p:to>
                                    </p:set>
                                    <p:animEffect transition="in" filter="blinds(horizontal)">
                                      <p:cBhvr>
                                        <p:cTn id="284" dur="500"/>
                                        <p:tgtEl>
                                          <p:spTgt spid="85"/>
                                        </p:tgtEl>
                                      </p:cBhvr>
                                    </p:animEffect>
                                  </p:childTnLst>
                                </p:cTn>
                              </p:par>
                            </p:childTnLst>
                          </p:cTn>
                        </p:par>
                      </p:childTnLst>
                    </p:cTn>
                  </p:par>
                  <p:par>
                    <p:cTn id="285" fill="hold">
                      <p:stCondLst>
                        <p:cond delay="indefinite"/>
                      </p:stCondLst>
                      <p:childTnLst>
                        <p:par>
                          <p:cTn id="286" fill="hold">
                            <p:stCondLst>
                              <p:cond delay="0"/>
                            </p:stCondLst>
                            <p:childTnLst>
                              <p:par>
                                <p:cTn id="287" presetID="3" presetClass="exit" presetSubtype="10" fill="hold" grpId="1" nodeType="clickEffect">
                                  <p:stCondLst>
                                    <p:cond delay="0"/>
                                  </p:stCondLst>
                                  <p:childTnLst>
                                    <p:animEffect transition="out" filter="blinds(horizontal)">
                                      <p:cBhvr>
                                        <p:cTn id="288" dur="500"/>
                                        <p:tgtEl>
                                          <p:spTgt spid="86"/>
                                        </p:tgtEl>
                                      </p:cBhvr>
                                    </p:animEffect>
                                    <p:set>
                                      <p:cBhvr>
                                        <p:cTn id="289" dur="1" fill="hold">
                                          <p:stCondLst>
                                            <p:cond delay="499"/>
                                          </p:stCondLst>
                                        </p:cTn>
                                        <p:tgtEl>
                                          <p:spTgt spid="86"/>
                                        </p:tgtEl>
                                        <p:attrNameLst>
                                          <p:attrName>style.visibility</p:attrName>
                                        </p:attrNameLst>
                                      </p:cBhvr>
                                      <p:to>
                                        <p:strVal val="hidden"/>
                                      </p:to>
                                    </p:set>
                                  </p:childTnLst>
                                </p:cTn>
                              </p:par>
                              <p:par>
                                <p:cTn id="290" presetID="3" presetClass="exit" presetSubtype="10" fill="hold" grpId="1" nodeType="withEffect">
                                  <p:stCondLst>
                                    <p:cond delay="0"/>
                                  </p:stCondLst>
                                  <p:childTnLst>
                                    <p:animEffect transition="out" filter="blinds(horizontal)">
                                      <p:cBhvr>
                                        <p:cTn id="291" dur="500"/>
                                        <p:tgtEl>
                                          <p:spTgt spid="87"/>
                                        </p:tgtEl>
                                      </p:cBhvr>
                                    </p:animEffect>
                                    <p:set>
                                      <p:cBhvr>
                                        <p:cTn id="292" dur="1" fill="hold">
                                          <p:stCondLst>
                                            <p:cond delay="499"/>
                                          </p:stCondLst>
                                        </p:cTn>
                                        <p:tgtEl>
                                          <p:spTgt spid="87"/>
                                        </p:tgtEl>
                                        <p:attrNameLst>
                                          <p:attrName>style.visibility</p:attrName>
                                        </p:attrNameLst>
                                      </p:cBhvr>
                                      <p:to>
                                        <p:strVal val="hidden"/>
                                      </p:to>
                                    </p:set>
                                  </p:childTnLst>
                                </p:cTn>
                              </p:par>
                              <p:par>
                                <p:cTn id="293" presetID="3" presetClass="exit" presetSubtype="10" fill="hold" grpId="1" nodeType="withEffect">
                                  <p:stCondLst>
                                    <p:cond delay="0"/>
                                  </p:stCondLst>
                                  <p:childTnLst>
                                    <p:animEffect transition="out" filter="blinds(horizontal)">
                                      <p:cBhvr>
                                        <p:cTn id="294" dur="500"/>
                                        <p:tgtEl>
                                          <p:spTgt spid="85"/>
                                        </p:tgtEl>
                                      </p:cBhvr>
                                    </p:animEffect>
                                    <p:set>
                                      <p:cBhvr>
                                        <p:cTn id="295" dur="1" fill="hold">
                                          <p:stCondLst>
                                            <p:cond delay="499"/>
                                          </p:stCondLst>
                                        </p:cTn>
                                        <p:tgtEl>
                                          <p:spTgt spid="8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grpId="0" nodeType="clickEffect">
                                  <p:stCondLst>
                                    <p:cond delay="0"/>
                                  </p:stCondLst>
                                  <p:childTnLst>
                                    <p:set>
                                      <p:cBhvr>
                                        <p:cTn id="299" dur="1" fill="hold">
                                          <p:stCondLst>
                                            <p:cond delay="0"/>
                                          </p:stCondLst>
                                        </p:cTn>
                                        <p:tgtEl>
                                          <p:spTgt spid="81"/>
                                        </p:tgtEl>
                                        <p:attrNameLst>
                                          <p:attrName>style.visibility</p:attrName>
                                        </p:attrNameLst>
                                      </p:cBhvr>
                                      <p:to>
                                        <p:strVal val="visible"/>
                                      </p:to>
                                    </p:set>
                                    <p:animEffect transition="in" filter="blinds(horizontal)">
                                      <p:cBhvr>
                                        <p:cTn id="300" dur="500"/>
                                        <p:tgtEl>
                                          <p:spTgt spid="81"/>
                                        </p:tgtEl>
                                      </p:cBhvr>
                                    </p:animEffect>
                                  </p:childTnLst>
                                </p:cTn>
                              </p:par>
                            </p:childTnLst>
                          </p:cTn>
                        </p:par>
                      </p:childTnLst>
                    </p:cTn>
                  </p:par>
                  <p:par>
                    <p:cTn id="301" fill="hold">
                      <p:stCondLst>
                        <p:cond delay="indefinite"/>
                      </p:stCondLst>
                      <p:childTnLst>
                        <p:par>
                          <p:cTn id="302" fill="hold">
                            <p:stCondLst>
                              <p:cond delay="0"/>
                            </p:stCondLst>
                            <p:childTnLst>
                              <p:par>
                                <p:cTn id="303" presetID="3" presetClass="entr" presetSubtype="10" fill="hold" grpId="0" nodeType="clickEffect">
                                  <p:stCondLst>
                                    <p:cond delay="0"/>
                                  </p:stCondLst>
                                  <p:childTnLst>
                                    <p:set>
                                      <p:cBhvr>
                                        <p:cTn id="304" dur="1" fill="hold">
                                          <p:stCondLst>
                                            <p:cond delay="0"/>
                                          </p:stCondLst>
                                        </p:cTn>
                                        <p:tgtEl>
                                          <p:spTgt spid="88"/>
                                        </p:tgtEl>
                                        <p:attrNameLst>
                                          <p:attrName>style.visibility</p:attrName>
                                        </p:attrNameLst>
                                      </p:cBhvr>
                                      <p:to>
                                        <p:strVal val="visible"/>
                                      </p:to>
                                    </p:set>
                                    <p:animEffect transition="in" filter="blinds(horizontal)">
                                      <p:cBhvr>
                                        <p:cTn id="30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39" grpId="0"/>
      <p:bldP spid="40" grpId="0"/>
      <p:bldP spid="45" grpId="0"/>
      <p:bldP spid="46" grpId="0"/>
      <p:bldP spid="47" grpId="0"/>
      <p:bldP spid="48" grpId="0"/>
      <p:bldP spid="49" grpId="0"/>
      <p:bldP spid="58" grpId="0"/>
      <p:bldP spid="60" grpId="0"/>
      <p:bldP spid="62" grpId="0"/>
      <p:bldP spid="53" grpId="0" animBg="1"/>
      <p:bldP spid="53"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7" grpId="0" animBg="1"/>
      <p:bldP spid="77" grpId="1" animBg="1"/>
      <p:bldP spid="78" grpId="0" animBg="1"/>
      <p:bldP spid="78" grpId="1" animBg="1"/>
      <p:bldP spid="79" grpId="0" animBg="1"/>
      <p:bldP spid="79" grpId="1" animBg="1"/>
      <p:bldP spid="80" grpId="0" animBg="1"/>
      <p:bldP spid="80" grpId="1" animBg="1"/>
      <p:bldP spid="81" grpId="0"/>
      <p:bldP spid="82" grpId="0"/>
      <p:bldP spid="84" grpId="0"/>
      <p:bldP spid="85" grpId="0" animBg="1"/>
      <p:bldP spid="85" grpId="1" animBg="1"/>
      <p:bldP spid="86" grpId="0" animBg="1"/>
      <p:bldP spid="86" grpId="1" animBg="1"/>
      <p:bldP spid="87" grpId="0" animBg="1"/>
      <p:bldP spid="87" grpId="1" animBg="1"/>
      <p:bldP spid="8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Proving Euler’s relation:</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US" sz="1400" b="0" i="1" smtClean="0">
                          <a:latin typeface="Cambria Math" panose="02040503050406030204" pitchFamily="18" charset="0"/>
                        </a:rPr>
                        <m:t>=</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We will need to use all the results from above!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420381" cy="4788532"/>
              </a:xfrm>
              <a:blipFill>
                <a:blip r:embed="rId2"/>
                <a:stretch>
                  <a:fillRect t="-763" r="-2317"/>
                </a:stretch>
              </a:blipFill>
            </p:spPr>
            <p:txBody>
              <a:bodyPr/>
              <a:lstStyle/>
              <a:p>
                <a:r>
                  <a:rPr lang="en-GB">
                    <a:noFill/>
                  </a:rPr>
                  <a:t> </a:t>
                </a:r>
              </a:p>
            </p:txBody>
          </p:sp>
        </mc:Fallback>
      </mc:AlternateContent>
      <p:sp>
        <p:nvSpPr>
          <p:cNvPr id="17" name="テキスト ボックス 16">
            <a:extLst>
              <a:ext uri="{FF2B5EF4-FFF2-40B4-BE49-F238E27FC236}">
                <a16:creationId xmlns:a16="http://schemas.microsoft.com/office/drawing/2014/main" id="{43DECC61-F692-4B0B-95DF-CE1E922FBBC2}"/>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8" name="Title 1">
            <a:extLst>
              <a:ext uri="{FF2B5EF4-FFF2-40B4-BE49-F238E27FC236}">
                <a16:creationId xmlns:a16="http://schemas.microsoft.com/office/drawing/2014/main" id="{324CA18A-E3A0-434F-937D-300D09FFD1EC}"/>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6">
                <a:extLst>
                  <a:ext uri="{FF2B5EF4-FFF2-40B4-BE49-F238E27FC236}">
                    <a16:creationId xmlns:a16="http://schemas.microsoft.com/office/drawing/2014/main" id="{AFBA542E-AD64-43C7-8CA0-50D29E1CA43C}"/>
                  </a:ext>
                </a:extLst>
              </p:cNvPr>
              <p:cNvSpPr txBox="1"/>
              <p:nvPr/>
            </p:nvSpPr>
            <p:spPr>
              <a:xfrm>
                <a:off x="0" y="0"/>
                <a:ext cx="1896738" cy="46288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m:t>
                      </m:r>
                      <m:r>
                        <a:rPr lang="en-US" sz="1200" b="0" i="1" smtClean="0">
                          <a:latin typeface="Cambria Math" panose="02040503050406030204" pitchFamily="18" charset="0"/>
                        </a:rPr>
                        <m:t>..</m:t>
                      </m:r>
                    </m:oMath>
                  </m:oMathPara>
                </a14:m>
                <a:endParaRPr lang="en-GB" sz="1200" dirty="0"/>
              </a:p>
            </p:txBody>
          </p:sp>
        </mc:Choice>
        <mc:Fallback xmlns="">
          <p:sp>
            <p:nvSpPr>
              <p:cNvPr id="15" name="TextBox 6">
                <a:extLst>
                  <a:ext uri="{FF2B5EF4-FFF2-40B4-BE49-F238E27FC236}">
                    <a16:creationId xmlns:a16="http://schemas.microsoft.com/office/drawing/2014/main" id="{AFBA542E-AD64-43C7-8CA0-50D29E1CA43C}"/>
                  </a:ext>
                </a:extLst>
              </p:cNvPr>
              <p:cNvSpPr txBox="1">
                <a:spLocks noRot="1" noChangeAspect="1" noMove="1" noResize="1" noEditPoints="1" noAdjustHandles="1" noChangeArrowheads="1" noChangeShapeType="1" noTextEdit="1"/>
              </p:cNvSpPr>
              <p:nvPr/>
            </p:nvSpPr>
            <p:spPr>
              <a:xfrm>
                <a:off x="0" y="0"/>
                <a:ext cx="1896738" cy="46288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7">
                <a:extLst>
                  <a:ext uri="{FF2B5EF4-FFF2-40B4-BE49-F238E27FC236}">
                    <a16:creationId xmlns:a16="http://schemas.microsoft.com/office/drawing/2014/main" id="{6923FF96-4E26-47BC-AFD1-2DCBE66B1BA2}"/>
                  </a:ext>
                </a:extLst>
              </p:cNvPr>
              <p:cNvSpPr txBox="1"/>
              <p:nvPr/>
            </p:nvSpPr>
            <p:spPr>
              <a:xfrm>
                <a:off x="0" y="459427"/>
                <a:ext cx="1723613" cy="46551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𝑠𝑖𝑛𝑥</m:t>
                      </m:r>
                      <m:r>
                        <a:rPr lang="en-US" sz="1200" i="1" smtClean="0">
                          <a:latin typeface="Cambria Math" panose="02040503050406030204" pitchFamily="18" charset="0"/>
                        </a:rPr>
                        <m:t>=</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num>
                        <m:den>
                          <m:r>
                            <a:rPr lang="en-US" sz="1200" i="1">
                              <a:latin typeface="Cambria Math"/>
                            </a:rPr>
                            <m:t>3!</m:t>
                          </m:r>
                        </m:den>
                      </m:f>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5</m:t>
                              </m:r>
                            </m:sup>
                          </m:sSup>
                        </m:num>
                        <m:den>
                          <m:r>
                            <a:rPr lang="en-US" sz="1200" i="1">
                              <a:latin typeface="Cambria Math"/>
                            </a:rPr>
                            <m:t>5!</m:t>
                          </m:r>
                        </m:den>
                      </m:f>
                      <m:r>
                        <a:rPr lang="en-US" sz="1200" b="0" i="1" smtClean="0">
                          <a:latin typeface="Cambria Math" panose="02040503050406030204" pitchFamily="18" charset="0"/>
                        </a:rPr>
                        <m:t>+..</m:t>
                      </m:r>
                    </m:oMath>
                  </m:oMathPara>
                </a14:m>
                <a:endParaRPr lang="en-GB" sz="1200" dirty="0"/>
              </a:p>
            </p:txBody>
          </p:sp>
        </mc:Choice>
        <mc:Fallback xmlns="">
          <p:sp>
            <p:nvSpPr>
              <p:cNvPr id="16" name="TextBox 87">
                <a:extLst>
                  <a:ext uri="{FF2B5EF4-FFF2-40B4-BE49-F238E27FC236}">
                    <a16:creationId xmlns:a16="http://schemas.microsoft.com/office/drawing/2014/main" id="{6923FF96-4E26-47BC-AFD1-2DCBE66B1BA2}"/>
                  </a:ext>
                </a:extLst>
              </p:cNvPr>
              <p:cNvSpPr txBox="1">
                <a:spLocks noRot="1" noChangeAspect="1" noMove="1" noResize="1" noEditPoints="1" noAdjustHandles="1" noChangeArrowheads="1" noChangeShapeType="1" noTextEdit="1"/>
              </p:cNvSpPr>
              <p:nvPr/>
            </p:nvSpPr>
            <p:spPr>
              <a:xfrm>
                <a:off x="0" y="459427"/>
                <a:ext cx="1723613" cy="46551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87">
                <a:extLst>
                  <a:ext uri="{FF2B5EF4-FFF2-40B4-BE49-F238E27FC236}">
                    <a16:creationId xmlns:a16="http://schemas.microsoft.com/office/drawing/2014/main" id="{BC0CFC6A-B5AA-489C-9FF4-7EDE20D3B4A8}"/>
                  </a:ext>
                </a:extLst>
              </p:cNvPr>
              <p:cNvSpPr txBox="1"/>
              <p:nvPr/>
            </p:nvSpPr>
            <p:spPr>
              <a:xfrm>
                <a:off x="0" y="926152"/>
                <a:ext cx="1803891" cy="46551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𝑐𝑜𝑠</m:t>
                      </m:r>
                      <m:r>
                        <a:rPr lang="en-US" sz="1200" i="1" smtClean="0">
                          <a:latin typeface="Cambria Math" panose="02040503050406030204" pitchFamily="18" charset="0"/>
                        </a:rPr>
                        <m:t>𝑥</m:t>
                      </m:r>
                      <m:r>
                        <a:rPr lang="en-US" sz="1200" i="1" smtClean="0">
                          <a:latin typeface="Cambria Math" panose="02040503050406030204" pitchFamily="18" charset="0"/>
                        </a:rPr>
                        <m:t>=1−</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b="0" i="1" smtClean="0">
                                  <a:latin typeface="Cambria Math" panose="02040503050406030204" pitchFamily="18" charset="0"/>
                                </a:rPr>
                                <m:t>2</m:t>
                              </m:r>
                            </m:sup>
                          </m:sSup>
                        </m:num>
                        <m:den>
                          <m:r>
                            <a:rPr lang="en-US" sz="1200" b="0" i="1" smtClean="0">
                              <a:latin typeface="Cambria Math" panose="02040503050406030204" pitchFamily="18" charset="0"/>
                            </a:rPr>
                            <m:t>2</m:t>
                          </m:r>
                          <m:r>
                            <a:rPr lang="en-US" sz="1200" i="1">
                              <a:latin typeface="Cambria Math"/>
                            </a:rPr>
                            <m:t>!</m:t>
                          </m:r>
                        </m:den>
                      </m:f>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b="0" i="1" smtClean="0">
                                  <a:latin typeface="Cambria Math" panose="02040503050406030204" pitchFamily="18" charset="0"/>
                                </a:rPr>
                                <m:t>4</m:t>
                              </m:r>
                            </m:sup>
                          </m:sSup>
                        </m:num>
                        <m:den>
                          <m:r>
                            <a:rPr lang="en-US" sz="1200" b="0" i="1" smtClean="0">
                              <a:latin typeface="Cambria Math" panose="02040503050406030204" pitchFamily="18" charset="0"/>
                            </a:rPr>
                            <m:t>4</m:t>
                          </m:r>
                          <m:r>
                            <a:rPr lang="en-US" sz="1200" i="1">
                              <a:latin typeface="Cambria Math"/>
                            </a:rPr>
                            <m:t>!</m:t>
                          </m:r>
                        </m:den>
                      </m:f>
                      <m:r>
                        <a:rPr lang="en-US" sz="1200" b="0" i="1" smtClean="0">
                          <a:latin typeface="Cambria Math" panose="02040503050406030204" pitchFamily="18" charset="0"/>
                        </a:rPr>
                        <m:t>+..</m:t>
                      </m:r>
                    </m:oMath>
                  </m:oMathPara>
                </a14:m>
                <a:endParaRPr lang="en-GB" sz="1200" dirty="0"/>
              </a:p>
            </p:txBody>
          </p:sp>
        </mc:Choice>
        <mc:Fallback xmlns="">
          <p:sp>
            <p:nvSpPr>
              <p:cNvPr id="19" name="TextBox 87">
                <a:extLst>
                  <a:ext uri="{FF2B5EF4-FFF2-40B4-BE49-F238E27FC236}">
                    <a16:creationId xmlns:a16="http://schemas.microsoft.com/office/drawing/2014/main" id="{BC0CFC6A-B5AA-489C-9FF4-7EDE20D3B4A8}"/>
                  </a:ext>
                </a:extLst>
              </p:cNvPr>
              <p:cNvSpPr txBox="1">
                <a:spLocks noRot="1" noChangeAspect="1" noMove="1" noResize="1" noEditPoints="1" noAdjustHandles="1" noChangeArrowheads="1" noChangeShapeType="1" noTextEdit="1"/>
              </p:cNvSpPr>
              <p:nvPr/>
            </p:nvSpPr>
            <p:spPr>
              <a:xfrm>
                <a:off x="0" y="926152"/>
                <a:ext cx="1803891" cy="465512"/>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6">
                <a:extLst>
                  <a:ext uri="{FF2B5EF4-FFF2-40B4-BE49-F238E27FC236}">
                    <a16:creationId xmlns:a16="http://schemas.microsoft.com/office/drawing/2014/main" id="{60ED4E91-044B-4B61-B797-2031F3355B6C}"/>
                  </a:ext>
                </a:extLst>
              </p:cNvPr>
              <p:cNvSpPr txBox="1"/>
              <p:nvPr/>
            </p:nvSpPr>
            <p:spPr>
              <a:xfrm>
                <a:off x="3952875" y="1476375"/>
                <a:ext cx="2812501" cy="5276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US" sz="1400" b="0" i="1" smtClean="0">
                                  <a:latin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US" sz="1400" b="0" i="1" smtClean="0">
                                  <a:latin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0" name="TextBox 6">
                <a:extLst>
                  <a:ext uri="{FF2B5EF4-FFF2-40B4-BE49-F238E27FC236}">
                    <a16:creationId xmlns:a16="http://schemas.microsoft.com/office/drawing/2014/main" id="{60ED4E91-044B-4B61-B797-2031F3355B6C}"/>
                  </a:ext>
                </a:extLst>
              </p:cNvPr>
              <p:cNvSpPr txBox="1">
                <a:spLocks noRot="1" noChangeAspect="1" noMove="1" noResize="1" noEditPoints="1" noAdjustHandles="1" noChangeArrowheads="1" noChangeShapeType="1" noTextEdit="1"/>
              </p:cNvSpPr>
              <p:nvPr/>
            </p:nvSpPr>
            <p:spPr>
              <a:xfrm>
                <a:off x="3952875" y="1476375"/>
                <a:ext cx="2812501" cy="527645"/>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6">
                <a:extLst>
                  <a:ext uri="{FF2B5EF4-FFF2-40B4-BE49-F238E27FC236}">
                    <a16:creationId xmlns:a16="http://schemas.microsoft.com/office/drawing/2014/main" id="{DF0AD9C7-D31E-425F-BF8C-1DD028C318A7}"/>
                  </a:ext>
                </a:extLst>
              </p:cNvPr>
              <p:cNvSpPr txBox="1"/>
              <p:nvPr/>
            </p:nvSpPr>
            <p:spPr>
              <a:xfrm>
                <a:off x="3914775" y="2124075"/>
                <a:ext cx="3892797" cy="5276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=1+</m:t>
                      </m:r>
                      <m:d>
                        <m:dPr>
                          <m:ctrlPr>
                            <a:rPr lang="en-GB" sz="1400" b="0" i="1" smtClean="0">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GB" sz="1400" b="0" i="1" smtClean="0">
                                  <a:latin typeface="Cambria Math"/>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US" sz="1400" b="0" i="1" smtClean="0">
                                  <a:latin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US" sz="1400" b="0" i="1" smtClean="0">
                                  <a:latin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1" name="TextBox 6">
                <a:extLst>
                  <a:ext uri="{FF2B5EF4-FFF2-40B4-BE49-F238E27FC236}">
                    <a16:creationId xmlns:a16="http://schemas.microsoft.com/office/drawing/2014/main" id="{DF0AD9C7-D31E-425F-BF8C-1DD028C318A7}"/>
                  </a:ext>
                </a:extLst>
              </p:cNvPr>
              <p:cNvSpPr txBox="1">
                <a:spLocks noRot="1" noChangeAspect="1" noMove="1" noResize="1" noEditPoints="1" noAdjustHandles="1" noChangeArrowheads="1" noChangeShapeType="1" noTextEdit="1"/>
              </p:cNvSpPr>
              <p:nvPr/>
            </p:nvSpPr>
            <p:spPr>
              <a:xfrm>
                <a:off x="3914775" y="2124075"/>
                <a:ext cx="3892797" cy="527645"/>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6">
                <a:extLst>
                  <a:ext uri="{FF2B5EF4-FFF2-40B4-BE49-F238E27FC236}">
                    <a16:creationId xmlns:a16="http://schemas.microsoft.com/office/drawing/2014/main" id="{6BC851AB-D126-4476-9FA0-0060AE1785E2}"/>
                  </a:ext>
                </a:extLst>
              </p:cNvPr>
              <p:cNvSpPr txBox="1"/>
              <p:nvPr/>
            </p:nvSpPr>
            <p:spPr>
              <a:xfrm>
                <a:off x="3886200" y="2781300"/>
                <a:ext cx="3574761" cy="54367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=1+</m:t>
                      </m:r>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panose="02040503050406030204" pitchFamily="18" charset="0"/>
                                </a:rPr>
                                <m:t>𝑖</m:t>
                              </m:r>
                            </m:e>
                            <m:sup>
                              <m:r>
                                <a:rPr lang="en-GB" sz="1400" b="0" i="1" smtClean="0">
                                  <a:latin typeface="Cambria Math"/>
                                </a:rPr>
                                <m:t>2</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𝑖</m:t>
                              </m:r>
                            </m:e>
                            <m:sup>
                              <m:r>
                                <a:rPr lang="en-US" sz="1400" b="0" i="1" smtClean="0">
                                  <a:latin typeface="Cambria Math" panose="02040503050406030204" pitchFamily="18" charset="0"/>
                                </a:rPr>
                                <m:t>3</m:t>
                              </m:r>
                            </m:sup>
                          </m:sSup>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𝑖</m:t>
                              </m:r>
                            </m:e>
                            <m:sup>
                              <m:r>
                                <a:rPr lang="en-US" sz="1400" b="0" i="1" smtClean="0">
                                  <a:latin typeface="Cambria Math" panose="02040503050406030204" pitchFamily="18" charset="0"/>
                                </a:rPr>
                                <m:t>4</m:t>
                              </m:r>
                            </m:sup>
                          </m:sSup>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𝑖</m:t>
                              </m:r>
                            </m:e>
                            <m:sup>
                              <m:r>
                                <a:rPr lang="en-US" sz="1400" b="0" i="1" smtClean="0">
                                  <a:latin typeface="Cambria Math" panose="02040503050406030204" pitchFamily="18" charset="0"/>
                                </a:rPr>
                                <m:t>5</m:t>
                              </m:r>
                            </m:sup>
                          </m:sSup>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2" name="TextBox 6">
                <a:extLst>
                  <a:ext uri="{FF2B5EF4-FFF2-40B4-BE49-F238E27FC236}">
                    <a16:creationId xmlns:a16="http://schemas.microsoft.com/office/drawing/2014/main" id="{6BC851AB-D126-4476-9FA0-0060AE1785E2}"/>
                  </a:ext>
                </a:extLst>
              </p:cNvPr>
              <p:cNvSpPr txBox="1">
                <a:spLocks noRot="1" noChangeAspect="1" noMove="1" noResize="1" noEditPoints="1" noAdjustHandles="1" noChangeArrowheads="1" noChangeShapeType="1" noTextEdit="1"/>
              </p:cNvSpPr>
              <p:nvPr/>
            </p:nvSpPr>
            <p:spPr>
              <a:xfrm>
                <a:off x="3886200" y="2781300"/>
                <a:ext cx="3574761" cy="543675"/>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6">
                <a:extLst>
                  <a:ext uri="{FF2B5EF4-FFF2-40B4-BE49-F238E27FC236}">
                    <a16:creationId xmlns:a16="http://schemas.microsoft.com/office/drawing/2014/main" id="{C7B0DCC1-2386-4633-984A-340C14D298E9}"/>
                  </a:ext>
                </a:extLst>
              </p:cNvPr>
              <p:cNvSpPr txBox="1"/>
              <p:nvPr/>
            </p:nvSpPr>
            <p:spPr>
              <a:xfrm>
                <a:off x="3886200" y="3457575"/>
                <a:ext cx="3147335" cy="5276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=1+</m:t>
                      </m:r>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rPr>
                                <m:t>2</m:t>
                              </m:r>
                            </m:sup>
                          </m:sSup>
                        </m:num>
                        <m:den>
                          <m:r>
                            <a:rPr lang="en-GB" sz="1400" b="0" i="1" smtClean="0">
                              <a:latin typeface="Cambria Math"/>
                            </a:rPr>
                            <m:t>2!</m:t>
                          </m:r>
                        </m:den>
                      </m:f>
                      <m:r>
                        <a:rPr lang="en-US"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US" sz="1400" i="1" smtClean="0">
                              <a:latin typeface="Cambria Math" panose="02040503050406030204" pitchFamily="18" charset="0"/>
                            </a:rPr>
                            <m:t>𝑖</m:t>
                          </m:r>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r>
                            <a:rPr lang="en-US" sz="1400" i="1" smtClean="0">
                              <a:latin typeface="Cambria Math" panose="02040503050406030204" pitchFamily="18" charset="0"/>
                            </a:rPr>
                            <m:t>𝑖</m:t>
                          </m:r>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3" name="TextBox 6">
                <a:extLst>
                  <a:ext uri="{FF2B5EF4-FFF2-40B4-BE49-F238E27FC236}">
                    <a16:creationId xmlns:a16="http://schemas.microsoft.com/office/drawing/2014/main" id="{C7B0DCC1-2386-4633-984A-340C14D298E9}"/>
                  </a:ext>
                </a:extLst>
              </p:cNvPr>
              <p:cNvSpPr txBox="1">
                <a:spLocks noRot="1" noChangeAspect="1" noMove="1" noResize="1" noEditPoints="1" noAdjustHandles="1" noChangeArrowheads="1" noChangeShapeType="1" noTextEdit="1"/>
              </p:cNvSpPr>
              <p:nvPr/>
            </p:nvSpPr>
            <p:spPr>
              <a:xfrm>
                <a:off x="3886200" y="3457575"/>
                <a:ext cx="3147335" cy="527645"/>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6">
                <a:extLst>
                  <a:ext uri="{FF2B5EF4-FFF2-40B4-BE49-F238E27FC236}">
                    <a16:creationId xmlns:a16="http://schemas.microsoft.com/office/drawing/2014/main" id="{6E6025BE-18E1-45E4-86F8-322902E0C58D}"/>
                  </a:ext>
                </a:extLst>
              </p:cNvPr>
              <p:cNvSpPr txBox="1"/>
              <p:nvPr/>
            </p:nvSpPr>
            <p:spPr>
              <a:xfrm>
                <a:off x="3943350" y="4219575"/>
                <a:ext cx="3578480" cy="58375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m:t>
                      </m:r>
                      <m:d>
                        <m:dPr>
                          <m:ctrlPr>
                            <a:rPr lang="en-GB" sz="1400" b="0" i="1" smtClean="0">
                              <a:latin typeface="Cambria Math" panose="02040503050406030204" pitchFamily="18" charset="0"/>
                            </a:rPr>
                          </m:ctrlPr>
                        </m:dPr>
                        <m:e>
                          <m:r>
                            <a:rPr lang="en-GB" sz="1400" i="1">
                              <a:latin typeface="Cambria Math"/>
                            </a:rPr>
                            <m:t>1</m:t>
                          </m:r>
                          <m:r>
                            <a:rPr lang="en-US" sz="1400" i="1">
                              <a:latin typeface="Cambria Math" panose="02040503050406030204" pitchFamily="18" charset="0"/>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rPr>
                                    <m:t>2</m:t>
                                  </m:r>
                                </m:sup>
                              </m:sSup>
                            </m:num>
                            <m:den>
                              <m:r>
                                <a:rPr lang="en-GB" sz="1400" i="1">
                                  <a:latin typeface="Cambria Math"/>
                                </a:rPr>
                                <m:t>2!</m:t>
                              </m:r>
                            </m:den>
                          </m:f>
                          <m:r>
                            <a:rPr lang="en-US" sz="1400" b="0" i="1" smtClean="0">
                              <a:latin typeface="Cambria Math" panose="02040503050406030204" pitchFamily="18" charset="0"/>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ea typeface="Cambria Math" panose="02040503050406030204" pitchFamily="18" charset="0"/>
                                    </a:rPr>
                                    <m:t>4</m:t>
                                  </m:r>
                                </m:sup>
                              </m:sSup>
                            </m:num>
                            <m:den>
                              <m:r>
                                <a:rPr lang="en-US" sz="1400" i="1">
                                  <a:latin typeface="Cambria Math" panose="02040503050406030204" pitchFamily="18" charset="0"/>
                                </a:rPr>
                                <m:t>4</m:t>
                              </m:r>
                              <m:r>
                                <a:rPr lang="en-GB" sz="1400" i="1">
                                  <a:latin typeface="Cambria Math"/>
                                </a:rPr>
                                <m:t>!</m:t>
                              </m:r>
                            </m:den>
                          </m:f>
                          <m:r>
                            <a:rPr lang="en-US" sz="1400" b="0" i="1" smtClean="0">
                              <a:latin typeface="Cambria Math" panose="02040503050406030204" pitchFamily="18" charset="0"/>
                            </a:rPr>
                            <m:t>..</m:t>
                          </m:r>
                        </m:e>
                      </m:d>
                      <m:r>
                        <a:rPr lang="en-US" sz="1400" b="0" i="1" smtClean="0">
                          <a:latin typeface="Cambria Math" panose="02040503050406030204" pitchFamily="18" charset="0"/>
                        </a:rPr>
                        <m:t>+</m:t>
                      </m:r>
                      <m:r>
                        <a:rPr lang="en-US" sz="1400" b="0" i="1" smtClean="0">
                          <a:latin typeface="Cambria Math" panose="02040503050406030204" pitchFamily="18" charset="0"/>
                        </a:rPr>
                        <m:t>𝑖</m:t>
                      </m:r>
                      <m:d>
                        <m:dPr>
                          <m:ctrlPr>
                            <a:rPr lang="en-US" sz="1400" b="0" i="1" smtClean="0">
                              <a:latin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ea typeface="Cambria Math" panose="02040503050406030204" pitchFamily="18" charset="0"/>
                                    </a:rPr>
                                    <m:t>3</m:t>
                                  </m:r>
                                </m:sup>
                              </m:sSup>
                            </m:num>
                            <m:den>
                              <m:r>
                                <a:rPr lang="en-GB" sz="1400" i="1">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ea typeface="Cambria Math" panose="02040503050406030204" pitchFamily="18" charset="0"/>
                                    </a:rPr>
                                    <m:t>5</m:t>
                                  </m:r>
                                </m:sup>
                              </m:sSup>
                            </m:num>
                            <m:den>
                              <m:r>
                                <a:rPr lang="en-US" sz="1400" i="1">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e>
                      </m:d>
                    </m:oMath>
                  </m:oMathPara>
                </a14:m>
                <a:endParaRPr lang="en-GB" sz="1400" dirty="0"/>
              </a:p>
            </p:txBody>
          </p:sp>
        </mc:Choice>
        <mc:Fallback xmlns="">
          <p:sp>
            <p:nvSpPr>
              <p:cNvPr id="24" name="TextBox 6">
                <a:extLst>
                  <a:ext uri="{FF2B5EF4-FFF2-40B4-BE49-F238E27FC236}">
                    <a16:creationId xmlns:a16="http://schemas.microsoft.com/office/drawing/2014/main" id="{6E6025BE-18E1-45E4-86F8-322902E0C58D}"/>
                  </a:ext>
                </a:extLst>
              </p:cNvPr>
              <p:cNvSpPr txBox="1">
                <a:spLocks noRot="1" noChangeAspect="1" noMove="1" noResize="1" noEditPoints="1" noAdjustHandles="1" noChangeArrowheads="1" noChangeShapeType="1" noTextEdit="1"/>
              </p:cNvSpPr>
              <p:nvPr/>
            </p:nvSpPr>
            <p:spPr>
              <a:xfrm>
                <a:off x="3943350" y="4219575"/>
                <a:ext cx="3578480" cy="583750"/>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6">
                <a:extLst>
                  <a:ext uri="{FF2B5EF4-FFF2-40B4-BE49-F238E27FC236}">
                    <a16:creationId xmlns:a16="http://schemas.microsoft.com/office/drawing/2014/main" id="{6E6E82EB-14FD-4A41-A73B-0C83E4CF8346}"/>
                  </a:ext>
                </a:extLst>
              </p:cNvPr>
              <p:cNvSpPr txBox="1"/>
              <p:nvPr/>
            </p:nvSpPr>
            <p:spPr>
              <a:xfrm>
                <a:off x="3962400" y="5048250"/>
                <a:ext cx="1687706" cy="31720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m:t>
                      </m:r>
                      <m:r>
                        <a:rPr lang="en-US" sz="1400" b="0" i="1" smtClean="0">
                          <a:latin typeface="Cambria Math" panose="02040503050406030204" pitchFamily="18" charset="0"/>
                        </a:rPr>
                        <m:t>𝑖𝑠𝑖𝑛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25" name="TextBox 6">
                <a:extLst>
                  <a:ext uri="{FF2B5EF4-FFF2-40B4-BE49-F238E27FC236}">
                    <a16:creationId xmlns:a16="http://schemas.microsoft.com/office/drawing/2014/main" id="{6E6E82EB-14FD-4A41-A73B-0C83E4CF8346}"/>
                  </a:ext>
                </a:extLst>
              </p:cNvPr>
              <p:cNvSpPr txBox="1">
                <a:spLocks noRot="1" noChangeAspect="1" noMove="1" noResize="1" noEditPoints="1" noAdjustHandles="1" noChangeArrowheads="1" noChangeShapeType="1" noTextEdit="1"/>
              </p:cNvSpPr>
              <p:nvPr/>
            </p:nvSpPr>
            <p:spPr>
              <a:xfrm>
                <a:off x="3962400" y="5048250"/>
                <a:ext cx="1687706" cy="317203"/>
              </a:xfrm>
              <a:prstGeom prst="rect">
                <a:avLst/>
              </a:prstGeom>
              <a:blipFill>
                <a:blip r:embed="rId11"/>
                <a:stretch>
                  <a:fillRect/>
                </a:stretch>
              </a:blipFill>
              <a:ln w="25400">
                <a:noFill/>
              </a:ln>
            </p:spPr>
            <p:txBody>
              <a:bodyPr/>
              <a:lstStyle/>
              <a:p>
                <a:r>
                  <a:rPr lang="en-GB">
                    <a:noFill/>
                  </a:rPr>
                  <a:t> </a:t>
                </a:r>
              </a:p>
            </p:txBody>
          </p:sp>
        </mc:Fallback>
      </mc:AlternateContent>
      <p:sp>
        <p:nvSpPr>
          <p:cNvPr id="26" name="Arc 75">
            <a:extLst>
              <a:ext uri="{FF2B5EF4-FFF2-40B4-BE49-F238E27FC236}">
                <a16:creationId xmlns:a16="http://schemas.microsoft.com/office/drawing/2014/main" id="{4AE480EF-468C-4509-B8CF-871B9D440C65}"/>
              </a:ext>
            </a:extLst>
          </p:cNvPr>
          <p:cNvSpPr/>
          <p:nvPr/>
        </p:nvSpPr>
        <p:spPr>
          <a:xfrm>
            <a:off x="7609495" y="1922140"/>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88">
                <a:extLst>
                  <a:ext uri="{FF2B5EF4-FFF2-40B4-BE49-F238E27FC236}">
                    <a16:creationId xmlns:a16="http://schemas.microsoft.com/office/drawing/2014/main" id="{71704B9A-33A0-4C7A-BCA3-52A48BEE1AFA}"/>
                  </a:ext>
                </a:extLst>
              </p:cNvPr>
              <p:cNvSpPr txBox="1"/>
              <p:nvPr/>
            </p:nvSpPr>
            <p:spPr>
              <a:xfrm>
                <a:off x="7945152" y="2016435"/>
                <a:ext cx="91309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𝑖</m:t>
                    </m:r>
                    <m:r>
                      <a:rPr lang="en-US" sz="1200" b="0" i="1" smtClean="0">
                        <a:solidFill>
                          <a:srgbClr val="FF0000"/>
                        </a:solidFill>
                        <a:latin typeface="Cambria Math" panose="02040503050406030204" pitchFamily="18" charset="0"/>
                        <a:ea typeface="Cambria Math" panose="02040503050406030204" pitchFamily="18" charset="0"/>
                      </a:rPr>
                      <m:t>𝜃</m:t>
                    </m:r>
                  </m:oMath>
                </a14:m>
                <a:endParaRPr lang="en-GB" sz="1200" baseline="-25000" dirty="0">
                  <a:solidFill>
                    <a:srgbClr val="FF0000"/>
                  </a:solidFill>
                  <a:latin typeface="Comic Sans MS" panose="030F0702030302020204" pitchFamily="66" charset="0"/>
                </a:endParaRPr>
              </a:p>
            </p:txBody>
          </p:sp>
        </mc:Choice>
        <mc:Fallback xmlns="">
          <p:sp>
            <p:nvSpPr>
              <p:cNvPr id="27" name="TextBox 88">
                <a:extLst>
                  <a:ext uri="{FF2B5EF4-FFF2-40B4-BE49-F238E27FC236}">
                    <a16:creationId xmlns:a16="http://schemas.microsoft.com/office/drawing/2014/main" id="{71704B9A-33A0-4C7A-BCA3-52A48BEE1AFA}"/>
                  </a:ext>
                </a:extLst>
              </p:cNvPr>
              <p:cNvSpPr txBox="1">
                <a:spLocks noRot="1" noChangeAspect="1" noMove="1" noResize="1" noEditPoints="1" noAdjustHandles="1" noChangeArrowheads="1" noChangeShapeType="1" noTextEdit="1"/>
              </p:cNvSpPr>
              <p:nvPr/>
            </p:nvSpPr>
            <p:spPr>
              <a:xfrm>
                <a:off x="7945152" y="2016435"/>
                <a:ext cx="913098" cy="276999"/>
              </a:xfrm>
              <a:prstGeom prst="rect">
                <a:avLst/>
              </a:prstGeom>
              <a:blipFill>
                <a:blip r:embed="rId12"/>
                <a:stretch>
                  <a:fillRect t="-2222" b="-17778"/>
                </a:stretch>
              </a:blipFill>
            </p:spPr>
            <p:txBody>
              <a:bodyPr/>
              <a:lstStyle/>
              <a:p>
                <a:r>
                  <a:rPr lang="en-GB">
                    <a:noFill/>
                  </a:rPr>
                  <a:t> </a:t>
                </a:r>
              </a:p>
            </p:txBody>
          </p:sp>
        </mc:Fallback>
      </mc:AlternateContent>
      <p:sp>
        <p:nvSpPr>
          <p:cNvPr id="28" name="Arc 75">
            <a:extLst>
              <a:ext uri="{FF2B5EF4-FFF2-40B4-BE49-F238E27FC236}">
                <a16:creationId xmlns:a16="http://schemas.microsoft.com/office/drawing/2014/main" id="{52AFB569-62ED-4D75-8283-2A1F66C050E1}"/>
              </a:ext>
            </a:extLst>
          </p:cNvPr>
          <p:cNvSpPr/>
          <p:nvPr/>
        </p:nvSpPr>
        <p:spPr>
          <a:xfrm>
            <a:off x="7542820" y="2531740"/>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75">
            <a:extLst>
              <a:ext uri="{FF2B5EF4-FFF2-40B4-BE49-F238E27FC236}">
                <a16:creationId xmlns:a16="http://schemas.microsoft.com/office/drawing/2014/main" id="{04BC14E0-A10A-46E4-9826-84330C48FDAA}"/>
              </a:ext>
            </a:extLst>
          </p:cNvPr>
          <p:cNvSpPr/>
          <p:nvPr/>
        </p:nvSpPr>
        <p:spPr>
          <a:xfrm>
            <a:off x="7257070" y="3112765"/>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75">
            <a:extLst>
              <a:ext uri="{FF2B5EF4-FFF2-40B4-BE49-F238E27FC236}">
                <a16:creationId xmlns:a16="http://schemas.microsoft.com/office/drawing/2014/main" id="{3F6A885A-41A4-4F69-9ADE-E818BEB521BD}"/>
              </a:ext>
            </a:extLst>
          </p:cNvPr>
          <p:cNvSpPr/>
          <p:nvPr/>
        </p:nvSpPr>
        <p:spPr>
          <a:xfrm>
            <a:off x="7342795" y="3817614"/>
            <a:ext cx="296255" cy="65913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75">
            <a:extLst>
              <a:ext uri="{FF2B5EF4-FFF2-40B4-BE49-F238E27FC236}">
                <a16:creationId xmlns:a16="http://schemas.microsoft.com/office/drawing/2014/main" id="{91DE1F9A-90DB-4B1F-BBD4-542CAC87AB37}"/>
              </a:ext>
            </a:extLst>
          </p:cNvPr>
          <p:cNvSpPr/>
          <p:nvPr/>
        </p:nvSpPr>
        <p:spPr>
          <a:xfrm>
            <a:off x="7276120" y="4503414"/>
            <a:ext cx="296255" cy="65913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Rectangle 52">
            <a:extLst>
              <a:ext uri="{FF2B5EF4-FFF2-40B4-BE49-F238E27FC236}">
                <a16:creationId xmlns:a16="http://schemas.microsoft.com/office/drawing/2014/main" id="{5535A82E-67BA-4051-97B4-33E3740251F8}"/>
              </a:ext>
            </a:extLst>
          </p:cNvPr>
          <p:cNvSpPr/>
          <p:nvPr/>
        </p:nvSpPr>
        <p:spPr>
          <a:xfrm>
            <a:off x="4134383" y="1648036"/>
            <a:ext cx="199492" cy="1712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52">
            <a:extLst>
              <a:ext uri="{FF2B5EF4-FFF2-40B4-BE49-F238E27FC236}">
                <a16:creationId xmlns:a16="http://schemas.microsoft.com/office/drawing/2014/main" id="{F2BF18B2-23EC-4F93-92CF-EFF647541FE5}"/>
              </a:ext>
            </a:extLst>
          </p:cNvPr>
          <p:cNvSpPr/>
          <p:nvPr/>
        </p:nvSpPr>
        <p:spPr>
          <a:xfrm>
            <a:off x="4759223" y="1693756"/>
            <a:ext cx="199492" cy="1712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52">
            <a:extLst>
              <a:ext uri="{FF2B5EF4-FFF2-40B4-BE49-F238E27FC236}">
                <a16:creationId xmlns:a16="http://schemas.microsoft.com/office/drawing/2014/main" id="{55DBC2CF-E1C7-4782-A432-8ED8BB847116}"/>
              </a:ext>
            </a:extLst>
          </p:cNvPr>
          <p:cNvSpPr/>
          <p:nvPr/>
        </p:nvSpPr>
        <p:spPr>
          <a:xfrm>
            <a:off x="5086882" y="153924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52">
            <a:extLst>
              <a:ext uri="{FF2B5EF4-FFF2-40B4-BE49-F238E27FC236}">
                <a16:creationId xmlns:a16="http://schemas.microsoft.com/office/drawing/2014/main" id="{41798B18-9E90-48BF-8645-A3A9545FA3D8}"/>
              </a:ext>
            </a:extLst>
          </p:cNvPr>
          <p:cNvSpPr/>
          <p:nvPr/>
        </p:nvSpPr>
        <p:spPr>
          <a:xfrm>
            <a:off x="5490742" y="153924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52">
            <a:extLst>
              <a:ext uri="{FF2B5EF4-FFF2-40B4-BE49-F238E27FC236}">
                <a16:creationId xmlns:a16="http://schemas.microsoft.com/office/drawing/2014/main" id="{A3BD60F7-C3A5-4789-BE26-E956D04127DA}"/>
              </a:ext>
            </a:extLst>
          </p:cNvPr>
          <p:cNvSpPr/>
          <p:nvPr/>
        </p:nvSpPr>
        <p:spPr>
          <a:xfrm>
            <a:off x="5886982" y="153162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52">
            <a:extLst>
              <a:ext uri="{FF2B5EF4-FFF2-40B4-BE49-F238E27FC236}">
                <a16:creationId xmlns:a16="http://schemas.microsoft.com/office/drawing/2014/main" id="{C85513DB-F630-4573-A80C-79967932F2FB}"/>
              </a:ext>
            </a:extLst>
          </p:cNvPr>
          <p:cNvSpPr/>
          <p:nvPr/>
        </p:nvSpPr>
        <p:spPr>
          <a:xfrm>
            <a:off x="6290842" y="152400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52">
            <a:extLst>
              <a:ext uri="{FF2B5EF4-FFF2-40B4-BE49-F238E27FC236}">
                <a16:creationId xmlns:a16="http://schemas.microsoft.com/office/drawing/2014/main" id="{4AEF9CA2-F64E-4052-AB7C-6C3723FF732F}"/>
              </a:ext>
            </a:extLst>
          </p:cNvPr>
          <p:cNvSpPr/>
          <p:nvPr/>
        </p:nvSpPr>
        <p:spPr>
          <a:xfrm>
            <a:off x="4111523" y="2270760"/>
            <a:ext cx="193778" cy="16573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52">
            <a:extLst>
              <a:ext uri="{FF2B5EF4-FFF2-40B4-BE49-F238E27FC236}">
                <a16:creationId xmlns:a16="http://schemas.microsoft.com/office/drawing/2014/main" id="{7C225981-4FE0-47E6-B100-C64FBB4F5B3B}"/>
              </a:ext>
            </a:extLst>
          </p:cNvPr>
          <p:cNvSpPr/>
          <p:nvPr/>
        </p:nvSpPr>
        <p:spPr>
          <a:xfrm>
            <a:off x="4827802" y="232410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52">
            <a:extLst>
              <a:ext uri="{FF2B5EF4-FFF2-40B4-BE49-F238E27FC236}">
                <a16:creationId xmlns:a16="http://schemas.microsoft.com/office/drawing/2014/main" id="{6CC5AC94-5918-4DAC-A76A-D66E68FA550C}"/>
              </a:ext>
            </a:extLst>
          </p:cNvPr>
          <p:cNvSpPr/>
          <p:nvPr/>
        </p:nvSpPr>
        <p:spPr>
          <a:xfrm>
            <a:off x="5345962" y="220218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52">
            <a:extLst>
              <a:ext uri="{FF2B5EF4-FFF2-40B4-BE49-F238E27FC236}">
                <a16:creationId xmlns:a16="http://schemas.microsoft.com/office/drawing/2014/main" id="{4FB0344E-6968-437C-A309-55A71D3C6803}"/>
              </a:ext>
            </a:extLst>
          </p:cNvPr>
          <p:cNvSpPr/>
          <p:nvPr/>
        </p:nvSpPr>
        <p:spPr>
          <a:xfrm>
            <a:off x="5947942" y="220218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52">
            <a:extLst>
              <a:ext uri="{FF2B5EF4-FFF2-40B4-BE49-F238E27FC236}">
                <a16:creationId xmlns:a16="http://schemas.microsoft.com/office/drawing/2014/main" id="{46CC17A0-7130-42B9-804C-9964512854ED}"/>
              </a:ext>
            </a:extLst>
          </p:cNvPr>
          <p:cNvSpPr/>
          <p:nvPr/>
        </p:nvSpPr>
        <p:spPr>
          <a:xfrm>
            <a:off x="6549922" y="220218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52">
            <a:extLst>
              <a:ext uri="{FF2B5EF4-FFF2-40B4-BE49-F238E27FC236}">
                <a16:creationId xmlns:a16="http://schemas.microsoft.com/office/drawing/2014/main" id="{014525DE-6F16-405F-9F08-3EE1FB143273}"/>
              </a:ext>
            </a:extLst>
          </p:cNvPr>
          <p:cNvSpPr/>
          <p:nvPr/>
        </p:nvSpPr>
        <p:spPr>
          <a:xfrm>
            <a:off x="7159522" y="219456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52">
            <a:extLst>
              <a:ext uri="{FF2B5EF4-FFF2-40B4-BE49-F238E27FC236}">
                <a16:creationId xmlns:a16="http://schemas.microsoft.com/office/drawing/2014/main" id="{21DC9F96-0081-4B69-8720-6CC38A5D7817}"/>
              </a:ext>
            </a:extLst>
          </p:cNvPr>
          <p:cNvSpPr/>
          <p:nvPr/>
        </p:nvSpPr>
        <p:spPr>
          <a:xfrm>
            <a:off x="5136775" y="2829710"/>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52">
            <a:extLst>
              <a:ext uri="{FF2B5EF4-FFF2-40B4-BE49-F238E27FC236}">
                <a16:creationId xmlns:a16="http://schemas.microsoft.com/office/drawing/2014/main" id="{65E9B62A-B707-44E7-9BB2-4534AE124EB8}"/>
              </a:ext>
            </a:extLst>
          </p:cNvPr>
          <p:cNvSpPr/>
          <p:nvPr/>
        </p:nvSpPr>
        <p:spPr>
          <a:xfrm>
            <a:off x="5011269" y="3636534"/>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52">
            <a:extLst>
              <a:ext uri="{FF2B5EF4-FFF2-40B4-BE49-F238E27FC236}">
                <a16:creationId xmlns:a16="http://schemas.microsoft.com/office/drawing/2014/main" id="{6E4AE3D0-A1DF-4C13-B195-D9098ACADC8A}"/>
              </a:ext>
            </a:extLst>
          </p:cNvPr>
          <p:cNvSpPr/>
          <p:nvPr/>
        </p:nvSpPr>
        <p:spPr>
          <a:xfrm>
            <a:off x="5710516" y="2820745"/>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52">
            <a:extLst>
              <a:ext uri="{FF2B5EF4-FFF2-40B4-BE49-F238E27FC236}">
                <a16:creationId xmlns:a16="http://schemas.microsoft.com/office/drawing/2014/main" id="{69A425CB-56EB-4AEA-80EF-EDA10FB88C3C}"/>
              </a:ext>
            </a:extLst>
          </p:cNvPr>
          <p:cNvSpPr/>
          <p:nvPr/>
        </p:nvSpPr>
        <p:spPr>
          <a:xfrm>
            <a:off x="5414682" y="3663429"/>
            <a:ext cx="161366" cy="2362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52">
            <a:extLst>
              <a:ext uri="{FF2B5EF4-FFF2-40B4-BE49-F238E27FC236}">
                <a16:creationId xmlns:a16="http://schemas.microsoft.com/office/drawing/2014/main" id="{31D5BF55-810A-450E-A0C0-7DA266CFDE29}"/>
              </a:ext>
            </a:extLst>
          </p:cNvPr>
          <p:cNvSpPr/>
          <p:nvPr/>
        </p:nvSpPr>
        <p:spPr>
          <a:xfrm>
            <a:off x="5558118" y="3519994"/>
            <a:ext cx="161365" cy="22725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52">
            <a:extLst>
              <a:ext uri="{FF2B5EF4-FFF2-40B4-BE49-F238E27FC236}">
                <a16:creationId xmlns:a16="http://schemas.microsoft.com/office/drawing/2014/main" id="{ECA66D55-E486-404C-969E-5E8636132CB2}"/>
              </a:ext>
            </a:extLst>
          </p:cNvPr>
          <p:cNvSpPr/>
          <p:nvPr/>
        </p:nvSpPr>
        <p:spPr>
          <a:xfrm>
            <a:off x="6248399" y="2811780"/>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2">
            <a:extLst>
              <a:ext uri="{FF2B5EF4-FFF2-40B4-BE49-F238E27FC236}">
                <a16:creationId xmlns:a16="http://schemas.microsoft.com/office/drawing/2014/main" id="{24DFB5D1-B068-4665-82BE-23392522EC7F}"/>
              </a:ext>
            </a:extLst>
          </p:cNvPr>
          <p:cNvSpPr/>
          <p:nvPr/>
        </p:nvSpPr>
        <p:spPr>
          <a:xfrm>
            <a:off x="5889811" y="3627569"/>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0BE36ABB-D8C8-4D72-A8DD-452EF1277463}"/>
              </a:ext>
            </a:extLst>
          </p:cNvPr>
          <p:cNvSpPr/>
          <p:nvPr/>
        </p:nvSpPr>
        <p:spPr>
          <a:xfrm>
            <a:off x="6795247" y="2820745"/>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2">
            <a:extLst>
              <a:ext uri="{FF2B5EF4-FFF2-40B4-BE49-F238E27FC236}">
                <a16:creationId xmlns:a16="http://schemas.microsoft.com/office/drawing/2014/main" id="{B4FEFD3C-C66B-4926-A142-1CD42B89BFB7}"/>
              </a:ext>
            </a:extLst>
          </p:cNvPr>
          <p:cNvSpPr/>
          <p:nvPr/>
        </p:nvSpPr>
        <p:spPr>
          <a:xfrm>
            <a:off x="6436658" y="3523129"/>
            <a:ext cx="125507" cy="1972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2">
            <a:extLst>
              <a:ext uri="{FF2B5EF4-FFF2-40B4-BE49-F238E27FC236}">
                <a16:creationId xmlns:a16="http://schemas.microsoft.com/office/drawing/2014/main" id="{72B1B1D8-DBE3-4F79-8BB1-579C78B0B1F8}"/>
              </a:ext>
            </a:extLst>
          </p:cNvPr>
          <p:cNvSpPr/>
          <p:nvPr/>
        </p:nvSpPr>
        <p:spPr>
          <a:xfrm>
            <a:off x="6284258" y="3636535"/>
            <a:ext cx="161366" cy="2362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88">
            <a:extLst>
              <a:ext uri="{FF2B5EF4-FFF2-40B4-BE49-F238E27FC236}">
                <a16:creationId xmlns:a16="http://schemas.microsoft.com/office/drawing/2014/main" id="{2C9D7A69-B47A-438A-A235-EA37D2272BCC}"/>
              </a:ext>
            </a:extLst>
          </p:cNvPr>
          <p:cNvSpPr txBox="1"/>
          <p:nvPr/>
        </p:nvSpPr>
        <p:spPr>
          <a:xfrm>
            <a:off x="7864468" y="2572247"/>
            <a:ext cx="113609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the brackets out</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TextBox 88">
                <a:extLst>
                  <a:ext uri="{FF2B5EF4-FFF2-40B4-BE49-F238E27FC236}">
                    <a16:creationId xmlns:a16="http://schemas.microsoft.com/office/drawing/2014/main" id="{8346FDE6-6A80-4B01-A169-9B5B03B7899C}"/>
                  </a:ext>
                </a:extLst>
              </p:cNvPr>
              <p:cNvSpPr txBox="1"/>
              <p:nvPr/>
            </p:nvSpPr>
            <p:spPr>
              <a:xfrm>
                <a:off x="7532775" y="3181847"/>
                <a:ext cx="113609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the </a:t>
                </a:r>
                <a14:m>
                  <m:oMath xmlns:m="http://schemas.openxmlformats.org/officeDocument/2006/math">
                    <m:r>
                      <a:rPr lang="en-US" sz="1200" i="1" dirty="0" smtClean="0">
                        <a:solidFill>
                          <a:srgbClr val="FF0000"/>
                        </a:solidFill>
                        <a:latin typeface="Cambria Math" panose="02040503050406030204" pitchFamily="18" charset="0"/>
                      </a:rPr>
                      <m:t>𝑖</m:t>
                    </m:r>
                  </m:oMath>
                </a14:m>
                <a:r>
                  <a:rPr lang="en-US" sz="1200" dirty="0">
                    <a:solidFill>
                      <a:srgbClr val="FF0000"/>
                    </a:solidFill>
                    <a:latin typeface="Comic Sans MS" panose="030F0702030302020204" pitchFamily="66" charset="0"/>
                  </a:rPr>
                  <a:t> terms</a:t>
                </a:r>
                <a:endParaRPr lang="en-GB" sz="1200" baseline="-25000" dirty="0">
                  <a:solidFill>
                    <a:srgbClr val="FF0000"/>
                  </a:solidFill>
                  <a:latin typeface="Comic Sans MS" panose="030F0702030302020204" pitchFamily="66" charset="0"/>
                </a:endParaRPr>
              </a:p>
            </p:txBody>
          </p:sp>
        </mc:Choice>
        <mc:Fallback xmlns="">
          <p:sp>
            <p:nvSpPr>
              <p:cNvPr id="57" name="TextBox 88">
                <a:extLst>
                  <a:ext uri="{FF2B5EF4-FFF2-40B4-BE49-F238E27FC236}">
                    <a16:creationId xmlns:a16="http://schemas.microsoft.com/office/drawing/2014/main" id="{8346FDE6-6A80-4B01-A169-9B5B03B7899C}"/>
                  </a:ext>
                </a:extLst>
              </p:cNvPr>
              <p:cNvSpPr txBox="1">
                <a:spLocks noRot="1" noChangeAspect="1" noMove="1" noResize="1" noEditPoints="1" noAdjustHandles="1" noChangeArrowheads="1" noChangeShapeType="1" noTextEdit="1"/>
              </p:cNvSpPr>
              <p:nvPr/>
            </p:nvSpPr>
            <p:spPr>
              <a:xfrm>
                <a:off x="7532775" y="3181847"/>
                <a:ext cx="1136097" cy="461665"/>
              </a:xfrm>
              <a:prstGeom prst="rect">
                <a:avLst/>
              </a:prstGeom>
              <a:blipFill>
                <a:blip r:embed="rId13"/>
                <a:stretch>
                  <a:fillRect t="-1316" r="-1075" b="-9211"/>
                </a:stretch>
              </a:blipFill>
            </p:spPr>
            <p:txBody>
              <a:bodyPr/>
              <a:lstStyle/>
              <a:p>
                <a:r>
                  <a:rPr lang="en-GB">
                    <a:noFill/>
                  </a:rPr>
                  <a:t> </a:t>
                </a:r>
              </a:p>
            </p:txBody>
          </p:sp>
        </mc:Fallback>
      </mc:AlternateContent>
      <p:sp>
        <p:nvSpPr>
          <p:cNvPr id="58" name="TextBox 88">
            <a:extLst>
              <a:ext uri="{FF2B5EF4-FFF2-40B4-BE49-F238E27FC236}">
                <a16:creationId xmlns:a16="http://schemas.microsoft.com/office/drawing/2014/main" id="{58DC8891-F811-4F74-A395-144423B21EEB}"/>
              </a:ext>
            </a:extLst>
          </p:cNvPr>
          <p:cNvSpPr txBox="1"/>
          <p:nvPr/>
        </p:nvSpPr>
        <p:spPr>
          <a:xfrm>
            <a:off x="7575176" y="3809376"/>
            <a:ext cx="141642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Separate into real and imaginary parts</a:t>
            </a:r>
            <a:endParaRPr lang="en-GB" sz="1200" baseline="-25000" dirty="0">
              <a:solidFill>
                <a:srgbClr val="FF0000"/>
              </a:solidFill>
              <a:latin typeface="Comic Sans MS" panose="030F0702030302020204" pitchFamily="66" charset="0"/>
            </a:endParaRPr>
          </a:p>
        </p:txBody>
      </p:sp>
      <p:sp>
        <p:nvSpPr>
          <p:cNvPr id="59" name="TextBox 88">
            <a:extLst>
              <a:ext uri="{FF2B5EF4-FFF2-40B4-BE49-F238E27FC236}">
                <a16:creationId xmlns:a16="http://schemas.microsoft.com/office/drawing/2014/main" id="{BF254616-8595-4460-BAB7-EC70675911F4}"/>
              </a:ext>
            </a:extLst>
          </p:cNvPr>
          <p:cNvSpPr txBox="1"/>
          <p:nvPr/>
        </p:nvSpPr>
        <p:spPr>
          <a:xfrm>
            <a:off x="7628964" y="4472764"/>
            <a:ext cx="1515035"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real and imaginary parts using the series we showed earlier!</a:t>
            </a:r>
            <a:endParaRPr lang="en-GB" sz="1200" baseline="-25000" dirty="0">
              <a:solidFill>
                <a:srgbClr val="FF0000"/>
              </a:solidFill>
              <a:latin typeface="Comic Sans MS" panose="030F0702030302020204" pitchFamily="66" charset="0"/>
            </a:endParaRPr>
          </a:p>
        </p:txBody>
      </p:sp>
      <p:sp>
        <p:nvSpPr>
          <p:cNvPr id="60" name="Rectangle 52">
            <a:extLst>
              <a:ext uri="{FF2B5EF4-FFF2-40B4-BE49-F238E27FC236}">
                <a16:creationId xmlns:a16="http://schemas.microsoft.com/office/drawing/2014/main" id="{DA5DBB4C-FF39-4A5D-9181-F61B2516220C}"/>
              </a:ext>
            </a:extLst>
          </p:cNvPr>
          <p:cNvSpPr/>
          <p:nvPr/>
        </p:nvSpPr>
        <p:spPr>
          <a:xfrm>
            <a:off x="4457499" y="3625973"/>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52">
            <a:extLst>
              <a:ext uri="{FF2B5EF4-FFF2-40B4-BE49-F238E27FC236}">
                <a16:creationId xmlns:a16="http://schemas.microsoft.com/office/drawing/2014/main" id="{6235865D-5EC3-401B-B424-9251CB544622}"/>
              </a:ext>
            </a:extLst>
          </p:cNvPr>
          <p:cNvSpPr/>
          <p:nvPr/>
        </p:nvSpPr>
        <p:spPr>
          <a:xfrm>
            <a:off x="5015621" y="3506768"/>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52">
            <a:extLst>
              <a:ext uri="{FF2B5EF4-FFF2-40B4-BE49-F238E27FC236}">
                <a16:creationId xmlns:a16="http://schemas.microsoft.com/office/drawing/2014/main" id="{04189D39-0D74-4772-A961-94031431A37B}"/>
              </a:ext>
            </a:extLst>
          </p:cNvPr>
          <p:cNvSpPr/>
          <p:nvPr/>
        </p:nvSpPr>
        <p:spPr>
          <a:xfrm>
            <a:off x="5874191" y="3514311"/>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52">
            <a:extLst>
              <a:ext uri="{FF2B5EF4-FFF2-40B4-BE49-F238E27FC236}">
                <a16:creationId xmlns:a16="http://schemas.microsoft.com/office/drawing/2014/main" id="{3A7CB57B-EBFD-462D-9919-A56105C504AA}"/>
              </a:ext>
            </a:extLst>
          </p:cNvPr>
          <p:cNvSpPr/>
          <p:nvPr/>
        </p:nvSpPr>
        <p:spPr>
          <a:xfrm>
            <a:off x="4800021" y="3633517"/>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52">
            <a:extLst>
              <a:ext uri="{FF2B5EF4-FFF2-40B4-BE49-F238E27FC236}">
                <a16:creationId xmlns:a16="http://schemas.microsoft.com/office/drawing/2014/main" id="{1FD4218B-DA9B-4098-925F-669F6E675631}"/>
              </a:ext>
            </a:extLst>
          </p:cNvPr>
          <p:cNvSpPr/>
          <p:nvPr/>
        </p:nvSpPr>
        <p:spPr>
          <a:xfrm>
            <a:off x="5448679" y="3514313"/>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52">
            <a:extLst>
              <a:ext uri="{FF2B5EF4-FFF2-40B4-BE49-F238E27FC236}">
                <a16:creationId xmlns:a16="http://schemas.microsoft.com/office/drawing/2014/main" id="{F4114E0B-45F4-452A-A9D7-F797E53C391F}"/>
              </a:ext>
            </a:extLst>
          </p:cNvPr>
          <p:cNvSpPr/>
          <p:nvPr/>
        </p:nvSpPr>
        <p:spPr>
          <a:xfrm>
            <a:off x="6307248" y="3512804"/>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52">
            <a:extLst>
              <a:ext uri="{FF2B5EF4-FFF2-40B4-BE49-F238E27FC236}">
                <a16:creationId xmlns:a16="http://schemas.microsoft.com/office/drawing/2014/main" id="{3DCF354D-81B1-4290-9097-22E6805EDA11}"/>
              </a:ext>
            </a:extLst>
          </p:cNvPr>
          <p:cNvSpPr/>
          <p:nvPr/>
        </p:nvSpPr>
        <p:spPr>
          <a:xfrm>
            <a:off x="4581525" y="4276726"/>
            <a:ext cx="1194586" cy="4682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52">
            <a:extLst>
              <a:ext uri="{FF2B5EF4-FFF2-40B4-BE49-F238E27FC236}">
                <a16:creationId xmlns:a16="http://schemas.microsoft.com/office/drawing/2014/main" id="{304175A3-4625-4E79-85E1-025E08FD6587}"/>
              </a:ext>
            </a:extLst>
          </p:cNvPr>
          <p:cNvSpPr/>
          <p:nvPr/>
        </p:nvSpPr>
        <p:spPr>
          <a:xfrm>
            <a:off x="6155083" y="4262437"/>
            <a:ext cx="1202980" cy="47299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52">
            <a:extLst>
              <a:ext uri="{FF2B5EF4-FFF2-40B4-BE49-F238E27FC236}">
                <a16:creationId xmlns:a16="http://schemas.microsoft.com/office/drawing/2014/main" id="{7DC1D021-D69C-4980-A0C7-AA972101872A}"/>
              </a:ext>
            </a:extLst>
          </p:cNvPr>
          <p:cNvSpPr/>
          <p:nvPr/>
        </p:nvSpPr>
        <p:spPr>
          <a:xfrm>
            <a:off x="4526734" y="5106154"/>
            <a:ext cx="461726" cy="2263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52">
            <a:extLst>
              <a:ext uri="{FF2B5EF4-FFF2-40B4-BE49-F238E27FC236}">
                <a16:creationId xmlns:a16="http://schemas.microsoft.com/office/drawing/2014/main" id="{F8889555-EA3F-4E9B-A481-459A55AAC253}"/>
              </a:ext>
            </a:extLst>
          </p:cNvPr>
          <p:cNvSpPr/>
          <p:nvPr/>
        </p:nvSpPr>
        <p:spPr>
          <a:xfrm>
            <a:off x="0" y="469331"/>
            <a:ext cx="1720158" cy="458650"/>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52">
            <a:extLst>
              <a:ext uri="{FF2B5EF4-FFF2-40B4-BE49-F238E27FC236}">
                <a16:creationId xmlns:a16="http://schemas.microsoft.com/office/drawing/2014/main" id="{F50B5F21-57B7-46FA-BA4A-1A07A2729F87}"/>
              </a:ext>
            </a:extLst>
          </p:cNvPr>
          <p:cNvSpPr/>
          <p:nvPr/>
        </p:nvSpPr>
        <p:spPr>
          <a:xfrm>
            <a:off x="0" y="929549"/>
            <a:ext cx="1801640" cy="458650"/>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52">
            <a:extLst>
              <a:ext uri="{FF2B5EF4-FFF2-40B4-BE49-F238E27FC236}">
                <a16:creationId xmlns:a16="http://schemas.microsoft.com/office/drawing/2014/main" id="{572EC8B0-1465-450A-8A6A-702B9712321F}"/>
              </a:ext>
            </a:extLst>
          </p:cNvPr>
          <p:cNvSpPr/>
          <p:nvPr/>
        </p:nvSpPr>
        <p:spPr>
          <a:xfrm>
            <a:off x="5186128" y="5104645"/>
            <a:ext cx="461726" cy="2263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0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linds(horizontal)">
                                      <p:cBhvr>
                                        <p:cTn id="48" dur="500"/>
                                        <p:tgtEl>
                                          <p:spTgt spid="3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500"/>
                                        <p:tgtEl>
                                          <p:spTgt spid="3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horizontal)">
                                      <p:cBhvr>
                                        <p:cTn id="62" dur="500"/>
                                        <p:tgtEl>
                                          <p:spTgt spid="3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linds(horizontal)">
                                      <p:cBhvr>
                                        <p:cTn id="65" dur="500"/>
                                        <p:tgtEl>
                                          <p:spTgt spid="4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linds(horizontal)">
                                      <p:cBhvr>
                                        <p:cTn id="68" dur="500"/>
                                        <p:tgtEl>
                                          <p:spTgt spid="4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linds(horizontal)">
                                      <p:cBhvr>
                                        <p:cTn id="71" dur="500"/>
                                        <p:tgtEl>
                                          <p:spTgt spid="4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linds(horizontal)">
                                      <p:cBhvr>
                                        <p:cTn id="74" dur="500"/>
                                        <p:tgtEl>
                                          <p:spTgt spid="4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linds(horizont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35"/>
                                        </p:tgtEl>
                                      </p:cBhvr>
                                    </p:animEffect>
                                    <p:set>
                                      <p:cBhvr>
                                        <p:cTn id="88" dur="1" fill="hold">
                                          <p:stCondLst>
                                            <p:cond delay="499"/>
                                          </p:stCondLst>
                                        </p:cTn>
                                        <p:tgtEl>
                                          <p:spTgt spid="35"/>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38"/>
                                        </p:tgtEl>
                                      </p:cBhvr>
                                    </p:animEffect>
                                    <p:set>
                                      <p:cBhvr>
                                        <p:cTn id="97" dur="1" fill="hold">
                                          <p:stCondLst>
                                            <p:cond delay="499"/>
                                          </p:stCondLst>
                                        </p:cTn>
                                        <p:tgtEl>
                                          <p:spTgt spid="38"/>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39"/>
                                        </p:tgtEl>
                                      </p:cBhvr>
                                    </p:animEffect>
                                    <p:set>
                                      <p:cBhvr>
                                        <p:cTn id="100" dur="1" fill="hold">
                                          <p:stCondLst>
                                            <p:cond delay="499"/>
                                          </p:stCondLst>
                                        </p:cTn>
                                        <p:tgtEl>
                                          <p:spTgt spid="39"/>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40"/>
                                        </p:tgtEl>
                                      </p:cBhvr>
                                    </p:animEffect>
                                    <p:set>
                                      <p:cBhvr>
                                        <p:cTn id="103" dur="1" fill="hold">
                                          <p:stCondLst>
                                            <p:cond delay="499"/>
                                          </p:stCondLst>
                                        </p:cTn>
                                        <p:tgtEl>
                                          <p:spTgt spid="40"/>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41"/>
                                        </p:tgtEl>
                                      </p:cBhvr>
                                    </p:animEffect>
                                    <p:set>
                                      <p:cBhvr>
                                        <p:cTn id="106" dur="1" fill="hold">
                                          <p:stCondLst>
                                            <p:cond delay="499"/>
                                          </p:stCondLst>
                                        </p:cTn>
                                        <p:tgtEl>
                                          <p:spTgt spid="41"/>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43"/>
                                        </p:tgtEl>
                                      </p:cBhvr>
                                    </p:animEffect>
                                    <p:set>
                                      <p:cBhvr>
                                        <p:cTn id="112" dur="1" fill="hold">
                                          <p:stCondLst>
                                            <p:cond delay="499"/>
                                          </p:stCondLst>
                                        </p:cTn>
                                        <p:tgtEl>
                                          <p:spTgt spid="43"/>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44"/>
                                        </p:tgtEl>
                                      </p:cBhvr>
                                    </p:animEffect>
                                    <p:set>
                                      <p:cBhvr>
                                        <p:cTn id="115" dur="1" fill="hold">
                                          <p:stCondLst>
                                            <p:cond delay="499"/>
                                          </p:stCondLst>
                                        </p:cTn>
                                        <p:tgtEl>
                                          <p:spTgt spid="4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blinds(horizontal)">
                                      <p:cBhvr>
                                        <p:cTn id="125" dur="500"/>
                                        <p:tgtEl>
                                          <p:spTgt spid="56"/>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blinds(horizontal)">
                                      <p:cBhvr>
                                        <p:cTn id="130" dur="500"/>
                                        <p:tgtEl>
                                          <p:spTgt spid="22"/>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blinds(horizontal)">
                                      <p:cBhvr>
                                        <p:cTn id="135" dur="500"/>
                                        <p:tgtEl>
                                          <p:spTgt spid="2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blinds(horizontal)">
                                      <p:cBhvr>
                                        <p:cTn id="140" dur="500"/>
                                        <p:tgtEl>
                                          <p:spTgt spid="57"/>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blinds(horizontal)">
                                      <p:cBhvr>
                                        <p:cTn id="145" dur="500"/>
                                        <p:tgtEl>
                                          <p:spTgt spid="23"/>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blinds(horizontal)">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linds(horizontal)">
                                      <p:cBhvr>
                                        <p:cTn id="155" dur="500"/>
                                        <p:tgtEl>
                                          <p:spTgt spid="46"/>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xit" presetSubtype="10" fill="hold" grpId="1" nodeType="clickEffect">
                                  <p:stCondLst>
                                    <p:cond delay="0"/>
                                  </p:stCondLst>
                                  <p:childTnLst>
                                    <p:animEffect transition="out" filter="blinds(horizontal)">
                                      <p:cBhvr>
                                        <p:cTn id="159" dur="500"/>
                                        <p:tgtEl>
                                          <p:spTgt spid="45"/>
                                        </p:tgtEl>
                                      </p:cBhvr>
                                    </p:animEffect>
                                    <p:set>
                                      <p:cBhvr>
                                        <p:cTn id="160" dur="1" fill="hold">
                                          <p:stCondLst>
                                            <p:cond delay="499"/>
                                          </p:stCondLst>
                                        </p:cTn>
                                        <p:tgtEl>
                                          <p:spTgt spid="45"/>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46"/>
                                        </p:tgtEl>
                                      </p:cBhvr>
                                    </p:animEffect>
                                    <p:set>
                                      <p:cBhvr>
                                        <p:cTn id="163" dur="1" fill="hold">
                                          <p:stCondLst>
                                            <p:cond delay="499"/>
                                          </p:stCondLst>
                                        </p:cTn>
                                        <p:tgtEl>
                                          <p:spTgt spid="46"/>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blinds(horizontal)">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blinds(horizontal)">
                                      <p:cBhvr>
                                        <p:cTn id="173" dur="500"/>
                                        <p:tgtEl>
                                          <p:spTgt spid="48"/>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blinds(horizontal)">
                                      <p:cBhvr>
                                        <p:cTn id="176" dur="500"/>
                                        <p:tgtEl>
                                          <p:spTgt spid="49"/>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xit" presetSubtype="10" fill="hold" grpId="1" nodeType="clickEffect">
                                  <p:stCondLst>
                                    <p:cond delay="0"/>
                                  </p:stCondLst>
                                  <p:childTnLst>
                                    <p:animEffect transition="out" filter="blinds(horizontal)">
                                      <p:cBhvr>
                                        <p:cTn id="180" dur="500"/>
                                        <p:tgtEl>
                                          <p:spTgt spid="47"/>
                                        </p:tgtEl>
                                      </p:cBhvr>
                                    </p:animEffect>
                                    <p:set>
                                      <p:cBhvr>
                                        <p:cTn id="181" dur="1" fill="hold">
                                          <p:stCondLst>
                                            <p:cond delay="499"/>
                                          </p:stCondLst>
                                        </p:cTn>
                                        <p:tgtEl>
                                          <p:spTgt spid="47"/>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48"/>
                                        </p:tgtEl>
                                      </p:cBhvr>
                                    </p:animEffect>
                                    <p:set>
                                      <p:cBhvr>
                                        <p:cTn id="184" dur="1" fill="hold">
                                          <p:stCondLst>
                                            <p:cond delay="499"/>
                                          </p:stCondLst>
                                        </p:cTn>
                                        <p:tgtEl>
                                          <p:spTgt spid="48"/>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49"/>
                                        </p:tgtEl>
                                      </p:cBhvr>
                                    </p:animEffect>
                                    <p:set>
                                      <p:cBhvr>
                                        <p:cTn id="187" dur="1" fill="hold">
                                          <p:stCondLst>
                                            <p:cond delay="499"/>
                                          </p:stCondLst>
                                        </p:cTn>
                                        <p:tgtEl>
                                          <p:spTgt spid="49"/>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blinds(horizontal)">
                                      <p:cBhvr>
                                        <p:cTn id="192" dur="500"/>
                                        <p:tgtEl>
                                          <p:spTgt spid="50"/>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52"/>
                                        </p:tgtEl>
                                        <p:attrNameLst>
                                          <p:attrName>style.visibility</p:attrName>
                                        </p:attrNameLst>
                                      </p:cBhvr>
                                      <p:to>
                                        <p:strVal val="visible"/>
                                      </p:to>
                                    </p:set>
                                    <p:animEffect transition="in" filter="blinds(horizontal)">
                                      <p:cBhvr>
                                        <p:cTn id="197" dur="500"/>
                                        <p:tgtEl>
                                          <p:spTgt spid="52"/>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xit" presetSubtype="10" fill="hold" grpId="1" nodeType="clickEffect">
                                  <p:stCondLst>
                                    <p:cond delay="0"/>
                                  </p:stCondLst>
                                  <p:childTnLst>
                                    <p:animEffect transition="out" filter="blinds(horizontal)">
                                      <p:cBhvr>
                                        <p:cTn id="201" dur="500"/>
                                        <p:tgtEl>
                                          <p:spTgt spid="50"/>
                                        </p:tgtEl>
                                      </p:cBhvr>
                                    </p:animEffect>
                                    <p:set>
                                      <p:cBhvr>
                                        <p:cTn id="202" dur="1" fill="hold">
                                          <p:stCondLst>
                                            <p:cond delay="499"/>
                                          </p:stCondLst>
                                        </p:cTn>
                                        <p:tgtEl>
                                          <p:spTgt spid="50"/>
                                        </p:tgtEl>
                                        <p:attrNameLst>
                                          <p:attrName>style.visibility</p:attrName>
                                        </p:attrNameLst>
                                      </p:cBhvr>
                                      <p:to>
                                        <p:strVal val="hidden"/>
                                      </p:to>
                                    </p:set>
                                  </p:childTnLst>
                                </p:cTn>
                              </p:par>
                              <p:par>
                                <p:cTn id="203" presetID="3" presetClass="exit" presetSubtype="10" fill="hold" grpId="1" nodeType="withEffect">
                                  <p:stCondLst>
                                    <p:cond delay="0"/>
                                  </p:stCondLst>
                                  <p:childTnLst>
                                    <p:animEffect transition="out" filter="blinds(horizontal)">
                                      <p:cBhvr>
                                        <p:cTn id="204" dur="500"/>
                                        <p:tgtEl>
                                          <p:spTgt spid="52"/>
                                        </p:tgtEl>
                                      </p:cBhvr>
                                    </p:animEffect>
                                    <p:set>
                                      <p:cBhvr>
                                        <p:cTn id="205" dur="1" fill="hold">
                                          <p:stCondLst>
                                            <p:cond delay="499"/>
                                          </p:stCondLst>
                                        </p:cTn>
                                        <p:tgtEl>
                                          <p:spTgt spid="52"/>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53"/>
                                        </p:tgtEl>
                                        <p:attrNameLst>
                                          <p:attrName>style.visibility</p:attrName>
                                        </p:attrNameLst>
                                      </p:cBhvr>
                                      <p:to>
                                        <p:strVal val="visible"/>
                                      </p:to>
                                    </p:set>
                                    <p:animEffect transition="in" filter="blinds(horizontal)">
                                      <p:cBhvr>
                                        <p:cTn id="210" dur="500"/>
                                        <p:tgtEl>
                                          <p:spTgt spid="53"/>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blinds(horizontal)">
                                      <p:cBhvr>
                                        <p:cTn id="215" dur="500"/>
                                        <p:tgtEl>
                                          <p:spTgt spid="54"/>
                                        </p:tgtEl>
                                      </p:cBhvr>
                                    </p:animEffect>
                                  </p:childTnLst>
                                </p:cTn>
                              </p:par>
                              <p:par>
                                <p:cTn id="216" presetID="3" presetClass="entr" presetSubtype="10"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blinds(horizontal)">
                                      <p:cBhvr>
                                        <p:cTn id="218" dur="500"/>
                                        <p:tgtEl>
                                          <p:spTgt spid="55"/>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xit" presetSubtype="10" fill="hold" grpId="1" nodeType="clickEffect">
                                  <p:stCondLst>
                                    <p:cond delay="0"/>
                                  </p:stCondLst>
                                  <p:childTnLst>
                                    <p:animEffect transition="out" filter="blinds(horizontal)">
                                      <p:cBhvr>
                                        <p:cTn id="222" dur="500"/>
                                        <p:tgtEl>
                                          <p:spTgt spid="53"/>
                                        </p:tgtEl>
                                      </p:cBhvr>
                                    </p:animEffect>
                                    <p:set>
                                      <p:cBhvr>
                                        <p:cTn id="223" dur="1" fill="hold">
                                          <p:stCondLst>
                                            <p:cond delay="499"/>
                                          </p:stCondLst>
                                        </p:cTn>
                                        <p:tgtEl>
                                          <p:spTgt spid="53"/>
                                        </p:tgtEl>
                                        <p:attrNameLst>
                                          <p:attrName>style.visibility</p:attrName>
                                        </p:attrNameLst>
                                      </p:cBhvr>
                                      <p:to>
                                        <p:strVal val="hidden"/>
                                      </p:to>
                                    </p:set>
                                  </p:childTnLst>
                                </p:cTn>
                              </p:par>
                              <p:par>
                                <p:cTn id="224" presetID="3" presetClass="exit" presetSubtype="10" fill="hold" grpId="1" nodeType="withEffect">
                                  <p:stCondLst>
                                    <p:cond delay="0"/>
                                  </p:stCondLst>
                                  <p:childTnLst>
                                    <p:animEffect transition="out" filter="blinds(horizontal)">
                                      <p:cBhvr>
                                        <p:cTn id="225" dur="500"/>
                                        <p:tgtEl>
                                          <p:spTgt spid="54"/>
                                        </p:tgtEl>
                                      </p:cBhvr>
                                    </p:animEffect>
                                    <p:set>
                                      <p:cBhvr>
                                        <p:cTn id="226" dur="1" fill="hold">
                                          <p:stCondLst>
                                            <p:cond delay="499"/>
                                          </p:stCondLst>
                                        </p:cTn>
                                        <p:tgtEl>
                                          <p:spTgt spid="54"/>
                                        </p:tgtEl>
                                        <p:attrNameLst>
                                          <p:attrName>style.visibility</p:attrName>
                                        </p:attrNameLst>
                                      </p:cBhvr>
                                      <p:to>
                                        <p:strVal val="hidden"/>
                                      </p:to>
                                    </p:set>
                                  </p:childTnLst>
                                </p:cTn>
                              </p:par>
                              <p:par>
                                <p:cTn id="227" presetID="3" presetClass="exit" presetSubtype="10" fill="hold" grpId="1" nodeType="withEffect">
                                  <p:stCondLst>
                                    <p:cond delay="0"/>
                                  </p:stCondLst>
                                  <p:childTnLst>
                                    <p:animEffect transition="out" filter="blinds(horizontal)">
                                      <p:cBhvr>
                                        <p:cTn id="228" dur="500"/>
                                        <p:tgtEl>
                                          <p:spTgt spid="55"/>
                                        </p:tgtEl>
                                      </p:cBhvr>
                                    </p:animEffect>
                                    <p:set>
                                      <p:cBhvr>
                                        <p:cTn id="229" dur="1" fill="hold">
                                          <p:stCondLst>
                                            <p:cond delay="499"/>
                                          </p:stCondLst>
                                        </p:cTn>
                                        <p:tgtEl>
                                          <p:spTgt spid="5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blinds(horizontal)">
                                      <p:cBhvr>
                                        <p:cTn id="234" dur="500"/>
                                        <p:tgtEl>
                                          <p:spTgt spid="30"/>
                                        </p:tgtEl>
                                      </p:cBhvr>
                                    </p:animEffect>
                                  </p:childTnLst>
                                </p:cTn>
                              </p:par>
                            </p:childTnLst>
                          </p:cTn>
                        </p:par>
                      </p:childTnLst>
                    </p:cTn>
                  </p:par>
                  <p:par>
                    <p:cTn id="235" fill="hold">
                      <p:stCondLst>
                        <p:cond delay="indefinite"/>
                      </p:stCondLst>
                      <p:childTnLst>
                        <p:par>
                          <p:cTn id="236" fill="hold">
                            <p:stCondLst>
                              <p:cond delay="0"/>
                            </p:stCondLst>
                            <p:childTnLst>
                              <p:par>
                                <p:cTn id="237" presetID="3" presetClass="entr" presetSubtype="10" fill="hold" grpId="0" nodeType="clickEffect">
                                  <p:stCondLst>
                                    <p:cond delay="0"/>
                                  </p:stCondLst>
                                  <p:childTnLst>
                                    <p:set>
                                      <p:cBhvr>
                                        <p:cTn id="238" dur="1" fill="hold">
                                          <p:stCondLst>
                                            <p:cond delay="0"/>
                                          </p:stCondLst>
                                        </p:cTn>
                                        <p:tgtEl>
                                          <p:spTgt spid="58"/>
                                        </p:tgtEl>
                                        <p:attrNameLst>
                                          <p:attrName>style.visibility</p:attrName>
                                        </p:attrNameLst>
                                      </p:cBhvr>
                                      <p:to>
                                        <p:strVal val="visible"/>
                                      </p:to>
                                    </p:set>
                                    <p:animEffect transition="in" filter="blinds(horizontal)">
                                      <p:cBhvr>
                                        <p:cTn id="239" dur="500"/>
                                        <p:tgtEl>
                                          <p:spTgt spid="58"/>
                                        </p:tgtEl>
                                      </p:cBhvr>
                                    </p:animEffect>
                                  </p:childTnLst>
                                </p:cTn>
                              </p:par>
                            </p:childTnLst>
                          </p:cTn>
                        </p:par>
                      </p:childTnLst>
                    </p:cTn>
                  </p:par>
                  <p:par>
                    <p:cTn id="240" fill="hold">
                      <p:stCondLst>
                        <p:cond delay="indefinite"/>
                      </p:stCondLst>
                      <p:childTnLst>
                        <p:par>
                          <p:cTn id="241" fill="hold">
                            <p:stCondLst>
                              <p:cond delay="0"/>
                            </p:stCondLst>
                            <p:childTnLst>
                              <p:par>
                                <p:cTn id="242" presetID="3" presetClass="entr" presetSubtype="10" fill="hold" grpId="0" nodeType="clickEffect">
                                  <p:stCondLst>
                                    <p:cond delay="0"/>
                                  </p:stCondLst>
                                  <p:childTnLst>
                                    <p:set>
                                      <p:cBhvr>
                                        <p:cTn id="243" dur="1" fill="hold">
                                          <p:stCondLst>
                                            <p:cond delay="0"/>
                                          </p:stCondLst>
                                        </p:cTn>
                                        <p:tgtEl>
                                          <p:spTgt spid="24"/>
                                        </p:tgtEl>
                                        <p:attrNameLst>
                                          <p:attrName>style.visibility</p:attrName>
                                        </p:attrNameLst>
                                      </p:cBhvr>
                                      <p:to>
                                        <p:strVal val="visible"/>
                                      </p:to>
                                    </p:set>
                                    <p:animEffect transition="in" filter="blinds(horizontal)">
                                      <p:cBhvr>
                                        <p:cTn id="244" dur="500"/>
                                        <p:tgtEl>
                                          <p:spTgt spid="24"/>
                                        </p:tgtEl>
                                      </p:cBhvr>
                                    </p:animEffect>
                                  </p:childTnLst>
                                </p:cTn>
                              </p:par>
                            </p:childTnLst>
                          </p:cTn>
                        </p:par>
                      </p:childTnLst>
                    </p:cTn>
                  </p:par>
                  <p:par>
                    <p:cTn id="245" fill="hold">
                      <p:stCondLst>
                        <p:cond delay="indefinite"/>
                      </p:stCondLst>
                      <p:childTnLst>
                        <p:par>
                          <p:cTn id="246" fill="hold">
                            <p:stCondLst>
                              <p:cond delay="0"/>
                            </p:stCondLst>
                            <p:childTnLst>
                              <p:par>
                                <p:cTn id="247" presetID="3" presetClass="entr" presetSubtype="10" fill="hold" grpId="0" nodeType="clickEffect">
                                  <p:stCondLst>
                                    <p:cond delay="0"/>
                                  </p:stCondLst>
                                  <p:childTnLst>
                                    <p:set>
                                      <p:cBhvr>
                                        <p:cTn id="248" dur="1" fill="hold">
                                          <p:stCondLst>
                                            <p:cond delay="0"/>
                                          </p:stCondLst>
                                        </p:cTn>
                                        <p:tgtEl>
                                          <p:spTgt spid="60"/>
                                        </p:tgtEl>
                                        <p:attrNameLst>
                                          <p:attrName>style.visibility</p:attrName>
                                        </p:attrNameLst>
                                      </p:cBhvr>
                                      <p:to>
                                        <p:strVal val="visible"/>
                                      </p:to>
                                    </p:set>
                                    <p:animEffect transition="in" filter="blinds(horizontal)">
                                      <p:cBhvr>
                                        <p:cTn id="249" dur="500"/>
                                        <p:tgtEl>
                                          <p:spTgt spid="60"/>
                                        </p:tgtEl>
                                      </p:cBhvr>
                                    </p:animEffect>
                                  </p:childTnLst>
                                </p:cTn>
                              </p:par>
                              <p:par>
                                <p:cTn id="250" presetID="3" presetClass="entr" presetSubtype="10" fill="hold" grpId="0" nodeType="withEffect">
                                  <p:stCondLst>
                                    <p:cond delay="0"/>
                                  </p:stCondLst>
                                  <p:childTnLst>
                                    <p:set>
                                      <p:cBhvr>
                                        <p:cTn id="251" dur="1" fill="hold">
                                          <p:stCondLst>
                                            <p:cond delay="0"/>
                                          </p:stCondLst>
                                        </p:cTn>
                                        <p:tgtEl>
                                          <p:spTgt spid="62"/>
                                        </p:tgtEl>
                                        <p:attrNameLst>
                                          <p:attrName>style.visibility</p:attrName>
                                        </p:attrNameLst>
                                      </p:cBhvr>
                                      <p:to>
                                        <p:strVal val="visible"/>
                                      </p:to>
                                    </p:set>
                                    <p:animEffect transition="in" filter="blinds(horizontal)">
                                      <p:cBhvr>
                                        <p:cTn id="252" dur="500"/>
                                        <p:tgtEl>
                                          <p:spTgt spid="62"/>
                                        </p:tgtEl>
                                      </p:cBhvr>
                                    </p:animEffect>
                                  </p:childTnLst>
                                </p:cTn>
                              </p:par>
                              <p:par>
                                <p:cTn id="253" presetID="3" presetClass="entr" presetSubtype="10" fill="hold" grpId="0" nodeType="with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blinds(horizontal)">
                                      <p:cBhvr>
                                        <p:cTn id="255" dur="500"/>
                                        <p:tgtEl>
                                          <p:spTgt spid="63"/>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67"/>
                                        </p:tgtEl>
                                        <p:attrNameLst>
                                          <p:attrName>style.visibility</p:attrName>
                                        </p:attrNameLst>
                                      </p:cBhvr>
                                      <p:to>
                                        <p:strVal val="visible"/>
                                      </p:to>
                                    </p:set>
                                    <p:animEffect transition="in" filter="blinds(horizontal)">
                                      <p:cBhvr>
                                        <p:cTn id="260" dur="500"/>
                                        <p:tgtEl>
                                          <p:spTgt spid="67"/>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xit" presetSubtype="10" fill="hold" grpId="1" nodeType="clickEffect">
                                  <p:stCondLst>
                                    <p:cond delay="0"/>
                                  </p:stCondLst>
                                  <p:childTnLst>
                                    <p:animEffect transition="out" filter="blinds(horizontal)">
                                      <p:cBhvr>
                                        <p:cTn id="264" dur="500"/>
                                        <p:tgtEl>
                                          <p:spTgt spid="60"/>
                                        </p:tgtEl>
                                      </p:cBhvr>
                                    </p:animEffect>
                                    <p:set>
                                      <p:cBhvr>
                                        <p:cTn id="265" dur="1" fill="hold">
                                          <p:stCondLst>
                                            <p:cond delay="499"/>
                                          </p:stCondLst>
                                        </p:cTn>
                                        <p:tgtEl>
                                          <p:spTgt spid="60"/>
                                        </p:tgtEl>
                                        <p:attrNameLst>
                                          <p:attrName>style.visibility</p:attrName>
                                        </p:attrNameLst>
                                      </p:cBhvr>
                                      <p:to>
                                        <p:strVal val="hidden"/>
                                      </p:to>
                                    </p:set>
                                  </p:childTnLst>
                                </p:cTn>
                              </p:par>
                              <p:par>
                                <p:cTn id="266" presetID="3" presetClass="exit" presetSubtype="10" fill="hold" grpId="1" nodeType="withEffect">
                                  <p:stCondLst>
                                    <p:cond delay="0"/>
                                  </p:stCondLst>
                                  <p:childTnLst>
                                    <p:animEffect transition="out" filter="blinds(horizontal)">
                                      <p:cBhvr>
                                        <p:cTn id="267" dur="500"/>
                                        <p:tgtEl>
                                          <p:spTgt spid="62"/>
                                        </p:tgtEl>
                                      </p:cBhvr>
                                    </p:animEffect>
                                    <p:set>
                                      <p:cBhvr>
                                        <p:cTn id="268" dur="1" fill="hold">
                                          <p:stCondLst>
                                            <p:cond delay="499"/>
                                          </p:stCondLst>
                                        </p:cTn>
                                        <p:tgtEl>
                                          <p:spTgt spid="62"/>
                                        </p:tgtEl>
                                        <p:attrNameLst>
                                          <p:attrName>style.visibility</p:attrName>
                                        </p:attrNameLst>
                                      </p:cBhvr>
                                      <p:to>
                                        <p:strVal val="hidden"/>
                                      </p:to>
                                    </p:set>
                                  </p:childTnLst>
                                </p:cTn>
                              </p:par>
                              <p:par>
                                <p:cTn id="269" presetID="3" presetClass="exit" presetSubtype="10" fill="hold" grpId="1" nodeType="withEffect">
                                  <p:stCondLst>
                                    <p:cond delay="0"/>
                                  </p:stCondLst>
                                  <p:childTnLst>
                                    <p:animEffect transition="out" filter="blinds(horizontal)">
                                      <p:cBhvr>
                                        <p:cTn id="270" dur="500"/>
                                        <p:tgtEl>
                                          <p:spTgt spid="63"/>
                                        </p:tgtEl>
                                      </p:cBhvr>
                                    </p:animEffect>
                                    <p:set>
                                      <p:cBhvr>
                                        <p:cTn id="271" dur="1" fill="hold">
                                          <p:stCondLst>
                                            <p:cond delay="499"/>
                                          </p:stCondLst>
                                        </p:cTn>
                                        <p:tgtEl>
                                          <p:spTgt spid="63"/>
                                        </p:tgtEl>
                                        <p:attrNameLst>
                                          <p:attrName>style.visibility</p:attrName>
                                        </p:attrNameLst>
                                      </p:cBhvr>
                                      <p:to>
                                        <p:strVal val="hidden"/>
                                      </p:to>
                                    </p:set>
                                  </p:childTnLst>
                                </p:cTn>
                              </p:par>
                              <p:par>
                                <p:cTn id="272" presetID="3" presetClass="exit" presetSubtype="10" fill="hold" grpId="1" nodeType="withEffect">
                                  <p:stCondLst>
                                    <p:cond delay="0"/>
                                  </p:stCondLst>
                                  <p:childTnLst>
                                    <p:animEffect transition="out" filter="blinds(horizontal)">
                                      <p:cBhvr>
                                        <p:cTn id="273" dur="500"/>
                                        <p:tgtEl>
                                          <p:spTgt spid="67"/>
                                        </p:tgtEl>
                                      </p:cBhvr>
                                    </p:animEffect>
                                    <p:set>
                                      <p:cBhvr>
                                        <p:cTn id="274" dur="1" fill="hold">
                                          <p:stCondLst>
                                            <p:cond delay="499"/>
                                          </p:stCondLst>
                                        </p:cTn>
                                        <p:tgtEl>
                                          <p:spTgt spid="67"/>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3" presetClass="entr" presetSubtype="10" fill="hold" grpId="0" nodeType="clickEffect">
                                  <p:stCondLst>
                                    <p:cond delay="0"/>
                                  </p:stCondLst>
                                  <p:childTnLst>
                                    <p:set>
                                      <p:cBhvr>
                                        <p:cTn id="278" dur="1" fill="hold">
                                          <p:stCondLst>
                                            <p:cond delay="0"/>
                                          </p:stCondLst>
                                        </p:cTn>
                                        <p:tgtEl>
                                          <p:spTgt spid="64"/>
                                        </p:tgtEl>
                                        <p:attrNameLst>
                                          <p:attrName>style.visibility</p:attrName>
                                        </p:attrNameLst>
                                      </p:cBhvr>
                                      <p:to>
                                        <p:strVal val="visible"/>
                                      </p:to>
                                    </p:set>
                                    <p:animEffect transition="in" filter="blinds(horizontal)">
                                      <p:cBhvr>
                                        <p:cTn id="279" dur="500"/>
                                        <p:tgtEl>
                                          <p:spTgt spid="64"/>
                                        </p:tgtEl>
                                      </p:cBhvr>
                                    </p:animEffect>
                                  </p:childTnLst>
                                </p:cTn>
                              </p:par>
                              <p:par>
                                <p:cTn id="280" presetID="3" presetClass="entr" presetSubtype="10" fill="hold" grpId="0" nodeType="withEffect">
                                  <p:stCondLst>
                                    <p:cond delay="0"/>
                                  </p:stCondLst>
                                  <p:childTnLst>
                                    <p:set>
                                      <p:cBhvr>
                                        <p:cTn id="281" dur="1" fill="hold">
                                          <p:stCondLst>
                                            <p:cond delay="0"/>
                                          </p:stCondLst>
                                        </p:cTn>
                                        <p:tgtEl>
                                          <p:spTgt spid="65"/>
                                        </p:tgtEl>
                                        <p:attrNameLst>
                                          <p:attrName>style.visibility</p:attrName>
                                        </p:attrNameLst>
                                      </p:cBhvr>
                                      <p:to>
                                        <p:strVal val="visible"/>
                                      </p:to>
                                    </p:set>
                                    <p:animEffect transition="in" filter="blinds(horizontal)">
                                      <p:cBhvr>
                                        <p:cTn id="282" dur="500"/>
                                        <p:tgtEl>
                                          <p:spTgt spid="65"/>
                                        </p:tgtEl>
                                      </p:cBhvr>
                                    </p:animEffect>
                                  </p:childTnLst>
                                </p:cTn>
                              </p:par>
                              <p:par>
                                <p:cTn id="283" presetID="3" presetClass="entr" presetSubtype="10" fill="hold" grpId="0" nodeType="withEffect">
                                  <p:stCondLst>
                                    <p:cond delay="0"/>
                                  </p:stCondLst>
                                  <p:childTnLst>
                                    <p:set>
                                      <p:cBhvr>
                                        <p:cTn id="284" dur="1" fill="hold">
                                          <p:stCondLst>
                                            <p:cond delay="0"/>
                                          </p:stCondLst>
                                        </p:cTn>
                                        <p:tgtEl>
                                          <p:spTgt spid="66"/>
                                        </p:tgtEl>
                                        <p:attrNameLst>
                                          <p:attrName>style.visibility</p:attrName>
                                        </p:attrNameLst>
                                      </p:cBhvr>
                                      <p:to>
                                        <p:strVal val="visible"/>
                                      </p:to>
                                    </p:set>
                                    <p:animEffect transition="in" filter="blinds(horizontal)">
                                      <p:cBhvr>
                                        <p:cTn id="285" dur="500"/>
                                        <p:tgtEl>
                                          <p:spTgt spid="66"/>
                                        </p:tgtEl>
                                      </p:cBhvr>
                                    </p:animEffect>
                                  </p:child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grpId="0" nodeType="clickEffect">
                                  <p:stCondLst>
                                    <p:cond delay="0"/>
                                  </p:stCondLst>
                                  <p:childTnLst>
                                    <p:set>
                                      <p:cBhvr>
                                        <p:cTn id="289" dur="1" fill="hold">
                                          <p:stCondLst>
                                            <p:cond delay="0"/>
                                          </p:stCondLst>
                                        </p:cTn>
                                        <p:tgtEl>
                                          <p:spTgt spid="68"/>
                                        </p:tgtEl>
                                        <p:attrNameLst>
                                          <p:attrName>style.visibility</p:attrName>
                                        </p:attrNameLst>
                                      </p:cBhvr>
                                      <p:to>
                                        <p:strVal val="visible"/>
                                      </p:to>
                                    </p:set>
                                    <p:animEffect transition="in" filter="blinds(horizontal)">
                                      <p:cBhvr>
                                        <p:cTn id="290" dur="500"/>
                                        <p:tgtEl>
                                          <p:spTgt spid="68"/>
                                        </p:tgtEl>
                                      </p:cBhvr>
                                    </p:animEffect>
                                  </p:childTnLst>
                                </p:cTn>
                              </p:par>
                            </p:childTnLst>
                          </p:cTn>
                        </p:par>
                      </p:childTnLst>
                    </p:cTn>
                  </p:par>
                  <p:par>
                    <p:cTn id="291" fill="hold">
                      <p:stCondLst>
                        <p:cond delay="indefinite"/>
                      </p:stCondLst>
                      <p:childTnLst>
                        <p:par>
                          <p:cTn id="292" fill="hold">
                            <p:stCondLst>
                              <p:cond delay="0"/>
                            </p:stCondLst>
                            <p:childTnLst>
                              <p:par>
                                <p:cTn id="293" presetID="3" presetClass="exit" presetSubtype="10" fill="hold" grpId="1" nodeType="clickEffect">
                                  <p:stCondLst>
                                    <p:cond delay="0"/>
                                  </p:stCondLst>
                                  <p:childTnLst>
                                    <p:animEffect transition="out" filter="blinds(horizontal)">
                                      <p:cBhvr>
                                        <p:cTn id="294" dur="500"/>
                                        <p:tgtEl>
                                          <p:spTgt spid="64"/>
                                        </p:tgtEl>
                                      </p:cBhvr>
                                    </p:animEffect>
                                    <p:set>
                                      <p:cBhvr>
                                        <p:cTn id="295" dur="1" fill="hold">
                                          <p:stCondLst>
                                            <p:cond delay="499"/>
                                          </p:stCondLst>
                                        </p:cTn>
                                        <p:tgtEl>
                                          <p:spTgt spid="64"/>
                                        </p:tgtEl>
                                        <p:attrNameLst>
                                          <p:attrName>style.visibility</p:attrName>
                                        </p:attrNameLst>
                                      </p:cBhvr>
                                      <p:to>
                                        <p:strVal val="hidden"/>
                                      </p:to>
                                    </p:set>
                                  </p:childTnLst>
                                </p:cTn>
                              </p:par>
                              <p:par>
                                <p:cTn id="296" presetID="3" presetClass="exit" presetSubtype="10" fill="hold" grpId="1" nodeType="withEffect">
                                  <p:stCondLst>
                                    <p:cond delay="0"/>
                                  </p:stCondLst>
                                  <p:childTnLst>
                                    <p:animEffect transition="out" filter="blinds(horizontal)">
                                      <p:cBhvr>
                                        <p:cTn id="297" dur="500"/>
                                        <p:tgtEl>
                                          <p:spTgt spid="65"/>
                                        </p:tgtEl>
                                      </p:cBhvr>
                                    </p:animEffect>
                                    <p:set>
                                      <p:cBhvr>
                                        <p:cTn id="298" dur="1" fill="hold">
                                          <p:stCondLst>
                                            <p:cond delay="499"/>
                                          </p:stCondLst>
                                        </p:cTn>
                                        <p:tgtEl>
                                          <p:spTgt spid="65"/>
                                        </p:tgtEl>
                                        <p:attrNameLst>
                                          <p:attrName>style.visibility</p:attrName>
                                        </p:attrNameLst>
                                      </p:cBhvr>
                                      <p:to>
                                        <p:strVal val="hidden"/>
                                      </p:to>
                                    </p:set>
                                  </p:childTnLst>
                                </p:cTn>
                              </p:par>
                              <p:par>
                                <p:cTn id="299" presetID="3" presetClass="exit" presetSubtype="10" fill="hold" grpId="1" nodeType="withEffect">
                                  <p:stCondLst>
                                    <p:cond delay="0"/>
                                  </p:stCondLst>
                                  <p:childTnLst>
                                    <p:animEffect transition="out" filter="blinds(horizontal)">
                                      <p:cBhvr>
                                        <p:cTn id="300" dur="500"/>
                                        <p:tgtEl>
                                          <p:spTgt spid="66"/>
                                        </p:tgtEl>
                                      </p:cBhvr>
                                    </p:animEffect>
                                    <p:set>
                                      <p:cBhvr>
                                        <p:cTn id="301" dur="1" fill="hold">
                                          <p:stCondLst>
                                            <p:cond delay="499"/>
                                          </p:stCondLst>
                                        </p:cTn>
                                        <p:tgtEl>
                                          <p:spTgt spid="66"/>
                                        </p:tgtEl>
                                        <p:attrNameLst>
                                          <p:attrName>style.visibility</p:attrName>
                                        </p:attrNameLst>
                                      </p:cBhvr>
                                      <p:to>
                                        <p:strVal val="hidden"/>
                                      </p:to>
                                    </p:set>
                                  </p:childTnLst>
                                </p:cTn>
                              </p:par>
                              <p:par>
                                <p:cTn id="302" presetID="3" presetClass="exit" presetSubtype="10" fill="hold" grpId="1" nodeType="withEffect">
                                  <p:stCondLst>
                                    <p:cond delay="0"/>
                                  </p:stCondLst>
                                  <p:childTnLst>
                                    <p:animEffect transition="out" filter="blinds(horizontal)">
                                      <p:cBhvr>
                                        <p:cTn id="303" dur="500"/>
                                        <p:tgtEl>
                                          <p:spTgt spid="68"/>
                                        </p:tgtEl>
                                      </p:cBhvr>
                                    </p:animEffect>
                                    <p:set>
                                      <p:cBhvr>
                                        <p:cTn id="304" dur="1" fill="hold">
                                          <p:stCondLst>
                                            <p:cond delay="499"/>
                                          </p:stCondLst>
                                        </p:cTn>
                                        <p:tgtEl>
                                          <p:spTgt spid="68"/>
                                        </p:tgtEl>
                                        <p:attrNameLst>
                                          <p:attrName>style.visibility</p:attrName>
                                        </p:attrNameLst>
                                      </p:cBhvr>
                                      <p:to>
                                        <p:strVal val="hidden"/>
                                      </p:to>
                                    </p:set>
                                  </p:childTnLst>
                                </p:cTn>
                              </p:par>
                            </p:childTnLst>
                          </p:cTn>
                        </p:par>
                      </p:childTnLst>
                    </p:cTn>
                  </p:par>
                  <p:par>
                    <p:cTn id="305" fill="hold">
                      <p:stCondLst>
                        <p:cond delay="indefinite"/>
                      </p:stCondLst>
                      <p:childTnLst>
                        <p:par>
                          <p:cTn id="306" fill="hold">
                            <p:stCondLst>
                              <p:cond delay="0"/>
                            </p:stCondLst>
                            <p:childTnLst>
                              <p:par>
                                <p:cTn id="307" presetID="3" presetClass="entr" presetSubtype="10" fill="hold" grpId="0" nodeType="clickEffect">
                                  <p:stCondLst>
                                    <p:cond delay="0"/>
                                  </p:stCondLst>
                                  <p:childTnLst>
                                    <p:set>
                                      <p:cBhvr>
                                        <p:cTn id="308" dur="1" fill="hold">
                                          <p:stCondLst>
                                            <p:cond delay="0"/>
                                          </p:stCondLst>
                                        </p:cTn>
                                        <p:tgtEl>
                                          <p:spTgt spid="31"/>
                                        </p:tgtEl>
                                        <p:attrNameLst>
                                          <p:attrName>style.visibility</p:attrName>
                                        </p:attrNameLst>
                                      </p:cBhvr>
                                      <p:to>
                                        <p:strVal val="visible"/>
                                      </p:to>
                                    </p:set>
                                    <p:animEffect transition="in" filter="blinds(horizontal)">
                                      <p:cBhvr>
                                        <p:cTn id="309" dur="500"/>
                                        <p:tgtEl>
                                          <p:spTgt spid="31"/>
                                        </p:tgtEl>
                                      </p:cBhvr>
                                    </p:animEffect>
                                  </p:childTnLst>
                                </p:cTn>
                              </p:par>
                            </p:childTnLst>
                          </p:cTn>
                        </p:par>
                      </p:childTnLst>
                    </p:cTn>
                  </p:par>
                  <p:par>
                    <p:cTn id="310" fill="hold">
                      <p:stCondLst>
                        <p:cond delay="indefinite"/>
                      </p:stCondLst>
                      <p:childTnLst>
                        <p:par>
                          <p:cTn id="311" fill="hold">
                            <p:stCondLst>
                              <p:cond delay="0"/>
                            </p:stCondLst>
                            <p:childTnLst>
                              <p:par>
                                <p:cTn id="312" presetID="3" presetClass="entr" presetSubtype="10" fill="hold" grpId="0" nodeType="clickEffect">
                                  <p:stCondLst>
                                    <p:cond delay="0"/>
                                  </p:stCondLst>
                                  <p:childTnLst>
                                    <p:set>
                                      <p:cBhvr>
                                        <p:cTn id="313" dur="1" fill="hold">
                                          <p:stCondLst>
                                            <p:cond delay="0"/>
                                          </p:stCondLst>
                                        </p:cTn>
                                        <p:tgtEl>
                                          <p:spTgt spid="59"/>
                                        </p:tgtEl>
                                        <p:attrNameLst>
                                          <p:attrName>style.visibility</p:attrName>
                                        </p:attrNameLst>
                                      </p:cBhvr>
                                      <p:to>
                                        <p:strVal val="visible"/>
                                      </p:to>
                                    </p:set>
                                    <p:animEffect transition="in" filter="blinds(horizontal)">
                                      <p:cBhvr>
                                        <p:cTn id="314" dur="500"/>
                                        <p:tgtEl>
                                          <p:spTgt spid="59"/>
                                        </p:tgtEl>
                                      </p:cBhvr>
                                    </p:animEffect>
                                  </p:childTnLst>
                                </p:cTn>
                              </p:par>
                            </p:childTnLst>
                          </p:cTn>
                        </p:par>
                      </p:childTnLst>
                    </p:cTn>
                  </p:par>
                  <p:par>
                    <p:cTn id="315" fill="hold">
                      <p:stCondLst>
                        <p:cond delay="indefinite"/>
                      </p:stCondLst>
                      <p:childTnLst>
                        <p:par>
                          <p:cTn id="316" fill="hold">
                            <p:stCondLst>
                              <p:cond delay="0"/>
                            </p:stCondLst>
                            <p:childTnLst>
                              <p:par>
                                <p:cTn id="317" presetID="3" presetClass="entr" presetSubtype="10" fill="hold" grpId="0" nodeType="clickEffect">
                                  <p:stCondLst>
                                    <p:cond delay="0"/>
                                  </p:stCondLst>
                                  <p:childTnLst>
                                    <p:set>
                                      <p:cBhvr>
                                        <p:cTn id="318" dur="1" fill="hold">
                                          <p:stCondLst>
                                            <p:cond delay="0"/>
                                          </p:stCondLst>
                                        </p:cTn>
                                        <p:tgtEl>
                                          <p:spTgt spid="25"/>
                                        </p:tgtEl>
                                        <p:attrNameLst>
                                          <p:attrName>style.visibility</p:attrName>
                                        </p:attrNameLst>
                                      </p:cBhvr>
                                      <p:to>
                                        <p:strVal val="visible"/>
                                      </p:to>
                                    </p:set>
                                    <p:animEffect transition="in" filter="blinds(horizontal)">
                                      <p:cBhvr>
                                        <p:cTn id="319" dur="500"/>
                                        <p:tgtEl>
                                          <p:spTgt spid="25"/>
                                        </p:tgtEl>
                                      </p:cBhvr>
                                    </p:animEffect>
                                  </p:childTnLst>
                                </p:cTn>
                              </p:par>
                            </p:childTnLst>
                          </p:cTn>
                        </p:par>
                      </p:childTnLst>
                    </p:cTn>
                  </p:par>
                  <p:par>
                    <p:cTn id="320" fill="hold">
                      <p:stCondLst>
                        <p:cond delay="indefinite"/>
                      </p:stCondLst>
                      <p:childTnLst>
                        <p:par>
                          <p:cTn id="321" fill="hold">
                            <p:stCondLst>
                              <p:cond delay="0"/>
                            </p:stCondLst>
                            <p:childTnLst>
                              <p:par>
                                <p:cTn id="322" presetID="3" presetClass="entr" presetSubtype="10" fill="hold" grpId="2" nodeType="clickEffect">
                                  <p:stCondLst>
                                    <p:cond delay="0"/>
                                  </p:stCondLst>
                                  <p:childTnLst>
                                    <p:set>
                                      <p:cBhvr>
                                        <p:cTn id="323" dur="1" fill="hold">
                                          <p:stCondLst>
                                            <p:cond delay="0"/>
                                          </p:stCondLst>
                                        </p:cTn>
                                        <p:tgtEl>
                                          <p:spTgt spid="67"/>
                                        </p:tgtEl>
                                        <p:attrNameLst>
                                          <p:attrName>style.visibility</p:attrName>
                                        </p:attrNameLst>
                                      </p:cBhvr>
                                      <p:to>
                                        <p:strVal val="visible"/>
                                      </p:to>
                                    </p:set>
                                    <p:animEffect transition="in" filter="blinds(horizontal)">
                                      <p:cBhvr>
                                        <p:cTn id="324" dur="500"/>
                                        <p:tgtEl>
                                          <p:spTgt spid="67"/>
                                        </p:tgtEl>
                                      </p:cBhvr>
                                    </p:animEffect>
                                  </p:childTnLst>
                                </p:cTn>
                              </p:par>
                            </p:childTnLst>
                          </p:cTn>
                        </p:par>
                      </p:childTnLst>
                    </p:cTn>
                  </p:par>
                  <p:par>
                    <p:cTn id="325" fill="hold">
                      <p:stCondLst>
                        <p:cond delay="indefinite"/>
                      </p:stCondLst>
                      <p:childTnLst>
                        <p:par>
                          <p:cTn id="326" fill="hold">
                            <p:stCondLst>
                              <p:cond delay="0"/>
                            </p:stCondLst>
                            <p:childTnLst>
                              <p:par>
                                <p:cTn id="327" presetID="3" presetClass="entr" presetSubtype="10" fill="hold" grpId="0" nodeType="clickEffect">
                                  <p:stCondLst>
                                    <p:cond delay="0"/>
                                  </p:stCondLst>
                                  <p:childTnLst>
                                    <p:set>
                                      <p:cBhvr>
                                        <p:cTn id="328" dur="1" fill="hold">
                                          <p:stCondLst>
                                            <p:cond delay="0"/>
                                          </p:stCondLst>
                                        </p:cTn>
                                        <p:tgtEl>
                                          <p:spTgt spid="69"/>
                                        </p:tgtEl>
                                        <p:attrNameLst>
                                          <p:attrName>style.visibility</p:attrName>
                                        </p:attrNameLst>
                                      </p:cBhvr>
                                      <p:to>
                                        <p:strVal val="visible"/>
                                      </p:to>
                                    </p:set>
                                    <p:animEffect transition="in" filter="blinds(horizontal)">
                                      <p:cBhvr>
                                        <p:cTn id="329" dur="500"/>
                                        <p:tgtEl>
                                          <p:spTgt spid="69"/>
                                        </p:tgtEl>
                                      </p:cBhvr>
                                    </p:animEffect>
                                  </p:childTnLst>
                                </p:cTn>
                              </p:par>
                            </p:childTnLst>
                          </p:cTn>
                        </p:par>
                      </p:childTnLst>
                    </p:cTn>
                  </p:par>
                  <p:par>
                    <p:cTn id="330" fill="hold">
                      <p:stCondLst>
                        <p:cond delay="indefinite"/>
                      </p:stCondLst>
                      <p:childTnLst>
                        <p:par>
                          <p:cTn id="331" fill="hold">
                            <p:stCondLst>
                              <p:cond delay="0"/>
                            </p:stCondLst>
                            <p:childTnLst>
                              <p:par>
                                <p:cTn id="332" presetID="3" presetClass="entr" presetSubtype="10" fill="hold" grpId="0" nodeType="clickEffect">
                                  <p:stCondLst>
                                    <p:cond delay="0"/>
                                  </p:stCondLst>
                                  <p:childTnLst>
                                    <p:set>
                                      <p:cBhvr>
                                        <p:cTn id="333" dur="1" fill="hold">
                                          <p:stCondLst>
                                            <p:cond delay="0"/>
                                          </p:stCondLst>
                                        </p:cTn>
                                        <p:tgtEl>
                                          <p:spTgt spid="72"/>
                                        </p:tgtEl>
                                        <p:attrNameLst>
                                          <p:attrName>style.visibility</p:attrName>
                                        </p:attrNameLst>
                                      </p:cBhvr>
                                      <p:to>
                                        <p:strVal val="visible"/>
                                      </p:to>
                                    </p:set>
                                    <p:animEffect transition="in" filter="blinds(horizontal)">
                                      <p:cBhvr>
                                        <p:cTn id="334" dur="500"/>
                                        <p:tgtEl>
                                          <p:spTgt spid="72"/>
                                        </p:tgtEl>
                                      </p:cBhvr>
                                    </p:animEffect>
                                  </p:childTnLst>
                                </p:cTn>
                              </p:par>
                            </p:childTnLst>
                          </p:cTn>
                        </p:par>
                      </p:childTnLst>
                    </p:cTn>
                  </p:par>
                  <p:par>
                    <p:cTn id="335" fill="hold">
                      <p:stCondLst>
                        <p:cond delay="indefinite"/>
                      </p:stCondLst>
                      <p:childTnLst>
                        <p:par>
                          <p:cTn id="336" fill="hold">
                            <p:stCondLst>
                              <p:cond delay="0"/>
                            </p:stCondLst>
                            <p:childTnLst>
                              <p:par>
                                <p:cTn id="337" presetID="3" presetClass="exit" presetSubtype="10" fill="hold" grpId="3" nodeType="clickEffect">
                                  <p:stCondLst>
                                    <p:cond delay="0"/>
                                  </p:stCondLst>
                                  <p:childTnLst>
                                    <p:animEffect transition="out" filter="blinds(horizontal)">
                                      <p:cBhvr>
                                        <p:cTn id="338" dur="500"/>
                                        <p:tgtEl>
                                          <p:spTgt spid="67"/>
                                        </p:tgtEl>
                                      </p:cBhvr>
                                    </p:animEffect>
                                    <p:set>
                                      <p:cBhvr>
                                        <p:cTn id="339" dur="1" fill="hold">
                                          <p:stCondLst>
                                            <p:cond delay="499"/>
                                          </p:stCondLst>
                                        </p:cTn>
                                        <p:tgtEl>
                                          <p:spTgt spid="67"/>
                                        </p:tgtEl>
                                        <p:attrNameLst>
                                          <p:attrName>style.visibility</p:attrName>
                                        </p:attrNameLst>
                                      </p:cBhvr>
                                      <p:to>
                                        <p:strVal val="hidden"/>
                                      </p:to>
                                    </p:set>
                                  </p:childTnLst>
                                </p:cTn>
                              </p:par>
                              <p:par>
                                <p:cTn id="340" presetID="3" presetClass="exit" presetSubtype="10" fill="hold" grpId="1" nodeType="withEffect">
                                  <p:stCondLst>
                                    <p:cond delay="0"/>
                                  </p:stCondLst>
                                  <p:childTnLst>
                                    <p:animEffect transition="out" filter="blinds(horizontal)">
                                      <p:cBhvr>
                                        <p:cTn id="341" dur="500"/>
                                        <p:tgtEl>
                                          <p:spTgt spid="69"/>
                                        </p:tgtEl>
                                      </p:cBhvr>
                                    </p:animEffect>
                                    <p:set>
                                      <p:cBhvr>
                                        <p:cTn id="342" dur="1" fill="hold">
                                          <p:stCondLst>
                                            <p:cond delay="499"/>
                                          </p:stCondLst>
                                        </p:cTn>
                                        <p:tgtEl>
                                          <p:spTgt spid="69"/>
                                        </p:tgtEl>
                                        <p:attrNameLst>
                                          <p:attrName>style.visibility</p:attrName>
                                        </p:attrNameLst>
                                      </p:cBhvr>
                                      <p:to>
                                        <p:strVal val="hidden"/>
                                      </p:to>
                                    </p:set>
                                  </p:childTnLst>
                                </p:cTn>
                              </p:par>
                              <p:par>
                                <p:cTn id="343" presetID="3" presetClass="exit" presetSubtype="10" fill="hold" grpId="1" nodeType="withEffect">
                                  <p:stCondLst>
                                    <p:cond delay="0"/>
                                  </p:stCondLst>
                                  <p:childTnLst>
                                    <p:animEffect transition="out" filter="blinds(horizontal)">
                                      <p:cBhvr>
                                        <p:cTn id="344" dur="500"/>
                                        <p:tgtEl>
                                          <p:spTgt spid="72"/>
                                        </p:tgtEl>
                                      </p:cBhvr>
                                    </p:animEffect>
                                    <p:set>
                                      <p:cBhvr>
                                        <p:cTn id="345" dur="1" fill="hold">
                                          <p:stCondLst>
                                            <p:cond delay="499"/>
                                          </p:stCondLst>
                                        </p:cTn>
                                        <p:tgtEl>
                                          <p:spTgt spid="72"/>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3" presetClass="entr" presetSubtype="10" fill="hold" grpId="2" nodeType="clickEffect">
                                  <p:stCondLst>
                                    <p:cond delay="0"/>
                                  </p:stCondLst>
                                  <p:childTnLst>
                                    <p:set>
                                      <p:cBhvr>
                                        <p:cTn id="349" dur="1" fill="hold">
                                          <p:stCondLst>
                                            <p:cond delay="0"/>
                                          </p:stCondLst>
                                        </p:cTn>
                                        <p:tgtEl>
                                          <p:spTgt spid="68"/>
                                        </p:tgtEl>
                                        <p:attrNameLst>
                                          <p:attrName>style.visibility</p:attrName>
                                        </p:attrNameLst>
                                      </p:cBhvr>
                                      <p:to>
                                        <p:strVal val="visible"/>
                                      </p:to>
                                    </p:set>
                                    <p:animEffect transition="in" filter="blinds(horizontal)">
                                      <p:cBhvr>
                                        <p:cTn id="350" dur="500"/>
                                        <p:tgtEl>
                                          <p:spTgt spid="68"/>
                                        </p:tgtEl>
                                      </p:cBhvr>
                                    </p:animEffect>
                                  </p:childTnLst>
                                </p:cTn>
                              </p:par>
                            </p:childTnLst>
                          </p:cTn>
                        </p:par>
                      </p:childTnLst>
                    </p:cTn>
                  </p:par>
                  <p:par>
                    <p:cTn id="351" fill="hold">
                      <p:stCondLst>
                        <p:cond delay="indefinite"/>
                      </p:stCondLst>
                      <p:childTnLst>
                        <p:par>
                          <p:cTn id="352" fill="hold">
                            <p:stCondLst>
                              <p:cond delay="0"/>
                            </p:stCondLst>
                            <p:childTnLst>
                              <p:par>
                                <p:cTn id="353" presetID="3" presetClass="entr" presetSubtype="10" fill="hold" grpId="0" nodeType="clickEffect">
                                  <p:stCondLst>
                                    <p:cond delay="0"/>
                                  </p:stCondLst>
                                  <p:childTnLst>
                                    <p:set>
                                      <p:cBhvr>
                                        <p:cTn id="354" dur="1" fill="hold">
                                          <p:stCondLst>
                                            <p:cond delay="0"/>
                                          </p:stCondLst>
                                        </p:cTn>
                                        <p:tgtEl>
                                          <p:spTgt spid="77"/>
                                        </p:tgtEl>
                                        <p:attrNameLst>
                                          <p:attrName>style.visibility</p:attrName>
                                        </p:attrNameLst>
                                      </p:cBhvr>
                                      <p:to>
                                        <p:strVal val="visible"/>
                                      </p:to>
                                    </p:set>
                                    <p:animEffect transition="in" filter="blinds(horizontal)">
                                      <p:cBhvr>
                                        <p:cTn id="355" dur="500"/>
                                        <p:tgtEl>
                                          <p:spTgt spid="77"/>
                                        </p:tgtEl>
                                      </p:cBhvr>
                                    </p:animEffect>
                                  </p:childTnLst>
                                </p:cTn>
                              </p:par>
                            </p:childTnLst>
                          </p:cTn>
                        </p:par>
                      </p:childTnLst>
                    </p:cTn>
                  </p:par>
                  <p:par>
                    <p:cTn id="356" fill="hold">
                      <p:stCondLst>
                        <p:cond delay="indefinite"/>
                      </p:stCondLst>
                      <p:childTnLst>
                        <p:par>
                          <p:cTn id="357" fill="hold">
                            <p:stCondLst>
                              <p:cond delay="0"/>
                            </p:stCondLst>
                            <p:childTnLst>
                              <p:par>
                                <p:cTn id="358" presetID="3" presetClass="entr" presetSubtype="10" fill="hold" grpId="0" nodeType="clickEffect">
                                  <p:stCondLst>
                                    <p:cond delay="0"/>
                                  </p:stCondLst>
                                  <p:childTnLst>
                                    <p:set>
                                      <p:cBhvr>
                                        <p:cTn id="359" dur="1" fill="hold">
                                          <p:stCondLst>
                                            <p:cond delay="0"/>
                                          </p:stCondLst>
                                        </p:cTn>
                                        <p:tgtEl>
                                          <p:spTgt spid="71"/>
                                        </p:tgtEl>
                                        <p:attrNameLst>
                                          <p:attrName>style.visibility</p:attrName>
                                        </p:attrNameLst>
                                      </p:cBhvr>
                                      <p:to>
                                        <p:strVal val="visible"/>
                                      </p:to>
                                    </p:set>
                                    <p:animEffect transition="in" filter="blinds(horizontal)">
                                      <p:cBhvr>
                                        <p:cTn id="360" dur="500"/>
                                        <p:tgtEl>
                                          <p:spTgt spid="71"/>
                                        </p:tgtEl>
                                      </p:cBhvr>
                                    </p:animEffect>
                                  </p:childTnLst>
                                </p:cTn>
                              </p:par>
                            </p:childTnLst>
                          </p:cTn>
                        </p:par>
                      </p:childTnLst>
                    </p:cTn>
                  </p:par>
                  <p:par>
                    <p:cTn id="361" fill="hold">
                      <p:stCondLst>
                        <p:cond delay="indefinite"/>
                      </p:stCondLst>
                      <p:childTnLst>
                        <p:par>
                          <p:cTn id="362" fill="hold">
                            <p:stCondLst>
                              <p:cond delay="0"/>
                            </p:stCondLst>
                            <p:childTnLst>
                              <p:par>
                                <p:cTn id="363" presetID="3" presetClass="exit" presetSubtype="10" fill="hold" grpId="3" nodeType="clickEffect">
                                  <p:stCondLst>
                                    <p:cond delay="0"/>
                                  </p:stCondLst>
                                  <p:childTnLst>
                                    <p:animEffect transition="out" filter="blinds(horizontal)">
                                      <p:cBhvr>
                                        <p:cTn id="364" dur="500"/>
                                        <p:tgtEl>
                                          <p:spTgt spid="68"/>
                                        </p:tgtEl>
                                      </p:cBhvr>
                                    </p:animEffect>
                                    <p:set>
                                      <p:cBhvr>
                                        <p:cTn id="365" dur="1" fill="hold">
                                          <p:stCondLst>
                                            <p:cond delay="499"/>
                                          </p:stCondLst>
                                        </p:cTn>
                                        <p:tgtEl>
                                          <p:spTgt spid="68"/>
                                        </p:tgtEl>
                                        <p:attrNameLst>
                                          <p:attrName>style.visibility</p:attrName>
                                        </p:attrNameLst>
                                      </p:cBhvr>
                                      <p:to>
                                        <p:strVal val="hidden"/>
                                      </p:to>
                                    </p:set>
                                  </p:childTnLst>
                                </p:cTn>
                              </p:par>
                              <p:par>
                                <p:cTn id="366" presetID="3" presetClass="exit" presetSubtype="10" fill="hold" grpId="1" nodeType="withEffect">
                                  <p:stCondLst>
                                    <p:cond delay="0"/>
                                  </p:stCondLst>
                                  <p:childTnLst>
                                    <p:animEffect transition="out" filter="blinds(horizontal)">
                                      <p:cBhvr>
                                        <p:cTn id="367" dur="500"/>
                                        <p:tgtEl>
                                          <p:spTgt spid="77"/>
                                        </p:tgtEl>
                                      </p:cBhvr>
                                    </p:animEffect>
                                    <p:set>
                                      <p:cBhvr>
                                        <p:cTn id="368" dur="1" fill="hold">
                                          <p:stCondLst>
                                            <p:cond delay="499"/>
                                          </p:stCondLst>
                                        </p:cTn>
                                        <p:tgtEl>
                                          <p:spTgt spid="77"/>
                                        </p:tgtEl>
                                        <p:attrNameLst>
                                          <p:attrName>style.visibility</p:attrName>
                                        </p:attrNameLst>
                                      </p:cBhvr>
                                      <p:to>
                                        <p:strVal val="hidden"/>
                                      </p:to>
                                    </p:set>
                                  </p:childTnLst>
                                </p:cTn>
                              </p:par>
                              <p:par>
                                <p:cTn id="369" presetID="3" presetClass="exit" presetSubtype="10" fill="hold" grpId="1" nodeType="withEffect">
                                  <p:stCondLst>
                                    <p:cond delay="0"/>
                                  </p:stCondLst>
                                  <p:childTnLst>
                                    <p:animEffect transition="out" filter="blinds(horizontal)">
                                      <p:cBhvr>
                                        <p:cTn id="370" dur="500"/>
                                        <p:tgtEl>
                                          <p:spTgt spid="71"/>
                                        </p:tgtEl>
                                      </p:cBhvr>
                                    </p:animEffect>
                                    <p:set>
                                      <p:cBhvr>
                                        <p:cTn id="371"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animBg="1"/>
      <p:bldP spid="27" grpId="0"/>
      <p:bldP spid="28" grpId="0" animBg="1"/>
      <p:bldP spid="29" grpId="0" animBg="1"/>
      <p:bldP spid="30" grpId="0" animBg="1"/>
      <p:bldP spid="31"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P spid="56" grpId="0"/>
      <p:bldP spid="57" grpId="0"/>
      <p:bldP spid="58" grpId="0"/>
      <p:bldP spid="59" grpId="0"/>
      <p:bldP spid="60" grpId="0" animBg="1"/>
      <p:bldP spid="60"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7" grpId="2" animBg="1"/>
      <p:bldP spid="67" grpId="3" animBg="1"/>
      <p:bldP spid="68" grpId="0" animBg="1"/>
      <p:bldP spid="68" grpId="1" animBg="1"/>
      <p:bldP spid="68" grpId="2" animBg="1"/>
      <p:bldP spid="68" grpId="3" animBg="1"/>
      <p:bldP spid="69" grpId="0" animBg="1"/>
      <p:bldP spid="69" grpId="1" animBg="1"/>
      <p:bldP spid="71" grpId="0" animBg="1"/>
      <p:bldP spid="71" grpId="1" animBg="1"/>
      <p:bldP spid="72" grpId="0" animBg="1"/>
      <p:bldP spid="72" grpId="1" animBg="1"/>
      <p:bldP spid="77" grpId="0" animBg="1"/>
      <p:bldP spid="77"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2D</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460258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525963"/>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can use some known expansions to find more complicated ones</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These expansions are </a:t>
            </a:r>
            <a:r>
              <a:rPr lang="en-GB" sz="1400" u="sng" dirty="0">
                <a:latin typeface="Comic Sans MS" panose="030F0702030302020204" pitchFamily="66" charset="0"/>
                <a:sym typeface="Wingdings" panose="05000000000000000000" pitchFamily="2" charset="2"/>
              </a:rPr>
              <a:t>given to you in the formula booklet</a:t>
            </a:r>
            <a:r>
              <a:rPr lang="en-GB" sz="1400" dirty="0">
                <a:latin typeface="Comic Sans MS" panose="030F0702030302020204" pitchFamily="66" charset="0"/>
                <a:sym typeface="Wingdings" panose="05000000000000000000" pitchFamily="2" charset="2"/>
              </a:rPr>
              <a:t>, so you just need to be able to recognise when to use them!</a:t>
            </a:r>
            <a:r>
              <a:rPr lang="en-GB" sz="1400" dirty="0">
                <a:latin typeface="Comic Sans MS" panose="030F0702030302020204" pitchFamily="66" charset="0"/>
              </a:rPr>
              <a:t> </a:t>
            </a:r>
          </a:p>
        </p:txBody>
      </p:sp>
      <mc:AlternateContent xmlns:mc="http://schemas.openxmlformats.org/markup-compatibility/2006" xmlns:a14="http://schemas.microsoft.com/office/drawing/2010/main">
        <mc:Choice Requires="a14">
          <p:sp>
            <p:nvSpPr>
              <p:cNvPr id="6" name="TextBox 5"/>
              <p:cNvSpPr txBox="1"/>
              <p:nvPr/>
            </p:nvSpPr>
            <p:spPr>
              <a:xfrm>
                <a:off x="4283968" y="1592796"/>
                <a:ext cx="2333523"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oMath>
                  </m:oMathPara>
                </a14:m>
                <a:endParaRPr lang="en-GB"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4283968" y="1592796"/>
                <a:ext cx="2333523" cy="462884"/>
              </a:xfrm>
              <a:prstGeom prst="rect">
                <a:avLst/>
              </a:prstGeom>
              <a:blipFill>
                <a:blip r:embed="rId2"/>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5916" y="2420888"/>
                <a:ext cx="3439500" cy="462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a:rPr>
                            <m:t>ln</m:t>
                          </m:r>
                        </m:fName>
                        <m:e>
                          <m:d>
                            <m:dPr>
                              <m:ctrlPr>
                                <a:rPr lang="en-GB" sz="1200" b="0" i="1" smtClean="0">
                                  <a:latin typeface="Cambria Math" panose="02040503050406030204" pitchFamily="18" charset="0"/>
                                </a:rPr>
                              </m:ctrlPr>
                            </m:dPr>
                            <m:e>
                              <m:r>
                                <a:rPr lang="en-GB" sz="1200" b="0" i="1" smtClean="0">
                                  <a:latin typeface="Cambria Math"/>
                                </a:rPr>
                                <m:t>1+</m:t>
                              </m:r>
                              <m:r>
                                <a:rPr lang="en-GB" sz="1200" b="0" i="1" smtClean="0">
                                  <a:latin typeface="Cambria Math"/>
                                </a:rPr>
                                <m:t>𝑥</m:t>
                              </m:r>
                            </m:e>
                          </m:d>
                        </m:e>
                      </m:func>
                      <m:r>
                        <a:rPr lang="en-GB"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num>
                        <m:den>
                          <m:r>
                            <a:rPr lang="en-GB" sz="1200" b="0" i="1" smtClean="0">
                              <a:latin typeface="Cambria Math"/>
                            </a:rPr>
                            <m:t>4</m:t>
                          </m:r>
                        </m:den>
                      </m:f>
                      <m:r>
                        <a:rPr lang="en-GB" sz="1200" b="0" i="1" smtClean="0">
                          <a:latin typeface="Cambria Math"/>
                        </a:rPr>
                        <m:t>+ … +</m:t>
                      </m:r>
                      <m:sSup>
                        <m:sSupPr>
                          <m:ctrlPr>
                            <a:rPr lang="en-GB" sz="1200" b="0" i="1" smtClean="0">
                              <a:latin typeface="Cambria Math" panose="02040503050406030204" pitchFamily="18" charset="0"/>
                            </a:rPr>
                          </m:ctrlPr>
                        </m:sSupPr>
                        <m:e>
                          <m:r>
                            <a:rPr lang="en-GB" sz="1200" b="0" i="1" smtClean="0">
                              <a:latin typeface="Cambria Math"/>
                            </a:rPr>
                            <m:t>(−1)</m:t>
                          </m:r>
                        </m:e>
                        <m:sup>
                          <m:r>
                            <a:rPr lang="en-GB" sz="1200" b="0" i="1" smtClean="0">
                              <a:latin typeface="Cambria Math"/>
                            </a:rPr>
                            <m:t>𝑟</m:t>
                          </m:r>
                          <m:r>
                            <a:rPr lang="en-GB" sz="1200" b="0" i="1" smtClean="0">
                              <a:latin typeface="Cambria Math"/>
                            </a:rPr>
                            <m:t>−1</m:t>
                          </m:r>
                        </m:sup>
                      </m:sSup>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den>
                      </m:f>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5916" y="2420888"/>
                <a:ext cx="3439500" cy="462884"/>
              </a:xfrm>
              <a:prstGeom prst="rect">
                <a:avLst/>
              </a:prstGeom>
              <a:blipFill>
                <a:blip r:embed="rId3"/>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39952" y="3212976"/>
                <a:ext cx="3475215" cy="4916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𝑠𝑖𝑛𝑥</m:t>
                      </m:r>
                      <m:r>
                        <a:rPr lang="en-GB"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5</m:t>
                              </m:r>
                            </m:sup>
                          </m:sSup>
                        </m:num>
                        <m:den>
                          <m:r>
                            <a:rPr lang="en-GB" sz="1200" b="0" i="1" smtClean="0">
                              <a:latin typeface="Cambria Math"/>
                            </a:rPr>
                            <m:t>5!</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7</m:t>
                              </m:r>
                            </m:sup>
                          </m:sSup>
                        </m:num>
                        <m:den>
                          <m:r>
                            <a:rPr lang="en-GB" sz="1200" b="0" i="1" smtClean="0">
                              <a:latin typeface="Cambria Math"/>
                            </a:rPr>
                            <m:t>7!</m:t>
                          </m:r>
                        </m:den>
                      </m:f>
                      <m:r>
                        <a:rPr lang="en-GB" sz="1200" b="0" i="1" smtClean="0">
                          <a:latin typeface="Cambria Math"/>
                        </a:rPr>
                        <m:t>+ …  +</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−1</m:t>
                              </m:r>
                            </m:e>
                          </m:d>
                        </m:e>
                        <m:sup>
                          <m:r>
                            <a:rPr lang="en-GB" sz="1200" b="0" i="1" smtClean="0">
                              <a:latin typeface="Cambria Math"/>
                            </a:rPr>
                            <m:t>𝑟</m:t>
                          </m:r>
                        </m:sup>
                      </m:sSup>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r>
                                <a:rPr lang="en-GB" sz="1200" b="0" i="1" smtClean="0">
                                  <a:latin typeface="Cambria Math"/>
                                </a:rPr>
                                <m:t>𝑟</m:t>
                              </m:r>
                              <m:r>
                                <a:rPr lang="en-GB" sz="1200" b="0" i="1" smtClean="0">
                                  <a:latin typeface="Cambria Math"/>
                                </a:rPr>
                                <m:t>+1</m:t>
                              </m:r>
                            </m:sup>
                          </m:sSup>
                        </m:num>
                        <m:den>
                          <m:d>
                            <m:dPr>
                              <m:ctrlPr>
                                <a:rPr lang="en-GB" sz="1200" b="0" i="1" smtClean="0">
                                  <a:latin typeface="Cambria Math" panose="02040503050406030204" pitchFamily="18" charset="0"/>
                                </a:rPr>
                              </m:ctrlPr>
                            </m:dPr>
                            <m:e>
                              <m:r>
                                <a:rPr lang="en-GB" sz="1200" b="0" i="1" smtClean="0">
                                  <a:latin typeface="Cambria Math"/>
                                </a:rPr>
                                <m:t>2</m:t>
                              </m:r>
                              <m:r>
                                <a:rPr lang="en-GB" sz="1200" b="0" i="1" smtClean="0">
                                  <a:latin typeface="Cambria Math"/>
                                </a:rPr>
                                <m:t>𝑟</m:t>
                              </m:r>
                              <m:r>
                                <a:rPr lang="en-GB" sz="1200" b="0" i="1" smtClean="0">
                                  <a:latin typeface="Cambria Math"/>
                                </a:rPr>
                                <m:t>+1</m:t>
                              </m:r>
                            </m:e>
                          </m:d>
                          <m:r>
                            <a:rPr lang="en-GB" sz="1200" b="0" i="1" smtClean="0">
                              <a:latin typeface="Cambria Math"/>
                            </a:rPr>
                            <m:t>!</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139952" y="3212976"/>
                <a:ext cx="3475215" cy="49160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95936" y="4005064"/>
                <a:ext cx="3439211"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𝑐𝑜𝑠𝑥</m:t>
                      </m:r>
                      <m:r>
                        <a:rPr lang="en-GB" sz="1200" b="0" i="1" smtClean="0">
                          <a:latin typeface="Cambria Math"/>
                        </a:rPr>
                        <m:t>=1−</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num>
                        <m:den>
                          <m:r>
                            <a:rPr lang="en-GB" sz="1200" b="0" i="1" smtClean="0">
                              <a:latin typeface="Cambria Math"/>
                            </a:rPr>
                            <m:t>4!</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6</m:t>
                              </m:r>
                            </m:sup>
                          </m:sSup>
                        </m:num>
                        <m:den>
                          <m:r>
                            <a:rPr lang="en-GB" sz="1200" b="0" i="1" smtClean="0">
                              <a:latin typeface="Cambria Math"/>
                            </a:rPr>
                            <m:t>6!</m:t>
                          </m:r>
                        </m:den>
                      </m:f>
                      <m:r>
                        <a:rPr lang="en-GB" sz="1200" b="0" i="1" smtClean="0">
                          <a:latin typeface="Cambria Math"/>
                        </a:rPr>
                        <m:t>+ … +</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−1</m:t>
                              </m:r>
                            </m:e>
                          </m:d>
                        </m:e>
                        <m:sup>
                          <m:r>
                            <a:rPr lang="en-GB" sz="1200" b="0" i="1" smtClean="0">
                              <a:latin typeface="Cambria Math"/>
                            </a:rPr>
                            <m:t>𝑟</m:t>
                          </m:r>
                        </m:sup>
                      </m:sSup>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r>
                                <a:rPr lang="en-GB" sz="1200" b="0" i="1" smtClean="0">
                                  <a:latin typeface="Cambria Math"/>
                                </a:rPr>
                                <m:t>𝑟</m:t>
                              </m:r>
                            </m:sup>
                          </m:sSup>
                        </m:num>
                        <m:den>
                          <m:d>
                            <m:dPr>
                              <m:ctrlPr>
                                <a:rPr lang="en-GB" sz="1200" b="0" i="1" smtClean="0">
                                  <a:latin typeface="Cambria Math" panose="02040503050406030204" pitchFamily="18" charset="0"/>
                                </a:rPr>
                              </m:ctrlPr>
                            </m:dPr>
                            <m:e>
                              <m:r>
                                <a:rPr lang="en-GB" sz="1200" b="0" i="1" smtClean="0">
                                  <a:latin typeface="Cambria Math"/>
                                </a:rPr>
                                <m:t>2</m:t>
                              </m:r>
                              <m:r>
                                <a:rPr lang="en-GB" sz="1200" b="0" i="1" smtClean="0">
                                  <a:latin typeface="Cambria Math"/>
                                </a:rPr>
                                <m:t>𝑟</m:t>
                              </m:r>
                            </m:e>
                          </m:d>
                          <m:r>
                            <a:rPr lang="en-GB" sz="1200" b="0" i="1" smtClean="0">
                              <a:latin typeface="Cambria Math"/>
                            </a:rPr>
                            <m:t>!</m:t>
                          </m:r>
                        </m:den>
                      </m:f>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95936" y="4005064"/>
                <a:ext cx="3439211" cy="49564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51920" y="4833156"/>
                <a:ext cx="4032448" cy="4440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US" sz="1200" b="0" i="1" smtClean="0">
                              <a:latin typeface="Cambria Math"/>
                            </a:rPr>
                            <m:t>(1+</m:t>
                          </m:r>
                          <m:r>
                            <a:rPr lang="en-US" sz="1200" b="0" i="1" smtClean="0">
                              <a:latin typeface="Cambria Math"/>
                            </a:rPr>
                            <m:t>𝑥</m:t>
                          </m:r>
                          <m:r>
                            <a:rPr lang="en-US" sz="1200" b="0" i="1" smtClean="0">
                              <a:latin typeface="Cambria Math"/>
                            </a:rPr>
                            <m:t>)</m:t>
                          </m:r>
                        </m:e>
                        <m:sup>
                          <m:r>
                            <a:rPr lang="en-US" sz="1200" b="0" i="1" smtClean="0">
                              <a:latin typeface="Cambria Math"/>
                            </a:rPr>
                            <m:t>𝑛</m:t>
                          </m:r>
                        </m:sup>
                      </m:sSup>
                      <m:r>
                        <a:rPr lang="en-GB" sz="1200" b="0" i="1" smtClean="0">
                          <a:latin typeface="Cambria Math"/>
                        </a:rPr>
                        <m:t>=</m:t>
                      </m:r>
                      <m:r>
                        <a:rPr lang="en-US" sz="1200" b="0" i="1" smtClean="0">
                          <a:latin typeface="Cambria Math"/>
                        </a:rPr>
                        <m:t>1+</m:t>
                      </m:r>
                      <m:r>
                        <a:rPr lang="en-US" sz="1200" b="0" i="1" smtClean="0">
                          <a:latin typeface="Cambria Math"/>
                        </a:rPr>
                        <m:t>𝑛𝑥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r>
                            <a:rPr lang="en-US" sz="1200" b="0" i="1" smtClean="0">
                              <a:latin typeface="Cambria Math"/>
                            </a:rPr>
                            <m:t>(</m:t>
                          </m:r>
                          <m:r>
                            <a:rPr lang="en-US" sz="1200" b="0" i="1" smtClean="0">
                              <a:latin typeface="Cambria Math"/>
                            </a:rPr>
                            <m:t>𝑛</m:t>
                          </m:r>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r>
                            <a:rPr lang="en-US" sz="1200" b="0" i="1" smtClean="0">
                              <a:latin typeface="Cambria Math"/>
                            </a:rPr>
                            <m:t>(</m:t>
                          </m:r>
                          <m:r>
                            <a:rPr lang="en-US" sz="1200" b="0" i="1" smtClean="0">
                              <a:latin typeface="Cambria Math"/>
                            </a:rPr>
                            <m:t>𝑛</m:t>
                          </m:r>
                          <m:r>
                            <a:rPr lang="en-US" sz="1200" b="0" i="1" smtClean="0">
                              <a:latin typeface="Cambria Math"/>
                            </a:rPr>
                            <m:t>−1)(</m:t>
                          </m:r>
                          <m:r>
                            <a:rPr lang="en-US" sz="1200" b="0" i="1" smtClean="0">
                              <a:latin typeface="Cambria Math"/>
                            </a:rPr>
                            <m:t>𝑛</m:t>
                          </m:r>
                          <m:r>
                            <a:rPr lang="en-US" sz="1200" b="0" i="1" smtClean="0">
                              <a:latin typeface="Cambria Math"/>
                            </a:rPr>
                            <m:t>−2)</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51920" y="4833156"/>
                <a:ext cx="4032448" cy="444032"/>
              </a:xfrm>
              <a:prstGeom prst="rect">
                <a:avLst/>
              </a:prstGeom>
              <a:blipFill>
                <a:blip r:embed="rId6"/>
                <a:stretch>
                  <a:fillRect/>
                </a:stretch>
              </a:blipFill>
            </p:spPr>
            <p:txBody>
              <a:bodyPr/>
              <a:lstStyle/>
              <a:p>
                <a:r>
                  <a:rPr lang="en-GB">
                    <a:noFill/>
                  </a:rPr>
                  <a:t> </a:t>
                </a:r>
              </a:p>
            </p:txBody>
          </p:sp>
        </mc:Fallback>
      </mc:AlternateContent>
      <p:sp>
        <p:nvSpPr>
          <p:cNvPr id="11" name="TextBox 10"/>
          <p:cNvSpPr txBox="1"/>
          <p:nvPr/>
        </p:nvSpPr>
        <p:spPr>
          <a:xfrm>
            <a:off x="7812360" y="1592796"/>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 all values of x</a:t>
            </a:r>
            <a:endParaRPr lang="en-GB" sz="1200" dirty="0">
              <a:latin typeface="Comic Sans MS" panose="030F0702030302020204" pitchFamily="66" charset="0"/>
            </a:endParaRPr>
          </a:p>
        </p:txBody>
      </p:sp>
      <p:sp>
        <p:nvSpPr>
          <p:cNvPr id="12" name="TextBox 11"/>
          <p:cNvSpPr txBox="1"/>
          <p:nvPr/>
        </p:nvSpPr>
        <p:spPr>
          <a:xfrm>
            <a:off x="7848364" y="3212976"/>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 all values of x</a:t>
            </a:r>
            <a:endParaRPr lang="en-GB" sz="1200" dirty="0">
              <a:latin typeface="Comic Sans MS" panose="030F0702030302020204" pitchFamily="66" charset="0"/>
            </a:endParaRPr>
          </a:p>
        </p:txBody>
      </p:sp>
      <p:sp>
        <p:nvSpPr>
          <p:cNvPr id="13" name="TextBox 12"/>
          <p:cNvSpPr txBox="1"/>
          <p:nvPr/>
        </p:nvSpPr>
        <p:spPr>
          <a:xfrm>
            <a:off x="7884368" y="4005064"/>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 all values of x</a:t>
            </a:r>
            <a:endParaRPr lang="en-GB" sz="1200" dirty="0">
              <a:latin typeface="Comic Sans MS" panose="030F0702030302020204" pitchFamily="66" charset="0"/>
            </a:endParaRPr>
          </a:p>
        </p:txBody>
      </p:sp>
      <p:sp>
        <p:nvSpPr>
          <p:cNvPr id="14" name="TextBox 13"/>
          <p:cNvSpPr txBox="1"/>
          <p:nvPr/>
        </p:nvSpPr>
        <p:spPr>
          <a:xfrm>
            <a:off x="7848364" y="2348880"/>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a:t>
            </a:r>
          </a:p>
          <a:p>
            <a:pPr algn="ctr"/>
            <a:r>
              <a:rPr lang="en-US" sz="1200" dirty="0">
                <a:latin typeface="Comic Sans MS" panose="030F0702030302020204" pitchFamily="66" charset="0"/>
              </a:rPr>
              <a:t>-1 &lt; x ≤ 1</a:t>
            </a:r>
            <a:endParaRPr lang="en-GB" sz="1200" dirty="0">
              <a:latin typeface="Comic Sans MS" panose="030F0702030302020204" pitchFamily="66" charset="0"/>
            </a:endParaRPr>
          </a:p>
        </p:txBody>
      </p:sp>
      <p:sp>
        <p:nvSpPr>
          <p:cNvPr id="15" name="TextBox 14"/>
          <p:cNvSpPr txBox="1"/>
          <p:nvPr/>
        </p:nvSpPr>
        <p:spPr>
          <a:xfrm>
            <a:off x="7884368" y="4797152"/>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a:t>
            </a:r>
          </a:p>
          <a:p>
            <a:pPr algn="ctr"/>
            <a:r>
              <a:rPr lang="en-US" sz="1200" dirty="0">
                <a:latin typeface="Comic Sans MS" panose="030F0702030302020204" pitchFamily="66" charset="0"/>
              </a:rPr>
              <a:t>-1 &lt; x &lt; 1</a:t>
            </a:r>
            <a:endParaRPr lang="en-GB" sz="1200" dirty="0">
              <a:latin typeface="Comic Sans MS" panose="030F0702030302020204" pitchFamily="66" charset="0"/>
            </a:endParaRPr>
          </a:p>
        </p:txBody>
      </p:sp>
      <p:cxnSp>
        <p:nvCxnSpPr>
          <p:cNvPr id="17" name="Straight Arrow Connector 16"/>
          <p:cNvCxnSpPr/>
          <p:nvPr/>
        </p:nvCxnSpPr>
        <p:spPr>
          <a:xfrm>
            <a:off x="3059832" y="4941168"/>
            <a:ext cx="900100"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5516" y="4473116"/>
            <a:ext cx="288032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Be aware that this formula is actually in the regular </a:t>
            </a:r>
            <a:r>
              <a:rPr lang="en-US" sz="1400" dirty="0" err="1">
                <a:solidFill>
                  <a:srgbClr val="FF0000"/>
                </a:solidFill>
                <a:latin typeface="Comic Sans MS" panose="030F0702030302020204" pitchFamily="66" charset="0"/>
              </a:rPr>
              <a:t>Maths</a:t>
            </a:r>
            <a:r>
              <a:rPr lang="en-US" sz="1400" dirty="0">
                <a:solidFill>
                  <a:srgbClr val="FF0000"/>
                </a:solidFill>
                <a:latin typeface="Comic Sans MS" panose="030F0702030302020204" pitchFamily="66" charset="0"/>
              </a:rPr>
              <a:t> section of the booklet, rather than the further </a:t>
            </a:r>
            <a:r>
              <a:rPr lang="en-US" sz="1400" dirty="0" err="1">
                <a:solidFill>
                  <a:srgbClr val="FF0000"/>
                </a:solidFill>
                <a:latin typeface="Comic Sans MS" panose="030F0702030302020204" pitchFamily="66" charset="0"/>
              </a:rPr>
              <a:t>Maths</a:t>
            </a:r>
            <a:r>
              <a:rPr lang="en-US" sz="1400" dirty="0">
                <a:solidFill>
                  <a:srgbClr val="FF0000"/>
                </a:solidFill>
                <a:latin typeface="Comic Sans MS" panose="030F0702030302020204" pitchFamily="66" charset="0"/>
              </a:rPr>
              <a:t> part!</a:t>
            </a:r>
            <a:endParaRPr lang="en-GB" sz="1400" dirty="0">
              <a:solidFill>
                <a:srgbClr val="FF0000"/>
              </a:solidFill>
              <a:latin typeface="Comic Sans MS" panose="030F0702030302020204" pitchFamily="66" charset="0"/>
            </a:endParaRPr>
          </a:p>
        </p:txBody>
      </p:sp>
      <p:sp>
        <p:nvSpPr>
          <p:cNvPr id="20" name="TextBox 19"/>
          <p:cNvSpPr txBox="1"/>
          <p:nvPr/>
        </p:nvSpPr>
        <p:spPr>
          <a:xfrm>
            <a:off x="1187624" y="5913276"/>
            <a:ext cx="6768752" cy="307777"/>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You can use any of these with the x terms replaced with 2x, -5x, </a:t>
            </a:r>
            <a:r>
              <a:rPr lang="en-US" sz="1400" baseline="30000" dirty="0">
                <a:solidFill>
                  <a:srgbClr val="FF0000"/>
                </a:solidFill>
                <a:latin typeface="Comic Sans MS" panose="030F0702030302020204" pitchFamily="66" charset="0"/>
              </a:rPr>
              <a:t>x</a:t>
            </a:r>
            <a:r>
              <a:rPr lang="en-US" sz="1400" dirty="0">
                <a:solidFill>
                  <a:srgbClr val="FF0000"/>
                </a:solidFill>
                <a:latin typeface="Comic Sans MS" panose="030F0702030302020204" pitchFamily="66" charset="0"/>
              </a:rPr>
              <a:t>/</a:t>
            </a:r>
            <a:r>
              <a:rPr lang="en-US" sz="1400" baseline="-25000" dirty="0">
                <a:solidFill>
                  <a:srgbClr val="FF0000"/>
                </a:solidFill>
                <a:latin typeface="Comic Sans MS" panose="030F0702030302020204" pitchFamily="66" charset="0"/>
              </a:rPr>
              <a:t>2</a:t>
            </a:r>
            <a:r>
              <a:rPr lang="en-US" sz="1400" dirty="0">
                <a:solidFill>
                  <a:srgbClr val="FF0000"/>
                </a:solidFill>
                <a:latin typeface="Comic Sans MS" panose="030F0702030302020204" pitchFamily="66" charset="0"/>
              </a:rPr>
              <a:t>, x</a:t>
            </a:r>
            <a:r>
              <a:rPr lang="en-US" sz="1400" baseline="30000" dirty="0">
                <a:solidFill>
                  <a:srgbClr val="FF0000"/>
                </a:solidFill>
                <a:latin typeface="Comic Sans MS" panose="030F0702030302020204" pitchFamily="66" charset="0"/>
              </a:rPr>
              <a:t>2</a:t>
            </a:r>
            <a:r>
              <a:rPr lang="en-US" sz="1400" dirty="0">
                <a:solidFill>
                  <a:srgbClr val="FF0000"/>
                </a:solidFill>
                <a:latin typeface="Comic Sans MS" panose="030F0702030302020204" pitchFamily="66" charset="0"/>
              </a:rPr>
              <a:t> etc…</a:t>
            </a:r>
            <a:endParaRPr lang="en-GB" sz="1400" dirty="0">
              <a:solidFill>
                <a:srgbClr val="FF0000"/>
              </a:solidFill>
              <a:latin typeface="Comic Sans MS" panose="030F0702030302020204" pitchFamily="66" charset="0"/>
            </a:endParaRPr>
          </a:p>
        </p:txBody>
      </p:sp>
      <p:sp>
        <p:nvSpPr>
          <p:cNvPr id="21" name="テキスト ボックス 20">
            <a:extLst>
              <a:ext uri="{FF2B5EF4-FFF2-40B4-BE49-F238E27FC236}">
                <a16:creationId xmlns:a16="http://schemas.microsoft.com/office/drawing/2014/main" id="{C71817BC-D47E-4846-962A-D9AC3609A23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2" name="Title 1">
            <a:extLst>
              <a:ext uri="{FF2B5EF4-FFF2-40B4-BE49-F238E27FC236}">
                <a16:creationId xmlns:a16="http://schemas.microsoft.com/office/drawing/2014/main" id="{D6FC9260-F18C-4894-9CCA-23B9519B025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984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9" grpId="0"/>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525963"/>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Write down the first 4 non-zero terms in the series expansion of cos(2x</a:t>
            </a:r>
            <a:r>
              <a:rPr lang="en-GB" sz="1400" baseline="30000" dirty="0">
                <a:latin typeface="Comic Sans MS" panose="030F0702030302020204" pitchFamily="66" charset="0"/>
              </a:rPr>
              <a:t>2</a:t>
            </a:r>
            <a:r>
              <a:rPr lang="en-GB" sz="1400" dirty="0">
                <a:latin typeface="Comic Sans MS" panose="030F0702030302020204" pitchFamily="66" charset="0"/>
              </a:rPr>
              <a:t>)</a:t>
            </a:r>
          </a:p>
          <a:p>
            <a:pPr marL="0" indent="0" algn="ctr">
              <a:buNone/>
            </a:pPr>
            <a:r>
              <a:rPr lang="en-US" sz="1400" dirty="0">
                <a:latin typeface="Comic Sans MS" panose="030F0702030302020204" pitchFamily="66" charset="0"/>
              </a:rPr>
              <a:t>(in ascending powers of x)</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Start by writing out the expansion of </a:t>
            </a:r>
            <a:r>
              <a:rPr lang="en-US" sz="1400" dirty="0" err="1">
                <a:latin typeface="Comic Sans MS" panose="030F0702030302020204" pitchFamily="66" charset="0"/>
                <a:sym typeface="Wingdings" panose="05000000000000000000" pitchFamily="2" charset="2"/>
              </a:rPr>
              <a:t>cosx</a:t>
            </a: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just replace all the ‘x’ terms with ‘2x</a:t>
            </a:r>
            <a:r>
              <a:rPr lang="en-US" sz="1400" baseline="30000" dirty="0">
                <a:latin typeface="Comic Sans MS" panose="030F0702030302020204" pitchFamily="66" charset="0"/>
                <a:sym typeface="Wingdings" panose="05000000000000000000" pitchFamily="2" charset="2"/>
              </a:rPr>
              <a:t>2</a:t>
            </a:r>
            <a:r>
              <a:rPr lang="en-US" sz="1400" dirty="0">
                <a:latin typeface="Comic Sans MS" panose="030F0702030302020204" pitchFamily="66" charset="0"/>
                <a:sym typeface="Wingdings" panose="05000000000000000000" pitchFamily="2" charset="2"/>
              </a:rPr>
              <a:t>’ terms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Make sure you use brackets!!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5436097" y="0"/>
                <a:ext cx="3707904" cy="55502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𝑐𝑜𝑠𝑥</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6</m:t>
                              </m:r>
                            </m:sup>
                          </m:sSup>
                        </m:num>
                        <m:den>
                          <m:r>
                            <a:rPr lang="en-GB" sz="1400" b="0" i="1" smtClean="0">
                              <a:latin typeface="Cambria Math"/>
                            </a:rPr>
                            <m:t>6!</m:t>
                          </m:r>
                        </m:den>
                      </m:f>
                      <m:r>
                        <a:rPr lang="en-GB" sz="1400" b="0" i="1" smtClean="0">
                          <a:latin typeface="Cambria Math"/>
                        </a:rPr>
                        <m:t>+ … +</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e>
                          </m:d>
                        </m:e>
                        <m:sup>
                          <m:r>
                            <a:rPr lang="en-GB" sz="1400" b="0" i="1" smtClean="0">
                              <a:latin typeface="Cambria Math"/>
                            </a:rPr>
                            <m:t>𝑟</m:t>
                          </m:r>
                        </m:sup>
                      </m:sSup>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r>
                                <a:rPr lang="en-GB" sz="1400" b="0" i="1" smtClean="0">
                                  <a:latin typeface="Cambria Math"/>
                                </a:rPr>
                                <m:t>𝑟</m:t>
                              </m:r>
                            </m:sup>
                          </m:sSup>
                        </m:num>
                        <m:den>
                          <m:d>
                            <m:dPr>
                              <m:ctrlPr>
                                <a:rPr lang="en-GB" sz="1400" b="0" i="1" smtClean="0">
                                  <a:latin typeface="Cambria Math" panose="02040503050406030204" pitchFamily="18" charset="0"/>
                                </a:rPr>
                              </m:ctrlPr>
                            </m:dPr>
                            <m:e>
                              <m:r>
                                <a:rPr lang="en-GB" sz="1400" b="0" i="1" smtClean="0">
                                  <a:latin typeface="Cambria Math"/>
                                </a:rPr>
                                <m:t>2</m:t>
                              </m:r>
                              <m:r>
                                <a:rPr lang="en-GB" sz="1400" b="0" i="1" smtClean="0">
                                  <a:latin typeface="Cambria Math"/>
                                </a:rPr>
                                <m:t>𝑟</m:t>
                              </m:r>
                            </m:e>
                          </m:d>
                          <m:r>
                            <a:rPr lang="en-GB" sz="1400" b="0" i="1" smtClean="0">
                              <a:latin typeface="Cambria Math"/>
                            </a:rPr>
                            <m:t>!</m:t>
                          </m:r>
                        </m:den>
                      </m:f>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5436097" y="0"/>
                <a:ext cx="3707904" cy="55502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03948" y="1520788"/>
                <a:ext cx="2484276"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𝑐𝑜𝑠𝑥</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6</m:t>
                              </m:r>
                            </m:sup>
                          </m:sSup>
                        </m:num>
                        <m:den>
                          <m:r>
                            <a:rPr lang="en-GB" sz="1400" b="0" i="1" smtClean="0">
                              <a:latin typeface="Cambria Math"/>
                            </a:rPr>
                            <m:t>6!</m:t>
                          </m:r>
                        </m:den>
                      </m:f>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103948" y="1520788"/>
                <a:ext cx="2484276" cy="524567"/>
              </a:xfrm>
              <a:prstGeom prst="rect">
                <a:avLst/>
              </a:prstGeom>
              <a:blipFill>
                <a:blip r:embed="rId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23928" y="2348880"/>
                <a:ext cx="3456384"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b="0" i="1" smtClean="0">
                          <a:latin typeface="Cambria Math"/>
                        </a:rPr>
                        <m:t>)</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(2</m:t>
                              </m:r>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2</m:t>
                                  </m:r>
                                </m:sup>
                              </m:sSup>
                              <m:r>
                                <a:rPr lang="en-US" sz="1400" b="0" i="1" smtClean="0">
                                  <a:latin typeface="Cambria Math"/>
                                </a:rPr>
                                <m:t>)</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b="0" i="1" smtClean="0">
                                  <a:latin typeface="Cambria Math"/>
                                </a:rPr>
                                <m:t>)</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i="1">
                                  <a:latin typeface="Cambria Math"/>
                                </a:rPr>
                                <m:t>)</m:t>
                              </m:r>
                            </m:e>
                            <m:sup>
                              <m:r>
                                <a:rPr lang="en-GB" sz="1400" b="0" i="1" smtClean="0">
                                  <a:latin typeface="Cambria Math"/>
                                </a:rPr>
                                <m:t>6</m:t>
                              </m:r>
                            </m:sup>
                          </m:sSup>
                        </m:num>
                        <m:den>
                          <m:r>
                            <a:rPr lang="en-GB" sz="1400" b="0" i="1" smtClean="0">
                              <a:latin typeface="Cambria Math"/>
                            </a:rPr>
                            <m:t>6!</m:t>
                          </m:r>
                        </m:den>
                      </m:f>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23928" y="2348880"/>
                <a:ext cx="3456384" cy="524567"/>
              </a:xfrm>
              <a:prstGeom prst="rect">
                <a:avLst/>
              </a:prstGeom>
              <a:blipFill>
                <a:blip r:embed="rId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3140968"/>
                <a:ext cx="3204356"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i="1">
                          <a:latin typeface="Cambria Math"/>
                        </a:rPr>
                        <m:t>)</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4</m:t>
                              </m:r>
                              <m:r>
                                <a:rPr lang="en-US" sz="1400" b="0" i="1" smtClean="0">
                                  <a:latin typeface="Cambria Math"/>
                                </a:rPr>
                                <m:t>𝑥</m:t>
                              </m:r>
                            </m:e>
                            <m:sup>
                              <m:r>
                                <a:rPr lang="en-US" sz="1400" b="0" i="1" smtClean="0">
                                  <a:latin typeface="Cambria Math"/>
                                </a:rPr>
                                <m:t>4</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16</m:t>
                              </m:r>
                              <m:r>
                                <a:rPr lang="en-US" sz="1400" b="0" i="1" smtClean="0">
                                  <a:latin typeface="Cambria Math"/>
                                </a:rPr>
                                <m:t>𝑥</m:t>
                              </m:r>
                            </m:e>
                            <m:sup>
                              <m:r>
                                <a:rPr lang="en-US" sz="1400" b="0" i="1" smtClean="0">
                                  <a:latin typeface="Cambria Math"/>
                                </a:rPr>
                                <m:t>8</m:t>
                              </m:r>
                            </m:sup>
                          </m:sSup>
                        </m:num>
                        <m:den>
                          <m:r>
                            <a:rPr lang="en-US" sz="1400" b="0" i="1" smtClean="0">
                              <a:latin typeface="Cambria Math"/>
                            </a:rPr>
                            <m:t>2</m:t>
                          </m:r>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64</m:t>
                              </m:r>
                              <m:r>
                                <a:rPr lang="en-US" sz="1400" b="0" i="1" smtClean="0">
                                  <a:latin typeface="Cambria Math"/>
                                </a:rPr>
                                <m:t>𝑥</m:t>
                              </m:r>
                            </m:e>
                            <m:sup>
                              <m:r>
                                <a:rPr lang="en-US" sz="1400" b="0" i="1" smtClean="0">
                                  <a:latin typeface="Cambria Math"/>
                                </a:rPr>
                                <m:t>12</m:t>
                              </m:r>
                            </m:sup>
                          </m:sSup>
                        </m:num>
                        <m:den>
                          <m:r>
                            <a:rPr lang="en-US" sz="1400" b="0" i="1" smtClean="0">
                              <a:latin typeface="Cambria Math"/>
                            </a:rPr>
                            <m:t>720</m:t>
                          </m:r>
                        </m:den>
                      </m:f>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3140968"/>
                <a:ext cx="3204356" cy="524567"/>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87924" y="3897052"/>
                <a:ext cx="2988332"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i="1">
                          <a:latin typeface="Cambria Math"/>
                        </a:rPr>
                        <m:t>)</m:t>
                      </m:r>
                      <m:r>
                        <a:rPr lang="en-GB" sz="1400" b="0" i="1" smtClean="0">
                          <a:latin typeface="Cambria Math"/>
                        </a:rPr>
                        <m:t>=1−</m:t>
                      </m:r>
                      <m:r>
                        <a:rPr lang="en-US" sz="1400" b="0" i="1" smtClean="0">
                          <a:latin typeface="Cambria Math"/>
                        </a:rPr>
                        <m:t>2</m:t>
                      </m:r>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2</m:t>
                              </m:r>
                              <m:r>
                                <a:rPr lang="en-US" sz="1400" b="0" i="1" smtClean="0">
                                  <a:latin typeface="Cambria Math"/>
                                </a:rPr>
                                <m:t>𝑥</m:t>
                              </m:r>
                            </m:e>
                            <m:sup>
                              <m:r>
                                <a:rPr lang="en-US" sz="1400" b="0" i="1" smtClean="0">
                                  <a:latin typeface="Cambria Math"/>
                                </a:rPr>
                                <m:t>8</m:t>
                              </m:r>
                            </m:sup>
                          </m:sSup>
                        </m:num>
                        <m:den>
                          <m:r>
                            <a:rPr lang="en-US"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4</m:t>
                              </m:r>
                              <m:r>
                                <a:rPr lang="en-US" sz="1400" b="0" i="1" smtClean="0">
                                  <a:latin typeface="Cambria Math"/>
                                </a:rPr>
                                <m:t>𝑥</m:t>
                              </m:r>
                            </m:e>
                            <m:sup>
                              <m:r>
                                <a:rPr lang="en-US" sz="1400" b="0" i="1" smtClean="0">
                                  <a:latin typeface="Cambria Math"/>
                                </a:rPr>
                                <m:t>12</m:t>
                              </m:r>
                            </m:sup>
                          </m:sSup>
                        </m:num>
                        <m:den>
                          <m:r>
                            <a:rPr lang="en-US" sz="1400" b="0" i="1" smtClean="0">
                              <a:latin typeface="Cambria Math"/>
                            </a:rPr>
                            <m:t>45</m:t>
                          </m:r>
                        </m:den>
                      </m:f>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87924" y="3897052"/>
                <a:ext cx="2988332" cy="524567"/>
              </a:xfrm>
              <a:prstGeom prst="rect">
                <a:avLst/>
              </a:prstGeom>
              <a:blipFill>
                <a:blip r:embed="rId6"/>
                <a:stretch>
                  <a:fillRect/>
                </a:stretch>
              </a:blipFill>
              <a:ln w="25400">
                <a:noFill/>
              </a:ln>
            </p:spPr>
            <p:txBody>
              <a:bodyPr/>
              <a:lstStyle/>
              <a:p>
                <a:r>
                  <a:rPr lang="en-GB">
                    <a:noFill/>
                  </a:rPr>
                  <a:t> </a:t>
                </a:r>
              </a:p>
            </p:txBody>
          </p:sp>
        </mc:Fallback>
      </mc:AlternateContent>
      <p:sp>
        <p:nvSpPr>
          <p:cNvPr id="11" name="Arc 10"/>
          <p:cNvSpPr/>
          <p:nvPr/>
        </p:nvSpPr>
        <p:spPr>
          <a:xfrm>
            <a:off x="7236296" y="1844824"/>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416316" y="1988840"/>
            <a:ext cx="162018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‘x’ terms with ‘2x</a:t>
            </a:r>
            <a:r>
              <a:rPr lang="en-US" sz="1200" baseline="30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a:t>
            </a:r>
            <a:endParaRPr lang="en-GB" sz="1200" baseline="-25000" dirty="0">
              <a:solidFill>
                <a:srgbClr val="FF0000"/>
              </a:solidFill>
              <a:latin typeface="Comic Sans MS" panose="030F0702030302020204" pitchFamily="66" charset="0"/>
            </a:endParaRPr>
          </a:p>
        </p:txBody>
      </p:sp>
      <p:sp>
        <p:nvSpPr>
          <p:cNvPr id="13" name="Arc 12"/>
          <p:cNvSpPr/>
          <p:nvPr/>
        </p:nvSpPr>
        <p:spPr>
          <a:xfrm>
            <a:off x="7164288" y="2672916"/>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a:off x="6840252" y="3429000"/>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7380312" y="2744924"/>
            <a:ext cx="133214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Work out the brackets and factorials</a:t>
            </a:r>
            <a:endParaRPr lang="en-GB" sz="1200" baseline="-25000" dirty="0">
              <a:solidFill>
                <a:srgbClr val="FF0000"/>
              </a:solidFill>
              <a:latin typeface="Comic Sans MS" panose="030F0702030302020204" pitchFamily="66" charset="0"/>
            </a:endParaRPr>
          </a:p>
        </p:txBody>
      </p:sp>
      <p:sp>
        <p:nvSpPr>
          <p:cNvPr id="16" name="TextBox 15"/>
          <p:cNvSpPr txBox="1"/>
          <p:nvPr/>
        </p:nvSpPr>
        <p:spPr>
          <a:xfrm>
            <a:off x="7092280" y="3609020"/>
            <a:ext cx="13321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where possible</a:t>
            </a:r>
            <a:endParaRPr lang="en-GB" sz="1200" baseline="-25000" dirty="0">
              <a:solidFill>
                <a:srgbClr val="FF0000"/>
              </a:solidFill>
              <a:latin typeface="Comic Sans MS" panose="030F0702030302020204" pitchFamily="66" charset="0"/>
            </a:endParaRPr>
          </a:p>
        </p:txBody>
      </p:sp>
      <p:sp>
        <p:nvSpPr>
          <p:cNvPr id="17" name="Rectangle 16"/>
          <p:cNvSpPr/>
          <p:nvPr/>
        </p:nvSpPr>
        <p:spPr>
          <a:xfrm>
            <a:off x="3995936" y="2528900"/>
            <a:ext cx="756084"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319972" y="1700808"/>
            <a:ext cx="46805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256076" y="1556792"/>
            <a:ext cx="25202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652120" y="1556792"/>
            <a:ext cx="25202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48164" y="1556792"/>
            <a:ext cx="25202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92080" y="2384884"/>
            <a:ext cx="540060"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048164" y="2384884"/>
            <a:ext cx="540060"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732240" y="2384884"/>
            <a:ext cx="540060"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テキスト ボックス 25">
            <a:extLst>
              <a:ext uri="{FF2B5EF4-FFF2-40B4-BE49-F238E27FC236}">
                <a16:creationId xmlns:a16="http://schemas.microsoft.com/office/drawing/2014/main" id="{9004C8B4-FE9C-4D8E-B5A5-03E2787A723E}"/>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7" name="Title 1">
            <a:extLst>
              <a:ext uri="{FF2B5EF4-FFF2-40B4-BE49-F238E27FC236}">
                <a16:creationId xmlns:a16="http://schemas.microsoft.com/office/drawing/2014/main" id="{BF05E79F-42B8-44D0-A603-5A3AB58E384E}"/>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082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FFCC99"/>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6"/>
                                        </p:tgtEl>
                                        <p:attrNameLst>
                                          <p:attrName>fillcolor</p:attrName>
                                        </p:attrNameLst>
                                      </p:cBhvr>
                                      <p:to>
                                        <a:schemeClr val="bg1"/>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blinds(horizontal)">
                                      <p:cBhvr>
                                        <p:cTn id="108" dur="500"/>
                                        <p:tgtEl>
                                          <p:spTgt spid="1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blinds(horizontal)">
                                      <p:cBhvr>
                                        <p:cTn id="113" dur="500"/>
                                        <p:tgtEl>
                                          <p:spTgt spid="15"/>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blinds(horizontal)">
                                      <p:cBhvr>
                                        <p:cTn id="118" dur="500"/>
                                        <p:tgtEl>
                                          <p:spTgt spid="9"/>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blinds(horizontal)">
                                      <p:cBhvr>
                                        <p:cTn id="123" dur="500"/>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blinds(horizontal)">
                                      <p:cBhvr>
                                        <p:cTn id="128" dur="500"/>
                                        <p:tgtEl>
                                          <p:spTgt spid="16"/>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blinds(horizontal)">
                                      <p:cBhvr>
                                        <p:cTn id="1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p:bldP spid="13" grpId="0" animBg="1"/>
      <p:bldP spid="14" grpId="0" animBg="1"/>
      <p:bldP spid="15" grpId="0"/>
      <p:bldP spid="16"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525963"/>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Find the first 4 non-zero terms in the series expansion of:</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This example does not follow the pattern we have above, but we can manipulate it so it does…</a:t>
            </a: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5" name="TextBox 24"/>
              <p:cNvSpPr txBox="1"/>
              <p:nvPr/>
            </p:nvSpPr>
            <p:spPr>
              <a:xfrm>
                <a:off x="1484533" y="3175492"/>
                <a:ext cx="1228093" cy="598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𝑙𝑛</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num>
                            <m:den>
                              <m:r>
                                <a:rPr lang="en-US" sz="1400" b="0" i="1" smtClean="0">
                                  <a:latin typeface="Cambria Math"/>
                                </a:rPr>
                                <m:t>1−3</m:t>
                              </m:r>
                              <m:r>
                                <a:rPr lang="en-US" sz="1400" b="0" i="1" smtClean="0">
                                  <a:latin typeface="Cambria Math"/>
                                </a:rPr>
                                <m:t>𝑥</m:t>
                              </m:r>
                            </m:den>
                          </m:f>
                        </m:e>
                      </m:d>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84533" y="3175492"/>
                <a:ext cx="1228093" cy="5981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09266" y="0"/>
                <a:ext cx="3924436" cy="52456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a:rPr>
                            <m:t>ln</m:t>
                          </m:r>
                        </m:fName>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func>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 … +</m:t>
                      </m:r>
                      <m:sSup>
                        <m:sSupPr>
                          <m:ctrlPr>
                            <a:rPr lang="en-GB" sz="1400" b="0" i="1" smtClean="0">
                              <a:latin typeface="Cambria Math" panose="02040503050406030204" pitchFamily="18" charset="0"/>
                            </a:rPr>
                          </m:ctrlPr>
                        </m:sSupPr>
                        <m:e>
                          <m:r>
                            <a:rPr lang="en-GB" sz="1400" b="0" i="1" smtClean="0">
                              <a:latin typeface="Cambria Math"/>
                            </a:rPr>
                            <m:t>(−1)</m:t>
                          </m:r>
                        </m:e>
                        <m:sup>
                          <m:r>
                            <a:rPr lang="en-GB" sz="1400" b="0" i="1" smtClean="0">
                              <a:latin typeface="Cambria Math"/>
                            </a:rPr>
                            <m:t>𝑟</m:t>
                          </m:r>
                          <m:r>
                            <a:rPr lang="en-GB" sz="1400" b="0" i="1" smtClean="0">
                              <a:latin typeface="Cambria Math"/>
                            </a:rPr>
                            <m:t>−1</m:t>
                          </m:r>
                        </m:sup>
                      </m:sSup>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num>
                        <m:den>
                          <m:r>
                            <a:rPr lang="en-GB" sz="1400" b="0" i="1" smtClean="0">
                              <a:latin typeface="Cambria Math"/>
                            </a:rPr>
                            <m:t>𝑟</m:t>
                          </m:r>
                        </m:den>
                      </m:f>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209266" y="0"/>
                <a:ext cx="3924436" cy="52456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319972" y="1412776"/>
                <a:ext cx="1228093" cy="598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𝑙𝑛</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num>
                            <m:den>
                              <m:r>
                                <a:rPr lang="en-US" sz="1400" b="0" i="1" smtClean="0">
                                  <a:latin typeface="Cambria Math"/>
                                </a:rPr>
                                <m:t>1−3</m:t>
                              </m:r>
                              <m:r>
                                <a:rPr lang="en-US" sz="1400" b="0" i="1" smtClean="0">
                                  <a:latin typeface="Cambria Math"/>
                                </a:rPr>
                                <m:t>𝑥</m:t>
                              </m:r>
                            </m:den>
                          </m:f>
                        </m:e>
                      </m:d>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319972" y="1412776"/>
                <a:ext cx="1228093" cy="59811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103948" y="2240868"/>
                <a:ext cx="2445221" cy="3504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103948" y="2240868"/>
                <a:ext cx="2445221" cy="35041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103948" y="2852936"/>
                <a:ext cx="2442656" cy="415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b="0" i="1" smtClean="0">
                          <a:latin typeface="Cambria Math"/>
                        </a:rPr>
                        <m:t>𝑙𝑛</m:t>
                      </m:r>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a:rPr>
                                <m:t>1+2</m:t>
                              </m:r>
                              <m:r>
                                <a:rPr lang="en-US" sz="1400" i="1">
                                  <a:latin typeface="Cambria Math"/>
                                </a:rPr>
                                <m:t>𝑥</m:t>
                              </m:r>
                            </m:e>
                          </m:d>
                        </m:e>
                        <m:sup>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up>
                      </m:sSup>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103948" y="2852936"/>
                <a:ext cx="2442656" cy="41575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103948" y="3501008"/>
                <a:ext cx="2510046" cy="51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
                            <a:rPr lang="en-US" sz="1400" i="1">
                              <a:latin typeface="Cambria Math"/>
                            </a:rPr>
                            <m:t>1+2</m:t>
                          </m:r>
                          <m:r>
                            <a:rPr lang="en-US" sz="1400" i="1">
                              <a:latin typeface="Cambria Math"/>
                            </a:rPr>
                            <m:t>𝑥</m:t>
                          </m:r>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03948" y="3501008"/>
                <a:ext cx="2510046" cy="514243"/>
              </a:xfrm>
              <a:prstGeom prst="rect">
                <a:avLst/>
              </a:prstGeom>
              <a:blipFill>
                <a:blip r:embed="rId7"/>
                <a:stretch>
                  <a:fillRect/>
                </a:stretch>
              </a:blipFill>
            </p:spPr>
            <p:txBody>
              <a:bodyPr/>
              <a:lstStyle/>
              <a:p>
                <a:r>
                  <a:rPr lang="en-GB">
                    <a:noFill/>
                  </a:rPr>
                  <a:t> </a:t>
                </a:r>
              </a:p>
            </p:txBody>
          </p:sp>
        </mc:Fallback>
      </mc:AlternateContent>
      <p:sp>
        <p:nvSpPr>
          <p:cNvPr id="33" name="Arc 32"/>
          <p:cNvSpPr/>
          <p:nvPr/>
        </p:nvSpPr>
        <p:spPr>
          <a:xfrm>
            <a:off x="6408204" y="1736812"/>
            <a:ext cx="324036" cy="72008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6696236" y="1844824"/>
            <a:ext cx="216024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Rewrite as a subtraction (log laws are from C2)</a:t>
            </a:r>
            <a:endParaRPr lang="en-GB" sz="1200" baseline="-25000" dirty="0">
              <a:solidFill>
                <a:srgbClr val="FF0000"/>
              </a:solidFill>
              <a:latin typeface="Comic Sans MS" panose="030F0702030302020204" pitchFamily="66" charset="0"/>
            </a:endParaRPr>
          </a:p>
        </p:txBody>
      </p:sp>
      <p:sp>
        <p:nvSpPr>
          <p:cNvPr id="35" name="Arc 34"/>
          <p:cNvSpPr/>
          <p:nvPr/>
        </p:nvSpPr>
        <p:spPr>
          <a:xfrm>
            <a:off x="6408204" y="2456892"/>
            <a:ext cx="324036" cy="68407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6408204" y="3140968"/>
            <a:ext cx="324036" cy="68407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6696236" y="2564904"/>
            <a:ext cx="172819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first one using a power</a:t>
            </a:r>
            <a:endParaRPr lang="en-GB" sz="1200" baseline="-25000" dirty="0">
              <a:solidFill>
                <a:srgbClr val="FF0000"/>
              </a:solidFill>
              <a:latin typeface="Comic Sans MS" panose="030F0702030302020204" pitchFamily="66" charset="0"/>
            </a:endParaRPr>
          </a:p>
        </p:txBody>
      </p:sp>
      <p:sp>
        <p:nvSpPr>
          <p:cNvPr id="38" name="TextBox 37"/>
          <p:cNvSpPr txBox="1"/>
          <p:nvPr/>
        </p:nvSpPr>
        <p:spPr>
          <a:xfrm>
            <a:off x="6660232" y="3356992"/>
            <a:ext cx="1728192"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power law</a:t>
            </a:r>
            <a:endParaRPr lang="en-GB" sz="1200" baseline="-25000" dirty="0">
              <a:solidFill>
                <a:srgbClr val="FF0000"/>
              </a:solidFill>
              <a:latin typeface="Comic Sans MS" panose="030F0702030302020204" pitchFamily="66" charset="0"/>
            </a:endParaRPr>
          </a:p>
        </p:txBody>
      </p:sp>
      <p:sp>
        <p:nvSpPr>
          <p:cNvPr id="39" name="TextBox 38"/>
          <p:cNvSpPr txBox="1"/>
          <p:nvPr/>
        </p:nvSpPr>
        <p:spPr>
          <a:xfrm>
            <a:off x="4067944" y="4365104"/>
            <a:ext cx="460851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This is equivalent to the original logarithm, but now both are in the form that we have an expansion for!</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1007604" y="4820332"/>
                <a:ext cx="2259785"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
                            <a:rPr lang="en-US" sz="1400" i="1">
                              <a:latin typeface="Cambria Math"/>
                            </a:rPr>
                            <m:t>1+2</m:t>
                          </m:r>
                          <m:r>
                            <a:rPr lang="en-US" sz="1400" i="1">
                              <a:latin typeface="Cambria Math"/>
                            </a:rPr>
                            <m:t>𝑥</m:t>
                          </m:r>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007604" y="4820332"/>
                <a:ext cx="2259785" cy="495649"/>
              </a:xfrm>
              <a:prstGeom prst="rect">
                <a:avLst/>
              </a:prstGeom>
              <a:blipFill>
                <a:blip r:embed="rId8"/>
                <a:stretch>
                  <a:fillRect b="-1235"/>
                </a:stretch>
              </a:blipFill>
            </p:spPr>
            <p:txBody>
              <a:bodyPr/>
              <a:lstStyle/>
              <a:p>
                <a:r>
                  <a:rPr lang="en-GB">
                    <a:noFill/>
                  </a:rPr>
                  <a:t> </a:t>
                </a:r>
              </a:p>
            </p:txBody>
          </p:sp>
        </mc:Fallback>
      </mc:AlternateContent>
      <p:sp>
        <p:nvSpPr>
          <p:cNvPr id="21" name="テキスト ボックス 20">
            <a:extLst>
              <a:ext uri="{FF2B5EF4-FFF2-40B4-BE49-F238E27FC236}">
                <a16:creationId xmlns:a16="http://schemas.microsoft.com/office/drawing/2014/main" id="{8307663F-8579-4FBC-B355-89CFBD3DFBC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2" name="Title 1">
            <a:extLst>
              <a:ext uri="{FF2B5EF4-FFF2-40B4-BE49-F238E27FC236}">
                <a16:creationId xmlns:a16="http://schemas.microsoft.com/office/drawing/2014/main" id="{E392A919-2AF3-4572-8CAA-099EEE6728E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2490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P spid="32" grpId="0"/>
      <p:bldP spid="33" grpId="0" animBg="1"/>
      <p:bldP spid="34" grpId="0"/>
      <p:bldP spid="35" grpId="0" animBg="1"/>
      <p:bldP spid="36" grpId="0" animBg="1"/>
      <p:bldP spid="37" grpId="0"/>
      <p:bldP spid="38" grpId="0"/>
      <p:bldP spid="39" grpId="0"/>
      <p:bldP spid="4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729348"/>
          </a:xfrm>
        </p:spPr>
        <p:txBody>
          <a:bodyPr>
            <a:normAutofit lnSpcReduction="10000"/>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Find the first 4 non-zero terms in the series expansion of:</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This example does not follow the pattern we have above, but we can manipulate it so it does…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Find the expansion for both of these for the first 4 non-zero terms, using the expansion of ln(1 + x)</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5" name="TextBox 24"/>
              <p:cNvSpPr txBox="1"/>
              <p:nvPr/>
            </p:nvSpPr>
            <p:spPr>
              <a:xfrm>
                <a:off x="1449023" y="3042327"/>
                <a:ext cx="1228093" cy="598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𝑙𝑛</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num>
                            <m:den>
                              <m:r>
                                <a:rPr lang="en-US" sz="1400" b="0" i="1" smtClean="0">
                                  <a:latin typeface="Cambria Math"/>
                                </a:rPr>
                                <m:t>1−3</m:t>
                              </m:r>
                              <m:r>
                                <a:rPr lang="en-US" sz="1400" b="0" i="1" smtClean="0">
                                  <a:latin typeface="Cambria Math"/>
                                </a:rPr>
                                <m:t>𝑥</m:t>
                              </m:r>
                            </m:den>
                          </m:f>
                        </m:e>
                      </m:d>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49023" y="3042327"/>
                <a:ext cx="1228093" cy="5981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09266" y="0"/>
                <a:ext cx="3924436" cy="52456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a:rPr>
                            <m:t>ln</m:t>
                          </m:r>
                        </m:fName>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func>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 … +</m:t>
                      </m:r>
                      <m:sSup>
                        <m:sSupPr>
                          <m:ctrlPr>
                            <a:rPr lang="en-GB" sz="1400" b="0" i="1" smtClean="0">
                              <a:latin typeface="Cambria Math" panose="02040503050406030204" pitchFamily="18" charset="0"/>
                            </a:rPr>
                          </m:ctrlPr>
                        </m:sSupPr>
                        <m:e>
                          <m:r>
                            <a:rPr lang="en-GB" sz="1400" b="0" i="1" smtClean="0">
                              <a:latin typeface="Cambria Math"/>
                            </a:rPr>
                            <m:t>(−1)</m:t>
                          </m:r>
                        </m:e>
                        <m:sup>
                          <m:r>
                            <a:rPr lang="en-GB" sz="1400" b="0" i="1" smtClean="0">
                              <a:latin typeface="Cambria Math"/>
                            </a:rPr>
                            <m:t>𝑟</m:t>
                          </m:r>
                          <m:r>
                            <a:rPr lang="en-GB" sz="1400" b="0" i="1" smtClean="0">
                              <a:latin typeface="Cambria Math"/>
                            </a:rPr>
                            <m:t>−1</m:t>
                          </m:r>
                        </m:sup>
                      </m:sSup>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num>
                        <m:den>
                          <m:r>
                            <a:rPr lang="en-GB" sz="1400" b="0" i="1" smtClean="0">
                              <a:latin typeface="Cambria Math"/>
                            </a:rPr>
                            <m:t>𝑟</m:t>
                          </m:r>
                        </m:den>
                      </m:f>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209266" y="0"/>
                <a:ext cx="3924436" cy="52456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007604" y="4518491"/>
                <a:ext cx="2259785"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
                            <a:rPr lang="en-US" sz="1400" i="1">
                              <a:latin typeface="Cambria Math"/>
                            </a:rPr>
                            <m:t>1+2</m:t>
                          </m:r>
                          <m:r>
                            <a:rPr lang="en-US" sz="1400" i="1">
                              <a:latin typeface="Cambria Math"/>
                            </a:rPr>
                            <m:t>𝑥</m:t>
                          </m:r>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007604" y="4518491"/>
                <a:ext cx="2259785" cy="495649"/>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93584" y="1592796"/>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oMath>
                  </m:oMathPara>
                </a14:m>
                <a:endParaRPr lang="en-GB"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093584" y="1592796"/>
                <a:ext cx="92666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38171" y="1472908"/>
                <a:ext cx="2343334"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2</m:t>
                          </m:r>
                          <m:r>
                            <a:rPr lang="en-US" sz="1200" b="0" i="1" smtClean="0">
                              <a:latin typeface="Cambria Math"/>
                            </a:rPr>
                            <m:t>𝑥</m:t>
                          </m:r>
                        </m:e>
                      </m:d>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(2</m:t>
                              </m:r>
                              <m:r>
                                <a:rPr lang="en-US" sz="1200" b="0" i="1" smtClean="0">
                                  <a:latin typeface="Cambria Math"/>
                                </a:rPr>
                                <m:t>𝑥</m:t>
                              </m:r>
                              <m:r>
                                <a:rPr lang="en-US" sz="1200" b="0" i="1" smtClean="0">
                                  <a:latin typeface="Cambria Math"/>
                                </a:rPr>
                                <m:t>)</m:t>
                              </m:r>
                            </m:e>
                            <m:sup>
                              <m:r>
                                <a:rPr lang="en-US" sz="1200" b="0" i="1" smtClean="0">
                                  <a:latin typeface="Cambria Math"/>
                                </a:rPr>
                                <m:t>2</m:t>
                              </m:r>
                            </m:sup>
                          </m:sSup>
                        </m:num>
                        <m:den>
                          <m:r>
                            <a:rPr lang="en-US" sz="1200" b="0" i="1" smtClean="0">
                              <a:latin typeface="Cambria Math"/>
                            </a:rPr>
                            <m:t>2</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(2</m:t>
                              </m:r>
                              <m:r>
                                <a:rPr lang="en-US" sz="1200" b="0" i="1" smtClean="0">
                                  <a:latin typeface="Cambria Math"/>
                                </a:rPr>
                                <m:t>𝑥</m:t>
                              </m:r>
                              <m:r>
                                <a:rPr lang="en-US" sz="1200" b="0" i="1" smtClean="0">
                                  <a:latin typeface="Cambria Math"/>
                                </a:rPr>
                                <m:t>)</m:t>
                              </m:r>
                            </m:e>
                            <m:sup>
                              <m:r>
                                <a:rPr lang="en-US" sz="1200" b="0" i="1" smtClean="0">
                                  <a:latin typeface="Cambria Math"/>
                                </a:rPr>
                                <m:t>3</m:t>
                              </m:r>
                            </m:sup>
                          </m:sSup>
                        </m:num>
                        <m:den>
                          <m:r>
                            <a:rPr lang="en-US" sz="1200" b="0" i="1" smtClean="0">
                              <a:latin typeface="Cambria Math"/>
                            </a:rPr>
                            <m:t>3</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r>
                                    <a:rPr lang="en-US" sz="1200" b="0" i="1" smtClean="0">
                                      <a:latin typeface="Cambria Math"/>
                                    </a:rPr>
                                    <m:t>2</m:t>
                                  </m:r>
                                  <m:r>
                                    <a:rPr lang="en-US" sz="1200" b="0" i="1" smtClean="0">
                                      <a:latin typeface="Cambria Math"/>
                                    </a:rPr>
                                    <m:t>𝑥</m:t>
                                  </m:r>
                                </m:e>
                              </m:d>
                            </m:e>
                            <m:sup>
                              <m:r>
                                <a:rPr lang="en-US" sz="1200" b="0" i="1" smtClean="0">
                                  <a:latin typeface="Cambria Math"/>
                                </a:rPr>
                                <m:t>4</m:t>
                              </m:r>
                            </m:sup>
                          </m:sSup>
                        </m:num>
                        <m:den>
                          <m:r>
                            <a:rPr lang="en-US" sz="1200" b="0" i="1" smtClean="0">
                              <a:latin typeface="Cambria Math"/>
                            </a:rPr>
                            <m:t>4</m:t>
                          </m:r>
                        </m:den>
                      </m:f>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838171" y="1472908"/>
                <a:ext cx="2343334" cy="46288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06408" y="2036720"/>
                <a:ext cx="2111956"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
                        <a:rPr lang="en-US" sz="1200" b="0" i="1" smtClean="0">
                          <a:latin typeface="Cambria Math"/>
                        </a:rPr>
                        <m:t>𝑥</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4</m:t>
                          </m:r>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8</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−4</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706408" y="2036720"/>
                <a:ext cx="2111956" cy="439223"/>
              </a:xfrm>
              <a:prstGeom prst="rect">
                <a:avLst/>
              </a:prstGeom>
              <a:blipFill>
                <a:blip r:embed="rId7"/>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093584" y="2132856"/>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093584" y="2132856"/>
                <a:ext cx="926664"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751930" y="2616631"/>
                <a:ext cx="1910127" cy="455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r>
                        <a:rPr lang="en-US" sz="1200" b="0" i="1" smtClean="0">
                          <a:latin typeface="Cambria Math"/>
                        </a:rPr>
                        <m:t>𝑥</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2</m:t>
                          </m:r>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4</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−2</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751930" y="2616631"/>
                <a:ext cx="1910127" cy="45518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984727" y="2605890"/>
                <a:ext cx="103727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984727" y="2605890"/>
                <a:ext cx="1037271" cy="438005"/>
              </a:xfrm>
              <a:prstGeom prst="rect">
                <a:avLst/>
              </a:prstGeom>
              <a:blipFill>
                <a:blip r:embed="rId10"/>
                <a:stretch>
                  <a:fillRect b="-1389"/>
                </a:stretch>
              </a:blipFill>
            </p:spPr>
            <p:txBody>
              <a:bodyPr/>
              <a:lstStyle/>
              <a:p>
                <a:r>
                  <a:rPr lang="en-GB">
                    <a:noFill/>
                  </a:rPr>
                  <a:t> </a:t>
                </a:r>
              </a:p>
            </p:txBody>
          </p:sp>
        </mc:Fallback>
      </mc:AlternateContent>
      <p:sp>
        <p:nvSpPr>
          <p:cNvPr id="31" name="Arc 30"/>
          <p:cNvSpPr/>
          <p:nvPr/>
        </p:nvSpPr>
        <p:spPr>
          <a:xfrm>
            <a:off x="7001968" y="1739679"/>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7265873" y="1741948"/>
            <a:ext cx="177124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brackets and simplify</a:t>
            </a:r>
            <a:endParaRPr lang="en-GB" sz="1200" baseline="-25000" dirty="0">
              <a:solidFill>
                <a:srgbClr val="FF0000"/>
              </a:solidFill>
              <a:latin typeface="Comic Sans MS" panose="030F0702030302020204" pitchFamily="66" charset="0"/>
            </a:endParaRPr>
          </a:p>
        </p:txBody>
      </p:sp>
      <p:sp>
        <p:nvSpPr>
          <p:cNvPr id="42" name="Arc 41"/>
          <p:cNvSpPr/>
          <p:nvPr/>
        </p:nvSpPr>
        <p:spPr>
          <a:xfrm>
            <a:off x="6572478" y="2307715"/>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812631" y="2357486"/>
            <a:ext cx="177124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2 as we want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ln(1 + 2x)</a:t>
            </a:r>
            <a:endParaRPr lang="en-GB" sz="1200" baseline="-25000" dirty="0">
              <a:solidFill>
                <a:srgbClr val="FF0000"/>
              </a:solidFill>
              <a:latin typeface="Comic Sans MS" panose="030F0702030302020204" pitchFamily="66" charset="0"/>
            </a:endParaRPr>
          </a:p>
        </p:txBody>
      </p:sp>
      <p:cxnSp>
        <p:nvCxnSpPr>
          <p:cNvPr id="44" name="Straight Connector 43"/>
          <p:cNvCxnSpPr/>
          <p:nvPr/>
        </p:nvCxnSpPr>
        <p:spPr>
          <a:xfrm>
            <a:off x="3923928" y="3151709"/>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4103480" y="3431492"/>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m:t>
                          </m:r>
                          <m:r>
                            <a:rPr lang="en-US" sz="1200" b="0" i="1" smtClean="0">
                              <a:latin typeface="Cambria Math"/>
                            </a:rPr>
                            <m:t>−3</m:t>
                          </m:r>
                          <m:r>
                            <a:rPr lang="en-US" sz="1200" i="1">
                              <a:latin typeface="Cambria Math"/>
                            </a:rPr>
                            <m:t>𝑥</m:t>
                          </m:r>
                        </m:e>
                      </m:d>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103480" y="3431492"/>
                <a:ext cx="926664"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859943" y="3311605"/>
                <a:ext cx="2804999"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−3</m:t>
                          </m:r>
                          <m:r>
                            <a:rPr lang="en-US" sz="1200" b="0" i="1" smtClean="0">
                              <a:latin typeface="Cambria Math"/>
                            </a:rPr>
                            <m:t>𝑥</m:t>
                          </m:r>
                        </m:e>
                      </m:d>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(−3</m:t>
                              </m:r>
                              <m:r>
                                <a:rPr lang="en-US" sz="1200" b="0" i="1" smtClean="0">
                                  <a:latin typeface="Cambria Math"/>
                                </a:rPr>
                                <m:t>𝑥</m:t>
                              </m:r>
                              <m:r>
                                <a:rPr lang="en-US" sz="1200" b="0" i="1" smtClean="0">
                                  <a:latin typeface="Cambria Math"/>
                                </a:rPr>
                                <m:t>)</m:t>
                              </m:r>
                            </m:e>
                            <m:sup>
                              <m:r>
                                <a:rPr lang="en-US" sz="1200" b="0" i="1" smtClean="0">
                                  <a:latin typeface="Cambria Math"/>
                                </a:rPr>
                                <m:t>2</m:t>
                              </m:r>
                            </m:sup>
                          </m:sSup>
                        </m:num>
                        <m:den>
                          <m:r>
                            <a:rPr lang="en-US" sz="1200" b="0" i="1" smtClean="0">
                              <a:latin typeface="Cambria Math"/>
                            </a:rPr>
                            <m:t>2</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(−3</m:t>
                              </m:r>
                              <m:r>
                                <a:rPr lang="en-US" sz="1200" b="0" i="1" smtClean="0">
                                  <a:latin typeface="Cambria Math"/>
                                </a:rPr>
                                <m:t>𝑥</m:t>
                              </m:r>
                              <m:r>
                                <a:rPr lang="en-US" sz="1200" b="0" i="1" smtClean="0">
                                  <a:latin typeface="Cambria Math"/>
                                </a:rPr>
                                <m:t>)</m:t>
                              </m:r>
                            </m:e>
                            <m:sup>
                              <m:r>
                                <a:rPr lang="en-US" sz="1200" b="0" i="1" smtClean="0">
                                  <a:latin typeface="Cambria Math"/>
                                </a:rPr>
                                <m:t>3</m:t>
                              </m:r>
                            </m:sup>
                          </m:sSup>
                        </m:num>
                        <m:den>
                          <m:r>
                            <a:rPr lang="en-US" sz="1200" b="0" i="1" smtClean="0">
                              <a:latin typeface="Cambria Math"/>
                            </a:rPr>
                            <m:t>3</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r>
                                    <a:rPr lang="en-US" sz="1200" b="0" i="1" smtClean="0">
                                      <a:latin typeface="Cambria Math"/>
                                    </a:rPr>
                                    <m:t>−3</m:t>
                                  </m:r>
                                  <m:r>
                                    <a:rPr lang="en-US" sz="1200" b="0" i="1" smtClean="0">
                                      <a:latin typeface="Cambria Math"/>
                                    </a:rPr>
                                    <m:t>𝑥</m:t>
                                  </m:r>
                                </m:e>
                              </m:d>
                            </m:e>
                            <m:sup>
                              <m:r>
                                <a:rPr lang="en-US" sz="1200" b="0" i="1" smtClean="0">
                                  <a:latin typeface="Cambria Math"/>
                                </a:rPr>
                                <m:t>4</m:t>
                              </m:r>
                            </m:sup>
                          </m:sSup>
                        </m:num>
                        <m:den>
                          <m:r>
                            <a:rPr lang="en-US" sz="1200" b="0" i="1" smtClean="0">
                              <a:latin typeface="Cambria Math"/>
                            </a:rPr>
                            <m:t>4</m:t>
                          </m:r>
                        </m:den>
                      </m:f>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859943" y="3311605"/>
                <a:ext cx="2804999" cy="462884"/>
              </a:xfrm>
              <a:prstGeom prst="rect">
                <a:avLst/>
              </a:prstGeom>
              <a:blipFill>
                <a:blip r:embed="rId12"/>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101501" y="3975777"/>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m:t>
                          </m:r>
                          <m:r>
                            <a:rPr lang="en-US" sz="1200" b="0" i="1" smtClean="0">
                              <a:latin typeface="Cambria Math"/>
                            </a:rPr>
                            <m:t>−3</m:t>
                          </m:r>
                          <m:r>
                            <a:rPr lang="en-US" sz="1200" i="1">
                              <a:latin typeface="Cambria Math"/>
                            </a:rPr>
                            <m:t>𝑥</m:t>
                          </m:r>
                        </m:e>
                      </m:d>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101501" y="3975777"/>
                <a:ext cx="926664"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57965" y="3855892"/>
                <a:ext cx="20431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=−3</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9</m:t>
                              </m:r>
                              <m:r>
                                <a:rPr lang="en-US" sz="1200" b="0" i="1" smtClean="0">
                                  <a:latin typeface="Cambria Math"/>
                                </a:rPr>
                                <m:t>𝑥</m:t>
                              </m:r>
                            </m:e>
                            <m:sup>
                              <m:r>
                                <a:rPr lang="en-US" sz="1200" b="0" i="1" smtClean="0">
                                  <a:latin typeface="Cambria Math"/>
                                </a:rPr>
                                <m:t>2</m:t>
                              </m:r>
                            </m:sup>
                          </m:sSup>
                        </m:num>
                        <m:den>
                          <m:r>
                            <a:rPr lang="en-US" sz="1200" b="0" i="1" smtClean="0">
                              <a:latin typeface="Cambria Math"/>
                            </a:rPr>
                            <m:t>2</m:t>
                          </m:r>
                        </m:den>
                      </m:f>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9</m:t>
                          </m:r>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81</m:t>
                              </m:r>
                              <m:r>
                                <a:rPr lang="en-US" sz="1200" b="0" i="1" smtClean="0">
                                  <a:latin typeface="Cambria Math"/>
                                </a:rPr>
                                <m:t>𝑥</m:t>
                              </m:r>
                            </m:e>
                            <m:sup>
                              <m:r>
                                <a:rPr lang="en-US" sz="1200" b="0" i="1" smtClean="0">
                                  <a:latin typeface="Cambria Math"/>
                                </a:rPr>
                                <m:t>4</m:t>
                              </m:r>
                            </m:sup>
                          </m:sSup>
                        </m:num>
                        <m:den>
                          <m:r>
                            <a:rPr lang="en-US" sz="1200" b="0" i="1" smtClean="0">
                              <a:latin typeface="Cambria Math"/>
                            </a:rPr>
                            <m:t>4</m:t>
                          </m:r>
                        </m:den>
                      </m:f>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857965" y="3855892"/>
                <a:ext cx="2043123" cy="461665"/>
              </a:xfrm>
              <a:prstGeom prst="rect">
                <a:avLst/>
              </a:prstGeom>
              <a:blipFill>
                <a:blip r:embed="rId14"/>
                <a:stretch>
                  <a:fillRect b="-1333"/>
                </a:stretch>
              </a:blipFill>
            </p:spPr>
            <p:txBody>
              <a:bodyPr/>
              <a:lstStyle/>
              <a:p>
                <a:r>
                  <a:rPr lang="en-GB">
                    <a:noFill/>
                  </a:rPr>
                  <a:t> </a:t>
                </a:r>
              </a:p>
            </p:txBody>
          </p:sp>
        </mc:Fallback>
      </mc:AlternateContent>
      <p:cxnSp>
        <p:nvCxnSpPr>
          <p:cNvPr id="49" name="Straight Connector 48"/>
          <p:cNvCxnSpPr/>
          <p:nvPr/>
        </p:nvCxnSpPr>
        <p:spPr>
          <a:xfrm>
            <a:off x="3933824" y="4420390"/>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576457" y="3317408"/>
            <a:ext cx="1567543"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brackets and simplify (be careful with negatives!!!)</a:t>
            </a:r>
            <a:endParaRPr lang="en-GB" sz="1200" baseline="-25000" dirty="0">
              <a:solidFill>
                <a:srgbClr val="FF0000"/>
              </a:solidFill>
              <a:latin typeface="Comic Sans MS" panose="030F0702030302020204" pitchFamily="66" charset="0"/>
            </a:endParaRPr>
          </a:p>
        </p:txBody>
      </p:sp>
      <p:sp>
        <p:nvSpPr>
          <p:cNvPr id="51" name="Arc 50"/>
          <p:cNvSpPr/>
          <p:nvPr/>
        </p:nvSpPr>
        <p:spPr>
          <a:xfrm>
            <a:off x="7437397" y="3576396"/>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TextBox 51"/>
              <p:cNvSpPr txBox="1"/>
              <p:nvPr/>
            </p:nvSpPr>
            <p:spPr>
              <a:xfrm>
                <a:off x="3974457" y="4543145"/>
                <a:ext cx="1961434"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 </m:t>
                      </m:r>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r>
                        <a:rPr lang="en-US" sz="1200" b="0" i="1" smtClean="0">
                          <a:latin typeface="Cambria Math"/>
                        </a:rPr>
                        <m:t>−</m:t>
                      </m:r>
                      <m:r>
                        <a:rPr lang="en-US" sz="1200" b="0" i="1" smtClean="0">
                          <a:latin typeface="Cambria Math"/>
                        </a:rPr>
                        <m:t>𝑙𝑛</m:t>
                      </m:r>
                      <m:d>
                        <m:dPr>
                          <m:ctrlPr>
                            <a:rPr lang="en-US" sz="1200" b="0" i="1" smtClean="0">
                              <a:latin typeface="Cambria Math" panose="02040503050406030204" pitchFamily="18" charset="0"/>
                            </a:rPr>
                          </m:ctrlPr>
                        </m:dPr>
                        <m:e>
                          <m:r>
                            <a:rPr lang="en-US" sz="1200" b="0" i="1" smtClean="0">
                              <a:latin typeface="Cambria Math"/>
                            </a:rPr>
                            <m:t>1−3</m:t>
                          </m:r>
                          <m:r>
                            <a:rPr lang="en-US" sz="1200" b="0" i="1" smtClean="0">
                              <a:latin typeface="Cambria Math"/>
                            </a:rPr>
                            <m:t>𝑥</m:t>
                          </m:r>
                        </m:e>
                      </m:d>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974457" y="4543145"/>
                <a:ext cx="1961434" cy="438005"/>
              </a:xfrm>
              <a:prstGeom prst="rect">
                <a:avLst/>
              </a:prstGeom>
              <a:blipFill>
                <a:blip r:embed="rId15"/>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758722" y="5146808"/>
                <a:ext cx="1935530" cy="4424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i="1">
                              <a:latin typeface="Cambria Math"/>
                            </a:rPr>
                            <m:t>𝑥</m:t>
                          </m:r>
                          <m:r>
                            <a:rPr lang="en-US" sz="1200" i="1">
                              <a:latin typeface="Cambria Math"/>
                            </a:rPr>
                            <m:t>−</m:t>
                          </m:r>
                          <m:sSup>
                            <m:sSupPr>
                              <m:ctrlPr>
                                <a:rPr lang="en-US" sz="1200" i="1">
                                  <a:latin typeface="Cambria Math" panose="02040503050406030204" pitchFamily="18" charset="0"/>
                                </a:rPr>
                              </m:ctrlPr>
                            </m:sSupPr>
                            <m:e>
                              <m:r>
                                <a:rPr lang="en-US" sz="1200" i="1">
                                  <a:latin typeface="Cambria Math"/>
                                </a:rPr>
                                <m:t>2</m:t>
                              </m:r>
                              <m:r>
                                <a:rPr lang="en-US" sz="1200" i="1">
                                  <a:latin typeface="Cambria Math"/>
                                </a:rPr>
                                <m:t>𝑥</m:t>
                              </m:r>
                            </m:e>
                            <m:sup>
                              <m:r>
                                <a:rPr lang="en-US" sz="1200" i="1">
                                  <a:latin typeface="Cambria Math"/>
                                </a:rPr>
                                <m:t>2</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4</m:t>
                              </m:r>
                            </m:num>
                            <m:den>
                              <m:r>
                                <a:rPr lang="en-US" sz="1200" i="1">
                                  <a:latin typeface="Cambria Math"/>
                                </a:rPr>
                                <m:t>3</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r>
                            <a:rPr lang="en-US" sz="1200" i="1">
                              <a:latin typeface="Cambria Math"/>
                            </a:rPr>
                            <m:t>−2</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4</m:t>
                              </m:r>
                            </m:sup>
                          </m:sSup>
                        </m:e>
                      </m:d>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758722" y="5146808"/>
                <a:ext cx="1935530" cy="44249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526166" y="5109203"/>
                <a:ext cx="2202591"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i="1">
                              <a:latin typeface="Cambria Math"/>
                            </a:rPr>
                            <m:t>−3</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9</m:t>
                                  </m:r>
                                  <m:r>
                                    <a:rPr lang="en-US" sz="1200" i="1">
                                      <a:latin typeface="Cambria Math"/>
                                    </a:rPr>
                                    <m:t>𝑥</m:t>
                                  </m:r>
                                </m:e>
                                <m:sup>
                                  <m:r>
                                    <a:rPr lang="en-US" sz="1200" i="1">
                                      <a:latin typeface="Cambria Math"/>
                                    </a:rPr>
                                    <m:t>2</m:t>
                                  </m:r>
                                </m:sup>
                              </m:sSup>
                            </m:num>
                            <m:den>
                              <m:r>
                                <a:rPr lang="en-US" sz="1200" i="1">
                                  <a:latin typeface="Cambria Math"/>
                                </a:rPr>
                                <m:t>2</m:t>
                              </m:r>
                            </m:den>
                          </m:f>
                          <m:r>
                            <a:rPr lang="en-US" sz="1200" i="1">
                              <a:latin typeface="Cambria Math"/>
                            </a:rPr>
                            <m:t>−</m:t>
                          </m:r>
                          <m:sSup>
                            <m:sSupPr>
                              <m:ctrlPr>
                                <a:rPr lang="en-US" sz="1200" i="1">
                                  <a:latin typeface="Cambria Math" panose="02040503050406030204" pitchFamily="18" charset="0"/>
                                </a:rPr>
                              </m:ctrlPr>
                            </m:sSupPr>
                            <m:e>
                              <m:r>
                                <a:rPr lang="en-US" sz="1200" i="1">
                                  <a:latin typeface="Cambria Math"/>
                                </a:rPr>
                                <m:t>9</m:t>
                              </m:r>
                              <m:r>
                                <a:rPr lang="en-US" sz="1200" i="1">
                                  <a:latin typeface="Cambria Math"/>
                                </a:rPr>
                                <m:t>𝑥</m:t>
                              </m:r>
                            </m:e>
                            <m:sup>
                              <m:r>
                                <a:rPr lang="en-US" sz="1200" i="1">
                                  <a:latin typeface="Cambria Math"/>
                                </a:rPr>
                                <m:t>3</m:t>
                              </m:r>
                            </m:sup>
                          </m:sSup>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81</m:t>
                                  </m:r>
                                  <m:r>
                                    <a:rPr lang="en-US" sz="1200" i="1">
                                      <a:latin typeface="Cambria Math"/>
                                    </a:rPr>
                                    <m:t>𝑥</m:t>
                                  </m:r>
                                </m:e>
                                <m:sup>
                                  <m:r>
                                    <a:rPr lang="en-US" sz="1200" i="1">
                                      <a:latin typeface="Cambria Math"/>
                                    </a:rPr>
                                    <m:t>4</m:t>
                                  </m:r>
                                </m:sup>
                              </m:sSup>
                            </m:num>
                            <m:den>
                              <m:r>
                                <a:rPr lang="en-US" sz="1200" i="1">
                                  <a:latin typeface="Cambria Math"/>
                                </a:rPr>
                                <m:t>4</m:t>
                              </m:r>
                            </m:den>
                          </m:f>
                        </m:e>
                      </m:d>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526166" y="5109203"/>
                <a:ext cx="2202591" cy="510974"/>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756743" y="5809848"/>
                <a:ext cx="2089611"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=4</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7</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31</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73</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756743" y="5809848"/>
                <a:ext cx="2089611" cy="439223"/>
              </a:xfrm>
              <a:prstGeom prst="rect">
                <a:avLst/>
              </a:prstGeom>
              <a:blipFill>
                <a:blip r:embed="rId18"/>
                <a:stretch>
                  <a:fillRect b="-1389"/>
                </a:stretch>
              </a:blipFill>
            </p:spPr>
            <p:txBody>
              <a:bodyPr/>
              <a:lstStyle/>
              <a:p>
                <a:r>
                  <a:rPr lang="en-GB">
                    <a:noFill/>
                  </a:rPr>
                  <a:t> </a:t>
                </a:r>
              </a:p>
            </p:txBody>
          </p:sp>
        </mc:Fallback>
      </mc:AlternateContent>
      <p:sp>
        <p:nvSpPr>
          <p:cNvPr id="56" name="Arc 55"/>
          <p:cNvSpPr/>
          <p:nvPr/>
        </p:nvSpPr>
        <p:spPr>
          <a:xfrm>
            <a:off x="7482918" y="4738255"/>
            <a:ext cx="331045" cy="62345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a:off x="7480939" y="5401294"/>
            <a:ext cx="331045" cy="62345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7742712" y="4752343"/>
            <a:ext cx="140128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each part with its expansion above</a:t>
            </a:r>
            <a:endParaRPr lang="en-GB" sz="1200" baseline="-25000" dirty="0">
              <a:solidFill>
                <a:srgbClr val="FF0000"/>
              </a:solidFill>
              <a:latin typeface="Comic Sans MS" panose="030F0702030302020204" pitchFamily="66" charset="0"/>
            </a:endParaRPr>
          </a:p>
        </p:txBody>
      </p:sp>
      <p:sp>
        <p:nvSpPr>
          <p:cNvPr id="59" name="TextBox 58"/>
          <p:cNvSpPr txBox="1"/>
          <p:nvPr/>
        </p:nvSpPr>
        <p:spPr>
          <a:xfrm>
            <a:off x="7742712" y="5403507"/>
            <a:ext cx="140128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like terms (careful again with negatives!)</a:t>
            </a:r>
            <a:endParaRPr lang="en-GB" sz="1200" baseline="-25000" dirty="0">
              <a:solidFill>
                <a:srgbClr val="FF0000"/>
              </a:solidFill>
              <a:latin typeface="Comic Sans MS" panose="030F0702030302020204" pitchFamily="66" charset="0"/>
            </a:endParaRPr>
          </a:p>
        </p:txBody>
      </p:sp>
      <p:sp>
        <p:nvSpPr>
          <p:cNvPr id="6" name="Rectangle 5"/>
          <p:cNvSpPr/>
          <p:nvPr/>
        </p:nvSpPr>
        <p:spPr>
          <a:xfrm>
            <a:off x="4156365" y="3800104"/>
            <a:ext cx="2731324" cy="5462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4023756" y="2539341"/>
            <a:ext cx="2495797" cy="5462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976256" y="4558146"/>
            <a:ext cx="999505" cy="3938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5078683" y="4556166"/>
            <a:ext cx="763978" cy="3938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4007925" y="5124202"/>
            <a:ext cx="1561602" cy="48095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775369" y="5122223"/>
            <a:ext cx="1836714" cy="48095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テキスト ボックス 64">
            <a:extLst>
              <a:ext uri="{FF2B5EF4-FFF2-40B4-BE49-F238E27FC236}">
                <a16:creationId xmlns:a16="http://schemas.microsoft.com/office/drawing/2014/main" id="{86B130B7-9608-4B60-B6BE-210AA3CEF450}"/>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66" name="Title 1">
            <a:extLst>
              <a:ext uri="{FF2B5EF4-FFF2-40B4-BE49-F238E27FC236}">
                <a16:creationId xmlns:a16="http://schemas.microsoft.com/office/drawing/2014/main" id="{4C662827-98CB-481D-8007-BE7CDE3C458E}"/>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8066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26"/>
                                        </p:tgtEl>
                                        <p:attrNameLst>
                                          <p:attrName>fillcolor</p:attrName>
                                        </p:attrNameLst>
                                      </p:cBhvr>
                                      <p:to>
                                        <a:srgbClr val="FFCC99"/>
                                      </p:to>
                                    </p:animClr>
                                    <p:set>
                                      <p:cBhvr>
                                        <p:cTn id="12" dur="500" fill="hold"/>
                                        <p:tgtEl>
                                          <p:spTgt spid="26"/>
                                        </p:tgtEl>
                                        <p:attrNameLst>
                                          <p:attrName>fill.type</p:attrName>
                                        </p:attrNameLst>
                                      </p:cBhvr>
                                      <p:to>
                                        <p:strVal val="solid"/>
                                      </p:to>
                                    </p:set>
                                    <p:set>
                                      <p:cBhvr>
                                        <p:cTn id="13" dur="500" fill="hold"/>
                                        <p:tgtEl>
                                          <p:spTgt spid="26"/>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linds(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linds(horizontal)">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linds(horizontal)">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5"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linds(vertical)">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linds(horizontal)">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linds(horizont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linds(horizontal)">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linds(horizontal)">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blinds(horizontal)">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26"/>
                                        </p:tgtEl>
                                        <p:attrNameLst>
                                          <p:attrName>fillcolor</p:attrName>
                                        </p:attrNameLst>
                                      </p:cBhvr>
                                      <p:to>
                                        <a:schemeClr val="bg1"/>
                                      </p:to>
                                    </p:animClr>
                                    <p:set>
                                      <p:cBhvr>
                                        <p:cTn id="103" dur="500" fill="hold"/>
                                        <p:tgtEl>
                                          <p:spTgt spid="26"/>
                                        </p:tgtEl>
                                        <p:attrNameLst>
                                          <p:attrName>fill.type</p:attrName>
                                        </p:attrNameLst>
                                      </p:cBhvr>
                                      <p:to>
                                        <p:strVal val="solid"/>
                                      </p:to>
                                    </p:set>
                                    <p:set>
                                      <p:cBhvr>
                                        <p:cTn id="104" dur="500" fill="hold"/>
                                        <p:tgtEl>
                                          <p:spTgt spid="26"/>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5" fill="hold"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blinds(vertical)">
                                      <p:cBhvr>
                                        <p:cTn id="109" dur="500"/>
                                        <p:tgtEl>
                                          <p:spTgt spid="49"/>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linds(horizont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linds(horizontal)">
                                      <p:cBhvr>
                                        <p:cTn id="119" dur="500"/>
                                        <p:tgtEl>
                                          <p:spTgt spid="5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blinds(horizontal)">
                                      <p:cBhvr>
                                        <p:cTn id="124" dur="500"/>
                                        <p:tgtEl>
                                          <p:spTgt spid="5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blinds(horizontal)">
                                      <p:cBhvr>
                                        <p:cTn id="129" dur="500"/>
                                        <p:tgtEl>
                                          <p:spTgt spid="5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blinds(horizontal)">
                                      <p:cBhvr>
                                        <p:cTn id="134" dur="500"/>
                                        <p:tgtEl>
                                          <p:spTgt spid="54"/>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blinds(horizontal)">
                                      <p:cBhvr>
                                        <p:cTn id="139" dur="500"/>
                                        <p:tgtEl>
                                          <p:spTgt spid="61"/>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blinds(horizontal)">
                                      <p:cBhvr>
                                        <p:cTn id="144" dur="500"/>
                                        <p:tgtEl>
                                          <p:spTgt spid="63"/>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linds(horizontal)">
                                      <p:cBhvr>
                                        <p:cTn id="149" dur="500"/>
                                        <p:tgtEl>
                                          <p:spTgt spid="6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61"/>
                                        </p:tgtEl>
                                      </p:cBhvr>
                                    </p:animEffect>
                                    <p:set>
                                      <p:cBhvr>
                                        <p:cTn id="154" dur="1" fill="hold">
                                          <p:stCondLst>
                                            <p:cond delay="499"/>
                                          </p:stCondLst>
                                        </p:cTn>
                                        <p:tgtEl>
                                          <p:spTgt spid="61"/>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63"/>
                                        </p:tgtEl>
                                      </p:cBhvr>
                                    </p:animEffect>
                                    <p:set>
                                      <p:cBhvr>
                                        <p:cTn id="157" dur="1" fill="hold">
                                          <p:stCondLst>
                                            <p:cond delay="499"/>
                                          </p:stCondLst>
                                        </p:cTn>
                                        <p:tgtEl>
                                          <p:spTgt spid="63"/>
                                        </p:tgtEl>
                                        <p:attrNameLst>
                                          <p:attrName>style.visibility</p:attrName>
                                        </p:attrNameLst>
                                      </p:cBhvr>
                                      <p:to>
                                        <p:strVal val="hidden"/>
                                      </p:to>
                                    </p:set>
                                  </p:childTnLst>
                                </p:cTn>
                              </p:par>
                              <p:par>
                                <p:cTn id="158" presetID="3" presetClass="exit" presetSubtype="10" fill="hold" grpId="1" nodeType="withEffect">
                                  <p:stCondLst>
                                    <p:cond delay="0"/>
                                  </p:stCondLst>
                                  <p:childTnLst>
                                    <p:animEffect transition="out" filter="blinds(horizontal)">
                                      <p:cBhvr>
                                        <p:cTn id="159" dur="500"/>
                                        <p:tgtEl>
                                          <p:spTgt spid="60"/>
                                        </p:tgtEl>
                                      </p:cBhvr>
                                    </p:animEffect>
                                    <p:set>
                                      <p:cBhvr>
                                        <p:cTn id="160" dur="1" fill="hold">
                                          <p:stCondLst>
                                            <p:cond delay="499"/>
                                          </p:stCondLst>
                                        </p:cTn>
                                        <p:tgtEl>
                                          <p:spTgt spid="6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62"/>
                                        </p:tgtEl>
                                        <p:attrNameLst>
                                          <p:attrName>style.visibility</p:attrName>
                                        </p:attrNameLst>
                                      </p:cBhvr>
                                      <p:to>
                                        <p:strVal val="visible"/>
                                      </p:to>
                                    </p:set>
                                    <p:animEffect transition="in" filter="blinds(horizontal)">
                                      <p:cBhvr>
                                        <p:cTn id="165" dur="500"/>
                                        <p:tgtEl>
                                          <p:spTgt spid="62"/>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blinds(horizontal)">
                                      <p:cBhvr>
                                        <p:cTn id="170" dur="500"/>
                                        <p:tgtEl>
                                          <p:spTgt spid="64"/>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6"/>
                                        </p:tgtEl>
                                        <p:attrNameLst>
                                          <p:attrName>style.visibility</p:attrName>
                                        </p:attrNameLst>
                                      </p:cBhvr>
                                      <p:to>
                                        <p:strVal val="visible"/>
                                      </p:to>
                                    </p:set>
                                    <p:animEffect transition="in" filter="blinds(horizontal)">
                                      <p:cBhvr>
                                        <p:cTn id="175" dur="500"/>
                                        <p:tgtEl>
                                          <p:spTgt spid="6"/>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xit" presetSubtype="10" fill="hold" grpId="1" nodeType="clickEffect">
                                  <p:stCondLst>
                                    <p:cond delay="0"/>
                                  </p:stCondLst>
                                  <p:childTnLst>
                                    <p:animEffect transition="out" filter="blinds(horizontal)">
                                      <p:cBhvr>
                                        <p:cTn id="179" dur="500"/>
                                        <p:tgtEl>
                                          <p:spTgt spid="62"/>
                                        </p:tgtEl>
                                      </p:cBhvr>
                                    </p:animEffect>
                                    <p:set>
                                      <p:cBhvr>
                                        <p:cTn id="180" dur="1" fill="hold">
                                          <p:stCondLst>
                                            <p:cond delay="499"/>
                                          </p:stCondLst>
                                        </p:cTn>
                                        <p:tgtEl>
                                          <p:spTgt spid="62"/>
                                        </p:tgtEl>
                                        <p:attrNameLst>
                                          <p:attrName>style.visibility</p:attrName>
                                        </p:attrNameLst>
                                      </p:cBhvr>
                                      <p:to>
                                        <p:strVal val="hidden"/>
                                      </p:to>
                                    </p:set>
                                  </p:childTnLst>
                                </p:cTn>
                              </p:par>
                              <p:par>
                                <p:cTn id="181" presetID="3" presetClass="exit" presetSubtype="10" fill="hold" grpId="1" nodeType="withEffect">
                                  <p:stCondLst>
                                    <p:cond delay="0"/>
                                  </p:stCondLst>
                                  <p:childTnLst>
                                    <p:animEffect transition="out" filter="blinds(horizontal)">
                                      <p:cBhvr>
                                        <p:cTn id="182" dur="500"/>
                                        <p:tgtEl>
                                          <p:spTgt spid="64"/>
                                        </p:tgtEl>
                                      </p:cBhvr>
                                    </p:animEffect>
                                    <p:set>
                                      <p:cBhvr>
                                        <p:cTn id="183" dur="1" fill="hold">
                                          <p:stCondLst>
                                            <p:cond delay="499"/>
                                          </p:stCondLst>
                                        </p:cTn>
                                        <p:tgtEl>
                                          <p:spTgt spid="64"/>
                                        </p:tgtEl>
                                        <p:attrNameLst>
                                          <p:attrName>style.visibility</p:attrName>
                                        </p:attrNameLst>
                                      </p:cBhvr>
                                      <p:to>
                                        <p:strVal val="hidden"/>
                                      </p:to>
                                    </p:set>
                                  </p:childTnLst>
                                </p:cTn>
                              </p:par>
                              <p:par>
                                <p:cTn id="184" presetID="3" presetClass="exit" presetSubtype="10" fill="hold" grpId="1" nodeType="withEffect">
                                  <p:stCondLst>
                                    <p:cond delay="0"/>
                                  </p:stCondLst>
                                  <p:childTnLst>
                                    <p:animEffect transition="out" filter="blinds(horizontal)">
                                      <p:cBhvr>
                                        <p:cTn id="185" dur="500"/>
                                        <p:tgtEl>
                                          <p:spTgt spid="6"/>
                                        </p:tgtEl>
                                      </p:cBhvr>
                                    </p:animEffect>
                                    <p:set>
                                      <p:cBhvr>
                                        <p:cTn id="186" dur="1" fill="hold">
                                          <p:stCondLst>
                                            <p:cond delay="499"/>
                                          </p:stCondLst>
                                        </p:cTn>
                                        <p:tgtEl>
                                          <p:spTgt spid="6"/>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grpId="0" nodeType="click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blinds(horizontal)">
                                      <p:cBhvr>
                                        <p:cTn id="191" dur="500"/>
                                        <p:tgtEl>
                                          <p:spTgt spid="57"/>
                                        </p:tgtEl>
                                      </p:cBhvr>
                                    </p:animEffec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59"/>
                                        </p:tgtEl>
                                        <p:attrNameLst>
                                          <p:attrName>style.visibility</p:attrName>
                                        </p:attrNameLst>
                                      </p:cBhvr>
                                      <p:to>
                                        <p:strVal val="visible"/>
                                      </p:to>
                                    </p:set>
                                    <p:animEffect transition="in" filter="blinds(horizontal)">
                                      <p:cBhvr>
                                        <p:cTn id="196" dur="500"/>
                                        <p:tgtEl>
                                          <p:spTgt spid="59"/>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blinds(horizontal)">
                                      <p:cBhvr>
                                        <p:cTn id="20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8" grpId="0"/>
      <p:bldP spid="31" grpId="0" animBg="1"/>
      <p:bldP spid="41" grpId="0"/>
      <p:bldP spid="42" grpId="0" animBg="1"/>
      <p:bldP spid="43" grpId="0"/>
      <p:bldP spid="45" grpId="0"/>
      <p:bldP spid="46" grpId="0"/>
      <p:bldP spid="47" grpId="0"/>
      <p:bldP spid="48" grpId="0"/>
      <p:bldP spid="50" grpId="0"/>
      <p:bldP spid="51" grpId="0" animBg="1"/>
      <p:bldP spid="52" grpId="0"/>
      <p:bldP spid="53" grpId="0"/>
      <p:bldP spid="54" grpId="0"/>
      <p:bldP spid="55" grpId="0"/>
      <p:bldP spid="56" grpId="0" animBg="1"/>
      <p:bldP spid="57" grpId="0" animBg="1"/>
      <p:bldP spid="58" grpId="0"/>
      <p:bldP spid="59" grpId="0"/>
      <p:bldP spid="6" grpId="0" animBg="1"/>
      <p:bldP spid="6"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729348"/>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Given that terms in </a:t>
            </a:r>
            <a:r>
              <a:rPr lang="en-US" sz="1400" dirty="0" err="1">
                <a:latin typeface="Comic Sans MS" panose="030F0702030302020204" pitchFamily="66" charset="0"/>
              </a:rPr>
              <a:t>x</a:t>
            </a:r>
            <a:r>
              <a:rPr lang="en-US" sz="1400" baseline="30000" dirty="0" err="1">
                <a:latin typeface="Comic Sans MS" panose="030F0702030302020204" pitchFamily="66" charset="0"/>
              </a:rPr>
              <a:t>n</a:t>
            </a:r>
            <a:r>
              <a:rPr lang="en-US" sz="1400" dirty="0">
                <a:latin typeface="Comic Sans MS" panose="030F0702030302020204" pitchFamily="66" charset="0"/>
              </a:rPr>
              <a:t>, n &gt; 4 can be ignored, show, using the series expansions of e</a:t>
            </a:r>
            <a:r>
              <a:rPr lang="en-US" sz="1400" baseline="30000" dirty="0">
                <a:latin typeface="Comic Sans MS" panose="030F0702030302020204" pitchFamily="66" charset="0"/>
              </a:rPr>
              <a:t>x</a:t>
            </a:r>
            <a:r>
              <a:rPr lang="en-US" sz="1400" dirty="0">
                <a:latin typeface="Comic Sans MS" panose="030F0702030302020204" pitchFamily="66" charset="0"/>
              </a:rPr>
              <a:t> and </a:t>
            </a:r>
            <a:r>
              <a:rPr lang="en-US" sz="1400" dirty="0" err="1">
                <a:latin typeface="Comic Sans MS" panose="030F0702030302020204" pitchFamily="66" charset="0"/>
              </a:rPr>
              <a:t>sinx</a:t>
            </a:r>
            <a:r>
              <a:rPr lang="en-US" sz="1400" dirty="0">
                <a:latin typeface="Comic Sans MS" panose="030F0702030302020204" pitchFamily="66" charset="0"/>
              </a:rPr>
              <a:t>, that:</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In this example you can put one expansion into another…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0653" y="3301340"/>
                <a:ext cx="2064861"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a:rPr>
                            <m:t>𝑒</m:t>
                          </m:r>
                        </m:e>
                        <m:sup>
                          <m:r>
                            <a:rPr lang="en-US" sz="1400" b="0" i="1" smtClean="0">
                              <a:latin typeface="Cambria Math"/>
                            </a:rPr>
                            <m:t>𝑠𝑖𝑛𝑥</m:t>
                          </m:r>
                        </m:sup>
                      </m:sSup>
                      <m:r>
                        <a:rPr lang="en-GB" sz="1400" i="1" smtClean="0">
                          <a:latin typeface="Cambria Math"/>
                          <a:ea typeface="Cambria Math"/>
                        </a:rPr>
                        <m:t>≈</m:t>
                      </m:r>
                      <m:r>
                        <a:rPr lang="en-US" sz="1400" b="0" i="1" smtClean="0">
                          <a:latin typeface="Cambria Math"/>
                          <a:ea typeface="Cambria Math"/>
                        </a:rPr>
                        <m:t>1+</m:t>
                      </m:r>
                      <m:r>
                        <a:rPr lang="en-US" sz="1400" b="0" i="1" smtClean="0">
                          <a:latin typeface="Cambria Math"/>
                          <a:ea typeface="Cambria Math"/>
                        </a:rPr>
                        <m:t>𝑥</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2</m:t>
                              </m:r>
                            </m:sup>
                          </m:sSup>
                        </m:num>
                        <m:den>
                          <m:r>
                            <a:rPr lang="en-US" sz="1400" b="0" i="1" smtClean="0">
                              <a:latin typeface="Cambria Math"/>
                              <a:ea typeface="Cambria Math"/>
                            </a:rPr>
                            <m:t>2</m:t>
                          </m:r>
                        </m:den>
                      </m:f>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4</m:t>
                              </m:r>
                            </m:sup>
                          </m:sSup>
                        </m:num>
                        <m:den>
                          <m:r>
                            <a:rPr lang="en-US" sz="1400" b="0" i="1" smtClean="0">
                              <a:latin typeface="Cambria Math"/>
                              <a:ea typeface="Cambria Math"/>
                            </a:rPr>
                            <m:t>8</m:t>
                          </m:r>
                        </m:den>
                      </m:f>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0653" y="3301340"/>
                <a:ext cx="2064861" cy="52456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03717" y="0"/>
                <a:ext cx="2440283" cy="52456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4!</m:t>
                          </m:r>
                        </m:den>
                      </m:f>
                      <m:r>
                        <a:rPr lang="en-US" sz="1400" b="0" i="1" smtClean="0">
                          <a:latin typeface="Cambria Math"/>
                        </a:rPr>
                        <m:t>…</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6703717" y="0"/>
                <a:ext cx="2440283" cy="52456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48711" y="0"/>
                <a:ext cx="2248973" cy="52764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𝑠𝑖𝑛𝑥</m:t>
                      </m:r>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5</m:t>
                              </m:r>
                            </m:sup>
                          </m:sSup>
                        </m:num>
                        <m:den>
                          <m:r>
                            <a:rPr lang="en-GB" sz="1400" b="0" i="1" smtClean="0">
                              <a:latin typeface="Cambria Math"/>
                            </a:rPr>
                            <m:t>5!</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7</m:t>
                              </m:r>
                            </m:sup>
                          </m:sSup>
                        </m:num>
                        <m:den>
                          <m:r>
                            <a:rPr lang="en-GB" sz="1400" b="0" i="1" smtClean="0">
                              <a:latin typeface="Cambria Math"/>
                            </a:rPr>
                            <m:t>7!</m:t>
                          </m:r>
                        </m:den>
                      </m:f>
                      <m:r>
                        <a:rPr lang="en-US" sz="1400" b="0" i="1" smtClean="0">
                          <a:latin typeface="Cambria Math"/>
                        </a:rPr>
                        <m:t>…</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448711" y="0"/>
                <a:ext cx="2248973" cy="52764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23928" y="2024844"/>
                <a:ext cx="945259" cy="48500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US" sz="1600" b="0" i="1" smtClean="0">
                              <a:latin typeface="Cambria Math"/>
                            </a:rPr>
                            <m:t>=</m:t>
                          </m:r>
                          <m:r>
                            <a:rPr lang="en-GB" sz="1600" b="0" i="1" smtClean="0">
                              <a:latin typeface="Cambria Math"/>
                            </a:rPr>
                            <m:t>𝑒</m:t>
                          </m:r>
                        </m:e>
                        <m:sup>
                          <m:r>
                            <a:rPr lang="en-US" sz="1600" b="0" i="1" smtClean="0">
                              <a:latin typeface="Cambria Math"/>
                            </a:rPr>
                            <m:t>𝑥</m:t>
                          </m:r>
                          <m:r>
                            <a:rPr lang="en-US" sz="1600" b="0" i="1" smtClean="0">
                              <a:latin typeface="Cambria Math"/>
                            </a:rPr>
                            <m:t>−</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3</m:t>
                                  </m:r>
                                </m:sup>
                              </m:sSup>
                            </m:num>
                            <m:den>
                              <m:r>
                                <a:rPr lang="en-US" sz="1600" b="0" i="1" smtClean="0">
                                  <a:latin typeface="Cambria Math"/>
                                </a:rPr>
                                <m:t>3!</m:t>
                              </m:r>
                            </m:den>
                          </m:f>
                        </m:sup>
                      </m:sSup>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23928" y="2024844"/>
                <a:ext cx="945259" cy="485005"/>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139952" y="1592796"/>
                <a:ext cx="673069" cy="34657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𝑒</m:t>
                          </m:r>
                        </m:e>
                        <m:sup>
                          <m:r>
                            <a:rPr lang="en-US" sz="1600" b="0" i="1" smtClean="0">
                              <a:latin typeface="Cambria Math"/>
                            </a:rPr>
                            <m:t>𝑠𝑖𝑛𝑥</m:t>
                          </m:r>
                        </m:sup>
                      </m:sSup>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139952" y="1592796"/>
                <a:ext cx="673069" cy="346570"/>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23928" y="2636912"/>
                <a:ext cx="1258871"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US" sz="1600" b="0" i="1" smtClean="0">
                              <a:latin typeface="Cambria Math"/>
                            </a:rPr>
                            <m:t>=</m:t>
                          </m:r>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3!</m:t>
                              </m:r>
                            </m:den>
                          </m:f>
                        </m:sup>
                      </m:sSup>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923928" y="2636912"/>
                <a:ext cx="1258871" cy="496931"/>
              </a:xfrm>
              <a:prstGeom prst="rect">
                <a:avLst/>
              </a:prstGeom>
              <a:blipFill>
                <a:blip r:embed="rId7"/>
                <a:stretch>
                  <a:fillRect/>
                </a:stretch>
              </a:blipFill>
              <a:ln w="25400">
                <a:noFill/>
              </a:ln>
            </p:spPr>
            <p:txBody>
              <a:bodyPr/>
              <a:lstStyle/>
              <a:p>
                <a:r>
                  <a:rPr lang="en-GB">
                    <a:noFill/>
                  </a:rPr>
                  <a:t> </a:t>
                </a:r>
              </a:p>
            </p:txBody>
          </p:sp>
        </mc:Fallback>
      </mc:AlternateContent>
      <p:sp>
        <p:nvSpPr>
          <p:cNvPr id="13" name="Arc 12"/>
          <p:cNvSpPr/>
          <p:nvPr/>
        </p:nvSpPr>
        <p:spPr>
          <a:xfrm>
            <a:off x="4752020" y="1736812"/>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5076056" y="1772816"/>
            <a:ext cx="367240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r>
              <a:rPr lang="en-US" sz="1200" dirty="0" err="1">
                <a:solidFill>
                  <a:srgbClr val="FF0000"/>
                </a:solidFill>
                <a:latin typeface="Comic Sans MS" panose="030F0702030302020204" pitchFamily="66" charset="0"/>
              </a:rPr>
              <a:t>sinx</a:t>
            </a:r>
            <a:r>
              <a:rPr lang="en-US" sz="1200" dirty="0">
                <a:solidFill>
                  <a:srgbClr val="FF0000"/>
                </a:solidFill>
                <a:latin typeface="Comic Sans MS" panose="030F0702030302020204" pitchFamily="66" charset="0"/>
              </a:rPr>
              <a:t> with the expansion as far as x</a:t>
            </a:r>
            <a:r>
              <a:rPr lang="en-US" sz="1200" baseline="30000" dirty="0">
                <a:solidFill>
                  <a:srgbClr val="FF0000"/>
                </a:solidFill>
                <a:latin typeface="Comic Sans MS" panose="030F0702030302020204" pitchFamily="66" charset="0"/>
              </a:rPr>
              <a:t>3</a:t>
            </a:r>
            <a:r>
              <a:rPr lang="en-US" sz="1200" dirty="0">
                <a:solidFill>
                  <a:srgbClr val="FF0000"/>
                </a:solidFill>
                <a:latin typeface="Comic Sans MS" panose="030F0702030302020204" pitchFamily="66" charset="0"/>
              </a:rPr>
              <a:t> (as we are not using powers of greater than 4)</a:t>
            </a:r>
            <a:endParaRPr lang="en-GB" sz="1200" baseline="-25000" dirty="0">
              <a:solidFill>
                <a:srgbClr val="FF0000"/>
              </a:solidFill>
              <a:latin typeface="Comic Sans MS" panose="030F0702030302020204" pitchFamily="66" charset="0"/>
            </a:endParaRPr>
          </a:p>
        </p:txBody>
      </p:sp>
      <p:sp>
        <p:nvSpPr>
          <p:cNvPr id="15" name="Arc 14"/>
          <p:cNvSpPr/>
          <p:nvPr/>
        </p:nvSpPr>
        <p:spPr>
          <a:xfrm>
            <a:off x="5004048" y="2312876"/>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5292080" y="2348880"/>
            <a:ext cx="338437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This can be written as a multiplication (as when you multiply, you add the powers)</a:t>
            </a:r>
            <a:endParaRPr lang="en-GB" sz="1200" baseline="-25000" dirty="0">
              <a:solidFill>
                <a:srgbClr val="FF0000"/>
              </a:solidFill>
              <a:latin typeface="Comic Sans MS" panose="030F0702030302020204" pitchFamily="66" charset="0"/>
            </a:endParaRPr>
          </a:p>
        </p:txBody>
      </p:sp>
      <p:sp>
        <p:nvSpPr>
          <p:cNvPr id="17" name="TextBox 16"/>
          <p:cNvSpPr txBox="1"/>
          <p:nvPr/>
        </p:nvSpPr>
        <p:spPr>
          <a:xfrm>
            <a:off x="4031940" y="4077072"/>
            <a:ext cx="482453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we will multiply together these two expansions of e</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1564926" y="4740433"/>
                <a:ext cx="1093568"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6</m:t>
                              </m:r>
                            </m:den>
                          </m:f>
                        </m:sup>
                      </m:sSup>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564926" y="4740433"/>
                <a:ext cx="1093568" cy="496931"/>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23928" y="3248980"/>
                <a:ext cx="1258871"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US" sz="1600" b="0" i="1" smtClean="0">
                              <a:latin typeface="Cambria Math"/>
                            </a:rPr>
                            <m:t>=</m:t>
                          </m:r>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6</m:t>
                              </m:r>
                            </m:den>
                          </m:f>
                        </m:sup>
                      </m:sSup>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923928" y="3248980"/>
                <a:ext cx="1258871" cy="496931"/>
              </a:xfrm>
              <a:prstGeom prst="rect">
                <a:avLst/>
              </a:prstGeom>
              <a:blipFill>
                <a:blip r:embed="rId9"/>
                <a:stretch>
                  <a:fillRect/>
                </a:stretch>
              </a:blipFill>
              <a:ln w="25400">
                <a:noFill/>
              </a:ln>
            </p:spPr>
            <p:txBody>
              <a:bodyPr/>
              <a:lstStyle/>
              <a:p>
                <a:r>
                  <a:rPr lang="en-GB">
                    <a:noFill/>
                  </a:rPr>
                  <a:t> </a:t>
                </a:r>
              </a:p>
            </p:txBody>
          </p:sp>
        </mc:Fallback>
      </mc:AlternateContent>
      <p:sp>
        <p:nvSpPr>
          <p:cNvPr id="20" name="Arc 19"/>
          <p:cNvSpPr/>
          <p:nvPr/>
        </p:nvSpPr>
        <p:spPr>
          <a:xfrm>
            <a:off x="5004048" y="2924944"/>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292080" y="2996952"/>
            <a:ext cx="13321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Work out the factorial</a:t>
            </a:r>
            <a:endParaRPr lang="en-GB" sz="1200" baseline="-25000" dirty="0">
              <a:solidFill>
                <a:srgbClr val="FF0000"/>
              </a:solidFill>
              <a:latin typeface="Comic Sans MS" panose="030F0702030302020204" pitchFamily="66" charset="0"/>
            </a:endParaRPr>
          </a:p>
        </p:txBody>
      </p:sp>
      <p:sp>
        <p:nvSpPr>
          <p:cNvPr id="22" name="テキスト ボックス 21">
            <a:extLst>
              <a:ext uri="{FF2B5EF4-FFF2-40B4-BE49-F238E27FC236}">
                <a16:creationId xmlns:a16="http://schemas.microsoft.com/office/drawing/2014/main" id="{0C2EADE0-B629-489D-B72C-14F4E74A6D51}"/>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3" name="Title 1">
            <a:extLst>
              <a:ext uri="{FF2B5EF4-FFF2-40B4-BE49-F238E27FC236}">
                <a16:creationId xmlns:a16="http://schemas.microsoft.com/office/drawing/2014/main" id="{84726895-7944-4E79-ADCE-70E5C4086E1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2786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FFCC99"/>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9"/>
                                        </p:tgtEl>
                                        <p:attrNameLst>
                                          <p:attrName>fillcolor</p:attrName>
                                        </p:attrNameLst>
                                      </p:cBhvr>
                                      <p:to>
                                        <a:schemeClr val="bg1"/>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linds(horizont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linds(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linds(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linds(horizontal)">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animBg="1"/>
      <p:bldP spid="14" grpId="0"/>
      <p:bldP spid="15" grpId="0" animBg="1"/>
      <p:bldP spid="16" grpId="0"/>
      <p:bldP spid="17" grpId="0"/>
      <p:bldP spid="18" grpId="0"/>
      <p:bldP spid="19" grpId="0"/>
      <p:bldP spid="20" grpId="0" animBg="1"/>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729348"/>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Given that terms in </a:t>
            </a:r>
            <a:r>
              <a:rPr lang="en-US" sz="1400" dirty="0" err="1">
                <a:latin typeface="Comic Sans MS" panose="030F0702030302020204" pitchFamily="66" charset="0"/>
              </a:rPr>
              <a:t>x</a:t>
            </a:r>
            <a:r>
              <a:rPr lang="en-US" sz="1400" baseline="30000" dirty="0" err="1">
                <a:latin typeface="Comic Sans MS" panose="030F0702030302020204" pitchFamily="66" charset="0"/>
              </a:rPr>
              <a:t>n</a:t>
            </a:r>
            <a:r>
              <a:rPr lang="en-US" sz="1400" dirty="0">
                <a:latin typeface="Comic Sans MS" panose="030F0702030302020204" pitchFamily="66" charset="0"/>
              </a:rPr>
              <a:t>, n &gt; 4 can be ignored, show, using the series expansions of e</a:t>
            </a:r>
            <a:r>
              <a:rPr lang="en-US" sz="1400" baseline="30000" dirty="0">
                <a:latin typeface="Comic Sans MS" panose="030F0702030302020204" pitchFamily="66" charset="0"/>
              </a:rPr>
              <a:t>x</a:t>
            </a:r>
            <a:r>
              <a:rPr lang="en-US" sz="1400" dirty="0">
                <a:latin typeface="Comic Sans MS" panose="030F0702030302020204" pitchFamily="66" charset="0"/>
              </a:rPr>
              <a:t> and </a:t>
            </a:r>
            <a:r>
              <a:rPr lang="en-US" sz="1400" dirty="0" err="1">
                <a:latin typeface="Comic Sans MS" panose="030F0702030302020204" pitchFamily="66" charset="0"/>
              </a:rPr>
              <a:t>sinx</a:t>
            </a:r>
            <a:r>
              <a:rPr lang="en-US" sz="1400" dirty="0">
                <a:latin typeface="Comic Sans MS" panose="030F0702030302020204" pitchFamily="66" charset="0"/>
              </a:rPr>
              <a:t>, that:</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In this example you can put one expansion into another…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0653" y="3301340"/>
                <a:ext cx="2064861"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a:rPr>
                            <m:t>𝑒</m:t>
                          </m:r>
                        </m:e>
                        <m:sup>
                          <m:r>
                            <a:rPr lang="en-US" sz="1400" b="0" i="1" smtClean="0">
                              <a:latin typeface="Cambria Math"/>
                            </a:rPr>
                            <m:t>𝑠𝑖𝑛𝑥</m:t>
                          </m:r>
                        </m:sup>
                      </m:sSup>
                      <m:r>
                        <a:rPr lang="en-GB" sz="1400" i="1" smtClean="0">
                          <a:latin typeface="Cambria Math"/>
                          <a:ea typeface="Cambria Math"/>
                        </a:rPr>
                        <m:t>≈</m:t>
                      </m:r>
                      <m:r>
                        <a:rPr lang="en-US" sz="1400" b="0" i="1" smtClean="0">
                          <a:latin typeface="Cambria Math"/>
                          <a:ea typeface="Cambria Math"/>
                        </a:rPr>
                        <m:t>1+</m:t>
                      </m:r>
                      <m:r>
                        <a:rPr lang="en-US" sz="1400" b="0" i="1" smtClean="0">
                          <a:latin typeface="Cambria Math"/>
                          <a:ea typeface="Cambria Math"/>
                        </a:rPr>
                        <m:t>𝑥</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2</m:t>
                              </m:r>
                            </m:sup>
                          </m:sSup>
                        </m:num>
                        <m:den>
                          <m:r>
                            <a:rPr lang="en-US" sz="1400" b="0" i="1" smtClean="0">
                              <a:latin typeface="Cambria Math"/>
                              <a:ea typeface="Cambria Math"/>
                            </a:rPr>
                            <m:t>2</m:t>
                          </m:r>
                        </m:den>
                      </m:f>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4</m:t>
                              </m:r>
                            </m:sup>
                          </m:sSup>
                        </m:num>
                        <m:den>
                          <m:r>
                            <a:rPr lang="en-US" sz="1400" b="0" i="1" smtClean="0">
                              <a:latin typeface="Cambria Math"/>
                              <a:ea typeface="Cambria Math"/>
                            </a:rPr>
                            <m:t>8</m:t>
                          </m:r>
                        </m:den>
                      </m:f>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0653" y="3301340"/>
                <a:ext cx="2064861"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03717" y="0"/>
                <a:ext cx="2440283" cy="52456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4!</m:t>
                          </m:r>
                        </m:den>
                      </m:f>
                      <m:r>
                        <a:rPr lang="en-US" sz="1400" b="0" i="1" smtClean="0">
                          <a:latin typeface="Cambria Math"/>
                        </a:rPr>
                        <m:t>…</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6703717" y="0"/>
                <a:ext cx="2440283" cy="52456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48711" y="0"/>
                <a:ext cx="2248973" cy="52764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𝑠𝑖𝑛𝑥</m:t>
                      </m:r>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5</m:t>
                              </m:r>
                            </m:sup>
                          </m:sSup>
                        </m:num>
                        <m:den>
                          <m:r>
                            <a:rPr lang="en-GB" sz="1400" b="0" i="1" smtClean="0">
                              <a:latin typeface="Cambria Math"/>
                            </a:rPr>
                            <m:t>5!</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7</m:t>
                              </m:r>
                            </m:sup>
                          </m:sSup>
                        </m:num>
                        <m:den>
                          <m:r>
                            <a:rPr lang="en-GB" sz="1400" b="0" i="1" smtClean="0">
                              <a:latin typeface="Cambria Math"/>
                            </a:rPr>
                            <m:t>7!</m:t>
                          </m:r>
                        </m:den>
                      </m:f>
                      <m:r>
                        <a:rPr lang="en-US" sz="1400" b="0" i="1" smtClean="0">
                          <a:latin typeface="Cambria Math"/>
                        </a:rPr>
                        <m:t>…</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448711" y="0"/>
                <a:ext cx="2248973" cy="527645"/>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75956" y="1484784"/>
                <a:ext cx="2239683"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US" sz="1400" b="0" i="1" smtClean="0">
                              <a:latin typeface="Cambria Math"/>
                            </a:rPr>
                            <m:t>6</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24</m:t>
                          </m:r>
                        </m:den>
                      </m:f>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75956" y="1484784"/>
                <a:ext cx="2239683" cy="524567"/>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95936" y="2132856"/>
                <a:ext cx="1686359" cy="58067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sup>
                      </m:sSup>
                      <m:r>
                        <a:rPr lang="en-GB" sz="1400" b="0" i="1" smtClean="0">
                          <a:latin typeface="Cambria Math"/>
                        </a:rPr>
                        <m:t>=1+</m:t>
                      </m:r>
                      <m:d>
                        <m:dPr>
                          <m:ctrlPr>
                            <a:rPr lang="en-GB" sz="1400" b="0" i="1" smtClean="0">
                              <a:latin typeface="Cambria Math" panose="02040503050406030204" pitchFamily="18" charset="0"/>
                            </a:rPr>
                          </m:ctrlPr>
                        </m:dPr>
                        <m:e>
                          <m:r>
                            <a:rPr lang="en-US"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e>
                      </m:d>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995936" y="2132856"/>
                <a:ext cx="1686359" cy="580672"/>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59932" y="2780928"/>
                <a:ext cx="1360693" cy="54226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sup>
                      </m:sSup>
                      <m:r>
                        <a:rPr lang="en-GB" sz="1400" b="0" i="1" smtClean="0">
                          <a:latin typeface="Cambria Math"/>
                        </a:rPr>
                        <m:t>=1</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959932" y="2780928"/>
                <a:ext cx="1360693" cy="542264"/>
              </a:xfrm>
              <a:prstGeom prst="rect">
                <a:avLst/>
              </a:prstGeom>
              <a:blipFill>
                <a:blip r:embed="rId8"/>
                <a:stretch>
                  <a:fillRect/>
                </a:stretch>
              </a:blipFill>
              <a:ln w="25400">
                <a:noFill/>
              </a:ln>
            </p:spPr>
            <p:txBody>
              <a:bodyPr/>
              <a:lstStyle/>
              <a:p>
                <a:r>
                  <a:rPr lang="en-GB">
                    <a:noFill/>
                  </a:rPr>
                  <a:t> </a:t>
                </a:r>
              </a:p>
            </p:txBody>
          </p:sp>
        </mc:Fallback>
      </mc:AlternateContent>
      <p:sp>
        <p:nvSpPr>
          <p:cNvPr id="14" name="Arc 13"/>
          <p:cNvSpPr/>
          <p:nvPr/>
        </p:nvSpPr>
        <p:spPr>
          <a:xfrm>
            <a:off x="6228185" y="1808820"/>
            <a:ext cx="324035"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6516216" y="1736812"/>
            <a:ext cx="2736304"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this expansion to work out the second power of e (you only need the first two terms as the next would have a power higher than 4)</a:t>
            </a:r>
            <a:endParaRPr lang="en-GB" sz="1200" baseline="-25000" dirty="0">
              <a:solidFill>
                <a:srgbClr val="FF0000"/>
              </a:solidFill>
              <a:latin typeface="Comic Sans MS" panose="030F0702030302020204" pitchFamily="66" charset="0"/>
            </a:endParaRPr>
          </a:p>
        </p:txBody>
      </p:sp>
      <p:sp>
        <p:nvSpPr>
          <p:cNvPr id="16" name="Arc 15"/>
          <p:cNvSpPr/>
          <p:nvPr/>
        </p:nvSpPr>
        <p:spPr>
          <a:xfrm>
            <a:off x="5472100" y="2420888"/>
            <a:ext cx="324035"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760132" y="2600908"/>
            <a:ext cx="828092"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19" name="TextBox 18"/>
          <p:cNvSpPr txBox="1"/>
          <p:nvPr/>
        </p:nvSpPr>
        <p:spPr>
          <a:xfrm>
            <a:off x="3959932" y="3356992"/>
            <a:ext cx="4788532"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have to multiply these expansions together. Again we can ignore any situations where the power would be greater than 4.</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3851920" y="4185084"/>
                <a:ext cx="2808312"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400" b="0" i="1" smtClean="0">
                              <a:latin typeface="Cambria Math" panose="02040503050406030204" pitchFamily="18" charset="0"/>
                            </a:rPr>
                          </m:ctrlPr>
                        </m:dPr>
                        <m:e>
                          <m:r>
                            <a:rPr lang="en-GB" sz="1400" i="1">
                              <a:latin typeface="Cambria Math"/>
                            </a:rPr>
                            <m:t>1+</m:t>
                          </m:r>
                          <m:r>
                            <a:rPr lang="en-GB" sz="1400" i="1">
                              <a:latin typeface="Cambria Math"/>
                            </a:rPr>
                            <m:t>𝑥</m:t>
                          </m:r>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num>
                            <m:den>
                              <m:r>
                                <a:rPr lang="en-US" sz="1400" i="1">
                                  <a:latin typeface="Cambria Math"/>
                                </a:rPr>
                                <m:t>6</m:t>
                              </m:r>
                            </m:den>
                          </m:f>
                          <m:r>
                            <a:rPr lang="en-US" sz="1400" i="1">
                              <a:latin typeface="Cambria Math"/>
                            </a:rPr>
                            <m:t>+</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4</m:t>
                                  </m:r>
                                </m:sup>
                              </m:sSup>
                            </m:num>
                            <m:den>
                              <m:r>
                                <a:rPr lang="en-US" sz="1400" i="1">
                                  <a:latin typeface="Cambria Math"/>
                                </a:rPr>
                                <m:t>24</m:t>
                              </m:r>
                            </m:den>
                          </m:f>
                        </m:e>
                      </m:d>
                      <m:d>
                        <m:dPr>
                          <m:ctrlPr>
                            <a:rPr lang="en-GB" sz="1400" b="0" i="1" smtClean="0">
                              <a:latin typeface="Cambria Math" panose="02040503050406030204" pitchFamily="18" charset="0"/>
                            </a:rPr>
                          </m:ctrlPr>
                        </m:dPr>
                        <m:e>
                          <m:r>
                            <a:rPr lang="en-GB" sz="1400" i="1">
                              <a:latin typeface="Cambria Math"/>
                            </a:rPr>
                            <m:t>1</m:t>
                          </m:r>
                          <m:r>
                            <a:rPr lang="en-US" sz="1400" i="1">
                              <a:latin typeface="Cambria Math"/>
                            </a:rPr>
                            <m:t>−</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3</m:t>
                                  </m:r>
                                </m:sup>
                              </m:sSup>
                            </m:num>
                            <m:den>
                              <m:r>
                                <a:rPr lang="en-US" sz="1400" i="1">
                                  <a:latin typeface="Cambria Math"/>
                                </a:rPr>
                                <m:t>6</m:t>
                              </m:r>
                            </m:den>
                          </m:f>
                        </m:e>
                      </m:d>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51920" y="4185084"/>
                <a:ext cx="2808312" cy="580672"/>
              </a:xfrm>
              <a:prstGeom prst="rect">
                <a:avLst/>
              </a:prstGeom>
              <a:blipFill>
                <a:blip r:embed="rId9"/>
                <a:stretch>
                  <a:fillRect/>
                </a:stretch>
              </a:blipFill>
              <a:ln w="25400">
                <a:noFill/>
              </a:ln>
            </p:spPr>
            <p:txBody>
              <a:bodyPr/>
              <a:lstStyle/>
              <a:p>
                <a:r>
                  <a:rPr lang="en-GB">
                    <a:noFill/>
                  </a:rPr>
                  <a:t> </a:t>
                </a:r>
              </a:p>
            </p:txBody>
          </p:sp>
        </mc:Fallback>
      </mc:AlternateContent>
      <p:sp>
        <p:nvSpPr>
          <p:cNvPr id="6" name="Arc 5"/>
          <p:cNvSpPr/>
          <p:nvPr/>
        </p:nvSpPr>
        <p:spPr>
          <a:xfrm rot="16200000" flipH="1">
            <a:off x="4806026" y="3807042"/>
            <a:ext cx="468052" cy="1800200"/>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rot="16200000" flipH="1">
            <a:off x="5238074" y="4131078"/>
            <a:ext cx="288032" cy="1188132"/>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rot="16200000" flipH="1">
            <a:off x="5004048" y="3933056"/>
            <a:ext cx="396044" cy="1548172"/>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rot="16200000" flipH="1">
            <a:off x="5472100" y="4329100"/>
            <a:ext cx="288032" cy="792088"/>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p:cNvSpPr/>
          <p:nvPr/>
        </p:nvSpPr>
        <p:spPr>
          <a:xfrm rot="16200000" flipH="1">
            <a:off x="5616116" y="4509120"/>
            <a:ext cx="252028" cy="396044"/>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rot="16200000" flipH="1">
            <a:off x="5202070" y="3771038"/>
            <a:ext cx="360040" cy="1908212"/>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27"/>
          <p:cNvSpPr/>
          <p:nvPr/>
        </p:nvSpPr>
        <p:spPr>
          <a:xfrm rot="16200000" flipH="1">
            <a:off x="5040052" y="3609020"/>
            <a:ext cx="396044" cy="2196244"/>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3887924" y="5121188"/>
                <a:ext cx="54006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=1</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887924" y="5121188"/>
                <a:ext cx="540060" cy="307777"/>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47964" y="5121188"/>
                <a:ext cx="54006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b="0" i="1" smtClean="0">
                          <a:latin typeface="Cambria Math"/>
                        </a:rPr>
                        <m:t>𝑥</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47964" y="5121188"/>
                <a:ext cx="540060" cy="307777"/>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680012"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2</m:t>
                              </m:r>
                            </m:sup>
                          </m:sSup>
                        </m:num>
                        <m:den>
                          <m:r>
                            <a:rPr lang="en-US" sz="1400" b="0" i="1" smtClean="0">
                              <a:latin typeface="Cambria Math"/>
                            </a:rPr>
                            <m:t>2</m:t>
                          </m:r>
                        </m:den>
                      </m:f>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680012" y="4977172"/>
                <a:ext cx="540060" cy="542264"/>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184068"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184068" y="4977172"/>
                <a:ext cx="540060" cy="542264"/>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652120"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24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652120" y="4977172"/>
                <a:ext cx="540060" cy="542264"/>
              </a:xfrm>
              <a:prstGeom prst="rect">
                <a:avLst/>
              </a:prstGeom>
              <a:blipFill>
                <a:blip r:embed="rId14"/>
                <a:stretch>
                  <a:fillRect r="-1124"/>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156176"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156176" y="4977172"/>
                <a:ext cx="540060" cy="542264"/>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624228" y="4977172"/>
                <a:ext cx="540060" cy="54367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6</m:t>
                          </m:r>
                        </m:den>
                      </m:f>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624228" y="4977172"/>
                <a:ext cx="540060" cy="543675"/>
              </a:xfrm>
              <a:prstGeom prst="rect">
                <a:avLst/>
              </a:prstGeom>
              <a:blipFill>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887924" y="5733256"/>
                <a:ext cx="1656184"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=1+</m:t>
                      </m:r>
                      <m:r>
                        <a:rPr lang="en-US" sz="1400" b="0" i="1" smtClean="0">
                          <a:latin typeface="Cambria Math"/>
                        </a:rPr>
                        <m:t>𝑥</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2</m:t>
                              </m:r>
                            </m:sup>
                          </m:sSup>
                        </m:num>
                        <m:den>
                          <m:r>
                            <a:rPr lang="en-US" sz="1400" b="0" i="1" smtClean="0">
                              <a:latin typeface="Cambria Math"/>
                            </a:rPr>
                            <m:t>2</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8</m:t>
                          </m:r>
                        </m:den>
                      </m:f>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887924" y="5733256"/>
                <a:ext cx="1656184" cy="524567"/>
              </a:xfrm>
              <a:prstGeom prst="rect">
                <a:avLst/>
              </a:prstGeom>
              <a:blipFill>
                <a:blip r:embed="rId17"/>
                <a:stretch>
                  <a:fillRect/>
                </a:stretch>
              </a:blipFill>
              <a:ln w="25400">
                <a:noFill/>
              </a:ln>
            </p:spPr>
            <p:txBody>
              <a:bodyPr/>
              <a:lstStyle/>
              <a:p>
                <a:r>
                  <a:rPr lang="en-GB">
                    <a:noFill/>
                  </a:rPr>
                  <a:t> </a:t>
                </a:r>
              </a:p>
            </p:txBody>
          </p:sp>
        </mc:Fallback>
      </mc:AlternateContent>
      <p:sp>
        <p:nvSpPr>
          <p:cNvPr id="37" name="Arc 36"/>
          <p:cNvSpPr/>
          <p:nvPr/>
        </p:nvSpPr>
        <p:spPr>
          <a:xfrm>
            <a:off x="7092281" y="4545124"/>
            <a:ext cx="288032" cy="68407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7056277" y="5301208"/>
            <a:ext cx="288032" cy="72008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7343800" y="4473116"/>
            <a:ext cx="18002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(ignore any terms that would have a power more than 4)</a:t>
            </a:r>
            <a:endParaRPr lang="en-GB" sz="1200" baseline="-25000" dirty="0">
              <a:solidFill>
                <a:srgbClr val="FF0000"/>
              </a:solidFill>
              <a:latin typeface="Comic Sans MS" panose="030F0702030302020204" pitchFamily="66" charset="0"/>
            </a:endParaRPr>
          </a:p>
        </p:txBody>
      </p:sp>
      <p:sp>
        <p:nvSpPr>
          <p:cNvPr id="40" name="TextBox 39"/>
          <p:cNvSpPr txBox="1"/>
          <p:nvPr/>
        </p:nvSpPr>
        <p:spPr>
          <a:xfrm>
            <a:off x="7308304" y="5517232"/>
            <a:ext cx="86409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42" name="Rectangle 41"/>
          <p:cNvSpPr/>
          <p:nvPr/>
        </p:nvSpPr>
        <p:spPr>
          <a:xfrm>
            <a:off x="4031940" y="2780928"/>
            <a:ext cx="1224136"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211960" y="1484784"/>
            <a:ext cx="2124236"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3959932" y="4221088"/>
            <a:ext cx="1836204"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796136" y="4221088"/>
            <a:ext cx="720080"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テキスト ボックス 45">
            <a:extLst>
              <a:ext uri="{FF2B5EF4-FFF2-40B4-BE49-F238E27FC236}">
                <a16:creationId xmlns:a16="http://schemas.microsoft.com/office/drawing/2014/main" id="{B9CD5E7F-40B0-4192-8258-721419CF856A}"/>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47" name="Title 1">
            <a:extLst>
              <a:ext uri="{FF2B5EF4-FFF2-40B4-BE49-F238E27FC236}">
                <a16:creationId xmlns:a16="http://schemas.microsoft.com/office/drawing/2014/main" id="{C3A2BBC0-AB6D-4EE0-9DFE-5CF49AB7DDE5}"/>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48" name="TextBox 17">
                <a:extLst>
                  <a:ext uri="{FF2B5EF4-FFF2-40B4-BE49-F238E27FC236}">
                    <a16:creationId xmlns:a16="http://schemas.microsoft.com/office/drawing/2014/main" id="{3D869730-993D-48A2-AB2C-79678FF7E95E}"/>
                  </a:ext>
                </a:extLst>
              </p:cNvPr>
              <p:cNvSpPr txBox="1"/>
              <p:nvPr/>
            </p:nvSpPr>
            <p:spPr>
              <a:xfrm>
                <a:off x="1564926" y="4740433"/>
                <a:ext cx="1093568"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6</m:t>
                              </m:r>
                            </m:den>
                          </m:f>
                        </m:sup>
                      </m:sSup>
                    </m:oMath>
                  </m:oMathPara>
                </a14:m>
                <a:endParaRPr lang="en-GB" sz="1600" dirty="0"/>
              </a:p>
            </p:txBody>
          </p:sp>
        </mc:Choice>
        <mc:Fallback xmlns="">
          <p:sp>
            <p:nvSpPr>
              <p:cNvPr id="48" name="TextBox 17">
                <a:extLst>
                  <a:ext uri="{FF2B5EF4-FFF2-40B4-BE49-F238E27FC236}">
                    <a16:creationId xmlns:a16="http://schemas.microsoft.com/office/drawing/2014/main" id="{3D869730-993D-48A2-AB2C-79678FF7E95E}"/>
                  </a:ext>
                </a:extLst>
              </p:cNvPr>
              <p:cNvSpPr txBox="1">
                <a:spLocks noRot="1" noChangeAspect="1" noMove="1" noResize="1" noEditPoints="1" noAdjustHandles="1" noChangeArrowheads="1" noChangeShapeType="1" noTextEdit="1"/>
              </p:cNvSpPr>
              <p:nvPr/>
            </p:nvSpPr>
            <p:spPr>
              <a:xfrm>
                <a:off x="1564926" y="4740433"/>
                <a:ext cx="1093568" cy="496931"/>
              </a:xfrm>
              <a:prstGeom prst="rect">
                <a:avLst/>
              </a:prstGeom>
              <a:blipFill>
                <a:blip r:embed="rId18"/>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9982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
                                        </p:tgtEl>
                                        <p:attrNameLst>
                                          <p:attrName>fillcolor</p:attrName>
                                        </p:attrNameLst>
                                      </p:cBhvr>
                                      <p:to>
                                        <a:srgbClr val="FFCC99"/>
                                      </p:to>
                                    </p:animClr>
                                    <p:set>
                                      <p:cBhvr>
                                        <p:cTn id="7" dur="500" fill="hold"/>
                                        <p:tgtEl>
                                          <p:spTgt spid="8"/>
                                        </p:tgtEl>
                                        <p:attrNameLst>
                                          <p:attrName>fill.type</p:attrName>
                                        </p:attrNameLst>
                                      </p:cBhvr>
                                      <p:to>
                                        <p:strVal val="solid"/>
                                      </p:to>
                                    </p:set>
                                    <p:set>
                                      <p:cBhvr>
                                        <p:cTn id="8" dur="5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8"/>
                                        </p:tgtEl>
                                        <p:attrNameLst>
                                          <p:attrName>fillcolor</p:attrName>
                                        </p:attrNameLst>
                                      </p:cBhvr>
                                      <p:to>
                                        <a:schemeClr val="bg1"/>
                                      </p:to>
                                    </p:animClr>
                                    <p:set>
                                      <p:cBhvr>
                                        <p:cTn id="48" dur="500" fill="hold"/>
                                        <p:tgtEl>
                                          <p:spTgt spid="8"/>
                                        </p:tgtEl>
                                        <p:attrNameLst>
                                          <p:attrName>fill.type</p:attrName>
                                        </p:attrNameLst>
                                      </p:cBhvr>
                                      <p:to>
                                        <p:strVal val="solid"/>
                                      </p:to>
                                    </p:set>
                                    <p:set>
                                      <p:cBhvr>
                                        <p:cTn id="49" dur="500" fill="hold"/>
                                        <p:tgtEl>
                                          <p:spTgt spid="8"/>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linds(horizontal)">
                                      <p:cBhvr>
                                        <p:cTn id="64" dur="500"/>
                                        <p:tgtEl>
                                          <p:spTgt spid="4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44"/>
                                        </p:tgtEl>
                                      </p:cBhvr>
                                    </p:animEffect>
                                    <p:set>
                                      <p:cBhvr>
                                        <p:cTn id="75" dur="1" fill="hold">
                                          <p:stCondLst>
                                            <p:cond delay="499"/>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linds(horizontal)">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grpId="1" nodeType="clickEffect">
                                  <p:stCondLst>
                                    <p:cond delay="0"/>
                                  </p:stCondLst>
                                  <p:childTnLst>
                                    <p:animEffect transition="out" filter="blinds(horizontal)">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45"/>
                                        </p:tgtEl>
                                      </p:cBhvr>
                                    </p:animEffect>
                                    <p:set>
                                      <p:cBhvr>
                                        <p:cTn id="91" dur="1" fill="hold">
                                          <p:stCondLst>
                                            <p:cond delay="499"/>
                                          </p:stCondLst>
                                        </p:cTn>
                                        <p:tgtEl>
                                          <p:spTgt spid="4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linds(horizontal)">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blinds(horizontal)">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blinds(horizontal)">
                                      <p:cBhvr>
                                        <p:cTn id="106" dur="500"/>
                                        <p:tgtEl>
                                          <p:spTgt spid="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6"/>
                                        </p:tgtEl>
                                      </p:cBhvr>
                                    </p:animEffect>
                                    <p:set>
                                      <p:cBhvr>
                                        <p:cTn id="116" dur="1" fill="hold">
                                          <p:stCondLst>
                                            <p:cond delay="499"/>
                                          </p:stCondLst>
                                        </p:cTn>
                                        <p:tgtEl>
                                          <p:spTgt spid="6"/>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blinds(horizontal)">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blinds(horizontal)">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xit" presetSubtype="10" fill="hold" grpId="1" nodeType="clickEffect">
                                  <p:stCondLst>
                                    <p:cond delay="0"/>
                                  </p:stCondLst>
                                  <p:childTnLst>
                                    <p:animEffect transition="out" filter="blinds(horizontal)">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blinds(horizontal)">
                                      <p:cBhvr>
                                        <p:cTn id="136" dur="500"/>
                                        <p:tgtEl>
                                          <p:spTgt spid="23"/>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blinds(horizontal)">
                                      <p:cBhvr>
                                        <p:cTn id="141" dur="500"/>
                                        <p:tgtEl>
                                          <p:spTgt spid="31"/>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23"/>
                                        </p:tgtEl>
                                      </p:cBhvr>
                                    </p:animEffect>
                                    <p:set>
                                      <p:cBhvr>
                                        <p:cTn id="146" dur="1" fill="hold">
                                          <p:stCondLst>
                                            <p:cond delay="499"/>
                                          </p:stCondLst>
                                        </p:cTn>
                                        <p:tgtEl>
                                          <p:spTgt spid="23"/>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blinds(horizontal)">
                                      <p:cBhvr>
                                        <p:cTn id="151" dur="500"/>
                                        <p:tgtEl>
                                          <p:spTgt spid="25"/>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blinds(horizontal)">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5"/>
                                        </p:tgtEl>
                                      </p:cBhvr>
                                    </p:animEffect>
                                    <p:set>
                                      <p:cBhvr>
                                        <p:cTn id="161" dur="1" fill="hold">
                                          <p:stCondLst>
                                            <p:cond delay="499"/>
                                          </p:stCondLst>
                                        </p:cTn>
                                        <p:tgtEl>
                                          <p:spTgt spid="25"/>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blinds(horizontal)">
                                      <p:cBhvr>
                                        <p:cTn id="166" dur="500"/>
                                        <p:tgtEl>
                                          <p:spTgt spid="26"/>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33"/>
                                        </p:tgtEl>
                                        <p:attrNameLst>
                                          <p:attrName>style.visibility</p:attrName>
                                        </p:attrNameLst>
                                      </p:cBhvr>
                                      <p:to>
                                        <p:strVal val="visible"/>
                                      </p:to>
                                    </p:set>
                                    <p:animEffect transition="in" filter="blinds(horizontal)">
                                      <p:cBhvr>
                                        <p:cTn id="171" dur="500"/>
                                        <p:tgtEl>
                                          <p:spTgt spid="33"/>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xit" presetSubtype="10" fill="hold" grpId="1" nodeType="clickEffect">
                                  <p:stCondLst>
                                    <p:cond delay="0"/>
                                  </p:stCondLst>
                                  <p:childTnLst>
                                    <p:animEffect transition="out" filter="blinds(horizontal)">
                                      <p:cBhvr>
                                        <p:cTn id="175" dur="500"/>
                                        <p:tgtEl>
                                          <p:spTgt spid="26"/>
                                        </p:tgtEl>
                                      </p:cBhvr>
                                    </p:animEffect>
                                    <p:set>
                                      <p:cBhvr>
                                        <p:cTn id="176" dur="1" fill="hold">
                                          <p:stCondLst>
                                            <p:cond delay="499"/>
                                          </p:stCondLst>
                                        </p:cTn>
                                        <p:tgtEl>
                                          <p:spTgt spid="26"/>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blinds(horizontal)">
                                      <p:cBhvr>
                                        <p:cTn id="181" dur="500"/>
                                        <p:tgtEl>
                                          <p:spTgt spid="28"/>
                                        </p:tgtEl>
                                      </p:cBhvr>
                                    </p:animEffec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34"/>
                                        </p:tgtEl>
                                        <p:attrNameLst>
                                          <p:attrName>style.visibility</p:attrName>
                                        </p:attrNameLst>
                                      </p:cBhvr>
                                      <p:to>
                                        <p:strVal val="visible"/>
                                      </p:to>
                                    </p:set>
                                    <p:animEffect transition="in" filter="blinds(horizontal)">
                                      <p:cBhvr>
                                        <p:cTn id="186" dur="500"/>
                                        <p:tgtEl>
                                          <p:spTgt spid="34"/>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xit" presetSubtype="10" fill="hold" grpId="1" nodeType="clickEffect">
                                  <p:stCondLst>
                                    <p:cond delay="0"/>
                                  </p:stCondLst>
                                  <p:childTnLst>
                                    <p:animEffect transition="out" filter="blinds(horizontal)">
                                      <p:cBhvr>
                                        <p:cTn id="190" dur="500"/>
                                        <p:tgtEl>
                                          <p:spTgt spid="28"/>
                                        </p:tgtEl>
                                      </p:cBhvr>
                                    </p:animEffect>
                                    <p:set>
                                      <p:cBhvr>
                                        <p:cTn id="191" dur="1" fill="hold">
                                          <p:stCondLst>
                                            <p:cond delay="499"/>
                                          </p:stCondLst>
                                        </p:cTn>
                                        <p:tgtEl>
                                          <p:spTgt spid="28"/>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27"/>
                                        </p:tgtEl>
                                        <p:attrNameLst>
                                          <p:attrName>style.visibility</p:attrName>
                                        </p:attrNameLst>
                                      </p:cBhvr>
                                      <p:to>
                                        <p:strVal val="visible"/>
                                      </p:to>
                                    </p:set>
                                    <p:animEffect transition="in" filter="blinds(horizontal)">
                                      <p:cBhvr>
                                        <p:cTn id="196" dur="500"/>
                                        <p:tgtEl>
                                          <p:spTgt spid="27"/>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35"/>
                                        </p:tgtEl>
                                        <p:attrNameLst>
                                          <p:attrName>style.visibility</p:attrName>
                                        </p:attrNameLst>
                                      </p:cBhvr>
                                      <p:to>
                                        <p:strVal val="visible"/>
                                      </p:to>
                                    </p:set>
                                    <p:animEffect transition="in" filter="blinds(horizontal)">
                                      <p:cBhvr>
                                        <p:cTn id="201" dur="500"/>
                                        <p:tgtEl>
                                          <p:spTgt spid="35"/>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xit" presetSubtype="10" fill="hold" grpId="1" nodeType="clickEffect">
                                  <p:stCondLst>
                                    <p:cond delay="0"/>
                                  </p:stCondLst>
                                  <p:childTnLst>
                                    <p:animEffect transition="out" filter="blinds(horizontal)">
                                      <p:cBhvr>
                                        <p:cTn id="205" dur="500"/>
                                        <p:tgtEl>
                                          <p:spTgt spid="27"/>
                                        </p:tgtEl>
                                      </p:cBhvr>
                                    </p:animEffect>
                                    <p:set>
                                      <p:cBhvr>
                                        <p:cTn id="206" dur="1" fill="hold">
                                          <p:stCondLst>
                                            <p:cond delay="499"/>
                                          </p:stCondLst>
                                        </p:cTn>
                                        <p:tgtEl>
                                          <p:spTgt spid="27"/>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3" presetClass="entr" presetSubtype="10" fill="hold" grpId="0" nodeType="click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blinds(horizontal)">
                                      <p:cBhvr>
                                        <p:cTn id="211" dur="500"/>
                                        <p:tgtEl>
                                          <p:spTgt spid="38"/>
                                        </p:tgtEl>
                                      </p:cBhvr>
                                    </p:animEffect>
                                  </p:childTnLst>
                                </p:cTn>
                              </p:par>
                            </p:childTnLst>
                          </p:cTn>
                        </p:par>
                      </p:childTnLst>
                    </p:cTn>
                  </p:par>
                  <p:par>
                    <p:cTn id="212" fill="hold">
                      <p:stCondLst>
                        <p:cond delay="indefinite"/>
                      </p:stCondLst>
                      <p:childTnLst>
                        <p:par>
                          <p:cTn id="213" fill="hold">
                            <p:stCondLst>
                              <p:cond delay="0"/>
                            </p:stCondLst>
                            <p:childTnLst>
                              <p:par>
                                <p:cTn id="214" presetID="3" presetClass="entr" presetSubtype="10" fill="hold" grpId="0" nodeType="clickEffect">
                                  <p:stCondLst>
                                    <p:cond delay="0"/>
                                  </p:stCondLst>
                                  <p:childTnLst>
                                    <p:set>
                                      <p:cBhvr>
                                        <p:cTn id="215" dur="1" fill="hold">
                                          <p:stCondLst>
                                            <p:cond delay="0"/>
                                          </p:stCondLst>
                                        </p:cTn>
                                        <p:tgtEl>
                                          <p:spTgt spid="40"/>
                                        </p:tgtEl>
                                        <p:attrNameLst>
                                          <p:attrName>style.visibility</p:attrName>
                                        </p:attrNameLst>
                                      </p:cBhvr>
                                      <p:to>
                                        <p:strVal val="visible"/>
                                      </p:to>
                                    </p:set>
                                    <p:animEffect transition="in" filter="blinds(horizontal)">
                                      <p:cBhvr>
                                        <p:cTn id="216" dur="500"/>
                                        <p:tgtEl>
                                          <p:spTgt spid="40"/>
                                        </p:tgtEl>
                                      </p:cBhvr>
                                    </p:animEffect>
                                  </p:childTnLst>
                                </p:cTn>
                              </p:par>
                            </p:childTnLst>
                          </p:cTn>
                        </p:par>
                      </p:childTnLst>
                    </p:cTn>
                  </p:par>
                  <p:par>
                    <p:cTn id="217" fill="hold">
                      <p:stCondLst>
                        <p:cond delay="indefinite"/>
                      </p:stCondLst>
                      <p:childTnLst>
                        <p:par>
                          <p:cTn id="218" fill="hold">
                            <p:stCondLst>
                              <p:cond delay="0"/>
                            </p:stCondLst>
                            <p:childTnLst>
                              <p:par>
                                <p:cTn id="219" presetID="3" presetClass="entr" presetSubtype="10" fill="hold" grpId="0" nodeType="clickEffect">
                                  <p:stCondLst>
                                    <p:cond delay="0"/>
                                  </p:stCondLst>
                                  <p:childTnLst>
                                    <p:set>
                                      <p:cBhvr>
                                        <p:cTn id="220" dur="1" fill="hold">
                                          <p:stCondLst>
                                            <p:cond delay="0"/>
                                          </p:stCondLst>
                                        </p:cTn>
                                        <p:tgtEl>
                                          <p:spTgt spid="36"/>
                                        </p:tgtEl>
                                        <p:attrNameLst>
                                          <p:attrName>style.visibility</p:attrName>
                                        </p:attrNameLst>
                                      </p:cBhvr>
                                      <p:to>
                                        <p:strVal val="visible"/>
                                      </p:to>
                                    </p:set>
                                    <p:animEffect transition="in" filter="blinds(horizontal)">
                                      <p:cBhvr>
                                        <p:cTn id="2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P spid="15" grpId="0"/>
      <p:bldP spid="16" grpId="0" animBg="1"/>
      <p:bldP spid="17" grpId="0"/>
      <p:bldP spid="19" grpId="0"/>
      <p:bldP spid="20" grpId="0"/>
      <p:bldP spid="6" grpId="0" animBg="1"/>
      <p:bldP spid="6"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p:bldP spid="31" grpId="0"/>
      <p:bldP spid="32" grpId="0"/>
      <p:bldP spid="33" grpId="0"/>
      <p:bldP spid="34" grpId="0"/>
      <p:bldP spid="35" grpId="0"/>
      <p:bldP spid="36" grpId="0"/>
      <p:bldP spid="37" grpId="0" animBg="1"/>
      <p:bldP spid="38" grpId="0" animBg="1"/>
      <p:bldP spid="39" grpId="0"/>
      <p:bldP spid="40" grpId="0"/>
      <p:bldP spid="42" grpId="0" animBg="1"/>
      <p:bldP spid="42" grpId="1" animBg="1"/>
      <p:bldP spid="43" grpId="0" animBg="1"/>
      <p:bldP spid="43" grpId="1" animBg="1"/>
      <p:bldP spid="44" grpId="0" animBg="1"/>
      <p:bldP spid="44" grpId="1" animBg="1"/>
      <p:bldP spid="45" grpId="0" animBg="1"/>
      <p:bldP spid="4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00400" cy="4525963"/>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The method of differences is as follows to the right:</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This formula makes sense because if the top parts are equivalent, then their summations must be equal in value as well!</a:t>
            </a:r>
            <a:endParaRPr lang="en-GB" sz="1400" dirty="0">
              <a:latin typeface="Comic Sans MS" pitchFamily="66" charset="0"/>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81600" y="1905000"/>
                <a:ext cx="20930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𝑟</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𝑟</m:t>
                          </m:r>
                        </m:e>
                      </m:d>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181600" y="1905000"/>
                <a:ext cx="2093073" cy="338554"/>
              </a:xfrm>
              <a:prstGeom prst="rect">
                <a:avLst/>
              </a:prstGeom>
              <a:blipFill>
                <a:blip r:embed="rId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029200" y="4114800"/>
                <a:ext cx="746165" cy="768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b>
                            <m:sSubPr>
                              <m:ctrlPr>
                                <a:rPr lang="en-GB" sz="1600" i="1">
                                  <a:latin typeface="Cambria Math" panose="02040503050406030204" pitchFamily="18" charset="0"/>
                                </a:rPr>
                              </m:ctrlPr>
                            </m:sSubPr>
                            <m:e>
                              <m:r>
                                <a:rPr lang="en-US" sz="1600" i="1">
                                  <a:latin typeface="Cambria Math"/>
                                </a:rPr>
                                <m:t>𝑢</m:t>
                              </m:r>
                            </m:e>
                            <m:sub>
                              <m:r>
                                <a:rPr lang="en-US" sz="1600" i="1">
                                  <a:latin typeface="Cambria Math"/>
                                </a:rPr>
                                <m:t>𝑟</m:t>
                              </m:r>
                            </m:sub>
                          </m:sSub>
                        </m:e>
                      </m:nary>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29200" y="4114800"/>
                <a:ext cx="746165" cy="76880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638800" y="4114800"/>
                <a:ext cx="2186752"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i="1">
                              <a:latin typeface="Cambria Math"/>
                            </a:rPr>
                            <m:t>𝑓</m:t>
                          </m:r>
                          <m:d>
                            <m:dPr>
                              <m:ctrlPr>
                                <a:rPr lang="en-US" sz="1600" i="1">
                                  <a:latin typeface="Cambria Math" panose="02040503050406030204" pitchFamily="18" charset="0"/>
                                </a:rPr>
                              </m:ctrlPr>
                            </m:dPr>
                            <m:e>
                              <m:r>
                                <a:rPr lang="en-US" sz="1600" i="1">
                                  <a:latin typeface="Cambria Math"/>
                                </a:rPr>
                                <m:t>𝑟</m:t>
                              </m:r>
                            </m:e>
                          </m:d>
                          <m:r>
                            <a:rPr lang="en-US" sz="1600" i="1">
                              <a:latin typeface="Cambria Math"/>
                            </a:rPr>
                            <m:t>−</m:t>
                          </m:r>
                          <m:r>
                            <a:rPr lang="en-US" sz="1600" i="1">
                              <a:latin typeface="Cambria Math"/>
                            </a:rPr>
                            <m:t>𝑓</m:t>
                          </m:r>
                          <m:r>
                            <a:rPr lang="en-US" sz="1600" i="1">
                              <a:latin typeface="Cambria Math"/>
                            </a:rPr>
                            <m:t>(</m:t>
                          </m:r>
                          <m:r>
                            <a:rPr lang="en-US" sz="1600" i="1">
                              <a:latin typeface="Cambria Math"/>
                            </a:rPr>
                            <m:t>𝑟</m:t>
                          </m:r>
                          <m:r>
                            <a:rPr lang="en-US" sz="1600" i="1">
                              <a:latin typeface="Cambria Math"/>
                            </a:rPr>
                            <m:t>+1)</m:t>
                          </m:r>
                          <m:r>
                            <m:rPr>
                              <m:nor/>
                            </m:rPr>
                            <a:rPr lang="en-GB" sz="1600" dirty="0"/>
                            <m:t> </m:t>
                          </m:r>
                        </m:e>
                      </m:nary>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638800" y="4114800"/>
                <a:ext cx="2186752" cy="763222"/>
              </a:xfrm>
              <a:prstGeom prst="rect">
                <a:avLst/>
              </a:prstGeom>
              <a:blipFill>
                <a:blip r:embed="rId8"/>
                <a:stretch>
                  <a:fillRect/>
                </a:stretch>
              </a:blipFill>
            </p:spPr>
            <p:txBody>
              <a:bodyPr/>
              <a:lstStyle/>
              <a:p>
                <a:r>
                  <a:rPr lang="en-GB">
                    <a:noFill/>
                  </a:rPr>
                  <a:t> </a:t>
                </a:r>
              </a:p>
            </p:txBody>
          </p:sp>
        </mc:Fallback>
      </mc:AlternateContent>
      <p:cxnSp>
        <p:nvCxnSpPr>
          <p:cNvPr id="10" name="Straight Arrow Connector 9"/>
          <p:cNvCxnSpPr/>
          <p:nvPr/>
        </p:nvCxnSpPr>
        <p:spPr>
          <a:xfrm flipV="1">
            <a:off x="5181600" y="2286000"/>
            <a:ext cx="1524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0" y="2743200"/>
            <a:ext cx="16764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general term of the sequence</a:t>
            </a:r>
            <a:endParaRPr lang="en-GB" sz="1400" dirty="0">
              <a:solidFill>
                <a:srgbClr val="FF0000"/>
              </a:solidFill>
              <a:latin typeface="Comic Sans MS" pitchFamily="66" charset="0"/>
            </a:endParaRPr>
          </a:p>
        </p:txBody>
      </p:sp>
      <p:sp>
        <p:nvSpPr>
          <p:cNvPr id="20" name="TextBox 19"/>
          <p:cNvSpPr txBox="1"/>
          <p:nvPr/>
        </p:nvSpPr>
        <p:spPr>
          <a:xfrm>
            <a:off x="5943600" y="2743200"/>
            <a:ext cx="2743200" cy="738664"/>
          </a:xfrm>
          <a:prstGeom prst="rect">
            <a:avLst/>
          </a:prstGeom>
          <a:noFill/>
        </p:spPr>
        <p:txBody>
          <a:bodyPr wrap="square" rtlCol="0">
            <a:spAutoFit/>
          </a:bodyPr>
          <a:lstStyle/>
          <a:p>
            <a:pPr algn="ctr"/>
            <a:r>
              <a:rPr lang="en-US" sz="1400" dirty="0">
                <a:solidFill>
                  <a:srgbClr val="FF0000"/>
                </a:solidFill>
                <a:latin typeface="Comic Sans MS" pitchFamily="66" charset="0"/>
              </a:rPr>
              <a:t>A function of that term subtract the same function with the next term</a:t>
            </a:r>
            <a:endParaRPr lang="en-GB" sz="1400" dirty="0">
              <a:solidFill>
                <a:srgbClr val="FF0000"/>
              </a:solidFill>
              <a:latin typeface="Comic Sans MS" pitchFamily="66" charset="0"/>
            </a:endParaRPr>
          </a:p>
        </p:txBody>
      </p:sp>
      <p:cxnSp>
        <p:nvCxnSpPr>
          <p:cNvPr id="22" name="Straight Arrow Connector 21"/>
          <p:cNvCxnSpPr/>
          <p:nvPr/>
        </p:nvCxnSpPr>
        <p:spPr>
          <a:xfrm flipH="1" flipV="1">
            <a:off x="6400800" y="22860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18091" y="1505892"/>
            <a:ext cx="3539905" cy="307777"/>
          </a:xfrm>
          <a:prstGeom prst="rect">
            <a:avLst/>
          </a:prstGeom>
          <a:noFill/>
        </p:spPr>
        <p:txBody>
          <a:bodyPr wrap="square" rtlCol="0">
            <a:spAutoFit/>
          </a:bodyPr>
          <a:lstStyle/>
          <a:p>
            <a:pPr algn="ctr"/>
            <a:r>
              <a:rPr lang="en-US" sz="1400" dirty="0">
                <a:solidFill>
                  <a:srgbClr val="FF0000"/>
                </a:solidFill>
                <a:latin typeface="Comic Sans MS" pitchFamily="66" charset="0"/>
              </a:rPr>
              <a:t>If a sequence can be written as:</a:t>
            </a:r>
            <a:endParaRPr lang="en-GB" sz="1400" dirty="0">
              <a:solidFill>
                <a:srgbClr val="FF0000"/>
              </a:solidFill>
              <a:latin typeface="Comic Sans MS" pitchFamily="66" charset="0"/>
            </a:endParaRPr>
          </a:p>
        </p:txBody>
      </p:sp>
      <p:sp>
        <p:nvSpPr>
          <p:cNvPr id="26" name="TextBox 25"/>
          <p:cNvSpPr txBox="1"/>
          <p:nvPr/>
        </p:nvSpPr>
        <p:spPr>
          <a:xfrm>
            <a:off x="5867400" y="3810000"/>
            <a:ext cx="762000" cy="307777"/>
          </a:xfrm>
          <a:prstGeom prst="rect">
            <a:avLst/>
          </a:prstGeom>
          <a:noFill/>
        </p:spPr>
        <p:txBody>
          <a:bodyPr wrap="square" rtlCol="0">
            <a:spAutoFit/>
          </a:bodyPr>
          <a:lstStyle/>
          <a:p>
            <a:pPr algn="ctr"/>
            <a:r>
              <a:rPr lang="en-US" sz="1400" dirty="0">
                <a:solidFill>
                  <a:srgbClr val="FF0000"/>
                </a:solidFill>
                <a:latin typeface="Comic Sans MS" pitchFamily="66" charset="0"/>
              </a:rPr>
              <a:t>Then:</a:t>
            </a:r>
            <a:endParaRPr lang="en-GB" sz="1400" dirty="0">
              <a:solidFill>
                <a:srgbClr val="FF0000"/>
              </a:solidFill>
              <a:latin typeface="Comic Sans MS" pitchFamily="66" charset="0"/>
            </a:endParaRPr>
          </a:p>
        </p:txBody>
      </p:sp>
      <p:sp>
        <p:nvSpPr>
          <p:cNvPr id="27" name="TextBox 26"/>
          <p:cNvSpPr txBox="1"/>
          <p:nvPr/>
        </p:nvSpPr>
        <p:spPr>
          <a:xfrm>
            <a:off x="4114800" y="5410200"/>
            <a:ext cx="15240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‘n’ general terms</a:t>
            </a:r>
            <a:endParaRPr lang="en-GB" sz="1400" dirty="0">
              <a:solidFill>
                <a:srgbClr val="FF0000"/>
              </a:solidFill>
              <a:latin typeface="Comic Sans MS" pitchFamily="66" charset="0"/>
            </a:endParaRPr>
          </a:p>
        </p:txBody>
      </p:sp>
      <p:cxnSp>
        <p:nvCxnSpPr>
          <p:cNvPr id="28" name="Straight Arrow Connector 27"/>
          <p:cNvCxnSpPr/>
          <p:nvPr/>
        </p:nvCxnSpPr>
        <p:spPr>
          <a:xfrm flipV="1">
            <a:off x="5105400" y="4953000"/>
            <a:ext cx="1524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858000" y="4953000"/>
            <a:ext cx="228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67400" y="5410200"/>
            <a:ext cx="2971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‘n’ terms written in this alternative way</a:t>
            </a:r>
            <a:endParaRPr lang="en-GB" sz="1400" dirty="0">
              <a:solidFill>
                <a:srgbClr val="FF0000"/>
              </a:solidFill>
              <a:latin typeface="Comic Sans MS" pitchFamily="66" charset="0"/>
            </a:endParaRPr>
          </a:p>
        </p:txBody>
      </p:sp>
      <p:sp>
        <p:nvSpPr>
          <p:cNvPr id="23" name="Rectangle 22"/>
          <p:cNvSpPr/>
          <p:nvPr/>
        </p:nvSpPr>
        <p:spPr>
          <a:xfrm>
            <a:off x="5257800" y="1915886"/>
            <a:ext cx="304800" cy="29391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10200" y="4343400"/>
            <a:ext cx="304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715000" y="1905000"/>
            <a:ext cx="1447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6248400" y="4343400"/>
            <a:ext cx="1447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A16E6099-6592-417B-9128-E1AB40C6C130}"/>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6088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blinds(horizontal)">
                                      <p:cBhvr>
                                        <p:cTn id="72" dur="500"/>
                                        <p:tgtEl>
                                          <p:spTgt spid="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linds(horizontal)">
                                      <p:cBhvr>
                                        <p:cTn id="85" dur="500"/>
                                        <p:tgtEl>
                                          <p:spTgt spid="4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linds(horizontal)">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1" grpId="0"/>
      <p:bldP spid="20" grpId="0"/>
      <p:bldP spid="25" grpId="0"/>
      <p:bldP spid="26" grpId="0"/>
      <p:bldP spid="27" grpId="0"/>
      <p:bldP spid="32" grpId="0"/>
      <p:bldP spid="23" grpId="0" animBg="1"/>
      <p:bldP spid="34" grpId="0" animBg="1"/>
      <p:bldP spid="37"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The method of differences is as follows to the right:</a:t>
            </a:r>
          </a:p>
          <a:p>
            <a:pPr marL="0" indent="0" algn="ctr">
              <a:buNone/>
            </a:pPr>
            <a:endParaRPr lang="en-US" sz="1400" dirty="0">
              <a:latin typeface="Comic Sans MS" pitchFamily="66" charset="0"/>
            </a:endParaRPr>
          </a:p>
          <a:p>
            <a:pPr algn="ctr">
              <a:buFont typeface="Wingdings"/>
              <a:buChar char="à"/>
            </a:pPr>
            <a:r>
              <a:rPr lang="en-US" sz="1400" dirty="0">
                <a:latin typeface="Comic Sans MS" pitchFamily="66" charset="0"/>
                <a:sym typeface="Wingdings" pitchFamily="2" charset="2"/>
              </a:rPr>
              <a:t>To show where this comes from…</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If we imagine what each term will look like, starting with r = 1…</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We now want to add all these terms up!!</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You hopefully see that almost all the terms will cancel out and you are left with a simple sum instead!</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257800" y="1447800"/>
                <a:ext cx="20930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𝑟</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𝑟</m:t>
                          </m:r>
                        </m:e>
                      </m:d>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257800" y="1447800"/>
                <a:ext cx="2093073" cy="338554"/>
              </a:xfrm>
              <a:prstGeom prst="rect">
                <a:avLst/>
              </a:prstGeom>
              <a:blipFill>
                <a:blip r:embed="rId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10200" y="2057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1</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1</m:t>
                          </m:r>
                        </m:e>
                      </m:d>
                      <m:r>
                        <a:rPr lang="en-US" sz="1600" b="0" i="1" smtClean="0">
                          <a:latin typeface="Cambria Math"/>
                        </a:rPr>
                        <m:t>−</m:t>
                      </m:r>
                      <m:r>
                        <a:rPr lang="en-US" sz="1600" b="0" i="1" smtClean="0">
                          <a:latin typeface="Cambria Math"/>
                        </a:rPr>
                        <m:t>𝑓</m:t>
                      </m:r>
                      <m:r>
                        <a:rPr lang="en-US" sz="1600" b="0" i="1" smtClean="0">
                          <a:latin typeface="Cambria Math"/>
                        </a:rPr>
                        <m:t>(2)</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410200" y="2057400"/>
                <a:ext cx="1755802" cy="338554"/>
              </a:xfrm>
              <a:prstGeom prst="rect">
                <a:avLst/>
              </a:prstGeom>
              <a:blipFill>
                <a:blip r:embed="rId7"/>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410200" y="2438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2</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2</m:t>
                          </m:r>
                        </m:e>
                      </m:d>
                      <m:r>
                        <a:rPr lang="en-US" sz="1600" b="0" i="1" smtClean="0">
                          <a:latin typeface="Cambria Math"/>
                        </a:rPr>
                        <m:t>−</m:t>
                      </m:r>
                      <m:r>
                        <a:rPr lang="en-US" sz="1600" b="0" i="1" smtClean="0">
                          <a:latin typeface="Cambria Math"/>
                        </a:rPr>
                        <m:t>𝑓</m:t>
                      </m:r>
                      <m:r>
                        <a:rPr lang="en-US" sz="1600" b="0" i="1" smtClean="0">
                          <a:latin typeface="Cambria Math"/>
                        </a:rPr>
                        <m:t>(3)</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410200" y="2438400"/>
                <a:ext cx="1755802" cy="338554"/>
              </a:xfrm>
              <a:prstGeom prst="rect">
                <a:avLst/>
              </a:prstGeom>
              <a:blipFill>
                <a:blip r:embed="rId8"/>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2819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3</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3</m:t>
                          </m:r>
                        </m:e>
                      </m:d>
                      <m:r>
                        <a:rPr lang="en-US" sz="1600" b="0" i="1" smtClean="0">
                          <a:latin typeface="Cambria Math"/>
                        </a:rPr>
                        <m:t>−</m:t>
                      </m:r>
                      <m:r>
                        <a:rPr lang="en-US" sz="1600" b="0" i="1" smtClean="0">
                          <a:latin typeface="Cambria Math"/>
                        </a:rPr>
                        <m:t>𝑓</m:t>
                      </m:r>
                      <m:r>
                        <a:rPr lang="en-US" sz="1600" b="0" i="1" smtClean="0">
                          <a:latin typeface="Cambria Math"/>
                        </a:rPr>
                        <m:t>(4)</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2819400"/>
                <a:ext cx="1755802" cy="338554"/>
              </a:xfrm>
              <a:prstGeom prst="rect">
                <a:avLst/>
              </a:prstGeom>
              <a:blipFill>
                <a:blip r:embed="rId9"/>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410200" y="3200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4</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4</m:t>
                          </m:r>
                        </m:e>
                      </m:d>
                      <m:r>
                        <a:rPr lang="en-US" sz="1600" b="0" i="1" smtClean="0">
                          <a:latin typeface="Cambria Math"/>
                        </a:rPr>
                        <m:t>−</m:t>
                      </m:r>
                      <m:r>
                        <a:rPr lang="en-US" sz="1600" b="0" i="1" smtClean="0">
                          <a:latin typeface="Cambria Math"/>
                        </a:rPr>
                        <m:t>𝑓</m:t>
                      </m:r>
                      <m:r>
                        <a:rPr lang="en-US" sz="1600" b="0" i="1" smtClean="0">
                          <a:latin typeface="Cambria Math"/>
                        </a:rPr>
                        <m:t>(5)</m:t>
                      </m:r>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410200" y="3200400"/>
                <a:ext cx="1755802" cy="338554"/>
              </a:xfrm>
              <a:prstGeom prst="rect">
                <a:avLst/>
              </a:prstGeom>
              <a:blipFill>
                <a:blip r:embed="rId10"/>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10200" y="4114800"/>
                <a:ext cx="21466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𝑛</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𝑛</m:t>
                          </m:r>
                        </m:e>
                      </m:d>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𝑛</m:t>
                      </m:r>
                      <m:r>
                        <a:rPr lang="en-US" sz="1600" b="0" i="1" smtClean="0">
                          <a:latin typeface="Cambria Math"/>
                        </a:rPr>
                        <m:t>+1)</m:t>
                      </m:r>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410200" y="4114800"/>
                <a:ext cx="2146678" cy="338554"/>
              </a:xfrm>
              <a:prstGeom prst="rect">
                <a:avLst/>
              </a:prstGeom>
              <a:blipFill>
                <a:blip r:embed="rId11"/>
                <a:stretch>
                  <a:fillRect b="-8929"/>
                </a:stretch>
              </a:blipFill>
            </p:spPr>
            <p:txBody>
              <a:bodyPr/>
              <a:lstStyle/>
              <a:p>
                <a:r>
                  <a:rPr lang="en-GB">
                    <a:noFill/>
                  </a:rPr>
                  <a:t> </a:t>
                </a:r>
              </a:p>
            </p:txBody>
          </p:sp>
        </mc:Fallback>
      </mc:AlternateContent>
      <p:cxnSp>
        <p:nvCxnSpPr>
          <p:cNvPr id="8" name="Straight Connector 7"/>
          <p:cNvCxnSpPr/>
          <p:nvPr/>
        </p:nvCxnSpPr>
        <p:spPr>
          <a:xfrm flipV="1">
            <a:off x="6019800" y="2438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277061" y="4732728"/>
                <a:ext cx="86536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b="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sSub>
                            <m:sSubPr>
                              <m:ctrlPr>
                                <a:rPr lang="en-US" sz="1400" b="0" i="1" smtClean="0">
                                  <a:latin typeface="Cambria Math" panose="02040503050406030204" pitchFamily="18" charset="0"/>
                                </a:rPr>
                              </m:ctrlPr>
                            </m:sSubPr>
                            <m:e>
                              <m:r>
                                <a:rPr lang="en-US" sz="1400" b="0" i="1" smtClean="0">
                                  <a:latin typeface="Cambria Math"/>
                                </a:rPr>
                                <m:t>𝑢</m:t>
                              </m:r>
                            </m:e>
                            <m:sub>
                              <m:r>
                                <a:rPr lang="en-US" sz="1400" b="0" i="1" smtClean="0">
                                  <a:latin typeface="Cambria Math"/>
                                </a:rPr>
                                <m:t>𝑟</m:t>
                              </m:r>
                            </m:sub>
                          </m:sSub>
                        </m:e>
                      </m:nary>
                      <m:r>
                        <a:rPr lang="en-US" sz="1400" b="0" i="1" smtClean="0">
                          <a:latin typeface="Cambria Math"/>
                        </a:rPr>
                        <m:t>=</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277061" y="4732728"/>
                <a:ext cx="865365" cy="679353"/>
              </a:xfrm>
              <a:prstGeom prst="rect">
                <a:avLst/>
              </a:prstGeom>
              <a:blipFill>
                <a:blip r:embed="rId12"/>
                <a:stretch>
                  <a:fillRect/>
                </a:stretch>
              </a:blipFill>
            </p:spPr>
            <p:txBody>
              <a:bodyPr/>
              <a:lstStyle/>
              <a:p>
                <a:r>
                  <a:rPr lang="en-GB">
                    <a:noFill/>
                  </a:rPr>
                  <a:t> </a:t>
                </a:r>
              </a:p>
            </p:txBody>
          </p:sp>
        </mc:Fallback>
      </mc:AlternateContent>
      <p:cxnSp>
        <p:nvCxnSpPr>
          <p:cNvPr id="19" name="Straight Connector 18"/>
          <p:cNvCxnSpPr/>
          <p:nvPr/>
        </p:nvCxnSpPr>
        <p:spPr>
          <a:xfrm flipV="1">
            <a:off x="6629400" y="2057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9800" y="2819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705600" y="2438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019800" y="3200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05600" y="2819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705600" y="3200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96000" y="41148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6013967" y="4927171"/>
                <a:ext cx="14637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1</m:t>
                          </m:r>
                        </m:e>
                      </m:d>
                      <m:r>
                        <a:rPr lang="en-US" sz="1400" b="0" i="1" smtClean="0">
                          <a:latin typeface="Cambria Math"/>
                        </a:rPr>
                        <m:t>−</m:t>
                      </m:r>
                      <m:r>
                        <a:rPr lang="en-US" sz="1400" b="0" i="1" smtClean="0">
                          <a:latin typeface="Cambria Math"/>
                        </a:rPr>
                        <m:t>𝑓</m:t>
                      </m:r>
                      <m:r>
                        <a:rPr lang="en-US" sz="1400" b="0" i="1" smtClean="0">
                          <a:latin typeface="Cambria Math"/>
                        </a:rPr>
                        <m:t>(</m:t>
                      </m:r>
                      <m:r>
                        <a:rPr lang="en-US" sz="1400" b="0" i="1" smtClean="0">
                          <a:latin typeface="Cambria Math"/>
                        </a:rPr>
                        <m:t>𝑛</m:t>
                      </m:r>
                      <m:r>
                        <a:rPr lang="en-US" sz="1400" b="0" i="1" smtClean="0">
                          <a:latin typeface="Cambria Math"/>
                        </a:rPr>
                        <m:t>+1)</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013967" y="4927171"/>
                <a:ext cx="1463799" cy="307777"/>
              </a:xfrm>
              <a:prstGeom prst="rect">
                <a:avLst/>
              </a:prstGeom>
              <a:blipFill>
                <a:blip r:embed="rId13"/>
                <a:stretch>
                  <a:fillRect b="-5882"/>
                </a:stretch>
              </a:blipFill>
            </p:spPr>
            <p:txBody>
              <a:bodyPr/>
              <a:lstStyle/>
              <a:p>
                <a:r>
                  <a:rPr lang="en-GB">
                    <a:noFill/>
                  </a:rPr>
                  <a:t> </a:t>
                </a:r>
              </a:p>
            </p:txBody>
          </p:sp>
        </mc:Fallback>
      </mc:AlternateContent>
      <p:sp>
        <p:nvSpPr>
          <p:cNvPr id="10" name="TextBox 9"/>
          <p:cNvSpPr txBox="1"/>
          <p:nvPr/>
        </p:nvSpPr>
        <p:spPr>
          <a:xfrm>
            <a:off x="7683689" y="2538483"/>
            <a:ext cx="1460311" cy="738664"/>
          </a:xfrm>
          <a:prstGeom prst="rect">
            <a:avLst/>
          </a:prstGeom>
          <a:noFill/>
        </p:spPr>
        <p:txBody>
          <a:bodyPr wrap="square" rtlCol="0">
            <a:spAutoFit/>
          </a:bodyPr>
          <a:lstStyle/>
          <a:p>
            <a:pPr algn="ctr"/>
            <a:r>
              <a:rPr lang="en-US" sz="1400" dirty="0">
                <a:solidFill>
                  <a:srgbClr val="FF0000"/>
                </a:solidFill>
                <a:latin typeface="Comic Sans MS" pitchFamily="66" charset="0"/>
              </a:rPr>
              <a:t>f(5) will cancel with the next term</a:t>
            </a:r>
            <a:endParaRPr lang="en-GB" sz="1400" dirty="0">
              <a:solidFill>
                <a:srgbClr val="FF0000"/>
              </a:solidFill>
              <a:latin typeface="Comic Sans MS" pitchFamily="66" charset="0"/>
            </a:endParaRPr>
          </a:p>
        </p:txBody>
      </p:sp>
      <p:sp>
        <p:nvSpPr>
          <p:cNvPr id="28" name="TextBox 27"/>
          <p:cNvSpPr txBox="1"/>
          <p:nvPr/>
        </p:nvSpPr>
        <p:spPr>
          <a:xfrm>
            <a:off x="3643951" y="3127611"/>
            <a:ext cx="1460311" cy="954107"/>
          </a:xfrm>
          <a:prstGeom prst="rect">
            <a:avLst/>
          </a:prstGeom>
          <a:noFill/>
        </p:spPr>
        <p:txBody>
          <a:bodyPr wrap="square" rtlCol="0">
            <a:spAutoFit/>
          </a:bodyPr>
          <a:lstStyle/>
          <a:p>
            <a:pPr algn="ctr"/>
            <a:r>
              <a:rPr lang="en-US" sz="1400" dirty="0">
                <a:solidFill>
                  <a:srgbClr val="FF0000"/>
                </a:solidFill>
                <a:latin typeface="Comic Sans MS" pitchFamily="66" charset="0"/>
              </a:rPr>
              <a:t>f(n) will be cancelled by the previous term</a:t>
            </a:r>
            <a:endParaRPr lang="en-GB" sz="1400" dirty="0">
              <a:solidFill>
                <a:srgbClr val="FF0000"/>
              </a:solidFill>
              <a:latin typeface="Comic Sans MS" pitchFamily="66" charset="0"/>
            </a:endParaRPr>
          </a:p>
        </p:txBody>
      </p:sp>
      <p:cxnSp>
        <p:nvCxnSpPr>
          <p:cNvPr id="12" name="Straight Arrow Connector 11"/>
          <p:cNvCxnSpPr/>
          <p:nvPr/>
        </p:nvCxnSpPr>
        <p:spPr>
          <a:xfrm flipH="1">
            <a:off x="7260609" y="3057099"/>
            <a:ext cx="545910" cy="1910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72501" y="3739488"/>
            <a:ext cx="791571" cy="4367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64072" y="2088109"/>
            <a:ext cx="477672" cy="31389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6455391" y="4107976"/>
            <a:ext cx="1009933" cy="35711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929952" y="3493828"/>
                <a:ext cx="4106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929952" y="3493828"/>
                <a:ext cx="410689"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932227" y="3769057"/>
                <a:ext cx="4106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5932227" y="3769057"/>
                <a:ext cx="410689" cy="369332"/>
              </a:xfrm>
              <a:prstGeom prst="rect">
                <a:avLst/>
              </a:prstGeom>
              <a:blipFill>
                <a:blip r:embed="rId15"/>
                <a:stretch>
                  <a:fillRect/>
                </a:stretch>
              </a:blipFill>
            </p:spPr>
            <p:txBody>
              <a:bodyPr/>
              <a:lstStyle/>
              <a:p>
                <a:r>
                  <a:rPr lang="en-GB">
                    <a:noFill/>
                  </a:rPr>
                  <a:t> </a:t>
                </a:r>
              </a:p>
            </p:txBody>
          </p:sp>
        </mc:Fallback>
      </mc:AlternateContent>
      <p:sp>
        <p:nvSpPr>
          <p:cNvPr id="27" name="TextBox 26"/>
          <p:cNvSpPr txBox="1"/>
          <p:nvPr/>
        </p:nvSpPr>
        <p:spPr>
          <a:xfrm>
            <a:off x="3628102" y="5574892"/>
            <a:ext cx="5375825" cy="954107"/>
          </a:xfrm>
          <a:prstGeom prst="rect">
            <a:avLst/>
          </a:prstGeom>
          <a:noFill/>
        </p:spPr>
        <p:txBody>
          <a:bodyPr wrap="square" rtlCol="0">
            <a:spAutoFit/>
          </a:bodyPr>
          <a:lstStyle/>
          <a:p>
            <a:pPr algn="ctr"/>
            <a:r>
              <a:rPr lang="en-US" sz="1400" dirty="0">
                <a:solidFill>
                  <a:srgbClr val="FF0000"/>
                </a:solidFill>
                <a:latin typeface="Comic Sans MS" pitchFamily="66" charset="0"/>
              </a:rPr>
              <a:t>With these types of questions you should start by writing out f(1), f(2), f(3) </a:t>
            </a:r>
            <a:r>
              <a:rPr lang="en-US" sz="1400" dirty="0" err="1">
                <a:solidFill>
                  <a:srgbClr val="FF0000"/>
                </a:solidFill>
                <a:latin typeface="Comic Sans MS" pitchFamily="66" charset="0"/>
              </a:rPr>
              <a:t>etc</a:t>
            </a:r>
            <a:r>
              <a:rPr lang="en-US" sz="1400" dirty="0">
                <a:solidFill>
                  <a:srgbClr val="FF0000"/>
                </a:solidFill>
                <a:latin typeface="Comic Sans MS" pitchFamily="66" charset="0"/>
              </a:rPr>
              <a:t>, up to f(n) and then look to see what cancels…</a:t>
            </a:r>
          </a:p>
          <a:p>
            <a:pPr algn="ctr"/>
            <a:r>
              <a:rPr lang="en-US" sz="1400" dirty="0">
                <a:solidFill>
                  <a:srgbClr val="FF0000"/>
                </a:solidFill>
                <a:latin typeface="Comic Sans MS" pitchFamily="66" charset="0"/>
                <a:sym typeface="Wingdings" pitchFamily="2" charset="2"/>
              </a:rPr>
              <a:t> Sometimes terms cancel the other way round!</a:t>
            </a:r>
            <a:endParaRPr lang="en-GB" sz="1400" dirty="0">
              <a:solidFill>
                <a:srgbClr val="FF0000"/>
              </a:solidFill>
              <a:latin typeface="Comic Sans MS" pitchFamily="66" charset="0"/>
            </a:endParaRPr>
          </a:p>
        </p:txBody>
      </p:sp>
      <p:sp>
        <p:nvSpPr>
          <p:cNvPr id="40" name="Title 1">
            <a:extLst>
              <a:ext uri="{FF2B5EF4-FFF2-40B4-BE49-F238E27FC236}">
                <a16:creationId xmlns:a16="http://schemas.microsoft.com/office/drawing/2014/main" id="{B7C1902A-BD47-40A3-ABDB-857C19E24B5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3570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blinds(horizontal)">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par>
                                <p:cTn id="73" presetID="3" presetClass="entr" presetSubtype="1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linds(horizont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linds(horizontal)">
                                      <p:cBhvr>
                                        <p:cTn id="80" dur="500"/>
                                        <p:tgtEl>
                                          <p:spTgt spid="21"/>
                                        </p:tgtEl>
                                      </p:cBhvr>
                                    </p:animEffect>
                                  </p:childTnLst>
                                </p:cTn>
                              </p:par>
                              <p:par>
                                <p:cTn id="81" presetID="3" presetClass="entr" presetSubtype="1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linds(horizont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linds(horizontal)">
                                      <p:cBhvr>
                                        <p:cTn id="88" dur="500"/>
                                        <p:tgtEl>
                                          <p:spTgt spid="23"/>
                                        </p:tgtEl>
                                      </p:cBhvr>
                                    </p:animEffect>
                                  </p:childTnLst>
                                </p:cTn>
                              </p:par>
                              <p:par>
                                <p:cTn id="89" presetID="3" presetClass="entr" presetSubtype="1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linds(horizontal)">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linds(horizontal)">
                                      <p:cBhvr>
                                        <p:cTn id="96" dur="5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blinds(horizontal)">
                                      <p:cBhvr>
                                        <p:cTn id="101" dur="500"/>
                                        <p:tgtEl>
                                          <p:spTgt spid="10"/>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blinds(horizontal)">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linds(horizontal)">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blinds(horizontal)">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blinds(horizontal)">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blinds(horizontal)">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blinds(horizontal)">
                                      <p:cBhvr>
                                        <p:cTn id="131" dur="500"/>
                                        <p:tgtEl>
                                          <p:spTgt spid="37"/>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blinds(horizontal)">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nodeType="clickEffect">
                                  <p:stCondLst>
                                    <p:cond delay="0"/>
                                  </p:stCondLst>
                                  <p:childTnLst>
                                    <p:set>
                                      <p:cBhvr>
                                        <p:cTn id="140" dur="1" fill="hold">
                                          <p:stCondLst>
                                            <p:cond delay="0"/>
                                          </p:stCondLst>
                                        </p:cTn>
                                        <p:tgtEl>
                                          <p:spTgt spid="27">
                                            <p:txEl>
                                              <p:pRg st="0" end="0"/>
                                            </p:txEl>
                                          </p:spTgt>
                                        </p:tgtEl>
                                        <p:attrNameLst>
                                          <p:attrName>style.visibility</p:attrName>
                                        </p:attrNameLst>
                                      </p:cBhvr>
                                      <p:to>
                                        <p:strVal val="visible"/>
                                      </p:to>
                                    </p:set>
                                    <p:animEffect transition="in" filter="blinds(horizontal)">
                                      <p:cBhvr>
                                        <p:cTn id="141" dur="500"/>
                                        <p:tgtEl>
                                          <p:spTgt spid="27">
                                            <p:txEl>
                                              <p:pRg st="0" end="0"/>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nodeType="clickEffect">
                                  <p:stCondLst>
                                    <p:cond delay="0"/>
                                  </p:stCondLst>
                                  <p:childTnLst>
                                    <p:set>
                                      <p:cBhvr>
                                        <p:cTn id="145" dur="1" fill="hold">
                                          <p:stCondLst>
                                            <p:cond delay="0"/>
                                          </p:stCondLst>
                                        </p:cTn>
                                        <p:tgtEl>
                                          <p:spTgt spid="27">
                                            <p:txEl>
                                              <p:pRg st="1" end="1"/>
                                            </p:txEl>
                                          </p:spTgt>
                                        </p:tgtEl>
                                        <p:attrNameLst>
                                          <p:attrName>style.visibility</p:attrName>
                                        </p:attrNameLst>
                                      </p:cBhvr>
                                      <p:to>
                                        <p:strVal val="visible"/>
                                      </p:to>
                                    </p:set>
                                    <p:animEffect transition="in" filter="blinds(horizontal)">
                                      <p:cBhvr>
                                        <p:cTn id="146"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41" grpId="0"/>
      <p:bldP spid="42" grpId="0"/>
      <p:bldP spid="43" grpId="0"/>
      <p:bldP spid="44" grpId="0"/>
      <p:bldP spid="18" grpId="0"/>
      <p:bldP spid="26" grpId="0"/>
      <p:bldP spid="10" grpId="0"/>
      <p:bldP spid="28" grpId="0"/>
      <p:bldP spid="16" grpId="0" animBg="1"/>
      <p:bldP spid="37" grpId="0" animBg="1"/>
      <p:bldP spid="1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3276600" cy="2415988"/>
          </a:xfrm>
        </p:spPr>
        <p:txBody>
          <a:bodyPr>
            <a:normAutofit lnSpcReduction="10000"/>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Hence, prove using the method of differences that:</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6193" y="2898058"/>
                <a:ext cx="28276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4</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16193" y="2898058"/>
                <a:ext cx="2827697" cy="338554"/>
              </a:xfrm>
              <a:prstGeom prst="rect">
                <a:avLst/>
              </a:prstGeom>
              <a:blipFill>
                <a:blip r:embed="rId6"/>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1768" y="3862487"/>
                <a:ext cx="212301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4</m:t>
                              </m:r>
                            </m:den>
                          </m:f>
                          <m:sSup>
                            <m:sSupPr>
                              <m:ctrlPr>
                                <a:rPr lang="en-US" sz="1600" b="0" i="1" smtClean="0">
                                  <a:latin typeface="Cambria Math" panose="02040503050406030204" pitchFamily="18" charset="0"/>
                                </a:rPr>
                              </m:ctrlPr>
                            </m:sSupPr>
                            <m:e>
                              <m:r>
                                <a:rPr lang="en-US" sz="1600" b="0" i="1" smtClean="0">
                                  <a:latin typeface="Cambria Math"/>
                                </a:rPr>
                                <m:t>𝑛</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e>
                      </m:nary>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61768" y="3862487"/>
                <a:ext cx="212301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57600" y="1676400"/>
                <a:ext cx="22431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657600" y="1676400"/>
                <a:ext cx="2243114" cy="338554"/>
              </a:xfrm>
              <a:prstGeom prst="rect">
                <a:avLst/>
              </a:prstGeom>
              <a:blipFill>
                <a:blip r:embed="rId8"/>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7600" y="2286000"/>
                <a:ext cx="16268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+2</m:t>
                      </m:r>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7600" y="2286000"/>
                <a:ext cx="1626856" cy="338554"/>
              </a:xfrm>
              <a:prstGeom prst="rect">
                <a:avLst/>
              </a:prstGeom>
              <a:blipFill>
                <a:blip r:embed="rId9"/>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05400" y="2286000"/>
                <a:ext cx="187051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  (</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−2</m:t>
                      </m:r>
                      <m:r>
                        <a:rPr lang="en-US" sz="1600" b="0" i="1" smtClean="0">
                          <a:latin typeface="Cambria Math"/>
                        </a:rPr>
                        <m:t>𝑟</m:t>
                      </m:r>
                      <m:r>
                        <a:rPr lang="en-US" sz="1600" b="0" i="1" smtClean="0">
                          <a:latin typeface="Cambria Math"/>
                        </a:rPr>
                        <m:t>+1)</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105400" y="2286000"/>
                <a:ext cx="1870512" cy="338554"/>
              </a:xfrm>
              <a:prstGeom prst="rect">
                <a:avLst/>
              </a:prstGeom>
              <a:blipFill>
                <a:blip r:embed="rId10"/>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657600" y="2895600"/>
                <a:ext cx="152868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e>
                        <m:sup>
                          <m:r>
                            <a:rPr lang="en-US" sz="1600" b="0" i="1" smtClean="0">
                              <a:latin typeface="Cambria Math"/>
                            </a:rPr>
                            <m:t>4</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2</m:t>
                          </m:r>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oMath>
                  </m:oMathPara>
                </a14:m>
                <a:endParaRPr lang="en-GB"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657600" y="2895600"/>
                <a:ext cx="1528688" cy="338554"/>
              </a:xfrm>
              <a:prstGeom prst="rect">
                <a:avLst/>
              </a:prstGeom>
              <a:blipFill>
                <a:blip r:embed="rId11"/>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029200" y="2895600"/>
                <a:ext cx="18573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  (</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4</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2</m:t>
                          </m:r>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029200" y="2895600"/>
                <a:ext cx="1857303" cy="338554"/>
              </a:xfrm>
              <a:prstGeom prst="rect">
                <a:avLst/>
              </a:prstGeom>
              <a:blipFill>
                <a:blip r:embed="rId12"/>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657600" y="3505200"/>
                <a:ext cx="7587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=4</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657600" y="3505200"/>
                <a:ext cx="758733" cy="338554"/>
              </a:xfrm>
              <a:prstGeom prst="rect">
                <a:avLst/>
              </a:prstGeom>
              <a:blipFill>
                <a:blip r:embed="rId13"/>
                <a:stretch>
                  <a:fillRect/>
                </a:stretch>
              </a:blipFill>
            </p:spPr>
            <p:txBody>
              <a:bodyPr/>
              <a:lstStyle/>
              <a:p>
                <a:r>
                  <a:rPr lang="en-GB">
                    <a:noFill/>
                  </a:rPr>
                  <a:t> </a:t>
                </a:r>
              </a:p>
            </p:txBody>
          </p:sp>
        </mc:Fallback>
      </mc:AlternateContent>
      <p:sp>
        <p:nvSpPr>
          <p:cNvPr id="13" name="Arc 12"/>
          <p:cNvSpPr/>
          <p:nvPr/>
        </p:nvSpPr>
        <p:spPr>
          <a:xfrm>
            <a:off x="6629400" y="1828800"/>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p:cNvSpPr/>
          <p:nvPr/>
        </p:nvSpPr>
        <p:spPr>
          <a:xfrm>
            <a:off x="6629400" y="2438400"/>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629400" y="3048000"/>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7165258" y="1981200"/>
            <a:ext cx="1981200" cy="307777"/>
          </a:xfrm>
          <a:prstGeom prst="rect">
            <a:avLst/>
          </a:prstGeom>
          <a:noFill/>
        </p:spPr>
        <p:txBody>
          <a:bodyPr wrap="square" rtlCol="0">
            <a:spAutoFit/>
          </a:bodyPr>
          <a:lstStyle/>
          <a:p>
            <a:pPr algn="ctr"/>
            <a:r>
              <a:rPr lang="en-US" sz="1400" dirty="0">
                <a:solidFill>
                  <a:srgbClr val="FF0000"/>
                </a:solidFill>
                <a:latin typeface="Comic Sans MS" pitchFamily="66" charset="0"/>
              </a:rPr>
              <a:t>Square the brackets</a:t>
            </a:r>
            <a:endParaRPr lang="en-GB" sz="1400" dirty="0">
              <a:solidFill>
                <a:srgbClr val="FF0000"/>
              </a:solidFill>
              <a:latin typeface="Comic Sans MS" pitchFamily="66" charset="0"/>
            </a:endParaRPr>
          </a:p>
        </p:txBody>
      </p:sp>
      <p:sp>
        <p:nvSpPr>
          <p:cNvPr id="52" name="TextBox 51"/>
          <p:cNvSpPr txBox="1"/>
          <p:nvPr/>
        </p:nvSpPr>
        <p:spPr>
          <a:xfrm>
            <a:off x="7162800" y="2286000"/>
            <a:ext cx="1981200" cy="830997"/>
          </a:xfrm>
          <a:prstGeom prst="rect">
            <a:avLst/>
          </a:prstGeom>
          <a:noFill/>
        </p:spPr>
        <p:txBody>
          <a:bodyPr wrap="square" rtlCol="0">
            <a:spAutoFit/>
          </a:bodyPr>
          <a:lstStyle/>
          <a:p>
            <a:pPr algn="ctr"/>
            <a:r>
              <a:rPr lang="en-US" sz="1200" dirty="0">
                <a:solidFill>
                  <a:srgbClr val="FF0000"/>
                </a:solidFill>
                <a:latin typeface="Comic Sans MS" pitchFamily="66" charset="0"/>
              </a:rPr>
              <a:t>Now expand the larger bracket. Use brackets again to avoid negative-related mistakes!</a:t>
            </a:r>
          </a:p>
        </p:txBody>
      </p:sp>
      <p:sp>
        <p:nvSpPr>
          <p:cNvPr id="53" name="TextBox 52"/>
          <p:cNvSpPr txBox="1"/>
          <p:nvPr/>
        </p:nvSpPr>
        <p:spPr>
          <a:xfrm>
            <a:off x="7162800" y="3048000"/>
            <a:ext cx="1981200" cy="646331"/>
          </a:xfrm>
          <a:prstGeom prst="rect">
            <a:avLst/>
          </a:prstGeom>
          <a:noFill/>
        </p:spPr>
        <p:txBody>
          <a:bodyPr wrap="square" rtlCol="0">
            <a:spAutoFit/>
          </a:bodyPr>
          <a:lstStyle/>
          <a:p>
            <a:pPr algn="ctr"/>
            <a:r>
              <a:rPr lang="en-US" sz="1200" dirty="0">
                <a:solidFill>
                  <a:srgbClr val="FF0000"/>
                </a:solidFill>
                <a:latin typeface="Comic Sans MS" pitchFamily="66" charset="0"/>
              </a:rPr>
              <a:t>All the terms will cancel when grouped except for the x</a:t>
            </a:r>
            <a:r>
              <a:rPr lang="en-US" sz="1200" baseline="30000" dirty="0">
                <a:solidFill>
                  <a:srgbClr val="FF0000"/>
                </a:solidFill>
                <a:latin typeface="Comic Sans MS" pitchFamily="66" charset="0"/>
              </a:rPr>
              <a:t>3</a:t>
            </a:r>
            <a:r>
              <a:rPr lang="en-US" sz="1200" dirty="0">
                <a:solidFill>
                  <a:srgbClr val="FF0000"/>
                </a:solidFill>
                <a:latin typeface="Comic Sans MS" pitchFamily="66" charset="0"/>
              </a:rPr>
              <a:t> ones</a:t>
            </a:r>
            <a:endParaRPr lang="en-GB" sz="1200" dirty="0">
              <a:solidFill>
                <a:srgbClr val="FF0000"/>
              </a:solidFill>
              <a:latin typeface="Comic Sans MS" pitchFamily="66" charset="0"/>
            </a:endParaRPr>
          </a:p>
        </p:txBody>
      </p:sp>
      <p:sp>
        <p:nvSpPr>
          <p:cNvPr id="15" name="Rectangle 14"/>
          <p:cNvSpPr/>
          <p:nvPr/>
        </p:nvSpPr>
        <p:spPr>
          <a:xfrm>
            <a:off x="1143000" y="2895600"/>
            <a:ext cx="2209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733800" y="1676400"/>
            <a:ext cx="2209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1">
            <a:extLst>
              <a:ext uri="{FF2B5EF4-FFF2-40B4-BE49-F238E27FC236}">
                <a16:creationId xmlns:a16="http://schemas.microsoft.com/office/drawing/2014/main" id="{78A929E0-B309-4B99-9576-A1BA6C5855AF}"/>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6565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linds(horizontal)">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54"/>
                                        </p:tgtEl>
                                      </p:cBhvr>
                                    </p:animEffect>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linds(horizont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linds(horizontal)">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blinds(horizontal)">
                                      <p:cBhvr>
                                        <p:cTn id="68" dur="500"/>
                                        <p:tgtEl>
                                          <p:spTgt spid="5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linds(horizontal)">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blinds(horizontal)">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blinds(horizontal)">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linds(horizontal)">
                                      <p:cBhvr>
                                        <p:cTn id="9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0" grpId="0"/>
      <p:bldP spid="45" grpId="0"/>
      <p:bldP spid="46" grpId="0"/>
      <p:bldP spid="47" grpId="0"/>
      <p:bldP spid="48" grpId="0"/>
      <p:bldP spid="49" grpId="0"/>
      <p:bldP spid="13" grpId="0" animBg="1"/>
      <p:bldP spid="50" grpId="0" animBg="1"/>
      <p:bldP spid="51" grpId="0" animBg="1"/>
      <p:bldP spid="14" grpId="0"/>
      <p:bldP spid="52" grpId="0"/>
      <p:bldP spid="53" grpId="0"/>
      <p:bldP spid="15" grpId="0" animBg="1"/>
      <p:bldP spid="15" grpId="1" animBg="1"/>
      <p:bldP spid="54" grpId="0" animBg="1"/>
      <p:bldP spid="5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lnSpcReduction="10000"/>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Hence, prove using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Write out the first few terms and the last one, and see what cancels</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Add what you have left and this is the sum of the series!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6193" y="2898058"/>
                <a:ext cx="28276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4</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16193" y="2898058"/>
                <a:ext cx="2827697" cy="338554"/>
              </a:xfrm>
              <a:prstGeom prst="rect">
                <a:avLst/>
              </a:prstGeom>
              <a:blipFill>
                <a:blip r:embed="rId6"/>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505200" y="1447800"/>
                <a:ext cx="86087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4</m:t>
                              </m:r>
                              <m:r>
                                <a:rPr lang="en-US" sz="1600" b="0" i="1" smtClean="0">
                                  <a:latin typeface="Cambria Math"/>
                                </a:rPr>
                                <m:t>𝑟</m:t>
                              </m:r>
                            </m:e>
                            <m:sup>
                              <m:r>
                                <a:rPr lang="en-US" sz="1600" b="0" i="1" smtClean="0">
                                  <a:latin typeface="Cambria Math"/>
                                </a:rPr>
                                <m:t>3</m:t>
                              </m:r>
                            </m:sup>
                          </m:sSup>
                        </m:e>
                      </m:nary>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505200" y="1447800"/>
                <a:ext cx="86087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572000" y="1447800"/>
                <a:ext cx="2767040"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e>
                      </m:nary>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572000" y="1447800"/>
                <a:ext cx="2767040" cy="76322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38600" y="24384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38600" y="2438400"/>
                <a:ext cx="715132"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105400" y="2438400"/>
                <a:ext cx="9887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(2)</m:t>
                          </m:r>
                        </m:e>
                        <m:sup>
                          <m:r>
                            <a:rPr lang="en-US" sz="1600" b="0" i="1" smtClean="0">
                              <a:latin typeface="Cambria Math"/>
                            </a:rPr>
                            <m:t>2</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105400" y="2438400"/>
                <a:ext cx="988796" cy="338554"/>
              </a:xfrm>
              <a:prstGeom prst="rect">
                <a:avLst/>
              </a:prstGeom>
              <a:blipFill>
                <a:blip r:embed="rId10"/>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019800" y="2438400"/>
                <a:ext cx="12773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(0)</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2438400"/>
                <a:ext cx="1277337" cy="338554"/>
              </a:xfrm>
              <a:prstGeom prst="rect">
                <a:avLst/>
              </a:prstGeom>
              <a:blipFill>
                <a:blip r:embed="rId11"/>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038600" y="28194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=2</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038600" y="2819400"/>
                <a:ext cx="715132" cy="3385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105400" y="2819400"/>
                <a:ext cx="9887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(2)</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(3)</m:t>
                          </m:r>
                        </m:e>
                        <m:sup>
                          <m:r>
                            <a:rPr lang="en-US" sz="1600" b="0" i="1" smtClean="0">
                              <a:latin typeface="Cambria Math"/>
                            </a:rPr>
                            <m:t>2</m:t>
                          </m:r>
                        </m:sup>
                      </m:sSup>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105400" y="2819400"/>
                <a:ext cx="988796" cy="338554"/>
              </a:xfrm>
              <a:prstGeom prst="rect">
                <a:avLst/>
              </a:prstGeom>
              <a:blipFill>
                <a:blip r:embed="rId13"/>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19800" y="2819400"/>
                <a:ext cx="12773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(2)</m:t>
                          </m:r>
                        </m:e>
                        <m:sup>
                          <m:r>
                            <a:rPr lang="en-US" sz="1600" b="0" i="1" smtClean="0">
                              <a:latin typeface="Cambria Math"/>
                            </a:rPr>
                            <m:t>2</m:t>
                          </m:r>
                        </m:sup>
                      </m:sSup>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019800" y="2819400"/>
                <a:ext cx="1277337" cy="338554"/>
              </a:xfrm>
              <a:prstGeom prst="rect">
                <a:avLst/>
              </a:prstGeom>
              <a:blipFill>
                <a:blip r:embed="rId14"/>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38600" y="32004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=3</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038600" y="3200400"/>
                <a:ext cx="715132" cy="3385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105400" y="3200400"/>
                <a:ext cx="9887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(3)</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(4)</m:t>
                          </m:r>
                        </m:e>
                        <m:sup>
                          <m:r>
                            <a:rPr lang="en-US" sz="1600" b="0" i="1" smtClean="0">
                              <a:latin typeface="Cambria Math"/>
                            </a:rPr>
                            <m:t>2</m:t>
                          </m:r>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105400" y="3200400"/>
                <a:ext cx="988796" cy="338554"/>
              </a:xfrm>
              <a:prstGeom prst="rect">
                <a:avLst/>
              </a:prstGeom>
              <a:blipFill>
                <a:blip r:embed="rId16"/>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019800" y="3200400"/>
                <a:ext cx="12773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(2)</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(3)</m:t>
                          </m:r>
                        </m:e>
                        <m:sup>
                          <m:r>
                            <a:rPr lang="en-US" sz="1600" b="0" i="1" smtClean="0">
                              <a:latin typeface="Cambria Math"/>
                            </a:rPr>
                            <m:t>2</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019800" y="3200400"/>
                <a:ext cx="1277337" cy="338554"/>
              </a:xfrm>
              <a:prstGeom prst="rect">
                <a:avLst/>
              </a:prstGeom>
              <a:blipFill>
                <a:blip r:embed="rId17"/>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181600" y="3505200"/>
                <a:ext cx="3850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181600" y="3505200"/>
                <a:ext cx="385042" cy="338554"/>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038600" y="3913239"/>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𝑛</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038600" y="3913239"/>
                <a:ext cx="715132" cy="338554"/>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105400" y="3913239"/>
                <a:ext cx="13611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05400" y="3913239"/>
                <a:ext cx="1361142" cy="338554"/>
              </a:xfrm>
              <a:prstGeom prst="rect">
                <a:avLst/>
              </a:prstGeom>
              <a:blipFill>
                <a:blip r:embed="rId20"/>
                <a:stretch>
                  <a:fillRect b="-109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324600" y="3913239"/>
                <a:ext cx="164968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m:t>
                          </m:r>
                        </m:e>
                        <m:sup>
                          <m:r>
                            <a:rPr lang="en-US" sz="1600" b="0" i="1" smtClean="0">
                              <a:latin typeface="Cambria Math"/>
                            </a:rPr>
                            <m:t>2</m:t>
                          </m:r>
                        </m:sup>
                      </m:sSup>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324600" y="3913239"/>
                <a:ext cx="1649682" cy="338554"/>
              </a:xfrm>
              <a:prstGeom prst="rect">
                <a:avLst/>
              </a:prstGeom>
              <a:blipFill>
                <a:blip r:embed="rId21"/>
                <a:stretch>
                  <a:fillRect b="-10909"/>
                </a:stretch>
              </a:blipFill>
            </p:spPr>
            <p:txBody>
              <a:bodyPr/>
              <a:lstStyle/>
              <a:p>
                <a:r>
                  <a:rPr lang="en-GB">
                    <a:noFill/>
                  </a:rPr>
                  <a:t> </a:t>
                </a:r>
              </a:p>
            </p:txBody>
          </p:sp>
        </mc:Fallback>
      </mc:AlternateContent>
      <p:cxnSp>
        <p:nvCxnSpPr>
          <p:cNvPr id="10" name="Straight Connector 9"/>
          <p:cNvCxnSpPr/>
          <p:nvPr/>
        </p:nvCxnSpPr>
        <p:spPr>
          <a:xfrm flipV="1">
            <a:off x="5181600" y="2438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324600" y="2819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181600" y="2819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324600" y="3200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181600" y="3200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858000" y="3913239"/>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4038600" y="4370439"/>
                <a:ext cx="2556148"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e>
                      </m:nary>
                    </m:oMath>
                  </m:oMathPara>
                </a14:m>
                <a:endParaRPr lang="en-GB" sz="16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4370439"/>
                <a:ext cx="2556148" cy="76322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523703" y="4569542"/>
                <a:ext cx="144699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sSup>
                        <m:sSupPr>
                          <m:ctrlPr>
                            <a:rPr lang="en-US" sz="160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e>
                        <m:sup>
                          <m:r>
                            <a:rPr lang="en-US" sz="1600" b="0" i="1" smtClean="0">
                              <a:latin typeface="Cambria Math"/>
                            </a:rPr>
                            <m:t>2</m:t>
                          </m:r>
                        </m:sup>
                      </m:sSup>
                      <m:sSup>
                        <m:sSupPr>
                          <m:ctrlPr>
                            <a:rPr lang="en-US" sz="160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6523703" y="4569542"/>
                <a:ext cx="1446998" cy="338554"/>
              </a:xfrm>
              <a:prstGeom prst="rect">
                <a:avLst/>
              </a:prstGeom>
              <a:blipFill>
                <a:blip r:embed="rId23"/>
                <a:stretch>
                  <a:fillRect b="-109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038600" y="5132439"/>
                <a:ext cx="86087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4</m:t>
                              </m:r>
                              <m:r>
                                <a:rPr lang="en-US" sz="1600" b="0" i="1" smtClean="0">
                                  <a:latin typeface="Cambria Math"/>
                                </a:rPr>
                                <m:t>𝑟</m:t>
                              </m:r>
                            </m:e>
                            <m:sup>
                              <m:r>
                                <a:rPr lang="en-US" sz="1600" b="0" i="1" smtClean="0">
                                  <a:latin typeface="Cambria Math"/>
                                </a:rPr>
                                <m:t>3</m:t>
                              </m:r>
                            </m:sup>
                          </m:sSup>
                        </m:e>
                      </m:nary>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038600" y="5132439"/>
                <a:ext cx="860877" cy="76322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733003" y="5361244"/>
                <a:ext cx="144699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sSup>
                        <m:sSupPr>
                          <m:ctrlPr>
                            <a:rPr lang="en-US" sz="160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e>
                        <m:sup>
                          <m:r>
                            <a:rPr lang="en-US" sz="1600" b="0" i="1" smtClean="0">
                              <a:latin typeface="Cambria Math"/>
                            </a:rPr>
                            <m:t>2</m:t>
                          </m:r>
                        </m:sup>
                      </m:sSup>
                      <m:sSup>
                        <m:sSupPr>
                          <m:ctrlPr>
                            <a:rPr lang="en-US" sz="160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733003" y="5361244"/>
                <a:ext cx="1446998" cy="338554"/>
              </a:xfrm>
              <a:prstGeom prst="rect">
                <a:avLst/>
              </a:prstGeom>
              <a:blipFill>
                <a:blip r:embed="rId25"/>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043517" y="5919021"/>
                <a:ext cx="747064"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e>
                      </m:nary>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043517" y="5919021"/>
                <a:ext cx="747064" cy="763222"/>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672781" y="6014884"/>
                <a:ext cx="1594987"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f>
                        <m:fPr>
                          <m:ctrlPr>
                            <a:rPr lang="en-US"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4</m:t>
                          </m:r>
                        </m:den>
                      </m:f>
                      <m:sSup>
                        <m:sSupPr>
                          <m:ctrlPr>
                            <a:rPr lang="en-US" sz="160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e>
                        <m:sup>
                          <m:r>
                            <a:rPr lang="en-US" sz="1600" b="0" i="1" smtClean="0">
                              <a:latin typeface="Cambria Math"/>
                            </a:rPr>
                            <m:t>2</m:t>
                          </m:r>
                        </m:sup>
                      </m:sSup>
                      <m:sSup>
                        <m:sSupPr>
                          <m:ctrlPr>
                            <a:rPr lang="en-US" sz="160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672781" y="6014884"/>
                <a:ext cx="1594987" cy="553357"/>
              </a:xfrm>
              <a:prstGeom prst="rect">
                <a:avLst/>
              </a:prstGeom>
              <a:blipFill>
                <a:blip r:embed="rId27"/>
                <a:stretch>
                  <a:fillRect/>
                </a:stretch>
              </a:blipFill>
            </p:spPr>
            <p:txBody>
              <a:bodyPr/>
              <a:lstStyle/>
              <a:p>
                <a:r>
                  <a:rPr lang="en-GB">
                    <a:noFill/>
                  </a:rPr>
                  <a:t> </a:t>
                </a:r>
              </a:p>
            </p:txBody>
          </p:sp>
        </mc:Fallback>
      </mc:AlternateContent>
      <p:sp>
        <p:nvSpPr>
          <p:cNvPr id="40" name="TextBox 39"/>
          <p:cNvSpPr txBox="1"/>
          <p:nvPr/>
        </p:nvSpPr>
        <p:spPr>
          <a:xfrm>
            <a:off x="7683689" y="2254068"/>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next term</a:t>
            </a:r>
            <a:endParaRPr lang="en-GB" sz="1400" dirty="0">
              <a:solidFill>
                <a:srgbClr val="0000FF"/>
              </a:solidFill>
              <a:latin typeface="Comic Sans MS" pitchFamily="66" charset="0"/>
            </a:endParaRPr>
          </a:p>
        </p:txBody>
      </p:sp>
      <p:cxnSp>
        <p:nvCxnSpPr>
          <p:cNvPr id="41" name="Straight Arrow Connector 40"/>
          <p:cNvCxnSpPr/>
          <p:nvPr/>
        </p:nvCxnSpPr>
        <p:spPr>
          <a:xfrm flipH="1">
            <a:off x="6145487" y="2810107"/>
            <a:ext cx="1693820" cy="47703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323799" y="3601844"/>
            <a:ext cx="403996" cy="32834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683689" y="3008634"/>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previous term</a:t>
            </a:r>
            <a:endParaRPr lang="en-GB" sz="1400" dirty="0">
              <a:solidFill>
                <a:srgbClr val="0000FF"/>
              </a:solidFill>
              <a:latin typeface="Comic Sans MS" pitchFamily="66" charset="0"/>
            </a:endParaRPr>
          </a:p>
        </p:txBody>
      </p:sp>
      <p:sp>
        <p:nvSpPr>
          <p:cNvPr id="47" name="Arc 46"/>
          <p:cNvSpPr/>
          <p:nvPr/>
        </p:nvSpPr>
        <p:spPr>
          <a:xfrm>
            <a:off x="7577254" y="4809892"/>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6426821" y="5824653"/>
            <a:ext cx="1189462" cy="276999"/>
          </a:xfrm>
          <a:prstGeom prst="rect">
            <a:avLst/>
          </a:prstGeom>
          <a:noFill/>
        </p:spPr>
        <p:txBody>
          <a:bodyPr wrap="square" rtlCol="0">
            <a:spAutoFit/>
          </a:bodyPr>
          <a:lstStyle/>
          <a:p>
            <a:pPr algn="ctr"/>
            <a:r>
              <a:rPr lang="en-US" sz="1200" dirty="0">
                <a:solidFill>
                  <a:srgbClr val="FF0000"/>
                </a:solidFill>
                <a:latin typeface="Comic Sans MS" pitchFamily="66" charset="0"/>
              </a:rPr>
              <a:t>Divide by 4</a:t>
            </a:r>
            <a:endParaRPr lang="en-GB" sz="1200" dirty="0">
              <a:solidFill>
                <a:srgbClr val="FF0000"/>
              </a:solidFill>
              <a:latin typeface="Comic Sans MS" pitchFamily="66" charset="0"/>
            </a:endParaRPr>
          </a:p>
        </p:txBody>
      </p:sp>
      <p:sp>
        <p:nvSpPr>
          <p:cNvPr id="49" name="Arc 48"/>
          <p:cNvSpPr/>
          <p:nvPr/>
        </p:nvSpPr>
        <p:spPr>
          <a:xfrm>
            <a:off x="5967761" y="5575610"/>
            <a:ext cx="533400" cy="758284"/>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8043748" y="4616604"/>
            <a:ext cx="1189462" cy="830997"/>
          </a:xfrm>
          <a:prstGeom prst="rect">
            <a:avLst/>
          </a:prstGeom>
          <a:noFill/>
        </p:spPr>
        <p:txBody>
          <a:bodyPr wrap="square" rtlCol="0">
            <a:spAutoFit/>
          </a:bodyPr>
          <a:lstStyle/>
          <a:p>
            <a:pPr algn="ctr"/>
            <a:r>
              <a:rPr lang="en-US" sz="1200" dirty="0">
                <a:solidFill>
                  <a:srgbClr val="FF0000"/>
                </a:solidFill>
                <a:latin typeface="Comic Sans MS" pitchFamily="66" charset="0"/>
              </a:rPr>
              <a:t>This is equivalent to the original expression</a:t>
            </a:r>
            <a:endParaRPr lang="en-GB" sz="1200" dirty="0">
              <a:solidFill>
                <a:srgbClr val="FF0000"/>
              </a:solidFill>
              <a:latin typeface="Comic Sans MS" pitchFamily="66" charset="0"/>
            </a:endParaRPr>
          </a:p>
        </p:txBody>
      </p:sp>
      <p:sp>
        <p:nvSpPr>
          <p:cNvPr id="14" name="Rectangle 13"/>
          <p:cNvSpPr/>
          <p:nvPr/>
        </p:nvSpPr>
        <p:spPr>
          <a:xfrm>
            <a:off x="591015" y="2899317"/>
            <a:ext cx="2653990" cy="3345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434469" y="4601736"/>
            <a:ext cx="2044390" cy="3345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453054" y="5333999"/>
            <a:ext cx="308516" cy="3345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itle 1">
            <a:extLst>
              <a:ext uri="{FF2B5EF4-FFF2-40B4-BE49-F238E27FC236}">
                <a16:creationId xmlns:a16="http://schemas.microsoft.com/office/drawing/2014/main" id="{9F80EABE-FF4D-4BD2-875B-9E38B04257F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66" name="TextBox 10">
                <a:extLst>
                  <a:ext uri="{FF2B5EF4-FFF2-40B4-BE49-F238E27FC236}">
                    <a16:creationId xmlns:a16="http://schemas.microsoft.com/office/drawing/2014/main" id="{9CD9B7ED-214B-4FB9-A425-B3DE52AACF0C}"/>
                  </a:ext>
                </a:extLst>
              </p:cNvPr>
              <p:cNvSpPr txBox="1"/>
              <p:nvPr/>
            </p:nvSpPr>
            <p:spPr>
              <a:xfrm>
                <a:off x="861768" y="3862487"/>
                <a:ext cx="212301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4</m:t>
                              </m:r>
                            </m:den>
                          </m:f>
                          <m:sSup>
                            <m:sSupPr>
                              <m:ctrlPr>
                                <a:rPr lang="en-US" sz="1600" b="0" i="1" smtClean="0">
                                  <a:latin typeface="Cambria Math" panose="02040503050406030204" pitchFamily="18" charset="0"/>
                                </a:rPr>
                              </m:ctrlPr>
                            </m:sSupPr>
                            <m:e>
                              <m:r>
                                <a:rPr lang="en-US" sz="1600" b="0" i="1" smtClean="0">
                                  <a:latin typeface="Cambria Math"/>
                                </a:rPr>
                                <m:t>𝑛</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e>
                      </m:nary>
                    </m:oMath>
                  </m:oMathPara>
                </a14:m>
                <a:endParaRPr lang="en-GB" sz="1600" dirty="0"/>
              </a:p>
            </p:txBody>
          </p:sp>
        </mc:Choice>
        <mc:Fallback xmlns="">
          <p:sp>
            <p:nvSpPr>
              <p:cNvPr id="66" name="TextBox 10">
                <a:extLst>
                  <a:ext uri="{FF2B5EF4-FFF2-40B4-BE49-F238E27FC236}">
                    <a16:creationId xmlns:a16="http://schemas.microsoft.com/office/drawing/2014/main" id="{9CD9B7ED-214B-4FB9-A425-B3DE52AACF0C}"/>
                  </a:ext>
                </a:extLst>
              </p:cNvPr>
              <p:cNvSpPr txBox="1">
                <a:spLocks noRot="1" noChangeAspect="1" noMove="1" noResize="1" noEditPoints="1" noAdjustHandles="1" noChangeArrowheads="1" noChangeShapeType="1" noTextEdit="1"/>
              </p:cNvSpPr>
              <p:nvPr/>
            </p:nvSpPr>
            <p:spPr>
              <a:xfrm>
                <a:off x="861768" y="3862487"/>
                <a:ext cx="2123017" cy="763222"/>
              </a:xfrm>
              <a:prstGeom prst="rect">
                <a:avLst/>
              </a:prstGeom>
              <a:blipFill>
                <a:blip r:embed="rId2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093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blinds(horizontal)">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linds(horizontal)">
                                      <p:cBhvr>
                                        <p:cTn id="87" dur="500"/>
                                        <p:tgtEl>
                                          <p:spTgt spid="10"/>
                                        </p:tgtEl>
                                      </p:cBhvr>
                                    </p:animEffect>
                                  </p:childTnLst>
                                </p:cTn>
                              </p:par>
                              <p:par>
                                <p:cTn id="88" presetID="3" presetClass="entr" presetSubtype="10" fill="hold"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blinds(horizontal)">
                                      <p:cBhvr>
                                        <p:cTn id="90" dur="500"/>
                                        <p:tgtEl>
                                          <p:spTgt spid="5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blinds(horizontal)">
                                      <p:cBhvr>
                                        <p:cTn id="95" dur="500"/>
                                        <p:tgtEl>
                                          <p:spTgt spid="56"/>
                                        </p:tgtEl>
                                      </p:cBhvr>
                                    </p:animEffect>
                                  </p:childTnLst>
                                </p:cTn>
                              </p:par>
                              <p:par>
                                <p:cTn id="96" presetID="3" presetClass="entr" presetSubtype="10" fill="hold"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blinds(horizontal)">
                                      <p:cBhvr>
                                        <p:cTn id="98" dur="500"/>
                                        <p:tgtEl>
                                          <p:spTgt spid="5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blinds(horizontal)">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blinds(horizontal)">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blinds(horizontal)">
                                      <p:cBhvr>
                                        <p:cTn id="113" dur="500"/>
                                        <p:tgtEl>
                                          <p:spTgt spid="5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blinds(horizontal)">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linds(horizontal)">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133" dur="500"/>
                                        <p:tgtEl>
                                          <p:spTgt spid="3">
                                            <p:txEl>
                                              <p:pRg st="12" end="12"/>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blinds(horizontal)">
                                      <p:cBhvr>
                                        <p:cTn id="138" dur="500"/>
                                        <p:tgtEl>
                                          <p:spTgt spid="60"/>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blinds(horizontal)">
                                      <p:cBhvr>
                                        <p:cTn id="143" dur="500"/>
                                        <p:tgtEl>
                                          <p:spTgt spid="61"/>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blinds(horizontal)">
                                      <p:cBhvr>
                                        <p:cTn id="148" dur="500"/>
                                        <p:tgtEl>
                                          <p:spTgt spid="47"/>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blinds(horizontal)">
                                      <p:cBhvr>
                                        <p:cTn id="153" dur="500"/>
                                        <p:tgtEl>
                                          <p:spTgt spid="50"/>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2"/>
                                        </p:tgtEl>
                                        <p:attrNameLst>
                                          <p:attrName>style.visibility</p:attrName>
                                        </p:attrNameLst>
                                      </p:cBhvr>
                                      <p:to>
                                        <p:strVal val="visible"/>
                                      </p:to>
                                    </p:set>
                                    <p:animEffect transition="in" filter="blinds(horizontal)">
                                      <p:cBhvr>
                                        <p:cTn id="158" dur="500"/>
                                        <p:tgtEl>
                                          <p:spTgt spid="62"/>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63"/>
                                        </p:tgtEl>
                                        <p:attrNameLst>
                                          <p:attrName>style.visibility</p:attrName>
                                        </p:attrNameLst>
                                      </p:cBhvr>
                                      <p:to>
                                        <p:strVal val="visible"/>
                                      </p:to>
                                    </p:set>
                                    <p:animEffect transition="in" filter="blinds(horizontal)">
                                      <p:cBhvr>
                                        <p:cTn id="163" dur="500"/>
                                        <p:tgtEl>
                                          <p:spTgt spid="63"/>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blinds(horizontal)">
                                      <p:cBhvr>
                                        <p:cTn id="168" dur="500"/>
                                        <p:tgtEl>
                                          <p:spTgt spid="14"/>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blinds(horizontal)">
                                      <p:cBhvr>
                                        <p:cTn id="173" dur="500"/>
                                        <p:tgtEl>
                                          <p:spTgt spid="52"/>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51"/>
                                        </p:tgtEl>
                                        <p:attrNameLst>
                                          <p:attrName>style.visibility</p:attrName>
                                        </p:attrNameLst>
                                      </p:cBhvr>
                                      <p:to>
                                        <p:strVal val="visible"/>
                                      </p:to>
                                    </p:set>
                                    <p:animEffect transition="in" filter="blinds(horizontal)">
                                      <p:cBhvr>
                                        <p:cTn id="176" dur="500"/>
                                        <p:tgtEl>
                                          <p:spTgt spid="51"/>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xit" presetSubtype="10" fill="hold" grpId="1" nodeType="clickEffect">
                                  <p:stCondLst>
                                    <p:cond delay="0"/>
                                  </p:stCondLst>
                                  <p:childTnLst>
                                    <p:animEffect transition="out" filter="blinds(horizontal)">
                                      <p:cBhvr>
                                        <p:cTn id="180" dur="500"/>
                                        <p:tgtEl>
                                          <p:spTgt spid="14"/>
                                        </p:tgtEl>
                                      </p:cBhvr>
                                    </p:animEffect>
                                    <p:set>
                                      <p:cBhvr>
                                        <p:cTn id="181" dur="1" fill="hold">
                                          <p:stCondLst>
                                            <p:cond delay="499"/>
                                          </p:stCondLst>
                                        </p:cTn>
                                        <p:tgtEl>
                                          <p:spTgt spid="14"/>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52"/>
                                        </p:tgtEl>
                                      </p:cBhvr>
                                    </p:animEffect>
                                    <p:set>
                                      <p:cBhvr>
                                        <p:cTn id="184" dur="1" fill="hold">
                                          <p:stCondLst>
                                            <p:cond delay="499"/>
                                          </p:stCondLst>
                                        </p:cTn>
                                        <p:tgtEl>
                                          <p:spTgt spid="52"/>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51"/>
                                        </p:tgtEl>
                                      </p:cBhvr>
                                    </p:animEffect>
                                    <p:set>
                                      <p:cBhvr>
                                        <p:cTn id="187" dur="1" fill="hold">
                                          <p:stCondLst>
                                            <p:cond delay="499"/>
                                          </p:stCondLst>
                                        </p:cTn>
                                        <p:tgtEl>
                                          <p:spTgt spid="5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49"/>
                                        </p:tgtEl>
                                        <p:attrNameLst>
                                          <p:attrName>style.visibility</p:attrName>
                                        </p:attrNameLst>
                                      </p:cBhvr>
                                      <p:to>
                                        <p:strVal val="visible"/>
                                      </p:to>
                                    </p:set>
                                    <p:animEffect transition="in" filter="blinds(horizontal)">
                                      <p:cBhvr>
                                        <p:cTn id="192" dur="500"/>
                                        <p:tgtEl>
                                          <p:spTgt spid="49"/>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48"/>
                                        </p:tgtEl>
                                        <p:attrNameLst>
                                          <p:attrName>style.visibility</p:attrName>
                                        </p:attrNameLst>
                                      </p:cBhvr>
                                      <p:to>
                                        <p:strVal val="visible"/>
                                      </p:to>
                                    </p:set>
                                    <p:animEffect transition="in" filter="blinds(horizontal)">
                                      <p:cBhvr>
                                        <p:cTn id="197" dur="500"/>
                                        <p:tgtEl>
                                          <p:spTgt spid="4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blinds(horizontal)">
                                      <p:cBhvr>
                                        <p:cTn id="202" dur="500"/>
                                        <p:tgtEl>
                                          <p:spTgt spid="64"/>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65"/>
                                        </p:tgtEl>
                                        <p:attrNameLst>
                                          <p:attrName>style.visibility</p:attrName>
                                        </p:attrNameLst>
                                      </p:cBhvr>
                                      <p:to>
                                        <p:strVal val="visible"/>
                                      </p:to>
                                    </p:set>
                                    <p:animEffect transition="in" filter="blinds(horizontal)">
                                      <p:cBhvr>
                                        <p:cTn id="20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7" grpId="0"/>
      <p:bldP spid="38" grpId="0"/>
      <p:bldP spid="39" grpId="0"/>
      <p:bldP spid="42" grpId="0"/>
      <p:bldP spid="43" grpId="0"/>
      <p:bldP spid="44" grpId="0"/>
      <p:bldP spid="60" grpId="0"/>
      <p:bldP spid="61" grpId="0"/>
      <p:bldP spid="62" grpId="0"/>
      <p:bldP spid="63" grpId="0"/>
      <p:bldP spid="64" grpId="0"/>
      <p:bldP spid="65" grpId="0"/>
      <p:bldP spid="40" grpId="0"/>
      <p:bldP spid="46" grpId="0"/>
      <p:bldP spid="47" grpId="0" animBg="1"/>
      <p:bldP spid="48" grpId="0"/>
      <p:bldP spid="49" grpId="0" animBg="1"/>
      <p:bldP spid="50" grpId="0"/>
      <p:bldP spid="14" grpId="0" animBg="1"/>
      <p:bldP spid="14" grpId="1" animBg="1"/>
      <p:bldP spid="51" grpId="0" animBg="1"/>
      <p:bldP spid="51" grpId="1" animBg="1"/>
      <p:bldP spid="52" grpId="0" animBg="1"/>
      <p:bldP spid="52" grpId="1"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9202</Words>
  <Application>Microsoft Office PowerPoint</Application>
  <PresentationFormat>On-screen Show (4:3)</PresentationFormat>
  <Paragraphs>1642</Paragraphs>
  <Slides>59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Arial Black</vt:lpstr>
      <vt:lpstr>Calibri</vt:lpstr>
      <vt:lpstr>Calibri Light</vt:lpstr>
      <vt:lpstr>Cambria Math</vt:lpstr>
      <vt:lpstr>Comic Sans MS</vt:lpstr>
      <vt:lpstr>Javanese Text</vt:lpstr>
      <vt:lpstr>Wingdings</vt:lpstr>
      <vt:lpstr>Office テーマ</vt:lpstr>
      <vt:lpstr>PowerPoint Presentation</vt:lpstr>
      <vt:lpstr>Prior Knowledge Check</vt:lpstr>
      <vt:lpstr>PowerPoint Presentation</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PowerPoint Presentation</vt:lpstr>
      <vt:lpstr>Series</vt:lpstr>
      <vt:lpstr>Series</vt:lpstr>
      <vt:lpstr>Series</vt:lpstr>
      <vt:lpstr>Series</vt:lpstr>
      <vt:lpstr>Series</vt:lpstr>
      <vt:lpstr>Series</vt:lpstr>
      <vt:lpstr>Series</vt:lpstr>
      <vt:lpstr>PowerPoint Presentation</vt:lpstr>
      <vt:lpstr>PowerPoint Presentation</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PowerPoint Presentation</vt:lpstr>
      <vt:lpstr>Series</vt:lpstr>
      <vt:lpstr>Series</vt:lpstr>
      <vt:lpstr>Series</vt:lpstr>
      <vt:lpstr>Series</vt:lpstr>
      <vt:lpstr>Series</vt:lpstr>
      <vt:lpstr>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Adegboro</dc:creator>
  <cp:lastModifiedBy>Charles Adegboro</cp:lastModifiedBy>
  <cp:revision>1</cp:revision>
  <dcterms:created xsi:type="dcterms:W3CDTF">2021-01-21T11:14:14Z</dcterms:created>
  <dcterms:modified xsi:type="dcterms:W3CDTF">2021-01-21T11:15:24Z</dcterms:modified>
</cp:coreProperties>
</file>