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58" r:id="rId5"/>
    <p:sldId id="268" r:id="rId6"/>
    <p:sldId id="267" r:id="rId7"/>
    <p:sldId id="266" r:id="rId8"/>
    <p:sldId id="264" r:id="rId9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46" autoAdjust="0"/>
  </p:normalViewPr>
  <p:slideViewPr>
    <p:cSldViewPr>
      <p:cViewPr varScale="1">
        <p:scale>
          <a:sx n="62" d="100"/>
          <a:sy n="62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sley\Documents\Teaching\Lessons\KS4\GCSE%20Chemistry%20lessons\5.8%20Chemical%20analysis\Melting%20point%20rang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x"/>
            <c:size val="9"/>
            <c:spPr>
              <a:noFill/>
              <a:ln w="19050">
                <a:solidFill>
                  <a:schemeClr val="tx1"/>
                </a:solidFill>
              </a:ln>
            </c:spPr>
          </c:marker>
          <c:xVal>
            <c:strRef>
              <c:f>Sheet1!$A$4:$A$8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xVal>
          <c:yVal>
            <c:numRef>
              <c:f>Sheet1!$B$4:$B$8</c:f>
              <c:numCache>
                <c:formatCode>General</c:formatCode>
                <c:ptCount val="5"/>
                <c:pt idx="0">
                  <c:v>32</c:v>
                </c:pt>
                <c:pt idx="1">
                  <c:v>0</c:v>
                </c:pt>
                <c:pt idx="2">
                  <c:v>-15</c:v>
                </c:pt>
                <c:pt idx="3">
                  <c:v>58</c:v>
                </c:pt>
                <c:pt idx="4">
                  <c:v>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373-4B84-9A40-9E628BBE0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781632"/>
        <c:axId val="82590720"/>
      </c:scatterChart>
      <c:valAx>
        <c:axId val="73781632"/>
        <c:scaling>
          <c:orientation val="minMax"/>
        </c:scaling>
        <c:delete val="1"/>
        <c:axPos val="b"/>
        <c:majorGridlines/>
        <c:majorTickMark val="out"/>
        <c:minorTickMark val="none"/>
        <c:tickLblPos val="none"/>
        <c:crossAx val="82590720"/>
        <c:crosses val="autoZero"/>
        <c:crossBetween val="midCat"/>
      </c:valAx>
      <c:valAx>
        <c:axId val="82590720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378163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A812A-170E-4C75-9EB7-CE5109E180D8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9197C-AB2D-4F7A-8AED-B5B9987FDC4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46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489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00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Everyday language</a:t>
            </a:r>
            <a:r>
              <a:rPr lang="en-GB" baseline="0" dirty="0"/>
              <a:t> – pure is thought to be a natural substance that has not had anything added to it.</a:t>
            </a:r>
          </a:p>
          <a:p>
            <a:endParaRPr lang="en-GB" baseline="0" dirty="0"/>
          </a:p>
          <a:p>
            <a:r>
              <a:rPr lang="en-GB" baseline="0" dirty="0"/>
              <a:t>Pure orange juice – nothing else added</a:t>
            </a:r>
          </a:p>
          <a:p>
            <a:r>
              <a:rPr lang="en-GB" baseline="0" dirty="0"/>
              <a:t>Pure soap – no perfumes or colour added</a:t>
            </a:r>
          </a:p>
          <a:p>
            <a:r>
              <a:rPr lang="en-GB" baseline="0" dirty="0"/>
              <a:t>Milk – taken straight from the cow and nothing else is added</a:t>
            </a:r>
          </a:p>
          <a:p>
            <a:r>
              <a:rPr lang="en-GB" baseline="0" dirty="0"/>
              <a:t>Mineral water – bottled straight form the water source</a:t>
            </a:r>
          </a:p>
          <a:p>
            <a:endParaRPr lang="en-GB" baseline="0" dirty="0"/>
          </a:p>
          <a:p>
            <a:endParaRPr lang="en-GB" baseline="0" dirty="0"/>
          </a:p>
          <a:p>
            <a:r>
              <a:rPr lang="en-GB" baseline="0" dirty="0"/>
              <a:t>Scientist would not consider these things pure because they contain more than one type of substance.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491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986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0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614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Pure substances melt and boil at very precise temperatures.</a:t>
            </a:r>
          </a:p>
          <a:p>
            <a:endParaRPr lang="en-GB" dirty="0"/>
          </a:p>
          <a:p>
            <a:r>
              <a:rPr lang="en-GB" dirty="0"/>
              <a:t>Mixtures will</a:t>
            </a:r>
            <a:r>
              <a:rPr lang="en-GB" baseline="0" dirty="0"/>
              <a:t> melt and boil over a range of temperatures.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614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Pure substances melt and boil at very precise temperatures.</a:t>
            </a:r>
          </a:p>
          <a:p>
            <a:endParaRPr lang="en-GB" dirty="0"/>
          </a:p>
          <a:p>
            <a:r>
              <a:rPr lang="en-GB" dirty="0"/>
              <a:t>Mixtures will</a:t>
            </a:r>
            <a:r>
              <a:rPr lang="en-GB" baseline="0" dirty="0"/>
              <a:t> melt and boil over a range of temperatures.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9197C-AB2D-4F7A-8AED-B5B9987FDC48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29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F6DCE-F74B-42D6-9AFB-75F8A4C2A8E6}" type="datetimeFigureOut">
              <a:rPr lang="en-GB" smtClean="0"/>
              <a:pPr/>
              <a:t>14/09/2020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22518-513F-4C8B-B1C6-B50F700C0E2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r>
              <a:rPr lang="en-GB" dirty="0"/>
              <a:t>Pure substances</a:t>
            </a:r>
          </a:p>
        </p:txBody>
      </p:sp>
      <p:pic>
        <p:nvPicPr>
          <p:cNvPr id="3" name="Picture 2" descr="Image result for thermometer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212976"/>
            <a:ext cx="952500" cy="3381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Define a pure substance</a:t>
            </a:r>
          </a:p>
          <a:p>
            <a:endParaRPr lang="en-GB" dirty="0"/>
          </a:p>
          <a:p>
            <a:r>
              <a:rPr lang="en-GB" dirty="0"/>
              <a:t>Understand that pure substances melt and boil at specific temperatures</a:t>
            </a:r>
          </a:p>
          <a:p>
            <a:endParaRPr lang="en-GB" dirty="0"/>
          </a:p>
          <a:p>
            <a:r>
              <a:rPr lang="en-GB" dirty="0"/>
              <a:t>Identify pure substances from mixtures using melting point and boiling point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Image result for simple pure soap"/>
          <p:cNvPicPr>
            <a:picLocks noChangeAspect="1" noChangeArrowheads="1"/>
          </p:cNvPicPr>
          <p:nvPr/>
        </p:nvPicPr>
        <p:blipFill>
          <a:blip r:embed="rId3" cstate="print"/>
          <a:srcRect t="13036" b="18522"/>
          <a:stretch>
            <a:fillRect/>
          </a:stretch>
        </p:blipFill>
        <p:spPr bwMode="auto">
          <a:xfrm>
            <a:off x="3562711" y="1723923"/>
            <a:ext cx="2596500" cy="177708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Pure substances?</a:t>
            </a:r>
          </a:p>
        </p:txBody>
      </p:sp>
      <p:pic>
        <p:nvPicPr>
          <p:cNvPr id="21506" name="Picture 2" descr="Image result for mil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3933056"/>
            <a:ext cx="3314226" cy="2488773"/>
          </a:xfrm>
          <a:prstGeom prst="rect">
            <a:avLst/>
          </a:prstGeom>
          <a:noFill/>
        </p:spPr>
      </p:pic>
      <p:pic>
        <p:nvPicPr>
          <p:cNvPr id="21508" name="Picture 4" descr="Image result for 100 pure orange juice"/>
          <p:cNvPicPr>
            <a:picLocks noChangeAspect="1" noChangeArrowheads="1"/>
          </p:cNvPicPr>
          <p:nvPr/>
        </p:nvPicPr>
        <p:blipFill>
          <a:blip r:embed="rId5" cstate="print"/>
          <a:srcRect l="25200" r="24401"/>
          <a:stretch>
            <a:fillRect/>
          </a:stretch>
        </p:blipFill>
        <p:spPr bwMode="auto">
          <a:xfrm>
            <a:off x="323528" y="1725529"/>
            <a:ext cx="2232248" cy="4429125"/>
          </a:xfrm>
          <a:prstGeom prst="rect">
            <a:avLst/>
          </a:prstGeom>
          <a:noFill/>
        </p:spPr>
      </p:pic>
      <p:pic>
        <p:nvPicPr>
          <p:cNvPr id="21512" name="Picture 8" descr="Image result for pure mineral water"/>
          <p:cNvPicPr>
            <a:picLocks noChangeAspect="1" noChangeArrowheads="1"/>
          </p:cNvPicPr>
          <p:nvPr/>
        </p:nvPicPr>
        <p:blipFill>
          <a:blip r:embed="rId6" cstate="print"/>
          <a:srcRect l="40382" r="40836"/>
          <a:stretch>
            <a:fillRect/>
          </a:stretch>
        </p:blipFill>
        <p:spPr bwMode="auto">
          <a:xfrm>
            <a:off x="7236296" y="1349533"/>
            <a:ext cx="1656184" cy="5170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1556792"/>
            <a:ext cx="7416824" cy="95410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2800" dirty="0"/>
              <a:t>A pure substance is a single element or compound, not mixed with any other substance.</a:t>
            </a:r>
          </a:p>
        </p:txBody>
      </p:sp>
      <p:pic>
        <p:nvPicPr>
          <p:cNvPr id="4098" name="Picture 2" descr="Image result for diamond"/>
          <p:cNvPicPr>
            <a:picLocks noChangeAspect="1" noChangeArrowheads="1"/>
          </p:cNvPicPr>
          <p:nvPr/>
        </p:nvPicPr>
        <p:blipFill>
          <a:blip r:embed="rId3" cstate="print"/>
          <a:srcRect l="14517" t="6994" r="17366" b="33596"/>
          <a:stretch>
            <a:fillRect/>
          </a:stretch>
        </p:blipFill>
        <p:spPr bwMode="auto">
          <a:xfrm>
            <a:off x="395536" y="2780928"/>
            <a:ext cx="2736304" cy="1794298"/>
          </a:xfrm>
          <a:prstGeom prst="rect">
            <a:avLst/>
          </a:prstGeom>
          <a:noFill/>
        </p:spPr>
      </p:pic>
      <p:pic>
        <p:nvPicPr>
          <p:cNvPr id="4100" name="Picture 4" descr="Image result for oxygen cylind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58902" y="3717032"/>
            <a:ext cx="2381250" cy="2165226"/>
          </a:xfrm>
          <a:prstGeom prst="rect">
            <a:avLst/>
          </a:prstGeom>
          <a:noFill/>
        </p:spPr>
      </p:pic>
      <p:pic>
        <p:nvPicPr>
          <p:cNvPr id="4102" name="Picture 6" descr="Image result for glucose suga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13759" y="2924944"/>
            <a:ext cx="2409647" cy="20654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5536" y="4581128"/>
            <a:ext cx="2239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Diamond</a:t>
            </a:r>
          </a:p>
          <a:p>
            <a:r>
              <a:rPr lang="en-GB" sz="2400" dirty="0"/>
              <a:t>Element: carbon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96354" y="5877272"/>
            <a:ext cx="1730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Oxygen</a:t>
            </a:r>
          </a:p>
          <a:p>
            <a:r>
              <a:rPr lang="en-GB" sz="2400" dirty="0"/>
              <a:t>Element: O</a:t>
            </a:r>
            <a:r>
              <a:rPr lang="en-GB" sz="2400" baseline="-25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65445" y="5013176"/>
            <a:ext cx="27430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Glucose</a:t>
            </a:r>
          </a:p>
          <a:p>
            <a:r>
              <a:rPr lang="en-GB" sz="2400" dirty="0"/>
              <a:t>Compound: C</a:t>
            </a:r>
            <a:r>
              <a:rPr lang="en-GB" sz="2400" baseline="-25000" dirty="0"/>
              <a:t>6</a:t>
            </a:r>
            <a:r>
              <a:rPr lang="en-GB" sz="2400" dirty="0"/>
              <a:t>H</a:t>
            </a:r>
            <a:r>
              <a:rPr lang="en-GB" sz="2400" baseline="-25000" dirty="0"/>
              <a:t>12</a:t>
            </a:r>
            <a:r>
              <a:rPr lang="en-GB" sz="2400" dirty="0"/>
              <a:t>O</a:t>
            </a:r>
            <a:r>
              <a:rPr lang="en-GB" sz="2400" baseline="-25000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pure substances</a:t>
            </a:r>
          </a:p>
        </p:txBody>
      </p:sp>
      <p:pic>
        <p:nvPicPr>
          <p:cNvPr id="24578" name="Picture 2" descr="Image result for de-ionised water"/>
          <p:cNvPicPr>
            <a:picLocks noChangeAspect="1" noChangeArrowheads="1"/>
          </p:cNvPicPr>
          <p:nvPr/>
        </p:nvPicPr>
        <p:blipFill rotWithShape="1">
          <a:blip r:embed="rId3" cstate="print"/>
          <a:srcRect l="24431" r="20513"/>
          <a:stretch/>
        </p:blipFill>
        <p:spPr bwMode="auto">
          <a:xfrm>
            <a:off x="5112039" y="1700808"/>
            <a:ext cx="1337226" cy="2428875"/>
          </a:xfrm>
          <a:prstGeom prst="rect">
            <a:avLst/>
          </a:prstGeom>
          <a:noFill/>
        </p:spPr>
      </p:pic>
      <p:pic>
        <p:nvPicPr>
          <p:cNvPr id="24580" name="Picture 4" descr="Image result for saLT wat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5003003"/>
            <a:ext cx="2273288" cy="151216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55776" y="259208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0</a:t>
            </a:r>
            <a:r>
              <a:rPr lang="en-GB" sz="2800" baseline="30000" dirty="0"/>
              <a:t>O</a:t>
            </a:r>
            <a:r>
              <a:rPr lang="en-GB" sz="2800" dirty="0"/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3815" y="5435922"/>
            <a:ext cx="1904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101 - 103</a:t>
            </a:r>
            <a:r>
              <a:rPr lang="en-GB" sz="2800" baseline="30000" dirty="0"/>
              <a:t>O</a:t>
            </a:r>
            <a:r>
              <a:rPr lang="en-GB" sz="2800" dirty="0"/>
              <a:t>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2912" y="5435922"/>
            <a:ext cx="17729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-5 to -10</a:t>
            </a:r>
            <a:r>
              <a:rPr lang="en-GB" sz="2800" baseline="30000" dirty="0"/>
              <a:t>O</a:t>
            </a:r>
            <a:r>
              <a:rPr lang="en-GB" sz="2800" dirty="0"/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26156" y="2592080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100</a:t>
            </a:r>
            <a:r>
              <a:rPr lang="en-GB" sz="2800" baseline="30000" dirty="0"/>
              <a:t>O</a:t>
            </a:r>
            <a:r>
              <a:rPr lang="en-GB" sz="2800" dirty="0"/>
              <a:t>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C2B389-225B-46BC-BBAB-87267BF7E280}"/>
              </a:ext>
            </a:extLst>
          </p:cNvPr>
          <p:cNvSpPr/>
          <p:nvPr/>
        </p:nvSpPr>
        <p:spPr>
          <a:xfrm>
            <a:off x="107504" y="2004522"/>
            <a:ext cx="2026452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Pure:</a:t>
            </a:r>
            <a:br>
              <a:rPr lang="en-GB" sz="2800" dirty="0">
                <a:solidFill>
                  <a:srgbClr val="0070C0"/>
                </a:solidFill>
              </a:rPr>
            </a:br>
            <a:r>
              <a:rPr lang="en-GB" sz="2800" dirty="0">
                <a:solidFill>
                  <a:srgbClr val="0070C0"/>
                </a:solidFill>
              </a:rPr>
              <a:t>melt &amp; boil </a:t>
            </a:r>
          </a:p>
          <a:p>
            <a:r>
              <a:rPr lang="en-GB" sz="2800" dirty="0">
                <a:solidFill>
                  <a:srgbClr val="0070C0"/>
                </a:solidFill>
              </a:rPr>
              <a:t>at precise </a:t>
            </a:r>
            <a:br>
              <a:rPr lang="en-GB" sz="2800" dirty="0">
                <a:solidFill>
                  <a:srgbClr val="0070C0"/>
                </a:solidFill>
              </a:rPr>
            </a:br>
            <a:r>
              <a:rPr lang="en-GB" sz="2800" dirty="0">
                <a:solidFill>
                  <a:srgbClr val="0070C0"/>
                </a:solidFill>
              </a:rPr>
              <a:t>temperature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8FAF09-28ED-4163-B4E5-C23C2806CEB4}"/>
              </a:ext>
            </a:extLst>
          </p:cNvPr>
          <p:cNvSpPr/>
          <p:nvPr/>
        </p:nvSpPr>
        <p:spPr>
          <a:xfrm>
            <a:off x="107504" y="4853478"/>
            <a:ext cx="2167516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Mixtures: </a:t>
            </a:r>
            <a:br>
              <a:rPr lang="en-GB" sz="2800" dirty="0">
                <a:solidFill>
                  <a:srgbClr val="FF0000"/>
                </a:solidFill>
              </a:rPr>
            </a:br>
            <a:r>
              <a:rPr lang="en-GB" sz="2800" dirty="0">
                <a:solidFill>
                  <a:srgbClr val="FF0000"/>
                </a:solidFill>
              </a:rPr>
              <a:t>melt &amp; boil </a:t>
            </a:r>
            <a:br>
              <a:rPr lang="en-GB" sz="2800" dirty="0">
                <a:solidFill>
                  <a:srgbClr val="FF0000"/>
                </a:solidFill>
              </a:rPr>
            </a:br>
            <a:r>
              <a:rPr lang="en-GB" sz="2800" dirty="0">
                <a:solidFill>
                  <a:srgbClr val="FF0000"/>
                </a:solidFill>
              </a:rPr>
              <a:t>over a range</a:t>
            </a:r>
          </a:p>
          <a:p>
            <a:r>
              <a:rPr lang="en-GB" sz="2800" dirty="0">
                <a:solidFill>
                  <a:srgbClr val="FF0000"/>
                </a:solidFill>
              </a:rPr>
              <a:t>temperatures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Determining melting points</a:t>
            </a:r>
            <a:br>
              <a:rPr lang="en-GB" dirty="0"/>
            </a:br>
            <a:r>
              <a:rPr lang="en-GB" sz="3600" dirty="0"/>
              <a:t>Melting point apparatus</a:t>
            </a:r>
            <a:endParaRPr lang="en-GB" dirty="0"/>
          </a:p>
        </p:txBody>
      </p:sp>
      <p:pic>
        <p:nvPicPr>
          <p:cNvPr id="9" name="Picture 8" descr="mineral oil apparatu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668904"/>
            <a:ext cx="1795763" cy="400045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378FB85-6937-4537-9DE8-ABDF5BE1D8D5}"/>
              </a:ext>
            </a:extLst>
          </p:cNvPr>
          <p:cNvGrpSpPr/>
          <p:nvPr/>
        </p:nvGrpSpPr>
        <p:grpSpPr>
          <a:xfrm>
            <a:off x="2843808" y="1959832"/>
            <a:ext cx="6124609" cy="3370386"/>
            <a:chOff x="35496" y="116632"/>
            <a:chExt cx="4176464" cy="2592288"/>
          </a:xfrm>
        </p:grpSpPr>
        <p:pic>
          <p:nvPicPr>
            <p:cNvPr id="6" name="Picture 2" descr="Image result for melting point apparatus diagram">
              <a:extLst>
                <a:ext uri="{FF2B5EF4-FFF2-40B4-BE49-F238E27FC236}">
                  <a16:creationId xmlns:a16="http://schemas.microsoft.com/office/drawing/2014/main" id="{3F5E2AC6-5A06-4132-ACB9-1C2FDBC33A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 l="11849" t="15070" r="19424" b="54791"/>
            <a:stretch>
              <a:fillRect/>
            </a:stretch>
          </p:blipFill>
          <p:spPr bwMode="auto">
            <a:xfrm>
              <a:off x="35496" y="116632"/>
              <a:ext cx="4176464" cy="2592288"/>
            </a:xfrm>
            <a:prstGeom prst="rect">
              <a:avLst/>
            </a:prstGeom>
            <a:noFill/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EE609F3-215B-4AAF-BB6E-ACB048F2FFF3}"/>
                </a:ext>
              </a:extLst>
            </p:cNvPr>
            <p:cNvSpPr/>
            <p:nvPr/>
          </p:nvSpPr>
          <p:spPr>
            <a:xfrm>
              <a:off x="1619672" y="116632"/>
              <a:ext cx="1152128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050" dirty="0">
                  <a:solidFill>
                    <a:schemeClr val="tx1"/>
                  </a:solidFill>
                </a:rPr>
                <a:t>thermometer</a:t>
              </a:r>
            </a:p>
          </p:txBody>
        </p:sp>
      </p:grpSp>
      <p:pic>
        <p:nvPicPr>
          <p:cNvPr id="10" name="Picture 9" descr="mineral oil apparatu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941168"/>
            <a:ext cx="1548172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llout: Line with Border and Accent Bar 2">
            <a:extLst>
              <a:ext uri="{FF2B5EF4-FFF2-40B4-BE49-F238E27FC236}">
                <a16:creationId xmlns:a16="http://schemas.microsoft.com/office/drawing/2014/main" id="{002B0147-7861-475D-AA56-3CCCFE0D23F6}"/>
              </a:ext>
            </a:extLst>
          </p:cNvPr>
          <p:cNvSpPr/>
          <p:nvPr/>
        </p:nvSpPr>
        <p:spPr>
          <a:xfrm>
            <a:off x="6382544" y="5157192"/>
            <a:ext cx="2304256" cy="1512168"/>
          </a:xfrm>
          <a:prstGeom prst="accentBorderCallout1">
            <a:avLst>
              <a:gd name="adj1" fmla="val 18751"/>
              <a:gd name="adj2" fmla="val -5103"/>
              <a:gd name="adj3" fmla="val -52736"/>
              <a:gd name="adj4" fmla="val -4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2060"/>
                </a:solidFill>
              </a:rPr>
              <a:t>Liquid must </a:t>
            </a:r>
            <a:r>
              <a:rPr lang="en-GB" sz="2000">
                <a:solidFill>
                  <a:srgbClr val="002060"/>
                </a:solidFill>
              </a:rPr>
              <a:t>have </a:t>
            </a:r>
            <a:r>
              <a:rPr lang="en-GB" sz="2000" smtClean="0">
                <a:solidFill>
                  <a:srgbClr val="002060"/>
                </a:solidFill>
              </a:rPr>
              <a:t>boiling </a:t>
            </a:r>
            <a:r>
              <a:rPr lang="en-GB" sz="2000" dirty="0">
                <a:solidFill>
                  <a:srgbClr val="002060"/>
                </a:solidFill>
              </a:rPr>
              <a:t>point above melting point of substance</a:t>
            </a:r>
          </a:p>
        </p:txBody>
      </p:sp>
      <p:sp>
        <p:nvSpPr>
          <p:cNvPr id="11" name="Callout: Line with Border and Accent Bar 10">
            <a:extLst>
              <a:ext uri="{FF2B5EF4-FFF2-40B4-BE49-F238E27FC236}">
                <a16:creationId xmlns:a16="http://schemas.microsoft.com/office/drawing/2014/main" id="{99E82628-8B4B-4816-B41D-FB4B2356F4D4}"/>
              </a:ext>
            </a:extLst>
          </p:cNvPr>
          <p:cNvSpPr/>
          <p:nvPr/>
        </p:nvSpPr>
        <p:spPr>
          <a:xfrm rot="16200000">
            <a:off x="7466377" y="1201701"/>
            <a:ext cx="792000" cy="2340000"/>
          </a:xfrm>
          <a:prstGeom prst="accentBorderCallout1">
            <a:avLst>
              <a:gd name="adj1" fmla="val 78876"/>
              <a:gd name="adj2" fmla="val -16336"/>
              <a:gd name="adj3" fmla="val 47504"/>
              <a:gd name="adj4" fmla="val -1313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2000" dirty="0">
                <a:solidFill>
                  <a:srgbClr val="002060"/>
                </a:solidFill>
              </a:rPr>
              <a:t>Small amount solid</a:t>
            </a:r>
          </a:p>
          <a:p>
            <a:pPr algn="ctr"/>
            <a:r>
              <a:rPr lang="en-GB" sz="2000" dirty="0">
                <a:solidFill>
                  <a:srgbClr val="002060"/>
                </a:solidFill>
              </a:rPr>
              <a:t>melts instantly</a:t>
            </a:r>
          </a:p>
        </p:txBody>
      </p:sp>
      <p:sp>
        <p:nvSpPr>
          <p:cNvPr id="12" name="Callout: Line with Border and Accent Bar 11">
            <a:extLst>
              <a:ext uri="{FF2B5EF4-FFF2-40B4-BE49-F238E27FC236}">
                <a16:creationId xmlns:a16="http://schemas.microsoft.com/office/drawing/2014/main" id="{668CE975-7178-40D4-BC5F-AFB0DBE89416}"/>
              </a:ext>
            </a:extLst>
          </p:cNvPr>
          <p:cNvSpPr/>
          <p:nvPr/>
        </p:nvSpPr>
        <p:spPr>
          <a:xfrm rot="5400000">
            <a:off x="4624952" y="5248344"/>
            <a:ext cx="792000" cy="2050032"/>
          </a:xfrm>
          <a:prstGeom prst="accentBorderCallout1">
            <a:avLst>
              <a:gd name="adj1" fmla="val 45201"/>
              <a:gd name="adj2" fmla="val -16388"/>
              <a:gd name="adj3" fmla="val 60330"/>
              <a:gd name="adj4" fmla="val -7260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dirty="0">
                <a:solidFill>
                  <a:srgbClr val="002060"/>
                </a:solidFill>
              </a:rPr>
              <a:t>Heat slowly near melting point</a:t>
            </a:r>
          </a:p>
        </p:txBody>
      </p:sp>
    </p:spTree>
    <p:extLst>
      <p:ext uri="{BB962C8B-B14F-4D97-AF65-F5344CB8AC3E}">
        <p14:creationId xmlns:p14="http://schemas.microsoft.com/office/powerpoint/2010/main" val="124759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Melting point range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539552" y="1124744"/>
            <a:ext cx="8352928" cy="5502225"/>
            <a:chOff x="539552" y="1124744"/>
            <a:chExt cx="8352928" cy="5502225"/>
          </a:xfrm>
        </p:grpSpPr>
        <p:graphicFrame>
          <p:nvGraphicFramePr>
            <p:cNvPr id="23" name="Chart 22"/>
            <p:cNvGraphicFramePr/>
            <p:nvPr/>
          </p:nvGraphicFramePr>
          <p:xfrm>
            <a:off x="899592" y="1124744"/>
            <a:ext cx="7992888" cy="51125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 rot="16200000">
              <a:off x="-482298" y="3442740"/>
              <a:ext cx="25053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Temperature / </a:t>
              </a:r>
              <a:r>
                <a:rPr lang="en-GB" sz="2400" baseline="30000" dirty="0" err="1">
                  <a:latin typeface="Arial" pitchFamily="34" charset="0"/>
                  <a:cs typeface="Arial" pitchFamily="34" charset="0"/>
                </a:rPr>
                <a:t>o</a:t>
              </a:r>
              <a:r>
                <a:rPr lang="en-GB" sz="2400" dirty="0" err="1">
                  <a:latin typeface="Arial" pitchFamily="34" charset="0"/>
                  <a:cs typeface="Arial" pitchFamily="34" charset="0"/>
                </a:rPr>
                <a:t>C</a:t>
              </a:r>
              <a:endParaRPr lang="en-GB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55776" y="616530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79912" y="616530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56604" y="6165304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180740" y="6165304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350502" y="616530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Arial" pitchFamily="34" charset="0"/>
                  <a:cs typeface="Arial" pitchFamily="34" charset="0"/>
                </a:rPr>
                <a:t>E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7488336" y="5085184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6300192" y="1412776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076056" y="5445224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3851920" y="4941168"/>
              <a:ext cx="144000" cy="14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2699792" y="3104976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3155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Pure or mixture?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9552" y="1844824"/>
          <a:ext cx="8064896" cy="4333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9872">
                <a:tc>
                  <a:txBody>
                    <a:bodyPr/>
                    <a:lstStyle/>
                    <a:p>
                      <a:r>
                        <a:rPr lang="en-GB" sz="2400" b="1" dirty="0"/>
                        <a:t>Substance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Melting point / </a:t>
                      </a:r>
                      <a:r>
                        <a:rPr lang="en-GB" sz="2400" b="1" baseline="30000" dirty="0"/>
                        <a:t>O</a:t>
                      </a:r>
                      <a:r>
                        <a:rPr lang="en-GB" sz="2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/>
                        <a:t>Boiling point / </a:t>
                      </a:r>
                      <a:r>
                        <a:rPr lang="en-GB" sz="2400" b="1" baseline="30000" dirty="0"/>
                        <a:t>O</a:t>
                      </a:r>
                      <a:r>
                        <a:rPr lang="en-GB" sz="2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Pure or Mixture?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De-ionised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Salt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-3</a:t>
                      </a:r>
                      <a:r>
                        <a:rPr lang="en-GB" sz="2400" baseline="0" dirty="0"/>
                        <a:t> to -5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101-103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Ethanol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Antifreeze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-13 to -40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Petrol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60-100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Carbon dioxide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354">
                <a:tc>
                  <a:txBody>
                    <a:bodyPr/>
                    <a:lstStyle/>
                    <a:p>
                      <a:r>
                        <a:rPr lang="en-GB" sz="2400" dirty="0"/>
                        <a:t>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32–35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04248" y="2708920"/>
            <a:ext cx="87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8000"/>
                </a:solidFill>
              </a:rPr>
              <a:t>pure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04248" y="3693030"/>
            <a:ext cx="87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8000"/>
                </a:solidFill>
              </a:rPr>
              <a:t>pure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4248" y="5169195"/>
            <a:ext cx="87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8000"/>
                </a:solidFill>
              </a:rPr>
              <a:t>pure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04248" y="3200975"/>
            <a:ext cx="1352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mixture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04248" y="4185085"/>
            <a:ext cx="1352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mixture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04248" y="4677140"/>
            <a:ext cx="1352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mixture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04248" y="5661248"/>
            <a:ext cx="1352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mixture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297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Pure substances</vt:lpstr>
      <vt:lpstr>Lesson objectives</vt:lpstr>
      <vt:lpstr>Pure substances?</vt:lpstr>
      <vt:lpstr>Definition</vt:lpstr>
      <vt:lpstr>Testing pure substances</vt:lpstr>
      <vt:lpstr>Determining melting points Melting point apparatus</vt:lpstr>
      <vt:lpstr>Melting point range</vt:lpstr>
      <vt:lpstr>Pure or mixture?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Formulations</dc:title>
  <dc:creator>Lesley</dc:creator>
  <cp:lastModifiedBy>Lesley K. Wood</cp:lastModifiedBy>
  <cp:revision>20</cp:revision>
  <cp:lastPrinted>2017-06-09T15:05:45Z</cp:lastPrinted>
  <dcterms:created xsi:type="dcterms:W3CDTF">2017-05-15T17:33:56Z</dcterms:created>
  <dcterms:modified xsi:type="dcterms:W3CDTF">2020-09-14T10:58:51Z</dcterms:modified>
</cp:coreProperties>
</file>